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1" r:id="rId1"/>
  </p:sldMasterIdLst>
  <p:notesMasterIdLst>
    <p:notesMasterId r:id="rId26"/>
  </p:notesMasterIdLst>
  <p:handoutMasterIdLst>
    <p:handoutMasterId r:id="rId27"/>
  </p:handoutMasterIdLst>
  <p:sldIdLst>
    <p:sldId id="556" r:id="rId2"/>
    <p:sldId id="554" r:id="rId3"/>
    <p:sldId id="467" r:id="rId4"/>
    <p:sldId id="509" r:id="rId5"/>
    <p:sldId id="545" r:id="rId6"/>
    <p:sldId id="511" r:id="rId7"/>
    <p:sldId id="546" r:id="rId8"/>
    <p:sldId id="530" r:id="rId9"/>
    <p:sldId id="532" r:id="rId10"/>
    <p:sldId id="514" r:id="rId11"/>
    <p:sldId id="533" r:id="rId12"/>
    <p:sldId id="547" r:id="rId13"/>
    <p:sldId id="516" r:id="rId14"/>
    <p:sldId id="552" r:id="rId15"/>
    <p:sldId id="517" r:id="rId16"/>
    <p:sldId id="536" r:id="rId17"/>
    <p:sldId id="537" r:id="rId18"/>
    <p:sldId id="520" r:id="rId19"/>
    <p:sldId id="521" r:id="rId20"/>
    <p:sldId id="538" r:id="rId21"/>
    <p:sldId id="539" r:id="rId22"/>
    <p:sldId id="553" r:id="rId23"/>
    <p:sldId id="551" r:id="rId24"/>
    <p:sldId id="541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7" autoAdjust="0"/>
    <p:restoredTop sz="94647" autoAdjust="0"/>
  </p:normalViewPr>
  <p:slideViewPr>
    <p:cSldViewPr>
      <p:cViewPr varScale="1">
        <p:scale>
          <a:sx n="111" d="100"/>
          <a:sy n="111" d="100"/>
        </p:scale>
        <p:origin x="15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83514D1-B82E-4F2F-BD9B-8F710A64C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07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DD9B51B-596A-4C40-9FAE-AD86C3D17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51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1039AA1-67D4-4520-864E-C6D9DC9E8D1A}" type="slidenum">
              <a:rPr lang="en-US" smtClean="0">
                <a:solidFill>
                  <a:schemeClr val="tx2"/>
                </a:solidFill>
              </a:rPr>
              <a:pPr/>
              <a:t>3</a:t>
            </a:fld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3271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BB9722-D980-4248-A127-C71721595F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395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D3F25-16B9-442F-89A2-B12F6A84C4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4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1ECC5-EF28-444D-93A0-E824D7CECA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4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6843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259" y="2133600"/>
            <a:ext cx="7543801" cy="4023360"/>
          </a:xfrm>
        </p:spPr>
        <p:txBody>
          <a:bodyPr/>
          <a:lstStyle>
            <a:lvl1pPr marL="91440" indent="-91440">
              <a:buFont typeface="Wingdings" panose="05000000000000000000" pitchFamily="2" charset="2"/>
              <a:buChar char="ü"/>
              <a:defRPr/>
            </a:lvl1pPr>
            <a:lvl2pPr marL="384048" indent="-182880">
              <a:buFont typeface="Wingdings" panose="05000000000000000000" pitchFamily="2" charset="2"/>
              <a:buChar char="ü"/>
              <a:defRPr/>
            </a:lvl2pPr>
            <a:lvl3pPr marL="566928" indent="-182880">
              <a:buFont typeface="Wingdings" panose="05000000000000000000" pitchFamily="2" charset="2"/>
              <a:buChar char="ü"/>
              <a:defRPr/>
            </a:lvl3pPr>
            <a:lvl4pPr marL="749808" indent="-182880">
              <a:buFont typeface="Wingdings" panose="05000000000000000000" pitchFamily="2" charset="2"/>
              <a:buChar char="ü"/>
              <a:defRPr/>
            </a:lvl4pPr>
            <a:lvl5pPr marL="932688" indent="-182880">
              <a:buFont typeface="Wingdings" panose="05000000000000000000" pitchFamily="2" charset="2"/>
              <a:buChar char="ü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C094C-3415-49AB-AA47-80993C8D75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6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3F87B-A8C0-4AE3-B297-C662FF75DC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55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E4D21-1B70-4CEB-94F3-01663A2E14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19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9C6C17-8283-426B-91A1-D0E6B71D12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17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CD0EB-3C17-4ABF-9C36-FE168DB880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4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9B654C-EC2C-46C0-AA7B-0453D32690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4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AB1885F-4061-4D7F-91BF-064E9F4463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9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807-335B-4F5A-82CC-EB5018D8F0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63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210147A-4193-4479-B545-8419DEEA0E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01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nbc.com/2016/03/04/warren-buffett-buy-hold-and-dont-watch-too-closely.html?__source=msn|money|inline|story|&amp;par=msn&amp;doc=105103427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hlinkClick r:id="rId2"/>
              </a:rPr>
              <a:t>Buffett Investing Advice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C094C-3415-49AB-AA47-80993C8D756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6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Preferred Stock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4281" y="1855797"/>
            <a:ext cx="7973060" cy="4334145"/>
          </a:xfrm>
        </p:spPr>
        <p:txBody>
          <a:bodyPr>
            <a:normAutofit/>
          </a:bodyPr>
          <a:lstStyle/>
          <a:p>
            <a:r>
              <a:rPr lang="en-US" sz="2800" dirty="0"/>
              <a:t>Rate of return investors require on the firm’s preferred </a:t>
            </a:r>
            <a:r>
              <a:rPr lang="en-US" sz="2800" dirty="0" smtClean="0"/>
              <a:t>stock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C094C-3415-49AB-AA47-80993C8D756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8431" y="4405742"/>
            <a:ext cx="7604760" cy="1107996"/>
          </a:xfrm>
          <a:prstGeom prst="rect">
            <a:avLst/>
          </a:prstGeom>
          <a:solidFill>
            <a:schemeClr val="bg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574675" algn="l"/>
              </a:tabLst>
            </a:pPr>
            <a:r>
              <a:rPr lang="en-US" sz="2200" dirty="0" err="1" smtClean="0"/>
              <a:t>D</a:t>
            </a:r>
            <a:r>
              <a:rPr lang="en-US" sz="2200" baseline="-25000" dirty="0" err="1" smtClean="0"/>
              <a:t>p</a:t>
            </a:r>
            <a:r>
              <a:rPr lang="en-US" sz="2200" baseline="-25000" dirty="0" smtClean="0"/>
              <a:t> </a:t>
            </a:r>
            <a:r>
              <a:rPr lang="en-US" sz="2200" dirty="0" smtClean="0"/>
              <a:t>= Constant (fixed) dividend</a:t>
            </a:r>
          </a:p>
          <a:p>
            <a:pPr>
              <a:tabLst>
                <a:tab pos="574675" algn="l"/>
              </a:tabLst>
            </a:pPr>
            <a:r>
              <a:rPr lang="en-US" sz="2200" dirty="0" smtClean="0"/>
              <a:t>P</a:t>
            </a:r>
            <a:r>
              <a:rPr lang="en-US" sz="2200" baseline="-25000" dirty="0" smtClean="0"/>
              <a:t>p</a:t>
            </a:r>
            <a:r>
              <a:rPr lang="en-US" sz="2200" dirty="0" smtClean="0"/>
              <a:t> = per share net proceeds firm receives from the issue or sale; net of issue costs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3017934"/>
            <a:ext cx="2800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/>
              <a:t>r</a:t>
            </a:r>
            <a:r>
              <a:rPr lang="en-US" sz="4800" baseline="-25000" dirty="0" err="1" smtClean="0"/>
              <a:t>p</a:t>
            </a:r>
            <a:r>
              <a:rPr lang="en-US" sz="4800" dirty="0" smtClean="0"/>
              <a:t> = </a:t>
            </a:r>
            <a:r>
              <a:rPr lang="en-US" sz="4800" dirty="0" err="1" smtClean="0"/>
              <a:t>D</a:t>
            </a:r>
            <a:r>
              <a:rPr lang="en-US" sz="4800" baseline="-25000" dirty="0" err="1" smtClean="0"/>
              <a:t>p</a:t>
            </a:r>
            <a:r>
              <a:rPr lang="en-US" sz="4800" dirty="0" smtClean="0"/>
              <a:t>/P</a:t>
            </a:r>
            <a:r>
              <a:rPr lang="en-US" sz="4800" baseline="-25000" dirty="0" smtClean="0"/>
              <a:t>p</a:t>
            </a:r>
            <a:endParaRPr lang="en-US" sz="4800" baseline="-25000" dirty="0"/>
          </a:p>
        </p:txBody>
      </p:sp>
    </p:spTree>
    <p:extLst>
      <p:ext uri="{BB962C8B-B14F-4D97-AF65-F5344CB8AC3E}">
        <p14:creationId xmlns:p14="http://schemas.microsoft.com/office/powerpoint/2010/main" val="267763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1765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Calculating Cost of Preferred Stock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003829"/>
          </a:xfrm>
        </p:spPr>
        <p:txBody>
          <a:bodyPr>
            <a:noAutofit/>
          </a:bodyPr>
          <a:lstStyle/>
          <a:p>
            <a:r>
              <a:rPr lang="en-US" sz="3200" dirty="0" smtClean="0"/>
              <a:t>Student Investment Co. wants to issue a preferred stock with the following features: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$77 par value (which is what it will sell for)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10% dividend ($7.70/share)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Issue (flotation) costs/share = $3</a:t>
            </a:r>
          </a:p>
          <a:p>
            <a:r>
              <a:rPr lang="en-US" sz="3200" dirty="0" smtClean="0"/>
              <a:t>What are the net proceeds per share?</a:t>
            </a:r>
          </a:p>
          <a:p>
            <a:r>
              <a:rPr lang="en-US" sz="3200" dirty="0" smtClean="0"/>
              <a:t>What is their cost of Preferred Stock?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43600" y="5499876"/>
            <a:ext cx="2148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r</a:t>
            </a:r>
            <a:r>
              <a:rPr lang="en-US" sz="3600" baseline="-25000" dirty="0" err="1" smtClean="0"/>
              <a:t>p</a:t>
            </a:r>
            <a:r>
              <a:rPr lang="en-US" sz="3600" dirty="0" smtClean="0"/>
              <a:t> = </a:t>
            </a:r>
            <a:r>
              <a:rPr lang="en-US" sz="3600" dirty="0" err="1" smtClean="0"/>
              <a:t>D</a:t>
            </a:r>
            <a:r>
              <a:rPr lang="en-US" sz="3600" baseline="-25000" dirty="0" err="1" smtClean="0"/>
              <a:t>p</a:t>
            </a:r>
            <a:r>
              <a:rPr lang="en-US" sz="3600" dirty="0" smtClean="0"/>
              <a:t>/P</a:t>
            </a:r>
            <a:r>
              <a:rPr lang="en-US" sz="3600" baseline="-25000" dirty="0" smtClean="0"/>
              <a:t>p</a:t>
            </a:r>
            <a:endParaRPr lang="en-US" sz="3600" baseline="-25000" dirty="0"/>
          </a:p>
        </p:txBody>
      </p:sp>
    </p:spTree>
    <p:extLst>
      <p:ext uri="{BB962C8B-B14F-4D97-AF65-F5344CB8AC3E}">
        <p14:creationId xmlns:p14="http://schemas.microsoft.com/office/powerpoint/2010/main" val="52354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Cost of Common Equity</a:t>
            </a:r>
            <a:endParaRPr lang="en-IN" dirty="0" smtClean="0"/>
          </a:p>
        </p:txBody>
      </p:sp>
      <p:sp>
        <p:nvSpPr>
          <p:cNvPr id="31747" name="Rectangle 3"/>
          <p:cNvSpPr>
            <a:spLocks noGrp="1"/>
          </p:cNvSpPr>
          <p:nvPr>
            <p:ph idx="1"/>
          </p:nvPr>
        </p:nvSpPr>
        <p:spPr bwMode="auto">
          <a:xfrm>
            <a:off x="533400" y="1905000"/>
            <a:ext cx="8381999" cy="4251960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800" dirty="0" smtClean="0"/>
              <a:t>Return required from common equity investors</a:t>
            </a:r>
          </a:p>
          <a:p>
            <a:pPr marL="0" indent="0">
              <a:buNone/>
            </a:pPr>
            <a:r>
              <a:rPr lang="en-IN" sz="2800" dirty="0" smtClean="0"/>
              <a:t>Based on market values of common stock</a:t>
            </a:r>
          </a:p>
          <a:p>
            <a:pPr marL="0" indent="0">
              <a:buNone/>
            </a:pPr>
            <a:endParaRPr lang="en-IN" sz="2800" dirty="0" smtClean="0"/>
          </a:p>
          <a:p>
            <a:pPr marL="457200" lvl="1">
              <a:tabLst>
                <a:tab pos="1249363" algn="l"/>
              </a:tabLst>
            </a:pPr>
            <a:r>
              <a:rPr lang="en-IN" sz="2400" dirty="0" smtClean="0"/>
              <a:t>Method </a:t>
            </a:r>
            <a:r>
              <a:rPr lang="en-IN" sz="2400" dirty="0"/>
              <a:t>1: Using the Capital Asset Pricing Model (CAPM)</a:t>
            </a:r>
          </a:p>
          <a:p>
            <a:pPr marL="457200" lvl="1">
              <a:tabLst>
                <a:tab pos="1249363" algn="l"/>
              </a:tabLst>
            </a:pPr>
            <a:r>
              <a:rPr lang="en-IN" sz="2400" dirty="0"/>
              <a:t>Method 2: Using a Bond Yield Plus Risk Premium approach</a:t>
            </a:r>
          </a:p>
          <a:p>
            <a:pPr marL="457200" lvl="1">
              <a:tabLst>
                <a:tab pos="1249363" algn="l"/>
              </a:tabLst>
            </a:pPr>
            <a:r>
              <a:rPr lang="en-IN" sz="2400" dirty="0" smtClean="0"/>
              <a:t>Method </a:t>
            </a:r>
            <a:r>
              <a:rPr lang="en-IN" sz="2400" dirty="0"/>
              <a:t>3</a:t>
            </a:r>
            <a:r>
              <a:rPr lang="en-IN" sz="2400" dirty="0" smtClean="0"/>
              <a:t>: Using </a:t>
            </a:r>
            <a:r>
              <a:rPr lang="en-IN" sz="2400" dirty="0"/>
              <a:t>the Constant-Growth Dividend </a:t>
            </a:r>
            <a:r>
              <a:rPr lang="en-IN" sz="2400" dirty="0" smtClean="0"/>
              <a:t>Model (DCF)</a:t>
            </a:r>
            <a:endParaRPr lang="en-IN" sz="2400" dirty="0"/>
          </a:p>
          <a:p>
            <a:pPr marL="457200" lvl="1">
              <a:tabLst>
                <a:tab pos="1249363" algn="l"/>
              </a:tabLst>
            </a:pPr>
            <a:endParaRPr lang="en-IN" sz="2400" dirty="0" smtClean="0"/>
          </a:p>
          <a:p>
            <a:pPr marL="457200" lvl="1">
              <a:tabLst>
                <a:tab pos="1249363" algn="l"/>
              </a:tabLst>
            </a:pPr>
            <a:r>
              <a:rPr lang="en-IN" sz="2400" b="1" dirty="0"/>
              <a:t>The most appropriate depends on what information is available and how reliable the analyst believes it is.</a:t>
            </a:r>
          </a:p>
          <a:p>
            <a:pPr marL="457200" lvl="1">
              <a:tabLst>
                <a:tab pos="1249363" algn="l"/>
              </a:tabLst>
            </a:pPr>
            <a:endParaRPr lang="en-IN" sz="2400" dirty="0" smtClean="0"/>
          </a:p>
        </p:txBody>
      </p:sp>
    </p:spTree>
    <p:extLst>
      <p:ext uri="{BB962C8B-B14F-4D97-AF65-F5344CB8AC3E}">
        <p14:creationId xmlns:p14="http://schemas.microsoft.com/office/powerpoint/2010/main" val="277112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CAPM Approach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C094C-3415-49AB-AA47-80993C8D756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7584" y="3581400"/>
            <a:ext cx="5410200" cy="1446550"/>
          </a:xfrm>
          <a:prstGeom prst="rect">
            <a:avLst/>
          </a:prstGeom>
          <a:solidFill>
            <a:schemeClr val="bg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625475" algn="l"/>
                <a:tab pos="4114800" algn="l"/>
                <a:tab pos="4694238" algn="l"/>
              </a:tabLst>
            </a:pPr>
            <a:r>
              <a:rPr lang="en-US" sz="2200" dirty="0" err="1" smtClean="0"/>
              <a:t>r</a:t>
            </a:r>
            <a:r>
              <a:rPr lang="en-US" sz="2200" baseline="-25000" dirty="0" err="1" smtClean="0"/>
              <a:t>s</a:t>
            </a:r>
            <a:r>
              <a:rPr lang="en-US" sz="2200" dirty="0" smtClean="0"/>
              <a:t>	= cost of common equity	</a:t>
            </a:r>
          </a:p>
          <a:p>
            <a:pPr>
              <a:tabLst>
                <a:tab pos="625475" algn="l"/>
                <a:tab pos="4114800" algn="l"/>
                <a:tab pos="4694238" algn="l"/>
              </a:tabLst>
            </a:pPr>
            <a:r>
              <a:rPr lang="en-US" sz="2200" dirty="0" err="1" smtClean="0"/>
              <a:t>r</a:t>
            </a:r>
            <a:r>
              <a:rPr lang="en-US" sz="2200" baseline="-25000" dirty="0" err="1" smtClean="0"/>
              <a:t>RF</a:t>
            </a:r>
            <a:r>
              <a:rPr lang="en-US" sz="2200" dirty="0" smtClean="0"/>
              <a:t>	= risk-free rate of return</a:t>
            </a:r>
          </a:p>
          <a:p>
            <a:pPr>
              <a:tabLst>
                <a:tab pos="625475" algn="l"/>
                <a:tab pos="4114800" algn="l"/>
                <a:tab pos="4694238" algn="l"/>
              </a:tabLst>
            </a:pPr>
            <a:r>
              <a:rPr lang="el-GR" sz="2200" dirty="0" smtClean="0">
                <a:latin typeface="Tahoma"/>
                <a:cs typeface="Tahoma"/>
              </a:rPr>
              <a:t>β</a:t>
            </a:r>
            <a:r>
              <a:rPr lang="en-US" sz="2200" dirty="0" smtClean="0">
                <a:latin typeface="Tahoma"/>
                <a:cs typeface="Tahoma"/>
              </a:rPr>
              <a:t>	= beta coefficient for common stock</a:t>
            </a:r>
            <a:r>
              <a:rPr lang="en-US" sz="2200" dirty="0" smtClean="0"/>
              <a:t>	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950615" y="2286000"/>
            <a:ext cx="7164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 defTabSz="622300">
              <a:buFont typeface="Arial" pitchFamily="34" charset="0"/>
              <a:buNone/>
              <a:tabLst>
                <a:tab pos="1249363" algn="l"/>
              </a:tabLst>
            </a:pPr>
            <a:r>
              <a:rPr lang="en-IN" sz="3200" dirty="0" err="1" smtClean="0"/>
              <a:t>r</a:t>
            </a:r>
            <a:r>
              <a:rPr lang="en-IN" sz="3200" baseline="-25000" dirty="0" err="1" smtClean="0"/>
              <a:t>s</a:t>
            </a:r>
            <a:r>
              <a:rPr lang="en-IN" sz="3200" dirty="0" smtClean="0"/>
              <a:t> </a:t>
            </a:r>
            <a:r>
              <a:rPr lang="en-IN" sz="3200" dirty="0"/>
              <a:t>= </a:t>
            </a:r>
            <a:r>
              <a:rPr lang="en-IN" sz="3200" dirty="0" err="1" smtClean="0"/>
              <a:t>r</a:t>
            </a:r>
            <a:r>
              <a:rPr lang="en-IN" sz="3200" baseline="-25000" dirty="0" err="1" smtClean="0"/>
              <a:t>RF</a:t>
            </a:r>
            <a:r>
              <a:rPr lang="en-IN" sz="3200" dirty="0" smtClean="0"/>
              <a:t> </a:t>
            </a:r>
            <a:r>
              <a:rPr lang="en-IN" sz="3200" dirty="0"/>
              <a:t>+ (Market risk </a:t>
            </a:r>
            <a:r>
              <a:rPr lang="en-IN" sz="3200" dirty="0" smtClean="0"/>
              <a:t>premium × β)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151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Bond Yield Plus Risk Premium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562" y="1845734"/>
            <a:ext cx="7543801" cy="2421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Subjective approach when no good info exists to calculate CAPM</a:t>
            </a:r>
          </a:p>
          <a:p>
            <a:r>
              <a:rPr lang="en-US" sz="2400" dirty="0" smtClean="0"/>
              <a:t>General rule:</a:t>
            </a:r>
          </a:p>
          <a:p>
            <a:pPr lvl="1"/>
            <a:r>
              <a:rPr lang="en-US" sz="2000" dirty="0" smtClean="0"/>
              <a:t>Risk premium above 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d</a:t>
            </a:r>
            <a:r>
              <a:rPr lang="en-US" sz="2000" dirty="0" smtClean="0"/>
              <a:t> for company’s stock ranges from 3-5%</a:t>
            </a:r>
          </a:p>
          <a:p>
            <a:pPr lvl="1"/>
            <a:r>
              <a:rPr lang="en-US" sz="2000" dirty="0" smtClean="0"/>
              <a:t>Add judgmental risk premium of 3-5% to interest rate on long-term debt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C094C-3415-49AB-AA47-80993C8D756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0630" y="4267200"/>
            <a:ext cx="8188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 defTabSz="622300">
              <a:buFont typeface="Arial" pitchFamily="34" charset="0"/>
              <a:buNone/>
              <a:tabLst>
                <a:tab pos="1249363" algn="l"/>
              </a:tabLst>
            </a:pPr>
            <a:r>
              <a:rPr lang="en-IN" sz="3200" dirty="0" err="1" smtClean="0"/>
              <a:t>r</a:t>
            </a:r>
            <a:r>
              <a:rPr lang="en-IN" sz="3200" baseline="-25000" dirty="0" err="1" smtClean="0"/>
              <a:t>s</a:t>
            </a:r>
            <a:r>
              <a:rPr lang="en-IN" sz="3200" dirty="0" smtClean="0"/>
              <a:t> </a:t>
            </a:r>
            <a:r>
              <a:rPr lang="en-IN" sz="3200" dirty="0"/>
              <a:t>= </a:t>
            </a:r>
            <a:r>
              <a:rPr lang="en-IN" sz="3200" dirty="0" smtClean="0"/>
              <a:t>Bond yield + Company Risk Premium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28375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666" y="669397"/>
            <a:ext cx="9144000" cy="758952"/>
          </a:xfrm>
        </p:spPr>
        <p:txBody>
          <a:bodyPr anchor="ctr">
            <a:noAutofit/>
          </a:bodyPr>
          <a:lstStyle/>
          <a:p>
            <a:r>
              <a:rPr lang="en-US" sz="4000" dirty="0"/>
              <a:t>The Discounted Cash Flow </a:t>
            </a:r>
            <a:r>
              <a:rPr lang="en-US" sz="4000" dirty="0" smtClean="0"/>
              <a:t>Approach (Expected </a:t>
            </a:r>
            <a:r>
              <a:rPr lang="en-US" sz="4000" dirty="0"/>
              <a:t>Rate of Return)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C094C-3415-49AB-AA47-80993C8D756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3974648"/>
            <a:ext cx="8153400" cy="1236236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  <a:tabLst>
                <a:tab pos="350838" algn="l"/>
                <a:tab pos="4114800" algn="l"/>
                <a:tab pos="4694238" algn="l"/>
              </a:tabLst>
            </a:pPr>
            <a:r>
              <a:rPr lang="en-US" sz="2200" dirty="0" err="1" smtClean="0"/>
              <a:t>r</a:t>
            </a:r>
            <a:r>
              <a:rPr lang="en-US" sz="2200" baseline="-25000" dirty="0" err="1" smtClean="0"/>
              <a:t>s</a:t>
            </a:r>
            <a:r>
              <a:rPr lang="en-US" sz="2200" dirty="0" smtClean="0"/>
              <a:t>	= cost of common stock	P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	= current stock price</a:t>
            </a:r>
          </a:p>
          <a:p>
            <a:pPr>
              <a:spcBef>
                <a:spcPts val="500"/>
              </a:spcBef>
              <a:tabLst>
                <a:tab pos="350838" algn="l"/>
                <a:tab pos="4114800" algn="l"/>
                <a:tab pos="4694238" algn="l"/>
              </a:tabLst>
            </a:pPr>
            <a:r>
              <a:rPr lang="en-US" sz="2200" dirty="0" smtClean="0"/>
              <a:t>g	= expected constant growth rate</a:t>
            </a:r>
          </a:p>
          <a:p>
            <a:pPr>
              <a:spcBef>
                <a:spcPts val="500"/>
              </a:spcBef>
              <a:tabLst>
                <a:tab pos="350838" algn="l"/>
                <a:tab pos="4114800" algn="l"/>
                <a:tab pos="4694238" algn="l"/>
              </a:tabLst>
            </a:pPr>
            <a:r>
              <a:rPr lang="en-US" sz="2200" dirty="0" smtClean="0"/>
              <a:t>D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 = next period’s expected dividend 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2286000"/>
            <a:ext cx="42338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/>
              <a:t>r</a:t>
            </a:r>
            <a:r>
              <a:rPr lang="en-US" sz="4800" baseline="-25000" dirty="0" err="1" smtClean="0"/>
              <a:t>s</a:t>
            </a:r>
            <a:r>
              <a:rPr lang="en-US" sz="4800" dirty="0" smtClean="0"/>
              <a:t> = (D</a:t>
            </a:r>
            <a:r>
              <a:rPr lang="en-US" sz="4800" baseline="-25000" dirty="0" smtClean="0"/>
              <a:t>1</a:t>
            </a:r>
            <a:r>
              <a:rPr lang="en-US" sz="4800" dirty="0" smtClean="0"/>
              <a:t>/P</a:t>
            </a:r>
            <a:r>
              <a:rPr lang="en-US" sz="4800" baseline="-25000" dirty="0" smtClean="0"/>
              <a:t>0</a:t>
            </a:r>
            <a:r>
              <a:rPr lang="en-US" sz="4800" dirty="0" smtClean="0"/>
              <a:t>) + 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7638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609" y="707486"/>
            <a:ext cx="7024744" cy="80113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Calculate the cost of existing common stock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3628"/>
            <a:ext cx="8534400" cy="496594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Constant Growth</a:t>
            </a:r>
          </a:p>
          <a:p>
            <a:pPr lvl="1"/>
            <a:r>
              <a:rPr lang="en-US" sz="2400" dirty="0" smtClean="0"/>
              <a:t>Dividend in year 1 = $3.50</a:t>
            </a:r>
          </a:p>
          <a:p>
            <a:pPr lvl="1"/>
            <a:r>
              <a:rPr lang="en-US" sz="2400" dirty="0" smtClean="0"/>
              <a:t>Current market price = $33.63</a:t>
            </a:r>
          </a:p>
          <a:p>
            <a:pPr lvl="1"/>
            <a:r>
              <a:rPr lang="en-US" sz="2400" dirty="0" smtClean="0"/>
              <a:t>Dividends are growing at 2%/</a:t>
            </a:r>
            <a:r>
              <a:rPr lang="en-US" sz="2400" dirty="0" err="1" smtClean="0"/>
              <a:t>yr</a:t>
            </a:r>
            <a:endParaRPr lang="en-US" sz="2400" dirty="0" smtClean="0"/>
          </a:p>
          <a:p>
            <a:pPr lvl="1"/>
            <a:r>
              <a:rPr lang="en-US" sz="2400" dirty="0" smtClean="0"/>
              <a:t>What is the cost of common stock?</a:t>
            </a:r>
          </a:p>
          <a:p>
            <a:r>
              <a:rPr lang="en-US" sz="2600" dirty="0" smtClean="0"/>
              <a:t>Bond Yield Plus Risk Premium - what is cost of common stock?</a:t>
            </a:r>
            <a:endParaRPr lang="en-US" sz="2600" dirty="0"/>
          </a:p>
          <a:p>
            <a:r>
              <a:rPr lang="en-US" sz="2800" dirty="0" smtClean="0"/>
              <a:t>Capital Asset Pricing Model (CAPM)</a:t>
            </a:r>
          </a:p>
          <a:p>
            <a:pPr lvl="1"/>
            <a:r>
              <a:rPr lang="en-US" sz="2400" dirty="0" smtClean="0"/>
              <a:t>Current risk-free rate is 2%</a:t>
            </a:r>
          </a:p>
          <a:p>
            <a:pPr lvl="1"/>
            <a:r>
              <a:rPr lang="en-US" sz="2400" dirty="0" smtClean="0"/>
              <a:t>Annual market return is 8%</a:t>
            </a:r>
          </a:p>
          <a:p>
            <a:pPr lvl="1"/>
            <a:r>
              <a:rPr lang="en-US" sz="2400" dirty="0" smtClean="0"/>
              <a:t>Company’s beta is 1.8</a:t>
            </a:r>
          </a:p>
          <a:p>
            <a:pPr lvl="1"/>
            <a:r>
              <a:rPr lang="en-US" sz="2400" dirty="0" smtClean="0"/>
              <a:t>What is the cost of common stock?</a:t>
            </a:r>
          </a:p>
          <a:p>
            <a:pPr lvl="1"/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86400" y="2133600"/>
            <a:ext cx="308832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r</a:t>
            </a:r>
            <a:r>
              <a:rPr lang="en-US" sz="3200" baseline="-25000" dirty="0" err="1" smtClean="0"/>
              <a:t>s</a:t>
            </a:r>
            <a:r>
              <a:rPr lang="en-US" sz="3200" dirty="0" smtClean="0"/>
              <a:t> = (D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/P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 + g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1447800" y="6334780"/>
            <a:ext cx="6258445" cy="52322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lvl="1" algn="ctr" defTabSz="622300">
              <a:buFont typeface="Arial" pitchFamily="34" charset="0"/>
              <a:buNone/>
              <a:tabLst>
                <a:tab pos="1249363" algn="l"/>
              </a:tabLst>
            </a:pPr>
            <a:r>
              <a:rPr lang="en-IN" sz="2800" dirty="0" err="1" smtClean="0"/>
              <a:t>r</a:t>
            </a:r>
            <a:r>
              <a:rPr lang="en-IN" sz="2800" baseline="-25000" dirty="0" err="1" smtClean="0"/>
              <a:t>s</a:t>
            </a:r>
            <a:r>
              <a:rPr lang="en-IN" sz="2800" dirty="0" smtClean="0"/>
              <a:t> </a:t>
            </a:r>
            <a:r>
              <a:rPr lang="en-IN" sz="2800" dirty="0"/>
              <a:t>= </a:t>
            </a:r>
            <a:r>
              <a:rPr lang="en-IN" sz="2800" dirty="0" err="1" smtClean="0"/>
              <a:t>r</a:t>
            </a:r>
            <a:r>
              <a:rPr lang="en-IN" sz="2800" baseline="-25000" dirty="0" err="1" smtClean="0"/>
              <a:t>RF</a:t>
            </a:r>
            <a:r>
              <a:rPr lang="en-IN" sz="2800" dirty="0" smtClean="0"/>
              <a:t> </a:t>
            </a:r>
            <a:r>
              <a:rPr lang="en-IN" sz="2800" dirty="0"/>
              <a:t>+ (Market risk </a:t>
            </a:r>
            <a:r>
              <a:rPr lang="en-IN" sz="2800" dirty="0" smtClean="0"/>
              <a:t>premium × β)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30773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696200" cy="1524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Costs of New Common Stock Issues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12415"/>
            <a:ext cx="8915400" cy="480377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Calculated the same as existing common stock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Difference is in the market price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</a:rPr>
              <a:t>Price will be lower due to flotation costs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</a:rPr>
              <a:t>May have to underprice shares to sell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Cost is higher than existing common stock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Usually the most expensive type of financing for the company!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1" dirty="0" smtClean="0"/>
              <a:t>Last choice for financing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6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Structure and WACC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9560" y="1693334"/>
            <a:ext cx="8702040" cy="4328160"/>
          </a:xfrm>
        </p:spPr>
        <p:txBody>
          <a:bodyPr>
            <a:noAutofit/>
          </a:bodyPr>
          <a:lstStyle/>
          <a:p>
            <a:r>
              <a:rPr lang="en-US" sz="2400" dirty="0"/>
              <a:t>Optimal Capital Structure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% </a:t>
            </a:r>
            <a:r>
              <a:rPr lang="en-US" sz="2000" dirty="0">
                <a:solidFill>
                  <a:schemeClr val="tx1"/>
                </a:solidFill>
              </a:rPr>
              <a:t>of debt, preferred stock, and common equity in the capital structure </a:t>
            </a:r>
            <a:r>
              <a:rPr lang="en-US" sz="2000" dirty="0" smtClean="0">
                <a:solidFill>
                  <a:schemeClr val="tx1"/>
                </a:solidFill>
              </a:rPr>
              <a:t>to maximize stock price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Minimizes WACC</a:t>
            </a:r>
          </a:p>
          <a:p>
            <a:r>
              <a:rPr lang="en-US" sz="2400" dirty="0" smtClean="0"/>
              <a:t>WACC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 weighted average of the component costs of debt, preferred stock, and common </a:t>
            </a:r>
            <a:r>
              <a:rPr lang="en-US" sz="2000" dirty="0" smtClean="0">
                <a:solidFill>
                  <a:schemeClr val="tx1"/>
                </a:solidFill>
              </a:rPr>
              <a:t>equity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Based on market values for each type of capital</a:t>
            </a:r>
          </a:p>
          <a:p>
            <a:r>
              <a:rPr lang="en-US" sz="2400" dirty="0" smtClean="0"/>
              <a:t>Why use a weighted average?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The use of debt impacts the ability to use equity, and vice </a:t>
            </a:r>
            <a:r>
              <a:rPr lang="en-US" sz="2000" dirty="0" smtClean="0">
                <a:solidFill>
                  <a:schemeClr val="tx1"/>
                </a:solidFill>
              </a:rPr>
              <a:t>versa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>
                <a:solidFill>
                  <a:schemeClr val="tx1"/>
                </a:solidFill>
              </a:rPr>
              <a:t>weighted average cost must be used to evaluate </a:t>
            </a:r>
            <a:r>
              <a:rPr lang="en-US" sz="2000" dirty="0" smtClean="0">
                <a:solidFill>
                  <a:schemeClr val="tx1"/>
                </a:solidFill>
              </a:rPr>
              <a:t>projects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Regardless </a:t>
            </a:r>
            <a:r>
              <a:rPr lang="en-US" sz="1600" dirty="0">
                <a:solidFill>
                  <a:schemeClr val="tx1"/>
                </a:solidFill>
              </a:rPr>
              <a:t>of the specific financing used to fund a particular project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sz="2000" b="1" dirty="0" smtClean="0">
                <a:solidFill>
                  <a:schemeClr val="tx1"/>
                </a:solidFill>
              </a:rPr>
              <a:t>Required return on investor provided capital</a:t>
            </a:r>
            <a:endParaRPr lang="en-US" sz="2000" b="1" dirty="0">
              <a:solidFill>
                <a:schemeClr val="tx1"/>
              </a:solidFill>
            </a:endParaRP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C094C-3415-49AB-AA47-80993C8D756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7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6771"/>
            <a:ext cx="7543800" cy="968438"/>
          </a:xfrm>
        </p:spPr>
        <p:txBody>
          <a:bodyPr>
            <a:normAutofit fontScale="90000"/>
          </a:bodyPr>
          <a:lstStyle/>
          <a:p>
            <a:r>
              <a:rPr lang="en-US" dirty="0"/>
              <a:t>Weighted Average Cost of Capital, WACC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C094C-3415-49AB-AA47-80993C8D756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963" y="3962400"/>
            <a:ext cx="7772400" cy="1236236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  <a:tabLst>
                <a:tab pos="579438" algn="l"/>
                <a:tab pos="4114800" algn="l"/>
                <a:tab pos="4694238" algn="l"/>
              </a:tabLst>
            </a:pPr>
            <a:r>
              <a:rPr lang="en-US" sz="2200" dirty="0" err="1" smtClean="0"/>
              <a:t>w</a:t>
            </a:r>
            <a:r>
              <a:rPr lang="en-US" sz="2200" baseline="-25000" dirty="0" err="1" smtClean="0"/>
              <a:t>d</a:t>
            </a:r>
            <a:r>
              <a:rPr lang="en-US" sz="2200" dirty="0" smtClean="0"/>
              <a:t>	= proportion of debt in firm’s capital structure</a:t>
            </a:r>
          </a:p>
          <a:p>
            <a:pPr>
              <a:spcBef>
                <a:spcPts val="500"/>
              </a:spcBef>
              <a:tabLst>
                <a:tab pos="579438" algn="l"/>
                <a:tab pos="4114800" algn="l"/>
                <a:tab pos="4694238" algn="l"/>
              </a:tabLst>
            </a:pPr>
            <a:r>
              <a:rPr lang="en-US" sz="2200" dirty="0" err="1" smtClean="0"/>
              <a:t>w</a:t>
            </a:r>
            <a:r>
              <a:rPr lang="en-US" sz="2200" baseline="-25000" dirty="0" err="1" smtClean="0"/>
              <a:t>p</a:t>
            </a:r>
            <a:r>
              <a:rPr lang="en-US" sz="2200" dirty="0" smtClean="0"/>
              <a:t>	= proportion of preferred stock in firm’s capital structure</a:t>
            </a:r>
          </a:p>
          <a:p>
            <a:pPr>
              <a:spcBef>
                <a:spcPts val="500"/>
              </a:spcBef>
              <a:tabLst>
                <a:tab pos="579438" algn="l"/>
                <a:tab pos="4114800" algn="l"/>
                <a:tab pos="4694238" algn="l"/>
              </a:tabLst>
            </a:pPr>
            <a:r>
              <a:rPr lang="en-US" sz="2200" dirty="0" err="1" smtClean="0"/>
              <a:t>w</a:t>
            </a:r>
            <a:r>
              <a:rPr lang="en-US" sz="2200" baseline="-25000" dirty="0" err="1" smtClean="0"/>
              <a:t>c</a:t>
            </a:r>
            <a:r>
              <a:rPr lang="en-US" sz="2200" dirty="0" smtClean="0"/>
              <a:t>	= proportion of common stock in firm’s capital structure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51262" y="2376022"/>
            <a:ext cx="7543801" cy="60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WACC = </a:t>
            </a:r>
            <a:r>
              <a:rPr lang="en-US" sz="4400" dirty="0" err="1" smtClean="0"/>
              <a:t>w</a:t>
            </a:r>
            <a:r>
              <a:rPr lang="en-US" sz="4400" baseline="-25000" dirty="0" err="1" smtClean="0"/>
              <a:t>d</a:t>
            </a:r>
            <a:r>
              <a:rPr lang="en-US" sz="4400" dirty="0" err="1" smtClean="0"/>
              <a:t>r</a:t>
            </a:r>
            <a:r>
              <a:rPr lang="en-US" sz="4400" baseline="-25000" dirty="0" err="1" smtClean="0"/>
              <a:t>d</a:t>
            </a:r>
            <a:r>
              <a:rPr lang="en-US" sz="4400" dirty="0" smtClean="0"/>
              <a:t>(1-T) + </a:t>
            </a:r>
            <a:r>
              <a:rPr lang="en-US" sz="4400" dirty="0" err="1" smtClean="0"/>
              <a:t>w</a:t>
            </a:r>
            <a:r>
              <a:rPr lang="en-US" sz="4400" baseline="-25000" dirty="0" err="1" smtClean="0"/>
              <a:t>p</a:t>
            </a:r>
            <a:r>
              <a:rPr lang="en-US" sz="4400" dirty="0" err="1" smtClean="0"/>
              <a:t>r</a:t>
            </a:r>
            <a:r>
              <a:rPr lang="en-US" sz="4400" baseline="-25000" dirty="0" err="1" smtClean="0"/>
              <a:t>p</a:t>
            </a:r>
            <a:r>
              <a:rPr lang="en-US" sz="4400" dirty="0" smtClean="0"/>
              <a:t> + </a:t>
            </a:r>
            <a:r>
              <a:rPr lang="en-US" sz="4400" dirty="0" err="1" smtClean="0"/>
              <a:t>w</a:t>
            </a:r>
            <a:r>
              <a:rPr lang="en-US" sz="4400" baseline="-25000" dirty="0" err="1" smtClean="0"/>
              <a:t>c</a:t>
            </a:r>
            <a:r>
              <a:rPr lang="en-US" sz="4400" dirty="0" err="1" smtClean="0"/>
              <a:t>r</a:t>
            </a:r>
            <a:r>
              <a:rPr lang="en-US" sz="4400" baseline="-25000" dirty="0" err="1" smtClean="0"/>
              <a:t>s</a:t>
            </a:r>
            <a:endParaRPr lang="en-US" sz="4400" baseline="-25000" dirty="0"/>
          </a:p>
        </p:txBody>
      </p:sp>
    </p:spTree>
    <p:extLst>
      <p:ext uri="{BB962C8B-B14F-4D97-AF65-F5344CB8AC3E}">
        <p14:creationId xmlns:p14="http://schemas.microsoft.com/office/powerpoint/2010/main" val="315197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700"/>
            <a:ext cx="9144000" cy="4800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BB9722-D980-4248-A127-C71721595F6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9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609" y="228600"/>
            <a:ext cx="7024744" cy="1143000"/>
          </a:xfrm>
        </p:spPr>
        <p:txBody>
          <a:bodyPr/>
          <a:lstStyle/>
          <a:p>
            <a:r>
              <a:rPr lang="en-US" b="1" dirty="0" smtClean="0"/>
              <a:t>Calculating WACC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382000" cy="4648200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Two </a:t>
            </a:r>
            <a:r>
              <a:rPr lang="en-US" sz="3200" dirty="0">
                <a:solidFill>
                  <a:srgbClr val="000000"/>
                </a:solidFill>
              </a:rPr>
              <a:t>important points should be noted in the </a:t>
            </a:r>
            <a:r>
              <a:rPr lang="en-US" sz="3200" i="1" dirty="0" smtClean="0">
                <a:solidFill>
                  <a:srgbClr val="000000"/>
                </a:solidFill>
              </a:rPr>
              <a:t>WACC </a:t>
            </a:r>
            <a:r>
              <a:rPr lang="en-US" sz="3200" dirty="0" smtClean="0">
                <a:solidFill>
                  <a:srgbClr val="000000"/>
                </a:solidFill>
              </a:rPr>
              <a:t>calculation:</a:t>
            </a:r>
            <a:endParaRPr lang="en-US" sz="3200" dirty="0">
              <a:solidFill>
                <a:srgbClr val="000000"/>
              </a:solidFill>
            </a:endParaRPr>
          </a:p>
          <a:p>
            <a:pPr marL="800100" lvl="1" indent="-342900">
              <a:buFont typeface="Arial" charset="0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B</a:t>
            </a:r>
            <a:r>
              <a:rPr lang="en-US" sz="2800" dirty="0" smtClean="0">
                <a:solidFill>
                  <a:srgbClr val="000000"/>
                </a:solidFill>
              </a:rPr>
              <a:t>est </a:t>
            </a:r>
            <a:r>
              <a:rPr lang="en-US" sz="2800" dirty="0">
                <a:solidFill>
                  <a:srgbClr val="000000"/>
                </a:solidFill>
              </a:rPr>
              <a:t>to convert the weights into decimal form and leave the individual costs in percentage terms.</a:t>
            </a:r>
          </a:p>
          <a:p>
            <a:pPr marL="800100" lvl="1" indent="-342900">
              <a:buFont typeface="Arial" charset="0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The weights must be non-negative and sum to 1.0. 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1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024744" cy="990600"/>
          </a:xfrm>
        </p:spPr>
        <p:txBody>
          <a:bodyPr/>
          <a:lstStyle/>
          <a:p>
            <a:r>
              <a:rPr lang="en-US" b="1" dirty="0"/>
              <a:t>Calculating WACC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30586"/>
            <a:ext cx="8991600" cy="50292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000000"/>
                </a:solidFill>
              </a:rPr>
              <a:t>We </a:t>
            </a:r>
            <a:r>
              <a:rPr lang="en-US" dirty="0">
                <a:solidFill>
                  <a:srgbClr val="000000"/>
                </a:solidFill>
              </a:rPr>
              <a:t>found the costs of the </a:t>
            </a:r>
            <a:r>
              <a:rPr lang="en-US" dirty="0" smtClean="0">
                <a:solidFill>
                  <a:srgbClr val="000000"/>
                </a:solidFill>
              </a:rPr>
              <a:t>types </a:t>
            </a:r>
            <a:r>
              <a:rPr lang="en-US" dirty="0">
                <a:solidFill>
                  <a:srgbClr val="000000"/>
                </a:solidFill>
              </a:rPr>
              <a:t>of capital for </a:t>
            </a:r>
            <a:r>
              <a:rPr lang="en-US" dirty="0" smtClean="0">
                <a:solidFill>
                  <a:srgbClr val="000000"/>
                </a:solidFill>
              </a:rPr>
              <a:t>Student Investment Co. to </a:t>
            </a:r>
            <a:r>
              <a:rPr lang="en-US" dirty="0">
                <a:solidFill>
                  <a:srgbClr val="000000"/>
                </a:solidFill>
              </a:rPr>
              <a:t>be as follows: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</a:rPr>
              <a:t>Cost of debt, </a:t>
            </a:r>
            <a:r>
              <a:rPr lang="en-US" sz="2000" i="1" dirty="0" err="1" smtClean="0">
                <a:solidFill>
                  <a:srgbClr val="000000"/>
                </a:solidFill>
              </a:rPr>
              <a:t>r</a:t>
            </a:r>
            <a:r>
              <a:rPr lang="en-US" sz="2000" i="1" baseline="-25000" dirty="0" err="1" smtClean="0">
                <a:solidFill>
                  <a:srgbClr val="000000"/>
                </a:solidFill>
              </a:rPr>
              <a:t>d</a:t>
            </a:r>
            <a:r>
              <a:rPr lang="en-US" sz="2000" i="1" baseline="-25000" dirty="0" smtClean="0">
                <a:solidFill>
                  <a:srgbClr val="000000"/>
                </a:solidFill>
              </a:rPr>
              <a:t>(1-T)</a:t>
            </a:r>
            <a:r>
              <a:rPr lang="en-US" sz="2000" dirty="0" smtClean="0">
                <a:solidFill>
                  <a:srgbClr val="000000"/>
                </a:solidFill>
              </a:rPr>
              <a:t>= 5.74%</a:t>
            </a:r>
            <a:endParaRPr lang="en-US" sz="20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</a:rPr>
              <a:t>Cost of preferred stock, </a:t>
            </a:r>
            <a:r>
              <a:rPr lang="en-US" sz="2000" i="1" dirty="0" err="1" smtClean="0">
                <a:solidFill>
                  <a:srgbClr val="000000"/>
                </a:solidFill>
              </a:rPr>
              <a:t>r</a:t>
            </a:r>
            <a:r>
              <a:rPr lang="en-US" sz="2000" i="1" baseline="-25000" dirty="0" err="1" smtClean="0">
                <a:solidFill>
                  <a:srgbClr val="000000"/>
                </a:solidFill>
              </a:rPr>
              <a:t>ps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= </a:t>
            </a:r>
            <a:r>
              <a:rPr lang="en-US" sz="2000" dirty="0" smtClean="0">
                <a:solidFill>
                  <a:srgbClr val="000000"/>
                </a:solidFill>
              </a:rPr>
              <a:t>10.41%</a:t>
            </a:r>
            <a:endParaRPr lang="en-US" sz="20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Cost </a:t>
            </a:r>
            <a:r>
              <a:rPr lang="en-US" sz="2000" dirty="0">
                <a:solidFill>
                  <a:srgbClr val="000000"/>
                </a:solidFill>
              </a:rPr>
              <a:t>of </a:t>
            </a:r>
            <a:r>
              <a:rPr lang="en-US" sz="2000" dirty="0" smtClean="0">
                <a:solidFill>
                  <a:srgbClr val="000000"/>
                </a:solidFill>
              </a:rPr>
              <a:t>existing common </a:t>
            </a:r>
            <a:r>
              <a:rPr lang="en-US" sz="2000" dirty="0">
                <a:solidFill>
                  <a:srgbClr val="000000"/>
                </a:solidFill>
              </a:rPr>
              <a:t>stock, </a:t>
            </a:r>
            <a:r>
              <a:rPr lang="en-US" sz="2000" i="1" dirty="0" err="1" smtClean="0">
                <a:solidFill>
                  <a:srgbClr val="000000"/>
                </a:solidFill>
              </a:rPr>
              <a:t>r</a:t>
            </a:r>
            <a:r>
              <a:rPr lang="en-US" sz="2000" i="1" baseline="-25000" dirty="0" err="1" smtClean="0">
                <a:solidFill>
                  <a:srgbClr val="000000"/>
                </a:solidFill>
              </a:rPr>
              <a:t>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= </a:t>
            </a:r>
            <a:r>
              <a:rPr lang="en-US" sz="2000" dirty="0" smtClean="0">
                <a:solidFill>
                  <a:srgbClr val="000000"/>
                </a:solidFill>
              </a:rPr>
              <a:t>12.59%</a:t>
            </a: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000000"/>
                </a:solidFill>
              </a:rPr>
              <a:t>The company </a:t>
            </a:r>
            <a:r>
              <a:rPr lang="en-US" dirty="0" smtClean="0">
                <a:solidFill>
                  <a:srgbClr val="000000"/>
                </a:solidFill>
              </a:rPr>
              <a:t>has </a:t>
            </a:r>
            <a:r>
              <a:rPr lang="en-US" dirty="0">
                <a:solidFill>
                  <a:srgbClr val="000000"/>
                </a:solidFill>
              </a:rPr>
              <a:t>the following </a:t>
            </a:r>
            <a:r>
              <a:rPr lang="en-US" dirty="0" smtClean="0">
                <a:solidFill>
                  <a:srgbClr val="000000"/>
                </a:solidFill>
              </a:rPr>
              <a:t>market values for capital.  Use these to determine the weights used in </a:t>
            </a:r>
            <a:r>
              <a:rPr lang="en-US" dirty="0">
                <a:solidFill>
                  <a:srgbClr val="000000"/>
                </a:solidFill>
              </a:rPr>
              <a:t>calculating its </a:t>
            </a:r>
            <a:r>
              <a:rPr lang="en-US" dirty="0" smtClean="0">
                <a:solidFill>
                  <a:srgbClr val="000000"/>
                </a:solidFill>
              </a:rPr>
              <a:t>WACC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</a:rPr>
              <a:t>Long-term </a:t>
            </a:r>
            <a:r>
              <a:rPr lang="en-US" sz="2000" dirty="0" smtClean="0">
                <a:solidFill>
                  <a:srgbClr val="000000"/>
                </a:solidFill>
              </a:rPr>
              <a:t>debt (amount owed) </a:t>
            </a:r>
            <a:r>
              <a:rPr lang="en-US" sz="2000" dirty="0">
                <a:solidFill>
                  <a:srgbClr val="000000"/>
                </a:solidFill>
              </a:rPr>
              <a:t>= </a:t>
            </a:r>
            <a:r>
              <a:rPr lang="en-US" sz="2000" dirty="0" smtClean="0">
                <a:solidFill>
                  <a:srgbClr val="000000"/>
                </a:solidFill>
              </a:rPr>
              <a:t>$399,923</a:t>
            </a:r>
            <a:endParaRPr lang="en-US" sz="20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</a:rPr>
              <a:t>Preferred stock </a:t>
            </a:r>
            <a:r>
              <a:rPr lang="en-US" sz="2000" dirty="0" smtClean="0">
                <a:solidFill>
                  <a:srgbClr val="000000"/>
                </a:solidFill>
              </a:rPr>
              <a:t>(based on market price)= 1,300 shares outstanding at $77/share</a:t>
            </a:r>
            <a:endParaRPr lang="en-US" sz="20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</a:rPr>
              <a:t>Common stock equity </a:t>
            </a:r>
            <a:r>
              <a:rPr lang="en-US" sz="2000" dirty="0" smtClean="0">
                <a:solidFill>
                  <a:srgbClr val="000000"/>
                </a:solidFill>
              </a:rPr>
              <a:t>(market price) = 14,868 shares outstanding at $33.63/share</a:t>
            </a:r>
          </a:p>
          <a:p>
            <a:pPr lvl="1">
              <a:lnSpc>
                <a:spcPct val="90000"/>
              </a:lnSpc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Calculate the WACC based on the above information</a:t>
            </a:r>
          </a:p>
          <a:p>
            <a:pPr lvl="1">
              <a:lnSpc>
                <a:spcPct val="90000"/>
              </a:lnSpc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What is the WACC used for?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990600" y="5105400"/>
            <a:ext cx="7543801" cy="6096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4400" dirty="0" smtClean="0"/>
              <a:t>WACC = </a:t>
            </a:r>
            <a:r>
              <a:rPr lang="en-US" sz="4400" dirty="0" err="1" smtClean="0"/>
              <a:t>w</a:t>
            </a:r>
            <a:r>
              <a:rPr lang="en-US" sz="4400" baseline="-25000" dirty="0" err="1" smtClean="0"/>
              <a:t>d</a:t>
            </a:r>
            <a:r>
              <a:rPr lang="en-US" sz="4400" dirty="0" err="1" smtClean="0"/>
              <a:t>r</a:t>
            </a:r>
            <a:r>
              <a:rPr lang="en-US" sz="4400" baseline="-25000" dirty="0" err="1" smtClean="0"/>
              <a:t>d</a:t>
            </a:r>
            <a:r>
              <a:rPr lang="en-US" sz="4400" dirty="0" smtClean="0"/>
              <a:t>(1-T) + </a:t>
            </a:r>
            <a:r>
              <a:rPr lang="en-US" sz="4400" dirty="0" err="1" smtClean="0"/>
              <a:t>w</a:t>
            </a:r>
            <a:r>
              <a:rPr lang="en-US" sz="4400" baseline="-25000" dirty="0" err="1" smtClean="0"/>
              <a:t>ps</a:t>
            </a:r>
            <a:r>
              <a:rPr lang="en-US" sz="4400" dirty="0" err="1" smtClean="0"/>
              <a:t>r</a:t>
            </a:r>
            <a:r>
              <a:rPr lang="en-US" sz="4400" baseline="-25000" dirty="0" err="1" smtClean="0"/>
              <a:t>ps</a:t>
            </a:r>
            <a:r>
              <a:rPr lang="en-US" sz="4400" dirty="0" smtClean="0"/>
              <a:t> + </a:t>
            </a:r>
            <a:r>
              <a:rPr lang="en-US" sz="4400" dirty="0" err="1" smtClean="0"/>
              <a:t>w</a:t>
            </a:r>
            <a:r>
              <a:rPr lang="en-US" sz="4400" baseline="-25000" dirty="0" err="1" smtClean="0"/>
              <a:t>c</a:t>
            </a:r>
            <a:r>
              <a:rPr lang="en-US" sz="4400" dirty="0" err="1" smtClean="0"/>
              <a:t>r</a:t>
            </a:r>
            <a:r>
              <a:rPr lang="en-US" sz="4400" baseline="-25000" dirty="0" err="1" smtClean="0"/>
              <a:t>s</a:t>
            </a:r>
            <a:endParaRPr lang="en-US" sz="4400" baseline="-25000" dirty="0"/>
          </a:p>
        </p:txBody>
      </p:sp>
    </p:spTree>
    <p:extLst>
      <p:ext uri="{BB962C8B-B14F-4D97-AF65-F5344CB8AC3E}">
        <p14:creationId xmlns:p14="http://schemas.microsoft.com/office/powerpoint/2010/main" val="409386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That Affect WACC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668260" cy="4404360"/>
          </a:xfrm>
        </p:spPr>
        <p:txBody>
          <a:bodyPr>
            <a:noAutofit/>
          </a:bodyPr>
          <a:lstStyle/>
          <a:p>
            <a:r>
              <a:rPr lang="en-US" sz="3200" dirty="0" smtClean="0"/>
              <a:t>Non-controllable factors:</a:t>
            </a:r>
          </a:p>
          <a:p>
            <a:pPr lvl="1"/>
            <a:r>
              <a:rPr lang="en-US" sz="2800" dirty="0" smtClean="0"/>
              <a:t>Interest rates</a:t>
            </a:r>
          </a:p>
          <a:p>
            <a:pPr lvl="1"/>
            <a:r>
              <a:rPr lang="en-US" sz="2800" dirty="0" smtClean="0"/>
              <a:t>General level of stock prices (markets)</a:t>
            </a:r>
          </a:p>
          <a:p>
            <a:pPr lvl="1"/>
            <a:r>
              <a:rPr lang="en-US" sz="2800" dirty="0" smtClean="0"/>
              <a:t>Tax rates</a:t>
            </a:r>
          </a:p>
          <a:p>
            <a:pPr lvl="1"/>
            <a:endParaRPr lang="en-US" sz="2800" dirty="0"/>
          </a:p>
          <a:p>
            <a:r>
              <a:rPr lang="en-US" sz="3200" dirty="0" smtClean="0"/>
              <a:t>Controllable factors:</a:t>
            </a:r>
          </a:p>
          <a:p>
            <a:pPr lvl="1"/>
            <a:r>
              <a:rPr lang="en-US" sz="2800" dirty="0" smtClean="0"/>
              <a:t>Capital structure</a:t>
            </a:r>
          </a:p>
          <a:p>
            <a:pPr lvl="1"/>
            <a:r>
              <a:rPr lang="en-US" sz="2800" dirty="0" smtClean="0"/>
              <a:t>Dividend payout ratio</a:t>
            </a:r>
          </a:p>
          <a:p>
            <a:pPr lvl="1"/>
            <a:r>
              <a:rPr lang="en-US" sz="2800" dirty="0" smtClean="0"/>
              <a:t>Capital budgeting decision rules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C094C-3415-49AB-AA47-80993C8D756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3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182530" y="152400"/>
            <a:ext cx="8686800" cy="685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200" dirty="0" smtClean="0"/>
              <a:t>Adjusting the WACC for Project Risk</a:t>
            </a:r>
          </a:p>
        </p:txBody>
      </p:sp>
      <p:pic>
        <p:nvPicPr>
          <p:cNvPr id="5" name="Picture 2" descr="C:\Users\kbrown\Desktop\Projects_Current\BH_FFMC8e\FFMC8e_JPEGs\ch10\Figure_10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75731"/>
            <a:ext cx="8107329" cy="574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233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7576" y="2438400"/>
            <a:ext cx="8354568" cy="457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Chapter 10 </a:t>
            </a:r>
            <a:r>
              <a:rPr lang="en-US" sz="3600" dirty="0" err="1" smtClean="0"/>
              <a:t>MindTap</a:t>
            </a:r>
            <a:r>
              <a:rPr lang="en-US" sz="3600" dirty="0" smtClean="0"/>
              <a:t> Homework </a:t>
            </a:r>
          </a:p>
          <a:p>
            <a:pPr lvl="1"/>
            <a:r>
              <a:rPr lang="en-US" sz="3000" dirty="0" smtClean="0">
                <a:solidFill>
                  <a:schemeClr val="tx1"/>
                </a:solidFill>
              </a:rPr>
              <a:t>Due Friday, </a:t>
            </a:r>
            <a:r>
              <a:rPr lang="en-US" sz="3000" dirty="0" smtClean="0">
                <a:solidFill>
                  <a:schemeClr val="tx1"/>
                </a:solidFill>
              </a:rPr>
              <a:t>November 9</a:t>
            </a:r>
            <a:r>
              <a:rPr lang="en-US" sz="3000" baseline="30000" dirty="0" smtClean="0">
                <a:solidFill>
                  <a:schemeClr val="tx1"/>
                </a:solidFill>
              </a:rPr>
              <a:t>th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smtClean="0">
                <a:solidFill>
                  <a:schemeClr val="tx1"/>
                </a:solidFill>
              </a:rPr>
              <a:t>by 11:59 pm</a:t>
            </a:r>
          </a:p>
          <a:p>
            <a:pPr lvl="1"/>
            <a:endParaRPr lang="en-US" sz="3000" dirty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Read Chapter 11 for Thursday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C094C-3415-49AB-AA47-80993C8D756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4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524000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chemeClr val="accent1"/>
                </a:solidFill>
              </a:rPr>
              <a:t>Chapter 10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667000"/>
            <a:ext cx="7239000" cy="2133600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sz="5400" b="1" dirty="0" smtClean="0"/>
              <a:t>The Cost of Capital</a:t>
            </a:r>
            <a:endParaRPr lang="en-US" sz="3600" b="1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169" y="228600"/>
            <a:ext cx="7543800" cy="968438"/>
          </a:xfrm>
        </p:spPr>
        <p:txBody>
          <a:bodyPr>
            <a:normAutofit/>
          </a:bodyPr>
          <a:lstStyle/>
          <a:p>
            <a:r>
              <a:rPr lang="en-US" sz="4400" dirty="0"/>
              <a:t>Cost of Capital</a:t>
            </a:r>
            <a:endParaRPr lang="en-US" sz="6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1253" y="1399325"/>
            <a:ext cx="8619631" cy="5032028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The </a:t>
            </a:r>
            <a:r>
              <a:rPr lang="en-US" sz="3200" dirty="0">
                <a:solidFill>
                  <a:srgbClr val="000000"/>
                </a:solidFill>
              </a:rPr>
              <a:t>firm’s cost of </a:t>
            </a:r>
            <a:r>
              <a:rPr lang="en-US" sz="3200" dirty="0" smtClean="0">
                <a:solidFill>
                  <a:srgbClr val="000000"/>
                </a:solidFill>
              </a:rPr>
              <a:t>financing (use of investor funds)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The </a:t>
            </a:r>
            <a:r>
              <a:rPr lang="en-US" sz="2800" dirty="0">
                <a:solidFill>
                  <a:schemeClr val="tx1"/>
                </a:solidFill>
              </a:rPr>
              <a:t>average return required by firm’s investors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What must be paid to attract funds</a:t>
            </a:r>
          </a:p>
          <a:p>
            <a:pPr lvl="1"/>
            <a:endParaRPr lang="en-US" sz="2400" dirty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The </a:t>
            </a:r>
            <a:r>
              <a:rPr lang="en-US" sz="3200" dirty="0" smtClean="0">
                <a:solidFill>
                  <a:srgbClr val="000000"/>
                </a:solidFill>
              </a:rPr>
              <a:t>base rate </a:t>
            </a:r>
            <a:r>
              <a:rPr lang="en-US" sz="3200" dirty="0">
                <a:solidFill>
                  <a:srgbClr val="000000"/>
                </a:solidFill>
              </a:rPr>
              <a:t>of return that a project must earn to increase firm </a:t>
            </a:r>
            <a:r>
              <a:rPr lang="en-US" sz="3200" dirty="0" smtClean="0">
                <a:solidFill>
                  <a:srgbClr val="000000"/>
                </a:solidFill>
              </a:rPr>
              <a:t>value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3200" dirty="0"/>
              <a:t>WACC  [Weighted Average Cost of Capital]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Weighted average cost of types of financing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Weights are capital structure percentages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  <a:p>
            <a:r>
              <a:rPr lang="en-US" sz="3200" dirty="0"/>
              <a:t>Capital Structure</a:t>
            </a:r>
          </a:p>
          <a:p>
            <a:pPr marL="620395" lvl="2" indent="-346075">
              <a:buSzPct val="100000"/>
              <a:buFont typeface="Courier New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</a:rPr>
              <a:t>Most firms attempt to maintain an optimal mix of debt and equity </a:t>
            </a:r>
            <a:r>
              <a:rPr lang="en-US" sz="2800" dirty="0" smtClean="0">
                <a:solidFill>
                  <a:srgbClr val="000000"/>
                </a:solidFill>
              </a:rPr>
              <a:t>financing – target capital structure</a:t>
            </a:r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/>
          </a:p>
          <a:p>
            <a:pPr>
              <a:buFontTx/>
              <a:buNone/>
            </a:pP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C094C-3415-49AB-AA47-80993C8D756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0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47539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u="sng" dirty="0" smtClean="0"/>
              <a:t>Table 10.1: The Balance Sheet</a:t>
            </a:r>
          </a:p>
        </p:txBody>
      </p:sp>
      <p:pic>
        <p:nvPicPr>
          <p:cNvPr id="6" name="Picture 2" descr="C:\Users\kbrown\Desktop\Projects_Current\BH_FFMC8e\FFMC8e_JPEGs\ch10\Table_10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68" y="739484"/>
            <a:ext cx="8328332" cy="541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843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563" y="381000"/>
            <a:ext cx="7543800" cy="968438"/>
          </a:xfrm>
        </p:spPr>
        <p:txBody>
          <a:bodyPr/>
          <a:lstStyle/>
          <a:p>
            <a:r>
              <a:rPr lang="en-US" dirty="0" smtClean="0"/>
              <a:t>WACC – Capital components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64332"/>
            <a:ext cx="8229599" cy="4480560"/>
          </a:xfrm>
        </p:spPr>
        <p:txBody>
          <a:bodyPr>
            <a:normAutofit fontScale="92500"/>
          </a:bodyPr>
          <a:lstStyle/>
          <a:p>
            <a:pPr marL="201168" lvl="1" indent="0">
              <a:lnSpc>
                <a:spcPct val="105000"/>
              </a:lnSpc>
              <a:buNone/>
            </a:pPr>
            <a:r>
              <a:rPr lang="en-US" sz="2800" dirty="0" smtClean="0"/>
              <a:t>Types </a:t>
            </a:r>
            <a:r>
              <a:rPr lang="en-US" sz="2800" dirty="0"/>
              <a:t>of capital used by firms to raise </a:t>
            </a:r>
            <a:r>
              <a:rPr lang="en-US" sz="2800" dirty="0" smtClean="0"/>
              <a:t>money:</a:t>
            </a:r>
            <a:endParaRPr lang="en-US" sz="2800" dirty="0"/>
          </a:p>
          <a:p>
            <a:pPr lvl="2">
              <a:lnSpc>
                <a:spcPct val="105000"/>
              </a:lnSpc>
              <a:buFont typeface="Wingdings" panose="05000000000000000000" pitchFamily="2" charset="2"/>
              <a:buChar char="§"/>
            </a:pPr>
            <a:r>
              <a:rPr lang="en-US" sz="2800" dirty="0" err="1" smtClean="0"/>
              <a:t>r</a:t>
            </a:r>
            <a:r>
              <a:rPr lang="en-US" sz="2800" baseline="-25000" dirty="0" err="1" smtClean="0"/>
              <a:t>d</a:t>
            </a:r>
            <a:r>
              <a:rPr lang="en-US" sz="2800" dirty="0" smtClean="0"/>
              <a:t>= interest rate on new debt (before </a:t>
            </a:r>
            <a:r>
              <a:rPr lang="en-US" sz="2800" dirty="0"/>
              <a:t>tax </a:t>
            </a:r>
            <a:r>
              <a:rPr lang="en-US" sz="2800" dirty="0" smtClean="0"/>
              <a:t>cost of debt)</a:t>
            </a:r>
          </a:p>
          <a:p>
            <a:pPr lvl="2">
              <a:lnSpc>
                <a:spcPct val="105000"/>
              </a:lnSpc>
              <a:buFont typeface="Wingdings" panose="05000000000000000000" pitchFamily="2" charset="2"/>
              <a:buChar char="§"/>
            </a:pPr>
            <a:r>
              <a:rPr lang="en-US" sz="2800" dirty="0" err="1" smtClean="0"/>
              <a:t>r</a:t>
            </a:r>
            <a:r>
              <a:rPr lang="en-US" sz="2800" baseline="-25000" dirty="0" err="1" smtClean="0"/>
              <a:t>d</a:t>
            </a:r>
            <a:r>
              <a:rPr lang="en-US" sz="2800" baseline="-25000" dirty="0" smtClean="0"/>
              <a:t>(1-T)</a:t>
            </a:r>
            <a:r>
              <a:rPr lang="en-US" sz="2800" dirty="0" smtClean="0"/>
              <a:t> = after </a:t>
            </a:r>
            <a:r>
              <a:rPr lang="en-US" sz="2800" dirty="0"/>
              <a:t>tax cost of debt</a:t>
            </a:r>
          </a:p>
          <a:p>
            <a:pPr lvl="2">
              <a:lnSpc>
                <a:spcPct val="105000"/>
              </a:lnSpc>
              <a:buFont typeface="Wingdings" panose="05000000000000000000" pitchFamily="2" charset="2"/>
              <a:buChar char="§"/>
            </a:pPr>
            <a:r>
              <a:rPr lang="en-US" sz="2800" dirty="0" err="1" smtClean="0"/>
              <a:t>r</a:t>
            </a:r>
            <a:r>
              <a:rPr lang="en-US" sz="2800" baseline="-25000" dirty="0" err="1" smtClean="0"/>
              <a:t>ps</a:t>
            </a:r>
            <a:r>
              <a:rPr lang="en-US" sz="2800" dirty="0" smtClean="0"/>
              <a:t> = </a:t>
            </a:r>
            <a:r>
              <a:rPr lang="en-US" sz="2800" dirty="0"/>
              <a:t>cost of preferred stock</a:t>
            </a:r>
          </a:p>
          <a:p>
            <a:pPr lvl="2">
              <a:lnSpc>
                <a:spcPct val="105000"/>
              </a:lnSpc>
              <a:buFont typeface="Wingdings" panose="05000000000000000000" pitchFamily="2" charset="2"/>
              <a:buChar char="§"/>
            </a:pPr>
            <a:r>
              <a:rPr lang="en-US" sz="2800" dirty="0" err="1" smtClean="0"/>
              <a:t>r</a:t>
            </a:r>
            <a:r>
              <a:rPr lang="en-US" sz="2800" baseline="-25000" dirty="0" err="1"/>
              <a:t>s</a:t>
            </a:r>
            <a:r>
              <a:rPr lang="en-US" sz="2800" dirty="0" smtClean="0"/>
              <a:t> = </a:t>
            </a:r>
            <a:r>
              <a:rPr lang="en-US" sz="2800" dirty="0"/>
              <a:t>cost of </a:t>
            </a:r>
            <a:r>
              <a:rPr lang="en-US" sz="2800" dirty="0" smtClean="0"/>
              <a:t>existing common stock</a:t>
            </a:r>
          </a:p>
          <a:p>
            <a:pPr lvl="2">
              <a:lnSpc>
                <a:spcPct val="105000"/>
              </a:lnSpc>
              <a:buFont typeface="Wingdings" panose="05000000000000000000" pitchFamily="2" charset="2"/>
              <a:buChar char="§"/>
            </a:pPr>
            <a:r>
              <a:rPr lang="en-US" sz="2800" dirty="0" smtClean="0"/>
              <a:t>r</a:t>
            </a:r>
            <a:r>
              <a:rPr lang="en-US" sz="2800" baseline="-25000" dirty="0" smtClean="0"/>
              <a:t>e</a:t>
            </a:r>
            <a:r>
              <a:rPr lang="en-US" sz="2800" dirty="0" smtClean="0"/>
              <a:t> = cost of issuing new stock</a:t>
            </a:r>
          </a:p>
          <a:p>
            <a:pPr lvl="2">
              <a:lnSpc>
                <a:spcPct val="105000"/>
              </a:lnSpc>
              <a:buFont typeface="Wingdings" panose="05000000000000000000" pitchFamily="2" charset="2"/>
              <a:buChar char="§"/>
            </a:pPr>
            <a:r>
              <a:rPr lang="en-US" sz="2800" dirty="0" err="1" smtClean="0"/>
              <a:t>w</a:t>
            </a:r>
            <a:r>
              <a:rPr lang="en-US" sz="2800" baseline="-25000" dirty="0" err="1" smtClean="0"/>
              <a:t>d</a:t>
            </a:r>
            <a:r>
              <a:rPr lang="en-US" sz="2800" dirty="0" smtClean="0"/>
              <a:t>, </a:t>
            </a:r>
            <a:r>
              <a:rPr lang="en-US" sz="2800" dirty="0" err="1" smtClean="0"/>
              <a:t>w</a:t>
            </a:r>
            <a:r>
              <a:rPr lang="en-US" sz="2800" baseline="-25000" dirty="0" err="1" smtClean="0"/>
              <a:t>ps</a:t>
            </a:r>
            <a:r>
              <a:rPr lang="en-US" sz="2800" dirty="0" smtClean="0"/>
              <a:t>, </a:t>
            </a:r>
            <a:r>
              <a:rPr lang="en-US" sz="2800" dirty="0" err="1" smtClean="0"/>
              <a:t>w</a:t>
            </a:r>
            <a:r>
              <a:rPr lang="en-US" sz="2800" baseline="-25000" dirty="0" err="1" smtClean="0"/>
              <a:t>c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= target weights of debt, preferred stock, and common equity</a:t>
            </a:r>
          </a:p>
          <a:p>
            <a:pPr marL="384048" lvl="2" indent="0">
              <a:lnSpc>
                <a:spcPct val="105000"/>
              </a:lnSpc>
              <a:buNone/>
            </a:pPr>
            <a:r>
              <a:rPr lang="en-US" sz="2800" dirty="0" smtClean="0"/>
              <a:t>WACC = weighted average (overall) cost of capital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C094C-3415-49AB-AA47-80993C8D756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7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32595"/>
          </a:xfrm>
        </p:spPr>
        <p:txBody>
          <a:bodyPr/>
          <a:lstStyle/>
          <a:p>
            <a:pPr algn="ctr"/>
            <a:r>
              <a:rPr lang="en-IN" dirty="0" smtClean="0"/>
              <a:t>Estimating the Cost of Debt</a:t>
            </a:r>
          </a:p>
        </p:txBody>
      </p:sp>
      <p:sp>
        <p:nvSpPr>
          <p:cNvPr id="26627" name="Rectangle 3"/>
          <p:cNvSpPr>
            <a:spLocks noGrp="1"/>
          </p:cNvSpPr>
          <p:nvPr>
            <p:ph idx="1"/>
          </p:nvPr>
        </p:nvSpPr>
        <p:spPr bwMode="auto">
          <a:xfrm>
            <a:off x="381000" y="1295400"/>
            <a:ext cx="8610600" cy="5090615"/>
          </a:xfrm>
          <a:noFill/>
        </p:spPr>
        <p:txBody>
          <a:bodyPr>
            <a:noAutofit/>
          </a:bodyPr>
          <a:lstStyle/>
          <a:p>
            <a:endParaRPr lang="en-IN" sz="2400" cap="none" dirty="0" smtClean="0"/>
          </a:p>
          <a:p>
            <a:r>
              <a:rPr lang="en-IN" sz="2400" dirty="0" smtClean="0"/>
              <a:t>Current cost of debt for a publicly traded bond = yield to maturity</a:t>
            </a:r>
            <a:endParaRPr lang="en-IN" dirty="0" smtClean="0"/>
          </a:p>
          <a:p>
            <a:pPr lvl="1"/>
            <a:r>
              <a:rPr lang="en-IN" sz="2000" dirty="0" smtClean="0"/>
              <a:t>Account for float (issue) costs</a:t>
            </a:r>
          </a:p>
          <a:p>
            <a:pPr lvl="2"/>
            <a:endParaRPr lang="en-IN" sz="1600" dirty="0" smtClean="0"/>
          </a:p>
          <a:p>
            <a:r>
              <a:rPr lang="en-IN" sz="2400" dirty="0" smtClean="0"/>
              <a:t>Current cost of long-term bank or other private debt</a:t>
            </a:r>
          </a:p>
          <a:p>
            <a:pPr lvl="1"/>
            <a:r>
              <a:rPr lang="en-IN" sz="2000" dirty="0" smtClean="0"/>
              <a:t>Call the banker and ask what rate the bank would charge if they decided to refinance the debt today</a:t>
            </a:r>
          </a:p>
          <a:p>
            <a:pPr lvl="1"/>
            <a:endParaRPr lang="en-IN" sz="2000" dirty="0"/>
          </a:p>
          <a:p>
            <a:r>
              <a:rPr lang="en-IN" sz="2400" dirty="0" smtClean="0"/>
              <a:t>Cost of debt is the weighted average cost of all debt combined</a:t>
            </a:r>
          </a:p>
          <a:p>
            <a:pPr lvl="1"/>
            <a:r>
              <a:rPr lang="en-IN" sz="2000" dirty="0" smtClean="0"/>
              <a:t>Consider bonds outstanding and all loans outstanding at market value</a:t>
            </a:r>
          </a:p>
          <a:p>
            <a:pPr lvl="1"/>
            <a:endParaRPr lang="en-IN" sz="2000" dirty="0"/>
          </a:p>
          <a:p>
            <a:r>
              <a:rPr lang="en-IN" sz="2200" dirty="0" smtClean="0"/>
              <a:t>Cost of NEW borrowing!</a:t>
            </a:r>
          </a:p>
          <a:p>
            <a:pPr lvl="1"/>
            <a:endParaRPr lang="en-IN" sz="2000" dirty="0" smtClean="0"/>
          </a:p>
        </p:txBody>
      </p:sp>
    </p:spTree>
    <p:extLst>
      <p:ext uri="{BB962C8B-B14F-4D97-AF65-F5344CB8AC3E}">
        <p14:creationId xmlns:p14="http://schemas.microsoft.com/office/powerpoint/2010/main" val="3131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4932399"/>
            <a:ext cx="58674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0936" y="536328"/>
            <a:ext cx="7467600" cy="8159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Calculating Pre-Tax Cost of Bonds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91836" y="1752600"/>
            <a:ext cx="8305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Scenario:  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400" dirty="0" smtClean="0"/>
              <a:t>Company wants to issue $1000 par value, 9% coupon, 20 year bonds with semi-annual interest payments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400" dirty="0" smtClean="0"/>
              <a:t>Similar risk bonds are being issued at &gt; 9% coupon rates so the company has to sell bonds for $980 each 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400" dirty="0" smtClean="0"/>
              <a:t>In addition, they must pay issuance costs of $30 each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400" dirty="0" smtClean="0"/>
              <a:t>Net proceeds to the company: $950 each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400" dirty="0" smtClean="0"/>
              <a:t>Calculate the pre-tax cost of debt (YTM) 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742209" y="4993954"/>
            <a:ext cx="5278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What is the annual YTM?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893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36272" y="4419600"/>
            <a:ext cx="5105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099" y="597603"/>
            <a:ext cx="7024744" cy="801136"/>
          </a:xfrm>
        </p:spPr>
        <p:txBody>
          <a:bodyPr/>
          <a:lstStyle/>
          <a:p>
            <a:r>
              <a:rPr lang="en-US" b="1" dirty="0" smtClean="0"/>
              <a:t>After-tax Cost of Bonds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472" y="1672066"/>
            <a:ext cx="8763000" cy="495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Interest </a:t>
            </a:r>
            <a:r>
              <a:rPr lang="en-US" sz="2800" dirty="0">
                <a:solidFill>
                  <a:srgbClr val="000000"/>
                </a:solidFill>
              </a:rPr>
              <a:t>payments </a:t>
            </a:r>
            <a:r>
              <a:rPr lang="en-US" sz="2800" dirty="0" smtClean="0">
                <a:solidFill>
                  <a:srgbClr val="000000"/>
                </a:solidFill>
              </a:rPr>
              <a:t>are </a:t>
            </a:r>
            <a:r>
              <a:rPr lang="en-US" sz="2800" dirty="0">
                <a:solidFill>
                  <a:srgbClr val="000000"/>
                </a:solidFill>
              </a:rPr>
              <a:t>tax </a:t>
            </a:r>
            <a:r>
              <a:rPr lang="en-US" sz="2800" dirty="0" smtClean="0">
                <a:solidFill>
                  <a:srgbClr val="000000"/>
                </a:solidFill>
              </a:rPr>
              <a:t>deductible 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Interest </a:t>
            </a:r>
            <a:r>
              <a:rPr lang="en-US" sz="2400" dirty="0">
                <a:solidFill>
                  <a:srgbClr val="000000"/>
                </a:solidFill>
              </a:rPr>
              <a:t>expense </a:t>
            </a:r>
            <a:r>
              <a:rPr lang="en-US" sz="2400" dirty="0" smtClean="0">
                <a:solidFill>
                  <a:srgbClr val="000000"/>
                </a:solidFill>
              </a:rPr>
              <a:t>reduces </a:t>
            </a:r>
            <a:r>
              <a:rPr lang="en-US" sz="2400" dirty="0">
                <a:solidFill>
                  <a:srgbClr val="000000"/>
                </a:solidFill>
              </a:rPr>
              <a:t>the firm’s taxable </a:t>
            </a:r>
            <a:r>
              <a:rPr lang="en-US" sz="2400" dirty="0" smtClean="0">
                <a:solidFill>
                  <a:srgbClr val="000000"/>
                </a:solidFill>
              </a:rPr>
              <a:t>income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Smaller tax liability</a:t>
            </a:r>
          </a:p>
          <a:p>
            <a:r>
              <a:rPr lang="en-US" sz="2800" dirty="0">
                <a:solidFill>
                  <a:srgbClr val="000000"/>
                </a:solidFill>
              </a:rPr>
              <a:t>A</a:t>
            </a:r>
            <a:r>
              <a:rPr lang="en-US" sz="2800" dirty="0" smtClean="0">
                <a:solidFill>
                  <a:srgbClr val="000000"/>
                </a:solidFill>
              </a:rPr>
              <a:t>fter-tax </a:t>
            </a:r>
            <a:r>
              <a:rPr lang="en-US" sz="2800" dirty="0">
                <a:solidFill>
                  <a:srgbClr val="000000"/>
                </a:solidFill>
              </a:rPr>
              <a:t>cost of </a:t>
            </a:r>
            <a:r>
              <a:rPr lang="en-US" sz="2800" dirty="0" smtClean="0">
                <a:solidFill>
                  <a:srgbClr val="000000"/>
                </a:solidFill>
              </a:rPr>
              <a:t>debt</a:t>
            </a:r>
          </a:p>
          <a:p>
            <a:pPr lvl="1"/>
            <a:r>
              <a:rPr lang="en-US" sz="2400" dirty="0" err="1" smtClean="0">
                <a:solidFill>
                  <a:srgbClr val="000000"/>
                </a:solidFill>
              </a:rPr>
              <a:t>r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d</a:t>
            </a:r>
            <a:r>
              <a:rPr lang="en-US" sz="2400" baseline="-250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= pre-tax cost of debt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T is the firm’s tax rate</a:t>
            </a:r>
            <a:endParaRPr lang="en-US" sz="2400" dirty="0">
              <a:solidFill>
                <a:srgbClr val="000000"/>
              </a:solidFill>
            </a:endParaRPr>
          </a:p>
          <a:p>
            <a:pPr algn="ctr">
              <a:buFontTx/>
              <a:buNone/>
            </a:pPr>
            <a:r>
              <a:rPr lang="en-US" sz="3200" b="1" i="1" dirty="0" smtClean="0">
                <a:solidFill>
                  <a:srgbClr val="000000"/>
                </a:solidFill>
              </a:rPr>
              <a:t>     </a:t>
            </a:r>
            <a:r>
              <a:rPr lang="en-US" sz="3200" b="1" i="1" dirty="0" err="1" smtClean="0">
                <a:solidFill>
                  <a:srgbClr val="000000"/>
                </a:solidFill>
              </a:rPr>
              <a:t>r</a:t>
            </a:r>
            <a:r>
              <a:rPr lang="en-US" sz="3200" b="1" i="1" baseline="-25000" dirty="0" err="1" smtClean="0">
                <a:solidFill>
                  <a:srgbClr val="000000"/>
                </a:solidFill>
              </a:rPr>
              <a:t>d</a:t>
            </a:r>
            <a:r>
              <a:rPr lang="en-US" sz="3200" b="1" i="1" baseline="-25000" dirty="0" smtClean="0">
                <a:solidFill>
                  <a:srgbClr val="000000"/>
                </a:solidFill>
              </a:rPr>
              <a:t>(1-T)</a:t>
            </a:r>
            <a:endParaRPr lang="en-US" sz="3200" b="1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If the firm’s tax rate is 40% and the pre-tax cost of debt is 9.57%, what is the after-tax cost?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This makes debt the cheapest form of financing!</a:t>
            </a:r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1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5117</TotalTime>
  <Words>1175</Words>
  <Application>Microsoft Office PowerPoint</Application>
  <PresentationFormat>On-screen Show (4:3)</PresentationFormat>
  <Paragraphs>190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Tahoma</vt:lpstr>
      <vt:lpstr>Times New Roman</vt:lpstr>
      <vt:lpstr>Wingdings</vt:lpstr>
      <vt:lpstr>Retrospect</vt:lpstr>
      <vt:lpstr>Current Events</vt:lpstr>
      <vt:lpstr>PowerPoint Presentation</vt:lpstr>
      <vt:lpstr>Chapter 10</vt:lpstr>
      <vt:lpstr>Cost of Capital</vt:lpstr>
      <vt:lpstr>Table 10.1: The Balance Sheet</vt:lpstr>
      <vt:lpstr>WACC – Capital components</vt:lpstr>
      <vt:lpstr>Estimating the Cost of Debt</vt:lpstr>
      <vt:lpstr>Calculating Pre-Tax Cost of Bonds</vt:lpstr>
      <vt:lpstr>After-tax Cost of Bonds</vt:lpstr>
      <vt:lpstr>Cost of Preferred Stock</vt:lpstr>
      <vt:lpstr>Calculating Cost of Preferred Stock</vt:lpstr>
      <vt:lpstr>The Cost of Common Equity</vt:lpstr>
      <vt:lpstr>The CAPM Approach</vt:lpstr>
      <vt:lpstr>Bond Yield Plus Risk Premium</vt:lpstr>
      <vt:lpstr>The Discounted Cash Flow Approach (Expected Rate of Return)</vt:lpstr>
      <vt:lpstr>Calculate the cost of existing common stock</vt:lpstr>
      <vt:lpstr>Costs of New Common Stock Issues</vt:lpstr>
      <vt:lpstr>Capital Structure and WACC</vt:lpstr>
      <vt:lpstr>Weighted Average Cost of Capital, WACC</vt:lpstr>
      <vt:lpstr>Calculating WACC</vt:lpstr>
      <vt:lpstr>Calculating WACC</vt:lpstr>
      <vt:lpstr>Factors That Affect WACC</vt:lpstr>
      <vt:lpstr>Adjusting the WACC for Project Risk</vt:lpstr>
      <vt:lpstr>Assignment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Investments: An Introduction Sixth Edition</dc:title>
  <dc:creator>Anne</dc:creator>
  <cp:lastModifiedBy>Andrew Parkes</cp:lastModifiedBy>
  <cp:revision>270</cp:revision>
  <cp:lastPrinted>1999-05-26T22:10:02Z</cp:lastPrinted>
  <dcterms:created xsi:type="dcterms:W3CDTF">2011-11-19T01:32:18Z</dcterms:created>
  <dcterms:modified xsi:type="dcterms:W3CDTF">2018-11-04T20:59:36Z</dcterms:modified>
</cp:coreProperties>
</file>