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83" r:id="rId3"/>
    <p:sldId id="256" r:id="rId4"/>
    <p:sldId id="258" r:id="rId5"/>
    <p:sldId id="270" r:id="rId6"/>
    <p:sldId id="259" r:id="rId7"/>
    <p:sldId id="260" r:id="rId8"/>
    <p:sldId id="261" r:id="rId9"/>
    <p:sldId id="281" r:id="rId10"/>
    <p:sldId id="276" r:id="rId11"/>
    <p:sldId id="262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1EB65-9BBA-4C2E-A37B-0CDFD462EEC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05502-AEAD-4816-BF6F-FFE1BDE8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999" y="1752600"/>
            <a:ext cx="8407893" cy="4602479"/>
          </a:xfrm>
        </p:spPr>
        <p:txBody>
          <a:bodyPr>
            <a:normAutofit/>
          </a:bodyPr>
          <a:lstStyle/>
          <a:p>
            <a:r>
              <a:rPr lang="en-US" dirty="0" smtClean="0"/>
              <a:t>What’s left?  </a:t>
            </a:r>
          </a:p>
          <a:p>
            <a:pPr lvl="1"/>
            <a:r>
              <a:rPr lang="en-US" dirty="0" smtClean="0"/>
              <a:t>One chapter with homework, WSJ Retirement planning and assignment, exam review assignment, final exam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1260" cy="329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MACRS Depreciation Schedules</a:t>
            </a:r>
          </a:p>
        </p:txBody>
      </p:sp>
      <p:pic>
        <p:nvPicPr>
          <p:cNvPr id="5" name="Content Placeholder 4" descr="C:\Users\kbrown\Desktop\Projects_Current\BH_FFMC8e\FFMC8e_JPEGs\ch12\Table_12a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1600200"/>
            <a:ext cx="905757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85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407893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Risk is the uncertainly of projected cash flows</a:t>
            </a:r>
          </a:p>
          <a:p>
            <a:r>
              <a:rPr lang="en-US" sz="2800" dirty="0" smtClean="0"/>
              <a:t>Greater variability in cash flows = greater risk</a:t>
            </a:r>
          </a:p>
          <a:p>
            <a:r>
              <a:rPr lang="en-US" sz="2800" dirty="0" smtClean="0"/>
              <a:t>Sensitivity Analysis – how sensitive is NPV to changes in inputs?</a:t>
            </a:r>
          </a:p>
          <a:p>
            <a:r>
              <a:rPr lang="en-US" sz="2800" dirty="0" smtClean="0"/>
              <a:t>Scenario </a:t>
            </a:r>
            <a:r>
              <a:rPr lang="en-US" sz="2800" dirty="0"/>
              <a:t>Analysis</a:t>
            </a:r>
          </a:p>
          <a:p>
            <a:pPr lvl="1"/>
            <a:r>
              <a:rPr lang="en-US" sz="2400" dirty="0"/>
              <a:t>Consider the probability of different cash flows from the project</a:t>
            </a:r>
          </a:p>
          <a:p>
            <a:pPr lvl="1"/>
            <a:r>
              <a:rPr lang="en-US" sz="2400" dirty="0"/>
              <a:t>Evaluate their NPV and their range of NPV’s</a:t>
            </a:r>
          </a:p>
          <a:p>
            <a:r>
              <a:rPr lang="en-US" sz="2800" dirty="0" smtClean="0"/>
              <a:t>Monte Carlo Simulation</a:t>
            </a:r>
            <a:endParaRPr lang="en-US" sz="2800" dirty="0"/>
          </a:p>
          <a:p>
            <a:pPr lvl="1"/>
            <a:r>
              <a:rPr lang="en-US" sz="2400" dirty="0"/>
              <a:t>Use statistical modeling to develop a probability of NPV’s for the project</a:t>
            </a:r>
          </a:p>
          <a:p>
            <a:pPr lvl="1"/>
            <a:r>
              <a:rPr lang="en-US" sz="2400" dirty="0"/>
              <a:t>Can view a continuum of risk-return tradeoffs instead of a single project estimate</a:t>
            </a:r>
          </a:p>
          <a:p>
            <a:endParaRPr lang="en-US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Stand-alone risk in capital budgeting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888" y="1752600"/>
            <a:ext cx="8560293" cy="3505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Project vs. Firm risk</a:t>
            </a:r>
          </a:p>
          <a:p>
            <a:pPr lvl="1"/>
            <a:r>
              <a:rPr lang="en-US" sz="2600" dirty="0" smtClean="0"/>
              <a:t>May accept a risky project if it’s negatively correlated with risk of other firm projects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Real Options</a:t>
            </a:r>
          </a:p>
          <a:p>
            <a:pPr lvl="1"/>
            <a:r>
              <a:rPr lang="en-US" sz="2600" dirty="0" smtClean="0"/>
              <a:t>Methods to alter cash flows after investment made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Post Audit</a:t>
            </a:r>
          </a:p>
          <a:p>
            <a:pPr lvl="1"/>
            <a:r>
              <a:rPr lang="en-US" sz="2600" dirty="0" smtClean="0"/>
              <a:t>Important feedback for improvement</a:t>
            </a:r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52400" y="355847"/>
            <a:ext cx="8839200" cy="1054394"/>
          </a:xfrm>
        </p:spPr>
        <p:txBody>
          <a:bodyPr/>
          <a:lstStyle/>
          <a:p>
            <a:r>
              <a:rPr lang="en-US" dirty="0" smtClean="0"/>
              <a:t>Additional important considerations for capital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255" y="1669869"/>
            <a:ext cx="8418005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Chapter 12 MindTap homework</a:t>
            </a:r>
            <a:r>
              <a:rPr lang="en-US" sz="3600" dirty="0"/>
              <a:t> </a:t>
            </a:r>
            <a:r>
              <a:rPr lang="en-US" sz="3600" dirty="0" smtClean="0"/>
              <a:t>due</a:t>
            </a:r>
            <a:r>
              <a:rPr lang="en-US" sz="3400" dirty="0" smtClean="0"/>
              <a:t> Sunday, </a:t>
            </a:r>
            <a:r>
              <a:rPr lang="en-US" sz="3400" dirty="0" smtClean="0"/>
              <a:t>November 18th </a:t>
            </a:r>
            <a:r>
              <a:rPr lang="en-US" sz="3400" dirty="0" smtClean="0"/>
              <a:t>on BbLearn at 11:59 pm</a:t>
            </a:r>
          </a:p>
          <a:p>
            <a:pPr lvl="1"/>
            <a:endParaRPr lang="en-US" sz="3400" dirty="0"/>
          </a:p>
          <a:p>
            <a:r>
              <a:rPr lang="en-US" sz="3600" dirty="0" smtClean="0"/>
              <a:t>Read WSJ Guide for Tuesday, </a:t>
            </a:r>
            <a:r>
              <a:rPr lang="en-US" sz="3600" dirty="0" smtClean="0"/>
              <a:t>November 27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 lvl="1"/>
            <a:r>
              <a:rPr lang="en-US" sz="3400" dirty="0" smtClean="0"/>
              <a:t>Retirement:  What is a 401(k)?, How to make the most of your 401(k) plan</a:t>
            </a:r>
          </a:p>
          <a:p>
            <a:pPr lvl="1"/>
            <a:r>
              <a:rPr lang="en-US" sz="3400" dirty="0" smtClean="0"/>
              <a:t>Saving for College:  How to start a 529 college savings plan</a:t>
            </a:r>
            <a:endParaRPr lang="en-US" sz="3400" dirty="0"/>
          </a:p>
          <a:p>
            <a:pPr marL="45720" indent="0">
              <a:buNone/>
            </a:pPr>
            <a:endParaRPr lang="en-US" sz="3600" dirty="0"/>
          </a:p>
          <a:p>
            <a:pPr marL="45720" indent="0">
              <a:buNone/>
            </a:pPr>
            <a:endParaRPr lang="en-US" sz="3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888" y="1828800"/>
            <a:ext cx="8394095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Chapter 12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0888" y="2286000"/>
            <a:ext cx="6324600" cy="1828800"/>
          </a:xfrm>
        </p:spPr>
        <p:txBody>
          <a:bodyPr/>
          <a:lstStyle/>
          <a:p>
            <a:r>
              <a:rPr lang="en-US" dirty="0"/>
              <a:t>cash </a:t>
            </a:r>
            <a:r>
              <a:rPr lang="en-US" dirty="0" smtClean="0"/>
              <a:t>flow estimation and risk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96872"/>
            <a:ext cx="86868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Ignore sunk costs</a:t>
            </a:r>
          </a:p>
          <a:p>
            <a:pPr lvl="1"/>
            <a:r>
              <a:rPr lang="en-US" sz="3400" dirty="0" smtClean="0"/>
              <a:t>What are they?</a:t>
            </a:r>
          </a:p>
          <a:p>
            <a:pPr lvl="1"/>
            <a:r>
              <a:rPr lang="en-US" sz="3400" dirty="0" smtClean="0"/>
              <a:t>Examples?</a:t>
            </a:r>
          </a:p>
          <a:p>
            <a:r>
              <a:rPr lang="en-US" sz="3600" dirty="0" smtClean="0"/>
              <a:t>Include opportunity costs</a:t>
            </a:r>
          </a:p>
          <a:p>
            <a:pPr lvl="1"/>
            <a:r>
              <a:rPr lang="en-US" sz="3400" dirty="0" smtClean="0"/>
              <a:t>What are they?</a:t>
            </a:r>
          </a:p>
          <a:p>
            <a:pPr lvl="1"/>
            <a:r>
              <a:rPr lang="en-US" sz="3400" dirty="0" smtClean="0"/>
              <a:t>Examples?</a:t>
            </a:r>
          </a:p>
          <a:p>
            <a:r>
              <a:rPr lang="en-US" sz="3600" dirty="0" smtClean="0"/>
              <a:t>Externalities (inside and outside company)</a:t>
            </a:r>
          </a:p>
          <a:p>
            <a:r>
              <a:rPr lang="en-US" sz="3600" dirty="0"/>
              <a:t>Incremental free cash flows </a:t>
            </a:r>
          </a:p>
          <a:p>
            <a:pPr lvl="1"/>
            <a:r>
              <a:rPr lang="en-US" sz="3400" dirty="0"/>
              <a:t>[EBIT*(1-T) + </a:t>
            </a:r>
            <a:r>
              <a:rPr lang="en-US" sz="3400" dirty="0" err="1"/>
              <a:t>Depr</a:t>
            </a:r>
            <a:r>
              <a:rPr lang="en-US" sz="3400" dirty="0"/>
              <a:t>] – [Investment in fixed assets and NOWC]</a:t>
            </a:r>
          </a:p>
          <a:p>
            <a:r>
              <a:rPr lang="en-US" sz="3600" dirty="0" smtClean="0"/>
              <a:t>Initial investment (fixed assets and NOWC)</a:t>
            </a:r>
          </a:p>
          <a:p>
            <a:r>
              <a:rPr lang="en-US" sz="3600" dirty="0" smtClean="0"/>
              <a:t>Terminal Value (sales of fixed assets and recovery of NOWC)</a:t>
            </a:r>
          </a:p>
          <a:p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cash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11-</a:t>
            </a:r>
            <a:fld id="{04C8004A-0B20-40B4-8D91-11D07FB25ED4}" type="slidenum">
              <a:rPr lang="en-US"/>
              <a:pPr/>
              <a:t>5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0650"/>
            <a:ext cx="8839200" cy="1190625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Cash Flow Components</a:t>
            </a:r>
            <a:endParaRPr lang="en-US" sz="4000" b="0" dirty="0"/>
          </a:p>
        </p:txBody>
      </p:sp>
      <p:pic>
        <p:nvPicPr>
          <p:cNvPr id="251910" name="Picture 6" descr="fig1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301875"/>
            <a:ext cx="8548687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283" y="1749188"/>
            <a:ext cx="8712693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Cost of new equipment, including installation</a:t>
            </a:r>
          </a:p>
          <a:p>
            <a:r>
              <a:rPr lang="en-US" sz="2400" dirty="0" smtClean="0"/>
              <a:t>After-tax salvage value of old equipment (</a:t>
            </a:r>
            <a:r>
              <a:rPr lang="en-US" dirty="0" smtClean="0"/>
              <a:t>for replacement projects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Changes in Net Operating Working Capital</a:t>
            </a:r>
          </a:p>
          <a:p>
            <a:pPr lvl="1"/>
            <a:r>
              <a:rPr lang="en-US" sz="2000" dirty="0" smtClean="0"/>
              <a:t>Operating Current Assets – Operating Current Liabilities</a:t>
            </a:r>
          </a:p>
          <a:p>
            <a:pPr lvl="1"/>
            <a:r>
              <a:rPr lang="en-US" sz="2000" dirty="0" smtClean="0"/>
              <a:t>Most of these increase </a:t>
            </a:r>
          </a:p>
          <a:p>
            <a:pPr lvl="2"/>
            <a:r>
              <a:rPr lang="en-US" sz="1800" dirty="0" smtClean="0"/>
              <a:t>Need more cash to support operations</a:t>
            </a:r>
          </a:p>
          <a:p>
            <a:pPr lvl="2"/>
            <a:r>
              <a:rPr lang="en-US" sz="1800" dirty="0" smtClean="0"/>
              <a:t>Increased A/R and Inventory to support increased sales</a:t>
            </a:r>
          </a:p>
          <a:p>
            <a:pPr lvl="2"/>
            <a:r>
              <a:rPr lang="en-US" sz="1800" dirty="0" smtClean="0"/>
              <a:t>Increased A/P and Accruals to meet expanded product demand</a:t>
            </a:r>
          </a:p>
          <a:p>
            <a:pPr lvl="1"/>
            <a:r>
              <a:rPr lang="en-US" sz="2000" dirty="0" smtClean="0"/>
              <a:t>Increases in NOWC are considered an outflow</a:t>
            </a:r>
          </a:p>
          <a:p>
            <a:pPr lvl="2"/>
            <a:r>
              <a:rPr lang="en-US" sz="1800" dirty="0" smtClean="0"/>
              <a:t>Increases </a:t>
            </a:r>
            <a:r>
              <a:rPr lang="en-US" sz="1800" dirty="0"/>
              <a:t>in assets are </a:t>
            </a:r>
            <a:r>
              <a:rPr lang="en-US" sz="1800" dirty="0" smtClean="0"/>
              <a:t>outflows</a:t>
            </a:r>
          </a:p>
          <a:p>
            <a:pPr lvl="2"/>
            <a:r>
              <a:rPr lang="en-US" sz="1800" dirty="0" smtClean="0"/>
              <a:t>Increases </a:t>
            </a:r>
            <a:r>
              <a:rPr lang="en-US" sz="1800" dirty="0"/>
              <a:t>in liabilities are inflows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investment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Projected after-tax operating cash flows</a:t>
            </a:r>
          </a:p>
          <a:p>
            <a:pPr lvl="1"/>
            <a:r>
              <a:rPr lang="en-US" sz="2400" dirty="0" smtClean="0"/>
              <a:t>Determine revenues and expenses (including </a:t>
            </a:r>
            <a:r>
              <a:rPr lang="en-US" sz="2400" dirty="0"/>
              <a:t>depreciation </a:t>
            </a:r>
            <a:r>
              <a:rPr lang="en-US" sz="2400" dirty="0" smtClean="0"/>
              <a:t>expense)</a:t>
            </a:r>
            <a:endParaRPr lang="en-US" sz="2400" dirty="0"/>
          </a:p>
          <a:p>
            <a:pPr lvl="1"/>
            <a:r>
              <a:rPr lang="en-US" sz="2400" dirty="0" smtClean="0"/>
              <a:t>Find operating income</a:t>
            </a:r>
          </a:p>
          <a:p>
            <a:pPr lvl="1"/>
            <a:r>
              <a:rPr lang="en-US" sz="2400" dirty="0" smtClean="0"/>
              <a:t>Find after-tax operating income</a:t>
            </a:r>
          </a:p>
          <a:p>
            <a:pPr lvl="1"/>
            <a:r>
              <a:rPr lang="en-US" sz="2400" dirty="0" smtClean="0"/>
              <a:t>Add back depreciation, why?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Only consider incremental cash flows</a:t>
            </a:r>
          </a:p>
          <a:p>
            <a:pPr lvl="1"/>
            <a:r>
              <a:rPr lang="en-US" sz="2400" dirty="0" smtClean="0"/>
              <a:t>Difference between cash flows with new project and without</a:t>
            </a:r>
          </a:p>
          <a:p>
            <a:pPr lvl="1"/>
            <a:r>
              <a:rPr lang="en-US" sz="2400" dirty="0" smtClean="0"/>
              <a:t>Replacement project: consider what cash flows could have been without replacing the asset (opportunity cost)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After-tax operating cash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07893" cy="464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After-tax proceeds from the sale of the new asset</a:t>
            </a:r>
          </a:p>
          <a:p>
            <a:r>
              <a:rPr lang="en-US" sz="2400" dirty="0" smtClean="0"/>
              <a:t>After-tax proceeds from sale of the old asset (</a:t>
            </a:r>
            <a:r>
              <a:rPr lang="en-US" dirty="0" smtClean="0"/>
              <a:t>for replacement projects)</a:t>
            </a:r>
          </a:p>
          <a:p>
            <a:pPr lvl="1"/>
            <a:r>
              <a:rPr lang="en-US" sz="2000" dirty="0" smtClean="0"/>
              <a:t>Considered an opportunity cost</a:t>
            </a:r>
          </a:p>
          <a:p>
            <a:pPr lvl="1"/>
            <a:r>
              <a:rPr lang="en-US" sz="2000" dirty="0" smtClean="0"/>
              <a:t>Shows the incremental cash flows from sale of assets</a:t>
            </a:r>
          </a:p>
          <a:p>
            <a:pPr lvl="1"/>
            <a:r>
              <a:rPr lang="en-US" sz="2000" dirty="0" smtClean="0"/>
              <a:t>Deduct from proceeds of new asset</a:t>
            </a:r>
          </a:p>
          <a:p>
            <a:r>
              <a:rPr lang="en-US" sz="2400" dirty="0" smtClean="0"/>
              <a:t>Change in Net Operating Working Capital</a:t>
            </a:r>
          </a:p>
          <a:p>
            <a:pPr lvl="1"/>
            <a:r>
              <a:rPr lang="en-US" sz="2000" dirty="0" smtClean="0"/>
              <a:t>Typically recover NOWC at the end of a project</a:t>
            </a:r>
          </a:p>
          <a:p>
            <a:pPr lvl="1"/>
            <a:r>
              <a:rPr lang="en-US" sz="2000" dirty="0" smtClean="0"/>
              <a:t>Sell inventories</a:t>
            </a:r>
          </a:p>
          <a:p>
            <a:pPr lvl="1"/>
            <a:r>
              <a:rPr lang="en-US" sz="2000" dirty="0" smtClean="0"/>
              <a:t>A/R is collected and A/P gets paid</a:t>
            </a:r>
          </a:p>
          <a:p>
            <a:pPr lvl="1"/>
            <a:r>
              <a:rPr lang="en-US" sz="2000" dirty="0" smtClean="0"/>
              <a:t>Ultimately ends in a decrease in NOWC</a:t>
            </a:r>
          </a:p>
          <a:p>
            <a:pPr lvl="1"/>
            <a:r>
              <a:rPr lang="en-US" sz="2000" dirty="0" smtClean="0"/>
              <a:t>Considered an inflow</a:t>
            </a:r>
          </a:p>
          <a:p>
            <a:pPr lvl="1"/>
            <a:r>
              <a:rPr lang="en-US" sz="2000" dirty="0" smtClean="0"/>
              <a:t>Add to proceeds of new asset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cash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753" y="1703148"/>
            <a:ext cx="8407893" cy="51389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machine was purchased 2 </a:t>
            </a:r>
            <a:r>
              <a:rPr lang="en-US" dirty="0" err="1"/>
              <a:t>yrs</a:t>
            </a:r>
            <a:r>
              <a:rPr lang="en-US" dirty="0"/>
              <a:t> ago for $40,000</a:t>
            </a:r>
          </a:p>
          <a:p>
            <a:pPr lvl="1"/>
            <a:r>
              <a:rPr lang="en-US" dirty="0"/>
              <a:t>Depreciated using MACRS – 5 year </a:t>
            </a:r>
            <a:r>
              <a:rPr lang="en-US" dirty="0" smtClean="0"/>
              <a:t>recovery period</a:t>
            </a:r>
            <a:endParaRPr lang="en-US" dirty="0"/>
          </a:p>
          <a:p>
            <a:pPr lvl="1"/>
            <a:r>
              <a:rPr lang="en-US" dirty="0" smtClean="0"/>
              <a:t>Can be sold now for $42,000 (after clean-up &amp; removal costs)</a:t>
            </a:r>
          </a:p>
          <a:p>
            <a:pPr lvl="1"/>
            <a:r>
              <a:rPr lang="en-US" dirty="0" smtClean="0"/>
              <a:t>No market value after another 3 </a:t>
            </a:r>
            <a:r>
              <a:rPr lang="en-US" dirty="0" err="1" smtClean="0"/>
              <a:t>yrs</a:t>
            </a:r>
            <a:r>
              <a:rPr lang="en-US" dirty="0" smtClean="0"/>
              <a:t> of use</a:t>
            </a:r>
          </a:p>
          <a:p>
            <a:r>
              <a:rPr lang="en-US" dirty="0" smtClean="0"/>
              <a:t>New machine can be purchased costing $140,000</a:t>
            </a:r>
          </a:p>
          <a:p>
            <a:pPr lvl="1"/>
            <a:r>
              <a:rPr lang="en-US" dirty="0" smtClean="0"/>
              <a:t>3 year MACRS recovery period</a:t>
            </a:r>
          </a:p>
          <a:p>
            <a:pPr lvl="1"/>
            <a:r>
              <a:rPr lang="en-US" dirty="0" smtClean="0"/>
              <a:t>Requires 10,000 to install</a:t>
            </a:r>
          </a:p>
          <a:p>
            <a:pPr lvl="1"/>
            <a:r>
              <a:rPr lang="en-US" dirty="0" smtClean="0"/>
              <a:t>Can be sold for $35,000 (before taxes) at the end of three years</a:t>
            </a:r>
          </a:p>
          <a:p>
            <a:r>
              <a:rPr lang="en-US" dirty="0" smtClean="0"/>
              <a:t>NWC will increase</a:t>
            </a:r>
          </a:p>
          <a:p>
            <a:pPr lvl="1"/>
            <a:r>
              <a:rPr lang="en-US" dirty="0" smtClean="0"/>
              <a:t>A/R will increase by $10,000</a:t>
            </a:r>
          </a:p>
          <a:p>
            <a:pPr lvl="1"/>
            <a:r>
              <a:rPr lang="en-US" dirty="0" smtClean="0"/>
              <a:t>Inventory will increase by $25,000</a:t>
            </a:r>
          </a:p>
          <a:p>
            <a:pPr lvl="1"/>
            <a:r>
              <a:rPr lang="en-US" dirty="0" smtClean="0"/>
              <a:t>A/P will increase by $15,000</a:t>
            </a:r>
          </a:p>
          <a:p>
            <a:r>
              <a:rPr lang="en-US" dirty="0" smtClean="0"/>
              <a:t>Pre-tax cash flows for 3 year project (not including depreciation)</a:t>
            </a:r>
          </a:p>
          <a:p>
            <a:pPr lvl="1"/>
            <a:r>
              <a:rPr lang="en-US" dirty="0" smtClean="0"/>
              <a:t>Old machine:  $70,000 per year</a:t>
            </a:r>
          </a:p>
          <a:p>
            <a:pPr lvl="1"/>
            <a:r>
              <a:rPr lang="en-US" dirty="0" smtClean="0"/>
              <a:t>New machine:  $120,000 1</a:t>
            </a:r>
            <a:r>
              <a:rPr lang="en-US" baseline="30000" dirty="0" smtClean="0"/>
              <a:t>st</a:t>
            </a:r>
            <a:r>
              <a:rPr lang="en-US" dirty="0" smtClean="0"/>
              <a:t> year, $130,000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years</a:t>
            </a:r>
          </a:p>
          <a:p>
            <a:r>
              <a:rPr lang="en-US" dirty="0" smtClean="0"/>
              <a:t>Firm has a 40% tax rate</a:t>
            </a:r>
          </a:p>
          <a:p>
            <a:r>
              <a:rPr lang="en-US" dirty="0" smtClean="0"/>
              <a:t>WACC = 10.2%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budgeting cash flow example</a:t>
            </a:r>
          </a:p>
        </p:txBody>
      </p:sp>
    </p:spTree>
    <p:extLst>
      <p:ext uri="{BB962C8B-B14F-4D97-AF65-F5344CB8AC3E}">
        <p14:creationId xmlns:p14="http://schemas.microsoft.com/office/powerpoint/2010/main" val="20840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1204</TotalTime>
  <Words>668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Franklin Gothic Medium</vt:lpstr>
      <vt:lpstr>Wingdings</vt:lpstr>
      <vt:lpstr>Wingdings 2</vt:lpstr>
      <vt:lpstr>Grid</vt:lpstr>
      <vt:lpstr>Current Events</vt:lpstr>
      <vt:lpstr>PowerPoint Presentation</vt:lpstr>
      <vt:lpstr>cash flow estimation and risk analysis</vt:lpstr>
      <vt:lpstr>Relevant cash flows</vt:lpstr>
      <vt:lpstr> Cash Flow Components</vt:lpstr>
      <vt:lpstr>Initial investment</vt:lpstr>
      <vt:lpstr>After-tax operating cash flows</vt:lpstr>
      <vt:lpstr>Terminal cash flows</vt:lpstr>
      <vt:lpstr>Capital budgeting cash flow example</vt:lpstr>
      <vt:lpstr>MACRS Depreciation Schedules</vt:lpstr>
      <vt:lpstr>Measuring Stand-alone risk in capital budgeting projects</vt:lpstr>
      <vt:lpstr>Additional important considerations for capital projects</vt:lpstr>
      <vt:lpstr>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budget cash flows &amp; risk refinements</dc:title>
  <dc:creator>fcb</dc:creator>
  <cp:lastModifiedBy>Andrew Parkes</cp:lastModifiedBy>
  <cp:revision>92</cp:revision>
  <dcterms:created xsi:type="dcterms:W3CDTF">2011-12-03T20:55:18Z</dcterms:created>
  <dcterms:modified xsi:type="dcterms:W3CDTF">2018-11-07T14:49:10Z</dcterms:modified>
</cp:coreProperties>
</file>