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35" r:id="rId1"/>
  </p:sldMasterIdLst>
  <p:notesMasterIdLst>
    <p:notesMasterId r:id="rId18"/>
  </p:notesMasterIdLst>
  <p:handoutMasterIdLst>
    <p:handoutMasterId r:id="rId19"/>
  </p:handoutMasterIdLst>
  <p:sldIdLst>
    <p:sldId id="670" r:id="rId2"/>
    <p:sldId id="671" r:id="rId3"/>
    <p:sldId id="642" r:id="rId4"/>
    <p:sldId id="661" r:id="rId5"/>
    <p:sldId id="662" r:id="rId6"/>
    <p:sldId id="667" r:id="rId7"/>
    <p:sldId id="659" r:id="rId8"/>
    <p:sldId id="663" r:id="rId9"/>
    <p:sldId id="643" r:id="rId10"/>
    <p:sldId id="664" r:id="rId11"/>
    <p:sldId id="658" r:id="rId12"/>
    <p:sldId id="666" r:id="rId13"/>
    <p:sldId id="655" r:id="rId14"/>
    <p:sldId id="657" r:id="rId15"/>
    <p:sldId id="669" r:id="rId16"/>
    <p:sldId id="668" r:id="rId1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 snapToGrid="0" showGuide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2D40FA-A022-4212-8432-900CF8B2C705}" type="datetimeFigureOut">
              <a:rPr lang="en-US"/>
              <a:pPr>
                <a:defRPr/>
              </a:pPr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5026E7-A91C-499A-82C8-8F3C3CA58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75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319496-2F72-4784-B9D1-52E96FA45345}" type="datetimeFigureOut">
              <a:rPr lang="en-US"/>
              <a:pPr>
                <a:defRPr/>
              </a:pPr>
              <a:t>9/13/2018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4C6D85-5A2A-4E98-BAA3-DDB907267E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27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54F1BE5-8BFC-4A9B-8105-2D3A5DC4D945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755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72835-B40B-459F-A23D-32A51EA1E6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18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75637B-5EDD-4E75-B3F9-657A2A646C8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8812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9CB521-4B9D-4028-B6F1-D63F3DC1687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1641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5D00F-6499-436F-A884-95D10673CB8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6898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2D6C6E-0F8A-4E44-A112-C505E9EEAFB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1527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F4592E-3FC7-4030-BBD4-C8DBE3A1EDA5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69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spcAft>
                <a:spcPts val="600"/>
              </a:spcAft>
              <a:buNone/>
              <a:defRPr sz="32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13, 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13, 2018</a:t>
            </a:fld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6" r:id="rId1"/>
    <p:sldLayoutId id="2147484737" r:id="rId2"/>
    <p:sldLayoutId id="2147484738" r:id="rId3"/>
    <p:sldLayoutId id="2147484739" r:id="rId4"/>
    <p:sldLayoutId id="2147484740" r:id="rId5"/>
    <p:sldLayoutId id="2147484741" r:id="rId6"/>
    <p:sldLayoutId id="2147484742" r:id="rId7"/>
    <p:sldLayoutId id="2147484743" r:id="rId8"/>
    <p:sldLayoutId id="2147484744" r:id="rId9"/>
    <p:sldLayoutId id="2147484745" r:id="rId10"/>
    <p:sldLayoutId id="2147484746" r:id="rId11"/>
    <p:sldLayoutId id="2147484747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n.com/en-us/money/markets/heres-how-much-you-must-earn-to-be-in-the-top-10-percent/ar-AArPGq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omberg.com/news/features/2017-08-24/the-new-off-court-play-for-nba-stars-is-startup-equity" TargetMode="External"/><Relationship Id="rId2" Type="http://schemas.openxmlformats.org/officeDocument/2006/relationships/hyperlink" Target="https://www.entrepreneur.com/article/23531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8470"/>
            <a:ext cx="7543800" cy="1626947"/>
          </a:xfrm>
        </p:spPr>
        <p:txBody>
          <a:bodyPr/>
          <a:lstStyle/>
          <a:p>
            <a:r>
              <a:rPr lang="en-US" dirty="0" smtClean="0"/>
              <a:t>Current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2445"/>
            <a:ext cx="7726680" cy="1871966"/>
          </a:xfrm>
        </p:spPr>
        <p:txBody>
          <a:bodyPr>
            <a:normAutofit fontScale="62500" lnSpcReduction="20000"/>
          </a:bodyPr>
          <a:lstStyle/>
          <a:p>
            <a:r>
              <a:rPr lang="en-US" sz="67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How much do you have to earn to be middle class?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/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</a:br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5100" dirty="0" smtClean="0">
                <a:solidFill>
                  <a:schemeClr val="accent2">
                    <a:lumMod val="50000"/>
                  </a:schemeClr>
                </a:solidFill>
              </a:rPr>
              <a:t>Stock portfolio</a:t>
            </a:r>
            <a:endParaRPr lang="en-US" sz="5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795665" y="464026"/>
            <a:ext cx="7543800" cy="932596"/>
          </a:xfrm>
        </p:spPr>
        <p:txBody>
          <a:bodyPr/>
          <a:lstStyle/>
          <a:p>
            <a:pPr algn="ctr"/>
            <a:r>
              <a:rPr lang="en-IN" sz="4400" dirty="0" smtClean="0"/>
              <a:t>The Financial Planning Model The Balance Sheet</a:t>
            </a:r>
            <a:r>
              <a:rPr lang="en-IN" sz="4800" dirty="0"/>
              <a:t/>
            </a:r>
            <a:br>
              <a:rPr lang="en-IN" sz="4800" dirty="0"/>
            </a:br>
            <a:endParaRPr lang="en-IN" dirty="0" smtClean="0"/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>
          <a:xfrm>
            <a:off x="0" y="1137315"/>
            <a:ext cx="8462295" cy="4495800"/>
          </a:xfrm>
        </p:spPr>
        <p:txBody>
          <a:bodyPr>
            <a:noAutofit/>
          </a:bodyPr>
          <a:lstStyle/>
          <a:p>
            <a:r>
              <a:rPr lang="en-IN" sz="2800" dirty="0" smtClean="0"/>
              <a:t>Liabilities and Equity</a:t>
            </a:r>
          </a:p>
          <a:p>
            <a:pPr lvl="1"/>
            <a:r>
              <a:rPr lang="en-IN" sz="2600" dirty="0" smtClean="0"/>
              <a:t>Only current liabilities will vary directly with sales. </a:t>
            </a:r>
          </a:p>
          <a:p>
            <a:pPr lvl="2"/>
            <a:r>
              <a:rPr lang="en-IN" sz="2200" dirty="0" smtClean="0"/>
              <a:t>The exception here is notes payables (short-term borrowing) </a:t>
            </a:r>
          </a:p>
          <a:p>
            <a:pPr lvl="2"/>
            <a:r>
              <a:rPr lang="en-IN" sz="2200" dirty="0" smtClean="0"/>
              <a:t>N/P changes as the firm pays it down or does additional borrowing.</a:t>
            </a:r>
          </a:p>
          <a:p>
            <a:pPr lvl="2"/>
            <a:endParaRPr lang="en-IN" sz="2400" dirty="0" smtClean="0"/>
          </a:p>
          <a:p>
            <a:pPr lvl="1"/>
            <a:r>
              <a:rPr lang="en-US" sz="2600" dirty="0"/>
              <a:t>Long-term liabilities and equity accounts change as a direct result of managerial </a:t>
            </a:r>
            <a:r>
              <a:rPr lang="en-US" sz="2600" dirty="0" smtClean="0"/>
              <a:t>decisions</a:t>
            </a:r>
          </a:p>
          <a:p>
            <a:pPr lvl="2"/>
            <a:r>
              <a:rPr lang="en-US" sz="2200" dirty="0" smtClean="0"/>
              <a:t>i.e. debt </a:t>
            </a:r>
            <a:r>
              <a:rPr lang="en-US" sz="2200" dirty="0"/>
              <a:t>repayment, stock repurchase, issuing new debt or equity</a:t>
            </a:r>
            <a:r>
              <a:rPr lang="en-US" sz="2200" dirty="0" smtClean="0"/>
              <a:t>.</a:t>
            </a:r>
          </a:p>
          <a:p>
            <a:pPr lvl="2"/>
            <a:endParaRPr lang="en-US" sz="2400" dirty="0"/>
          </a:p>
          <a:p>
            <a:pPr lvl="1"/>
            <a:r>
              <a:rPr lang="en-US" sz="2600" dirty="0"/>
              <a:t>Retained earnings </a:t>
            </a:r>
            <a:r>
              <a:rPr lang="en-US" sz="2600" dirty="0" smtClean="0"/>
              <a:t>is </a:t>
            </a:r>
            <a:r>
              <a:rPr lang="en-US" sz="2600" dirty="0"/>
              <a:t>affected by the firm’s </a:t>
            </a:r>
            <a:r>
              <a:rPr lang="en-US" sz="2600" dirty="0" smtClean="0"/>
              <a:t>profits and dividend </a:t>
            </a:r>
            <a:r>
              <a:rPr lang="en-US" sz="2600" dirty="0"/>
              <a:t>payout policy.</a:t>
            </a:r>
          </a:p>
          <a:p>
            <a:pPr lvl="2"/>
            <a:endParaRPr lang="en-US" sz="1800" dirty="0"/>
          </a:p>
          <a:p>
            <a:pPr lvl="2"/>
            <a:endParaRPr lang="en-IN" sz="1800" dirty="0" smtClean="0"/>
          </a:p>
        </p:txBody>
      </p:sp>
    </p:spTree>
    <p:extLst>
      <p:ext uri="{BB962C8B-B14F-4D97-AF65-F5344CB8AC3E}">
        <p14:creationId xmlns:p14="http://schemas.microsoft.com/office/powerpoint/2010/main" val="23318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0" name="Rectangle 2"/>
          <p:cNvSpPr>
            <a:spLocks noGrp="1" noChangeArrowheads="1"/>
          </p:cNvSpPr>
          <p:nvPr>
            <p:ph type="title"/>
          </p:nvPr>
        </p:nvSpPr>
        <p:spPr>
          <a:xfrm>
            <a:off x="307075" y="214692"/>
            <a:ext cx="8229600" cy="81915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 smtClean="0"/>
              <a:t>Preliminary Financial Forecast: Balance Sheets (Liabilities and Equity)</a:t>
            </a:r>
          </a:p>
        </p:txBody>
      </p:sp>
      <p:graphicFrame>
        <p:nvGraphicFramePr>
          <p:cNvPr id="9" name="Group 1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96333"/>
              </p:ext>
            </p:extLst>
          </p:nvPr>
        </p:nvGraphicFramePr>
        <p:xfrm>
          <a:off x="514352" y="1368188"/>
          <a:ext cx="7619998" cy="3584448"/>
        </p:xfrm>
        <a:graphic>
          <a:graphicData uri="http://schemas.openxmlformats.org/drawingml/2006/table">
            <a:tbl>
              <a:tblPr/>
              <a:tblGrid>
                <a:gridCol w="3744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1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39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2017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2018E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A/P &amp; accrued liabilities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$   100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Notes payable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100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Total current liabilities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$   200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Long-term debt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100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Common stock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500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Retained earnings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200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Total liabilities &amp; Equity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$1,000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222" name="Line 113"/>
          <p:cNvSpPr>
            <a:spLocks noChangeShapeType="1"/>
          </p:cNvSpPr>
          <p:nvPr/>
        </p:nvSpPr>
        <p:spPr bwMode="auto">
          <a:xfrm>
            <a:off x="4941911" y="4916953"/>
            <a:ext cx="9144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23" name="Line 113"/>
          <p:cNvSpPr>
            <a:spLocks noChangeShapeType="1"/>
          </p:cNvSpPr>
          <p:nvPr/>
        </p:nvSpPr>
        <p:spPr bwMode="auto">
          <a:xfrm>
            <a:off x="6946995" y="4916953"/>
            <a:ext cx="9144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4351" y="5125703"/>
            <a:ext cx="7865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Payables and accruals grow proportionally with sales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AFN = Total Assets – Total Liabilities and Equity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43800" cy="990600"/>
          </a:xfrm>
        </p:spPr>
        <p:txBody>
          <a:bodyPr/>
          <a:lstStyle/>
          <a:p>
            <a:pPr algn="ctr" eaLnBrk="1" hangingPunct="1"/>
            <a:r>
              <a:rPr lang="en-IN" dirty="0" smtClean="0"/>
              <a:t>Funding Decisions</a:t>
            </a: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>
          <a:xfrm>
            <a:off x="325526" y="1330728"/>
            <a:ext cx="7919113" cy="5105400"/>
          </a:xfrm>
        </p:spPr>
        <p:txBody>
          <a:bodyPr>
            <a:noAutofit/>
          </a:bodyPr>
          <a:lstStyle/>
          <a:p>
            <a:pPr marL="457200" lvl="1" indent="0">
              <a:defRPr/>
            </a:pPr>
            <a:r>
              <a:rPr lang="en-IN" sz="2800" dirty="0" smtClean="0"/>
              <a:t>Financial </a:t>
            </a:r>
            <a:r>
              <a:rPr lang="en-IN" sz="2800" dirty="0"/>
              <a:t>planning models </a:t>
            </a:r>
            <a:r>
              <a:rPr lang="en-IN" sz="2800" dirty="0" smtClean="0"/>
              <a:t>identify AFN</a:t>
            </a:r>
            <a:endParaRPr lang="en-IN" sz="2800" dirty="0"/>
          </a:p>
          <a:p>
            <a:pPr marL="640080" lvl="2" indent="0">
              <a:defRPr/>
            </a:pPr>
            <a:endParaRPr lang="en-IN" sz="2000" dirty="0"/>
          </a:p>
          <a:p>
            <a:pPr marL="457200" lvl="1" indent="0">
              <a:defRPr/>
            </a:pPr>
            <a:r>
              <a:rPr lang="en-IN" sz="2800" dirty="0" smtClean="0"/>
              <a:t>The </a:t>
            </a:r>
            <a:r>
              <a:rPr lang="en-IN" sz="2800" dirty="0"/>
              <a:t>first decision relates to the firm’s dividend policy. </a:t>
            </a:r>
            <a:endParaRPr lang="en-IN" sz="2800" dirty="0" smtClean="0"/>
          </a:p>
          <a:p>
            <a:pPr marL="640080" lvl="2" indent="0">
              <a:defRPr/>
            </a:pPr>
            <a:r>
              <a:rPr lang="en-IN" sz="2000" dirty="0" smtClean="0"/>
              <a:t>Should </a:t>
            </a:r>
            <a:r>
              <a:rPr lang="en-IN" sz="2000" dirty="0"/>
              <a:t>the firm alter its dividend policy to increase the amount of retained </a:t>
            </a:r>
            <a:r>
              <a:rPr lang="en-IN" sz="2000" dirty="0" smtClean="0"/>
              <a:t>earnings?</a:t>
            </a:r>
          </a:p>
          <a:p>
            <a:pPr marL="640080" lvl="2" indent="0">
              <a:defRPr/>
            </a:pPr>
            <a:endParaRPr lang="en-IN" sz="2000" dirty="0"/>
          </a:p>
          <a:p>
            <a:pPr marL="457200" lvl="1" indent="0">
              <a:defRPr/>
            </a:pPr>
            <a:r>
              <a:rPr lang="en-IN" sz="2800" dirty="0"/>
              <a:t>If external funding is still needed, should the firm issue new debt or issue equity? </a:t>
            </a:r>
            <a:endParaRPr lang="en-IN" sz="2800" dirty="0" smtClean="0"/>
          </a:p>
          <a:p>
            <a:pPr marL="822960" lvl="2" indent="0">
              <a:defRPr/>
            </a:pPr>
            <a:r>
              <a:rPr lang="en-IN" sz="2600" dirty="0" smtClean="0"/>
              <a:t>Or </a:t>
            </a:r>
            <a:r>
              <a:rPr lang="en-IN" sz="2600" dirty="0"/>
              <a:t>should it be a mix of both</a:t>
            </a:r>
            <a:r>
              <a:rPr lang="en-IN" sz="2600" dirty="0" smtClean="0"/>
              <a:t>?  </a:t>
            </a:r>
          </a:p>
          <a:p>
            <a:pPr marL="822960" lvl="2" indent="0">
              <a:defRPr/>
            </a:pPr>
            <a:r>
              <a:rPr lang="en-IN" sz="2600" dirty="0" smtClean="0">
                <a:hlinkClick r:id="rId2"/>
              </a:rPr>
              <a:t>How about crowdfunding?</a:t>
            </a:r>
            <a:endParaRPr lang="en-IN" sz="2600" dirty="0" smtClean="0"/>
          </a:p>
          <a:p>
            <a:pPr marL="822960" lvl="2" indent="0">
              <a:defRPr/>
            </a:pPr>
            <a:r>
              <a:rPr lang="en-IN" sz="2600" dirty="0" smtClean="0">
                <a:hlinkClick r:id="rId3"/>
              </a:rPr>
              <a:t>Private Equity?</a:t>
            </a:r>
            <a:endParaRPr lang="en-IN" sz="2600" dirty="0" smtClean="0"/>
          </a:p>
          <a:p>
            <a:pPr marL="457200" lvl="1" indent="0">
              <a:defRPr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607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34370" y="65087"/>
            <a:ext cx="8229600" cy="11430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Suppose Fixed Assets Had Been Operating at Only 85% of Capacity in 2017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81853"/>
            <a:ext cx="7880943" cy="8763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600" dirty="0" smtClean="0"/>
              <a:t>The maximum amount of sales that can be supported by the 2017 level of assets is:</a:t>
            </a:r>
          </a:p>
          <a:p>
            <a:pPr marL="457200" lvl="1" indent="0">
              <a:spcBef>
                <a:spcPct val="0"/>
              </a:spcBef>
              <a:buFont typeface="Wingdings 2" pitchFamily="18" charset="2"/>
              <a:buNone/>
            </a:pPr>
            <a:r>
              <a:rPr lang="en-US" sz="2600" dirty="0" smtClean="0"/>
              <a:t>	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434540"/>
              </p:ext>
            </p:extLst>
          </p:nvPr>
        </p:nvGraphicFramePr>
        <p:xfrm>
          <a:off x="1674514" y="2149422"/>
          <a:ext cx="52006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4" imgW="2616120" imgH="431640" progId="Equation.3">
                  <p:embed/>
                </p:oleObj>
              </mc:Choice>
              <mc:Fallback>
                <p:oleObj name="Equation" r:id="rId4" imgW="26161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514" y="2149422"/>
                        <a:ext cx="520065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3008260"/>
            <a:ext cx="8543498" cy="329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  <a:cs typeface="+mn-cs"/>
              </a:rPr>
              <a:t>2018 </a:t>
            </a:r>
            <a:r>
              <a:rPr lang="en-US" sz="2600" dirty="0">
                <a:latin typeface="+mn-lt"/>
                <a:cs typeface="+mn-cs"/>
              </a:rPr>
              <a:t>forecast sales exceed the capacity sales, so new fixed assets are required to support </a:t>
            </a:r>
            <a:r>
              <a:rPr lang="en-US" sz="2600" dirty="0" smtClean="0">
                <a:latin typeface="+mn-lt"/>
                <a:cs typeface="+mn-cs"/>
              </a:rPr>
              <a:t>2018 </a:t>
            </a:r>
            <a:r>
              <a:rPr lang="en-US" sz="2600" dirty="0">
                <a:latin typeface="+mn-lt"/>
                <a:cs typeface="+mn-cs"/>
              </a:rPr>
              <a:t>sales</a:t>
            </a:r>
            <a:r>
              <a:rPr lang="en-US" sz="2600" dirty="0" smtClean="0">
                <a:latin typeface="+mn-lt"/>
                <a:cs typeface="+mn-cs"/>
              </a:rPr>
              <a:t>.</a:t>
            </a:r>
          </a:p>
          <a:p>
            <a:pPr marL="914400" lvl="1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What should the target fixed asset capital intensity ratio be?</a:t>
            </a:r>
          </a:p>
          <a:p>
            <a:pPr marL="1371600" lvl="2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Net fixed assets/Capacity sales = 500/2353 = 21.25%</a:t>
            </a:r>
          </a:p>
          <a:p>
            <a:pPr marL="914400" lvl="1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What amount of new fixed assets will be required?</a:t>
            </a:r>
          </a:p>
          <a:p>
            <a:pPr marL="1371600" lvl="2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(</a:t>
            </a:r>
            <a:r>
              <a:rPr lang="en-US" sz="2400" dirty="0" smtClean="0">
                <a:latin typeface="+mn-lt"/>
                <a:cs typeface="+mn-cs"/>
              </a:rPr>
              <a:t>Target fixed asset capital intensity ratio x forecasted sales) – existing net fixed assets</a:t>
            </a:r>
          </a:p>
          <a:p>
            <a:pPr marL="1371600" lvl="2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= (.2125 x 2500) – 500 = $31.25 in new fixed assets</a:t>
            </a:r>
          </a:p>
          <a:p>
            <a:pPr marL="1371600" lvl="2" indent="-457200"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endParaRPr lang="en-US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7824" y="0"/>
            <a:ext cx="8140890" cy="1143000"/>
          </a:xfrm>
        </p:spPr>
        <p:txBody>
          <a:bodyPr/>
          <a:lstStyle/>
          <a:p>
            <a:r>
              <a:rPr lang="en-US" sz="4000" dirty="0" smtClean="0"/>
              <a:t>Affects on AFN? (Increase or Decrease)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20723" y="1519238"/>
            <a:ext cx="8140890" cy="4800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dirty="0" smtClean="0"/>
              <a:t>Higher dividend payout ratio?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200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dirty="0" smtClean="0"/>
              <a:t>Higher profit margin?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200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dirty="0" smtClean="0"/>
              <a:t>Higher capital intensity ratio?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200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dirty="0" smtClean="0"/>
              <a:t>Pay suppliers in 60 days, rather than 30 days?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58252" y="2491855"/>
            <a:ext cx="7884995" cy="2593975"/>
          </a:xfrm>
        </p:spPr>
        <p:txBody>
          <a:bodyPr/>
          <a:lstStyle/>
          <a:p>
            <a:r>
              <a:rPr lang="en-US" dirty="0"/>
              <a:t>Financial </a:t>
            </a:r>
            <a:r>
              <a:rPr lang="en-US" dirty="0" smtClean="0"/>
              <a:t>Planning: Pro </a:t>
            </a:r>
            <a:r>
              <a:rPr lang="en-US" dirty="0"/>
              <a:t>Forma Worksheet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6424" y="1632514"/>
            <a:ext cx="822485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MindTap HW 16 is due Sunday, </a:t>
            </a:r>
            <a:r>
              <a:rPr lang="en-US" sz="2400" dirty="0" smtClean="0"/>
              <a:t>Sept</a:t>
            </a:r>
            <a:r>
              <a:rPr lang="en-US" sz="2400" dirty="0" smtClean="0"/>
              <a:t> 23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</a:t>
            </a:r>
            <a:r>
              <a:rPr lang="en-US" sz="2400" dirty="0" smtClean="0"/>
              <a:t>by 11:59 pm</a:t>
            </a:r>
          </a:p>
          <a:p>
            <a:pPr lvl="1"/>
            <a:r>
              <a:rPr lang="en-US" sz="2200" dirty="0" smtClean="0"/>
              <a:t>Review Sections 16-3 and 16-3A in the textbook.</a:t>
            </a:r>
          </a:p>
          <a:p>
            <a:pPr lvl="2"/>
            <a:r>
              <a:rPr lang="en-US" sz="2000" dirty="0" smtClean="0"/>
              <a:t>AFN and Excess Capacity</a:t>
            </a:r>
          </a:p>
          <a:p>
            <a:pPr lvl="1"/>
            <a:r>
              <a:rPr lang="en-US" sz="2200" dirty="0" smtClean="0"/>
              <a:t>Question 2: Use the first part of the AFN equation to determine the additional amount of assets required to support the new level of sales.</a:t>
            </a:r>
          </a:p>
          <a:p>
            <a:pPr lvl="1"/>
            <a:r>
              <a:rPr lang="en-US" sz="2200" dirty="0" smtClean="0"/>
              <a:t>AFN = </a:t>
            </a:r>
            <a:r>
              <a:rPr lang="en-US" sz="2200" u="sng" dirty="0" smtClean="0">
                <a:solidFill>
                  <a:srgbClr val="C00000"/>
                </a:solidFill>
              </a:rPr>
              <a:t>(A</a:t>
            </a:r>
            <a:r>
              <a:rPr lang="en-US" sz="2200" u="sng" baseline="-25000" dirty="0" smtClean="0">
                <a:solidFill>
                  <a:srgbClr val="C00000"/>
                </a:solidFill>
              </a:rPr>
              <a:t>0</a:t>
            </a:r>
            <a:r>
              <a:rPr lang="en-US" sz="2200" u="sng" dirty="0" smtClean="0">
                <a:solidFill>
                  <a:srgbClr val="C00000"/>
                </a:solidFill>
              </a:rPr>
              <a:t>*/S</a:t>
            </a:r>
            <a:r>
              <a:rPr lang="en-US" sz="2200" u="sng" baseline="-25000" dirty="0" smtClean="0">
                <a:solidFill>
                  <a:srgbClr val="C00000"/>
                </a:solidFill>
              </a:rPr>
              <a:t>0</a:t>
            </a:r>
            <a:r>
              <a:rPr lang="en-US" sz="2200" u="sng" dirty="0" smtClean="0">
                <a:solidFill>
                  <a:srgbClr val="C00000"/>
                </a:solidFill>
              </a:rPr>
              <a:t>)∆S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– (L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*/S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)∆S – MS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(1-payout)</a:t>
            </a:r>
          </a:p>
          <a:p>
            <a:endParaRPr lang="en-US" sz="2400" dirty="0" smtClean="0"/>
          </a:p>
          <a:p>
            <a:r>
              <a:rPr lang="en-US" sz="2400" dirty="0" smtClean="0"/>
              <a:t>Read Chapter 5 for </a:t>
            </a:r>
            <a:r>
              <a:rPr lang="en-US" sz="2400" dirty="0" smtClean="0"/>
              <a:t>Oc</a:t>
            </a:r>
            <a:r>
              <a:rPr lang="en-US" sz="2400" dirty="0" smtClean="0"/>
              <a:t>t 2</a:t>
            </a:r>
            <a:r>
              <a:rPr lang="en-US" sz="2400" baseline="30000" dirty="0" smtClean="0"/>
              <a:t>n</a:t>
            </a:r>
            <a:r>
              <a:rPr lang="en-US" sz="2400" baseline="30000" dirty="0" smtClean="0"/>
              <a:t>d</a:t>
            </a:r>
            <a:r>
              <a:rPr lang="en-US" sz="2400" dirty="0" smtClean="0"/>
              <a:t>– </a:t>
            </a:r>
            <a:r>
              <a:rPr lang="en-US" sz="2400" dirty="0" smtClean="0"/>
              <a:t>Time Value of Money</a:t>
            </a:r>
          </a:p>
          <a:p>
            <a:pPr lvl="1"/>
            <a:r>
              <a:rPr lang="en-US" sz="2200" dirty="0" smtClean="0"/>
              <a:t>Very important chapter!</a:t>
            </a:r>
          </a:p>
          <a:p>
            <a:pPr lvl="1"/>
            <a:r>
              <a:rPr lang="en-US" sz="2200" dirty="0" smtClean="0"/>
              <a:t>Bring your financial calculator</a:t>
            </a:r>
          </a:p>
        </p:txBody>
      </p:sp>
    </p:spTree>
    <p:extLst>
      <p:ext uri="{BB962C8B-B14F-4D97-AF65-F5344CB8AC3E}">
        <p14:creationId xmlns:p14="http://schemas.microsoft.com/office/powerpoint/2010/main" val="40339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051074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>“We rise by lifting others.”</a:t>
            </a:r>
          </a:p>
          <a:p>
            <a:pPr marL="114300" indent="0">
              <a:buNone/>
            </a:pP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-Robert Ingersoll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0797" y="1347643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Financial Planning and Forecasting</a:t>
            </a:r>
          </a:p>
        </p:txBody>
      </p:sp>
      <p:sp>
        <p:nvSpPr>
          <p:cNvPr id="2052" name="Text Placeholder 20"/>
          <p:cNvSpPr>
            <a:spLocks noGrp="1"/>
          </p:cNvSpPr>
          <p:nvPr>
            <p:ph idx="1"/>
          </p:nvPr>
        </p:nvSpPr>
        <p:spPr>
          <a:xfrm>
            <a:off x="691119" y="3312596"/>
            <a:ext cx="7315201" cy="2706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AFN Equation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Forecasted Financial Statements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Excess Capacity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Factors Impacting AFN</a:t>
            </a:r>
          </a:p>
        </p:txBody>
      </p:sp>
      <p:sp>
        <p:nvSpPr>
          <p:cNvPr id="2051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712519" y="320634"/>
            <a:ext cx="7315200" cy="620486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Chapter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pPr algn="ctr" eaLnBrk="1" hangingPunct="1"/>
            <a:r>
              <a:rPr lang="en-IN" dirty="0" smtClean="0"/>
              <a:t>Financial Planning Models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213360" y="1523999"/>
            <a:ext cx="8153400" cy="506786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Used to analyze investment and financing alternatives.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Use spreadsheets to build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much money the firm will need in a given </a:t>
            </a:r>
            <a:r>
              <a:rPr lang="en-US" sz="2400" dirty="0" smtClean="0"/>
              <a:t>period</a:t>
            </a:r>
            <a:r>
              <a:rPr lang="en-US" sz="24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much money the firm will generate internally during the same </a:t>
            </a:r>
            <a:r>
              <a:rPr lang="en-US" sz="2400" dirty="0" smtClean="0"/>
              <a:t>period (retained earnings)?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Subtract funds </a:t>
            </a:r>
            <a:r>
              <a:rPr lang="en-US" sz="2400" dirty="0"/>
              <a:t>generated internally from the funds required to determine the external financial requirements.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FN </a:t>
            </a:r>
            <a:r>
              <a:rPr lang="en-US" sz="2400" dirty="0"/>
              <a:t>= </a:t>
            </a:r>
            <a:r>
              <a:rPr lang="en-US" sz="2400" dirty="0" smtClean="0"/>
              <a:t>additional (external) </a:t>
            </a:r>
            <a:r>
              <a:rPr lang="en-US" sz="2400" dirty="0"/>
              <a:t>funds needed to support the level of forecasted </a:t>
            </a:r>
            <a:r>
              <a:rPr lang="en-US" sz="2400" dirty="0" smtClean="0"/>
              <a:t>operations.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1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313899" y="286605"/>
            <a:ext cx="8052861" cy="932596"/>
          </a:xfrm>
        </p:spPr>
        <p:txBody>
          <a:bodyPr/>
          <a:lstStyle/>
          <a:p>
            <a:pPr algn="ctr" eaLnBrk="1" hangingPunct="1"/>
            <a:r>
              <a:rPr lang="en-IN" dirty="0" smtClean="0"/>
              <a:t>Financial Planning Model Inputs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710024" y="1219201"/>
            <a:ext cx="7260609" cy="4800600"/>
          </a:xfrm>
        </p:spPr>
        <p:txBody>
          <a:bodyPr>
            <a:noAutofit/>
          </a:bodyPr>
          <a:lstStyle/>
          <a:p>
            <a:r>
              <a:rPr lang="en-IN" sz="2400" dirty="0" smtClean="0"/>
              <a:t>The </a:t>
            </a:r>
            <a:r>
              <a:rPr lang="en-IN" sz="2400" dirty="0"/>
              <a:t>sales forecast </a:t>
            </a:r>
            <a:r>
              <a:rPr lang="en-IN" sz="2400" dirty="0" smtClean="0"/>
              <a:t>- projected </a:t>
            </a:r>
            <a:r>
              <a:rPr lang="en-IN" sz="2400" dirty="0"/>
              <a:t>growth in </a:t>
            </a:r>
            <a:r>
              <a:rPr lang="en-IN" sz="2400" dirty="0" smtClean="0"/>
              <a:t>sales</a:t>
            </a:r>
          </a:p>
          <a:p>
            <a:pPr lvl="1"/>
            <a:r>
              <a:rPr lang="en-US" b="1" u="sng" dirty="0"/>
              <a:t>Most important part of </a:t>
            </a:r>
            <a:r>
              <a:rPr lang="en-US" b="1" u="sng" dirty="0" smtClean="0"/>
              <a:t>planning!</a:t>
            </a:r>
            <a:endParaRPr lang="en-US" b="1" u="sng" dirty="0"/>
          </a:p>
          <a:p>
            <a:pPr lvl="1"/>
            <a:r>
              <a:rPr lang="en-US" dirty="0"/>
              <a:t>Completed first in the planning process</a:t>
            </a:r>
          </a:p>
          <a:p>
            <a:pPr lvl="1"/>
            <a:r>
              <a:rPr lang="en-US" dirty="0"/>
              <a:t>Considers both internal and external variables</a:t>
            </a:r>
          </a:p>
          <a:p>
            <a:pPr lvl="2"/>
            <a:endParaRPr lang="en-IN" dirty="0" smtClean="0"/>
          </a:p>
          <a:p>
            <a:r>
              <a:rPr lang="en-IN" sz="2400" dirty="0" smtClean="0"/>
              <a:t>The current financial statements </a:t>
            </a:r>
          </a:p>
          <a:p>
            <a:pPr lvl="1"/>
            <a:r>
              <a:rPr lang="en-IN" dirty="0" smtClean="0"/>
              <a:t>Baseline to compare the projected financial statements</a:t>
            </a:r>
          </a:p>
          <a:p>
            <a:pPr lvl="2"/>
            <a:endParaRPr lang="en-IN" sz="1400" dirty="0" smtClean="0"/>
          </a:p>
          <a:p>
            <a:r>
              <a:rPr lang="en-IN" sz="2400" dirty="0" smtClean="0"/>
              <a:t>Investment and financial policy decisions </a:t>
            </a:r>
          </a:p>
          <a:p>
            <a:pPr lvl="1"/>
            <a:r>
              <a:rPr lang="en-IN" dirty="0" smtClean="0"/>
              <a:t>Provided by top management</a:t>
            </a:r>
          </a:p>
          <a:p>
            <a:pPr lvl="1"/>
            <a:r>
              <a:rPr lang="en-IN" dirty="0" smtClean="0"/>
              <a:t>Specific investments</a:t>
            </a:r>
            <a:endParaRPr lang="en-IN" dirty="0"/>
          </a:p>
          <a:p>
            <a:pPr lvl="1"/>
            <a:r>
              <a:rPr lang="en-US" dirty="0" smtClean="0"/>
              <a:t>Capital </a:t>
            </a:r>
            <a:r>
              <a:rPr lang="en-US" dirty="0"/>
              <a:t>structure decision</a:t>
            </a:r>
          </a:p>
          <a:p>
            <a:pPr lvl="1"/>
            <a:r>
              <a:rPr lang="en-US" dirty="0"/>
              <a:t>Financing </a:t>
            </a:r>
            <a:r>
              <a:rPr lang="en-US" dirty="0" smtClean="0"/>
              <a:t>decision</a:t>
            </a:r>
            <a:endParaRPr lang="en-US" dirty="0"/>
          </a:p>
          <a:p>
            <a:pPr lvl="1"/>
            <a:r>
              <a:rPr lang="en-US" dirty="0" smtClean="0"/>
              <a:t>Dividend Payout </a:t>
            </a:r>
            <a:r>
              <a:rPr lang="en-US" dirty="0"/>
              <a:t>decision</a:t>
            </a:r>
          </a:p>
          <a:p>
            <a:pPr lvl="3"/>
            <a:endParaRPr lang="en-IN" sz="1400" dirty="0" smtClean="0"/>
          </a:p>
          <a:p>
            <a:pPr lvl="3"/>
            <a:endParaRPr lang="en-IN" sz="1400" dirty="0" smtClean="0"/>
          </a:p>
        </p:txBody>
      </p:sp>
    </p:spTree>
    <p:extLst>
      <p:ext uri="{BB962C8B-B14F-4D97-AF65-F5344CB8AC3E}">
        <p14:creationId xmlns:p14="http://schemas.microsoft.com/office/powerpoint/2010/main" val="8273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88711" y="232014"/>
            <a:ext cx="8434316" cy="780196"/>
          </a:xfrm>
        </p:spPr>
        <p:txBody>
          <a:bodyPr/>
          <a:lstStyle/>
          <a:p>
            <a:pPr algn="ctr"/>
            <a:r>
              <a:rPr lang="en-IN" sz="4400" dirty="0" smtClean="0"/>
              <a:t>The Financial Planning Model</a:t>
            </a:r>
            <a:br>
              <a:rPr lang="en-IN" sz="4400" dirty="0" smtClean="0"/>
            </a:br>
            <a:r>
              <a:rPr lang="en-IN" sz="4400" dirty="0" smtClean="0"/>
              <a:t>The Income Statement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184245" y="1028133"/>
            <a:ext cx="8338782" cy="5490949"/>
          </a:xfrm>
        </p:spPr>
        <p:txBody>
          <a:bodyPr>
            <a:noAutofit/>
          </a:bodyPr>
          <a:lstStyle/>
          <a:p>
            <a:pPr marL="114300" indent="0" eaLnBrk="1" hangingPunct="1">
              <a:buNone/>
            </a:pPr>
            <a:endParaRPr lang="en-IN" sz="2400" dirty="0" smtClean="0"/>
          </a:p>
          <a:p>
            <a:pPr eaLnBrk="1" hangingPunct="1"/>
            <a:r>
              <a:rPr lang="en-IN" sz="2400" dirty="0" smtClean="0"/>
              <a:t>Project Sales</a:t>
            </a:r>
          </a:p>
          <a:p>
            <a:pPr lvl="1"/>
            <a:r>
              <a:rPr lang="en-US" dirty="0" smtClean="0"/>
              <a:t>Determine/use growth rate</a:t>
            </a:r>
            <a:endParaRPr lang="en-US" dirty="0"/>
          </a:p>
          <a:p>
            <a:pPr lvl="2"/>
            <a:endParaRPr lang="en-IN" dirty="0" smtClean="0"/>
          </a:p>
          <a:p>
            <a:r>
              <a:rPr lang="en-IN" sz="2400" dirty="0" smtClean="0"/>
              <a:t>Expenses</a:t>
            </a:r>
          </a:p>
          <a:p>
            <a:pPr marL="685800" lvl="1" indent="-334963"/>
            <a:r>
              <a:rPr lang="en-IN" dirty="0" smtClean="0"/>
              <a:t>Variable CGS and operating costs vary directly with sales. </a:t>
            </a:r>
          </a:p>
          <a:p>
            <a:pPr marL="685800" lvl="1" indent="-334963"/>
            <a:r>
              <a:rPr lang="en-IN" dirty="0" smtClean="0"/>
              <a:t>Fixed CGS and operating costs remain constant </a:t>
            </a:r>
          </a:p>
          <a:p>
            <a:pPr marL="685800" lvl="1" indent="-334963"/>
            <a:r>
              <a:rPr lang="en-IN" dirty="0" smtClean="0"/>
              <a:t>If fixed and variable costs are not separated, all costs projected to increase with sales</a:t>
            </a:r>
          </a:p>
          <a:p>
            <a:pPr marL="685800" lvl="1" indent="-334963"/>
            <a:r>
              <a:rPr lang="en-IN" dirty="0" smtClean="0"/>
              <a:t>Depreciation depends on fixed assets</a:t>
            </a:r>
          </a:p>
          <a:p>
            <a:pPr marL="1051560" lvl="2" indent="-334963"/>
            <a:r>
              <a:rPr lang="en-IN" dirty="0" smtClean="0"/>
              <a:t>Remains constant if no new fixed assets</a:t>
            </a:r>
          </a:p>
          <a:p>
            <a:pPr marL="685800" lvl="1" indent="-334963"/>
            <a:r>
              <a:rPr lang="en-IN" dirty="0" smtClean="0"/>
              <a:t>Interest expense depends on N/P and LT Debt</a:t>
            </a:r>
          </a:p>
          <a:p>
            <a:pPr marL="1051560" lvl="2" indent="-334963"/>
            <a:r>
              <a:rPr lang="en-IN" dirty="0" smtClean="0"/>
              <a:t>Remains constant if no new debt issued</a:t>
            </a:r>
          </a:p>
          <a:p>
            <a:pPr marL="685800" lvl="1" indent="-334963"/>
            <a:r>
              <a:rPr lang="en-IN" dirty="0" smtClean="0"/>
              <a:t>Tax rate (%) remains constant</a:t>
            </a:r>
          </a:p>
          <a:p>
            <a:pPr marL="685800" lvl="1" indent="-334963"/>
            <a:r>
              <a:rPr lang="en-IN" dirty="0" smtClean="0"/>
              <a:t>Dividend </a:t>
            </a:r>
            <a:r>
              <a:rPr lang="en-IN" dirty="0" err="1" smtClean="0"/>
              <a:t>payout</a:t>
            </a:r>
            <a:r>
              <a:rPr lang="en-IN" dirty="0" smtClean="0"/>
              <a:t> ratio remains constant unless provided other info</a:t>
            </a:r>
          </a:p>
        </p:txBody>
      </p:sp>
    </p:spTree>
    <p:extLst>
      <p:ext uri="{BB962C8B-B14F-4D97-AF65-F5344CB8AC3E}">
        <p14:creationId xmlns:p14="http://schemas.microsoft.com/office/powerpoint/2010/main" val="4806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201896"/>
            <a:ext cx="8229600" cy="774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Preliminary </a:t>
            </a:r>
            <a:r>
              <a:rPr lang="en-US" dirty="0" smtClean="0"/>
              <a:t>Financial Forecast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Income Statements</a:t>
            </a:r>
            <a:endParaRPr lang="en-US" dirty="0"/>
          </a:p>
        </p:txBody>
      </p:sp>
      <p:graphicFrame>
        <p:nvGraphicFramePr>
          <p:cNvPr id="47" name="Group 1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364368"/>
              </p:ext>
            </p:extLst>
          </p:nvPr>
        </p:nvGraphicFramePr>
        <p:xfrm>
          <a:off x="938213" y="1269489"/>
          <a:ext cx="7277100" cy="4601880"/>
        </p:xfrm>
        <a:graphic>
          <a:graphicData uri="http://schemas.openxmlformats.org/drawingml/2006/table">
            <a:tbl>
              <a:tblPr/>
              <a:tblGrid>
                <a:gridCol w="408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2017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2018E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Sales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$2,000.0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Variable costs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1,200.0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Fixed costs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700.0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EBIT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100.0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Interest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16.0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EBT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  84.0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Taxes (40%)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33.6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8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Net income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  50.4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Dividends (30% of NI)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$15.12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7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 to retained earnings</a:t>
                      </a:r>
                    </a:p>
                  </a:txBody>
                  <a:tcPr marL="90331" marR="90331" marT="37064" marB="3706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$35.28</a:t>
                      </a: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331" marR="90331" marT="37064" marB="3706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255" name="Line 113"/>
          <p:cNvSpPr>
            <a:spLocks noChangeShapeType="1"/>
          </p:cNvSpPr>
          <p:nvPr/>
        </p:nvSpPr>
        <p:spPr bwMode="auto">
          <a:xfrm>
            <a:off x="5636242" y="4959114"/>
            <a:ext cx="1006475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256" name="Line 113"/>
          <p:cNvSpPr>
            <a:spLocks noChangeShapeType="1"/>
          </p:cNvSpPr>
          <p:nvPr/>
        </p:nvSpPr>
        <p:spPr bwMode="auto">
          <a:xfrm>
            <a:off x="7087879" y="4955419"/>
            <a:ext cx="1006475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68634" y="5952632"/>
            <a:ext cx="76466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Sales are expected to increase by $500 million.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From $2,000 to $</a:t>
            </a:r>
            <a:r>
              <a:rPr lang="en-US" sz="2000" dirty="0" smtClean="0"/>
              <a:t>2,500; </a:t>
            </a:r>
            <a:r>
              <a:rPr lang="en-US" sz="2000" dirty="0"/>
              <a:t>%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S = 25</a:t>
            </a:r>
            <a:r>
              <a:rPr lang="en-US" sz="2000" dirty="0" smtClean="0"/>
              <a:t>%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136478" y="232014"/>
            <a:ext cx="8434316" cy="780196"/>
          </a:xfrm>
        </p:spPr>
        <p:txBody>
          <a:bodyPr/>
          <a:lstStyle/>
          <a:p>
            <a:pPr algn="ctr"/>
            <a:r>
              <a:rPr lang="en-IN" sz="4400" dirty="0" smtClean="0"/>
              <a:t>The Financial Planning Model</a:t>
            </a:r>
            <a:br>
              <a:rPr lang="en-IN" sz="4400" dirty="0" smtClean="0"/>
            </a:br>
            <a:r>
              <a:rPr lang="en-IN" sz="4400" dirty="0" smtClean="0"/>
              <a:t>The Balance Sheet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136478" y="1012210"/>
            <a:ext cx="8338782" cy="5490949"/>
          </a:xfrm>
        </p:spPr>
        <p:txBody>
          <a:bodyPr>
            <a:noAutofit/>
          </a:bodyPr>
          <a:lstStyle/>
          <a:p>
            <a:pPr marL="114300" indent="0" eaLnBrk="1" hangingPunct="1">
              <a:buNone/>
            </a:pPr>
            <a:endParaRPr lang="en-IN" sz="2400" dirty="0" smtClean="0"/>
          </a:p>
          <a:p>
            <a:pPr eaLnBrk="1" hangingPunct="1"/>
            <a:r>
              <a:rPr lang="en-IN" sz="2400" dirty="0" smtClean="0"/>
              <a:t>Working Capital (current assets)</a:t>
            </a:r>
          </a:p>
          <a:p>
            <a:pPr lvl="1"/>
            <a:r>
              <a:rPr lang="en-US" dirty="0" smtClean="0"/>
              <a:t>cash, inventory, accounts receivables etc. vary with sales.</a:t>
            </a:r>
            <a:endParaRPr lang="en-US" dirty="0"/>
          </a:p>
          <a:p>
            <a:pPr lvl="2"/>
            <a:endParaRPr lang="en-IN" dirty="0" smtClean="0"/>
          </a:p>
          <a:p>
            <a:r>
              <a:rPr lang="en-IN" sz="2400" dirty="0" smtClean="0"/>
              <a:t>Fixed assets </a:t>
            </a:r>
          </a:p>
          <a:p>
            <a:pPr marL="685800" lvl="1" indent="-334963"/>
            <a:r>
              <a:rPr lang="en-IN" dirty="0" smtClean="0"/>
              <a:t>Fixed assets do not always vary directly with sales. </a:t>
            </a:r>
          </a:p>
          <a:p>
            <a:pPr marL="1051560" lvl="2" indent="-334963"/>
            <a:r>
              <a:rPr lang="en-IN" dirty="0" smtClean="0"/>
              <a:t>Only if the firm is operating at 100 percent capacity</a:t>
            </a:r>
          </a:p>
          <a:p>
            <a:pPr marL="685800" lvl="1" indent="-334963"/>
            <a:r>
              <a:rPr lang="en-IN" dirty="0" smtClean="0"/>
              <a:t>Capital intensity ratio = total assets/net sales </a:t>
            </a:r>
          </a:p>
          <a:p>
            <a:pPr marL="1051560" lvl="2" indent="-334963"/>
            <a:r>
              <a:rPr lang="en-IN" dirty="0" smtClean="0"/>
              <a:t>The amount of assets needed by the firm to generate $1 sales.</a:t>
            </a:r>
          </a:p>
          <a:p>
            <a:pPr marL="685800" lvl="1" indent="-334963"/>
            <a:r>
              <a:rPr lang="en-IN" dirty="0"/>
              <a:t>Firms that are highly capital intensive are more </a:t>
            </a:r>
            <a:r>
              <a:rPr lang="en-IN" dirty="0" smtClean="0"/>
              <a:t>risky</a:t>
            </a:r>
          </a:p>
          <a:p>
            <a:pPr marL="685800" lvl="1" indent="-334963"/>
            <a:r>
              <a:rPr lang="en-IN" dirty="0" smtClean="0"/>
              <a:t>A </a:t>
            </a:r>
            <a:r>
              <a:rPr lang="en-IN" dirty="0"/>
              <a:t>downturn can reduce sales sharply but fixed costs do not change </a:t>
            </a:r>
            <a:r>
              <a:rPr lang="en-IN" dirty="0" smtClean="0"/>
              <a:t>rapidly</a:t>
            </a:r>
            <a:endParaRPr lang="en-IN" dirty="0"/>
          </a:p>
          <a:p>
            <a:pPr marL="685800" lvl="1" indent="-334963"/>
            <a:r>
              <a:rPr lang="en-IN" dirty="0" smtClean="0"/>
              <a:t>The higher the ratio, the more capital the firm needs to generate sales</a:t>
            </a:r>
          </a:p>
          <a:p>
            <a:pPr marL="868680" lvl="2" indent="-334963"/>
            <a:r>
              <a:rPr lang="en-IN" dirty="0" smtClean="0"/>
              <a:t>The more capital intensive the firm.</a:t>
            </a:r>
          </a:p>
        </p:txBody>
      </p:sp>
    </p:spTree>
    <p:extLst>
      <p:ext uri="{BB962C8B-B14F-4D97-AF65-F5344CB8AC3E}">
        <p14:creationId xmlns:p14="http://schemas.microsoft.com/office/powerpoint/2010/main" val="354286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024" y="157234"/>
            <a:ext cx="8229600" cy="86677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 smtClean="0"/>
              <a:t>Preliminary Financial Forecast:</a:t>
            </a:r>
            <a:br>
              <a:rPr lang="en-US" dirty="0" smtClean="0"/>
            </a:br>
            <a:r>
              <a:rPr lang="en-US" dirty="0" smtClean="0"/>
              <a:t>Balance Sheets (Assets)</a:t>
            </a:r>
          </a:p>
        </p:txBody>
      </p:sp>
      <p:graphicFrame>
        <p:nvGraphicFramePr>
          <p:cNvPr id="36979" name="Group 1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742966"/>
              </p:ext>
            </p:extLst>
          </p:nvPr>
        </p:nvGraphicFramePr>
        <p:xfrm>
          <a:off x="523877" y="1376405"/>
          <a:ext cx="7619998" cy="3136392"/>
        </p:xfrm>
        <a:graphic>
          <a:graphicData uri="http://schemas.openxmlformats.org/drawingml/2006/table">
            <a:tbl>
              <a:tblPr/>
              <a:tblGrid>
                <a:gridCol w="3744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1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39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2017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2018E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Cash and equivalents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  20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Accounts receivable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Inventories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240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current assets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   500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Net fixed assets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500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assets</a:t>
                      </a:r>
                    </a:p>
                  </a:txBody>
                  <a:tcPr marL="111475" marR="11147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$1,000</a:t>
                      </a:r>
                    </a:p>
                  </a:txBody>
                  <a:tcPr marL="111475" marR="11147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1475" marR="11147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195" name="Line 113"/>
          <p:cNvSpPr>
            <a:spLocks noChangeShapeType="1"/>
          </p:cNvSpPr>
          <p:nvPr/>
        </p:nvSpPr>
        <p:spPr bwMode="auto">
          <a:xfrm>
            <a:off x="4924141" y="4512797"/>
            <a:ext cx="9144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3877" y="4659700"/>
            <a:ext cx="77876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Sales </a:t>
            </a:r>
            <a:r>
              <a:rPr lang="en-US" sz="2000" dirty="0"/>
              <a:t>are expected to increase by $500 million.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From $2,000 to $2,500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%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S = 25</a:t>
            </a:r>
            <a:r>
              <a:rPr lang="en-US" sz="2000" dirty="0" smtClean="0"/>
              <a:t>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type of asset grows proportionally with sales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company is operating </a:t>
            </a:r>
            <a:r>
              <a:rPr lang="en-US" sz="2000" dirty="0"/>
              <a:t>at full capacity in </a:t>
            </a:r>
            <a:r>
              <a:rPr lang="en-US" sz="2000" dirty="0" smtClean="0"/>
              <a:t>2017.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Line 113"/>
          <p:cNvSpPr>
            <a:spLocks noChangeShapeType="1"/>
          </p:cNvSpPr>
          <p:nvPr/>
        </p:nvSpPr>
        <p:spPr bwMode="auto">
          <a:xfrm>
            <a:off x="6905341" y="4512797"/>
            <a:ext cx="9144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4956</TotalTime>
  <Words>979</Words>
  <Application>Microsoft Office PowerPoint</Application>
  <PresentationFormat>On-screen Show (4:3)</PresentationFormat>
  <Paragraphs>182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</vt:lpstr>
      <vt:lpstr>Symbol</vt:lpstr>
      <vt:lpstr>Wingdings</vt:lpstr>
      <vt:lpstr>Wingdings 2</vt:lpstr>
      <vt:lpstr>Adjacency</vt:lpstr>
      <vt:lpstr>Equation</vt:lpstr>
      <vt:lpstr>Current Events</vt:lpstr>
      <vt:lpstr>PowerPoint Presentation</vt:lpstr>
      <vt:lpstr>Financial Planning and Forecasting</vt:lpstr>
      <vt:lpstr>Financial Planning Models</vt:lpstr>
      <vt:lpstr>Financial Planning Model Inputs</vt:lpstr>
      <vt:lpstr>The Financial Planning Model The Income Statement</vt:lpstr>
      <vt:lpstr>Preliminary Financial Forecast:  Income Statements</vt:lpstr>
      <vt:lpstr>The Financial Planning Model The Balance Sheet</vt:lpstr>
      <vt:lpstr>Preliminary Financial Forecast: Balance Sheets (Assets)</vt:lpstr>
      <vt:lpstr>The Financial Planning Model The Balance Sheet </vt:lpstr>
      <vt:lpstr>Preliminary Financial Forecast: Balance Sheets (Liabilities and Equity)</vt:lpstr>
      <vt:lpstr>Funding Decisions</vt:lpstr>
      <vt:lpstr>Suppose Fixed Assets Had Been Operating at Only 85% of Capacity in 2017</vt:lpstr>
      <vt:lpstr>Affects on AFN? (Increase or Decrease)</vt:lpstr>
      <vt:lpstr>Financial Planning: Pro Forma Worksheet 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Andrew Parkes</cp:lastModifiedBy>
  <cp:revision>652</cp:revision>
  <dcterms:created xsi:type="dcterms:W3CDTF">2008-06-05T15:38:38Z</dcterms:created>
  <dcterms:modified xsi:type="dcterms:W3CDTF">2018-09-13T17:14:05Z</dcterms:modified>
</cp:coreProperties>
</file>