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5" r:id="rId1"/>
  </p:sldMasterIdLst>
  <p:notesMasterIdLst>
    <p:notesMasterId r:id="rId23"/>
  </p:notesMasterIdLst>
  <p:handoutMasterIdLst>
    <p:handoutMasterId r:id="rId24"/>
  </p:handoutMasterIdLst>
  <p:sldIdLst>
    <p:sldId id="526" r:id="rId2"/>
    <p:sldId id="452" r:id="rId3"/>
    <p:sldId id="508" r:id="rId4"/>
    <p:sldId id="486" r:id="rId5"/>
    <p:sldId id="525" r:id="rId6"/>
    <p:sldId id="495" r:id="rId7"/>
    <p:sldId id="520" r:id="rId8"/>
    <p:sldId id="522" r:id="rId9"/>
    <p:sldId id="523" r:id="rId10"/>
    <p:sldId id="514" r:id="rId11"/>
    <p:sldId id="524" r:id="rId12"/>
    <p:sldId id="515" r:id="rId13"/>
    <p:sldId id="267" r:id="rId14"/>
    <p:sldId id="485" r:id="rId15"/>
    <p:sldId id="513" r:id="rId16"/>
    <p:sldId id="484" r:id="rId17"/>
    <p:sldId id="507" r:id="rId18"/>
    <p:sldId id="510" r:id="rId19"/>
    <p:sldId id="263" r:id="rId20"/>
    <p:sldId id="517" r:id="rId21"/>
    <p:sldId id="52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699CF8-BD7D-4B32-82DE-BE00EF633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73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120C61-4248-4BE6-B233-DFDC823AB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27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47B67BCE-7C9D-4B79-B92F-5F0B0D39654A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2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60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69B2610F-DEE0-4DC0-B0E1-18EE5E35B4F9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17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6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07A53008-494F-4265-9DDE-34425F986D38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19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14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120C61-4248-4BE6-B233-DFDC823AB1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C70DED3C-46D3-4EEB-8F89-7973B493779F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3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F1D6A8A2-4DAD-4A1F-9DCE-6C911952B7BE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6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14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9DC48B-CD29-4283-991A-318E6DEEBCD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1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EF284-E6C6-472B-9A2A-BD44E6E363D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F93676-5AB0-491B-9193-FF400500CBC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41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3A1A55A6-9C09-464F-99C5-C78D7B480AA5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13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37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284BC8A0-5044-4D06-B5F6-A9EC2BF0A4A9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1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0BC3E968-06B5-481D-9715-FF921036FFFE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16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3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rgbClr val="4A6300"/>
                </a:solidFill>
              </a:defRPr>
            </a:lvl1pPr>
          </a:lstStyle>
          <a:p>
            <a:pPr>
              <a:defRPr/>
            </a:pPr>
            <a:fld id="{AD83454E-CEAA-4B32-9C9A-EF15FE51D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0F8E-7E5C-4366-904F-B3BEF6082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EE79-606B-463A-8FC7-4627ECD9C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7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9021-EE6F-4E24-BF14-65E12527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BDC8-28B2-450F-BD09-943A8D032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E6E2-BE94-4BC3-8C8B-C3079437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0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1CAE-EF48-4DAE-8BDE-34C804CB7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B172-75AD-4342-BF52-5F782ADA0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1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8A2C-5E12-41E1-B50B-12164E2F2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D885-00B5-40BD-8F9F-460CD9790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3198-8CFB-4AA5-AD9B-D2E7C3FBC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7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04ABB-25E3-4BFE-AC6E-DD4CC682D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C63E4F-4771-43E4-BD5C-783F95C1A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Line 158"/>
          <p:cNvSpPr>
            <a:spLocks noChangeShapeType="1"/>
          </p:cNvSpPr>
          <p:nvPr userDrawn="1"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69" r:id="rId2"/>
    <p:sldLayoutId id="2147484076" r:id="rId3"/>
    <p:sldLayoutId id="2147484070" r:id="rId4"/>
    <p:sldLayoutId id="2147484071" r:id="rId5"/>
    <p:sldLayoutId id="2147484072" r:id="rId6"/>
    <p:sldLayoutId id="2147484077" r:id="rId7"/>
    <p:sldLayoutId id="2147484078" r:id="rId8"/>
    <p:sldLayoutId id="2147484079" r:id="rId9"/>
    <p:sldLayoutId id="2147484073" r:id="rId10"/>
    <p:sldLayoutId id="2147484080" r:id="rId11"/>
    <p:sldLayoutId id="214748407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F95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F9500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FF6700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0946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956B43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fmag.com/magazine/june-2012/special-report-asset-nationaliz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_e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yahoo.com/currency-investing#cross-rat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change-rates.org/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ketodd.net/encyc/dollhist-graph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video/business/the-north-american-free-trade-agreement-nafta-explained/2017/01/27/0b9e5b94-e4d5-11e6-a419-eefe8eff0835_video.html" TargetMode="External"/><Relationship Id="rId2" Type="http://schemas.openxmlformats.org/officeDocument/2006/relationships/hyperlink" Target="https://video.search.yahoo.com/yhs/search?fr=yhs-mozilla-002&amp;hsimp=yhs-002&amp;hspart=mozilla&amp;p=videos+on+trade+deficit#id=9&amp;vid=862a8e4f8da7f7e6aac1df33daa4c2db&amp;action=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83454E-CEAA-4B32-9C9A-EF15FE51D6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FADF450-1A35-4372-B573-4517DCA08749}"/>
              </a:ext>
            </a:extLst>
          </p:cNvPr>
          <p:cNvSpPr/>
          <p:nvPr/>
        </p:nvSpPr>
        <p:spPr>
          <a:xfrm>
            <a:off x="1447800" y="1143000"/>
            <a:ext cx="6629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helvetica neue"/>
              </a:rPr>
              <a:t>One of the funny things about the stock market is that every time one person buys, another sells, and both think they are astute. </a:t>
            </a:r>
          </a:p>
          <a:p>
            <a:endParaRPr lang="en-US" sz="3600" dirty="0">
              <a:solidFill>
                <a:srgbClr val="333333"/>
              </a:solidFill>
              <a:latin typeface="helvetica neue"/>
            </a:endParaRPr>
          </a:p>
          <a:p>
            <a:endParaRPr lang="en-US" sz="3600" dirty="0">
              <a:solidFill>
                <a:srgbClr val="333333"/>
              </a:solidFill>
              <a:latin typeface="helvetica neue"/>
            </a:endParaRPr>
          </a:p>
          <a:p>
            <a:r>
              <a:rPr lang="en-US" sz="3600" dirty="0">
                <a:solidFill>
                  <a:srgbClr val="333333"/>
                </a:solidFill>
                <a:latin typeface="helvetica neue"/>
              </a:rPr>
              <a:t>~William Feather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870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Risk in International Trade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panose="020B0604030504040204" pitchFamily="34" charset="0"/>
              </a:rPr>
              <a:t>Exchange Rate Risk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Tahoma" panose="020B0604030504040204" pitchFamily="34" charset="0"/>
              </a:rPr>
              <a:t>Changes in currency values between the time of purchase and payment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Tahoma" panose="020B0604030504040204" pitchFamily="34" charset="0"/>
              </a:rPr>
              <a:t>Example:  Auto importer in Brazil wants to import Toyotas from Japan. Deal signed on March 1, but payment due on June 1.  During this three months the Brazilian real loses 10% value against all other currencies.  All other currencies maintain their value.  Who wins or loses in the following payment situations?</a:t>
            </a:r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</a:pPr>
            <a:r>
              <a:rPr lang="en-US">
                <a:latin typeface="Tahoma" panose="020B0604030504040204" pitchFamily="34" charset="0"/>
              </a:rPr>
              <a:t>The Brazilian importer must pay in Japanese yen</a:t>
            </a:r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</a:pPr>
            <a:r>
              <a:rPr lang="en-US">
                <a:latin typeface="Tahoma" panose="020B0604030504040204" pitchFamily="34" charset="0"/>
              </a:rPr>
              <a:t>The Brazilian importer must pay in Brazilian real</a:t>
            </a:r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AutoNum type="arabicPeriod"/>
            </a:pPr>
            <a:r>
              <a:rPr lang="en-US">
                <a:latin typeface="Tahoma" panose="020B0604030504040204" pitchFamily="34" charset="0"/>
              </a:rPr>
              <a:t>The Brazilian importer must pay in a third currency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Tahoma" panose="020B060403050404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E40B0ADC-87B1-4236-8D0B-A2940E990EA6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10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535" y="193141"/>
            <a:ext cx="8229600" cy="84296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Orange Juice Project:</a:t>
            </a:r>
            <a:br>
              <a:rPr lang="en-US" dirty="0"/>
            </a:br>
            <a:r>
              <a:rPr lang="en-US" dirty="0"/>
              <a:t>Setting the Appropriate Price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6522" y="1860550"/>
            <a:ext cx="7921625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3200" dirty="0"/>
              <a:t>A firm can produce a liter of orange juice and ship it to Japan for $1.75 per liter.  If the firm wants a 50% markup on the project, what should the juice sell for in Japan?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/>
              <a:t>	   </a:t>
            </a:r>
            <a:r>
              <a:rPr lang="en-US" sz="2800" dirty="0"/>
              <a:t>Markup price = ($1.75)(1.50)= $2.625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/>
              <a:t>		Price in Japan = $2.625(111.11 ¥/$)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/>
              <a:t>			= 291.66 ¥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B22F9861-A330-443A-BF90-2237FC2C37F5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Risk in International Trade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Political/Country Risk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/>
              <a:t>Changes in tax laws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/>
              <a:t>Restrictive laws related to labor, wages and prices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/>
              <a:t>Require local citizens to head firm or partner with local firm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/>
              <a:t>Tariffs and quotas on imports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/>
              <a:t>Limits on payments to parent company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2"/>
              </a:rPr>
              <a:t>Complete Nationalization of physical assets</a:t>
            </a:r>
            <a:endParaRPr lang="en-US" sz="24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eaLnBrk="1" hangingPunct="1"/>
            <a:r>
              <a:rPr lang="en-US" sz="2800" dirty="0"/>
              <a:t>Require a higher rate of return for this</a:t>
            </a:r>
          </a:p>
          <a:p>
            <a:pPr eaLnBrk="1" hangingPunct="1"/>
            <a:endParaRPr lang="en-US" sz="280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0DAA8651-32F7-4156-9B26-E8AE5C6C224A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12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Foreign Currencies</a:t>
            </a:r>
            <a:endParaRPr lang="en-US" sz="48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Each country can have their own currency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EU and Euro ratified in 2002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 dirty="0">
                <a:hlinkClick r:id="rId3"/>
              </a:rPr>
              <a:t>28 member countries</a:t>
            </a:r>
            <a:endParaRPr lang="en-US" sz="2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Not all countries use the Euro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European Central Bank</a:t>
            </a:r>
          </a:p>
          <a:p>
            <a:pPr lvl="2" eaLnBrk="1" hangingPunct="1"/>
            <a:r>
              <a:rPr lang="en-US" sz="2400" dirty="0"/>
              <a:t>Monetary Policy for the EU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 dirty="0"/>
              <a:t>Some countries have transferred sovereignty (or lawmaking authority) to EU</a:t>
            </a:r>
          </a:p>
          <a:p>
            <a:pPr eaLnBrk="1" hangingPunct="1"/>
            <a:endParaRPr lang="en-US" sz="3200" dirty="0"/>
          </a:p>
          <a:p>
            <a:pPr eaLnBrk="1" hangingPunct="1"/>
            <a:endParaRPr lang="en-US" sz="3200" dirty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501410A4-20DE-4906-83AF-EDC25210381E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13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Currency Quotations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676400"/>
            <a:ext cx="8229600" cy="4724400"/>
          </a:xfrm>
        </p:spPr>
        <p:txBody>
          <a:bodyPr/>
          <a:lstStyle/>
          <a:p>
            <a:pPr eaLnBrk="1" hangingPunct="1"/>
            <a:r>
              <a:rPr lang="en-US" sz="3200"/>
              <a:t>Spot Rate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/>
              <a:t>Cost to purchase a currency right now (market rate)</a:t>
            </a:r>
          </a:p>
          <a:p>
            <a:pPr eaLnBrk="1" hangingPunct="1"/>
            <a:r>
              <a:rPr lang="en-US" sz="3200"/>
              <a:t>Direct Quote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/>
              <a:t>The price in $ for one unit of a foreign currency (US $ Equivalent)</a:t>
            </a:r>
          </a:p>
          <a:p>
            <a:pPr eaLnBrk="1" hangingPunct="1"/>
            <a:r>
              <a:rPr lang="en-US" sz="3200"/>
              <a:t>Indirect Quote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800"/>
              <a:t>The amount of foreign currency for $1 U.S. (Currency per US$)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80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F46034D3-C555-4746-8E6F-773AD07D1F22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14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>
                <a:latin typeface="Tahoma" panose="020B0604030504040204" pitchFamily="34" charset="0"/>
              </a:rPr>
              <a:t>Currency Quotations (cont</a:t>
            </a:r>
            <a:r>
              <a:rPr lang="en-US" cap="none">
                <a:latin typeface="Tahoma" panose="020B0604030504040204" pitchFamily="34" charset="0"/>
                <a:ea typeface="MS Gothic" panose="020B0609070205080204" pitchFamily="49" charset="-128"/>
              </a:rPr>
              <a:t>’</a:t>
            </a:r>
            <a:r>
              <a:rPr lang="en-US" altLang="ja-JP" cap="none">
                <a:latin typeface="Tahoma" panose="020B0604030504040204" pitchFamily="34" charset="0"/>
              </a:rPr>
              <a:t>d)</a:t>
            </a:r>
            <a:endParaRPr lang="en-US" cap="none">
              <a:latin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Tahoma" charset="0"/>
                <a:ea typeface="+mn-ea"/>
              </a:rPr>
              <a:t>Forward Rate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ahoma" charset="0"/>
                <a:ea typeface="+mn-ea"/>
              </a:rPr>
              <a:t>Price of currency in the future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ahoma" charset="0"/>
                <a:ea typeface="+mn-ea"/>
              </a:rPr>
              <a:t>Contract for future purchase or sale of currency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latin typeface="Tahoma" charset="0"/>
                <a:ea typeface="+mn-ea"/>
              </a:rPr>
              <a:t>You agree to buy or sell for this price in the future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ahoma" charset="0"/>
                <a:ea typeface="+mn-ea"/>
              </a:rPr>
              <a:t>Why might you want to buy British pounds in three months?  Give an example.  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latin typeface="Tahoma" charset="0"/>
                <a:ea typeface="+mn-ea"/>
              </a:rPr>
              <a:t>Think about exchange rate risk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Tahoma" charset="0"/>
                <a:ea typeface="+mn-ea"/>
                <a:hlinkClick r:id="rId2"/>
              </a:rPr>
              <a:t>Cross Rates</a:t>
            </a:r>
            <a:endParaRPr lang="en-US" sz="2800" dirty="0">
              <a:latin typeface="Tahoma" charset="0"/>
              <a:ea typeface="+mn-ea"/>
            </a:endParaRP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ahoma" charset="0"/>
                <a:ea typeface="+mn-ea"/>
              </a:rPr>
              <a:t>Exchange rate between two foreign currencies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ahoma" charset="0"/>
                <a:ea typeface="+mn-ea"/>
              </a:rPr>
              <a:t>Useful to calculate when the only rates you have are quoted in terms of the local currency (i.e. US$).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88D95D35-EF41-40E5-8D80-C7DC43FA8E7F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15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Currency Valuation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066800"/>
            <a:ext cx="8915400" cy="4983163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ahoma" panose="020B0604030504040204" pitchFamily="34" charset="0"/>
              </a:rPr>
              <a:t>Devaluation - depreciation of one currency relative to another currency</a:t>
            </a:r>
          </a:p>
          <a:p>
            <a:pPr lvl="1" eaLnBrk="1" hangingPunct="1"/>
            <a:r>
              <a:rPr lang="en-US" sz="2800" dirty="0">
                <a:latin typeface="Tahoma" panose="020B0604030504040204" pitchFamily="34" charset="0"/>
              </a:rPr>
              <a:t>Canadian $ relative to US $</a:t>
            </a:r>
          </a:p>
          <a:p>
            <a:pPr lvl="1" eaLnBrk="1" hangingPunct="1"/>
            <a:endParaRPr lang="en-US" sz="2800" dirty="0">
              <a:latin typeface="Tahoma" panose="020B0604030504040204" pitchFamily="34" charset="0"/>
            </a:endParaRPr>
          </a:p>
          <a:p>
            <a:pPr eaLnBrk="1" hangingPunct="1"/>
            <a:r>
              <a:rPr lang="en-US" sz="3200" dirty="0">
                <a:latin typeface="Tahoma" panose="020B0604030504040204" pitchFamily="34" charset="0"/>
              </a:rPr>
              <a:t>Revaluation - appreciation of one currency relative to another currency</a:t>
            </a:r>
          </a:p>
          <a:p>
            <a:pPr lvl="1" eaLnBrk="1" hangingPunct="1"/>
            <a:r>
              <a:rPr lang="en-US" sz="2800" dirty="0">
                <a:latin typeface="Tahoma" panose="020B0604030504040204" pitchFamily="34" charset="0"/>
              </a:rPr>
              <a:t>US $ has revalued in the last several years relative to most major currencies</a:t>
            </a:r>
          </a:p>
          <a:p>
            <a:pPr lvl="1" eaLnBrk="1" hangingPunct="1"/>
            <a:endParaRPr lang="en-US" sz="2800" dirty="0">
              <a:latin typeface="Tahoma" panose="020B0604030504040204" pitchFamily="34" charset="0"/>
            </a:endParaRPr>
          </a:p>
          <a:p>
            <a:pPr eaLnBrk="1" hangingPunct="1"/>
            <a:r>
              <a:rPr lang="en-US" sz="3200" dirty="0">
                <a:latin typeface="Tahoma" panose="020B0604030504040204" pitchFamily="34" charset="0"/>
              </a:rPr>
              <a:t>Can a currency devalue and revalue simultaneously?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1F98DEC1-F8EF-46FE-BFC6-10EC159497BD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16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Exchange Rates</a:t>
            </a:r>
            <a:endParaRPr lang="en-US" sz="48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graphicFrame>
        <p:nvGraphicFramePr>
          <p:cNvPr id="832533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88440135"/>
              </p:ext>
            </p:extLst>
          </p:nvPr>
        </p:nvGraphicFramePr>
        <p:xfrm>
          <a:off x="685800" y="3200400"/>
          <a:ext cx="7772400" cy="184626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MS PGothic" pitchFamily="34" charset="-128"/>
                        </a:rPr>
                        <a:t>Country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MS PGothic" pitchFamily="34" charset="-128"/>
                        </a:rPr>
                        <a:t>US$ Equivalent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MS PGothic" pitchFamily="34" charset="-128"/>
                        </a:rPr>
                        <a:t>Currency per U.S. Dollar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0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MS PGothic" pitchFamily="34" charset="-128"/>
                        </a:rPr>
                        <a:t>Euro (€)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MS PGothic" pitchFamily="34" charset="-128"/>
                        </a:rPr>
                        <a:t>$1.23045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MS PGothic" pitchFamily="34" charset="-128"/>
                        </a:rPr>
                        <a:t>€0.81271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5A4F06E0-1A19-434B-A50C-ED2E6EA25902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17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832535" name="Rectangle 23"/>
          <p:cNvSpPr>
            <a:spLocks noRot="1" noChangeArrowheads="1"/>
          </p:cNvSpPr>
          <p:nvPr/>
        </p:nvSpPr>
        <p:spPr bwMode="auto">
          <a:xfrm>
            <a:off x="720012" y="1327257"/>
            <a:ext cx="8077200" cy="194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endParaRPr lang="en-US" sz="3200" dirty="0">
              <a:ea typeface="+mn-ea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 dirty="0">
                <a:ea typeface="+mn-ea"/>
              </a:rPr>
              <a:t>Exchange rate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US" sz="2800" dirty="0">
                <a:ea typeface="+mn-ea"/>
              </a:rPr>
              <a:t>Value of one currency in terms of (relative to) another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sz="2800" dirty="0">
              <a:ea typeface="+mn-ea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sz="2800" dirty="0">
              <a:ea typeface="+mn-ea"/>
            </a:endParaRPr>
          </a:p>
          <a:p>
            <a:pPr lvl="8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defRPr/>
            </a:pPr>
            <a:endParaRPr lang="en-US" sz="2800" dirty="0">
              <a:ea typeface="+mn-ea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sz="2800" dirty="0">
              <a:ea typeface="+mn-ea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endParaRPr lang="en-US" sz="3200" dirty="0">
              <a:ea typeface="+mn-ea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 dirty="0">
                <a:ea typeface="+mn-ea"/>
              </a:rPr>
              <a:t>How many U.S. $ would it take to buy a burger at McDonald’s in Germany that costs €2.25?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220" name="Rectangle 118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Exchange Rates</a:t>
            </a:r>
          </a:p>
        </p:txBody>
      </p:sp>
      <p:graphicFrame>
        <p:nvGraphicFramePr>
          <p:cNvPr id="856969" name="Group 192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13528672"/>
              </p:ext>
            </p:extLst>
          </p:nvPr>
        </p:nvGraphicFramePr>
        <p:xfrm>
          <a:off x="161666" y="1063365"/>
          <a:ext cx="8540750" cy="4940302"/>
        </p:xfrm>
        <a:graphic>
          <a:graphicData uri="http://schemas.openxmlformats.org/drawingml/2006/table">
            <a:tbl>
              <a:tblPr/>
              <a:tblGrid>
                <a:gridCol w="6307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06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Exchange Rates for $1 U.S. (indirect)</a:t>
                      </a:r>
                      <a:endParaRPr kumimoji="0" lang="en-US" sz="8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8061"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Chinese Yuan Renminbi (CNY)</a:t>
                      </a:r>
                      <a:endParaRPr kumimoji="0" lang="en-US" sz="8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6.2771</a:t>
                      </a:r>
                      <a:endParaRPr kumimoji="0" lang="en-US" sz="8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9649"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Canadian Dollar (CAD)</a:t>
                      </a:r>
                      <a:endParaRPr kumimoji="0" lang="en-US" sz="8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1.2936</a:t>
                      </a:r>
                      <a:endParaRPr kumimoji="0" lang="en-US" sz="8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8061"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Euro (EUR)</a:t>
                      </a:r>
                      <a:endParaRPr kumimoji="0" lang="en-US" sz="8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0.81271</a:t>
                      </a:r>
                      <a:endParaRPr kumimoji="0" lang="en-US" sz="8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4399"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Mexican Peso (MXN)</a:t>
                      </a:r>
                      <a:endParaRPr kumimoji="0" lang="en-US" sz="8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18.3299</a:t>
                      </a:r>
                      <a:endParaRPr kumimoji="0" lang="en-US" sz="8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066"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Rates as of 04/2/2018</a:t>
                      </a:r>
                      <a:endParaRPr kumimoji="0" lang="en-US" sz="8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D4DFD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1B76F1B5-8CBC-497E-A224-9A9E765D9873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18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6409" name="Text Box 1930"/>
          <p:cNvSpPr txBox="1">
            <a:spLocks noChangeArrowheads="1"/>
          </p:cNvSpPr>
          <p:nvPr/>
        </p:nvSpPr>
        <p:spPr bwMode="auto">
          <a:xfrm>
            <a:off x="1889125" y="6203950"/>
            <a:ext cx="5883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dirty="0">
                <a:hlinkClick r:id="rId2"/>
              </a:rPr>
              <a:t>www.exchange-rates.org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Fluctuations in the British Pound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B8059839-E4F6-4453-9933-2E3F918F60DF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793262" y="6157912"/>
            <a:ext cx="819328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>
                <a:hlinkClick r:id="rId3"/>
              </a:rPr>
              <a:t>Apr 2, 2018: Dollar Price of the British Pound is $1.4042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15482" cy="4737145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124200"/>
            <a:ext cx="6934200" cy="1524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  <a:ea typeface="+mn-ea"/>
              </a:rPr>
              <a:t>Multinational financial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572000"/>
            <a:ext cx="2182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Chapter 17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Hedging Foreign Exchange Risk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panose="020B0604030504040204" pitchFamily="34" charset="0"/>
              </a:rPr>
              <a:t>Burton Snowboards has just entered into a contract to sell boards to a company in France for €1,000,000.  The sale was made in October with payment made to them six months later in April (they will get €1.0m in 6 months).  This is a sizable contract and the firm is considering hedging to reduce the exchange rate risk.  Determine what Burton gets paid in € &amp; $ if they do nothing or if they hedge based on the following information.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panose="020B0604030504040204" pitchFamily="34" charset="0"/>
              </a:rPr>
              <a:t>Spot rate is $1.23/€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panose="020B0604030504040204" pitchFamily="34" charset="0"/>
              </a:rPr>
              <a:t>Six month forward rate is $1.20/ €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panose="020B0604030504040204" pitchFamily="34" charset="0"/>
              </a:rPr>
              <a:t>Spot rate in six months ends up being $1.18/ €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Tahoma" panose="020B060403050404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803BDB9B-255C-4DBC-83BE-6ABAAD569894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20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61350" cy="1039813"/>
          </a:xfrm>
        </p:spPr>
        <p:txBody>
          <a:bodyPr/>
          <a:lstStyle/>
          <a:p>
            <a:pPr>
              <a:defRPr/>
            </a:pPr>
            <a:r>
              <a:rPr lang="en-US" dirty="0"/>
              <a:t>Assignment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352800"/>
          </a:xfrm>
        </p:spPr>
        <p:txBody>
          <a:bodyPr/>
          <a:lstStyle/>
          <a:p>
            <a:r>
              <a:rPr lang="en-US" sz="3200" dirty="0"/>
              <a:t>Chapter 17 MindTap HW due </a:t>
            </a:r>
            <a:r>
              <a:rPr lang="en-US" sz="3200" dirty="0" smtClean="0"/>
              <a:t>Sunday, December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r>
              <a:rPr lang="en-US" sz="3200" dirty="0"/>
              <a:t>by 11:59 pm</a:t>
            </a:r>
          </a:p>
          <a:p>
            <a:pPr lvl="1"/>
            <a:r>
              <a:rPr lang="en-US" dirty="0"/>
              <a:t>Read about purchasing power parity in chapter to answer the homework question (and see slide #11)</a:t>
            </a:r>
          </a:p>
          <a:p>
            <a:endParaRPr lang="en-US" sz="320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D021EA6-181D-44CA-8F69-51513099BFCD}" type="slidenum">
              <a:rPr lang="en-US" smtClean="0">
                <a:solidFill>
                  <a:schemeClr val="tx2"/>
                </a:solidFill>
              </a:rPr>
              <a:pPr/>
              <a:t>21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52400"/>
            <a:ext cx="8261350" cy="1039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International monetary system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sz="2600" dirty="0">
                <a:latin typeface="Tahoma" panose="020B0604030504040204" pitchFamily="34" charset="0"/>
              </a:rPr>
              <a:t>Late 1800</a:t>
            </a:r>
            <a:r>
              <a:rPr lang="ja-JP" altLang="en-US" sz="2600" dirty="0">
                <a:latin typeface="Tahoma" panose="020B0604030504040204" pitchFamily="34" charset="0"/>
                <a:ea typeface="MS PMincho" panose="02020600040205080304" pitchFamily="18" charset="-128"/>
              </a:rPr>
              <a:t>’</a:t>
            </a:r>
            <a:r>
              <a:rPr lang="en-US" altLang="ja-JP" sz="2600" dirty="0">
                <a:latin typeface="Tahoma" panose="020B0604030504040204" pitchFamily="34" charset="0"/>
              </a:rPr>
              <a:t>s  to early 1900</a:t>
            </a:r>
            <a:r>
              <a:rPr lang="ja-JP" altLang="en-US" sz="2600" dirty="0">
                <a:latin typeface="Tahoma" panose="020B0604030504040204" pitchFamily="34" charset="0"/>
                <a:ea typeface="MS PMincho" panose="02020600040205080304" pitchFamily="18" charset="-128"/>
              </a:rPr>
              <a:t>’</a:t>
            </a:r>
            <a:r>
              <a:rPr lang="en-US" altLang="ja-JP" sz="2600" dirty="0">
                <a:latin typeface="Tahoma" panose="020B0604030504040204" pitchFamily="34" charset="0"/>
              </a:rPr>
              <a:t>s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Tied to gold standard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Other less formal exchanges from WWI to WW2</a:t>
            </a:r>
          </a:p>
          <a:p>
            <a:pPr lvl="1" eaLnBrk="1" hangingPunct="1">
              <a:lnSpc>
                <a:spcPct val="60000"/>
              </a:lnSpc>
            </a:pPr>
            <a:endParaRPr lang="en-US" sz="21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2600" dirty="0">
                <a:latin typeface="Tahoma" panose="020B0604030504040204" pitchFamily="34" charset="0"/>
              </a:rPr>
              <a:t>1944-1971 Bretton Woods System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Tied to U.S. $ or gold (1 oz. equal to $35)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Most currencies pegged or fixed to these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What is the price of gold today?</a:t>
            </a:r>
          </a:p>
          <a:p>
            <a:pPr lvl="1" eaLnBrk="1" hangingPunct="1">
              <a:lnSpc>
                <a:spcPct val="60000"/>
              </a:lnSpc>
            </a:pPr>
            <a:endParaRPr lang="en-US" sz="21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2600" dirty="0">
                <a:latin typeface="Tahoma" panose="020B0604030504040204" pitchFamily="34" charset="0"/>
              </a:rPr>
              <a:t>Currently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Managed floating exchange rate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Currencies allowed to float against each other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Price depends on supply and demand for each currency in world markets</a:t>
            </a:r>
          </a:p>
          <a:p>
            <a:pPr lvl="1" eaLnBrk="1" hangingPunct="1">
              <a:lnSpc>
                <a:spcPct val="60000"/>
              </a:lnSpc>
            </a:pPr>
            <a:r>
              <a:rPr lang="en-US" sz="2100" dirty="0">
                <a:latin typeface="Tahoma" panose="020B0604030504040204" pitchFamily="34" charset="0"/>
              </a:rPr>
              <a:t>Some countries manipulate currencies for political or economic purposes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97D45587-EE90-43A5-B5C2-045881FE0F83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3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61350" cy="1039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Balance of Payments</a:t>
            </a:r>
          </a:p>
        </p:txBody>
      </p:sp>
      <p:sp>
        <p:nvSpPr>
          <p:cNvPr id="7301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ea typeface="+mn-ea"/>
              </a:rPr>
              <a:t>Record of all money transactions between a country and the rest of the world during a period of time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ea typeface="+mn-ea"/>
              </a:rPr>
              <a:t>Current account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>
                <a:ea typeface="+mn-ea"/>
              </a:rPr>
              <a:t>Merchandise trade deficit or surplus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>
                <a:ea typeface="+mn-ea"/>
              </a:rPr>
              <a:t>Imports and exports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200">
                <a:ea typeface="+mn-ea"/>
              </a:rPr>
              <a:t>Most publicized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>
              <a:ea typeface="+mn-ea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AC91C6D8-C2EF-4F8F-9B70-7CBABF0FD893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4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07" y="136525"/>
            <a:ext cx="8261350" cy="1039812"/>
          </a:xfrm>
        </p:spPr>
        <p:txBody>
          <a:bodyPr/>
          <a:lstStyle/>
          <a:p>
            <a:r>
              <a:rPr lang="en-US" dirty="0"/>
              <a:t>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918" y="914400"/>
            <a:ext cx="7991901" cy="4373563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600" dirty="0">
                <a:hlinkClick r:id="rId2"/>
              </a:rPr>
              <a:t>Is the trade deficit a problem??</a:t>
            </a: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pPr marL="114300" indent="0" algn="ctr">
              <a:buNone/>
            </a:pPr>
            <a:r>
              <a:rPr lang="en-US" sz="3600" dirty="0">
                <a:hlinkClick r:id="rId3"/>
              </a:rPr>
              <a:t>NAFTA explained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5BDC8-28B2-450F-BD09-943A8D0320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26" y="1600200"/>
            <a:ext cx="79248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8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7463"/>
            <a:ext cx="8261350" cy="1039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+mj-ea"/>
              </a:rPr>
              <a:t>Balance of Trade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70638"/>
            <a:ext cx="21336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B3F378DB-61C9-4AA9-A615-9F5BA9F885D6}" type="slidenum">
              <a:rPr lang="en-US" smtClean="0">
                <a:latin typeface="Arial" panose="020B0604020202020204" pitchFamily="34" charset="0"/>
              </a:rPr>
              <a:pPr>
                <a:defRPr/>
              </a:pPr>
              <a:t>6</a:t>
            </a:fld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026" name="Picture 2" descr="Image result for u.s. international trade in goods and services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89481"/>
            <a:ext cx="7620000" cy="581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74"/>
          <p:cNvSpPr>
            <a:spLocks noChangeArrowheads="1"/>
          </p:cNvSpPr>
          <p:nvPr/>
        </p:nvSpPr>
        <p:spPr bwMode="auto">
          <a:xfrm>
            <a:off x="381000" y="4495800"/>
            <a:ext cx="25908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000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February 2015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TRADE BALANCE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-$36.0 Billion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(census.gov)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61350" cy="1039813"/>
          </a:xfrm>
        </p:spPr>
        <p:txBody>
          <a:bodyPr/>
          <a:lstStyle/>
          <a:p>
            <a:pPr>
              <a:defRPr/>
            </a:pPr>
            <a:r>
              <a:rPr lang="en-US" dirty="0"/>
              <a:t>Historical balance of trade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621AA51-A7D7-41D3-A2F6-4BCB081E4AD3}" type="slidenum">
              <a:rPr lang="en-US" smtClean="0">
                <a:solidFill>
                  <a:schemeClr val="tx2"/>
                </a:solidFill>
              </a:rPr>
              <a:pPr/>
              <a:t>7</a:t>
            </a:fld>
            <a:endParaRPr lang="en-US">
              <a:solidFill>
                <a:schemeClr val="tx2"/>
              </a:solidFill>
            </a:endParaRPr>
          </a:p>
        </p:txBody>
      </p:sp>
      <p:pic>
        <p:nvPicPr>
          <p:cNvPr id="2050" name="Picture 2" descr="US International Trade in Goods and Servic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79373"/>
            <a:ext cx="7391400" cy="564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61350" cy="1039812"/>
          </a:xfrm>
        </p:spPr>
        <p:txBody>
          <a:bodyPr/>
          <a:lstStyle/>
          <a:p>
            <a:r>
              <a:rPr lang="en-US" dirty="0"/>
              <a:t>What is a multinational corporation?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17-</a:t>
            </a:r>
            <a:fld id="{0893A002-D0A1-4755-A7E6-84FA7345351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Content Placeholder 5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7616825" cy="449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dirty="0"/>
              <a:t>A corporation that operates in two or more countries.</a:t>
            </a:r>
          </a:p>
          <a:p>
            <a:pPr>
              <a:spcBef>
                <a:spcPct val="0"/>
              </a:spcBef>
            </a:pPr>
            <a:endParaRPr lang="en-US" sz="3200" dirty="0"/>
          </a:p>
          <a:p>
            <a:pPr>
              <a:spcBef>
                <a:spcPct val="0"/>
              </a:spcBef>
            </a:pPr>
            <a:r>
              <a:rPr lang="en-US" sz="3200" dirty="0"/>
              <a:t>Decision making within the corporation </a:t>
            </a:r>
          </a:p>
          <a:p>
            <a:pPr lvl="1">
              <a:spcBef>
                <a:spcPct val="0"/>
              </a:spcBef>
            </a:pPr>
            <a:r>
              <a:rPr lang="en-US" sz="2800" dirty="0"/>
              <a:t>may be centralized in the home country</a:t>
            </a:r>
          </a:p>
          <a:p>
            <a:pPr lvl="1">
              <a:spcBef>
                <a:spcPct val="0"/>
              </a:spcBef>
            </a:pPr>
            <a:r>
              <a:rPr lang="en-US" sz="2800" dirty="0"/>
              <a:t>may be decentralized across the countries in which the corporation does business.</a:t>
            </a:r>
          </a:p>
          <a:p>
            <a:pPr>
              <a:spcBef>
                <a:spcPct val="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360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039812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 firms expand into other countries?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552818"/>
            <a:ext cx="7616825" cy="4495800"/>
          </a:xfrm>
        </p:spPr>
        <p:txBody>
          <a:bodyPr/>
          <a:lstStyle/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seek production efficiency.</a:t>
            </a:r>
          </a:p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avoid political and regulatory hurdles.</a:t>
            </a:r>
          </a:p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seek new markets.</a:t>
            </a:r>
          </a:p>
          <a:p>
            <a:pPr marL="411163" lvl="1" indent="0"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en-US" dirty="0"/>
              <a:t>Coca-Cola:  almost 60% of 2012 net sales were from business outside the U.S.!</a:t>
            </a:r>
          </a:p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seek raw materials and new technology.</a:t>
            </a:r>
          </a:p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protect processes and products.</a:t>
            </a:r>
          </a:p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diversify.</a:t>
            </a:r>
          </a:p>
          <a:p>
            <a:pPr marL="571500" indent="-4572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sz="2800" dirty="0"/>
              <a:t>To retain customers.</a:t>
            </a:r>
          </a:p>
          <a:p>
            <a:pPr marL="114300" indent="0"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17-</a:t>
            </a:r>
            <a:fld id="{039ED50E-6748-4ADF-9F23-0DBB1218AB5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8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5888</TotalTime>
  <Words>1018</Words>
  <Application>Microsoft Office PowerPoint</Application>
  <PresentationFormat>On-screen Show (4:3)</PresentationFormat>
  <Paragraphs>186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 Unicode MS</vt:lpstr>
      <vt:lpstr>MS Gothic</vt:lpstr>
      <vt:lpstr>MS PGothic</vt:lpstr>
      <vt:lpstr>MS PGothic</vt:lpstr>
      <vt:lpstr>Arial</vt:lpstr>
      <vt:lpstr>Calibri</vt:lpstr>
      <vt:lpstr>Cambria</vt:lpstr>
      <vt:lpstr>helvetica neue</vt:lpstr>
      <vt:lpstr>MS PMincho</vt:lpstr>
      <vt:lpstr>Tahoma</vt:lpstr>
      <vt:lpstr>Times New Roman</vt:lpstr>
      <vt:lpstr>Wingdings</vt:lpstr>
      <vt:lpstr>Apothecary</vt:lpstr>
      <vt:lpstr>PowerPoint Presentation</vt:lpstr>
      <vt:lpstr>PowerPoint Presentation</vt:lpstr>
      <vt:lpstr>International monetary system</vt:lpstr>
      <vt:lpstr>Balance of Payments</vt:lpstr>
      <vt:lpstr>Current events</vt:lpstr>
      <vt:lpstr>Balance of Trade</vt:lpstr>
      <vt:lpstr>Historical balance of trade</vt:lpstr>
      <vt:lpstr>What is a multinational corporation?</vt:lpstr>
      <vt:lpstr>Why do firms expand into other countries?</vt:lpstr>
      <vt:lpstr>Risk in International Trade</vt:lpstr>
      <vt:lpstr>Orange Juice Project: Setting the Appropriate Price</vt:lpstr>
      <vt:lpstr>Risk in International Trade</vt:lpstr>
      <vt:lpstr>Foreign Currencies</vt:lpstr>
      <vt:lpstr>Currency Quotations</vt:lpstr>
      <vt:lpstr>Currency Quotations (cont’d)</vt:lpstr>
      <vt:lpstr>Currency Valuation</vt:lpstr>
      <vt:lpstr>Exchange Rates</vt:lpstr>
      <vt:lpstr>Exchange Rates</vt:lpstr>
      <vt:lpstr>Fluctuations in the British Pound</vt:lpstr>
      <vt:lpstr>Hedging Foreign Exchange Risk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Investments: An Introduction Sixth Edition</dc:title>
  <dc:creator>Anne</dc:creator>
  <cp:lastModifiedBy>Andrew Parkes</cp:lastModifiedBy>
  <cp:revision>224</cp:revision>
  <cp:lastPrinted>1999-05-26T22:10:02Z</cp:lastPrinted>
  <dcterms:created xsi:type="dcterms:W3CDTF">1999-03-23T15:54:44Z</dcterms:created>
  <dcterms:modified xsi:type="dcterms:W3CDTF">2018-11-21T13:59:02Z</dcterms:modified>
</cp:coreProperties>
</file>