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00" r:id="rId1"/>
  </p:sldMasterIdLst>
  <p:notesMasterIdLst>
    <p:notesMasterId r:id="rId24"/>
  </p:notesMasterIdLst>
  <p:handoutMasterIdLst>
    <p:handoutMasterId r:id="rId25"/>
  </p:handoutMasterIdLst>
  <p:sldIdLst>
    <p:sldId id="409" r:id="rId2"/>
    <p:sldId id="413" r:id="rId3"/>
    <p:sldId id="411" r:id="rId4"/>
    <p:sldId id="410" r:id="rId5"/>
    <p:sldId id="412" r:id="rId6"/>
    <p:sldId id="389" r:id="rId7"/>
    <p:sldId id="390" r:id="rId8"/>
    <p:sldId id="403" r:id="rId9"/>
    <p:sldId id="391" r:id="rId10"/>
    <p:sldId id="392" r:id="rId11"/>
    <p:sldId id="393" r:id="rId12"/>
    <p:sldId id="401" r:id="rId13"/>
    <p:sldId id="406" r:id="rId14"/>
    <p:sldId id="394" r:id="rId15"/>
    <p:sldId id="395" r:id="rId16"/>
    <p:sldId id="408" r:id="rId17"/>
    <p:sldId id="396" r:id="rId18"/>
    <p:sldId id="398" r:id="rId19"/>
    <p:sldId id="399" r:id="rId20"/>
    <p:sldId id="404" r:id="rId21"/>
    <p:sldId id="405" r:id="rId22"/>
    <p:sldId id="407" r:id="rId23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04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1" autoAdjust="0"/>
    <p:restoredTop sz="94690" autoAdjust="0"/>
  </p:normalViewPr>
  <p:slideViewPr>
    <p:cSldViewPr snapToGrid="0" showGuides="1">
      <p:cViewPr varScale="1">
        <p:scale>
          <a:sx n="118" d="100"/>
          <a:sy n="118" d="100"/>
        </p:scale>
        <p:origin x="124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ED26CB-65F5-490C-B224-7060FA092B5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B21D70-8277-4A16-8A06-7DCB52CA2749}">
      <dgm:prSet phldrT="[Text]" custT="1"/>
      <dgm:spPr>
        <a:solidFill>
          <a:schemeClr val="lt1">
            <a:hueOff val="0"/>
            <a:satOff val="0"/>
            <a:lumOff val="0"/>
          </a:schemeClr>
        </a:solidFill>
      </dgm:spPr>
      <dgm:t>
        <a:bodyPr/>
        <a:lstStyle/>
        <a:p>
          <a:r>
            <a:rPr lang="en-US" sz="2000" b="1" dirty="0" smtClean="0">
              <a:solidFill>
                <a:srgbClr val="002060"/>
              </a:solidFill>
            </a:rPr>
            <a:t>Board of Directors</a:t>
          </a:r>
          <a:endParaRPr lang="en-US" sz="2000" b="1" dirty="0">
            <a:solidFill>
              <a:srgbClr val="002060"/>
            </a:solidFill>
          </a:endParaRPr>
        </a:p>
      </dgm:t>
    </dgm:pt>
    <dgm:pt modelId="{6D79975C-DF3A-4EFA-81F6-A160F4DA3B8C}" type="parTrans" cxnId="{C18E00B0-E0A7-40C7-9392-A9D8975345A3}">
      <dgm:prSet/>
      <dgm:spPr/>
      <dgm:t>
        <a:bodyPr/>
        <a:lstStyle/>
        <a:p>
          <a:endParaRPr lang="en-US" b="1">
            <a:solidFill>
              <a:srgbClr val="002060"/>
            </a:solidFill>
          </a:endParaRPr>
        </a:p>
      </dgm:t>
    </dgm:pt>
    <dgm:pt modelId="{948B310F-AED6-4F30-B612-B4D19E408607}" type="sibTrans" cxnId="{C18E00B0-E0A7-40C7-9392-A9D8975345A3}">
      <dgm:prSet/>
      <dgm:spPr/>
      <dgm:t>
        <a:bodyPr/>
        <a:lstStyle/>
        <a:p>
          <a:endParaRPr lang="en-US" b="1">
            <a:solidFill>
              <a:srgbClr val="002060"/>
            </a:solidFill>
          </a:endParaRPr>
        </a:p>
      </dgm:t>
    </dgm:pt>
    <dgm:pt modelId="{76DB251B-F047-425B-8EDC-91483C6264FC}">
      <dgm:prSet phldrT="[Text]" custT="1"/>
      <dgm:spPr>
        <a:solidFill>
          <a:schemeClr val="lt1">
            <a:hueOff val="0"/>
            <a:satOff val="0"/>
            <a:lumOff val="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US" sz="2000" b="1" dirty="0" smtClean="0">
              <a:solidFill>
                <a:srgbClr val="002060"/>
              </a:solidFill>
            </a:rPr>
            <a:t>Chief Executive Officer (CEO)</a:t>
          </a:r>
          <a:endParaRPr lang="en-US" sz="2000" b="1" dirty="0">
            <a:solidFill>
              <a:srgbClr val="002060"/>
            </a:solidFill>
          </a:endParaRPr>
        </a:p>
      </dgm:t>
    </dgm:pt>
    <dgm:pt modelId="{0007E318-A016-4558-8B91-E71B4ECD8501}" type="parTrans" cxnId="{011B6EF4-1970-4063-89EF-26DF17F6B95E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b="1" dirty="0">
            <a:solidFill>
              <a:srgbClr val="002060"/>
            </a:solidFill>
          </a:endParaRPr>
        </a:p>
      </dgm:t>
    </dgm:pt>
    <dgm:pt modelId="{D3D12E8B-A1E9-4BDC-9D90-EA97597EAEF0}" type="sibTrans" cxnId="{011B6EF4-1970-4063-89EF-26DF17F6B95E}">
      <dgm:prSet/>
      <dgm:spPr/>
      <dgm:t>
        <a:bodyPr/>
        <a:lstStyle/>
        <a:p>
          <a:endParaRPr lang="en-US" b="1">
            <a:solidFill>
              <a:srgbClr val="002060"/>
            </a:solidFill>
          </a:endParaRPr>
        </a:p>
      </dgm:t>
    </dgm:pt>
    <dgm:pt modelId="{BA3CB9AB-6C73-4B92-A69C-F25DE917269F}">
      <dgm:prSet custT="1"/>
      <dgm:spPr>
        <a:solidFill>
          <a:schemeClr val="lt1">
            <a:hueOff val="0"/>
            <a:satOff val="0"/>
            <a:lumOff val="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en-US" sz="2000" b="1" dirty="0" smtClean="0">
              <a:solidFill>
                <a:srgbClr val="002060"/>
              </a:solidFill>
            </a:rPr>
            <a:t>Chief Financial Officer (CFO)</a:t>
          </a:r>
          <a:endParaRPr lang="en-US" sz="2000" b="1" dirty="0">
            <a:solidFill>
              <a:srgbClr val="002060"/>
            </a:solidFill>
          </a:endParaRPr>
        </a:p>
      </dgm:t>
    </dgm:pt>
    <dgm:pt modelId="{ADE4D72C-B732-46B4-BB8E-45A19318D5B5}" type="parTrans" cxnId="{670DAFE3-2052-4595-BEE5-15C080ECA75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b="1" dirty="0">
            <a:solidFill>
              <a:srgbClr val="002060"/>
            </a:solidFill>
          </a:endParaRPr>
        </a:p>
      </dgm:t>
    </dgm:pt>
    <dgm:pt modelId="{1060BAE6-5247-46ED-81C1-AACBDDA8A2A3}" type="sibTrans" cxnId="{670DAFE3-2052-4595-BEE5-15C080ECA75B}">
      <dgm:prSet/>
      <dgm:spPr/>
      <dgm:t>
        <a:bodyPr/>
        <a:lstStyle/>
        <a:p>
          <a:endParaRPr lang="en-US" b="1">
            <a:solidFill>
              <a:srgbClr val="002060"/>
            </a:solidFill>
          </a:endParaRPr>
        </a:p>
      </dgm:t>
    </dgm:pt>
    <dgm:pt modelId="{A8C523FD-13B1-4425-826D-A02F9A47CF75}">
      <dgm:prSet custT="1"/>
      <dgm:spPr>
        <a:solidFill>
          <a:schemeClr val="lt1">
            <a:hueOff val="0"/>
            <a:satOff val="0"/>
            <a:lumOff val="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en-US" sz="2000" b="1" dirty="0" smtClean="0">
              <a:solidFill>
                <a:srgbClr val="002060"/>
              </a:solidFill>
            </a:rPr>
            <a:t>Chief Operating Officer (COO)</a:t>
          </a:r>
          <a:endParaRPr lang="en-US" sz="2000" b="1" dirty="0">
            <a:solidFill>
              <a:srgbClr val="002060"/>
            </a:solidFill>
          </a:endParaRPr>
        </a:p>
      </dgm:t>
    </dgm:pt>
    <dgm:pt modelId="{37719950-A6E4-424F-B202-F13D5A8C7A8B}" type="parTrans" cxnId="{654795BD-7FB4-42A2-8CB7-68D5369DE9A0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b="1" dirty="0">
            <a:solidFill>
              <a:srgbClr val="002060"/>
            </a:solidFill>
          </a:endParaRPr>
        </a:p>
      </dgm:t>
    </dgm:pt>
    <dgm:pt modelId="{7EF5B16B-1157-45F2-BB8D-84122D78D936}" type="sibTrans" cxnId="{654795BD-7FB4-42A2-8CB7-68D5369DE9A0}">
      <dgm:prSet/>
      <dgm:spPr/>
      <dgm:t>
        <a:bodyPr/>
        <a:lstStyle/>
        <a:p>
          <a:endParaRPr lang="en-US" b="1">
            <a:solidFill>
              <a:srgbClr val="002060"/>
            </a:solidFill>
          </a:endParaRPr>
        </a:p>
      </dgm:t>
    </dgm:pt>
    <dgm:pt modelId="{D7357F99-4512-43B7-8C69-0736CBB61CF7}">
      <dgm:prSet custT="1"/>
      <dgm:spPr>
        <a:solidFill>
          <a:schemeClr val="lt1">
            <a:hueOff val="0"/>
            <a:satOff val="0"/>
            <a:lumOff val="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2000" b="1" dirty="0" smtClean="0">
              <a:solidFill>
                <a:srgbClr val="002060"/>
              </a:solidFill>
            </a:rPr>
            <a:t>Marketing, Production, Human Resources, and Other Operating Departments</a:t>
          </a:r>
          <a:endParaRPr lang="en-US" sz="2000" b="1" dirty="0">
            <a:solidFill>
              <a:srgbClr val="002060"/>
            </a:solidFill>
          </a:endParaRPr>
        </a:p>
      </dgm:t>
    </dgm:pt>
    <dgm:pt modelId="{3ABDA812-4A76-473B-98D0-E2C1BED6942E}" type="parTrans" cxnId="{2F7D42C0-7458-4CB1-AC8A-2C77881E22C8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b="1" dirty="0">
            <a:solidFill>
              <a:srgbClr val="002060"/>
            </a:solidFill>
          </a:endParaRPr>
        </a:p>
      </dgm:t>
    </dgm:pt>
    <dgm:pt modelId="{05B297D4-DD97-49F2-BF50-125B141D6358}" type="sibTrans" cxnId="{2F7D42C0-7458-4CB1-AC8A-2C77881E22C8}">
      <dgm:prSet/>
      <dgm:spPr/>
      <dgm:t>
        <a:bodyPr/>
        <a:lstStyle/>
        <a:p>
          <a:endParaRPr lang="en-US" b="1">
            <a:solidFill>
              <a:srgbClr val="002060"/>
            </a:solidFill>
          </a:endParaRPr>
        </a:p>
      </dgm:t>
    </dgm:pt>
    <dgm:pt modelId="{C5D754A5-6055-4B72-A16C-3DB8CB8BC32C}">
      <dgm:prSet custT="1"/>
      <dgm:spPr>
        <a:solidFill>
          <a:schemeClr val="lt1">
            <a:hueOff val="0"/>
            <a:satOff val="0"/>
            <a:lumOff val="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2000" b="1" dirty="0" smtClean="0">
              <a:solidFill>
                <a:srgbClr val="002060"/>
              </a:solidFill>
            </a:rPr>
            <a:t>Accounting, Treasury, Credit, Legal, Capital Budgeting, and Investor Relations</a:t>
          </a:r>
          <a:endParaRPr lang="en-US" sz="2000" b="1" dirty="0">
            <a:solidFill>
              <a:srgbClr val="002060"/>
            </a:solidFill>
          </a:endParaRPr>
        </a:p>
      </dgm:t>
    </dgm:pt>
    <dgm:pt modelId="{17AA64A6-B7E1-4409-A558-0E2074127A26}" type="parTrans" cxnId="{4CA43CB1-A9BA-4D73-BBF8-60571A285691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b="1" dirty="0">
            <a:solidFill>
              <a:srgbClr val="002060"/>
            </a:solidFill>
          </a:endParaRPr>
        </a:p>
      </dgm:t>
    </dgm:pt>
    <dgm:pt modelId="{2F2BCCD2-41B7-4A10-961F-8256B1472703}" type="sibTrans" cxnId="{4CA43CB1-A9BA-4D73-BBF8-60571A285691}">
      <dgm:prSet/>
      <dgm:spPr/>
      <dgm:t>
        <a:bodyPr/>
        <a:lstStyle/>
        <a:p>
          <a:endParaRPr lang="en-US" b="1">
            <a:solidFill>
              <a:srgbClr val="002060"/>
            </a:solidFill>
          </a:endParaRPr>
        </a:p>
      </dgm:t>
    </dgm:pt>
    <dgm:pt modelId="{6491BD4A-5A1B-466E-A055-6AB89CBAA403}" type="pres">
      <dgm:prSet presAssocID="{E7ED26CB-65F5-490C-B224-7060FA092B5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A0CF89E-2E74-4642-A702-4D0AF6AF9044}" type="pres">
      <dgm:prSet presAssocID="{37B21D70-8277-4A16-8A06-7DCB52CA2749}" presName="hierRoot1" presStyleCnt="0"/>
      <dgm:spPr/>
    </dgm:pt>
    <dgm:pt modelId="{3E0DC40D-1F2B-48BC-80DA-599D3BF7D0A5}" type="pres">
      <dgm:prSet presAssocID="{37B21D70-8277-4A16-8A06-7DCB52CA2749}" presName="composite" presStyleCnt="0"/>
      <dgm:spPr/>
    </dgm:pt>
    <dgm:pt modelId="{D8235FD2-E640-472F-8958-06828A0F62C0}" type="pres">
      <dgm:prSet presAssocID="{37B21D70-8277-4A16-8A06-7DCB52CA2749}" presName="background" presStyleLbl="node0" presStyleIdx="0" presStyleCnt="1"/>
      <dgm:spPr/>
    </dgm:pt>
    <dgm:pt modelId="{C0D046FA-F399-493E-9576-59C2E4FE8A5F}" type="pres">
      <dgm:prSet presAssocID="{37B21D70-8277-4A16-8A06-7DCB52CA2749}" presName="text" presStyleLbl="fgAcc0" presStyleIdx="0" presStyleCnt="1" custScaleX="196529" custScaleY="51649" custLinFactNeighborY="29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5A34EC-B353-48B9-88CA-205F4279FBFA}" type="pres">
      <dgm:prSet presAssocID="{37B21D70-8277-4A16-8A06-7DCB52CA2749}" presName="hierChild2" presStyleCnt="0"/>
      <dgm:spPr/>
    </dgm:pt>
    <dgm:pt modelId="{9DE923D3-9949-4D3C-8BB7-46D6F19DF01D}" type="pres">
      <dgm:prSet presAssocID="{0007E318-A016-4558-8B91-E71B4ECD8501}" presName="Name10" presStyleLbl="parChTrans1D2" presStyleIdx="0" presStyleCnt="1"/>
      <dgm:spPr/>
      <dgm:t>
        <a:bodyPr/>
        <a:lstStyle/>
        <a:p>
          <a:endParaRPr lang="en-US"/>
        </a:p>
      </dgm:t>
    </dgm:pt>
    <dgm:pt modelId="{DF2B93E9-30CD-436D-8900-59BA9D81CAEF}" type="pres">
      <dgm:prSet presAssocID="{76DB251B-F047-425B-8EDC-91483C6264FC}" presName="hierRoot2" presStyleCnt="0"/>
      <dgm:spPr/>
    </dgm:pt>
    <dgm:pt modelId="{D51F3E11-67C8-44AB-9B12-2F19B0964878}" type="pres">
      <dgm:prSet presAssocID="{76DB251B-F047-425B-8EDC-91483C6264FC}" presName="composite2" presStyleCnt="0"/>
      <dgm:spPr/>
    </dgm:pt>
    <dgm:pt modelId="{5379288A-1C09-42C5-9EA5-E269AFE75017}" type="pres">
      <dgm:prSet presAssocID="{76DB251B-F047-425B-8EDC-91483C6264FC}" presName="background2" presStyleLbl="node2" presStyleIdx="0" presStyleCnt="1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2AC4E5BD-911D-462E-B0F3-800318FA8B57}" type="pres">
      <dgm:prSet presAssocID="{76DB251B-F047-425B-8EDC-91483C6264FC}" presName="text2" presStyleLbl="fgAcc2" presStyleIdx="0" presStyleCnt="1" custScaleX="260374" custScaleY="598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E9DC99-CCAD-447C-A6B4-686D7D759005}" type="pres">
      <dgm:prSet presAssocID="{76DB251B-F047-425B-8EDC-91483C6264FC}" presName="hierChild3" presStyleCnt="0"/>
      <dgm:spPr/>
    </dgm:pt>
    <dgm:pt modelId="{5107CB15-3009-49F3-897E-B70357B2364A}" type="pres">
      <dgm:prSet presAssocID="{37719950-A6E4-424F-B202-F13D5A8C7A8B}" presName="Name17" presStyleLbl="parChTrans1D3" presStyleIdx="0" presStyleCnt="2"/>
      <dgm:spPr/>
      <dgm:t>
        <a:bodyPr/>
        <a:lstStyle/>
        <a:p>
          <a:endParaRPr lang="en-US"/>
        </a:p>
      </dgm:t>
    </dgm:pt>
    <dgm:pt modelId="{0516B49F-D239-4D6B-A631-A056FB6BA2CA}" type="pres">
      <dgm:prSet presAssocID="{A8C523FD-13B1-4425-826D-A02F9A47CF75}" presName="hierRoot3" presStyleCnt="0"/>
      <dgm:spPr/>
    </dgm:pt>
    <dgm:pt modelId="{E1C32365-4F7C-4E1D-9756-E3BD0A2317E5}" type="pres">
      <dgm:prSet presAssocID="{A8C523FD-13B1-4425-826D-A02F9A47CF75}" presName="composite3" presStyleCnt="0"/>
      <dgm:spPr/>
    </dgm:pt>
    <dgm:pt modelId="{9F8C5E45-D62B-48CA-BCAA-2E43C81A26A1}" type="pres">
      <dgm:prSet presAssocID="{A8C523FD-13B1-4425-826D-A02F9A47CF75}" presName="background3" presStyleLbl="node3" presStyleIdx="0" presStyleCnt="2"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B8F107B9-EC54-4D4B-9909-C98216E35945}" type="pres">
      <dgm:prSet presAssocID="{A8C523FD-13B1-4425-826D-A02F9A47CF75}" presName="text3" presStyleLbl="fgAcc3" presStyleIdx="0" presStyleCnt="2" custScaleX="246192" custScaleY="529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A4E057-04F2-4D81-A25B-C3F616B48713}" type="pres">
      <dgm:prSet presAssocID="{A8C523FD-13B1-4425-826D-A02F9A47CF75}" presName="hierChild4" presStyleCnt="0"/>
      <dgm:spPr/>
    </dgm:pt>
    <dgm:pt modelId="{FCADB182-3F68-409C-A6EE-61EB5200AEE3}" type="pres">
      <dgm:prSet presAssocID="{3ABDA812-4A76-473B-98D0-E2C1BED6942E}" presName="Name23" presStyleLbl="parChTrans1D4" presStyleIdx="0" presStyleCnt="2"/>
      <dgm:spPr/>
      <dgm:t>
        <a:bodyPr/>
        <a:lstStyle/>
        <a:p>
          <a:endParaRPr lang="en-US"/>
        </a:p>
      </dgm:t>
    </dgm:pt>
    <dgm:pt modelId="{64CEC915-57E9-4D61-AC21-0E422BA12B06}" type="pres">
      <dgm:prSet presAssocID="{D7357F99-4512-43B7-8C69-0736CBB61CF7}" presName="hierRoot4" presStyleCnt="0"/>
      <dgm:spPr/>
    </dgm:pt>
    <dgm:pt modelId="{A48DD873-4F8E-4292-80EB-1DD43E227AA9}" type="pres">
      <dgm:prSet presAssocID="{D7357F99-4512-43B7-8C69-0736CBB61CF7}" presName="composite4" presStyleCnt="0"/>
      <dgm:spPr/>
    </dgm:pt>
    <dgm:pt modelId="{B445C2C7-EAF3-41B1-A9B1-56631FB9CA23}" type="pres">
      <dgm:prSet presAssocID="{D7357F99-4512-43B7-8C69-0736CBB61CF7}" presName="background4" presStyleLbl="node4" presStyleIdx="0" presStyleCnt="2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7F9A0BF6-47C1-4C7C-A19B-C53E86021052}" type="pres">
      <dgm:prSet presAssocID="{D7357F99-4512-43B7-8C69-0736CBB61CF7}" presName="text4" presStyleLbl="fgAcc4" presStyleIdx="0" presStyleCnt="2" custScaleX="2592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A75D55-B46C-4450-A4F2-C1CE5C1EEE19}" type="pres">
      <dgm:prSet presAssocID="{D7357F99-4512-43B7-8C69-0736CBB61CF7}" presName="hierChild5" presStyleCnt="0"/>
      <dgm:spPr/>
    </dgm:pt>
    <dgm:pt modelId="{6FB391A5-ECD4-48BE-918B-11AA1335113E}" type="pres">
      <dgm:prSet presAssocID="{ADE4D72C-B732-46B4-BB8E-45A19318D5B5}" presName="Name17" presStyleLbl="parChTrans1D3" presStyleIdx="1" presStyleCnt="2"/>
      <dgm:spPr/>
      <dgm:t>
        <a:bodyPr/>
        <a:lstStyle/>
        <a:p>
          <a:endParaRPr lang="en-US"/>
        </a:p>
      </dgm:t>
    </dgm:pt>
    <dgm:pt modelId="{2A86265F-3627-4868-A5EF-269C1A439443}" type="pres">
      <dgm:prSet presAssocID="{BA3CB9AB-6C73-4B92-A69C-F25DE917269F}" presName="hierRoot3" presStyleCnt="0"/>
      <dgm:spPr/>
    </dgm:pt>
    <dgm:pt modelId="{D253154C-6A13-4F53-AD2A-8E8F452571D0}" type="pres">
      <dgm:prSet presAssocID="{BA3CB9AB-6C73-4B92-A69C-F25DE917269F}" presName="composite3" presStyleCnt="0"/>
      <dgm:spPr/>
    </dgm:pt>
    <dgm:pt modelId="{A3FAF3D3-E04F-4A9A-A90C-427CDAFE31B9}" type="pres">
      <dgm:prSet presAssocID="{BA3CB9AB-6C73-4B92-A69C-F25DE917269F}" presName="background3" presStyleLbl="node3" presStyleIdx="1" presStyleCnt="2"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8064DF09-C37D-4366-A064-F5D6E24D6E06}" type="pres">
      <dgm:prSet presAssocID="{BA3CB9AB-6C73-4B92-A69C-F25DE917269F}" presName="text3" presStyleLbl="fgAcc3" presStyleIdx="1" presStyleCnt="2" custScaleX="244193" custScaleY="529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306948-C540-46B1-9A1B-7D281D15341B}" type="pres">
      <dgm:prSet presAssocID="{BA3CB9AB-6C73-4B92-A69C-F25DE917269F}" presName="hierChild4" presStyleCnt="0"/>
      <dgm:spPr/>
    </dgm:pt>
    <dgm:pt modelId="{A1387155-7402-421A-B484-8D76AF921CE0}" type="pres">
      <dgm:prSet presAssocID="{17AA64A6-B7E1-4409-A558-0E2074127A26}" presName="Name23" presStyleLbl="parChTrans1D4" presStyleIdx="1" presStyleCnt="2"/>
      <dgm:spPr/>
      <dgm:t>
        <a:bodyPr/>
        <a:lstStyle/>
        <a:p>
          <a:endParaRPr lang="en-US"/>
        </a:p>
      </dgm:t>
    </dgm:pt>
    <dgm:pt modelId="{B0594C55-84F5-478D-86C4-E80AA28B16EC}" type="pres">
      <dgm:prSet presAssocID="{C5D754A5-6055-4B72-A16C-3DB8CB8BC32C}" presName="hierRoot4" presStyleCnt="0"/>
      <dgm:spPr/>
    </dgm:pt>
    <dgm:pt modelId="{3488DDD8-9DD6-4C83-B994-7E1B7BF8E311}" type="pres">
      <dgm:prSet presAssocID="{C5D754A5-6055-4B72-A16C-3DB8CB8BC32C}" presName="composite4" presStyleCnt="0"/>
      <dgm:spPr/>
    </dgm:pt>
    <dgm:pt modelId="{05161A21-E835-4B36-B58B-B8B3282DA35A}" type="pres">
      <dgm:prSet presAssocID="{C5D754A5-6055-4B72-A16C-3DB8CB8BC32C}" presName="background4" presStyleLbl="node4" presStyleIdx="1" presStyleCnt="2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0D9C8868-46A3-4FBC-B6C9-75AACD3E145B}" type="pres">
      <dgm:prSet presAssocID="{C5D754A5-6055-4B72-A16C-3DB8CB8BC32C}" presName="text4" presStyleLbl="fgAcc4" presStyleIdx="1" presStyleCnt="2" custScaleX="2543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70D3D2-0BDF-4EF7-AC44-A796E001667D}" type="pres">
      <dgm:prSet presAssocID="{C5D754A5-6055-4B72-A16C-3DB8CB8BC32C}" presName="hierChild5" presStyleCnt="0"/>
      <dgm:spPr/>
    </dgm:pt>
  </dgm:ptLst>
  <dgm:cxnLst>
    <dgm:cxn modelId="{3C0752E7-B0B4-4EBE-9C9F-637228770523}" type="presOf" srcId="{3ABDA812-4A76-473B-98D0-E2C1BED6942E}" destId="{FCADB182-3F68-409C-A6EE-61EB5200AEE3}" srcOrd="0" destOrd="0" presId="urn:microsoft.com/office/officeart/2005/8/layout/hierarchy1"/>
    <dgm:cxn modelId="{670DAFE3-2052-4595-BEE5-15C080ECA75B}" srcId="{76DB251B-F047-425B-8EDC-91483C6264FC}" destId="{BA3CB9AB-6C73-4B92-A69C-F25DE917269F}" srcOrd="1" destOrd="0" parTransId="{ADE4D72C-B732-46B4-BB8E-45A19318D5B5}" sibTransId="{1060BAE6-5247-46ED-81C1-AACBDDA8A2A3}"/>
    <dgm:cxn modelId="{2F7D42C0-7458-4CB1-AC8A-2C77881E22C8}" srcId="{A8C523FD-13B1-4425-826D-A02F9A47CF75}" destId="{D7357F99-4512-43B7-8C69-0736CBB61CF7}" srcOrd="0" destOrd="0" parTransId="{3ABDA812-4A76-473B-98D0-E2C1BED6942E}" sibTransId="{05B297D4-DD97-49F2-BF50-125B141D6358}"/>
    <dgm:cxn modelId="{4855DD23-48C6-426F-B243-DAFFA2A0C154}" type="presOf" srcId="{76DB251B-F047-425B-8EDC-91483C6264FC}" destId="{2AC4E5BD-911D-462E-B0F3-800318FA8B57}" srcOrd="0" destOrd="0" presId="urn:microsoft.com/office/officeart/2005/8/layout/hierarchy1"/>
    <dgm:cxn modelId="{324F0A39-F98F-4CE0-B20A-6550A7FCC967}" type="presOf" srcId="{ADE4D72C-B732-46B4-BB8E-45A19318D5B5}" destId="{6FB391A5-ECD4-48BE-918B-11AA1335113E}" srcOrd="0" destOrd="0" presId="urn:microsoft.com/office/officeart/2005/8/layout/hierarchy1"/>
    <dgm:cxn modelId="{D6DC6A6D-C094-42B0-94D3-882872FC7B80}" type="presOf" srcId="{BA3CB9AB-6C73-4B92-A69C-F25DE917269F}" destId="{8064DF09-C37D-4366-A064-F5D6E24D6E06}" srcOrd="0" destOrd="0" presId="urn:microsoft.com/office/officeart/2005/8/layout/hierarchy1"/>
    <dgm:cxn modelId="{3D311F46-7A26-4654-9DAA-50D8A1B8FB7B}" type="presOf" srcId="{0007E318-A016-4558-8B91-E71B4ECD8501}" destId="{9DE923D3-9949-4D3C-8BB7-46D6F19DF01D}" srcOrd="0" destOrd="0" presId="urn:microsoft.com/office/officeart/2005/8/layout/hierarchy1"/>
    <dgm:cxn modelId="{AD874C4E-B15B-4E5B-A536-03E70E52324A}" type="presOf" srcId="{17AA64A6-B7E1-4409-A558-0E2074127A26}" destId="{A1387155-7402-421A-B484-8D76AF921CE0}" srcOrd="0" destOrd="0" presId="urn:microsoft.com/office/officeart/2005/8/layout/hierarchy1"/>
    <dgm:cxn modelId="{81D272B9-42DA-4F5D-B712-A0E37D0BA021}" type="presOf" srcId="{A8C523FD-13B1-4425-826D-A02F9A47CF75}" destId="{B8F107B9-EC54-4D4B-9909-C98216E35945}" srcOrd="0" destOrd="0" presId="urn:microsoft.com/office/officeart/2005/8/layout/hierarchy1"/>
    <dgm:cxn modelId="{4CA43CB1-A9BA-4D73-BBF8-60571A285691}" srcId="{BA3CB9AB-6C73-4B92-A69C-F25DE917269F}" destId="{C5D754A5-6055-4B72-A16C-3DB8CB8BC32C}" srcOrd="0" destOrd="0" parTransId="{17AA64A6-B7E1-4409-A558-0E2074127A26}" sibTransId="{2F2BCCD2-41B7-4A10-961F-8256B1472703}"/>
    <dgm:cxn modelId="{BDEC6C8D-E6F3-4695-97F3-E4214735A955}" type="presOf" srcId="{C5D754A5-6055-4B72-A16C-3DB8CB8BC32C}" destId="{0D9C8868-46A3-4FBC-B6C9-75AACD3E145B}" srcOrd="0" destOrd="0" presId="urn:microsoft.com/office/officeart/2005/8/layout/hierarchy1"/>
    <dgm:cxn modelId="{011B6EF4-1970-4063-89EF-26DF17F6B95E}" srcId="{37B21D70-8277-4A16-8A06-7DCB52CA2749}" destId="{76DB251B-F047-425B-8EDC-91483C6264FC}" srcOrd="0" destOrd="0" parTransId="{0007E318-A016-4558-8B91-E71B4ECD8501}" sibTransId="{D3D12E8B-A1E9-4BDC-9D90-EA97597EAEF0}"/>
    <dgm:cxn modelId="{654795BD-7FB4-42A2-8CB7-68D5369DE9A0}" srcId="{76DB251B-F047-425B-8EDC-91483C6264FC}" destId="{A8C523FD-13B1-4425-826D-A02F9A47CF75}" srcOrd="0" destOrd="0" parTransId="{37719950-A6E4-424F-B202-F13D5A8C7A8B}" sibTransId="{7EF5B16B-1157-45F2-BB8D-84122D78D936}"/>
    <dgm:cxn modelId="{7F6389E9-F3CC-475A-BB1A-9FBF2B3B78CE}" type="presOf" srcId="{D7357F99-4512-43B7-8C69-0736CBB61CF7}" destId="{7F9A0BF6-47C1-4C7C-A19B-C53E86021052}" srcOrd="0" destOrd="0" presId="urn:microsoft.com/office/officeart/2005/8/layout/hierarchy1"/>
    <dgm:cxn modelId="{0FE9B111-4E25-4742-91D9-58F5A393B16A}" type="presOf" srcId="{37B21D70-8277-4A16-8A06-7DCB52CA2749}" destId="{C0D046FA-F399-493E-9576-59C2E4FE8A5F}" srcOrd="0" destOrd="0" presId="urn:microsoft.com/office/officeart/2005/8/layout/hierarchy1"/>
    <dgm:cxn modelId="{E4B844A5-C46A-4266-837B-482FC0E47AD5}" type="presOf" srcId="{37719950-A6E4-424F-B202-F13D5A8C7A8B}" destId="{5107CB15-3009-49F3-897E-B70357B2364A}" srcOrd="0" destOrd="0" presId="urn:microsoft.com/office/officeart/2005/8/layout/hierarchy1"/>
    <dgm:cxn modelId="{47F4A9E1-B336-4AD0-86E6-640A55DCC295}" type="presOf" srcId="{E7ED26CB-65F5-490C-B224-7060FA092B5E}" destId="{6491BD4A-5A1B-466E-A055-6AB89CBAA403}" srcOrd="0" destOrd="0" presId="urn:microsoft.com/office/officeart/2005/8/layout/hierarchy1"/>
    <dgm:cxn modelId="{C18E00B0-E0A7-40C7-9392-A9D8975345A3}" srcId="{E7ED26CB-65F5-490C-B224-7060FA092B5E}" destId="{37B21D70-8277-4A16-8A06-7DCB52CA2749}" srcOrd="0" destOrd="0" parTransId="{6D79975C-DF3A-4EFA-81F6-A160F4DA3B8C}" sibTransId="{948B310F-AED6-4F30-B612-B4D19E408607}"/>
    <dgm:cxn modelId="{1F815CAC-C216-4DCF-A39A-DF0C06BFCEBE}" type="presParOf" srcId="{6491BD4A-5A1B-466E-A055-6AB89CBAA403}" destId="{5A0CF89E-2E74-4642-A702-4D0AF6AF9044}" srcOrd="0" destOrd="0" presId="urn:microsoft.com/office/officeart/2005/8/layout/hierarchy1"/>
    <dgm:cxn modelId="{217408EC-EE20-4315-B5D3-01F41BF6C4D2}" type="presParOf" srcId="{5A0CF89E-2E74-4642-A702-4D0AF6AF9044}" destId="{3E0DC40D-1F2B-48BC-80DA-599D3BF7D0A5}" srcOrd="0" destOrd="0" presId="urn:microsoft.com/office/officeart/2005/8/layout/hierarchy1"/>
    <dgm:cxn modelId="{7E197F38-1673-4AF8-B22C-FDF2DE084F78}" type="presParOf" srcId="{3E0DC40D-1F2B-48BC-80DA-599D3BF7D0A5}" destId="{D8235FD2-E640-472F-8958-06828A0F62C0}" srcOrd="0" destOrd="0" presId="urn:microsoft.com/office/officeart/2005/8/layout/hierarchy1"/>
    <dgm:cxn modelId="{41264C3C-75CF-484F-89BC-ED7F4B679215}" type="presParOf" srcId="{3E0DC40D-1F2B-48BC-80DA-599D3BF7D0A5}" destId="{C0D046FA-F399-493E-9576-59C2E4FE8A5F}" srcOrd="1" destOrd="0" presId="urn:microsoft.com/office/officeart/2005/8/layout/hierarchy1"/>
    <dgm:cxn modelId="{99E92BF4-C46C-4EC5-AD5F-A886738CE923}" type="presParOf" srcId="{5A0CF89E-2E74-4642-A702-4D0AF6AF9044}" destId="{9E5A34EC-B353-48B9-88CA-205F4279FBFA}" srcOrd="1" destOrd="0" presId="urn:microsoft.com/office/officeart/2005/8/layout/hierarchy1"/>
    <dgm:cxn modelId="{1577A94B-9105-4C36-BF83-8F88C11427DD}" type="presParOf" srcId="{9E5A34EC-B353-48B9-88CA-205F4279FBFA}" destId="{9DE923D3-9949-4D3C-8BB7-46D6F19DF01D}" srcOrd="0" destOrd="0" presId="urn:microsoft.com/office/officeart/2005/8/layout/hierarchy1"/>
    <dgm:cxn modelId="{F966ABF6-6E7F-45AF-8AF2-24447712F991}" type="presParOf" srcId="{9E5A34EC-B353-48B9-88CA-205F4279FBFA}" destId="{DF2B93E9-30CD-436D-8900-59BA9D81CAEF}" srcOrd="1" destOrd="0" presId="urn:microsoft.com/office/officeart/2005/8/layout/hierarchy1"/>
    <dgm:cxn modelId="{1FA1FF5A-0861-4C13-BE63-9BD200AC219F}" type="presParOf" srcId="{DF2B93E9-30CD-436D-8900-59BA9D81CAEF}" destId="{D51F3E11-67C8-44AB-9B12-2F19B0964878}" srcOrd="0" destOrd="0" presId="urn:microsoft.com/office/officeart/2005/8/layout/hierarchy1"/>
    <dgm:cxn modelId="{398EA492-70BD-4E2F-A00D-BCCFFE326EDD}" type="presParOf" srcId="{D51F3E11-67C8-44AB-9B12-2F19B0964878}" destId="{5379288A-1C09-42C5-9EA5-E269AFE75017}" srcOrd="0" destOrd="0" presId="urn:microsoft.com/office/officeart/2005/8/layout/hierarchy1"/>
    <dgm:cxn modelId="{A5BC94F5-2238-4089-9EDC-E0FF0E31C467}" type="presParOf" srcId="{D51F3E11-67C8-44AB-9B12-2F19B0964878}" destId="{2AC4E5BD-911D-462E-B0F3-800318FA8B57}" srcOrd="1" destOrd="0" presId="urn:microsoft.com/office/officeart/2005/8/layout/hierarchy1"/>
    <dgm:cxn modelId="{4DB28D71-43AB-4F38-AB82-79F29CDBBB7A}" type="presParOf" srcId="{DF2B93E9-30CD-436D-8900-59BA9D81CAEF}" destId="{35E9DC99-CCAD-447C-A6B4-686D7D759005}" srcOrd="1" destOrd="0" presId="urn:microsoft.com/office/officeart/2005/8/layout/hierarchy1"/>
    <dgm:cxn modelId="{32446857-C2EB-4D74-AC2E-AFB534626BA3}" type="presParOf" srcId="{35E9DC99-CCAD-447C-A6B4-686D7D759005}" destId="{5107CB15-3009-49F3-897E-B70357B2364A}" srcOrd="0" destOrd="0" presId="urn:microsoft.com/office/officeart/2005/8/layout/hierarchy1"/>
    <dgm:cxn modelId="{882B443A-0148-4C0B-B4DB-2969BE1D1029}" type="presParOf" srcId="{35E9DC99-CCAD-447C-A6B4-686D7D759005}" destId="{0516B49F-D239-4D6B-A631-A056FB6BA2CA}" srcOrd="1" destOrd="0" presId="urn:microsoft.com/office/officeart/2005/8/layout/hierarchy1"/>
    <dgm:cxn modelId="{E125DA3E-C1E6-4B15-A0D0-8DE314B30DF6}" type="presParOf" srcId="{0516B49F-D239-4D6B-A631-A056FB6BA2CA}" destId="{E1C32365-4F7C-4E1D-9756-E3BD0A2317E5}" srcOrd="0" destOrd="0" presId="urn:microsoft.com/office/officeart/2005/8/layout/hierarchy1"/>
    <dgm:cxn modelId="{91F1B695-12F3-40CB-8307-C9D8357ED908}" type="presParOf" srcId="{E1C32365-4F7C-4E1D-9756-E3BD0A2317E5}" destId="{9F8C5E45-D62B-48CA-BCAA-2E43C81A26A1}" srcOrd="0" destOrd="0" presId="urn:microsoft.com/office/officeart/2005/8/layout/hierarchy1"/>
    <dgm:cxn modelId="{2942F46A-A1B9-4F61-A519-E7B3410C432C}" type="presParOf" srcId="{E1C32365-4F7C-4E1D-9756-E3BD0A2317E5}" destId="{B8F107B9-EC54-4D4B-9909-C98216E35945}" srcOrd="1" destOrd="0" presId="urn:microsoft.com/office/officeart/2005/8/layout/hierarchy1"/>
    <dgm:cxn modelId="{610D8FE4-535C-4AA0-BEF9-DEB0F4FD09AE}" type="presParOf" srcId="{0516B49F-D239-4D6B-A631-A056FB6BA2CA}" destId="{F5A4E057-04F2-4D81-A25B-C3F616B48713}" srcOrd="1" destOrd="0" presId="urn:microsoft.com/office/officeart/2005/8/layout/hierarchy1"/>
    <dgm:cxn modelId="{0DE0D3ED-EBCF-4194-BE64-964C042F0890}" type="presParOf" srcId="{F5A4E057-04F2-4D81-A25B-C3F616B48713}" destId="{FCADB182-3F68-409C-A6EE-61EB5200AEE3}" srcOrd="0" destOrd="0" presId="urn:microsoft.com/office/officeart/2005/8/layout/hierarchy1"/>
    <dgm:cxn modelId="{461AEA65-6183-469B-8335-251FF1D72A0E}" type="presParOf" srcId="{F5A4E057-04F2-4D81-A25B-C3F616B48713}" destId="{64CEC915-57E9-4D61-AC21-0E422BA12B06}" srcOrd="1" destOrd="0" presId="urn:microsoft.com/office/officeart/2005/8/layout/hierarchy1"/>
    <dgm:cxn modelId="{FCAF5429-5782-4C23-AE4E-9BFB6C703AF5}" type="presParOf" srcId="{64CEC915-57E9-4D61-AC21-0E422BA12B06}" destId="{A48DD873-4F8E-4292-80EB-1DD43E227AA9}" srcOrd="0" destOrd="0" presId="urn:microsoft.com/office/officeart/2005/8/layout/hierarchy1"/>
    <dgm:cxn modelId="{D8025D16-7EBA-4308-B910-B7A88DDBDBE0}" type="presParOf" srcId="{A48DD873-4F8E-4292-80EB-1DD43E227AA9}" destId="{B445C2C7-EAF3-41B1-A9B1-56631FB9CA23}" srcOrd="0" destOrd="0" presId="urn:microsoft.com/office/officeart/2005/8/layout/hierarchy1"/>
    <dgm:cxn modelId="{72A0516C-1314-4E89-8FFB-5F0C2CC99CF9}" type="presParOf" srcId="{A48DD873-4F8E-4292-80EB-1DD43E227AA9}" destId="{7F9A0BF6-47C1-4C7C-A19B-C53E86021052}" srcOrd="1" destOrd="0" presId="urn:microsoft.com/office/officeart/2005/8/layout/hierarchy1"/>
    <dgm:cxn modelId="{9B3F5A54-32EE-428D-81DB-ABED11560755}" type="presParOf" srcId="{64CEC915-57E9-4D61-AC21-0E422BA12B06}" destId="{ADA75D55-B46C-4450-A4F2-C1CE5C1EEE19}" srcOrd="1" destOrd="0" presId="urn:microsoft.com/office/officeart/2005/8/layout/hierarchy1"/>
    <dgm:cxn modelId="{EE8A3716-F06D-4568-9F74-6D162318C3EE}" type="presParOf" srcId="{35E9DC99-CCAD-447C-A6B4-686D7D759005}" destId="{6FB391A5-ECD4-48BE-918B-11AA1335113E}" srcOrd="2" destOrd="0" presId="urn:microsoft.com/office/officeart/2005/8/layout/hierarchy1"/>
    <dgm:cxn modelId="{67765FBB-4EBA-4BE7-980B-53F32BAFC8F5}" type="presParOf" srcId="{35E9DC99-CCAD-447C-A6B4-686D7D759005}" destId="{2A86265F-3627-4868-A5EF-269C1A439443}" srcOrd="3" destOrd="0" presId="urn:microsoft.com/office/officeart/2005/8/layout/hierarchy1"/>
    <dgm:cxn modelId="{435CEF59-95AB-4197-8ECF-8F287CD66E87}" type="presParOf" srcId="{2A86265F-3627-4868-A5EF-269C1A439443}" destId="{D253154C-6A13-4F53-AD2A-8E8F452571D0}" srcOrd="0" destOrd="0" presId="urn:microsoft.com/office/officeart/2005/8/layout/hierarchy1"/>
    <dgm:cxn modelId="{96CF4A0A-8947-4BFC-8BF9-FF50C233427B}" type="presParOf" srcId="{D253154C-6A13-4F53-AD2A-8E8F452571D0}" destId="{A3FAF3D3-E04F-4A9A-A90C-427CDAFE31B9}" srcOrd="0" destOrd="0" presId="urn:microsoft.com/office/officeart/2005/8/layout/hierarchy1"/>
    <dgm:cxn modelId="{16A11856-4AF2-4C25-BE44-E743E6821EA8}" type="presParOf" srcId="{D253154C-6A13-4F53-AD2A-8E8F452571D0}" destId="{8064DF09-C37D-4366-A064-F5D6E24D6E06}" srcOrd="1" destOrd="0" presId="urn:microsoft.com/office/officeart/2005/8/layout/hierarchy1"/>
    <dgm:cxn modelId="{6EFE7EF1-8C8E-4CCF-8357-21B0D3032F23}" type="presParOf" srcId="{2A86265F-3627-4868-A5EF-269C1A439443}" destId="{11306948-C540-46B1-9A1B-7D281D15341B}" srcOrd="1" destOrd="0" presId="urn:microsoft.com/office/officeart/2005/8/layout/hierarchy1"/>
    <dgm:cxn modelId="{5478045D-00A5-4F7E-8149-C9A377BB60EE}" type="presParOf" srcId="{11306948-C540-46B1-9A1B-7D281D15341B}" destId="{A1387155-7402-421A-B484-8D76AF921CE0}" srcOrd="0" destOrd="0" presId="urn:microsoft.com/office/officeart/2005/8/layout/hierarchy1"/>
    <dgm:cxn modelId="{D349A99C-F0D6-481F-9935-9A56FE88D805}" type="presParOf" srcId="{11306948-C540-46B1-9A1B-7D281D15341B}" destId="{B0594C55-84F5-478D-86C4-E80AA28B16EC}" srcOrd="1" destOrd="0" presId="urn:microsoft.com/office/officeart/2005/8/layout/hierarchy1"/>
    <dgm:cxn modelId="{3D55F0AC-2CB2-4AF8-9CAD-B827CA6CABA6}" type="presParOf" srcId="{B0594C55-84F5-478D-86C4-E80AA28B16EC}" destId="{3488DDD8-9DD6-4C83-B994-7E1B7BF8E311}" srcOrd="0" destOrd="0" presId="urn:microsoft.com/office/officeart/2005/8/layout/hierarchy1"/>
    <dgm:cxn modelId="{31208F73-CB6B-40C6-A965-0F4917E40A7A}" type="presParOf" srcId="{3488DDD8-9DD6-4C83-B994-7E1B7BF8E311}" destId="{05161A21-E835-4B36-B58B-B8B3282DA35A}" srcOrd="0" destOrd="0" presId="urn:microsoft.com/office/officeart/2005/8/layout/hierarchy1"/>
    <dgm:cxn modelId="{D41CCA94-D835-49E4-B304-E3033E7D9563}" type="presParOf" srcId="{3488DDD8-9DD6-4C83-B994-7E1B7BF8E311}" destId="{0D9C8868-46A3-4FBC-B6C9-75AACD3E145B}" srcOrd="1" destOrd="0" presId="urn:microsoft.com/office/officeart/2005/8/layout/hierarchy1"/>
    <dgm:cxn modelId="{73A91765-8441-4506-8B1C-E56E4A37AF47}" type="presParOf" srcId="{B0594C55-84F5-478D-86C4-E80AA28B16EC}" destId="{7870D3D2-0BDF-4EF7-AC44-A796E001667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387155-7402-421A-B484-8D76AF921CE0}">
      <dsp:nvSpPr>
        <dsp:cNvPr id="0" name=""/>
        <dsp:cNvSpPr/>
      </dsp:nvSpPr>
      <dsp:spPr>
        <a:xfrm>
          <a:off x="6216445" y="2970074"/>
          <a:ext cx="91440" cy="4456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5653"/>
              </a:lnTo>
            </a:path>
          </a:pathLst>
        </a:custGeom>
        <a:noFill/>
        <a:ln w="34925" cap="flat" cmpd="sng" algn="in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B391A5-ECD4-48BE-918B-11AA1335113E}">
      <dsp:nvSpPr>
        <dsp:cNvPr id="0" name=""/>
        <dsp:cNvSpPr/>
      </dsp:nvSpPr>
      <dsp:spPr>
        <a:xfrm>
          <a:off x="4117010" y="2009608"/>
          <a:ext cx="2145154" cy="4456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700"/>
              </a:lnTo>
              <a:lnTo>
                <a:pt x="2145154" y="303700"/>
              </a:lnTo>
              <a:lnTo>
                <a:pt x="2145154" y="445653"/>
              </a:lnTo>
            </a:path>
          </a:pathLst>
        </a:custGeom>
        <a:noFill/>
        <a:ln w="34925" cap="flat" cmpd="sng" algn="in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ADB182-3F68-409C-A6EE-61EB5200AEE3}">
      <dsp:nvSpPr>
        <dsp:cNvPr id="0" name=""/>
        <dsp:cNvSpPr/>
      </dsp:nvSpPr>
      <dsp:spPr>
        <a:xfrm>
          <a:off x="1941451" y="2970074"/>
          <a:ext cx="91440" cy="4456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5653"/>
              </a:lnTo>
            </a:path>
          </a:pathLst>
        </a:custGeom>
        <a:noFill/>
        <a:ln w="34925" cap="flat" cmpd="sng" algn="in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07CB15-3009-49F3-897E-B70357B2364A}">
      <dsp:nvSpPr>
        <dsp:cNvPr id="0" name=""/>
        <dsp:cNvSpPr/>
      </dsp:nvSpPr>
      <dsp:spPr>
        <a:xfrm>
          <a:off x="1987171" y="2009608"/>
          <a:ext cx="2129839" cy="445653"/>
        </a:xfrm>
        <a:custGeom>
          <a:avLst/>
          <a:gdLst/>
          <a:ahLst/>
          <a:cxnLst/>
          <a:rect l="0" t="0" r="0" b="0"/>
          <a:pathLst>
            <a:path>
              <a:moveTo>
                <a:pt x="2129839" y="0"/>
              </a:moveTo>
              <a:lnTo>
                <a:pt x="2129839" y="303700"/>
              </a:lnTo>
              <a:lnTo>
                <a:pt x="0" y="303700"/>
              </a:lnTo>
              <a:lnTo>
                <a:pt x="0" y="445653"/>
              </a:lnTo>
            </a:path>
          </a:pathLst>
        </a:custGeom>
        <a:noFill/>
        <a:ln w="34925" cap="flat" cmpd="sng" algn="in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E923D3-9949-4D3C-8BB7-46D6F19DF01D}">
      <dsp:nvSpPr>
        <dsp:cNvPr id="0" name=""/>
        <dsp:cNvSpPr/>
      </dsp:nvSpPr>
      <dsp:spPr>
        <a:xfrm>
          <a:off x="4071290" y="1009832"/>
          <a:ext cx="91440" cy="4170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075"/>
              </a:lnTo>
            </a:path>
          </a:pathLst>
        </a:custGeom>
        <a:noFill/>
        <a:ln w="34925" cap="flat" cmpd="sng" algn="in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235FD2-E640-472F-8958-06828A0F62C0}">
      <dsp:nvSpPr>
        <dsp:cNvPr id="0" name=""/>
        <dsp:cNvSpPr/>
      </dsp:nvSpPr>
      <dsp:spPr>
        <a:xfrm>
          <a:off x="2611269" y="507270"/>
          <a:ext cx="3011481" cy="5025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D046FA-F399-493E-9576-59C2E4FE8A5F}">
      <dsp:nvSpPr>
        <dsp:cNvPr id="0" name=""/>
        <dsp:cNvSpPr/>
      </dsp:nvSpPr>
      <dsp:spPr>
        <a:xfrm>
          <a:off x="2781529" y="669017"/>
          <a:ext cx="3011481" cy="5025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2060"/>
              </a:solidFill>
            </a:rPr>
            <a:t>Board of Directors</a:t>
          </a:r>
          <a:endParaRPr lang="en-US" sz="2000" b="1" kern="1200" dirty="0">
            <a:solidFill>
              <a:srgbClr val="002060"/>
            </a:solidFill>
          </a:endParaRPr>
        </a:p>
      </dsp:txBody>
      <dsp:txXfrm>
        <a:off x="2796249" y="683737"/>
        <a:ext cx="2982041" cy="473121"/>
      </dsp:txXfrm>
    </dsp:sp>
    <dsp:sp modelId="{5379288A-1C09-42C5-9EA5-E269AFE75017}">
      <dsp:nvSpPr>
        <dsp:cNvPr id="0" name=""/>
        <dsp:cNvSpPr/>
      </dsp:nvSpPr>
      <dsp:spPr>
        <a:xfrm>
          <a:off x="2122110" y="1426908"/>
          <a:ext cx="3989800" cy="582700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C4E5BD-911D-462E-B0F3-800318FA8B57}">
      <dsp:nvSpPr>
        <dsp:cNvPr id="0" name=""/>
        <dsp:cNvSpPr/>
      </dsp:nvSpPr>
      <dsp:spPr>
        <a:xfrm>
          <a:off x="2292369" y="1588654"/>
          <a:ext cx="3989800" cy="5827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</a:schemeClr>
        </a:solidFill>
        <a:ln w="34925" cap="flat" cmpd="sng" algn="in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2060"/>
              </a:solidFill>
            </a:rPr>
            <a:t>Chief Executive Officer (CEO)</a:t>
          </a:r>
          <a:endParaRPr lang="en-US" sz="2000" b="1" kern="1200" dirty="0">
            <a:solidFill>
              <a:srgbClr val="002060"/>
            </a:solidFill>
          </a:endParaRPr>
        </a:p>
      </dsp:txBody>
      <dsp:txXfrm>
        <a:off x="2309436" y="1605721"/>
        <a:ext cx="3955666" cy="548566"/>
      </dsp:txXfrm>
    </dsp:sp>
    <dsp:sp modelId="{9F8C5E45-D62B-48CA-BCAA-2E43C81A26A1}">
      <dsp:nvSpPr>
        <dsp:cNvPr id="0" name=""/>
        <dsp:cNvSpPr/>
      </dsp:nvSpPr>
      <dsp:spPr>
        <a:xfrm>
          <a:off x="100928" y="2455262"/>
          <a:ext cx="3772484" cy="514811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F107B9-EC54-4D4B-9909-C98216E35945}">
      <dsp:nvSpPr>
        <dsp:cNvPr id="0" name=""/>
        <dsp:cNvSpPr/>
      </dsp:nvSpPr>
      <dsp:spPr>
        <a:xfrm>
          <a:off x="271188" y="2617008"/>
          <a:ext cx="3772484" cy="5148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</a:schemeClr>
        </a:solidFill>
        <a:ln w="34925" cap="flat" cmpd="sng" algn="in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2060"/>
              </a:solidFill>
            </a:rPr>
            <a:t>Chief Operating Officer (COO)</a:t>
          </a:r>
          <a:endParaRPr lang="en-US" sz="2000" b="1" kern="1200" dirty="0">
            <a:solidFill>
              <a:srgbClr val="002060"/>
            </a:solidFill>
          </a:endParaRPr>
        </a:p>
      </dsp:txBody>
      <dsp:txXfrm>
        <a:off x="286266" y="2632086"/>
        <a:ext cx="3742328" cy="484655"/>
      </dsp:txXfrm>
    </dsp:sp>
    <dsp:sp modelId="{B445C2C7-EAF3-41B1-A9B1-56631FB9CA23}">
      <dsp:nvSpPr>
        <dsp:cNvPr id="0" name=""/>
        <dsp:cNvSpPr/>
      </dsp:nvSpPr>
      <dsp:spPr>
        <a:xfrm>
          <a:off x="1135" y="3415728"/>
          <a:ext cx="3972071" cy="973032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9A0BF6-47C1-4C7C-A19B-C53E86021052}">
      <dsp:nvSpPr>
        <dsp:cNvPr id="0" name=""/>
        <dsp:cNvSpPr/>
      </dsp:nvSpPr>
      <dsp:spPr>
        <a:xfrm>
          <a:off x="171394" y="3577474"/>
          <a:ext cx="3972071" cy="9730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</a:schemeClr>
        </a:solidFill>
        <a:ln w="34925" cap="flat" cmpd="sng" algn="in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2060"/>
              </a:solidFill>
            </a:rPr>
            <a:t>Marketing, Production, Human Resources, and Other Operating Departments</a:t>
          </a:r>
          <a:endParaRPr lang="en-US" sz="2000" b="1" kern="1200" dirty="0">
            <a:solidFill>
              <a:srgbClr val="002060"/>
            </a:solidFill>
          </a:endParaRPr>
        </a:p>
      </dsp:txBody>
      <dsp:txXfrm>
        <a:off x="199893" y="3605973"/>
        <a:ext cx="3915073" cy="916034"/>
      </dsp:txXfrm>
    </dsp:sp>
    <dsp:sp modelId="{A3FAF3D3-E04F-4A9A-A90C-427CDAFE31B9}">
      <dsp:nvSpPr>
        <dsp:cNvPr id="0" name=""/>
        <dsp:cNvSpPr/>
      </dsp:nvSpPr>
      <dsp:spPr>
        <a:xfrm>
          <a:off x="4391238" y="2455262"/>
          <a:ext cx="3741853" cy="514811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64DF09-C37D-4366-A064-F5D6E24D6E06}">
      <dsp:nvSpPr>
        <dsp:cNvPr id="0" name=""/>
        <dsp:cNvSpPr/>
      </dsp:nvSpPr>
      <dsp:spPr>
        <a:xfrm>
          <a:off x="4561498" y="2617008"/>
          <a:ext cx="3741853" cy="5148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</a:schemeClr>
        </a:solidFill>
        <a:ln w="34925" cap="flat" cmpd="sng" algn="in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2060"/>
              </a:solidFill>
            </a:rPr>
            <a:t>Chief Financial Officer (CFO)</a:t>
          </a:r>
          <a:endParaRPr lang="en-US" sz="2000" b="1" kern="1200" dirty="0">
            <a:solidFill>
              <a:srgbClr val="002060"/>
            </a:solidFill>
          </a:endParaRPr>
        </a:p>
      </dsp:txBody>
      <dsp:txXfrm>
        <a:off x="4576576" y="2632086"/>
        <a:ext cx="3711697" cy="484655"/>
      </dsp:txXfrm>
    </dsp:sp>
    <dsp:sp modelId="{05161A21-E835-4B36-B58B-B8B3282DA35A}">
      <dsp:nvSpPr>
        <dsp:cNvPr id="0" name=""/>
        <dsp:cNvSpPr/>
      </dsp:nvSpPr>
      <dsp:spPr>
        <a:xfrm>
          <a:off x="4313725" y="3415728"/>
          <a:ext cx="3896879" cy="973032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9C8868-46A3-4FBC-B6C9-75AACD3E145B}">
      <dsp:nvSpPr>
        <dsp:cNvPr id="0" name=""/>
        <dsp:cNvSpPr/>
      </dsp:nvSpPr>
      <dsp:spPr>
        <a:xfrm>
          <a:off x="4483984" y="3577474"/>
          <a:ext cx="3896879" cy="9730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</a:schemeClr>
        </a:solidFill>
        <a:ln w="34925" cap="flat" cmpd="sng" algn="in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2060"/>
              </a:solidFill>
            </a:rPr>
            <a:t>Accounting, Treasury, Credit, Legal, Capital Budgeting, and Investor Relations</a:t>
          </a:r>
          <a:endParaRPr lang="en-US" sz="2000" b="1" kern="1200" dirty="0">
            <a:solidFill>
              <a:srgbClr val="002060"/>
            </a:solidFill>
          </a:endParaRPr>
        </a:p>
      </dsp:txBody>
      <dsp:txXfrm>
        <a:off x="4512483" y="3605973"/>
        <a:ext cx="3839881" cy="916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900" y="0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DE38C0B-47E4-4A42-A7C5-C20A67E7B362}" type="datetimeFigureOut">
              <a:rPr lang="en-US"/>
              <a:pPr>
                <a:defRPr/>
              </a:pPr>
              <a:t>8/30/2018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900" y="8831263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E1FE06C-7E19-43A0-8770-2C70591525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273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900" y="0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1DEE642-2CC7-4B78-980F-B2FFEB199C46}" type="datetimeFigureOut">
              <a:rPr lang="en-US"/>
              <a:pPr>
                <a:defRPr/>
              </a:pPr>
              <a:t>8/30/2018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8500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3863" cy="418147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263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900" y="8831263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3BA45E4-6B25-40D3-B3C3-38A22FF4C6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907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629D3A6-D363-4313-8DCA-54C0AF1808E9}" type="slidenum">
              <a:rPr lang="en-US" smtClean="0"/>
              <a:pPr>
                <a:defRPr/>
              </a:pPr>
              <a:t>6</a:t>
            </a:fld>
            <a:endParaRPr lang="en-US" dirty="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13745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2DD63E-9951-4C8C-BD1A-5443F18DE3A1}" type="slidenum">
              <a:rPr lang="en-US" smtClean="0">
                <a:latin typeface="Arial" charset="0"/>
              </a:rPr>
              <a:pPr/>
              <a:t>20</a:t>
            </a:fld>
            <a:endParaRPr lang="en-US" dirty="0" smtClean="0">
              <a:latin typeface="Arial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49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11AF97D-E4C4-4E55-9A6F-5D4322AF3D29}" type="slidenum">
              <a:rPr lang="en-US" smtClean="0"/>
              <a:pPr>
                <a:defRPr/>
              </a:pPr>
              <a:t>9</a:t>
            </a:fld>
            <a:endParaRPr lang="en-US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0539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16FF0D3-D1F9-45B8-86A3-FB8BF2550308}" type="slidenum">
              <a:rPr lang="en-US" smtClean="0"/>
              <a:pPr>
                <a:defRPr/>
              </a:pPr>
              <a:t>10</a:t>
            </a:fld>
            <a:endParaRPr lang="en-US" dirty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0327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B85132D-D6A5-4AD4-AA89-689F510535B3}" type="slidenum">
              <a:rPr lang="en-US" smtClean="0"/>
              <a:pPr>
                <a:defRPr/>
              </a:pPr>
              <a:t>11</a:t>
            </a:fld>
            <a:endParaRPr lang="en-US" dirty="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0719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D1555A9-646F-4C43-AFC0-49E352548990}" type="slidenum">
              <a:rPr lang="en-US" smtClean="0"/>
              <a:pPr>
                <a:defRPr/>
              </a:pPr>
              <a:t>14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5596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E27228-CF2D-4A0F-B402-BE1B904E6705}" type="slidenum">
              <a:rPr lang="en-US" smtClean="0"/>
              <a:pPr>
                <a:defRPr/>
              </a:pPr>
              <a:t>15</a:t>
            </a:fld>
            <a:endParaRPr lang="en-US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7654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7AFDB70-B40D-4A3B-9F89-B365DF522C60}" type="slidenum">
              <a:rPr lang="en-US" smtClean="0"/>
              <a:pPr>
                <a:defRPr/>
              </a:pPr>
              <a:t>17</a:t>
            </a:fld>
            <a:endParaRPr lang="en-US" dirty="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48279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F0A8FAE-ED89-483F-BE48-F409346221A7}" type="slidenum">
              <a:rPr lang="en-US" smtClean="0"/>
              <a:pPr>
                <a:defRPr/>
              </a:pPr>
              <a:t>18</a:t>
            </a:fld>
            <a:endParaRPr lang="en-US" dirty="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5088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5E49903-7911-4ABF-9B58-BDD528607099}" type="slidenum">
              <a:rPr lang="en-US" smtClean="0"/>
              <a:pPr>
                <a:defRPr/>
              </a:pPr>
              <a:t>19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8379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409BC57-C0BC-4439-8761-DF3539B8F183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  <a:prstGeom prst="rect">
            <a:avLst/>
          </a:prstGeo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6654238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/>
          <a:lstStyle/>
          <a:p>
            <a:fld id="{A409BC57-C0BC-4439-8761-DF3539B8F183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/>
          <a:lstStyle/>
          <a:p>
            <a:fld id="{2AB0F6DD-4DAA-469F-B7E2-BFEE696B0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4523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/>
          <a:lstStyle/>
          <a:p>
            <a:fld id="{A409BC57-C0BC-4439-8761-DF3539B8F183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/>
          <a:lstStyle/>
          <a:p>
            <a:fld id="{2AB0F6DD-4DAA-469F-B7E2-BFEE696B0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06630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914400" y="685800"/>
            <a:ext cx="7315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en-US" sz="2800" dirty="0"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85800" y="1597025"/>
            <a:ext cx="7772400" cy="1470025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04874" y="3419475"/>
            <a:ext cx="7315201" cy="2706688"/>
          </a:xfrm>
        </p:spPr>
        <p:txBody>
          <a:bodyPr/>
          <a:lstStyle>
            <a:lvl1pPr algn="ctr">
              <a:spcAft>
                <a:spcPts val="600"/>
              </a:spcAft>
              <a:buNone/>
              <a:defRPr sz="320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600"/>
            </a:lvl2pPr>
            <a:lvl5pPr marL="1371600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endParaRPr lang="en-US" dirty="0" smtClean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1"/>
          </p:nvPr>
        </p:nvSpPr>
        <p:spPr>
          <a:xfrm>
            <a:off x="914400" y="685800"/>
            <a:ext cx="7315200" cy="4572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>
            <a:lvl1pPr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1-</a:t>
            </a:r>
            <a:fld id="{5A1AC553-8D84-4017-B2DD-4D747459FE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3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2"/>
          <p:cNvSpPr>
            <a:spLocks noGrp="1"/>
          </p:cNvSpPr>
          <p:nvPr>
            <p:ph type="sldNum" sz="quarter" idx="10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r>
              <a:rPr lang="en-US" dirty="0"/>
              <a:t>1-</a:t>
            </a:r>
            <a:fld id="{79B1B820-28DC-4763-BDFC-50A0284EB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66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/>
          <a:lstStyle/>
          <a:p>
            <a:fld id="{A409BC57-C0BC-4439-8761-DF3539B8F183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0258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09BC57-C0BC-4439-8761-DF3539B8F183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361701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/>
          <a:lstStyle/>
          <a:p>
            <a:fld id="{A409BC57-C0BC-4439-8761-DF3539B8F183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/>
          <a:lstStyle/>
          <a:p>
            <a:fld id="{2AB0F6DD-4DAA-469F-B7E2-BFEE696B0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3775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/>
          <a:lstStyle/>
          <a:p>
            <a:fld id="{A409BC57-C0BC-4439-8761-DF3539B8F183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/>
          <a:lstStyle/>
          <a:p>
            <a:fld id="{2AB0F6DD-4DAA-469F-B7E2-BFEE696B0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545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/>
          <a:lstStyle/>
          <a:p>
            <a:fld id="{A409BC57-C0BC-4439-8761-DF3539B8F183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/>
          <a:lstStyle/>
          <a:p>
            <a:fld id="{2AB0F6DD-4DAA-469F-B7E2-BFEE696B0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18625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/>
          <a:lstStyle/>
          <a:p>
            <a:fld id="{A409BC57-C0BC-4439-8761-DF3539B8F183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/>
          <a:lstStyle/>
          <a:p>
            <a:fld id="{2AB0F6DD-4DAA-469F-B7E2-BFEE696B0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73137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09BC57-C0BC-4439-8761-DF3539B8F183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B0F6DD-4DAA-469F-B7E2-BFEE696B0C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2913047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09BC57-C0BC-4439-8761-DF3539B8F183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B0F6DD-4DAA-469F-B7E2-BFEE696B0C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4661473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68580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Line 9"/>
          <p:cNvSpPr>
            <a:spLocks noChangeShapeType="1"/>
          </p:cNvSpPr>
          <p:nvPr userDrawn="1"/>
        </p:nvSpPr>
        <p:spPr bwMode="auto">
          <a:xfrm>
            <a:off x="0" y="6858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756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01" r:id="rId1"/>
    <p:sldLayoutId id="2147484902" r:id="rId2"/>
    <p:sldLayoutId id="2147484903" r:id="rId3"/>
    <p:sldLayoutId id="2147484904" r:id="rId4"/>
    <p:sldLayoutId id="2147484905" r:id="rId5"/>
    <p:sldLayoutId id="2147484906" r:id="rId6"/>
    <p:sldLayoutId id="2147484907" r:id="rId7"/>
    <p:sldLayoutId id="2147484908" r:id="rId8"/>
    <p:sldLayoutId id="2147484909" r:id="rId9"/>
    <p:sldLayoutId id="2147484910" r:id="rId10"/>
    <p:sldLayoutId id="2147484911" r:id="rId11"/>
    <p:sldLayoutId id="2147484912" r:id="rId12"/>
    <p:sldLayoutId id="2147484913" r:id="rId13"/>
  </p:sldLayoutIdLst>
  <p:hf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cnbc.com/video/2018/01/10/warren-buffett-wed-buy-ge-at-the-right-number.html" TargetMode="Externa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436345" y="1426464"/>
            <a:ext cx="6270922" cy="3590520"/>
          </a:xfrm>
        </p:spPr>
        <p:txBody>
          <a:bodyPr/>
          <a:lstStyle/>
          <a:p>
            <a:r>
              <a:rPr lang="en-US" sz="4000" dirty="0">
                <a:solidFill>
                  <a:schemeClr val="accent6">
                    <a:lumMod val="50000"/>
                  </a:schemeClr>
                </a:solidFill>
              </a:rPr>
              <a:t>"Successful people do what unsuccessful people are not willing to do. Don't wish it were easier; wish you were better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."</a:t>
            </a:r>
            <a:endParaRPr 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009929" y="5016984"/>
            <a:ext cx="5123755" cy="1086237"/>
          </a:xfrm>
        </p:spPr>
        <p:txBody>
          <a:bodyPr/>
          <a:lstStyle/>
          <a:p>
            <a:r>
              <a:rPr lang="en-US" sz="4000" dirty="0"/>
              <a:t>-- </a:t>
            </a:r>
            <a:r>
              <a:rPr lang="en-US" sz="4000" i="1" dirty="0"/>
              <a:t>Jim </a:t>
            </a:r>
            <a:r>
              <a:rPr lang="en-US" sz="4000" i="1" dirty="0" err="1"/>
              <a:t>Rohn</a:t>
            </a:r>
            <a:endParaRPr lang="en-US" sz="4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373012" y="6453386"/>
            <a:ext cx="1197219" cy="404614"/>
          </a:xfrm>
          <a:prstGeom prst="rect">
            <a:avLst/>
          </a:prstGeom>
        </p:spPr>
        <p:txBody>
          <a:bodyPr/>
          <a:lstStyle/>
          <a:p>
            <a:fld id="{2AB0F6DD-4DAA-469F-B7E2-BFEE696B0C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13492" y="552450"/>
            <a:ext cx="8330507" cy="1485900"/>
          </a:xfrm>
        </p:spPr>
        <p:txBody>
          <a:bodyPr/>
          <a:lstStyle/>
          <a:p>
            <a:pPr eaLnBrk="1" hangingPunct="1"/>
            <a:r>
              <a:rPr lang="en-US" dirty="0" smtClean="0"/>
              <a:t>Proprietorships and Partnerships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378295" y="1487196"/>
            <a:ext cx="7200900" cy="3581400"/>
          </a:xfrm>
        </p:spPr>
        <p:txBody>
          <a:bodyPr>
            <a:noAutofit/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en-US" sz="2800" dirty="0" smtClean="0"/>
              <a:t>Advantages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sz="2800" i="0" dirty="0" smtClean="0"/>
              <a:t>Ease of formation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sz="2800" i="0" dirty="0" smtClean="0"/>
              <a:t>Subject to few regulations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sz="2800" i="0" dirty="0" smtClean="0"/>
              <a:t>No corporate income taxes</a:t>
            </a:r>
          </a:p>
          <a:p>
            <a:pPr lvl="1" eaLnBrk="1" hangingPunct="1">
              <a:spcBef>
                <a:spcPct val="0"/>
              </a:spcBef>
              <a:defRPr/>
            </a:pPr>
            <a:endParaRPr lang="en-US" sz="2800" i="0" dirty="0" smtClean="0"/>
          </a:p>
          <a:p>
            <a:pPr eaLnBrk="1" hangingPunct="1">
              <a:spcBef>
                <a:spcPct val="0"/>
              </a:spcBef>
              <a:defRPr/>
            </a:pPr>
            <a:r>
              <a:rPr lang="en-US" sz="2800" dirty="0" smtClean="0"/>
              <a:t>Disadvantages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sz="2800" i="0" dirty="0" smtClean="0"/>
              <a:t>Difficult to raise capital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sz="2800" i="0" dirty="0" smtClean="0"/>
              <a:t>Unlimited liability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sz="2800" i="0" dirty="0" smtClean="0"/>
              <a:t>Limited life</a:t>
            </a:r>
          </a:p>
          <a:p>
            <a:pPr lvl="1" eaLnBrk="1" hangingPunct="1">
              <a:spcBef>
                <a:spcPct val="0"/>
              </a:spcBef>
              <a:defRPr/>
            </a:pPr>
            <a:endParaRPr lang="en-US" sz="2800" i="0" dirty="0" smtClean="0"/>
          </a:p>
          <a:p>
            <a:pPr eaLnBrk="1" hangingPunct="1">
              <a:spcBef>
                <a:spcPct val="0"/>
              </a:spcBef>
              <a:defRPr/>
            </a:pPr>
            <a:r>
              <a:rPr lang="en-US" sz="2800" dirty="0" smtClean="0"/>
              <a:t>Often set up through LLCs/LLPs.</a:t>
            </a:r>
          </a:p>
          <a:p>
            <a:pPr lvl="1" eaLnBrk="1" hangingPunct="1">
              <a:spcBef>
                <a:spcPct val="0"/>
              </a:spcBef>
              <a:defRPr/>
            </a:pPr>
            <a:endParaRPr 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1-</a:t>
            </a:r>
            <a:fld id="{E6860689-2E93-4FF0-BB94-3AB66C91F745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7" name="Pentagon 26"/>
          <p:cNvSpPr/>
          <p:nvPr/>
        </p:nvSpPr>
        <p:spPr bwMode="auto">
          <a:xfrm>
            <a:off x="0" y="276225"/>
            <a:ext cx="305435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71488"/>
            <a:ext cx="7200900" cy="91118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dirty="0" smtClean="0"/>
              <a:t>Corporations</a:t>
            </a:r>
          </a:p>
        </p:txBody>
      </p:sp>
      <p:sp>
        <p:nvSpPr>
          <p:cNvPr id="6147" name="Content Placeholder 15"/>
          <p:cNvSpPr>
            <a:spLocks noGrp="1"/>
          </p:cNvSpPr>
          <p:nvPr>
            <p:ph idx="1"/>
          </p:nvPr>
        </p:nvSpPr>
        <p:spPr>
          <a:xfrm>
            <a:off x="1286278" y="1679531"/>
            <a:ext cx="7200900" cy="4283299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en-US" sz="2800" dirty="0" smtClean="0"/>
              <a:t>Advantages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sz="2800" i="0" dirty="0" smtClean="0"/>
              <a:t>Unlimited life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sz="2800" i="0" dirty="0" smtClean="0"/>
              <a:t>Easy transfer of ownership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sz="2800" i="0" dirty="0" smtClean="0"/>
              <a:t>Limited liability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sz="2800" i="0" dirty="0" smtClean="0"/>
              <a:t>Ease of raising capital</a:t>
            </a:r>
          </a:p>
          <a:p>
            <a:pPr lvl="1" eaLnBrk="1" hangingPunct="1">
              <a:spcBef>
                <a:spcPct val="0"/>
              </a:spcBef>
              <a:defRPr/>
            </a:pPr>
            <a:endParaRPr lang="en-US" sz="2800" i="0" dirty="0" smtClean="0"/>
          </a:p>
          <a:p>
            <a:pPr eaLnBrk="1" hangingPunct="1">
              <a:spcBef>
                <a:spcPct val="0"/>
              </a:spcBef>
              <a:defRPr/>
            </a:pPr>
            <a:r>
              <a:rPr lang="en-US" sz="2800" dirty="0" smtClean="0"/>
              <a:t>Disadvantages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sz="2800" i="0" dirty="0" smtClean="0"/>
              <a:t>Double taxation; what is this?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sz="2800" i="0" dirty="0" smtClean="0"/>
              <a:t>Cost of setup and report filing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1-</a:t>
            </a:r>
            <a:fld id="{73774B9D-3D3C-4B66-B4E2-36729C969FE6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7" name="Pentagon 26"/>
          <p:cNvSpPr/>
          <p:nvPr/>
        </p:nvSpPr>
        <p:spPr bwMode="auto">
          <a:xfrm>
            <a:off x="0" y="285750"/>
            <a:ext cx="305435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866" y="341771"/>
            <a:ext cx="8610600" cy="109502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Forms </a:t>
            </a:r>
            <a:r>
              <a:rPr lang="en-US" dirty="0"/>
              <a:t>of Business Organization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39762" y="1548685"/>
            <a:ext cx="8504238" cy="4572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ea typeface="ヒラギノ角ゴ Pro W3" pitchFamily="29" charset="-128"/>
              </a:rPr>
              <a:t>LLC (Limited Liability Company), LLP, or PC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800" i="0" dirty="0" smtClean="0">
                <a:ea typeface="ヒラギノ角ゴ Pro W3" pitchFamily="29" charset="-128"/>
              </a:rPr>
              <a:t>Firm pays no tax, passed through to stockholders (owners) like partnership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800" i="0" dirty="0" smtClean="0">
                <a:ea typeface="ヒラギノ角ゴ Pro W3" pitchFamily="29" charset="-128"/>
              </a:rPr>
              <a:t>Not publicly traded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800" i="0" dirty="0" smtClean="0">
                <a:ea typeface="ヒラギノ角ゴ Pro W3" pitchFamily="29" charset="-128"/>
              </a:rPr>
              <a:t>Limited liability to owners (like corporation)</a:t>
            </a:r>
          </a:p>
          <a:p>
            <a:pPr lvl="1" fontAlgn="auto">
              <a:spcAft>
                <a:spcPts val="0"/>
              </a:spcAft>
              <a:defRPr/>
            </a:pPr>
            <a:endParaRPr lang="en-US" sz="2800" i="0" dirty="0">
              <a:ea typeface="ヒラギノ角ゴ Pro W3" pitchFamily="29" charset="-128"/>
            </a:endParaRPr>
          </a:p>
          <a:p>
            <a:pPr>
              <a:spcAft>
                <a:spcPts val="0"/>
              </a:spcAft>
              <a:defRPr/>
            </a:pPr>
            <a:r>
              <a:rPr lang="en-US" sz="2800" dirty="0" smtClean="0">
                <a:ea typeface="ヒラギノ角ゴ Pro W3" pitchFamily="29" charset="-128"/>
              </a:rPr>
              <a:t>Tax law changes!  </a:t>
            </a:r>
            <a:endParaRPr lang="en-US" sz="2800" i="0" dirty="0" smtClean="0">
              <a:ea typeface="ヒラギノ角ゴ Pro W3" pitchFamily="29" charset="-128"/>
            </a:endParaRPr>
          </a:p>
          <a:p>
            <a:pPr lvl="1" fontAlgn="auto">
              <a:spcAft>
                <a:spcPts val="0"/>
              </a:spcAft>
              <a:defRPr/>
            </a:pPr>
            <a:endParaRPr lang="en-US" sz="2800" dirty="0">
              <a:ea typeface="ヒラギノ角ゴ Pro W3" pitchFamily="29" charset="-128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ea typeface="ヒラギノ角ゴ Pro W3" pitchFamily="29" charset="-128"/>
              </a:rPr>
              <a:t>Review the forms of business.  Given the recent tax law changes determine as a team which form you would like to create and why.</a:t>
            </a:r>
          </a:p>
        </p:txBody>
      </p:sp>
    </p:spTree>
    <p:extLst>
      <p:ext uri="{BB962C8B-B14F-4D97-AF65-F5344CB8AC3E}">
        <p14:creationId xmlns:p14="http://schemas.microsoft.com/office/powerpoint/2010/main" val="4647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669" y="419100"/>
            <a:ext cx="7200900" cy="1485900"/>
          </a:xfrm>
        </p:spPr>
        <p:txBody>
          <a:bodyPr/>
          <a:lstStyle/>
          <a:p>
            <a:r>
              <a:rPr lang="en-US" dirty="0" smtClean="0"/>
              <a:t>Goal of the Firm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2296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should management maximize?</a:t>
            </a:r>
          </a:p>
          <a:p>
            <a:r>
              <a:rPr lang="en-US" sz="3200" dirty="0" smtClean="0"/>
              <a:t>Why not maximize profits?</a:t>
            </a:r>
          </a:p>
          <a:p>
            <a:r>
              <a:rPr lang="en-US" sz="3200" dirty="0" smtClean="0"/>
              <a:t>Can management decisions affect stock prices?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3810000"/>
            <a:ext cx="2743200" cy="284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72976" y="610863"/>
            <a:ext cx="8686800" cy="124842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Balancing Shareholder Interests and Society Interests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178283" y="2221074"/>
            <a:ext cx="7200900" cy="35814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2800" dirty="0" smtClean="0"/>
              <a:t>Shareholder wealth maximization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2800" i="0" dirty="0" smtClean="0"/>
              <a:t>Maximizing </a:t>
            </a:r>
            <a:r>
              <a:rPr lang="en-US" sz="2800" i="0" u="sng" dirty="0" smtClean="0"/>
              <a:t>long-run </a:t>
            </a:r>
            <a:r>
              <a:rPr lang="en-US" sz="2800" i="0" dirty="0" smtClean="0"/>
              <a:t>stock price.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2800" i="0" dirty="0" smtClean="0"/>
              <a:t>Value of any asset = present value of future cash flows.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2800" i="0" dirty="0" smtClean="0"/>
              <a:t>Stock value and prices change over time as conditions change 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defRPr/>
            </a:pPr>
            <a:endParaRPr lang="en-US" sz="2800" dirty="0" smtClean="0"/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2800" dirty="0" smtClean="0"/>
              <a:t>Is being socially responsible inconsistent with maximizing shareholder wealth?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1-</a:t>
            </a:r>
            <a:fld id="{A046E9B2-997D-4A55-BF58-324D2CEAED7F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33" name="Pentagon 32"/>
          <p:cNvSpPr/>
          <p:nvPr/>
        </p:nvSpPr>
        <p:spPr bwMode="auto">
          <a:xfrm>
            <a:off x="0" y="276225"/>
            <a:ext cx="9097963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480219"/>
            <a:ext cx="8115300" cy="1485900"/>
          </a:xfrm>
        </p:spPr>
        <p:txBody>
          <a:bodyPr/>
          <a:lstStyle/>
          <a:p>
            <a:pPr eaLnBrk="1" hangingPunct="1"/>
            <a:r>
              <a:rPr lang="en-US" dirty="0" smtClean="0"/>
              <a:t>Stock Prices and Intrinsic Value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028700" y="1771135"/>
            <a:ext cx="7973632" cy="3981965"/>
          </a:xfrm>
        </p:spPr>
        <p:txBody>
          <a:bodyPr>
            <a:noAutofit/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en-US" sz="2800" dirty="0" smtClean="0"/>
              <a:t>Equilibrium: market stock price = intrinsic value.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sz="2800" dirty="0" smtClean="0"/>
              <a:t>Long-run concept.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sz="2800" dirty="0" smtClean="0"/>
              <a:t>In the short run, market price may = intrinsic value.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sz="2800" dirty="0" smtClean="0"/>
              <a:t>Managers should avoid actions that reduce intrinsic value</a:t>
            </a:r>
          </a:p>
          <a:p>
            <a:pPr lvl="1">
              <a:spcBef>
                <a:spcPct val="0"/>
              </a:spcBef>
              <a:defRPr/>
            </a:pPr>
            <a:r>
              <a:rPr lang="en-US" sz="2800" dirty="0" smtClean="0"/>
              <a:t>Even if those decisions increase the stock market price in the short run.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1-</a:t>
            </a:r>
            <a:fld id="{8EEABA14-A2CB-4170-A032-3960D33B10B1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6" name="Pentagon 35"/>
          <p:cNvSpPr/>
          <p:nvPr/>
        </p:nvSpPr>
        <p:spPr bwMode="auto">
          <a:xfrm>
            <a:off x="0" y="276225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79B1B820-28DC-4763-BDFC-50A0284EB38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3074" name="Picture 2" descr="C:\Users\kbrown\Desktop\Projects_Current\BH_FFMC8e\FFMC8e_JPEGs\ch01\Figure_1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239" y="304092"/>
            <a:ext cx="7961668" cy="6240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27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title"/>
          </p:nvPr>
        </p:nvSpPr>
        <p:spPr>
          <a:xfrm>
            <a:off x="1762125" y="568384"/>
            <a:ext cx="7200900" cy="1485900"/>
          </a:xfrm>
        </p:spPr>
        <p:txBody>
          <a:bodyPr/>
          <a:lstStyle/>
          <a:p>
            <a:pPr eaLnBrk="1" hangingPunct="1"/>
            <a:r>
              <a:rPr lang="en-US" dirty="0" smtClean="0"/>
              <a:t>Determinants of Intrinsic Values and Stock Prices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1-</a:t>
            </a:r>
            <a:fld id="{95552593-1AF5-47DC-9C24-0B4CAEA23776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grpSp>
        <p:nvGrpSpPr>
          <p:cNvPr id="10244" name="Group 42"/>
          <p:cNvGrpSpPr>
            <a:grpSpLocks/>
          </p:cNvGrpSpPr>
          <p:nvPr/>
        </p:nvGrpSpPr>
        <p:grpSpPr bwMode="auto">
          <a:xfrm>
            <a:off x="293687" y="1822451"/>
            <a:ext cx="8670925" cy="4691062"/>
            <a:chOff x="235664" y="1674813"/>
            <a:chExt cx="8670211" cy="4691062"/>
          </a:xfrm>
        </p:grpSpPr>
        <p:cxnSp>
          <p:nvCxnSpPr>
            <p:cNvPr id="40" name="Straight Arrow Connector 39"/>
            <p:cNvCxnSpPr/>
            <p:nvPr/>
          </p:nvCxnSpPr>
          <p:spPr>
            <a:xfrm rot="10800000" flipV="1">
              <a:off x="1351585" y="2393950"/>
              <a:ext cx="1401647" cy="56832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endCxn id="29" idx="0"/>
            </p:cNvCxnSpPr>
            <p:nvPr/>
          </p:nvCxnSpPr>
          <p:spPr>
            <a:xfrm rot="5400000">
              <a:off x="3099253" y="2463819"/>
              <a:ext cx="609600" cy="4508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endCxn id="32" idx="0"/>
            </p:cNvCxnSpPr>
            <p:nvPr/>
          </p:nvCxnSpPr>
          <p:spPr>
            <a:xfrm rot="5400000">
              <a:off x="5178707" y="2686051"/>
              <a:ext cx="600075" cy="1587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6401006" y="2403475"/>
              <a:ext cx="1569909" cy="55086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26" idx="2"/>
            </p:cNvCxnSpPr>
            <p:nvPr/>
          </p:nvCxnSpPr>
          <p:spPr>
            <a:xfrm rot="16200000" flipH="1">
              <a:off x="1467440" y="3500479"/>
              <a:ext cx="552450" cy="100321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30" idx="2"/>
            </p:cNvCxnSpPr>
            <p:nvPr/>
          </p:nvCxnSpPr>
          <p:spPr>
            <a:xfrm rot="5400000">
              <a:off x="2632568" y="3732234"/>
              <a:ext cx="574675" cy="51748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33" idx="2"/>
            </p:cNvCxnSpPr>
            <p:nvPr/>
          </p:nvCxnSpPr>
          <p:spPr>
            <a:xfrm rot="16200000" flipH="1">
              <a:off x="5784290" y="3390156"/>
              <a:ext cx="576262" cy="120322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35" idx="2"/>
            </p:cNvCxnSpPr>
            <p:nvPr/>
          </p:nvCxnSpPr>
          <p:spPr>
            <a:xfrm rot="5400000">
              <a:off x="7249432" y="3547307"/>
              <a:ext cx="563562" cy="92067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rot="16200000" flipH="1">
              <a:off x="3102429" y="4392689"/>
              <a:ext cx="584200" cy="184769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20" idx="2"/>
            </p:cNvCxnSpPr>
            <p:nvPr/>
          </p:nvCxnSpPr>
          <p:spPr>
            <a:xfrm rot="5400000">
              <a:off x="5660476" y="4409356"/>
              <a:ext cx="554038" cy="182547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ounded Rectangle 16"/>
            <p:cNvSpPr/>
            <p:nvPr/>
          </p:nvSpPr>
          <p:spPr>
            <a:xfrm>
              <a:off x="1840495" y="1674813"/>
              <a:ext cx="5452613" cy="73025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20000"/>
                <a:lumOff val="80000"/>
                <a:alpha val="9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ounded Rectangle 13"/>
            <p:cNvSpPr/>
            <p:nvPr/>
          </p:nvSpPr>
          <p:spPr bwMode="auto">
            <a:xfrm>
              <a:off x="1556355" y="4313238"/>
              <a:ext cx="1828649" cy="731837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20000"/>
                <a:lumOff val="80000"/>
                <a:alpha val="9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ounded Rectangle 19"/>
            <p:cNvSpPr/>
            <p:nvPr/>
          </p:nvSpPr>
          <p:spPr bwMode="auto">
            <a:xfrm>
              <a:off x="5935908" y="4313238"/>
              <a:ext cx="1828649" cy="731837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20000"/>
                <a:lumOff val="80000"/>
                <a:alpha val="9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Rounded Rectangle 22"/>
            <p:cNvSpPr/>
            <p:nvPr/>
          </p:nvSpPr>
          <p:spPr bwMode="auto">
            <a:xfrm>
              <a:off x="2743707" y="5634038"/>
              <a:ext cx="3657299" cy="731837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20000"/>
                <a:lumOff val="80000"/>
                <a:alpha val="9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3" name="Group 24"/>
            <p:cNvGrpSpPr/>
            <p:nvPr/>
          </p:nvGrpSpPr>
          <p:grpSpPr>
            <a:xfrm>
              <a:off x="235664" y="2994088"/>
              <a:ext cx="2011680" cy="731520"/>
              <a:chOff x="473355" y="1474661"/>
              <a:chExt cx="1899387" cy="907539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26" name="Rounded Rectangle 25"/>
              <p:cNvSpPr/>
              <p:nvPr/>
            </p:nvSpPr>
            <p:spPr>
              <a:xfrm>
                <a:off x="473355" y="1474661"/>
                <a:ext cx="1899387" cy="907539"/>
              </a:xfrm>
              <a:prstGeom prst="roundRect">
                <a:avLst>
                  <a:gd name="adj" fmla="val 10000"/>
                </a:avLst>
              </a:prstGeom>
              <a:grpFill/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7" name="Rounded Rectangle 4"/>
              <p:cNvSpPr/>
              <p:nvPr/>
            </p:nvSpPr>
            <p:spPr>
              <a:xfrm>
                <a:off x="491035" y="1501244"/>
                <a:ext cx="1846225" cy="85437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76200" tIns="76200" rIns="76200" bIns="76200" spcCol="1270" anchor="ctr"/>
              <a:lstStyle/>
              <a:p>
                <a:pPr algn="ctr" defTabSz="8890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000" dirty="0"/>
                  <a:t>“True” Investor Cash Flows</a:t>
                </a:r>
              </a:p>
            </p:txBody>
          </p:sp>
        </p:grpSp>
        <p:grpSp>
          <p:nvGrpSpPr>
            <p:cNvPr id="10268" name="Group 27"/>
            <p:cNvGrpSpPr>
              <a:grpSpLocks/>
            </p:cNvGrpSpPr>
            <p:nvPr/>
          </p:nvGrpSpPr>
          <p:grpSpPr bwMode="auto">
            <a:xfrm>
              <a:off x="2492375" y="2994025"/>
              <a:ext cx="1371600" cy="731838"/>
              <a:chOff x="2690342" y="1474661"/>
              <a:chExt cx="1084159" cy="907539"/>
            </a:xfrm>
          </p:grpSpPr>
          <p:sp>
            <p:nvSpPr>
              <p:cNvPr id="29" name="Rounded Rectangle 28"/>
              <p:cNvSpPr/>
              <p:nvPr/>
            </p:nvSpPr>
            <p:spPr>
              <a:xfrm>
                <a:off x="2690759" y="1474661"/>
                <a:ext cx="1084070" cy="907539"/>
              </a:xfrm>
              <a:prstGeom prst="roundRect">
                <a:avLst>
                  <a:gd name="adj" fmla="val 10000"/>
                </a:avLst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0" name="Rounded Rectangle 6"/>
              <p:cNvSpPr/>
              <p:nvPr/>
            </p:nvSpPr>
            <p:spPr>
              <a:xfrm>
                <a:off x="2717109" y="1502222"/>
                <a:ext cx="1031372" cy="852417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76200" tIns="76200" rIns="76200" bIns="76200" spcCol="1270" anchor="ctr"/>
              <a:lstStyle/>
              <a:p>
                <a:pPr algn="ctr" defTabSz="8890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000" dirty="0"/>
                  <a:t>“True” Risk</a:t>
                </a:r>
              </a:p>
            </p:txBody>
          </p:sp>
        </p:grpSp>
        <p:grpSp>
          <p:nvGrpSpPr>
            <p:cNvPr id="10269" name="Group 30"/>
            <p:cNvGrpSpPr>
              <a:grpSpLocks/>
            </p:cNvGrpSpPr>
            <p:nvPr/>
          </p:nvGrpSpPr>
          <p:grpSpPr bwMode="auto">
            <a:xfrm>
              <a:off x="4110038" y="2994025"/>
              <a:ext cx="2720975" cy="731838"/>
              <a:chOff x="4092101" y="1474661"/>
              <a:chExt cx="2177523" cy="907539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4092417" y="1474661"/>
                <a:ext cx="2177344" cy="907539"/>
              </a:xfrm>
              <a:prstGeom prst="roundRect">
                <a:avLst>
                  <a:gd name="adj" fmla="val 10000"/>
                </a:avLst>
              </a:prstGeom>
              <a:solidFill>
                <a:schemeClr val="accent3">
                  <a:lumMod val="20000"/>
                  <a:lumOff val="80000"/>
                  <a:alpha val="9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3" name="Rounded Rectangle 8"/>
              <p:cNvSpPr/>
              <p:nvPr/>
            </p:nvSpPr>
            <p:spPr>
              <a:xfrm>
                <a:off x="4119094" y="1502222"/>
                <a:ext cx="2123990" cy="852417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76200" tIns="76200" rIns="76200" bIns="76200" spcCol="1270" anchor="ctr"/>
              <a:lstStyle/>
              <a:p>
                <a:pPr algn="ctr" defTabSz="8890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000" dirty="0"/>
                  <a:t>“Perceived” Investor Cash Flows</a:t>
                </a:r>
              </a:p>
            </p:txBody>
          </p:sp>
        </p:grpSp>
        <p:grpSp>
          <p:nvGrpSpPr>
            <p:cNvPr id="10270" name="Group 33"/>
            <p:cNvGrpSpPr>
              <a:grpSpLocks/>
            </p:cNvGrpSpPr>
            <p:nvPr/>
          </p:nvGrpSpPr>
          <p:grpSpPr bwMode="auto">
            <a:xfrm>
              <a:off x="7077075" y="2994025"/>
              <a:ext cx="1828800" cy="731838"/>
              <a:chOff x="6587224" y="1474661"/>
              <a:chExt cx="1480218" cy="907539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6587346" y="1474661"/>
                <a:ext cx="1480096" cy="907539"/>
              </a:xfrm>
              <a:prstGeom prst="roundRect">
                <a:avLst>
                  <a:gd name="adj" fmla="val 10000"/>
                </a:avLst>
              </a:prstGeom>
              <a:solidFill>
                <a:schemeClr val="accent3">
                  <a:lumMod val="20000"/>
                  <a:lumOff val="80000"/>
                  <a:alpha val="9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6" name="Rounded Rectangle 10"/>
              <p:cNvSpPr/>
              <p:nvPr/>
            </p:nvSpPr>
            <p:spPr>
              <a:xfrm>
                <a:off x="6614328" y="1502222"/>
                <a:ext cx="1426134" cy="852417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76200" tIns="76200" rIns="76200" bIns="76200" spcCol="1270" anchor="ctr"/>
              <a:lstStyle/>
              <a:p>
                <a:pPr algn="ctr" defTabSz="8890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000" dirty="0"/>
                  <a:t>“Perceived” Risk</a:t>
                </a:r>
              </a:p>
            </p:txBody>
          </p:sp>
        </p:grpSp>
        <p:sp>
          <p:nvSpPr>
            <p:cNvPr id="37" name="Rounded Rectangle 5"/>
            <p:cNvSpPr/>
            <p:nvPr/>
          </p:nvSpPr>
          <p:spPr>
            <a:xfrm>
              <a:off x="1829383" y="1695450"/>
              <a:ext cx="5457376" cy="68897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76200" tIns="76200" rIns="76200" bIns="762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/>
                <a:t>Managerial Actions, the Economic Environment, Taxes, and the Political Climate</a:t>
              </a:r>
            </a:p>
          </p:txBody>
        </p:sp>
        <p:sp>
          <p:nvSpPr>
            <p:cNvPr id="38" name="Rounded Rectangle 5"/>
            <p:cNvSpPr/>
            <p:nvPr/>
          </p:nvSpPr>
          <p:spPr bwMode="auto">
            <a:xfrm>
              <a:off x="1589690" y="4335463"/>
              <a:ext cx="1761980" cy="687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/>
                <a:t>Stock’s </a:t>
              </a:r>
              <a:br>
                <a:rPr lang="en-US" sz="2000" dirty="0"/>
              </a:br>
              <a:r>
                <a:rPr lang="en-US" sz="2000" dirty="0"/>
                <a:t>Intrinsic Value</a:t>
              </a:r>
            </a:p>
          </p:txBody>
        </p:sp>
        <p:sp>
          <p:nvSpPr>
            <p:cNvPr id="39" name="Rounded Rectangle 5"/>
            <p:cNvSpPr/>
            <p:nvPr/>
          </p:nvSpPr>
          <p:spPr bwMode="auto">
            <a:xfrm>
              <a:off x="5969242" y="4335463"/>
              <a:ext cx="1761980" cy="687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/>
                <a:t>Stock’s </a:t>
              </a:r>
              <a:br>
                <a:rPr lang="en-US" sz="2000" dirty="0"/>
              </a:br>
              <a:r>
                <a:rPr lang="en-US" sz="2000" dirty="0"/>
                <a:t>Market Price</a:t>
              </a:r>
            </a:p>
          </p:txBody>
        </p:sp>
        <p:sp>
          <p:nvSpPr>
            <p:cNvPr id="41" name="Rounded Rectangle 5"/>
            <p:cNvSpPr/>
            <p:nvPr/>
          </p:nvSpPr>
          <p:spPr bwMode="auto">
            <a:xfrm>
              <a:off x="2811965" y="5656263"/>
              <a:ext cx="3520785" cy="687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/>
                <a:t>Market Equilibrium:</a:t>
              </a:r>
              <a:br>
                <a:rPr lang="en-US" sz="2000" dirty="0"/>
              </a:br>
              <a:r>
                <a:rPr lang="en-US" sz="2000" dirty="0"/>
                <a:t>Intrinsic Value = Stock Price</a:t>
              </a:r>
            </a:p>
          </p:txBody>
        </p:sp>
      </p:grpSp>
      <p:sp>
        <p:nvSpPr>
          <p:cNvPr id="74" name="Pentagon 73"/>
          <p:cNvSpPr/>
          <p:nvPr/>
        </p:nvSpPr>
        <p:spPr bwMode="auto">
          <a:xfrm>
            <a:off x="0" y="276225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699" y="584200"/>
            <a:ext cx="7947875" cy="1485900"/>
          </a:xfrm>
        </p:spPr>
        <p:txBody>
          <a:bodyPr/>
          <a:lstStyle/>
          <a:p>
            <a:pPr eaLnBrk="1" hangingPunct="1"/>
            <a:r>
              <a:rPr lang="en-US" dirty="0" smtClean="0"/>
              <a:t>Stockholder-Manager Conflicts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824249" y="1603419"/>
            <a:ext cx="8152325" cy="3581400"/>
          </a:xfrm>
        </p:spPr>
        <p:txBody>
          <a:bodyPr>
            <a:noAutofit/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en-US" sz="2800" dirty="0" smtClean="0"/>
              <a:t>Managers tend to act in their own best interest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sz="2800" dirty="0" smtClean="0"/>
          </a:p>
          <a:p>
            <a:pPr eaLnBrk="1" hangingPunct="1">
              <a:spcBef>
                <a:spcPct val="0"/>
              </a:spcBef>
              <a:defRPr/>
            </a:pPr>
            <a:r>
              <a:rPr lang="en-US" sz="2800" dirty="0" smtClean="0"/>
              <a:t>List some examples of behaviors in a manager’s best interest that are not in the shareholders’ best interests!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sz="2800" dirty="0" smtClean="0"/>
          </a:p>
          <a:p>
            <a:pPr eaLnBrk="1" hangingPunct="1">
              <a:spcBef>
                <a:spcPct val="0"/>
              </a:spcBef>
              <a:defRPr/>
            </a:pPr>
            <a:r>
              <a:rPr lang="en-US" sz="2800" dirty="0" smtClean="0"/>
              <a:t>Factors affecting managerial behavior: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sz="2800" i="0" dirty="0" smtClean="0"/>
              <a:t>Managerial compensation packages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sz="2800" i="0" dirty="0" smtClean="0"/>
              <a:t>Direct intervention by shareholders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sz="2800" i="0" dirty="0" smtClean="0"/>
              <a:t>The threat of firing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sz="2800" i="0" dirty="0" smtClean="0"/>
              <a:t>The threat of takeover</a:t>
            </a:r>
          </a:p>
        </p:txBody>
      </p:sp>
      <p:sp>
        <p:nvSpPr>
          <p:cNvPr id="29" name="Pentagon 28"/>
          <p:cNvSpPr/>
          <p:nvPr/>
        </p:nvSpPr>
        <p:spPr bwMode="auto">
          <a:xfrm>
            <a:off x="0" y="276225"/>
            <a:ext cx="615315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0" y="573088"/>
            <a:ext cx="7960754" cy="81783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Stockholder-Debtholder Conflicts </a:t>
            </a:r>
          </a:p>
        </p:txBody>
      </p:sp>
      <p:sp>
        <p:nvSpPr>
          <p:cNvPr id="12291" name="Content Placeholder 9"/>
          <p:cNvSpPr>
            <a:spLocks noGrp="1"/>
          </p:cNvSpPr>
          <p:nvPr>
            <p:ph idx="1"/>
          </p:nvPr>
        </p:nvSpPr>
        <p:spPr>
          <a:xfrm>
            <a:off x="734096" y="1390918"/>
            <a:ext cx="8255358" cy="4271694"/>
          </a:xfrm>
        </p:spPr>
        <p:txBody>
          <a:bodyPr>
            <a:noAutofit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 smtClean="0"/>
              <a:t>Stockholders generally prefer riskier projects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i="0" dirty="0" smtClean="0"/>
              <a:t>they receive more of the upside if the project succeeds</a:t>
            </a:r>
            <a:r>
              <a:rPr lang="en-US" sz="2800" dirty="0" smtClean="0"/>
              <a:t>. 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 smtClean="0"/>
              <a:t>Bondholders are more interested in limiting risk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i="0" dirty="0" smtClean="0"/>
              <a:t>Receive </a:t>
            </a:r>
            <a:r>
              <a:rPr lang="en-US" sz="2800" i="0" dirty="0"/>
              <a:t>fixed payments</a:t>
            </a:r>
            <a:endParaRPr lang="en-US" sz="2800" i="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i="0" dirty="0" smtClean="0"/>
              <a:t>Concerned about the use of additional debt.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i="0" dirty="0" smtClean="0"/>
              <a:t>Protect themselves with covenants in bond agreements 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 smtClean="0"/>
              <a:t>i.e. Limit the use of additional debt and/or constrain managers’ actions.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defRPr/>
            </a:pPr>
            <a:endParaRPr lang="en-US" sz="2800" dirty="0" smtClean="0"/>
          </a:p>
        </p:txBody>
      </p:sp>
      <p:sp>
        <p:nvSpPr>
          <p:cNvPr id="36" name="Pentagon 35"/>
          <p:cNvSpPr/>
          <p:nvPr/>
        </p:nvSpPr>
        <p:spPr bwMode="auto">
          <a:xfrm>
            <a:off x="0" y="276225"/>
            <a:ext cx="7589838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 noGrp="1"/>
          </p:cNvSpPr>
          <p:nvPr>
            <p:ph type="title"/>
          </p:nvPr>
        </p:nvSpPr>
        <p:spPr>
          <a:xfrm>
            <a:off x="464041" y="753842"/>
            <a:ext cx="7209728" cy="1571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hlinkClick r:id="rId2"/>
              </a:rPr>
              <a:t>Warren Buffett on GE, Apple, and Cash</a:t>
            </a:r>
            <a:endParaRPr lang="en-US" sz="5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470" y="2802128"/>
            <a:ext cx="3561798" cy="3744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11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9" name="Rectangle 9"/>
          <p:cNvSpPr>
            <a:spLocks noGrp="1" noChangeArrowheads="1"/>
          </p:cNvSpPr>
          <p:nvPr>
            <p:ph type="title"/>
          </p:nvPr>
        </p:nvSpPr>
        <p:spPr>
          <a:xfrm>
            <a:off x="821028" y="303727"/>
            <a:ext cx="8229600" cy="990600"/>
          </a:xfrm>
        </p:spPr>
        <p:txBody>
          <a:bodyPr/>
          <a:lstStyle/>
          <a:p>
            <a:r>
              <a:rPr lang="en-US" dirty="0" smtClean="0"/>
              <a:t>Ethics in Corporate Finance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1028" y="1495071"/>
            <a:ext cx="8322972" cy="5181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What are Ethics?</a:t>
            </a:r>
          </a:p>
          <a:p>
            <a:pPr lvl="1"/>
            <a:r>
              <a:rPr lang="en-US" sz="2400" dirty="0" smtClean="0"/>
              <a:t>Ethics</a:t>
            </a:r>
          </a:p>
          <a:p>
            <a:pPr lvl="2"/>
            <a:r>
              <a:rPr lang="en-US" sz="2400" dirty="0" smtClean="0"/>
              <a:t>society’s standards for judging whether an action is right or wrong</a:t>
            </a:r>
          </a:p>
          <a:p>
            <a:pPr lvl="1"/>
            <a:r>
              <a:rPr lang="en-US" sz="2400" dirty="0" smtClean="0"/>
              <a:t>Business Ethics</a:t>
            </a:r>
          </a:p>
          <a:p>
            <a:pPr lvl="2"/>
            <a:r>
              <a:rPr lang="en-US" sz="2400" dirty="0" smtClean="0"/>
              <a:t>society’s standards for acceptable behavior applied to business and financial markets</a:t>
            </a:r>
          </a:p>
          <a:p>
            <a:r>
              <a:rPr lang="en-US" sz="2400" dirty="0" smtClean="0"/>
              <a:t>Consequences </a:t>
            </a:r>
            <a:r>
              <a:rPr lang="en-US" sz="2400" dirty="0"/>
              <a:t>of Unethical Behavior</a:t>
            </a:r>
          </a:p>
          <a:p>
            <a:pPr lvl="1"/>
            <a:r>
              <a:rPr lang="en-US" sz="2400" dirty="0"/>
              <a:t>Inefficiency in the economy and costs to society</a:t>
            </a:r>
          </a:p>
          <a:p>
            <a:pPr lvl="1"/>
            <a:r>
              <a:rPr lang="en-US" sz="2400" dirty="0"/>
              <a:t>High legal and social costs</a:t>
            </a:r>
          </a:p>
          <a:p>
            <a:pPr lvl="1"/>
            <a:r>
              <a:rPr lang="en-US" sz="2400" dirty="0" smtClean="0"/>
              <a:t>Recent </a:t>
            </a:r>
            <a:r>
              <a:rPr lang="en-US" sz="2400" dirty="0"/>
              <a:t>financial crisis in the U.S</a:t>
            </a:r>
            <a:r>
              <a:rPr lang="en-US" sz="2400" dirty="0" smtClean="0"/>
              <a:t>.</a:t>
            </a:r>
          </a:p>
          <a:p>
            <a:endParaRPr lang="en-US" sz="32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5292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67530" y="3803804"/>
            <a:ext cx="7772400" cy="1016705"/>
          </a:xfrm>
          <a:solidFill>
            <a:schemeClr val="bg1">
              <a:lumMod val="75000"/>
            </a:schemeClr>
          </a:solidFill>
          <a:ln w="57150">
            <a:solidFill>
              <a:schemeClr val="accent2"/>
            </a:solidFill>
          </a:ln>
        </p:spPr>
        <p:txBody>
          <a:bodyPr>
            <a:noAutofit/>
          </a:bodyPr>
          <a:lstStyle/>
          <a:p>
            <a:r>
              <a:rPr lang="en-US" sz="3200" b="0" dirty="0" smtClean="0">
                <a:solidFill>
                  <a:schemeClr val="tx1"/>
                </a:solidFill>
              </a:rPr>
              <a:t>1. </a:t>
            </a:r>
            <a:r>
              <a:rPr lang="en-US" sz="2800" b="0" dirty="0" smtClean="0">
                <a:solidFill>
                  <a:schemeClr val="tx1"/>
                </a:solidFill>
              </a:rPr>
              <a:t>In your mind, List </a:t>
            </a:r>
            <a:r>
              <a:rPr lang="en-US" sz="2800" b="0" dirty="0">
                <a:solidFill>
                  <a:schemeClr val="tx1"/>
                </a:solidFill>
              </a:rPr>
              <a:t>a few examples of some recent unethical behavior in business news.</a:t>
            </a:r>
            <a:r>
              <a:rPr lang="en-US" sz="3200" b="0" dirty="0">
                <a:solidFill>
                  <a:schemeClr val="tx1"/>
                </a:solidFill>
              </a:rPr>
              <a:t/>
            </a:r>
            <a:br>
              <a:rPr lang="en-US" sz="3200" b="0" dirty="0">
                <a:solidFill>
                  <a:schemeClr val="tx1"/>
                </a:solidFill>
              </a:rPr>
            </a:br>
            <a:endParaRPr lang="en-US" sz="3200" b="0" dirty="0">
              <a:solidFill>
                <a:schemeClr val="tx1"/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68" y="1113141"/>
            <a:ext cx="7829862" cy="2522372"/>
          </a:xfrm>
        </p:spPr>
      </p:pic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67530" y="5188029"/>
            <a:ext cx="7772400" cy="976234"/>
          </a:xfrm>
          <a:ln w="57150"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 marL="0" algn="l"/>
            <a:r>
              <a:rPr lang="en-US" sz="3200" dirty="0" smtClean="0"/>
              <a:t>2. </a:t>
            </a:r>
            <a:r>
              <a:rPr lang="en-US" sz="3200" dirty="0"/>
              <a:t>What role do ethics play in maximizing shareholder wealth?</a:t>
            </a:r>
          </a:p>
          <a:p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2575775" y="298519"/>
            <a:ext cx="3698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Ethics, continued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5592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28700" y="214115"/>
            <a:ext cx="7200900" cy="726043"/>
          </a:xfrm>
        </p:spPr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735841" y="1503112"/>
            <a:ext cx="8139711" cy="3581401"/>
          </a:xfrm>
        </p:spPr>
        <p:txBody>
          <a:bodyPr>
            <a:noAutofit/>
          </a:bodyPr>
          <a:lstStyle/>
          <a:p>
            <a:r>
              <a:rPr lang="en-US" sz="2800" dirty="0" smtClean="0"/>
              <a:t>MindTap HW 1 due Sunday, Sept.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by 11:59 pm</a:t>
            </a:r>
          </a:p>
          <a:p>
            <a:pPr lvl="1"/>
            <a:r>
              <a:rPr lang="en-US" sz="2800" dirty="0" smtClean="0"/>
              <a:t>Access through </a:t>
            </a:r>
            <a:r>
              <a:rPr lang="en-US" sz="2800" dirty="0" err="1" smtClean="0"/>
              <a:t>BbLearn</a:t>
            </a:r>
            <a:endParaRPr lang="en-US" sz="2800" dirty="0" smtClean="0"/>
          </a:p>
          <a:p>
            <a:pPr lvl="1"/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Read Chapter 2 for Tuesday</a:t>
            </a:r>
            <a:endParaRPr lang="en-US" sz="28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027" y="2940392"/>
            <a:ext cx="3335337" cy="1402759"/>
          </a:xfrm>
        </p:spPr>
      </p:pic>
    </p:spTree>
    <p:extLst>
      <p:ext uri="{BB962C8B-B14F-4D97-AF65-F5344CB8AC3E}">
        <p14:creationId xmlns:p14="http://schemas.microsoft.com/office/powerpoint/2010/main" val="404447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544" y="2404872"/>
            <a:ext cx="7671816" cy="30266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If we are going to create a stock portfolio, what are some things we would want to consider when choosing companies to add to the portfolio?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02080" y="304801"/>
            <a:ext cx="61782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C0504D"/>
                </a:solidFill>
              </a:rPr>
              <a:t>Portfolio Considerations</a:t>
            </a:r>
            <a:endParaRPr lang="en-US" sz="4400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30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209" y="2371209"/>
            <a:ext cx="7209728" cy="2852737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/>
              <a:t>Let’s create a Stock portfolio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03162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2924" y="457200"/>
            <a:ext cx="2891790" cy="713232"/>
          </a:xfrm>
        </p:spPr>
        <p:txBody>
          <a:bodyPr/>
          <a:lstStyle/>
          <a:p>
            <a:r>
              <a:rPr lang="en-US" sz="6600" dirty="0" smtClean="0">
                <a:solidFill>
                  <a:srgbClr val="FFFF00"/>
                </a:solidFill>
              </a:rPr>
              <a:t>Review</a:t>
            </a:r>
            <a:endParaRPr lang="en-US" sz="6600" dirty="0">
              <a:solidFill>
                <a:srgbClr val="FFFF00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6" y="1650398"/>
            <a:ext cx="3908425" cy="2199066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389120" y="233571"/>
            <a:ext cx="4549140" cy="4340352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Where has Professor Parkes taught  Finance besides at NAU?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What is one of Sarah (your SI) majors or minor?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How should you always access </a:t>
            </a:r>
            <a:r>
              <a:rPr lang="en-US" b="1" dirty="0" err="1" smtClean="0"/>
              <a:t>MindTap</a:t>
            </a:r>
            <a:r>
              <a:rPr lang="en-US" b="1" dirty="0" smtClean="0"/>
              <a:t> HW and resources?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How many HW assignments do you have for the semester?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Are grades rounded up at the end of the semester?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Is extra credit available?</a:t>
            </a:r>
            <a:endParaRPr lang="en-US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3923"/>
            <a:ext cx="9144000" cy="2284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209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216" y="673838"/>
            <a:ext cx="8702294" cy="1197153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Chapter 1: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An Overview of Financial Management</a:t>
            </a:r>
          </a:p>
        </p:txBody>
      </p:sp>
      <p:sp>
        <p:nvSpPr>
          <p:cNvPr id="2052" name="Text Placeholder 20"/>
          <p:cNvSpPr>
            <a:spLocks noGrp="1"/>
          </p:cNvSpPr>
          <p:nvPr>
            <p:ph idx="1"/>
          </p:nvPr>
        </p:nvSpPr>
        <p:spPr>
          <a:xfrm>
            <a:off x="231966" y="2661277"/>
            <a:ext cx="8848725" cy="2706688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b="1" dirty="0" smtClean="0"/>
              <a:t>Forms of Business Organization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US" b="1" dirty="0" smtClean="0"/>
              <a:t>Creating Value for Investors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US" b="1" dirty="0" smtClean="0"/>
              <a:t>Stockholder-Manager Conflicts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US" b="1" dirty="0" smtClean="0"/>
              <a:t>Stockholder-Debtholder Conflicts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US" b="1" dirty="0" smtClean="0"/>
              <a:t>Balancing Shareholder Interests and Society Interests (including Ethics)</a:t>
            </a:r>
          </a:p>
          <a:p>
            <a:pPr eaLnBrk="1" hangingPunct="1">
              <a:lnSpc>
                <a:spcPct val="100000"/>
              </a:lnSpc>
              <a:defRPr/>
            </a:pPr>
            <a:endParaRPr lang="en-US" b="1" dirty="0" smtClean="0"/>
          </a:p>
          <a:p>
            <a:pPr eaLnBrk="1" hangingPunct="1">
              <a:lnSpc>
                <a:spcPct val="100000"/>
              </a:lnSpc>
              <a:defRPr/>
            </a:pPr>
            <a:endParaRPr lang="en-US" b="1" dirty="0" smtClean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1-</a:t>
            </a:r>
            <a:fld id="{B90D6647-99FF-43E7-9619-8CBD8F49111C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4" name="Pentagon 23"/>
          <p:cNvSpPr/>
          <p:nvPr/>
        </p:nvSpPr>
        <p:spPr bwMode="auto">
          <a:xfrm>
            <a:off x="0" y="276225"/>
            <a:ext cx="1527175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34850" y="2548764"/>
            <a:ext cx="8397025" cy="1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66671" y="552450"/>
            <a:ext cx="8809149" cy="65167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 smtClean="0"/>
              <a:t>Finance Within the Corporate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1-</a:t>
            </a:r>
            <a:fld id="{D1CBACE5-0944-4B20-880E-0888094C1CBE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41" name="Diagram 40"/>
          <p:cNvGraphicFramePr/>
          <p:nvPr>
            <p:extLst>
              <p:ext uri="{D42A27DB-BD31-4B8C-83A1-F6EECF244321}">
                <p14:modId xmlns:p14="http://schemas.microsoft.com/office/powerpoint/2010/main" val="2374535814"/>
              </p:ext>
            </p:extLst>
          </p:nvPr>
        </p:nvGraphicFramePr>
        <p:xfrm>
          <a:off x="566671" y="1135063"/>
          <a:ext cx="8382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" name="Pentagon 27"/>
          <p:cNvSpPr/>
          <p:nvPr/>
        </p:nvSpPr>
        <p:spPr bwMode="auto">
          <a:xfrm>
            <a:off x="0" y="276225"/>
            <a:ext cx="305435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273676"/>
            <a:ext cx="7200900" cy="85966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Areas of Finance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3010" y="1806744"/>
            <a:ext cx="7795260" cy="4308305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 smtClean="0"/>
              <a:t>Financial Management</a:t>
            </a:r>
          </a:p>
          <a:p>
            <a:pPr lvl="1"/>
            <a:r>
              <a:rPr lang="en-US" sz="4000" dirty="0" smtClean="0"/>
              <a:t>Corporate Finance</a:t>
            </a:r>
          </a:p>
          <a:p>
            <a:endParaRPr lang="en-US" sz="4000" dirty="0" smtClean="0"/>
          </a:p>
          <a:p>
            <a:r>
              <a:rPr lang="en-US" sz="4000" dirty="0" smtClean="0"/>
              <a:t>Capital Markets</a:t>
            </a:r>
          </a:p>
          <a:p>
            <a:pPr lvl="1"/>
            <a:r>
              <a:rPr lang="en-US" sz="4000" dirty="0" smtClean="0"/>
              <a:t>Investment Banking, Brokerages, Commercial Banking</a:t>
            </a:r>
          </a:p>
          <a:p>
            <a:endParaRPr lang="en-US" sz="4000" dirty="0" smtClean="0"/>
          </a:p>
          <a:p>
            <a:r>
              <a:rPr lang="en-US" sz="4000" dirty="0" smtClean="0"/>
              <a:t>Investments</a:t>
            </a:r>
          </a:p>
          <a:p>
            <a:pPr lvl="1"/>
            <a:r>
              <a:rPr lang="en-US" sz="4000" dirty="0" smtClean="0"/>
              <a:t>Financial Advising, Portfolio Theory and Creation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/>
          <a:lstStyle/>
          <a:p>
            <a:fld id="{2AB0F6DD-4DAA-469F-B7E2-BFEE696B0C5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95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55213" y="492125"/>
            <a:ext cx="7831964" cy="1485900"/>
          </a:xfrm>
        </p:spPr>
        <p:txBody>
          <a:bodyPr/>
          <a:lstStyle/>
          <a:p>
            <a:pPr eaLnBrk="1" hangingPunct="1"/>
            <a:r>
              <a:rPr lang="en-US" dirty="0" smtClean="0"/>
              <a:t>Forms of Business Organization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55213" y="1551839"/>
            <a:ext cx="3994128" cy="4411148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en-US" sz="4000" dirty="0" smtClean="0"/>
              <a:t>Proprietorship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sz="4000" dirty="0" smtClean="0"/>
          </a:p>
          <a:p>
            <a:pPr eaLnBrk="1" hangingPunct="1">
              <a:spcBef>
                <a:spcPct val="0"/>
              </a:spcBef>
              <a:defRPr/>
            </a:pPr>
            <a:r>
              <a:rPr lang="en-US" sz="4000" dirty="0" smtClean="0"/>
              <a:t>Partnership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sz="4000" dirty="0" smtClean="0"/>
          </a:p>
          <a:p>
            <a:pPr eaLnBrk="1" hangingPunct="1">
              <a:spcBef>
                <a:spcPct val="0"/>
              </a:spcBef>
              <a:defRPr/>
            </a:pPr>
            <a:r>
              <a:rPr lang="en-US" sz="4000" dirty="0" smtClean="0"/>
              <a:t>Corporation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sz="4000" dirty="0" smtClean="0"/>
          </a:p>
          <a:p>
            <a:pPr eaLnBrk="1" hangingPunct="1">
              <a:spcBef>
                <a:spcPct val="0"/>
              </a:spcBef>
              <a:defRPr/>
            </a:pPr>
            <a:r>
              <a:rPr lang="en-US" sz="4000" dirty="0" smtClean="0"/>
              <a:t>LLC, LLP, PC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1-</a:t>
            </a:r>
            <a:fld id="{26DF077B-8F74-42B0-8B3F-7C1D35C6B130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7" name="Pentagon 26"/>
          <p:cNvSpPr/>
          <p:nvPr/>
        </p:nvSpPr>
        <p:spPr bwMode="auto">
          <a:xfrm>
            <a:off x="0" y="276225"/>
            <a:ext cx="305435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20300483">
            <a:off x="3537245" y="2608584"/>
            <a:ext cx="606202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Do all of these business forms have a need for Finance?</a:t>
            </a:r>
            <a:endParaRPr lang="en-US" sz="3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5077</TotalTime>
  <Words>787</Words>
  <Application>Microsoft Office PowerPoint</Application>
  <PresentationFormat>On-screen Show (4:3)</PresentationFormat>
  <Paragraphs>161</Paragraphs>
  <Slides>22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Franklin Gothic Book</vt:lpstr>
      <vt:lpstr>ヒラギノ角ゴ Pro W3</vt:lpstr>
      <vt:lpstr>Crop</vt:lpstr>
      <vt:lpstr>"Successful people do what unsuccessful people are not willing to do. Don't wish it were easier; wish you were better."</vt:lpstr>
      <vt:lpstr>Warren Buffett on GE, Apple, and Cash</vt:lpstr>
      <vt:lpstr>PowerPoint Presentation</vt:lpstr>
      <vt:lpstr>Let’s create a Stock portfolio</vt:lpstr>
      <vt:lpstr>Review</vt:lpstr>
      <vt:lpstr>Chapter 1: An Overview of Financial Management</vt:lpstr>
      <vt:lpstr>Finance Within the Corporate Organization</vt:lpstr>
      <vt:lpstr>Areas of Finance</vt:lpstr>
      <vt:lpstr>Forms of Business Organization</vt:lpstr>
      <vt:lpstr>Proprietorships and Partnerships</vt:lpstr>
      <vt:lpstr>Corporations</vt:lpstr>
      <vt:lpstr>Forms of Business Organization</vt:lpstr>
      <vt:lpstr>Goal of the Firm</vt:lpstr>
      <vt:lpstr>Balancing Shareholder Interests and Society Interests</vt:lpstr>
      <vt:lpstr>Stock Prices and Intrinsic Value</vt:lpstr>
      <vt:lpstr>PowerPoint Presentation</vt:lpstr>
      <vt:lpstr>Determinants of Intrinsic Values and Stock Prices</vt:lpstr>
      <vt:lpstr>Stockholder-Manager Conflicts</vt:lpstr>
      <vt:lpstr>Stockholder-Debtholder Conflicts </vt:lpstr>
      <vt:lpstr>Ethics in Corporate Finance</vt:lpstr>
      <vt:lpstr>1. In your mind, List a few examples of some recent unethical behavior in business news. </vt:lpstr>
      <vt:lpstr>Assignment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</dc:creator>
  <cp:lastModifiedBy>Andrew Parkes</cp:lastModifiedBy>
  <cp:revision>540</cp:revision>
  <dcterms:created xsi:type="dcterms:W3CDTF">2008-06-05T15:38:38Z</dcterms:created>
  <dcterms:modified xsi:type="dcterms:W3CDTF">2018-08-30T18:11:21Z</dcterms:modified>
</cp:coreProperties>
</file>