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6" r:id="rId1"/>
  </p:sldMasterIdLst>
  <p:notesMasterIdLst>
    <p:notesMasterId r:id="rId20"/>
  </p:notesMasterIdLst>
  <p:handoutMasterIdLst>
    <p:handoutMasterId r:id="rId21"/>
  </p:handoutMasterIdLst>
  <p:sldIdLst>
    <p:sldId id="418" r:id="rId2"/>
    <p:sldId id="422" r:id="rId3"/>
    <p:sldId id="423" r:id="rId4"/>
    <p:sldId id="400" r:id="rId5"/>
    <p:sldId id="401" r:id="rId6"/>
    <p:sldId id="419" r:id="rId7"/>
    <p:sldId id="407" r:id="rId8"/>
    <p:sldId id="404" r:id="rId9"/>
    <p:sldId id="409" r:id="rId10"/>
    <p:sldId id="417" r:id="rId11"/>
    <p:sldId id="420" r:id="rId12"/>
    <p:sldId id="408" r:id="rId13"/>
    <p:sldId id="411" r:id="rId14"/>
    <p:sldId id="412" r:id="rId15"/>
    <p:sldId id="413" r:id="rId16"/>
    <p:sldId id="414" r:id="rId17"/>
    <p:sldId id="406" r:id="rId18"/>
    <p:sldId id="421" r:id="rId1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0019"/>
    <a:srgbClr val="0000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0" autoAdjust="0"/>
  </p:normalViewPr>
  <p:slideViewPr>
    <p:cSldViewPr snapToGrid="0" showGuides="1">
      <p:cViewPr varScale="1">
        <p:scale>
          <a:sx n="111" d="100"/>
          <a:sy n="111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29A3EB-8FC5-4B4B-8817-E25E8D9747E0}" type="datetimeFigureOut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3D77DC-2A98-4057-9A60-7CA95E4C39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53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10F0C6-DD01-4117-A09B-E16EE262A4E6}" type="datetimeFigureOut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147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04DFF2-60E5-4783-AC70-AA6E06EC05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90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E35D98-54CC-4464-8529-2E65BDE9F6C2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8418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088DDA-F7BD-4CA6-AD6F-0CD1330CCB07}" type="slidenum">
              <a:rPr lang="en-US" smtClean="0"/>
              <a:pPr>
                <a:defRPr/>
              </a:pPr>
              <a:t>16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9629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F812F0-A657-41AA-B393-30A79E3E71E5}" type="slidenum">
              <a:rPr lang="en-US" smtClean="0"/>
              <a:pPr>
                <a:defRPr/>
              </a:pPr>
              <a:t>17</a:t>
            </a:fld>
            <a:endParaRPr lang="en-US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4793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128DBC-4E29-455D-B058-E253D0BBF132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0965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2E3EE8-DE53-41B2-BFF8-6481C1D8BC46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2185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708FB6-CF22-4FB8-BE6B-ADE4F9C0F9A7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9105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48C44-15D8-418D-9136-80EDA11D6B21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257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86C299-CA9E-451A-A98C-C44E4C56DE7B}" type="slidenum">
              <a:rPr lang="en-US" smtClean="0"/>
              <a:pPr>
                <a:defRPr/>
              </a:pPr>
              <a:t>12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5172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B0F99F-BE88-4F0D-A90F-D2F12755AA40}" type="slidenum">
              <a:rPr lang="en-US" smtClean="0"/>
              <a:pPr>
                <a:defRPr/>
              </a:pPr>
              <a:t>13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3245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6D286E-F41F-4E43-8C5D-4423E532C5E9}" type="slidenum">
              <a:rPr lang="en-US" smtClean="0"/>
              <a:pPr>
                <a:defRPr/>
              </a:pPr>
              <a:t>14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6155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BC9C3D-83A4-4150-95DC-760253E6C3A8}" type="slidenum">
              <a:rPr lang="en-US" smtClean="0"/>
              <a:pPr>
                <a:defRPr/>
              </a:pPr>
              <a:t>15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1030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A01A1809-B04F-4DAF-BC8B-EC38E4F8F67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1C251F59-024B-45FB-BC95-A02AD0F25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69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1809-B04F-4DAF-BC8B-EC38E4F8F67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7108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1809-B04F-4DAF-BC8B-EC38E4F8F67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2335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14400" y="685800"/>
            <a:ext cx="7315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04874" y="3419475"/>
            <a:ext cx="7315201" cy="2706688"/>
          </a:xfrm>
        </p:spPr>
        <p:txBody>
          <a:bodyPr/>
          <a:lstStyle>
            <a:lvl1pPr algn="ctr">
              <a:spcAft>
                <a:spcPts val="600"/>
              </a:spcAft>
              <a:buNone/>
              <a:defRPr sz="3200"/>
            </a:lvl1pPr>
            <a:lvl2pPr>
              <a:spcAft>
                <a:spcPts val="600"/>
              </a:spcAft>
              <a:defRPr sz="2600"/>
            </a:lvl2pPr>
            <a:lvl5pPr marL="13716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914400" y="685800"/>
            <a:ext cx="7315200" cy="457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1951"/>
            <a:ext cx="8229600" cy="10779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06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79B1B820-28DC-4763-BDFC-50A0284EB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4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024" y="365760"/>
            <a:ext cx="7713860" cy="70104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7C001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Clr>
                <a:srgbClr val="7C0019"/>
              </a:buClr>
              <a:buFont typeface="Wingdings" panose="05000000000000000000" pitchFamily="2" charset="2"/>
              <a:buChar char="ü"/>
              <a:defRPr/>
            </a:lvl1pPr>
            <a:lvl2pPr marL="457200" indent="-182880">
              <a:buClr>
                <a:srgbClr val="7C0019"/>
              </a:buClr>
              <a:buFont typeface="Wingdings" panose="05000000000000000000" pitchFamily="2" charset="2"/>
              <a:buChar char="ü"/>
              <a:defRPr/>
            </a:lvl2pPr>
            <a:lvl3pPr marL="731520" indent="-182880">
              <a:buClr>
                <a:srgbClr val="7C0019"/>
              </a:buClr>
              <a:buFont typeface="Wingdings" panose="05000000000000000000" pitchFamily="2" charset="2"/>
              <a:buChar char="ü"/>
              <a:defRPr/>
            </a:lvl3pPr>
            <a:lvl4pPr marL="1005840" indent="-182880">
              <a:buClr>
                <a:srgbClr val="7C0019"/>
              </a:buClr>
              <a:buFont typeface="Wingdings" panose="05000000000000000000" pitchFamily="2" charset="2"/>
              <a:buChar char="ü"/>
              <a:defRPr/>
            </a:lvl4pPr>
            <a:lvl5pPr marL="1280160" indent="-182880">
              <a:buClr>
                <a:srgbClr val="7C0019"/>
              </a:buClr>
              <a:buFont typeface="Wingdings" panose="05000000000000000000" pitchFamily="2" charset="2"/>
              <a:buChar char="ü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1809-B04F-4DAF-BC8B-EC38E4F8F67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4916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1809-B04F-4DAF-BC8B-EC38E4F8F67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415300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1809-B04F-4DAF-BC8B-EC38E4F8F67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6392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1809-B04F-4DAF-BC8B-EC38E4F8F67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4354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1809-B04F-4DAF-BC8B-EC38E4F8F67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348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1809-B04F-4DAF-BC8B-EC38E4F8F67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8431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1809-B04F-4DAF-BC8B-EC38E4F8F67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7144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1809-B04F-4DAF-BC8B-EC38E4F8F67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332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01A1809-B04F-4DAF-BC8B-EC38E4F8F67D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C251F59-024B-45FB-BC95-A02AD0F255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0" y="6858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0" y="685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3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27" r:id="rId1"/>
    <p:sldLayoutId id="2147484728" r:id="rId2"/>
    <p:sldLayoutId id="2147484729" r:id="rId3"/>
    <p:sldLayoutId id="2147484730" r:id="rId4"/>
    <p:sldLayoutId id="2147484731" r:id="rId5"/>
    <p:sldLayoutId id="2147484732" r:id="rId6"/>
    <p:sldLayoutId id="2147484733" r:id="rId7"/>
    <p:sldLayoutId id="2147484734" r:id="rId8"/>
    <p:sldLayoutId id="2147484735" r:id="rId9"/>
    <p:sldLayoutId id="2147484736" r:id="rId10"/>
    <p:sldLayoutId id="2147484737" r:id="rId11"/>
    <p:sldLayoutId id="2147484738" r:id="rId12"/>
    <p:sldLayoutId id="214748473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foxnews.com/v/1729067741001/?#sp=show-clip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yahoo.com/quote/SNAP?p=SNA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518" y="376293"/>
            <a:ext cx="4945225" cy="575070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29663" y="5054600"/>
            <a:ext cx="414337" cy="279400"/>
          </a:xfrm>
        </p:spPr>
        <p:txBody>
          <a:bodyPr>
            <a:normAutofit fontScale="47500" lnSpcReduction="20000"/>
          </a:bodyPr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44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124" y="149290"/>
            <a:ext cx="8877300" cy="102235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The </a:t>
            </a:r>
            <a:r>
              <a:rPr lang="en-US" sz="3600" dirty="0">
                <a:solidFill>
                  <a:srgbClr val="000000"/>
                </a:solidFill>
              </a:rPr>
              <a:t>Selling Process for a </a:t>
            </a:r>
            <a:r>
              <a:rPr lang="en-US" sz="3600" dirty="0" smtClean="0">
                <a:solidFill>
                  <a:srgbClr val="000000"/>
                </a:solidFill>
              </a:rPr>
              <a:t>Large </a:t>
            </a:r>
            <a:r>
              <a:rPr lang="en-US" sz="3600" dirty="0">
                <a:solidFill>
                  <a:srgbClr val="000000"/>
                </a:solidFill>
              </a:rPr>
              <a:t>Security </a:t>
            </a:r>
            <a:r>
              <a:rPr lang="en-US" sz="3600" dirty="0" smtClean="0">
                <a:solidFill>
                  <a:srgbClr val="000000"/>
                </a:solidFill>
              </a:rPr>
              <a:t>Issue (IPO)</a:t>
            </a: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188420" name="Picture 4" descr="figure07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8" y="1626689"/>
            <a:ext cx="9038741" cy="507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4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67" y="311168"/>
            <a:ext cx="5366514" cy="701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Facebook vs. Twitter –</a:t>
            </a:r>
            <a:br>
              <a:rPr lang="en-US" dirty="0" smtClean="0"/>
            </a:br>
            <a:r>
              <a:rPr lang="en-US" dirty="0" smtClean="0"/>
              <a:t>IPO and Performance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96" y="1328407"/>
            <a:ext cx="9086259" cy="524983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1453" y="552450"/>
            <a:ext cx="7713860" cy="7010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Physical Location Stock Exchanges vs. Electronic Dealer-Based Markets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1445" y="1812926"/>
            <a:ext cx="7338333" cy="4351337"/>
          </a:xfrm>
        </p:spPr>
        <p:txBody>
          <a:bodyPr>
            <a:normAutofit/>
          </a:bodyPr>
          <a:lstStyle/>
          <a:p>
            <a:pPr marL="342900" indent="-342900" eaLnBrk="1" hangingPunct="1">
              <a:defRPr/>
            </a:pPr>
            <a:r>
              <a:rPr lang="en-US" sz="3600" spc="-100" dirty="0" smtClean="0"/>
              <a:t>Auction market vs. Dealer market (Exchanges vs. OTC)</a:t>
            </a:r>
          </a:p>
          <a:p>
            <a:pPr marL="342900" indent="-342900" eaLnBrk="1" hangingPunct="1">
              <a:defRPr/>
            </a:pPr>
            <a:endParaRPr lang="en-US" sz="3600" spc="-100" dirty="0" smtClean="0"/>
          </a:p>
          <a:p>
            <a:pPr marL="342900" indent="-342900" eaLnBrk="1" hangingPunct="1">
              <a:defRPr/>
            </a:pPr>
            <a:r>
              <a:rPr lang="en-US" sz="3600" spc="-100" dirty="0" smtClean="0">
                <a:hlinkClick r:id="rId3"/>
              </a:rPr>
              <a:t>NYSE</a:t>
            </a:r>
            <a:r>
              <a:rPr lang="en-US" sz="3600" spc="-100" dirty="0" smtClean="0"/>
              <a:t> vs. Nasdaq</a:t>
            </a:r>
          </a:p>
          <a:p>
            <a:pPr marL="342900" indent="-342900" eaLnBrk="1" hangingPunct="1">
              <a:defRPr/>
            </a:pPr>
            <a:endParaRPr lang="en-US" sz="3600" spc="-100" dirty="0" smtClean="0"/>
          </a:p>
          <a:p>
            <a:pPr marL="342900" indent="-342900" eaLnBrk="1" hangingPunct="1">
              <a:defRPr/>
            </a:pPr>
            <a:r>
              <a:rPr lang="en-US" sz="3600" spc="-100" dirty="0" smtClean="0"/>
              <a:t>Differences are narrowing</a:t>
            </a:r>
          </a:p>
          <a:p>
            <a:pPr>
              <a:defRPr/>
            </a:pP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51D5CA57-2D59-4D9E-AF28-CEA78AF7119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" name="Pentagon 13"/>
          <p:cNvSpPr/>
          <p:nvPr/>
        </p:nvSpPr>
        <p:spPr bwMode="auto">
          <a:xfrm>
            <a:off x="0" y="126682"/>
            <a:ext cx="76073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7788" y="147797"/>
            <a:ext cx="8394408" cy="9613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S&amp;P 500 Index, Total Returns: Dividend Yield + Capital Gain or Loss, 1968-2012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>
                <a:solidFill>
                  <a:schemeClr val="tx2"/>
                </a:solidFill>
              </a:rPr>
              <a:t>2-</a:t>
            </a:r>
            <a:fld id="{2A0161BA-56B1-43F9-9A6C-8BAD6DCC5350}" type="slidenum">
              <a:rPr lang="en-US">
                <a:solidFill>
                  <a:schemeClr val="tx2"/>
                </a:solidFill>
              </a:rPr>
              <a:pPr>
                <a:defRPr/>
              </a:pPr>
              <a:t>13</a:t>
            </a:fld>
            <a:endParaRPr lang="en-US">
              <a:solidFill>
                <a:schemeClr val="tx2"/>
              </a:solidFill>
            </a:endParaRPr>
          </a:p>
        </p:txBody>
      </p:sp>
      <p:pic>
        <p:nvPicPr>
          <p:cNvPr id="15364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88" y="1852613"/>
            <a:ext cx="89677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1453" y="493077"/>
            <a:ext cx="7713860" cy="7010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Where can you find a stock quote, and what does one look like?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569372" y="1875806"/>
            <a:ext cx="7578022" cy="226897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i="1" dirty="0" smtClean="0"/>
              <a:t>The Wall Street Journal</a:t>
            </a:r>
            <a:r>
              <a:rPr lang="en-US" sz="2400" dirty="0" smtClean="0"/>
              <a:t> or the local newspaper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/>
              <a:t>Online sources 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200" dirty="0" err="1" smtClean="0"/>
              <a:t>Yahoo!Finance</a:t>
            </a:r>
            <a:endParaRPr lang="en-US" sz="2200" dirty="0" smtClean="0"/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200" dirty="0" err="1" smtClean="0"/>
              <a:t>CNNMoney</a:t>
            </a:r>
            <a:endParaRPr lang="en-US" sz="2200" dirty="0" smtClean="0"/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200" dirty="0" smtClean="0"/>
              <a:t>MSN MoneyCentral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200" dirty="0" smtClean="0"/>
              <a:t>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smtClean="0"/>
              <a:t>2-</a:t>
            </a:r>
            <a:fld id="{0E9687FB-504B-4F51-B51B-E910482D0C6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8220" y="4133190"/>
            <a:ext cx="72972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  <a:hlinkClick r:id="rId3"/>
              </a:rPr>
              <a:t>Stock Quote for </a:t>
            </a:r>
            <a:r>
              <a:rPr lang="en-US" sz="3200" dirty="0" smtClean="0">
                <a:latin typeface="+mn-lt"/>
                <a:hlinkClick r:id="rId3"/>
              </a:rPr>
              <a:t>Snap, </a:t>
            </a:r>
            <a:r>
              <a:rPr lang="en-US" sz="3200" dirty="0" err="1" smtClean="0">
                <a:latin typeface="+mn-lt"/>
                <a:hlinkClick r:id="rId3"/>
              </a:rPr>
              <a:t>Inc</a:t>
            </a:r>
            <a:r>
              <a:rPr lang="en-US" sz="3200" dirty="0" smtClean="0">
                <a:latin typeface="+mn-lt"/>
                <a:hlinkClick r:id="rId3"/>
              </a:rPr>
              <a:t>  (SNAP)</a:t>
            </a:r>
            <a:endParaRPr lang="en-US" sz="3200" dirty="0">
              <a:latin typeface="+mn-lt"/>
            </a:endParaRPr>
          </a:p>
        </p:txBody>
      </p:sp>
      <p:sp>
        <p:nvSpPr>
          <p:cNvPr id="32" name="Pentagon 31"/>
          <p:cNvSpPr/>
          <p:nvPr/>
        </p:nvSpPr>
        <p:spPr bwMode="auto">
          <a:xfrm>
            <a:off x="18272" y="83660"/>
            <a:ext cx="76073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8" grpId="0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26725" y="4289663"/>
            <a:ext cx="8252311" cy="2181225"/>
            <a:chOff x="182563" y="4024313"/>
            <a:chExt cx="8675689" cy="2181404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1796245" y="4776056"/>
              <a:ext cx="27466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423" name="Group 16"/>
            <p:cNvGrpSpPr>
              <a:grpSpLocks/>
            </p:cNvGrpSpPr>
            <p:nvPr/>
          </p:nvGrpSpPr>
          <p:grpSpPr bwMode="auto">
            <a:xfrm>
              <a:off x="182563" y="4024313"/>
              <a:ext cx="8675689" cy="2181404"/>
              <a:chOff x="182563" y="4024313"/>
              <a:chExt cx="8675689" cy="2181404"/>
            </a:xfrm>
          </p:grpSpPr>
          <p:grpSp>
            <p:nvGrpSpPr>
              <p:cNvPr id="17424" name="Group 15"/>
              <p:cNvGrpSpPr>
                <a:grpSpLocks/>
              </p:cNvGrpSpPr>
              <p:nvPr/>
            </p:nvGrpSpPr>
            <p:grpSpPr bwMode="auto">
              <a:xfrm>
                <a:off x="182563" y="4024313"/>
                <a:ext cx="8675689" cy="2181404"/>
                <a:chOff x="182747" y="2353512"/>
                <a:chExt cx="8676265" cy="2182307"/>
              </a:xfrm>
            </p:grpSpPr>
            <p:sp>
              <p:nvSpPr>
                <p:cNvPr id="7" name="Rectangle 15"/>
                <p:cNvSpPr>
                  <a:spLocks noChangeArrowheads="1"/>
                </p:cNvSpPr>
                <p:nvPr/>
              </p:nvSpPr>
              <p:spPr bwMode="auto">
                <a:xfrm>
                  <a:off x="1135310" y="2353512"/>
                  <a:ext cx="1600307" cy="9243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dirty="0">
                      <a:latin typeface="+mn-lt"/>
                    </a:rPr>
                    <a:t>Highly</a:t>
                  </a:r>
                </a:p>
                <a:p>
                  <a:pPr algn="ctr">
                    <a:defRPr/>
                  </a:pPr>
                  <a:r>
                    <a:rPr lang="en-US" dirty="0">
                      <a:latin typeface="+mn-lt"/>
                    </a:rPr>
                    <a:t>Inefficient</a:t>
                  </a:r>
                </a:p>
                <a:p>
                  <a:pPr algn="ctr">
                    <a:defRPr/>
                  </a:pPr>
                  <a:r>
                    <a:rPr lang="en-US" dirty="0">
                      <a:latin typeface="+mn-lt"/>
                    </a:rPr>
                    <a:t>       </a:t>
                  </a:r>
                </a:p>
              </p:txBody>
            </p:sp>
            <p:cxnSp>
              <p:nvCxnSpPr>
                <p:cNvPr id="17427" name="Straight Connector 4"/>
                <p:cNvCxnSpPr>
                  <a:cxnSpLocks noChangeShapeType="1"/>
                </p:cNvCxnSpPr>
                <p:nvPr/>
              </p:nvCxnSpPr>
              <p:spPr bwMode="auto">
                <a:xfrm>
                  <a:off x="1944989" y="3104771"/>
                  <a:ext cx="5239099" cy="1589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</p:cxnSp>
            <p:sp>
              <p:nvSpPr>
                <p:cNvPr id="11" name="Rectangle 17"/>
                <p:cNvSpPr>
                  <a:spLocks noChangeArrowheads="1"/>
                </p:cNvSpPr>
                <p:nvPr/>
              </p:nvSpPr>
              <p:spPr bwMode="auto">
                <a:xfrm>
                  <a:off x="6393461" y="2353512"/>
                  <a:ext cx="1600307" cy="9243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dirty="0">
                      <a:latin typeface="+mn-lt"/>
                    </a:rPr>
                    <a:t>Highly</a:t>
                  </a:r>
                </a:p>
                <a:p>
                  <a:pPr algn="ctr">
                    <a:defRPr/>
                  </a:pPr>
                  <a:r>
                    <a:rPr lang="en-US" dirty="0">
                      <a:latin typeface="+mn-lt"/>
                    </a:rPr>
                    <a:t>Efficient</a:t>
                  </a:r>
                </a:p>
                <a:p>
                  <a:pPr algn="ctr">
                    <a:defRPr/>
                  </a:pPr>
                  <a:r>
                    <a:rPr lang="en-US" dirty="0">
                      <a:latin typeface="+mn-lt"/>
                    </a:rPr>
                    <a:t>       </a:t>
                  </a:r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182747" y="3335074"/>
                  <a:ext cx="3489557" cy="1200745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pc="-50" dirty="0">
                      <a:latin typeface="+mn-lt"/>
                    </a:rPr>
                    <a:t>Small companies not followed by many analysts.  Not much contact with investors.</a:t>
                  </a:r>
                </a:p>
                <a:p>
                  <a:pPr algn="ctr">
                    <a:defRPr/>
                  </a:pPr>
                  <a:r>
                    <a:rPr lang="en-US" spc="-100" dirty="0">
                      <a:latin typeface="+mn-lt"/>
                    </a:rPr>
                    <a:t>       </a:t>
                  </a:r>
                </a:p>
              </p:txBody>
            </p:sp>
            <p:sp>
              <p:nvSpPr>
                <p:cNvPr id="13" name="Rectangle 12"/>
                <p:cNvSpPr/>
                <p:nvPr/>
              </p:nvSpPr>
              <p:spPr bwMode="auto">
                <a:xfrm>
                  <a:off x="5507577" y="3335074"/>
                  <a:ext cx="3351435" cy="1200745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pc="-50" dirty="0">
                      <a:latin typeface="+mn-lt"/>
                    </a:rPr>
                    <a:t>Large companies followed by many analysts.  Good communications with investors.</a:t>
                  </a:r>
                </a:p>
                <a:p>
                  <a:pPr algn="ctr">
                    <a:defRPr/>
                  </a:pPr>
                  <a:r>
                    <a:rPr lang="en-US" spc="-100" dirty="0">
                      <a:latin typeface="+mn-lt"/>
                    </a:rPr>
                    <a:t>       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 rot="5400000">
                <a:off x="7046109" y="4776056"/>
                <a:ext cx="27466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78799" y="375514"/>
            <a:ext cx="7748164" cy="70104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What is stock market efficiency?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30145"/>
            <a:ext cx="7669763" cy="4351337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Efficient market hypothesis</a:t>
            </a:r>
          </a:p>
          <a:p>
            <a:pPr lvl="1">
              <a:spcBef>
                <a:spcPct val="0"/>
              </a:spcBef>
            </a:pPr>
            <a:r>
              <a:rPr lang="en-US" sz="2200" dirty="0" smtClean="0"/>
              <a:t>Securities are normally in equilibrium and are “fairly priced.”  </a:t>
            </a:r>
          </a:p>
          <a:p>
            <a:pPr lvl="1">
              <a:spcBef>
                <a:spcPct val="0"/>
              </a:spcBef>
            </a:pPr>
            <a:r>
              <a:rPr lang="en-US" sz="2200" dirty="0" smtClean="0"/>
              <a:t>Investors cannot “beat the market” except through good luck or better information.</a:t>
            </a:r>
          </a:p>
          <a:p>
            <a:pPr lvl="1">
              <a:spcBef>
                <a:spcPct val="0"/>
              </a:spcBef>
            </a:pPr>
            <a:endParaRPr lang="en-US" sz="2200" dirty="0" smtClean="0"/>
          </a:p>
          <a:p>
            <a:pPr lvl="1">
              <a:spcBef>
                <a:spcPct val="0"/>
              </a:spcBef>
            </a:pPr>
            <a:endParaRPr lang="en-US" sz="2200" dirty="0" smtClean="0"/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Efficiency continuum: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>
                <a:solidFill>
                  <a:schemeClr val="tx2"/>
                </a:solidFill>
              </a:rPr>
              <a:t>2-</a:t>
            </a:r>
            <a:fld id="{51EEDB63-6F8F-428C-9B27-E13620A6C0C5}" type="slidenum">
              <a:rPr lang="en-US">
                <a:solidFill>
                  <a:schemeClr val="tx2"/>
                </a:solidFill>
              </a:rPr>
              <a:pPr>
                <a:defRPr/>
              </a:pPr>
              <a:t>15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40" name="Pentagon 39"/>
          <p:cNvSpPr/>
          <p:nvPr/>
        </p:nvSpPr>
        <p:spPr bwMode="auto">
          <a:xfrm>
            <a:off x="0" y="197271"/>
            <a:ext cx="5612362" cy="103189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Implications of Market Efficiency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79193" y="1968501"/>
            <a:ext cx="7836119" cy="4351337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You hear in the news that a medical research company received FDA approval for one of its products.  If the market is highly efficient, can you expect to take advantage of this information by purchasing the stock?</a:t>
            </a:r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/>
              <a:t>A small investor has been reading about a “hot” IPO that is scheduled to go public later this week.  She wants to buy as many shares as she can get her hands on, and is planning on buying a lot of shares the first day once the stock begins trading.  Would you advise her to do this?</a:t>
            </a:r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>
                <a:solidFill>
                  <a:schemeClr val="tx2"/>
                </a:solidFill>
              </a:rPr>
              <a:t>2-</a:t>
            </a:r>
            <a:fld id="{46EA2383-FC85-4C44-A5BC-DD89F3ACB5E3}" type="slidenum">
              <a:rPr lang="en-US">
                <a:solidFill>
                  <a:schemeClr val="tx2"/>
                </a:solidFill>
              </a:rPr>
              <a:pPr>
                <a:defRPr/>
              </a:pPr>
              <a:t>16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194" y="1305581"/>
            <a:ext cx="1893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C0019"/>
                </a:solidFill>
                <a:latin typeface="Calibri" panose="020F0502020204030204" pitchFamily="34" charset="0"/>
              </a:rPr>
              <a:t>You decide:</a:t>
            </a:r>
            <a:endParaRPr lang="en-US" sz="2800" b="1" dirty="0">
              <a:solidFill>
                <a:srgbClr val="7C001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1453" y="461294"/>
            <a:ext cx="7713860" cy="7010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are derivatives? How can they be used to reduce or increase risk?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01453" y="1506987"/>
            <a:ext cx="7864625" cy="4968426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sz="2800" dirty="0" smtClean="0"/>
              <a:t>Value is “derived” from the price of another security (e.g., mortgage backed securities).</a:t>
            </a:r>
          </a:p>
          <a:p>
            <a:pPr marL="0" indent="0" eaLnBrk="1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sz="2800" dirty="0" smtClean="0"/>
              <a:t>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sz="2800" dirty="0" smtClean="0"/>
              <a:t>Can be used to “hedge” or reduce risk.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2400" dirty="0" smtClean="0"/>
              <a:t>Example:  Corn farmer buys corn futures contract to sell</a:t>
            </a:r>
          </a:p>
          <a:p>
            <a:pPr marL="274320" lvl="1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sz="2800" dirty="0" smtClean="0"/>
              <a:t>Speculators use to bet on the direction of future stock prices, interest rates, exchange rates, and commodity prices. 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2400" dirty="0" smtClean="0"/>
              <a:t>These transactions produce high returns if you guess right, but large losses if you guess wrong. 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2400" dirty="0" smtClean="0"/>
              <a:t>Here, derivatives can increase risk.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BFB17C2E-89DB-4541-A25E-2856105E3C5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9" name="Pentagon 28"/>
          <p:cNvSpPr/>
          <p:nvPr/>
        </p:nvSpPr>
        <p:spPr bwMode="auto">
          <a:xfrm>
            <a:off x="98709" y="24566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24" y="1624085"/>
            <a:ext cx="7713860" cy="4556054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MindTap HW 2 (Chapter 2) is due Friday, </a:t>
            </a:r>
            <a:r>
              <a:rPr lang="en-US" sz="3200" smtClean="0"/>
              <a:t>September </a:t>
            </a:r>
            <a:r>
              <a:rPr lang="en-US" sz="3200" smtClean="0"/>
              <a:t>9</a:t>
            </a:r>
            <a:r>
              <a:rPr lang="en-US" sz="3200" baseline="30000" smtClean="0"/>
              <a:t>th</a:t>
            </a:r>
            <a:r>
              <a:rPr lang="en-US" sz="3200" smtClean="0"/>
              <a:t> </a:t>
            </a:r>
            <a:r>
              <a:rPr lang="en-US" sz="3200" dirty="0" smtClean="0"/>
              <a:t>by 11:59 pm</a:t>
            </a:r>
          </a:p>
          <a:p>
            <a:endParaRPr lang="en-US" sz="3200" dirty="0" smtClean="0"/>
          </a:p>
          <a:p>
            <a:r>
              <a:rPr lang="en-US" sz="3200" dirty="0"/>
              <a:t>Read </a:t>
            </a:r>
            <a:r>
              <a:rPr lang="en-US" sz="3200" dirty="0" smtClean="0"/>
              <a:t>WSJ Credit, Banking, Buying a Car, and Buying a Home for Thursday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0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983" y="-8125"/>
            <a:ext cx="3732245" cy="25149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2117726"/>
            <a:ext cx="7669764" cy="4351337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are the three main areas of finance?</a:t>
            </a:r>
          </a:p>
          <a:p>
            <a:r>
              <a:rPr lang="en-US" sz="2800" dirty="0" smtClean="0"/>
              <a:t>Name one form of business organization and list the advantages and disadvantages of that type of organization</a:t>
            </a:r>
          </a:p>
          <a:p>
            <a:r>
              <a:rPr lang="en-US" sz="2800" dirty="0" smtClean="0"/>
              <a:t>What is the main goal of management and the firm?</a:t>
            </a:r>
          </a:p>
          <a:p>
            <a:r>
              <a:rPr lang="en-US" sz="2800" dirty="0" smtClean="0"/>
              <a:t>Does the stock market price always reflect the company’s true value?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9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209" y="1828801"/>
            <a:ext cx="7697754" cy="4351337"/>
          </a:xfrm>
        </p:spPr>
        <p:txBody>
          <a:bodyPr>
            <a:normAutofit/>
          </a:bodyPr>
          <a:lstStyle/>
          <a:p>
            <a:r>
              <a:rPr lang="en-US" sz="2800" dirty="0"/>
              <a:t>Is being socially responsible inconsistent with maximizing shareholder wealth?</a:t>
            </a:r>
          </a:p>
          <a:p>
            <a:r>
              <a:rPr lang="en-US" sz="2800" dirty="0"/>
              <a:t>List a few examples of some recent unethical behavior in business news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role do ethics play in maximizing shareholder wealth</a:t>
            </a:r>
            <a:r>
              <a:rPr lang="en-US" sz="2800" dirty="0" smtClean="0"/>
              <a:t>?</a:t>
            </a:r>
          </a:p>
          <a:p>
            <a:pPr lvl="1"/>
            <a:r>
              <a:rPr lang="en-US" sz="2600" dirty="0" smtClean="0">
                <a:solidFill>
                  <a:srgbClr val="7C0019"/>
                </a:solidFill>
              </a:rPr>
              <a:t>Hint: consider how wealth is maximized; future cash flows!</a:t>
            </a:r>
            <a:endParaRPr lang="en-US" sz="2600" dirty="0">
              <a:solidFill>
                <a:srgbClr val="7C0019"/>
              </a:solidFill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1F59-024B-45FB-BC95-A02AD0F255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0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569167" y="3388504"/>
            <a:ext cx="7315201" cy="27066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The Capital Allocation Process</a:t>
            </a:r>
          </a:p>
          <a:p>
            <a:pPr>
              <a:lnSpc>
                <a:spcPct val="80000"/>
              </a:lnSpc>
            </a:pPr>
            <a:r>
              <a:rPr lang="en-US" dirty="0"/>
              <a:t>Financial Institutions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Financial Markets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Stock Markets and Returns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Stock Market Efficiency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69167" y="167951"/>
            <a:ext cx="7315200" cy="75577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4800" dirty="0" smtClean="0">
                <a:solidFill>
                  <a:srgbClr val="7C0019"/>
                </a:solidFill>
              </a:rPr>
              <a:t>Chapter 2</a:t>
            </a:r>
            <a:endParaRPr lang="en-US" sz="4800" dirty="0">
              <a:solidFill>
                <a:srgbClr val="7C0019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69167" y="1634348"/>
            <a:ext cx="7772400" cy="10435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7C0019"/>
                </a:solidFill>
              </a:rPr>
              <a:t>Financial Markets and Institutions</a:t>
            </a:r>
          </a:p>
        </p:txBody>
      </p:sp>
      <p:sp>
        <p:nvSpPr>
          <p:cNvPr id="6" name="Slide Number Placeholder 12"/>
          <p:cNvSpPr>
            <a:spLocks noGrp="1"/>
          </p:cNvSpPr>
          <p:nvPr>
            <p:ph type="sldNum" sz="quarter" idx="4294967295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2-1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The Capital Allocation Process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02024" y="1385249"/>
            <a:ext cx="7713289" cy="5281683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Capital flows efficiently from suppliers to demanders of capital:</a:t>
            </a:r>
          </a:p>
          <a:p>
            <a:pPr lvl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Suppliers of capital</a:t>
            </a:r>
          </a:p>
          <a:p>
            <a:pPr lvl="1">
              <a:spcBef>
                <a:spcPct val="0"/>
              </a:spcBef>
            </a:pPr>
            <a:r>
              <a:rPr lang="en-US" sz="2400" dirty="0"/>
              <a:t>I</a:t>
            </a:r>
            <a:r>
              <a:rPr lang="en-US" sz="2400" dirty="0" smtClean="0"/>
              <a:t>ndividuals and institutions with “excess funds.”  </a:t>
            </a:r>
          </a:p>
          <a:p>
            <a:pPr lvl="1">
              <a:spcBef>
                <a:spcPct val="0"/>
              </a:spcBef>
            </a:pPr>
            <a:r>
              <a:rPr lang="en-US" sz="2400" dirty="0" smtClean="0"/>
              <a:t>Saving money and looking for a return on their investment.</a:t>
            </a:r>
          </a:p>
          <a:p>
            <a:pPr lvl="1"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800" dirty="0" smtClean="0"/>
              <a:t>Demanders or users of </a:t>
            </a:r>
            <a:r>
              <a:rPr lang="en-US" sz="2800" dirty="0"/>
              <a:t>capital</a:t>
            </a:r>
            <a:endParaRPr lang="en-US" sz="2800" dirty="0" smtClean="0"/>
          </a:p>
          <a:p>
            <a:pPr lvl="1">
              <a:spcBef>
                <a:spcPct val="0"/>
              </a:spcBef>
            </a:pPr>
            <a:r>
              <a:rPr lang="en-US" sz="2400" dirty="0" smtClean="0"/>
              <a:t>Individuals and institutions raising funds to finance investments.  </a:t>
            </a:r>
          </a:p>
          <a:p>
            <a:pPr lvl="1">
              <a:spcBef>
                <a:spcPct val="0"/>
              </a:spcBef>
            </a:pPr>
            <a:r>
              <a:rPr lang="en-US" sz="2400" dirty="0" smtClean="0"/>
              <a:t>Willing to pay a rate of return on the capital they borrow/use.</a:t>
            </a:r>
          </a:p>
        </p:txBody>
      </p:sp>
      <p:sp>
        <p:nvSpPr>
          <p:cNvPr id="5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2-</a:t>
            </a:r>
            <a:fld id="{9807AA61-C54A-49BD-89C2-34AB11210EB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" name="Pentagon 12"/>
          <p:cNvSpPr/>
          <p:nvPr/>
        </p:nvSpPr>
        <p:spPr bwMode="auto">
          <a:xfrm>
            <a:off x="0" y="27368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brown\Desktop\Projects_Current\BH_FFMC8e\FFMC8e_JPEGs\ch02\Figure_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42" y="1391119"/>
            <a:ext cx="7143544" cy="501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1242" y="504968"/>
            <a:ext cx="35389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C0019"/>
                </a:solidFill>
              </a:rPr>
              <a:t>Transfer of Capital</a:t>
            </a:r>
            <a:endParaRPr lang="en-US" sz="3200" dirty="0">
              <a:solidFill>
                <a:srgbClr val="7C00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8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Types of Financial Institutions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3504" y="1550869"/>
            <a:ext cx="6890900" cy="4924544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Investment banks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Commercial banks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Financial services corporations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Credit unions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Pension funds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Life insurance companies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Mutual funds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Exchange traded funds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Hedge funds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2800" dirty="0" smtClean="0"/>
              <a:t>Private equity companies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5B03324A-BFE0-4AE3-AB5A-6DDDCA77F03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Pentagon 12"/>
          <p:cNvSpPr/>
          <p:nvPr/>
        </p:nvSpPr>
        <p:spPr bwMode="auto">
          <a:xfrm>
            <a:off x="0" y="242000"/>
            <a:ext cx="609917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147" y="-273049"/>
            <a:ext cx="7269480" cy="1290086"/>
          </a:xfrm>
        </p:spPr>
        <p:txBody>
          <a:bodyPr/>
          <a:lstStyle/>
          <a:p>
            <a:pPr eaLnBrk="1" hangingPunct="1"/>
            <a:r>
              <a:rPr lang="en-US" dirty="0" smtClean="0"/>
              <a:t>Types of Financial Markets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27408" y="1812926"/>
            <a:ext cx="7287905" cy="4351337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600" dirty="0" smtClean="0"/>
              <a:t>Physical assets vs. Financial assets</a:t>
            </a:r>
          </a:p>
          <a:p>
            <a:pPr eaLnBrk="1" hangingPunct="1">
              <a:spcBef>
                <a:spcPct val="0"/>
              </a:spcBef>
            </a:pPr>
            <a:r>
              <a:rPr lang="en-US" sz="3600" dirty="0" smtClean="0"/>
              <a:t>Spot vs. Futures</a:t>
            </a:r>
          </a:p>
          <a:p>
            <a:pPr eaLnBrk="1" hangingPunct="1">
              <a:spcBef>
                <a:spcPct val="0"/>
              </a:spcBef>
            </a:pPr>
            <a:r>
              <a:rPr lang="en-US" sz="3600" dirty="0" smtClean="0"/>
              <a:t>Money vs. Capital</a:t>
            </a:r>
          </a:p>
          <a:p>
            <a:pPr eaLnBrk="1" hangingPunct="1">
              <a:spcBef>
                <a:spcPct val="0"/>
              </a:spcBef>
            </a:pPr>
            <a:r>
              <a:rPr lang="en-US" sz="3600" dirty="0" smtClean="0"/>
              <a:t>Primary vs. Secondary</a:t>
            </a:r>
          </a:p>
          <a:p>
            <a:pPr eaLnBrk="1" hangingPunct="1">
              <a:spcBef>
                <a:spcPct val="0"/>
              </a:spcBef>
            </a:pPr>
            <a:r>
              <a:rPr lang="en-US" sz="3600" dirty="0" smtClean="0"/>
              <a:t>Public vs. Private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/>
              <a:t>2-</a:t>
            </a:r>
            <a:fld id="{F9D6864D-B6E1-4012-B456-6F94FC9AF18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1" name="Pentagon 20"/>
          <p:cNvSpPr/>
          <p:nvPr/>
        </p:nvSpPr>
        <p:spPr bwMode="auto">
          <a:xfrm>
            <a:off x="0" y="164258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Stock Market Transactions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32012" y="1828801"/>
            <a:ext cx="7765576" cy="43513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/>
              <a:t>Apple Computer decides to issue additional stock with the assistance of its investment banker.  Investors purchase the newly issued shares.  Is this a primary market transaction or a secondary market transaction?  </a:t>
            </a:r>
          </a:p>
          <a:p>
            <a:pPr eaLnBrk="1" hangingPunct="1">
              <a:defRPr/>
            </a:pPr>
            <a:r>
              <a:rPr lang="en-US" sz="2800" dirty="0" smtClean="0"/>
              <a:t>What if instead investors buy existing shares of Apple stock in the open market.  Is this a primary or secondary market transaction?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>
                <a:solidFill>
                  <a:schemeClr val="tx2"/>
                </a:solidFill>
              </a:rPr>
              <a:t>2-</a:t>
            </a:r>
            <a:fld id="{A1922C8C-E2C4-4602-B803-96DD721F7EA6}" type="slidenum">
              <a:rPr lang="en-US">
                <a:solidFill>
                  <a:schemeClr val="tx2"/>
                </a:solidFill>
              </a:rPr>
              <a:pPr>
                <a:defRPr/>
              </a:pPr>
              <a:t>9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29" name="Pentagon 28"/>
          <p:cNvSpPr/>
          <p:nvPr/>
        </p:nvSpPr>
        <p:spPr bwMode="auto">
          <a:xfrm>
            <a:off x="0" y="273685"/>
            <a:ext cx="76073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9194" y="1305581"/>
            <a:ext cx="1893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C0019"/>
                </a:solidFill>
                <a:latin typeface="Calibri" panose="020F0502020204030204" pitchFamily="34" charset="0"/>
              </a:rPr>
              <a:t>You decide:</a:t>
            </a:r>
            <a:endParaRPr lang="en-US" sz="2800" b="1" dirty="0">
              <a:solidFill>
                <a:srgbClr val="7C001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4076</TotalTime>
  <Words>746</Words>
  <Application>Microsoft Office PowerPoint</Application>
  <PresentationFormat>On-screen Show (4:3)</PresentationFormat>
  <Paragraphs>129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Schoolbook</vt:lpstr>
      <vt:lpstr>Wingdings</vt:lpstr>
      <vt:lpstr>Wingdings 2</vt:lpstr>
      <vt:lpstr>View</vt:lpstr>
      <vt:lpstr>PowerPoint Presentation</vt:lpstr>
      <vt:lpstr>Review</vt:lpstr>
      <vt:lpstr>Follow-up</vt:lpstr>
      <vt:lpstr>Financial Markets and Institutions</vt:lpstr>
      <vt:lpstr>The Capital Allocation Process</vt:lpstr>
      <vt:lpstr>PowerPoint Presentation</vt:lpstr>
      <vt:lpstr>Types of Financial Institutions</vt:lpstr>
      <vt:lpstr>Types of Financial Markets</vt:lpstr>
      <vt:lpstr>Stock Market Transactions</vt:lpstr>
      <vt:lpstr>The Selling Process for a Large Security Issue (IPO)</vt:lpstr>
      <vt:lpstr>Facebook vs. Twitter – IPO and Performance</vt:lpstr>
      <vt:lpstr>Physical Location Stock Exchanges vs. Electronic Dealer-Based Markets</vt:lpstr>
      <vt:lpstr>S&amp;P 500 Index, Total Returns: Dividend Yield + Capital Gain or Loss, 1968-2012</vt:lpstr>
      <vt:lpstr>Where can you find a stock quote, and what does one look like?</vt:lpstr>
      <vt:lpstr>What is stock market efficiency?</vt:lpstr>
      <vt:lpstr>Implications of Market Efficiency </vt:lpstr>
      <vt:lpstr>What are derivatives? How can they be used to reduce or increase risk?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Andrew Parkes</cp:lastModifiedBy>
  <cp:revision>466</cp:revision>
  <dcterms:created xsi:type="dcterms:W3CDTF">2008-06-05T15:38:38Z</dcterms:created>
  <dcterms:modified xsi:type="dcterms:W3CDTF">2018-08-28T18:06:54Z</dcterms:modified>
</cp:coreProperties>
</file>