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3" r:id="rId1"/>
  </p:sldMasterIdLst>
  <p:notesMasterIdLst>
    <p:notesMasterId r:id="rId18"/>
  </p:notesMasterIdLst>
  <p:handoutMasterIdLst>
    <p:handoutMasterId r:id="rId19"/>
  </p:handoutMasterIdLst>
  <p:sldIdLst>
    <p:sldId id="453" r:id="rId2"/>
    <p:sldId id="454" r:id="rId3"/>
    <p:sldId id="416" r:id="rId4"/>
    <p:sldId id="417" r:id="rId5"/>
    <p:sldId id="446" r:id="rId6"/>
    <p:sldId id="449" r:id="rId7"/>
    <p:sldId id="451" r:id="rId8"/>
    <p:sldId id="448" r:id="rId9"/>
    <p:sldId id="423" r:id="rId10"/>
    <p:sldId id="456" r:id="rId11"/>
    <p:sldId id="450" r:id="rId12"/>
    <p:sldId id="443" r:id="rId13"/>
    <p:sldId id="444" r:id="rId14"/>
    <p:sldId id="430" r:id="rId15"/>
    <p:sldId id="452" r:id="rId16"/>
    <p:sldId id="447" r:id="rId1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019"/>
    <a:srgbClr val="0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 snapToGrid="0" showGuides="1">
      <p:cViewPr varScale="1">
        <p:scale>
          <a:sx n="99" d="100"/>
          <a:sy n="99" d="100"/>
        </p:scale>
        <p:origin x="2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C756CC-718A-4744-8C32-1D26909B49E4}" type="datetimeFigureOut">
              <a:rPr lang="en-US"/>
              <a:pPr>
                <a:defRPr/>
              </a:pPr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5A05BC-8729-4786-B1E9-24BB05560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93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D6DFBC-EE3B-4DF6-955C-5DD5FC81DD58}" type="datetimeFigureOut">
              <a:rPr lang="en-US"/>
              <a:pPr>
                <a:defRPr/>
              </a:pPr>
              <a:t>9/11/2018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DFED44-C3AF-4B43-9A2C-2B73528BD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D460F-EC49-453E-9BD0-E29D9F0DB9E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42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1A95C3-AD6D-41C6-95F6-06C14DF9E31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2898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71EF34-CE4D-40C7-A86C-4C8D412C0C0D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244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307AC1-EAEB-4E87-9561-7CC1A75716AC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020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FD9AB5-87CC-4FA8-9D90-409BB76F920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26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73195-503B-4601-A104-130D9E308C17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20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  <a:prstGeom prst="rect">
            <a:avLst/>
          </a:prstGeom>
        </p:spPr>
        <p:txBody>
          <a:bodyPr/>
          <a:lstStyle/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8540319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/>
          <a:lstStyle/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659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  <a:prstGeom prst="rect">
            <a:avLst/>
          </a:prstGeom>
        </p:spPr>
        <p:txBody>
          <a:bodyPr/>
          <a:lstStyle/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1849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  <a:cs typeface="Arial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spcAft>
                <a:spcPts val="600"/>
              </a:spcAft>
              <a:buNone/>
              <a:defRPr sz="32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3-</a:t>
            </a:r>
            <a:fld id="{70CCBF8B-13F8-4CB2-8FF6-09E8A7603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0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79B1B820-28DC-4763-BDFC-50A0284EB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34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6760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  <a:prstGeom prst="rect">
            <a:avLst/>
          </a:prstGeo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740286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/>
          <a:lstStyle/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521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/>
          <a:lstStyle/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1147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/>
          <a:lstStyle/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8926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/>
          <a:lstStyle/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56644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  <a:prstGeom prst="rect">
            <a:avLst/>
          </a:prstGeo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892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A80CB818-7379-467D-8E76-EF9D9074A26C}" type="datetime2">
              <a:rPr lang="en-US" smtClean="0"/>
              <a:t>Tuesday, September 11,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  <a:prstGeom prst="rect">
            <a:avLst/>
          </a:prstGeo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r>
              <a:rPr lang="en-US" smtClean="0"/>
              <a:t>3-</a:t>
            </a:r>
            <a:fld id="{E6AAE5C4-51F2-4F2A-849C-10FB8524E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2637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3380"/>
            <a:ext cx="8321004" cy="6725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577550"/>
            <a:ext cx="7482804" cy="4698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457200" y="11176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5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696" r:id="rId3"/>
    <p:sldLayoutId id="2147484697" r:id="rId4"/>
    <p:sldLayoutId id="2147484698" r:id="rId5"/>
    <p:sldLayoutId id="2147484699" r:id="rId6"/>
    <p:sldLayoutId id="2147484700" r:id="rId7"/>
    <p:sldLayoutId id="2147484701" r:id="rId8"/>
    <p:sldLayoutId id="2147484702" r:id="rId9"/>
    <p:sldLayoutId id="2147484703" r:id="rId10"/>
    <p:sldLayoutId id="2147484704" r:id="rId11"/>
    <p:sldLayoutId id="2147484705" r:id="rId12"/>
    <p:sldLayoutId id="2147484706" r:id="rId13"/>
  </p:sldLayoutIdLst>
  <p:hf hdr="0" ftr="0" dt="0"/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Clr>
          <a:schemeClr val="accent2">
            <a:lumMod val="50000"/>
          </a:schemeClr>
        </a:buClr>
        <a:buFont typeface="Wingdings 2" panose="05020102010507070707" pitchFamily="18" charset="2"/>
        <a:buChar char="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Clr>
          <a:schemeClr val="accent2">
            <a:lumMod val="50000"/>
          </a:schemeClr>
        </a:buClr>
        <a:buFont typeface="Wingdings 2" panose="05020102010507070707" pitchFamily="18" charset="2"/>
        <a:buChar char="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Clr>
          <a:schemeClr val="accent2">
            <a:lumMod val="50000"/>
          </a:schemeClr>
        </a:buClr>
        <a:buFont typeface="Wingdings 2" panose="05020102010507070707" pitchFamily="18" charset="2"/>
        <a:buChar char="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Clr>
          <a:schemeClr val="accent2">
            <a:lumMod val="50000"/>
          </a:schemeClr>
        </a:buClr>
        <a:buFont typeface="Wingdings 2" panose="05020102010507070707" pitchFamily="18" charset="2"/>
        <a:buChar char="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Clr>
          <a:schemeClr val="accent2">
            <a:lumMod val="50000"/>
          </a:schemeClr>
        </a:buClr>
        <a:buFont typeface="Wingdings 2" panose="05020102010507070707" pitchFamily="18" charset="2"/>
        <a:buChar char="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pos="1386">
          <p15:clr>
            <a:srgbClr val="F26B43"/>
          </p15:clr>
        </p15:guide>
        <p15:guide id="7" orient="horz" pos="3960">
          <p15:clr>
            <a:srgbClr val="F26B43"/>
          </p15:clr>
        </p15:guide>
        <p15:guide id="8" orient="horz" pos="3840">
          <p15:clr>
            <a:srgbClr val="F26B43"/>
          </p15:clr>
        </p15:guide>
        <p15:guide id="9" pos="3312">
          <p15:clr>
            <a:srgbClr val="F26B43"/>
          </p15:clr>
        </p15:guide>
        <p15:guide id="10" pos="3600">
          <p15:clr>
            <a:srgbClr val="F26B43"/>
          </p15:clr>
        </p15:guide>
        <p15:guide id="11" orient="horz" pos="360">
          <p15:clr>
            <a:srgbClr val="F26B43"/>
          </p15:clr>
        </p15:guide>
        <p15:guide id="12" pos="5526">
          <p15:clr>
            <a:srgbClr val="F26B43"/>
          </p15:clr>
        </p15:guide>
        <p15:guide id="13" pos="180">
          <p15:clr>
            <a:srgbClr val="F26B43"/>
          </p15:clr>
        </p15:guide>
        <p15:guide id="1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84580" y="2073176"/>
            <a:ext cx="4172609" cy="18270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“Learning is not a spectator sport”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2782049" y="4092156"/>
            <a:ext cx="3424856" cy="1038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D. </a:t>
            </a:r>
            <a:r>
              <a:rPr lang="en-US" sz="2400" dirty="0" err="1" smtClean="0"/>
              <a:t>Blocher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35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412" y="1446436"/>
            <a:ext cx="6058124" cy="46974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54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311" y="1181765"/>
            <a:ext cx="7833815" cy="4698203"/>
          </a:xfrm>
        </p:spPr>
        <p:txBody>
          <a:bodyPr>
            <a:noAutofit/>
          </a:bodyPr>
          <a:lstStyle/>
          <a:p>
            <a:r>
              <a:rPr lang="en-US" sz="2400" dirty="0" smtClean="0"/>
              <a:t>Depreciation is a non-cash operating expense</a:t>
            </a:r>
          </a:p>
          <a:p>
            <a:endParaRPr lang="en-US" sz="2400" dirty="0"/>
          </a:p>
          <a:p>
            <a:r>
              <a:rPr lang="en-US" sz="2400" dirty="0" smtClean="0"/>
              <a:t>EBITDA (Earnings Before Interest, Taxes, Depreciation, and Amortization)</a:t>
            </a:r>
          </a:p>
          <a:p>
            <a:pPr lvl="1"/>
            <a:r>
              <a:rPr lang="en-US" sz="2000" dirty="0" smtClean="0"/>
              <a:t>Sales – product costs (CGS) – operating costs (without depreciation)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EACS (Earnings Available to Common Shareholders)</a:t>
            </a:r>
          </a:p>
          <a:p>
            <a:pPr lvl="1"/>
            <a:r>
              <a:rPr lang="en-US" sz="2000" dirty="0" smtClean="0"/>
              <a:t>Earnings available after preferred dividends have been paid</a:t>
            </a:r>
          </a:p>
          <a:p>
            <a:pPr lvl="1"/>
            <a:r>
              <a:rPr lang="en-US" sz="2000" dirty="0" smtClean="0"/>
              <a:t>May be equal to Net Income if no preferred dividends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Net Cash Flow = Net Income + Deprecation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3355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489" y="317971"/>
            <a:ext cx="8202305" cy="672598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Corporate Tax Treatment of Interest Paid and Received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661196" y="1495664"/>
            <a:ext cx="7482804" cy="4698203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dirty="0" smtClean="0"/>
              <a:t>Interest paid</a:t>
            </a:r>
            <a:r>
              <a:rPr lang="en-US" sz="3200" dirty="0"/>
              <a:t>	</a:t>
            </a:r>
            <a:r>
              <a:rPr lang="en-US" sz="3200" dirty="0" smtClean="0"/>
              <a:t>  </a:t>
            </a:r>
          </a:p>
          <a:p>
            <a:pPr lvl="1">
              <a:spcBef>
                <a:spcPct val="0"/>
              </a:spcBef>
            </a:pPr>
            <a:r>
              <a:rPr lang="en-US" sz="2800" dirty="0"/>
              <a:t>T</a:t>
            </a:r>
            <a:r>
              <a:rPr lang="en-US" sz="2800" dirty="0" smtClean="0"/>
              <a:t>ax deductible for corporations</a:t>
            </a:r>
          </a:p>
          <a:p>
            <a:pPr lvl="1">
              <a:spcBef>
                <a:spcPct val="0"/>
              </a:spcBef>
            </a:pPr>
            <a:r>
              <a:rPr lang="en-US" sz="2800" dirty="0" smtClean="0"/>
              <a:t>Paid out of pre-tax income</a:t>
            </a:r>
          </a:p>
          <a:p>
            <a:pPr lvl="1">
              <a:spcBef>
                <a:spcPct val="0"/>
              </a:spcBef>
            </a:pPr>
            <a:endParaRPr lang="en-US" sz="2800" dirty="0"/>
          </a:p>
          <a:p>
            <a:pPr>
              <a:spcBef>
                <a:spcPct val="0"/>
              </a:spcBef>
            </a:pPr>
            <a:r>
              <a:rPr lang="en-US" sz="3200" dirty="0" smtClean="0"/>
              <a:t>Interest earned</a:t>
            </a:r>
          </a:p>
          <a:p>
            <a:pPr lvl="1">
              <a:spcBef>
                <a:spcPct val="0"/>
              </a:spcBef>
            </a:pPr>
            <a:r>
              <a:rPr lang="en-US" sz="2800" dirty="0" smtClean="0"/>
              <a:t>Usually fully taxable</a:t>
            </a:r>
          </a:p>
          <a:p>
            <a:pPr lvl="1">
              <a:spcBef>
                <a:spcPct val="0"/>
              </a:spcBef>
            </a:pPr>
            <a:r>
              <a:rPr lang="en-US" sz="2800" dirty="0" smtClean="0"/>
              <a:t>An exception being interest from a “muni”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2473" y="277028"/>
            <a:ext cx="8495731" cy="672598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Corporate Tax Treatment of Dividends Paid/Received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665027" y="1495664"/>
            <a:ext cx="7342495" cy="4698203"/>
          </a:xfrm>
        </p:spPr>
        <p:txBody>
          <a:bodyPr>
            <a:noAutofit/>
          </a:bodyPr>
          <a:lstStyle/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3200" dirty="0" smtClean="0"/>
              <a:t>Dividends paid </a:t>
            </a:r>
            <a:endParaRPr lang="en-US" sz="3200" i="1" dirty="0" smtClean="0"/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en-US" sz="2800" i="0" dirty="0" smtClean="0"/>
              <a:t>Paid out of Net Income (after tax earnings)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en-US" sz="2800" i="0" dirty="0" smtClean="0"/>
              <a:t>Leads to “double taxation”</a:t>
            </a:r>
            <a:endParaRPr lang="en-US" sz="2800" i="0" dirty="0"/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endParaRPr lang="en-US" sz="3200" dirty="0" smtClean="0"/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3200" dirty="0" smtClean="0"/>
              <a:t>Dividends received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en-US" sz="2800" i="0" dirty="0" smtClean="0"/>
              <a:t>A portion is excludable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en-US" sz="2800" i="0" dirty="0" smtClean="0"/>
              <a:t>Avoids “triple taxation.”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is free cash flow (FCF)?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26823"/>
              </p:ext>
            </p:extLst>
          </p:nvPr>
        </p:nvGraphicFramePr>
        <p:xfrm>
          <a:off x="894118" y="1170913"/>
          <a:ext cx="711676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4" imgW="3543120" imgH="368280" progId="Equation.3">
                  <p:embed/>
                </p:oleObj>
              </mc:Choice>
              <mc:Fallback>
                <p:oleObj name="Equation" r:id="rId4" imgW="3543120" imgH="368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118" y="1170913"/>
                        <a:ext cx="7116763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ontent Placeholder 2"/>
          <p:cNvSpPr txBox="1">
            <a:spLocks/>
          </p:cNvSpPr>
          <p:nvPr/>
        </p:nvSpPr>
        <p:spPr>
          <a:xfrm>
            <a:off x="457201" y="1540800"/>
            <a:ext cx="8563969" cy="4754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40030" indent="-240030" algn="l" defTabSz="685800" rtl="0" eaLnBrk="1" latinLnBrk="0" hangingPunct="1">
              <a:lnSpc>
                <a:spcPct val="111000"/>
              </a:lnSpc>
              <a:spcBef>
                <a:spcPts val="930"/>
              </a:spcBef>
              <a:buClr>
                <a:schemeClr val="accent2">
                  <a:lumMod val="50000"/>
                </a:schemeClr>
              </a:buClr>
              <a:buFont typeface="Wingdings 2" panose="05020102010507070707" pitchFamily="18" charset="2"/>
              <a:buChar char="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80060" indent="-240030" algn="l" defTabSz="685800" rtl="0" eaLnBrk="1" latinLnBrk="0" hangingPunct="1">
              <a:lnSpc>
                <a:spcPct val="111000"/>
              </a:lnSpc>
              <a:spcBef>
                <a:spcPts val="930"/>
              </a:spcBef>
              <a:buClr>
                <a:schemeClr val="accent2">
                  <a:lumMod val="50000"/>
                </a:schemeClr>
              </a:buClr>
              <a:buFont typeface="Wingdings 2" panose="05020102010507070707" pitchFamily="18" charset="2"/>
              <a:buChar char="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0090" indent="-240030" algn="l" defTabSz="685800" rtl="0" eaLnBrk="1" latinLnBrk="0" hangingPunct="1">
              <a:lnSpc>
                <a:spcPct val="111000"/>
              </a:lnSpc>
              <a:spcBef>
                <a:spcPts val="930"/>
              </a:spcBef>
              <a:buClr>
                <a:schemeClr val="accent2">
                  <a:lumMod val="50000"/>
                </a:schemeClr>
              </a:buClr>
              <a:buFont typeface="Wingdings 2" panose="05020102010507070707" pitchFamily="18" charset="2"/>
              <a:buChar char="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60120" indent="-240030" algn="l" defTabSz="685800" rtl="0" eaLnBrk="1" latinLnBrk="0" hangingPunct="1">
              <a:lnSpc>
                <a:spcPct val="111000"/>
              </a:lnSpc>
              <a:spcBef>
                <a:spcPts val="930"/>
              </a:spcBef>
              <a:buClr>
                <a:schemeClr val="accent2">
                  <a:lumMod val="50000"/>
                </a:schemeClr>
              </a:buClr>
              <a:buFont typeface="Wingdings 2" panose="05020102010507070707" pitchFamily="18" charset="2"/>
              <a:buChar char="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00150" indent="-240030" algn="l" defTabSz="685800" rtl="0" eaLnBrk="1" latinLnBrk="0" hangingPunct="1">
              <a:lnSpc>
                <a:spcPct val="111000"/>
              </a:lnSpc>
              <a:spcBef>
                <a:spcPts val="930"/>
              </a:spcBef>
              <a:buClr>
                <a:schemeClr val="accent2">
                  <a:lumMod val="50000"/>
                </a:schemeClr>
              </a:buClr>
              <a:buFont typeface="Wingdings 2" panose="05020102010507070707" pitchFamily="18" charset="2"/>
              <a:buChar char="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40180" indent="-240030" algn="l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80210" indent="-240030" algn="l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20240" indent="-240030" algn="l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270" indent="-240030" algn="l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</a:pPr>
            <a:endParaRPr lang="en-US" sz="2000" dirty="0" smtClean="0"/>
          </a:p>
          <a:p>
            <a:pPr fontAlgn="auto">
              <a:spcAft>
                <a:spcPts val="0"/>
              </a:spcAft>
            </a:pPr>
            <a:r>
              <a:rPr lang="en-US" sz="2400" dirty="0" smtClean="0"/>
              <a:t>Cash flow available to debt and equity investors</a:t>
            </a:r>
          </a:p>
          <a:p>
            <a:pPr fontAlgn="auto">
              <a:spcAft>
                <a:spcPts val="0"/>
              </a:spcAft>
            </a:pPr>
            <a:r>
              <a:rPr lang="en-US" sz="2400" dirty="0" smtClean="0"/>
              <a:t>Remaining cash flow after covering operating costs, taxes, and required investments in working capital and fixed assets</a:t>
            </a:r>
          </a:p>
          <a:p>
            <a:pPr fontAlgn="auto">
              <a:spcAft>
                <a:spcPts val="0"/>
              </a:spcAft>
            </a:pPr>
            <a:r>
              <a:rPr lang="en-US" sz="2400" dirty="0" smtClean="0"/>
              <a:t>Apple, Inc. FCF example:</a:t>
            </a:r>
          </a:p>
          <a:p>
            <a:pPr lvl="1" fontAlgn="auto">
              <a:spcAft>
                <a:spcPts val="0"/>
              </a:spcAft>
            </a:pPr>
            <a:r>
              <a:rPr lang="en-US" sz="2200" dirty="0" smtClean="0"/>
              <a:t>2016 EBIT = $60,024, Tax rate = 26%</a:t>
            </a:r>
          </a:p>
          <a:p>
            <a:pPr lvl="1" fontAlgn="auto">
              <a:spcAft>
                <a:spcPts val="0"/>
              </a:spcAft>
            </a:pPr>
            <a:r>
              <a:rPr lang="en-US" sz="2200" dirty="0" smtClean="0"/>
              <a:t>2016 Depreciation = $5,000</a:t>
            </a:r>
          </a:p>
          <a:p>
            <a:pPr lvl="1" fontAlgn="auto">
              <a:spcAft>
                <a:spcPts val="0"/>
              </a:spcAft>
            </a:pPr>
            <a:r>
              <a:rPr lang="en-US" sz="2200" dirty="0" smtClean="0"/>
              <a:t>Investment in gross fixed assets = $9,539</a:t>
            </a:r>
          </a:p>
          <a:p>
            <a:pPr lvl="1" fontAlgn="auto">
              <a:spcAft>
                <a:spcPts val="0"/>
              </a:spcAft>
            </a:pPr>
            <a:r>
              <a:rPr lang="en-US" sz="2200" dirty="0" smtClean="0"/>
              <a:t>2015 NOWC = $13,622</a:t>
            </a:r>
          </a:p>
          <a:p>
            <a:pPr lvl="1" fontAlgn="auto">
              <a:spcAft>
                <a:spcPts val="0"/>
              </a:spcAft>
            </a:pPr>
            <a:r>
              <a:rPr lang="en-US" sz="2200" dirty="0" smtClean="0"/>
              <a:t>2016 NOWC = $39,265</a:t>
            </a:r>
          </a:p>
          <a:p>
            <a:pPr fontAlgn="auto">
              <a:spcAft>
                <a:spcPts val="0"/>
              </a:spcAft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Cash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15" y="1310185"/>
            <a:ext cx="4872250" cy="5363570"/>
          </a:xfrm>
        </p:spPr>
        <p:txBody>
          <a:bodyPr>
            <a:normAutofit/>
          </a:bodyPr>
          <a:lstStyle/>
          <a:p>
            <a:r>
              <a:rPr lang="en-US" dirty="0" smtClean="0"/>
              <a:t>Operating Cash Flows</a:t>
            </a:r>
          </a:p>
          <a:p>
            <a:pPr lvl="1"/>
            <a:r>
              <a:rPr lang="en-US" dirty="0" smtClean="0"/>
              <a:t>Net Income + Depreciation</a:t>
            </a:r>
          </a:p>
          <a:p>
            <a:pPr lvl="1"/>
            <a:r>
              <a:rPr lang="en-US" dirty="0" smtClean="0"/>
              <a:t>Changes in operating current assets </a:t>
            </a:r>
          </a:p>
          <a:p>
            <a:pPr lvl="1"/>
            <a:r>
              <a:rPr lang="en-US" dirty="0" smtClean="0"/>
              <a:t>Changes in operating current liabilities</a:t>
            </a:r>
          </a:p>
          <a:p>
            <a:r>
              <a:rPr lang="en-US" dirty="0" smtClean="0"/>
              <a:t>Investing Cash Flows</a:t>
            </a:r>
          </a:p>
          <a:p>
            <a:pPr lvl="1"/>
            <a:r>
              <a:rPr lang="en-US" dirty="0" smtClean="0"/>
              <a:t>Changes in short-term investments</a:t>
            </a:r>
          </a:p>
          <a:p>
            <a:pPr lvl="1"/>
            <a:r>
              <a:rPr lang="en-US" dirty="0" smtClean="0"/>
              <a:t>Changes in Gross Fixed Assets</a:t>
            </a:r>
          </a:p>
          <a:p>
            <a:r>
              <a:rPr lang="en-US" dirty="0" smtClean="0"/>
              <a:t>Financing Cash Flows</a:t>
            </a:r>
          </a:p>
          <a:p>
            <a:pPr lvl="1"/>
            <a:r>
              <a:rPr lang="en-US" dirty="0" smtClean="0"/>
              <a:t>Changes in short-term borrowing (N/P)</a:t>
            </a:r>
          </a:p>
          <a:p>
            <a:pPr lvl="1"/>
            <a:r>
              <a:rPr lang="en-US" dirty="0" smtClean="0"/>
              <a:t>Changes in long-term debt</a:t>
            </a:r>
          </a:p>
          <a:p>
            <a:pPr lvl="1"/>
            <a:r>
              <a:rPr lang="en-US" dirty="0" smtClean="0"/>
              <a:t>Changes in preferred and common stock</a:t>
            </a:r>
          </a:p>
          <a:p>
            <a:pPr lvl="1"/>
            <a:r>
              <a:rPr lang="en-US" dirty="0" smtClean="0"/>
              <a:t>Dividends paid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70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40" y="1365150"/>
            <a:ext cx="7813964" cy="469820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MindTap</a:t>
            </a:r>
            <a:r>
              <a:rPr lang="en-US" sz="3600" dirty="0" smtClean="0"/>
              <a:t> HW 3 (chapter 3 homework) due </a:t>
            </a:r>
            <a:r>
              <a:rPr lang="en-US" sz="3600" dirty="0" smtClean="0"/>
              <a:t>Sunday, September 16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  <a:r>
              <a:rPr lang="en-US" sz="3600" dirty="0" smtClean="0"/>
              <a:t>by 11:59 pm</a:t>
            </a:r>
          </a:p>
          <a:p>
            <a:pPr lvl="1"/>
            <a:r>
              <a:rPr lang="en-US" sz="3200" dirty="0" smtClean="0"/>
              <a:t>Several calculations</a:t>
            </a:r>
          </a:p>
          <a:p>
            <a:pPr lvl="1"/>
            <a:r>
              <a:rPr lang="en-US" sz="3200" dirty="0" smtClean="0"/>
              <a:t>Don’t wait until the last minute!</a:t>
            </a:r>
          </a:p>
          <a:p>
            <a:endParaRPr lang="en-US" sz="3600" dirty="0"/>
          </a:p>
          <a:p>
            <a:r>
              <a:rPr lang="en-US" sz="3600" dirty="0" smtClean="0"/>
              <a:t>Read Chapter 4 for Thursday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35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8518" y="1428260"/>
            <a:ext cx="8218367" cy="46982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Why is it likely that the average individual investor will be unable to participate in purchasing the original shares in an IPO?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If you want to grow your wealth, why is it important to include stocks in your portfolio?  (Hint: think about return performance over the last 50 years).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efficient market hypothesis states that an individual can’t outperform the stock market in the long run.  Why not?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278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1508077" y="2641695"/>
            <a:ext cx="6738582" cy="2706688"/>
          </a:xfrm>
        </p:spPr>
        <p:txBody>
          <a:bodyPr>
            <a:noAutofit/>
          </a:bodyPr>
          <a:lstStyle/>
          <a:p>
            <a:pPr marL="1371600" indent="0" algn="l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Key Financial Statements</a:t>
            </a:r>
          </a:p>
          <a:p>
            <a:pPr marL="2054225" indent="-450850" algn="l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Balance Sheet</a:t>
            </a:r>
          </a:p>
          <a:p>
            <a:pPr marL="2054225" indent="-450850" algn="l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Income Statement</a:t>
            </a:r>
          </a:p>
          <a:p>
            <a:pPr marL="2054225" indent="-450850" algn="l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Statement of Cash Flows</a:t>
            </a:r>
          </a:p>
          <a:p>
            <a:pPr marL="2054225" indent="-450850" algn="l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Statement of Retained Earnings</a:t>
            </a:r>
          </a:p>
          <a:p>
            <a:pPr marL="1428750" indent="0" algn="l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Free Cash Flow</a:t>
            </a:r>
          </a:p>
          <a:p>
            <a:pPr marL="1428750" indent="0" algn="l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Federal Tax System</a:t>
            </a:r>
          </a:p>
          <a:p>
            <a:pPr>
              <a:spcAft>
                <a:spcPts val="0"/>
              </a:spcAft>
              <a:buFont typeface="Arial" charset="0"/>
              <a:buNone/>
              <a:defRPr/>
            </a:pPr>
            <a:endParaRPr lang="en-US" sz="2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105468" y="204715"/>
            <a:ext cx="7543800" cy="744657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4000" b="1" dirty="0" smtClean="0">
                <a:solidFill>
                  <a:srgbClr val="7C0019"/>
                </a:solidFill>
              </a:rPr>
              <a:t>Chapter 3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4000" b="1" dirty="0">
              <a:solidFill>
                <a:srgbClr val="7C0019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6274" y="1317720"/>
            <a:ext cx="7772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Financial Statements, Cash Flow, and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Financial Statements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419367" y="1214652"/>
            <a:ext cx="7724633" cy="529533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/>
              <a:t>Income statement – summarizes revenues and expenses over a given period of time.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2800" dirty="0" smtClean="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Balance sheet – provides a snapshot of financial position at one point in time.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2800" dirty="0" smtClean="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Statement of cash flows – reports the impact of activities on cash flows over a given period of time.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2800" dirty="0" smtClean="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Statement of retained earnings – shows how much of the firm’s earnings were retained, rather than paid out as dividends.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brown\Desktop\Projects_Current\BH_FFMC8e\FFMC8e_JPEGs\ch03\Figure_3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70" y="254422"/>
            <a:ext cx="6455391" cy="630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51965" y="1466060"/>
            <a:ext cx="6926239" cy="4698203"/>
          </a:xfrm>
        </p:spPr>
        <p:txBody>
          <a:bodyPr>
            <a:noAutofit/>
          </a:bodyPr>
          <a:lstStyle/>
          <a:p>
            <a:r>
              <a:rPr lang="en-US" sz="2800" dirty="0" smtClean="0"/>
              <a:t>Assets listed in order of liquidity – how quickly they can be turned in to cash</a:t>
            </a:r>
          </a:p>
          <a:p>
            <a:endParaRPr lang="en-US" sz="2800" dirty="0" smtClean="0"/>
          </a:p>
          <a:p>
            <a:r>
              <a:rPr lang="en-US" sz="2800" dirty="0" smtClean="0"/>
              <a:t>Fixed assets are listed net of depreciation</a:t>
            </a:r>
          </a:p>
          <a:p>
            <a:pPr lvl="1"/>
            <a:r>
              <a:rPr lang="en-US" sz="2400" dirty="0" smtClean="0"/>
              <a:t>Book Value = gross fixed assets minus accumulated depreciation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Liabilities listed in order of maturity dates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79B1B820-28DC-4763-BDFC-50A0284EB38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Liabilities and equity listed in order of claims against  the company assets</a:t>
            </a:r>
          </a:p>
          <a:p>
            <a:pPr lvl="1"/>
            <a:r>
              <a:rPr lang="en-US" sz="2800" dirty="0"/>
              <a:t>Who gets paid first and last?</a:t>
            </a:r>
          </a:p>
          <a:p>
            <a:endParaRPr lang="en-US" sz="2800" dirty="0" smtClean="0"/>
          </a:p>
          <a:p>
            <a:r>
              <a:rPr lang="en-US" sz="3200" dirty="0" smtClean="0"/>
              <a:t>Is Retained Earnings cash?</a:t>
            </a:r>
          </a:p>
          <a:p>
            <a:endParaRPr lang="en-US" sz="3200" dirty="0"/>
          </a:p>
          <a:p>
            <a:r>
              <a:rPr lang="en-US" sz="3200" dirty="0" smtClean="0"/>
              <a:t>Book Value of stock = Total Common Equity</a:t>
            </a:r>
            <a:endParaRPr lang="en-US" sz="32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Balance Sheet</a:t>
            </a:r>
          </a:p>
        </p:txBody>
      </p:sp>
    </p:spTree>
    <p:extLst>
      <p:ext uri="{BB962C8B-B14F-4D97-AF65-F5344CB8AC3E}">
        <p14:creationId xmlns:p14="http://schemas.microsoft.com/office/powerpoint/2010/main" val="32082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Balance Sheet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95413"/>
            <a:ext cx="8441140" cy="5287274"/>
          </a:xfrm>
        </p:spPr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dirty="0"/>
              <a:t>company should have enough CA to pay off all CL.  </a:t>
            </a:r>
            <a:endParaRPr lang="en-US" sz="32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endParaRPr lang="en-US" sz="3200" dirty="0"/>
          </a:p>
          <a:p>
            <a:pPr lvl="1"/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939176"/>
              </p:ext>
            </p:extLst>
          </p:nvPr>
        </p:nvGraphicFramePr>
        <p:xfrm>
          <a:off x="2280594" y="2568031"/>
          <a:ext cx="5574968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2145960" imgH="1117440" progId="Equation.3">
                  <p:embed/>
                </p:oleObj>
              </mc:Choice>
              <mc:Fallback>
                <p:oleObj name="Equation" r:id="rId3" imgW="21459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0594" y="2568031"/>
                        <a:ext cx="5574968" cy="2959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303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Statement of Retained Earnings (Example)</a:t>
            </a:r>
          </a:p>
        </p:txBody>
      </p:sp>
      <p:grpSp>
        <p:nvGrpSpPr>
          <p:cNvPr id="13326" name="Group 121"/>
          <p:cNvGrpSpPr>
            <a:grpSpLocks/>
          </p:cNvGrpSpPr>
          <p:nvPr/>
        </p:nvGrpSpPr>
        <p:grpSpPr bwMode="auto">
          <a:xfrm>
            <a:off x="1967552" y="1680523"/>
            <a:ext cx="8432042" cy="3278188"/>
            <a:chOff x="152400" y="1666875"/>
            <a:chExt cx="8870950" cy="3278188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152400" y="2724150"/>
              <a:ext cx="7150100" cy="111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29" name="Group 120"/>
            <p:cNvGrpSpPr>
              <a:grpSpLocks/>
            </p:cNvGrpSpPr>
            <p:nvPr/>
          </p:nvGrpSpPr>
          <p:grpSpPr bwMode="auto">
            <a:xfrm>
              <a:off x="169863" y="1666875"/>
              <a:ext cx="8853487" cy="3278188"/>
              <a:chOff x="169863" y="1666875"/>
              <a:chExt cx="8853487" cy="3278188"/>
            </a:xfrm>
          </p:grpSpPr>
          <p:grpSp>
            <p:nvGrpSpPr>
              <p:cNvPr id="13330" name="Group 120"/>
              <p:cNvGrpSpPr>
                <a:grpSpLocks/>
              </p:cNvGrpSpPr>
              <p:nvPr/>
            </p:nvGrpSpPr>
            <p:grpSpPr bwMode="auto">
              <a:xfrm>
                <a:off x="169863" y="1666875"/>
                <a:ext cx="8853487" cy="3278188"/>
                <a:chOff x="169862" y="1666875"/>
                <a:chExt cx="8853488" cy="3278188"/>
              </a:xfrm>
            </p:grpSpPr>
            <p:grpSp>
              <p:nvGrpSpPr>
                <p:cNvPr id="13335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169862" y="1666875"/>
                  <a:ext cx="8853488" cy="3278188"/>
                  <a:chOff x="92" y="1002"/>
                  <a:chExt cx="5577" cy="2065"/>
                </a:xfrm>
              </p:grpSpPr>
              <p:sp>
                <p:nvSpPr>
                  <p:cNvPr id="13340" name="AutoShape 6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92" y="1002"/>
                    <a:ext cx="5575" cy="20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34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055" y="100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4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427" y="100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4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254" y="100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4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106" y="100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4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295" y="100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4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055" y="1214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4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750" y="1268"/>
                    <a:ext cx="684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Retained</a:t>
                    </a:r>
                    <a:endParaRPr lang="en-US" dirty="0"/>
                  </a:p>
                </p:txBody>
              </p:sp>
              <p:sp>
                <p:nvSpPr>
                  <p:cNvPr id="1335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447" y="1214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5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5613" y="1214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53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055" y="1444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5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444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57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3555" y="1444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5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772" y="1444"/>
                    <a:ext cx="673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Earnings</a:t>
                    </a:r>
                    <a:endParaRPr lang="en-US" dirty="0"/>
                  </a:p>
                </p:txBody>
              </p:sp>
              <p:sp>
                <p:nvSpPr>
                  <p:cNvPr id="1335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440" y="1444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6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5340" y="1444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62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41" y="1675"/>
                    <a:ext cx="2264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 smtClean="0">
                        <a:latin typeface="Tahoma" pitchFamily="34" charset="0"/>
                      </a:rPr>
                      <a:t>Retained Earnings Balance, </a:t>
                    </a:r>
                    <a:endParaRPr lang="en-US" dirty="0"/>
                  </a:p>
                </p:txBody>
              </p:sp>
              <p:sp>
                <p:nvSpPr>
                  <p:cNvPr id="13363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1666"/>
                    <a:ext cx="754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 smtClean="0">
                        <a:latin typeface="Tahoma" pitchFamily="34" charset="0"/>
                      </a:rPr>
                      <a:t>12/31/16</a:t>
                    </a:r>
                    <a:endParaRPr lang="en-US" dirty="0"/>
                  </a:p>
                </p:txBody>
              </p:sp>
              <p:sp>
                <p:nvSpPr>
                  <p:cNvPr id="13364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640" y="167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66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686" y="167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68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609" y="167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6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735" y="1675"/>
                    <a:ext cx="728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$203,768</a:t>
                    </a:r>
                    <a:endParaRPr lang="en-US" dirty="0"/>
                  </a:p>
                </p:txBody>
              </p:sp>
              <p:sp>
                <p:nvSpPr>
                  <p:cNvPr id="1337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461" y="167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7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5504" y="167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7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41" y="1888"/>
                    <a:ext cx="1401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 smtClean="0">
                        <a:latin typeface="Tahoma" pitchFamily="34" charset="0"/>
                      </a:rPr>
                      <a:t>2017 </a:t>
                    </a:r>
                    <a:r>
                      <a:rPr lang="en-US" sz="2200" dirty="0">
                        <a:latin typeface="Tahoma" pitchFamily="34" charset="0"/>
                      </a:rPr>
                      <a:t>Net income</a:t>
                    </a:r>
                    <a:endParaRPr lang="en-US" dirty="0"/>
                  </a:p>
                </p:txBody>
              </p:sp>
              <p:sp>
                <p:nvSpPr>
                  <p:cNvPr id="1337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460" y="188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7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056" y="188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7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883" y="188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7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765" y="1888"/>
                    <a:ext cx="703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(160,176</a:t>
                    </a:r>
                    <a:endParaRPr lang="en-US" dirty="0"/>
                  </a:p>
                </p:txBody>
              </p:sp>
              <p:sp>
                <p:nvSpPr>
                  <p:cNvPr id="1337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461" y="1888"/>
                    <a:ext cx="68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)</a:t>
                    </a:r>
                    <a:endParaRPr lang="en-US" dirty="0"/>
                  </a:p>
                </p:txBody>
              </p:sp>
              <p:sp>
                <p:nvSpPr>
                  <p:cNvPr id="1337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529" y="188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8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188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8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41" y="2100"/>
                    <a:ext cx="1698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 smtClean="0">
                        <a:latin typeface="Tahoma" pitchFamily="34" charset="0"/>
                      </a:rPr>
                      <a:t>2017 Cash </a:t>
                    </a:r>
                    <a:r>
                      <a:rPr lang="en-US" sz="2200" dirty="0">
                        <a:latin typeface="Tahoma" pitchFamily="34" charset="0"/>
                      </a:rPr>
                      <a:t>dividends</a:t>
                    </a:r>
                    <a:endParaRPr lang="en-US" dirty="0"/>
                  </a:p>
                </p:txBody>
              </p:sp>
              <p:sp>
                <p:nvSpPr>
                  <p:cNvPr id="1338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300" y="2100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8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2056" y="2100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8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2883" y="2100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8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861" y="2100"/>
                    <a:ext cx="674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(11,000)</a:t>
                    </a:r>
                    <a:endParaRPr lang="en-US" dirty="0"/>
                  </a:p>
                </p:txBody>
              </p:sp>
              <p:sp>
                <p:nvSpPr>
                  <p:cNvPr id="13386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4529" y="2100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8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2100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8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827" y="231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90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2056" y="231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91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2883" y="231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92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4461" y="231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93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2312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94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41" y="2525"/>
                    <a:ext cx="111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 </a:t>
                    </a:r>
                    <a:endParaRPr lang="en-US" dirty="0"/>
                  </a:p>
                </p:txBody>
              </p:sp>
              <p:sp>
                <p:nvSpPr>
                  <p:cNvPr id="13396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1812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97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056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98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399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2676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00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883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01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625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02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3712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03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3741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04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4461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07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5572" y="2525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0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99" y="2729"/>
                    <a:ext cx="3110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 smtClean="0">
                        <a:latin typeface="Tahoma" pitchFamily="34" charset="0"/>
                      </a:rPr>
                      <a:t> Retained Earnings Balance, 12/31/17</a:t>
                    </a:r>
                    <a:endParaRPr lang="en-US" dirty="0"/>
                  </a:p>
                </p:txBody>
              </p:sp>
              <p:sp>
                <p:nvSpPr>
                  <p:cNvPr id="13409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640" y="273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11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686" y="273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1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609" y="273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14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721" y="2738"/>
                    <a:ext cx="74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$  32,592</a:t>
                    </a:r>
                    <a:endParaRPr lang="en-US" dirty="0"/>
                  </a:p>
                </p:txBody>
              </p:sp>
              <p:sp>
                <p:nvSpPr>
                  <p:cNvPr id="13415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4461" y="273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17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5504" y="2738"/>
                    <a:ext cx="56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200" dirty="0">
                        <a:latin typeface="Tahoma" pitchFamily="34" charset="0"/>
                      </a:rPr>
                      <a:t> </a:t>
                    </a:r>
                    <a:endParaRPr lang="en-US" dirty="0"/>
                  </a:p>
                </p:txBody>
              </p:sp>
              <p:sp>
                <p:nvSpPr>
                  <p:cNvPr id="13418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141" y="2951"/>
                    <a:ext cx="24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200" dirty="0">
                        <a:latin typeface="Times New Roman" pitchFamily="18" charset="0"/>
                      </a:rPr>
                      <a:t> </a:t>
                    </a:r>
                    <a:endParaRPr lang="en-US" dirty="0"/>
                  </a:p>
                </p:txBody>
              </p:sp>
            </p:grpSp>
            <p:sp>
              <p:nvSpPr>
                <p:cNvPr id="13338" name="Line 10"/>
                <p:cNvSpPr>
                  <a:spLocks noChangeShapeType="1"/>
                </p:cNvSpPr>
                <p:nvPr/>
              </p:nvSpPr>
              <p:spPr bwMode="auto">
                <a:xfrm>
                  <a:off x="5932488" y="4770438"/>
                  <a:ext cx="1189037" cy="0"/>
                </a:xfrm>
                <a:prstGeom prst="line">
                  <a:avLst/>
                </a:prstGeom>
                <a:noFill/>
                <a:ln w="63500" cmpd="dbl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3333" name="Line 10"/>
              <p:cNvSpPr>
                <a:spLocks noChangeShapeType="1"/>
              </p:cNvSpPr>
              <p:nvPr/>
            </p:nvSpPr>
            <p:spPr bwMode="auto">
              <a:xfrm>
                <a:off x="5932488" y="4408488"/>
                <a:ext cx="118903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4976</TotalTime>
  <Words>654</Words>
  <Application>Microsoft Office PowerPoint</Application>
  <PresentationFormat>On-screen Show (4:3)</PresentationFormat>
  <Paragraphs>175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Century Schoolbook</vt:lpstr>
      <vt:lpstr>Corbel</vt:lpstr>
      <vt:lpstr>Tahoma</vt:lpstr>
      <vt:lpstr>Times New Roman</vt:lpstr>
      <vt:lpstr>Wingdings</vt:lpstr>
      <vt:lpstr>Wingdings 2</vt:lpstr>
      <vt:lpstr>Feathered</vt:lpstr>
      <vt:lpstr>Equation</vt:lpstr>
      <vt:lpstr>“Learning is not a spectator sport”</vt:lpstr>
      <vt:lpstr>Review</vt:lpstr>
      <vt:lpstr>PowerPoint Presentation</vt:lpstr>
      <vt:lpstr>Financial Statements</vt:lpstr>
      <vt:lpstr>PowerPoint Presentation</vt:lpstr>
      <vt:lpstr>Balance Sheet </vt:lpstr>
      <vt:lpstr>The Balance Sheet</vt:lpstr>
      <vt:lpstr>The Balance Sheet</vt:lpstr>
      <vt:lpstr>Statement of Retained Earnings (Example)</vt:lpstr>
      <vt:lpstr>Income Statement</vt:lpstr>
      <vt:lpstr>Income Statement</vt:lpstr>
      <vt:lpstr>Corporate Tax Treatment of Interest Paid and Received</vt:lpstr>
      <vt:lpstr>Corporate Tax Treatment of Dividends Paid/Received</vt:lpstr>
      <vt:lpstr>What is free cash flow (FCF)?</vt:lpstr>
      <vt:lpstr>Statement of Cash Flows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Andrew Lawrence Parkes</cp:lastModifiedBy>
  <cp:revision>569</cp:revision>
  <dcterms:created xsi:type="dcterms:W3CDTF">2008-06-05T15:38:38Z</dcterms:created>
  <dcterms:modified xsi:type="dcterms:W3CDTF">2018-09-11T22:23:15Z</dcterms:modified>
</cp:coreProperties>
</file>