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1" r:id="rId1"/>
  </p:sldMasterIdLst>
  <p:notesMasterIdLst>
    <p:notesMasterId r:id="rId23"/>
  </p:notesMasterIdLst>
  <p:handoutMasterIdLst>
    <p:handoutMasterId r:id="rId24"/>
  </p:handoutMasterIdLst>
  <p:sldIdLst>
    <p:sldId id="486" r:id="rId2"/>
    <p:sldId id="489" r:id="rId3"/>
    <p:sldId id="446" r:id="rId4"/>
    <p:sldId id="451" r:id="rId5"/>
    <p:sldId id="452" r:id="rId6"/>
    <p:sldId id="481" r:id="rId7"/>
    <p:sldId id="454" r:id="rId8"/>
    <p:sldId id="482" r:id="rId9"/>
    <p:sldId id="456" r:id="rId10"/>
    <p:sldId id="458" r:id="rId11"/>
    <p:sldId id="460" r:id="rId12"/>
    <p:sldId id="483" r:id="rId13"/>
    <p:sldId id="462" r:id="rId14"/>
    <p:sldId id="484" r:id="rId15"/>
    <p:sldId id="464" r:id="rId16"/>
    <p:sldId id="472" r:id="rId17"/>
    <p:sldId id="473" r:id="rId18"/>
    <p:sldId id="485" r:id="rId19"/>
    <p:sldId id="470" r:id="rId20"/>
    <p:sldId id="487" r:id="rId21"/>
    <p:sldId id="488" r:id="rId22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19"/>
    <a:srgbClr val="7F0019"/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90" autoAdjust="0"/>
  </p:normalViewPr>
  <p:slideViewPr>
    <p:cSldViewPr snapToGrid="0" showGuides="1">
      <p:cViewPr varScale="1">
        <p:scale>
          <a:sx n="118" d="100"/>
          <a:sy n="118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5EDC43-BB60-4E5D-977A-C8DB5625895F}" type="datetimeFigureOut">
              <a:rPr lang="en-US"/>
              <a:pPr>
                <a:defRPr/>
              </a:pPr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5303C8-F89B-4DE7-9D75-E4532F5863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94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7D5878-6C4D-4DEE-8546-7FF111AACB61}" type="datetimeFigureOut">
              <a:rPr lang="en-US"/>
              <a:pPr>
                <a:defRPr/>
              </a:pPr>
              <a:t>9/11/2018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00731F-509F-4C81-8543-CE338B00B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01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428EF-0115-468D-B4D0-A6B22312395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1158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56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DC38DE-129D-4E4C-83E3-F7706567F399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7387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23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97D064-7A2B-4FC6-BA45-F8CB8F11796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018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FBF44-9F08-47E9-B691-CB2184F19CCC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4054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20066-33FE-4A89-9F7E-18434D4B87CE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93844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94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331A7D-6800-4180-963E-17F702A64C77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37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575B39-7635-4FAE-9808-614E91BC858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1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FE89B5-EB5F-4854-87D0-45C2A320F90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082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7A8C17-7DA3-4C96-B1FC-7A0ADA05BF3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07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33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82316-E990-4F34-B2AE-D89C802FFCD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2217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6191EA-1AC5-4E26-B122-C220DE5BA9B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803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6E1205-A442-47AD-B202-475F58F29CD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555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527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785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1096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spcAft>
                <a:spcPts val="600"/>
              </a:spcAft>
              <a:buNone/>
              <a:defRPr sz="320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32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765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5022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088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8531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225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895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565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4626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DF2B4FA-6BBB-42EE-BE5A-43969435EAC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815E210-FF4D-45F8-8DCC-2085700265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9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2" r:id="rId1"/>
    <p:sldLayoutId id="2147484813" r:id="rId2"/>
    <p:sldLayoutId id="2147484814" r:id="rId3"/>
    <p:sldLayoutId id="2147484815" r:id="rId4"/>
    <p:sldLayoutId id="2147484816" r:id="rId5"/>
    <p:sldLayoutId id="2147484817" r:id="rId6"/>
    <p:sldLayoutId id="2147484818" r:id="rId7"/>
    <p:sldLayoutId id="2147484819" r:id="rId8"/>
    <p:sldLayoutId id="2147484820" r:id="rId9"/>
    <p:sldLayoutId id="2147484821" r:id="rId10"/>
    <p:sldLayoutId id="2147484822" r:id="rId11"/>
    <p:sldLayoutId id="2147484823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400" y="593358"/>
            <a:ext cx="6787260" cy="452031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36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DSO:  Example</a:t>
            </a:r>
          </a:p>
        </p:txBody>
      </p:sp>
      <p:graphicFrame>
        <p:nvGraphicFramePr>
          <p:cNvPr id="215107" name="Group 6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55409"/>
              </p:ext>
            </p:extLst>
          </p:nvPr>
        </p:nvGraphicFramePr>
        <p:xfrm>
          <a:off x="581025" y="2227263"/>
          <a:ext cx="7989889" cy="1411288"/>
        </p:xfrm>
        <a:graphic>
          <a:graphicData uri="http://schemas.openxmlformats.org/drawingml/2006/table">
            <a:tbl>
              <a:tblPr/>
              <a:tblGrid>
                <a:gridCol w="1386001"/>
                <a:gridCol w="1630590"/>
                <a:gridCol w="1630590"/>
                <a:gridCol w="1712118"/>
                <a:gridCol w="1630590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7836" marR="9783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2018E</a:t>
                      </a:r>
                    </a:p>
                  </a:txBody>
                  <a:tcPr marL="97836" marR="9783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7836" marR="9783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7836" marR="9783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Ind.</a:t>
                      </a:r>
                    </a:p>
                  </a:txBody>
                  <a:tcPr marL="97836" marR="9783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DSO</a:t>
                      </a:r>
                    </a:p>
                  </a:txBody>
                  <a:tcPr marL="97836" marR="97836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45.6</a:t>
                      </a:r>
                    </a:p>
                  </a:txBody>
                  <a:tcPr marL="97836" marR="97836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38.2</a:t>
                      </a:r>
                    </a:p>
                  </a:txBody>
                  <a:tcPr marL="97836" marR="97836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37.4</a:t>
                      </a:r>
                    </a:p>
                  </a:txBody>
                  <a:tcPr marL="97836" marR="97836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32.0</a:t>
                      </a:r>
                    </a:p>
                  </a:txBody>
                  <a:tcPr marL="97836" marR="97836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53159B45-89ED-4C85-B846-573649CAB1C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6399" name="Rectangle 23"/>
          <p:cNvSpPr>
            <a:spLocks noChangeArrowheads="1"/>
          </p:cNvSpPr>
          <p:nvPr/>
        </p:nvSpPr>
        <p:spPr bwMode="auto">
          <a:xfrm>
            <a:off x="885469" y="3948907"/>
            <a:ext cx="764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Sales are collected too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slowly, and 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it’s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getting worse.</a:t>
            </a:r>
          </a:p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Possibly a poor 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credit policy.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dirty="0" smtClean="0"/>
              <a:t>FA Turnover (S/Net FA) and TA Turnover (S/TA) Ratios:  Examples</a:t>
            </a:r>
          </a:p>
        </p:txBody>
      </p:sp>
      <p:graphicFrame>
        <p:nvGraphicFramePr>
          <p:cNvPr id="217169" name="Group 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084355"/>
              </p:ext>
            </p:extLst>
          </p:nvPr>
        </p:nvGraphicFramePr>
        <p:xfrm>
          <a:off x="581025" y="2227263"/>
          <a:ext cx="7989885" cy="1643380"/>
        </p:xfrm>
        <a:graphic>
          <a:graphicData uri="http://schemas.openxmlformats.org/drawingml/2006/table">
            <a:tbl>
              <a:tblPr/>
              <a:tblGrid>
                <a:gridCol w="1914244"/>
                <a:gridCol w="1498103"/>
                <a:gridCol w="1498103"/>
                <a:gridCol w="1581332"/>
                <a:gridCol w="1498103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9874" marR="9987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2018E</a:t>
                      </a:r>
                    </a:p>
                  </a:txBody>
                  <a:tcPr marL="99874" marR="9987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9874" marR="9987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9874" marR="9987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Ind.</a:t>
                      </a:r>
                    </a:p>
                  </a:txBody>
                  <a:tcPr marL="99874" marR="9987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FA TO</a:t>
                      </a: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8.6x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6.4x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10.0x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7.0x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TA TO</a:t>
                      </a: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2.1x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2.3x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2.6x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5D0A6C2-BB84-4451-8854-A4F6D7469E79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8452" name="Rectangle 23"/>
          <p:cNvSpPr>
            <a:spLocks noChangeArrowheads="1"/>
          </p:cNvSpPr>
          <p:nvPr/>
        </p:nvSpPr>
        <p:spPr bwMode="auto">
          <a:xfrm>
            <a:off x="722310" y="4064423"/>
            <a:ext cx="7707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FA turnover projected to exceed the industry average.</a:t>
            </a:r>
          </a:p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TA turnover below the industry average.  Caused by excessive currents assets (A/R and Inv).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Leverage (debt) Ratios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8854" y="1563710"/>
            <a:ext cx="8610600" cy="41287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Indicate whether a firm is using the appropriate amount of debt financing</a:t>
            </a:r>
          </a:p>
          <a:p>
            <a:r>
              <a:rPr lang="en-US" sz="2400" dirty="0" smtClean="0"/>
              <a:t>In general, a higher debt ratio indicates greater potential return and greater bankruptcy risk</a:t>
            </a:r>
          </a:p>
          <a:p>
            <a:r>
              <a:rPr lang="en-US" sz="2400" dirty="0"/>
              <a:t>A higher number generally indicates less bankruptcy risk and (possibly) lower potential return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221904"/>
              </p:ext>
            </p:extLst>
          </p:nvPr>
        </p:nvGraphicFramePr>
        <p:xfrm>
          <a:off x="1288907" y="4503062"/>
          <a:ext cx="7975349" cy="2065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4" imgW="3213000" imgH="838080" progId="Equation.3">
                  <p:embed/>
                </p:oleObj>
              </mc:Choice>
              <mc:Fallback>
                <p:oleObj name="Equation" r:id="rId4" imgW="32130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907" y="4503062"/>
                        <a:ext cx="7975349" cy="20656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7997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2944" y="604044"/>
            <a:ext cx="7772400" cy="10779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Debt Management Ratios:  Examples</a:t>
            </a:r>
          </a:p>
        </p:txBody>
      </p:sp>
      <p:graphicFrame>
        <p:nvGraphicFramePr>
          <p:cNvPr id="292978" name="Group 1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066796"/>
              </p:ext>
            </p:extLst>
          </p:nvPr>
        </p:nvGraphicFramePr>
        <p:xfrm>
          <a:off x="230981" y="2101124"/>
          <a:ext cx="8696325" cy="1716088"/>
        </p:xfrm>
        <a:graphic>
          <a:graphicData uri="http://schemas.openxmlformats.org/drawingml/2006/table">
            <a:tbl>
              <a:tblPr/>
              <a:tblGrid>
                <a:gridCol w="3048001"/>
                <a:gridCol w="1412081"/>
                <a:gridCol w="1412081"/>
                <a:gridCol w="1412081"/>
                <a:gridCol w="1412081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11" marR="9521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2018E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Ind.</a:t>
                      </a:r>
                    </a:p>
                  </a:txBody>
                  <a:tcPr marL="95211" marR="9521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Debt/Total Assets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26.4%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73.4%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44.1%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40.0%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TIE</a:t>
                      </a:r>
                    </a:p>
                  </a:txBody>
                  <a:tcPr marL="95211" marR="9521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7.0x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-1.0x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4.3x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6.2x</a:t>
                      </a:r>
                    </a:p>
                  </a:txBody>
                  <a:tcPr marL="95211" marR="9521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562926F-DECB-4913-8AFE-499984F65D83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529" name="Rectangle 29"/>
          <p:cNvSpPr>
            <a:spLocks noChangeArrowheads="1"/>
          </p:cNvSpPr>
          <p:nvPr/>
        </p:nvSpPr>
        <p:spPr bwMode="auto">
          <a:xfrm>
            <a:off x="628649" y="4304937"/>
            <a:ext cx="79009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Debt/Total invested capital and </a:t>
            </a:r>
            <a:r>
              <a:rPr lang="en-US" sz="2600" spc="1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TIE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 are better than the industry average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.</a:t>
            </a:r>
          </a:p>
          <a:p>
            <a:pPr marL="465138" indent="-465138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Expected to improve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Profitability Ratios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2" y="2112093"/>
            <a:ext cx="8292352" cy="1815397"/>
          </a:xfrm>
        </p:spPr>
        <p:txBody>
          <a:bodyPr>
            <a:noAutofit/>
          </a:bodyPr>
          <a:lstStyle/>
          <a:p>
            <a:r>
              <a:rPr lang="en-US" sz="2800" dirty="0" smtClean="0"/>
              <a:t>Indicate whether a firm is generating adequate profit from its assets</a:t>
            </a:r>
          </a:p>
          <a:p>
            <a:r>
              <a:rPr lang="en-US" sz="2800" dirty="0" smtClean="0"/>
              <a:t>In general, higher ratios indicate better performance</a:t>
            </a:r>
          </a:p>
          <a:p>
            <a:endParaRPr lang="en-US" sz="2800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417400"/>
              </p:ext>
            </p:extLst>
          </p:nvPr>
        </p:nvGraphicFramePr>
        <p:xfrm>
          <a:off x="2099257" y="3769338"/>
          <a:ext cx="8046309" cy="287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4" imgW="3492360" imgH="1257120" progId="Equation.3">
                  <p:embed/>
                </p:oleObj>
              </mc:Choice>
              <mc:Fallback>
                <p:oleObj name="Equation" r:id="rId4" imgW="34923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257" y="3769338"/>
                        <a:ext cx="8046309" cy="28761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283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695167"/>
            <a:ext cx="7762875" cy="10779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Profitability ratios:  Examples</a:t>
            </a:r>
          </a:p>
        </p:txBody>
      </p:sp>
      <p:graphicFrame>
        <p:nvGraphicFramePr>
          <p:cNvPr id="294997" name="Group 8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094424"/>
              </p:ext>
            </p:extLst>
          </p:nvPr>
        </p:nvGraphicFramePr>
        <p:xfrm>
          <a:off x="467519" y="1905291"/>
          <a:ext cx="7989886" cy="2743200"/>
        </p:xfrm>
        <a:graphic>
          <a:graphicData uri="http://schemas.openxmlformats.org/drawingml/2006/table">
            <a:tbl>
              <a:tblPr/>
              <a:tblGrid>
                <a:gridCol w="3159550"/>
                <a:gridCol w="1241418"/>
                <a:gridCol w="1166748"/>
                <a:gridCol w="1241418"/>
                <a:gridCol w="1180752"/>
              </a:tblGrid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8210" marR="9821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2018E</a:t>
                      </a:r>
                    </a:p>
                  </a:txBody>
                  <a:tcPr marL="98210" marR="9821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8210" marR="9821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8210" marR="9821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Ind.</a:t>
                      </a:r>
                    </a:p>
                  </a:txBody>
                  <a:tcPr marL="98210" marR="9821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Net Profit Margin</a:t>
                      </a:r>
                    </a:p>
                  </a:txBody>
                  <a:tcPr marL="98210" marR="9821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3.6%</a:t>
                      </a:r>
                    </a:p>
                  </a:txBody>
                  <a:tcPr marL="98210" marR="9821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-2.7%</a:t>
                      </a:r>
                    </a:p>
                  </a:txBody>
                  <a:tcPr marL="98210" marR="9821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2.6%</a:t>
                      </a:r>
                    </a:p>
                  </a:txBody>
                  <a:tcPr marL="98210" marR="9821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3.5%</a:t>
                      </a:r>
                    </a:p>
                  </a:txBody>
                  <a:tcPr marL="98210" marR="9821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ROA</a:t>
                      </a: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7.3%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-5.6%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6.0%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9.1%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ROE</a:t>
                      </a: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13.0%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-32.5%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13.3%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18.2%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1F86D350-F089-44B5-B553-656A5566113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467519" y="4306772"/>
            <a:ext cx="84356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dirty="0"/>
              <a:t>Profit margin </a:t>
            </a:r>
            <a:r>
              <a:rPr lang="en-US" sz="2400" dirty="0" smtClean="0"/>
              <a:t>was bad </a:t>
            </a:r>
            <a:r>
              <a:rPr lang="en-US" sz="2400" dirty="0"/>
              <a:t>in </a:t>
            </a:r>
            <a:r>
              <a:rPr lang="en-US" sz="2400" dirty="0" smtClean="0"/>
              <a:t>2016 </a:t>
            </a:r>
            <a:r>
              <a:rPr lang="en-US" sz="2400" dirty="0"/>
              <a:t>but is projected to exceed the industry average in </a:t>
            </a:r>
            <a:r>
              <a:rPr lang="en-US" sz="2400" dirty="0" smtClean="0"/>
              <a:t>2017.  </a:t>
            </a:r>
            <a:r>
              <a:rPr lang="en-US" sz="2400" dirty="0"/>
              <a:t>Looking good</a:t>
            </a:r>
            <a:r>
              <a:rPr lang="en-US" sz="2400" dirty="0" smtClean="0"/>
              <a:t>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endParaRPr lang="en-US" sz="240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ROA and ROE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rebounded from the previous year, but are still below the industry average.  More improvement is needed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 DuPont Equation</a:t>
            </a:r>
          </a:p>
        </p:txBody>
      </p:sp>
      <p:sp>
        <p:nvSpPr>
          <p:cNvPr id="2052" name="Content Placeholder 7"/>
          <p:cNvSpPr>
            <a:spLocks noGrp="1"/>
          </p:cNvSpPr>
          <p:nvPr>
            <p:ph idx="1"/>
          </p:nvPr>
        </p:nvSpPr>
        <p:spPr>
          <a:xfrm>
            <a:off x="767655" y="3604475"/>
            <a:ext cx="7616825" cy="23241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</a:pPr>
            <a:r>
              <a:rPr lang="en-US" sz="2400" dirty="0" smtClean="0"/>
              <a:t>Focus on expense control (PM), asset utilization (TA TO), and debt utilization (equity multiplier).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34DC22EB-0F66-4FA5-B32D-DC8172958BB1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059803"/>
              </p:ext>
            </p:extLst>
          </p:nvPr>
        </p:nvGraphicFramePr>
        <p:xfrm>
          <a:off x="1308347" y="2401887"/>
          <a:ext cx="6727030" cy="1706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2705040" imgH="685800" progId="Equation.3">
                  <p:embed/>
                </p:oleObj>
              </mc:Choice>
              <mc:Fallback>
                <p:oleObj name="Equation" r:id="rId4" imgW="270504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347" y="2401887"/>
                        <a:ext cx="6727030" cy="17064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DuPont Equation: </a:t>
            </a:r>
            <a:br>
              <a:rPr lang="en-US" sz="3200" dirty="0" smtClean="0"/>
            </a:br>
            <a:r>
              <a:rPr lang="en-US" sz="3200" dirty="0" smtClean="0"/>
              <a:t>Breaking Down Return on Equity</a:t>
            </a:r>
          </a:p>
        </p:txBody>
      </p:sp>
      <p:graphicFrame>
        <p:nvGraphicFramePr>
          <p:cNvPr id="388242" name="Group 1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319345"/>
              </p:ext>
            </p:extLst>
          </p:nvPr>
        </p:nvGraphicFramePr>
        <p:xfrm>
          <a:off x="767655" y="2605557"/>
          <a:ext cx="7616826" cy="2438400"/>
        </p:xfrm>
        <a:graphic>
          <a:graphicData uri="http://schemas.openxmlformats.org/drawingml/2006/table">
            <a:tbl>
              <a:tblPr/>
              <a:tblGrid>
                <a:gridCol w="1820104"/>
                <a:gridCol w="1455131"/>
                <a:gridCol w="1312316"/>
                <a:gridCol w="1455131"/>
                <a:gridCol w="1574144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1402" marR="914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PM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TA TO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EM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ROE</a:t>
                      </a:r>
                    </a:p>
                  </a:txBody>
                  <a:tcPr marL="91402" marR="914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2016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2.6%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2.3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2.2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13.3%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2017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-2.7%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2.1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5.8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-32.5%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2018E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3.6%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2.0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1.79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13.0%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Ind.</a:t>
                      </a:r>
                    </a:p>
                  </a:txBody>
                  <a:tcPr marL="91402" marR="9140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3.5%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2.6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2.0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18.2%</a:t>
                      </a:r>
                    </a:p>
                  </a:txBody>
                  <a:tcPr marL="91402" marR="9140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71A38C07-061A-4380-A47F-4EA92F31CC08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Market Value Ratios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2" y="1648455"/>
            <a:ext cx="7989752" cy="24879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Indicate how the market is valuing the firm’s equity</a:t>
            </a:r>
          </a:p>
          <a:p>
            <a:r>
              <a:rPr lang="en-US" sz="2800" dirty="0" smtClean="0"/>
              <a:t>Higher ratios indicate greater shareholder wealth</a:t>
            </a:r>
          </a:p>
          <a:p>
            <a:endParaRPr lang="en-US" sz="2800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305136"/>
              </p:ext>
            </p:extLst>
          </p:nvPr>
        </p:nvGraphicFramePr>
        <p:xfrm>
          <a:off x="581192" y="3747752"/>
          <a:ext cx="8044265" cy="2112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4" imgW="3263760" imgH="863280" progId="Equation.3">
                  <p:embed/>
                </p:oleObj>
              </mc:Choice>
              <mc:Fallback>
                <p:oleObj name="Equation" r:id="rId4" imgW="3263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92" y="3747752"/>
                        <a:ext cx="8044265" cy="211213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787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Market value ratios: 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2ED9B46E-AA18-4BC3-BA99-9106D06D3F1B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5" name="Group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578113"/>
              </p:ext>
            </p:extLst>
          </p:nvPr>
        </p:nvGraphicFramePr>
        <p:xfrm>
          <a:off x="417543" y="2089977"/>
          <a:ext cx="8153401" cy="1577976"/>
        </p:xfrm>
        <a:graphic>
          <a:graphicData uri="http://schemas.openxmlformats.org/drawingml/2006/table">
            <a:tbl>
              <a:tblPr/>
              <a:tblGrid>
                <a:gridCol w="1988230"/>
                <a:gridCol w="1590584"/>
                <a:gridCol w="1431526"/>
                <a:gridCol w="1590584"/>
                <a:gridCol w="155247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435" marR="9543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2018E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Ind.</a:t>
                      </a:r>
                    </a:p>
                  </a:txBody>
                  <a:tcPr marL="95435" marR="9543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P/E</a:t>
                      </a:r>
                    </a:p>
                  </a:txBody>
                  <a:tcPr marL="95435" marR="95435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12.0x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-1.4x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9.7x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14.2x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M/B</a:t>
                      </a:r>
                    </a:p>
                  </a:txBody>
                  <a:tcPr marL="95435" marR="9543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1.56x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0.5x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1.3x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2.4x</a:t>
                      </a:r>
                    </a:p>
                  </a:txBody>
                  <a:tcPr marL="95435" marR="9543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607889" y="4012992"/>
            <a:ext cx="8305231" cy="2149683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P/E:  How much investors are willing to pay for $1 of earnings.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M/B:  How much investors are willing to pay for $1 of book value equity.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For each ratio, the higher the number, the better.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P/E and M/B are high if expected growth is high and risk is 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3410" y="2158287"/>
            <a:ext cx="7525316" cy="36307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considered good credit and what is bad credit?  Give examples.</a:t>
            </a:r>
          </a:p>
          <a:p>
            <a:r>
              <a:rPr lang="en-US" sz="2400" dirty="0" smtClean="0"/>
              <a:t>What factors are used to determine your credit score?</a:t>
            </a:r>
          </a:p>
          <a:p>
            <a:r>
              <a:rPr lang="en-US" sz="2400" dirty="0" smtClean="0"/>
              <a:t>What are ways you can build a credit history?</a:t>
            </a:r>
          </a:p>
          <a:p>
            <a:r>
              <a:rPr lang="en-US" sz="2400" dirty="0" smtClean="0"/>
              <a:t>List some methods to use debt responsibly.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E210-FF4D-45F8-8DCC-2085700265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8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Ratio Analysis for Twitter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49" y="2575733"/>
            <a:ext cx="7326437" cy="3630795"/>
          </a:xfrm>
        </p:spPr>
        <p:txBody>
          <a:bodyPr>
            <a:noAutofit/>
          </a:bodyPr>
          <a:lstStyle/>
          <a:p>
            <a:r>
              <a:rPr lang="en-US" sz="2400" dirty="0" smtClean="0"/>
              <a:t>Break into groups of 2-4</a:t>
            </a:r>
          </a:p>
          <a:p>
            <a:r>
              <a:rPr lang="en-US" sz="2400" dirty="0" smtClean="0"/>
              <a:t>Calculate the given ratios for the last two years </a:t>
            </a:r>
          </a:p>
          <a:p>
            <a:r>
              <a:rPr lang="en-US" sz="2400" dirty="0" smtClean="0"/>
              <a:t>Perform a trend analysis</a:t>
            </a:r>
          </a:p>
          <a:p>
            <a:pPr lvl="1"/>
            <a:r>
              <a:rPr lang="en-US" sz="2000" dirty="0" smtClean="0"/>
              <a:t>Is the company more liquid or less?</a:t>
            </a:r>
          </a:p>
          <a:p>
            <a:pPr lvl="1"/>
            <a:r>
              <a:rPr lang="en-US" sz="2000" dirty="0" smtClean="0"/>
              <a:t>Are they carrying more debt or less?</a:t>
            </a:r>
          </a:p>
          <a:p>
            <a:pPr lvl="1"/>
            <a:r>
              <a:rPr lang="en-US" sz="2000" dirty="0" smtClean="0"/>
              <a:t>Can they make interest payments easier or not as easily?</a:t>
            </a:r>
          </a:p>
          <a:p>
            <a:pPr lvl="1"/>
            <a:r>
              <a:rPr lang="en-US" sz="2000" dirty="0" smtClean="0"/>
              <a:t>Has their profitability improved?</a:t>
            </a:r>
          </a:p>
          <a:p>
            <a:pPr lvl="1"/>
            <a:r>
              <a:rPr lang="en-US" sz="2000" dirty="0" smtClean="0"/>
              <a:t>Etc…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47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Assignment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68" y="2090090"/>
            <a:ext cx="8229600" cy="4333741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err="1"/>
              <a:t>MindTap</a:t>
            </a:r>
            <a:r>
              <a:rPr lang="en-US" sz="3200" dirty="0"/>
              <a:t> 4 homework due Sunday, February 4</a:t>
            </a:r>
            <a:r>
              <a:rPr lang="en-US" sz="3200" baseline="30000" dirty="0"/>
              <a:t>th</a:t>
            </a:r>
            <a:r>
              <a:rPr lang="en-US" sz="3200" dirty="0"/>
              <a:t> by 11:59 </a:t>
            </a:r>
            <a:r>
              <a:rPr lang="en-US" sz="3200" dirty="0" smtClean="0"/>
              <a:t>pm</a:t>
            </a:r>
          </a:p>
          <a:p>
            <a:endParaRPr lang="en-US" sz="3200" dirty="0"/>
          </a:p>
          <a:p>
            <a:r>
              <a:rPr lang="en-US" sz="3200" dirty="0" smtClean="0"/>
              <a:t>Read Chapter 16 for Tuesday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56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274" y="1390963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Analysis of Financial Statements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Ratio Analysis</a:t>
            </a:r>
          </a:p>
          <a:p>
            <a:pPr eaLnBrk="1" hangingPunct="1"/>
            <a:r>
              <a:rPr lang="en-US" dirty="0" smtClean="0"/>
              <a:t>DuPont Equation</a:t>
            </a:r>
          </a:p>
          <a:p>
            <a:pPr eaLnBrk="1" hangingPunct="1"/>
            <a:r>
              <a:rPr lang="en-US" dirty="0" smtClean="0"/>
              <a:t>Effects of Improving Ratios</a:t>
            </a:r>
          </a:p>
          <a:p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557011"/>
            <a:ext cx="7315200" cy="457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7C0019"/>
                </a:solidFill>
              </a:rPr>
              <a:t>Chapter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07DEFCBC-AB71-46B6-AE59-F074AE19780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Why are ratios useful?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476519" y="1996225"/>
            <a:ext cx="8094425" cy="4479188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/>
              <a:t>S</a:t>
            </a:r>
            <a:r>
              <a:rPr lang="en-US" sz="2800" dirty="0" smtClean="0"/>
              <a:t>tandardize numbers and facilitate comparisons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Highlight weaknesses and strengths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sz="2800" dirty="0"/>
              <a:t>C</a:t>
            </a:r>
            <a:r>
              <a:rPr lang="en-US" sz="2800" dirty="0" smtClean="0"/>
              <a:t>omparisons can be made over time and with competitors.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Industry (comparative) analysis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Benchmark (peer) analysis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Trend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845F7951-DEF7-45B9-A09B-B08931C6736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Five Major Categories of Ratios and the Questions They Answer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383995" y="2049125"/>
            <a:ext cx="8384146" cy="3836815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Liquidity:  Can we make required S-</a:t>
            </a:r>
            <a:r>
              <a:rPr lang="en-US" sz="2800" dirty="0" err="1" smtClean="0"/>
              <a:t>Tpayments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Asset management:  Right amount of assets vs. sales?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Debt management:  Right mix of debt and equity?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Profitability:  Are sales high enough as reflected in PM, ROE, and ROA?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Market value: Do investors like what they see as reflected in P/E and M/B ratios?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D77D021-0A83-4016-9FB1-4845218FE09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Liquidity Ratios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81192" y="1484924"/>
            <a:ext cx="7989752" cy="36307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Indicate a firm’s ability to pay short-term obligations with short-term assets without endangering the firm</a:t>
            </a:r>
          </a:p>
          <a:p>
            <a:r>
              <a:rPr lang="en-US" sz="2800" dirty="0" smtClean="0"/>
              <a:t>In general, higher ratios are a favorable indicator</a:t>
            </a:r>
          </a:p>
          <a:p>
            <a:endParaRPr lang="en-US" sz="2800" dirty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069857"/>
              </p:ext>
            </p:extLst>
          </p:nvPr>
        </p:nvGraphicFramePr>
        <p:xfrm>
          <a:off x="1428992" y="4069724"/>
          <a:ext cx="8088495" cy="2506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3352680" imgH="1041120" progId="Equation.3">
                  <p:embed/>
                </p:oleObj>
              </mc:Choice>
              <mc:Fallback>
                <p:oleObj name="Equation" r:id="rId4" imgW="335268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992" y="4069724"/>
                        <a:ext cx="8088495" cy="25060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057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Liquidity Ratios: Example</a:t>
            </a:r>
          </a:p>
        </p:txBody>
      </p:sp>
      <p:graphicFrame>
        <p:nvGraphicFramePr>
          <p:cNvPr id="170125" name="Group 1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67046"/>
              </p:ext>
            </p:extLst>
          </p:nvPr>
        </p:nvGraphicFramePr>
        <p:xfrm>
          <a:off x="581025" y="2227263"/>
          <a:ext cx="7989884" cy="1619251"/>
        </p:xfrm>
        <a:graphic>
          <a:graphicData uri="http://schemas.openxmlformats.org/drawingml/2006/table">
            <a:tbl>
              <a:tblPr/>
              <a:tblGrid>
                <a:gridCol w="2431500"/>
                <a:gridCol w="1389596"/>
                <a:gridCol w="1389596"/>
                <a:gridCol w="1389596"/>
                <a:gridCol w="1389596"/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2018E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Ind.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Current ratio</a:t>
                      </a: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2.34x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1.20x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2.30x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2.70x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Quick ratio</a:t>
                      </a:r>
                    </a:p>
                  </a:txBody>
                  <a:tcPr marL="99874" marR="9987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0.84x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0.39x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0.85x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1.00x</a:t>
                      </a:r>
                    </a:p>
                  </a:txBody>
                  <a:tcPr marL="99874" marR="9987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629B1600-D15B-4296-8A96-CF4857E2333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81025" y="4271963"/>
            <a:ext cx="8153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Expected to improve but still below the industry average.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Liquidity position is weak.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Activity (Asset Management) Ratios</a:t>
            </a:r>
            <a:endParaRPr lang="en-US" sz="32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218940" y="1993520"/>
            <a:ext cx="8744755" cy="1818048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/>
              <a:t>Indicate a firm’s ability to use assets to produce sales</a:t>
            </a:r>
          </a:p>
          <a:p>
            <a:pPr lvl="1"/>
            <a:r>
              <a:rPr lang="en-US" sz="2800" dirty="0" smtClean="0"/>
              <a:t>In general, higher numbers for turnover ratios are favorable; lower number for DSO!</a:t>
            </a:r>
          </a:p>
          <a:p>
            <a:endParaRPr lang="en-US" sz="3200" dirty="0" smtClean="0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30489"/>
              </p:ext>
            </p:extLst>
          </p:nvPr>
        </p:nvGraphicFramePr>
        <p:xfrm>
          <a:off x="982014" y="3572709"/>
          <a:ext cx="7657751" cy="2056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4" imgW="3098520" imgH="838080" progId="Equation.3">
                  <p:embed/>
                </p:oleObj>
              </mc:Choice>
              <mc:Fallback>
                <p:oleObj name="Equation" r:id="rId4" imgW="3098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014" y="3572709"/>
                        <a:ext cx="7657751" cy="20569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82014" y="5629617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Days Sales Outstanding = Accounts Receivable</a:t>
            </a:r>
          </a:p>
          <a:p>
            <a:r>
              <a:rPr lang="en-US" sz="2800" dirty="0"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latin typeface="Book Antiqua" panose="02040602050305030304" pitchFamily="18" charset="0"/>
              </a:rPr>
              <a:t>			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smtClean="0">
                <a:latin typeface="Book Antiqua" panose="02040602050305030304" pitchFamily="18" charset="0"/>
              </a:rPr>
              <a:t>    Average Daily Sales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241205" y="6100354"/>
            <a:ext cx="3199410" cy="6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25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Inventory Turnover: 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8743" y="3641416"/>
            <a:ext cx="8098415" cy="2771291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Inventory turnover is below industry average.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Inventory may be old, or its control might be poor.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No improvement is currently forecasted.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4-</a:t>
            </a:r>
            <a:fld id="{FB5DE626-A44E-4CC9-9E97-BF241036F72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13" name="Group 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676201"/>
              </p:ext>
            </p:extLst>
          </p:nvPr>
        </p:nvGraphicFramePr>
        <p:xfrm>
          <a:off x="693145" y="1995348"/>
          <a:ext cx="7616825" cy="1889760"/>
        </p:xfrm>
        <a:graphic>
          <a:graphicData uri="http://schemas.openxmlformats.org/drawingml/2006/table">
            <a:tbl>
              <a:tblPr/>
              <a:tblGrid>
                <a:gridCol w="3142533"/>
                <a:gridCol w="1138964"/>
                <a:gridCol w="1263539"/>
                <a:gridCol w="1085576"/>
                <a:gridCol w="986213"/>
              </a:tblGrid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4229" marR="942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2018E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Ind.</a:t>
                      </a:r>
                    </a:p>
                  </a:txBody>
                  <a:tcPr marL="94229" marR="942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Inventory turnover</a:t>
                      </a:r>
                    </a:p>
                  </a:txBody>
                  <a:tcPr marL="94229" marR="94229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4.1x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4.70x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4.8x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6.1x</a:t>
                      </a:r>
                    </a:p>
                  </a:txBody>
                  <a:tcPr marL="94229" marR="94229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4487</TotalTime>
  <Words>856</Words>
  <Application>Microsoft Office PowerPoint</Application>
  <PresentationFormat>On-screen Show (4:3)</PresentationFormat>
  <Paragraphs>229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Book Antiqua</vt:lpstr>
      <vt:lpstr>Calibri</vt:lpstr>
      <vt:lpstr>Gill Sans MT</vt:lpstr>
      <vt:lpstr>Wingdings</vt:lpstr>
      <vt:lpstr>Wingdings 2</vt:lpstr>
      <vt:lpstr>Dividend</vt:lpstr>
      <vt:lpstr>Equation</vt:lpstr>
      <vt:lpstr>PowerPoint Presentation</vt:lpstr>
      <vt:lpstr>Review</vt:lpstr>
      <vt:lpstr>Analysis of Financial Statements</vt:lpstr>
      <vt:lpstr>Why are ratios useful?</vt:lpstr>
      <vt:lpstr>Five Major Categories of Ratios and the Questions They Answer</vt:lpstr>
      <vt:lpstr>Liquidity Ratios</vt:lpstr>
      <vt:lpstr>Liquidity Ratios: Example</vt:lpstr>
      <vt:lpstr>Activity (Asset Management) Ratios</vt:lpstr>
      <vt:lpstr>Inventory Turnover:  Example</vt:lpstr>
      <vt:lpstr>DSO:  Example</vt:lpstr>
      <vt:lpstr>FA Turnover (S/Net FA) and TA Turnover (S/TA) Ratios:  Examples</vt:lpstr>
      <vt:lpstr>Leverage (debt) Ratios</vt:lpstr>
      <vt:lpstr>Debt Management Ratios:  Examples</vt:lpstr>
      <vt:lpstr>Profitability Ratios</vt:lpstr>
      <vt:lpstr>Profitability ratios:  Examples</vt:lpstr>
      <vt:lpstr>The DuPont Equation</vt:lpstr>
      <vt:lpstr>DuPont Equation:  Breaking Down Return on Equity</vt:lpstr>
      <vt:lpstr>Market Value Ratios</vt:lpstr>
      <vt:lpstr>Market value ratios: examples</vt:lpstr>
      <vt:lpstr>Ratio Analysis for Twitter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515</cp:revision>
  <dcterms:created xsi:type="dcterms:W3CDTF">2008-06-05T15:38:38Z</dcterms:created>
  <dcterms:modified xsi:type="dcterms:W3CDTF">2018-09-11T16:52:19Z</dcterms:modified>
</cp:coreProperties>
</file>