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13" r:id="rId1"/>
  </p:sldMasterIdLst>
  <p:notesMasterIdLst>
    <p:notesMasterId r:id="rId35"/>
  </p:notesMasterIdLst>
  <p:handoutMasterIdLst>
    <p:handoutMasterId r:id="rId36"/>
  </p:handoutMasterIdLst>
  <p:sldIdLst>
    <p:sldId id="396" r:id="rId2"/>
    <p:sldId id="397" r:id="rId3"/>
    <p:sldId id="344" r:id="rId4"/>
    <p:sldId id="398" r:id="rId5"/>
    <p:sldId id="346" r:id="rId6"/>
    <p:sldId id="347" r:id="rId7"/>
    <p:sldId id="348" r:id="rId8"/>
    <p:sldId id="349" r:id="rId9"/>
    <p:sldId id="350" r:id="rId10"/>
    <p:sldId id="388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2" r:id="rId22"/>
    <p:sldId id="363" r:id="rId23"/>
    <p:sldId id="391" r:id="rId24"/>
    <p:sldId id="367" r:id="rId25"/>
    <p:sldId id="368" r:id="rId26"/>
    <p:sldId id="393" r:id="rId27"/>
    <p:sldId id="369" r:id="rId28"/>
    <p:sldId id="394" r:id="rId29"/>
    <p:sldId id="375" r:id="rId30"/>
    <p:sldId id="381" r:id="rId31"/>
    <p:sldId id="382" r:id="rId32"/>
    <p:sldId id="392" r:id="rId33"/>
    <p:sldId id="395" r:id="rId3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019"/>
    <a:srgbClr val="C00019"/>
    <a:srgbClr val="00000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2" autoAdjust="0"/>
  </p:normalViewPr>
  <p:slideViewPr>
    <p:cSldViewPr snapToGrid="0" showGuides="1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F49824-302A-4B38-834E-D230D8A0A5EF}" type="datetimeFigureOut">
              <a:rPr lang="en-US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5AAC52-C7E9-4CAA-AD3A-605DA63D0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40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F90940-7F18-466D-911A-1A6EC08318FB}" type="datetimeFigureOut">
              <a:rPr lang="en-US"/>
              <a:pPr>
                <a:defRPr/>
              </a:pPr>
              <a:t>10/4/2018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8500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3863" cy="418147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900" y="8831263"/>
            <a:ext cx="2981325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ABBDC3-4A80-4997-B3FD-1C319B6EFF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51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72D188-6711-47E6-A8E6-5D5D3217DC4C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6941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9345A2-3705-490E-9F83-169E114295DF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2265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7E0CF4-041F-48CB-8E0B-CAC0444BB72A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9959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2B95D6-04E7-49AD-A460-3262C657993D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7439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C24C07-CF73-4448-9D32-DBD25CA98479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359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C46A8B-35A2-4F36-912D-4E9355B4AEB8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9991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2EFB16-DB60-47A9-962F-C8A8DD1FFB2E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8330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2CECFF-759B-4090-886B-E43E779F4C09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7745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10F74D-EEAB-46CC-92B3-13CB289EC26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3335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6890D1-456B-4664-BCBD-E23A8040197E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19457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D6A1D1-40AF-437D-865C-D5319904C20B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839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F3153E-B9C7-46D2-812B-7AA94A9F2794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70614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D995A3-426F-479A-B1EF-34EC69485D25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8916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BE21AD-D801-4CDA-A010-66953CB18D50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07366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F10DB2-E259-459D-B34E-CCC20F14421B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08811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8959C6-CA52-4F0E-947C-6EED5C38359C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24443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2E57A0-34A5-4011-9E8A-52160E23ED5C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5492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EBDD77-ED90-461C-A3DD-8AD1DE09EB12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0337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8449C4-262E-413A-BEF6-B09CDD18737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5032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69FB2-0F7A-4EC3-932A-CE18C7ADEFC7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3334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7087CF-AAF5-43BD-BC64-CB79895B4514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0733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C74D47-AE9E-4875-BEDC-9F270B8980D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062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6E3072-FEA3-4786-B243-9637C927BDE2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6434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556EFE-38F2-430E-8D77-F05FCF6AFA8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509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39615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6834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32206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8286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101102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3763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08988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0277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914400" y="685800"/>
            <a:ext cx="73152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5970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04874" y="3419475"/>
            <a:ext cx="7315201" cy="2706688"/>
          </a:xfrm>
        </p:spPr>
        <p:txBody>
          <a:bodyPr/>
          <a:lstStyle>
            <a:lvl1pPr algn="ctr">
              <a:lnSpc>
                <a:spcPct val="80000"/>
              </a:lnSpc>
              <a:spcAft>
                <a:spcPts val="600"/>
              </a:spcAft>
              <a:buNone/>
              <a:defRPr sz="3200"/>
            </a:lvl1pPr>
            <a:lvl2pPr>
              <a:spcAft>
                <a:spcPts val="600"/>
              </a:spcAft>
              <a:defRPr sz="2600"/>
            </a:lvl2pPr>
            <a:lvl5pPr marL="1371600" indent="-2286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en-US" dirty="0" smtClean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"/>
          </p:nvPr>
        </p:nvSpPr>
        <p:spPr>
          <a:xfrm>
            <a:off x="914400" y="685800"/>
            <a:ext cx="7315200" cy="45720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 algn="ctr">
              <a:buNone/>
              <a:defRPr>
                <a:solidFill>
                  <a:srgbClr val="7C001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3-</a:t>
            </a:r>
            <a:fld id="{1B38A07D-C484-4700-8671-B200A13DD0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33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79B1B820-28DC-4763-BDFC-50A0284EB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9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41300"/>
            <a:ext cx="6972300" cy="8763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8769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8839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1214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945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1606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13136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5324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4666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0" y="68580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0" y="685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Rectangle 10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46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4" r:id="rId1"/>
    <p:sldLayoutId id="2147484715" r:id="rId2"/>
    <p:sldLayoutId id="2147484716" r:id="rId3"/>
    <p:sldLayoutId id="2147484717" r:id="rId4"/>
    <p:sldLayoutId id="2147484718" r:id="rId5"/>
    <p:sldLayoutId id="2147484719" r:id="rId6"/>
    <p:sldLayoutId id="2147484720" r:id="rId7"/>
    <p:sldLayoutId id="2147484721" r:id="rId8"/>
    <p:sldLayoutId id="2147484722" r:id="rId9"/>
    <p:sldLayoutId id="2147484723" r:id="rId10"/>
    <p:sldLayoutId id="2147484724" r:id="rId11"/>
    <p:sldLayoutId id="2147484725" r:id="rId12"/>
    <p:sldLayoutId id="2147484726" r:id="rId13"/>
    <p:sldLayoutId id="2147484727" r:id="rId14"/>
    <p:sldLayoutId id="2147484728" r:id="rId15"/>
    <p:sldLayoutId id="2147484729" r:id="rId16"/>
    <p:sldLayoutId id="2147484730" r:id="rId17"/>
    <p:sldLayoutId id="2147484731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au.joinhandshake.com/career_fairs/5888/student_preview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nvestopedia.com/video/play/understanding-time-value-of-money/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673" y="655496"/>
            <a:ext cx="6853451" cy="556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brown\Desktop\Projects_Current\BH_FFMC8e\FFMC8e_JPEGs\ch05\Figure_5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6" y="275221"/>
            <a:ext cx="8997024" cy="638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24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3401"/>
            <a:ext cx="6972300" cy="876300"/>
          </a:xfrm>
        </p:spPr>
        <p:txBody>
          <a:bodyPr/>
          <a:lstStyle/>
          <a:p>
            <a:pPr eaLnBrk="1" hangingPunct="1"/>
            <a:r>
              <a:rPr lang="en-US" dirty="0" smtClean="0"/>
              <a:t>Present Value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212224"/>
            <a:ext cx="7570788" cy="388077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What is the present value (PV) of $100 due in </a:t>
            </a:r>
            <a:br>
              <a:rPr lang="en-US" sz="2400" dirty="0" smtClean="0"/>
            </a:br>
            <a:r>
              <a:rPr lang="en-US" sz="2400" dirty="0" smtClean="0"/>
              <a:t>3 years, if I/YR = 4%?</a:t>
            </a:r>
          </a:p>
          <a:p>
            <a:pPr lvl="1" eaLnBrk="1" hangingPunct="1">
              <a:defRPr/>
            </a:pPr>
            <a:r>
              <a:rPr lang="en-US" sz="2000" dirty="0" smtClean="0"/>
              <a:t>Finding the PV is called discounting (the reverse of compounding).</a:t>
            </a:r>
          </a:p>
          <a:p>
            <a:pPr lvl="1" eaLnBrk="1" hangingPunct="1">
              <a:defRPr/>
            </a:pPr>
            <a:r>
              <a:rPr lang="en-US" sz="2000" dirty="0" smtClean="0"/>
              <a:t>The PV shows future cash flows in today’s dollars (purchasing power).</a:t>
            </a:r>
          </a:p>
          <a:p>
            <a:pPr>
              <a:defRPr/>
            </a:pPr>
            <a:r>
              <a:rPr lang="en-US" sz="2200" dirty="0" smtClean="0"/>
              <a:t>If you were offered $80 today or $100 in three years, which would you choose if your investments could earn 4%?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BE8C57ED-CA8C-43D4-966C-F9F8F36A5FDA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74106" y="4678376"/>
            <a:ext cx="7358952" cy="1485887"/>
            <a:chOff x="935038" y="4062413"/>
            <a:chExt cx="7358533" cy="1485598"/>
          </a:xfrm>
        </p:grpSpPr>
        <p:sp>
          <p:nvSpPr>
            <p:cNvPr id="14338" name="Rectangle 4"/>
            <p:cNvSpPr>
              <a:spLocks noChangeArrowheads="1"/>
            </p:cNvSpPr>
            <p:nvPr/>
          </p:nvSpPr>
          <p:spPr bwMode="auto">
            <a:xfrm>
              <a:off x="935038" y="5024251"/>
              <a:ext cx="1131656" cy="523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PV = ?</a:t>
              </a:r>
            </a:p>
          </p:txBody>
        </p:sp>
        <p:sp>
          <p:nvSpPr>
            <p:cNvPr id="14339" name="Rectangle 16"/>
            <p:cNvSpPr>
              <a:spLocks noChangeArrowheads="1"/>
            </p:cNvSpPr>
            <p:nvPr/>
          </p:nvSpPr>
          <p:spPr bwMode="auto">
            <a:xfrm>
              <a:off x="7545011" y="5024251"/>
              <a:ext cx="748560" cy="523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100</a:t>
              </a:r>
            </a:p>
          </p:txBody>
        </p:sp>
        <p:grpSp>
          <p:nvGrpSpPr>
            <p:cNvPr id="12305" name="Group 5"/>
            <p:cNvGrpSpPr>
              <a:grpSpLocks/>
            </p:cNvGrpSpPr>
            <p:nvPr/>
          </p:nvGrpSpPr>
          <p:grpSpPr bwMode="auto">
            <a:xfrm>
              <a:off x="1373188" y="4641858"/>
              <a:ext cx="6477000" cy="274638"/>
              <a:chOff x="754" y="2027"/>
              <a:chExt cx="4080" cy="173"/>
            </a:xfrm>
          </p:grpSpPr>
          <p:sp>
            <p:nvSpPr>
              <p:cNvPr id="14349" name="Line 6"/>
              <p:cNvSpPr>
                <a:spLocks noChangeShapeType="1"/>
              </p:cNvSpPr>
              <p:nvPr/>
            </p:nvSpPr>
            <p:spPr bwMode="auto">
              <a:xfrm>
                <a:off x="754" y="202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latin typeface="+mn-lt"/>
                </a:endParaRPr>
              </a:p>
            </p:txBody>
          </p:sp>
          <p:sp>
            <p:nvSpPr>
              <p:cNvPr id="14350" name="Line 7"/>
              <p:cNvSpPr>
                <a:spLocks noChangeShapeType="1"/>
              </p:cNvSpPr>
              <p:nvPr/>
            </p:nvSpPr>
            <p:spPr bwMode="auto">
              <a:xfrm>
                <a:off x="2146" y="202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latin typeface="+mn-lt"/>
                </a:endParaRPr>
              </a:p>
            </p:txBody>
          </p:sp>
          <p:sp>
            <p:nvSpPr>
              <p:cNvPr id="14351" name="Line 8"/>
              <p:cNvSpPr>
                <a:spLocks noChangeShapeType="1"/>
              </p:cNvSpPr>
              <p:nvPr/>
            </p:nvSpPr>
            <p:spPr bwMode="auto">
              <a:xfrm>
                <a:off x="3394" y="202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latin typeface="+mn-lt"/>
                </a:endParaRPr>
              </a:p>
            </p:txBody>
          </p:sp>
          <p:sp>
            <p:nvSpPr>
              <p:cNvPr id="14352" name="Line 9"/>
              <p:cNvSpPr>
                <a:spLocks noChangeShapeType="1"/>
              </p:cNvSpPr>
              <p:nvPr/>
            </p:nvSpPr>
            <p:spPr bwMode="auto">
              <a:xfrm>
                <a:off x="4834" y="202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latin typeface="+mn-lt"/>
                </a:endParaRPr>
              </a:p>
            </p:txBody>
          </p:sp>
          <p:sp>
            <p:nvSpPr>
              <p:cNvPr id="14353" name="Line 10"/>
              <p:cNvSpPr>
                <a:spLocks noChangeShapeType="1"/>
              </p:cNvSpPr>
              <p:nvPr/>
            </p:nvSpPr>
            <p:spPr bwMode="auto">
              <a:xfrm>
                <a:off x="755" y="2113"/>
                <a:ext cx="407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latin typeface="+mn-lt"/>
                </a:endParaRPr>
              </a:p>
            </p:txBody>
          </p:sp>
        </p:grpSp>
        <p:sp>
          <p:nvSpPr>
            <p:cNvPr id="14343" name="Rectangle 11"/>
            <p:cNvSpPr>
              <a:spLocks noChangeArrowheads="1"/>
            </p:cNvSpPr>
            <p:nvPr/>
          </p:nvSpPr>
          <p:spPr bwMode="auto">
            <a:xfrm>
              <a:off x="1220772" y="4062413"/>
              <a:ext cx="373479" cy="523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0</a:t>
              </a:r>
            </a:p>
          </p:txBody>
        </p:sp>
        <p:sp>
          <p:nvSpPr>
            <p:cNvPr id="3" name="Rectangle 12"/>
            <p:cNvSpPr>
              <a:spLocks noChangeArrowheads="1"/>
            </p:cNvSpPr>
            <p:nvPr/>
          </p:nvSpPr>
          <p:spPr bwMode="auto">
            <a:xfrm>
              <a:off x="3433621" y="4062413"/>
              <a:ext cx="373479" cy="523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1</a:t>
              </a:r>
            </a:p>
          </p:txBody>
        </p:sp>
        <p:sp>
          <p:nvSpPr>
            <p:cNvPr id="14345" name="Rectangle 13"/>
            <p:cNvSpPr>
              <a:spLocks noChangeArrowheads="1"/>
            </p:cNvSpPr>
            <p:nvPr/>
          </p:nvSpPr>
          <p:spPr bwMode="auto">
            <a:xfrm>
              <a:off x="5414708" y="4062413"/>
              <a:ext cx="373479" cy="523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2</a:t>
              </a:r>
            </a:p>
          </p:txBody>
        </p:sp>
        <p:sp>
          <p:nvSpPr>
            <p:cNvPr id="14346" name="Rectangle 14"/>
            <p:cNvSpPr>
              <a:spLocks noChangeArrowheads="1"/>
            </p:cNvSpPr>
            <p:nvPr/>
          </p:nvSpPr>
          <p:spPr bwMode="auto">
            <a:xfrm>
              <a:off x="7700577" y="4062413"/>
              <a:ext cx="373479" cy="523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3</a:t>
              </a:r>
            </a:p>
          </p:txBody>
        </p:sp>
        <p:sp>
          <p:nvSpPr>
            <p:cNvPr id="14347" name="Rectangle 15"/>
            <p:cNvSpPr>
              <a:spLocks noChangeArrowheads="1"/>
            </p:cNvSpPr>
            <p:nvPr/>
          </p:nvSpPr>
          <p:spPr bwMode="auto">
            <a:xfrm>
              <a:off x="1879984" y="4254624"/>
              <a:ext cx="588270" cy="523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n-lt"/>
                </a:rPr>
                <a:t>4%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0843" y="0"/>
            <a:ext cx="6972300" cy="876300"/>
          </a:xfrm>
        </p:spPr>
        <p:txBody>
          <a:bodyPr/>
          <a:lstStyle/>
          <a:p>
            <a:pPr eaLnBrk="1" hangingPunct="1"/>
            <a:r>
              <a:rPr lang="en-US" dirty="0" smtClean="0"/>
              <a:t>Solving for PV:</a:t>
            </a:r>
            <a:br>
              <a:rPr lang="en-US" dirty="0" smtClean="0"/>
            </a:br>
            <a:r>
              <a:rPr lang="en-US" dirty="0" smtClean="0"/>
              <a:t>The Formula Method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91235" y="1641975"/>
            <a:ext cx="6347714" cy="388077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smtClean="0"/>
              <a:t>Solve the general FV equation for PV:</a:t>
            </a:r>
          </a:p>
          <a:p>
            <a:pPr marL="457200" lvl="1" indent="0" eaLnBrk="1" hangingPunct="1">
              <a:buFont typeface="Wingdings 2" pitchFamily="18" charset="2"/>
              <a:buNone/>
              <a:tabLst>
                <a:tab pos="3314700" algn="r"/>
                <a:tab pos="3429000" algn="l"/>
              </a:tabLst>
              <a:defRPr/>
            </a:pPr>
            <a:r>
              <a:rPr lang="en-US" sz="2000" dirty="0" smtClean="0"/>
              <a:t>	</a:t>
            </a:r>
            <a:r>
              <a:rPr lang="en-US" sz="3200" dirty="0" smtClean="0"/>
              <a:t>PV	= FV</a:t>
            </a:r>
            <a:r>
              <a:rPr lang="en-US" sz="3200" baseline="-25000" dirty="0" smtClean="0"/>
              <a:t>N </a:t>
            </a:r>
            <a:r>
              <a:rPr lang="en-US" sz="3200" dirty="0" smtClean="0"/>
              <a:t>/(1 + I)</a:t>
            </a:r>
            <a:r>
              <a:rPr lang="en-US" sz="3200" baseline="30000" dirty="0" smtClean="0"/>
              <a:t>N</a:t>
            </a:r>
          </a:p>
          <a:p>
            <a:pPr marL="457200" lvl="1" indent="0" algn="ctr" eaLnBrk="1" hangingPunct="1">
              <a:buFont typeface="Wingdings 2" pitchFamily="18" charset="2"/>
              <a:buNone/>
              <a:defRPr/>
            </a:pPr>
            <a:endParaRPr lang="en-US" sz="3200" baseline="30000" dirty="0" smtClean="0"/>
          </a:p>
          <a:p>
            <a:pPr marL="457200" lvl="1" indent="0" eaLnBrk="1" hangingPunct="1">
              <a:buFont typeface="Wingdings 2" pitchFamily="18" charset="2"/>
              <a:buNone/>
              <a:tabLst>
                <a:tab pos="3314700" algn="r"/>
                <a:tab pos="3429000" algn="l"/>
              </a:tabLst>
              <a:defRPr/>
            </a:pPr>
            <a:r>
              <a:rPr lang="en-US" sz="3200" dirty="0" smtClean="0"/>
              <a:t>	PV	= FV</a:t>
            </a:r>
            <a:r>
              <a:rPr lang="en-US" sz="3200" baseline="-25000" dirty="0" smtClean="0"/>
              <a:t>3 </a:t>
            </a:r>
            <a:r>
              <a:rPr lang="en-US" sz="3200" dirty="0" smtClean="0"/>
              <a:t>/(1 + I)</a:t>
            </a:r>
            <a:r>
              <a:rPr lang="en-US" sz="3200" baseline="30000" dirty="0" smtClean="0"/>
              <a:t>3</a:t>
            </a:r>
            <a:endParaRPr lang="en-US" sz="3200" dirty="0" smtClean="0"/>
          </a:p>
          <a:p>
            <a:pPr marL="457200" lvl="1" indent="0" eaLnBrk="1" hangingPunct="1">
              <a:buFont typeface="Wingdings 2" pitchFamily="18" charset="2"/>
              <a:buNone/>
              <a:tabLst>
                <a:tab pos="3314700" algn="r"/>
                <a:tab pos="3429000" algn="l"/>
              </a:tabLst>
              <a:defRPr/>
            </a:pPr>
            <a:r>
              <a:rPr lang="en-US" sz="3200" dirty="0" smtClean="0"/>
              <a:t>		= $100/(1.04)</a:t>
            </a:r>
            <a:r>
              <a:rPr lang="en-US" sz="3200" baseline="30000" dirty="0" smtClean="0"/>
              <a:t>3</a:t>
            </a:r>
            <a:endParaRPr lang="en-US" sz="3200" dirty="0" smtClean="0"/>
          </a:p>
          <a:p>
            <a:pPr marL="457200" lvl="1" indent="0" eaLnBrk="1" hangingPunct="1">
              <a:buFont typeface="Wingdings 2" pitchFamily="18" charset="2"/>
              <a:buNone/>
              <a:tabLst>
                <a:tab pos="3314700" algn="r"/>
                <a:tab pos="3429000" algn="l"/>
              </a:tabLst>
              <a:defRPr/>
            </a:pPr>
            <a:r>
              <a:rPr lang="en-US" sz="3200" dirty="0" smtClean="0"/>
              <a:t>		= $88.90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B3F7C71B-32D3-463E-A64D-A94298303DF1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630" y="87644"/>
            <a:ext cx="6972300" cy="876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Solving for PV:</a:t>
            </a:r>
            <a:br>
              <a:rPr lang="en-US" dirty="0" smtClean="0"/>
            </a:br>
            <a:r>
              <a:rPr lang="en-US" dirty="0" smtClean="0"/>
              <a:t>Calculator and Excel Methods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6149" y="1434638"/>
            <a:ext cx="7284018" cy="47296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Solves the general FV equation for PV.</a:t>
            </a:r>
          </a:p>
          <a:p>
            <a:pPr eaLnBrk="1" hangingPunct="1">
              <a:defRPr/>
            </a:pPr>
            <a:r>
              <a:rPr lang="en-US" sz="2800" dirty="0" smtClean="0"/>
              <a:t>Exactly like solving for FV</a:t>
            </a:r>
          </a:p>
          <a:p>
            <a:pPr lvl="1">
              <a:defRPr/>
            </a:pPr>
            <a:r>
              <a:rPr lang="en-US" sz="2400" dirty="0" smtClean="0"/>
              <a:t>we have different input information</a:t>
            </a:r>
          </a:p>
          <a:p>
            <a:pPr lvl="1">
              <a:defRPr/>
            </a:pPr>
            <a:r>
              <a:rPr lang="en-US" sz="2400" dirty="0" smtClean="0"/>
              <a:t>solving for a different variable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/>
              <a:t>Excel:  =PV(rate</a:t>
            </a:r>
            <a:r>
              <a:rPr lang="en-US" sz="2800" dirty="0" smtClean="0"/>
              <a:t>,nper,pmt,fv,type)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2A283BD9-9F79-4B5F-9DB4-333C55D06C46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14342" name="Group 20"/>
          <p:cNvGrpSpPr>
            <a:grpSpLocks/>
          </p:cNvGrpSpPr>
          <p:nvPr/>
        </p:nvGrpSpPr>
        <p:grpSpPr bwMode="auto">
          <a:xfrm>
            <a:off x="674605" y="3799450"/>
            <a:ext cx="5983288" cy="1420813"/>
            <a:chOff x="1581150" y="3375025"/>
            <a:chExt cx="5983288" cy="1420813"/>
          </a:xfrm>
        </p:grpSpPr>
        <p:grpSp>
          <p:nvGrpSpPr>
            <p:cNvPr id="14352" name="Group 49"/>
            <p:cNvGrpSpPr>
              <a:grpSpLocks/>
            </p:cNvGrpSpPr>
            <p:nvPr/>
          </p:nvGrpSpPr>
          <p:grpSpPr bwMode="auto">
            <a:xfrm>
              <a:off x="1581150" y="3375025"/>
              <a:ext cx="5983288" cy="1420813"/>
              <a:chOff x="1581150" y="3375025"/>
              <a:chExt cx="5983288" cy="1420813"/>
            </a:xfrm>
          </p:grpSpPr>
          <p:grpSp>
            <p:nvGrpSpPr>
              <p:cNvPr id="14354" name="Group 20"/>
              <p:cNvGrpSpPr>
                <a:grpSpLocks/>
              </p:cNvGrpSpPr>
              <p:nvPr/>
            </p:nvGrpSpPr>
            <p:grpSpPr bwMode="auto">
              <a:xfrm>
                <a:off x="1581150" y="3375025"/>
                <a:ext cx="5983288" cy="1420813"/>
                <a:chOff x="1581150" y="3119438"/>
                <a:chExt cx="5983288" cy="1420812"/>
              </a:xfrm>
            </p:grpSpPr>
            <p:sp>
              <p:nvSpPr>
                <p:cNvPr id="38" name="AutoShape 4"/>
                <p:cNvSpPr>
                  <a:spLocks noChangeArrowheads="1"/>
                </p:cNvSpPr>
                <p:nvPr/>
              </p:nvSpPr>
              <p:spPr bwMode="auto">
                <a:xfrm>
                  <a:off x="1581150" y="3119438"/>
                  <a:ext cx="5983288" cy="14208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39" name="AutoShape 5"/>
                <p:cNvSpPr>
                  <a:spLocks noChangeArrowheads="1"/>
                </p:cNvSpPr>
                <p:nvPr/>
              </p:nvSpPr>
              <p:spPr bwMode="auto">
                <a:xfrm>
                  <a:off x="1733550" y="3216276"/>
                  <a:ext cx="1189038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2"/>
                </a:soli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INPUTS</a:t>
                  </a:r>
                </a:p>
              </p:txBody>
            </p:sp>
            <p:sp>
              <p:nvSpPr>
                <p:cNvPr id="40" name="AutoShape 6"/>
                <p:cNvSpPr>
                  <a:spLocks noChangeArrowheads="1"/>
                </p:cNvSpPr>
                <p:nvPr/>
              </p:nvSpPr>
              <p:spPr bwMode="auto">
                <a:xfrm>
                  <a:off x="1733550" y="4075112"/>
                  <a:ext cx="1189038" cy="366713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2"/>
                </a:soli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OUTPUT</a:t>
                  </a:r>
                </a:p>
              </p:txBody>
            </p:sp>
            <p:sp>
              <p:nvSpPr>
                <p:cNvPr id="41" name="AutoShape 7"/>
                <p:cNvSpPr>
                  <a:spLocks noChangeArrowheads="1"/>
                </p:cNvSpPr>
                <p:nvPr/>
              </p:nvSpPr>
              <p:spPr bwMode="auto">
                <a:xfrm>
                  <a:off x="3141663" y="3644901"/>
                  <a:ext cx="639762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N</a:t>
                  </a:r>
                </a:p>
              </p:txBody>
            </p:sp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4013200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spc="-100" dirty="0">
                      <a:latin typeface="+mn-lt"/>
                    </a:rPr>
                    <a:t>I/YR</a:t>
                  </a:r>
                </a:p>
              </p:txBody>
            </p:sp>
            <p:sp>
              <p:nvSpPr>
                <p:cNvPr id="43" name="AutoShape 9"/>
                <p:cNvSpPr>
                  <a:spLocks noChangeArrowheads="1"/>
                </p:cNvSpPr>
                <p:nvPr/>
              </p:nvSpPr>
              <p:spPr bwMode="auto">
                <a:xfrm>
                  <a:off x="5759450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PMT</a:t>
                  </a:r>
                </a:p>
              </p:txBody>
            </p:sp>
            <p:sp>
              <p:nvSpPr>
                <p:cNvPr id="44" name="AutoShape 10"/>
                <p:cNvSpPr>
                  <a:spLocks noChangeArrowheads="1"/>
                </p:cNvSpPr>
                <p:nvPr/>
              </p:nvSpPr>
              <p:spPr bwMode="auto">
                <a:xfrm>
                  <a:off x="4886325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PV</a:t>
                  </a:r>
                </a:p>
              </p:txBody>
            </p:sp>
            <p:sp>
              <p:nvSpPr>
                <p:cNvPr id="45" name="AutoShape 11"/>
                <p:cNvSpPr>
                  <a:spLocks noChangeArrowheads="1"/>
                </p:cNvSpPr>
                <p:nvPr/>
              </p:nvSpPr>
              <p:spPr bwMode="auto">
                <a:xfrm>
                  <a:off x="6630988" y="3644901"/>
                  <a:ext cx="641350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FV</a:t>
                  </a:r>
                </a:p>
              </p:txBody>
            </p:sp>
            <p:sp>
              <p:nvSpPr>
                <p:cNvPr id="46" name="AutoShape 12"/>
                <p:cNvSpPr>
                  <a:spLocks noChangeArrowheads="1"/>
                </p:cNvSpPr>
                <p:nvPr/>
              </p:nvSpPr>
              <p:spPr bwMode="auto">
                <a:xfrm>
                  <a:off x="3141663" y="3216276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47" name="AutoShape 14"/>
                <p:cNvSpPr>
                  <a:spLocks noChangeArrowheads="1"/>
                </p:cNvSpPr>
                <p:nvPr/>
              </p:nvSpPr>
              <p:spPr bwMode="auto">
                <a:xfrm>
                  <a:off x="5757863" y="3216276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spc="-20" dirty="0">
                      <a:latin typeface="+mn-lt"/>
                    </a:rPr>
                    <a:t>0</a:t>
                  </a:r>
                </a:p>
              </p:txBody>
            </p:sp>
            <p:sp>
              <p:nvSpPr>
                <p:cNvPr id="48" name="AutoShape 15"/>
                <p:cNvSpPr>
                  <a:spLocks noChangeArrowheads="1"/>
                </p:cNvSpPr>
                <p:nvPr/>
              </p:nvSpPr>
              <p:spPr bwMode="auto">
                <a:xfrm>
                  <a:off x="4006850" y="3216276"/>
                  <a:ext cx="641350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4</a:t>
                  </a:r>
                </a:p>
              </p:txBody>
            </p:sp>
          </p:grpSp>
          <p:sp>
            <p:nvSpPr>
              <p:cNvPr id="31" name="AutoShape 15"/>
              <p:cNvSpPr>
                <a:spLocks noChangeArrowheads="1"/>
              </p:cNvSpPr>
              <p:nvPr/>
            </p:nvSpPr>
            <p:spPr bwMode="auto">
              <a:xfrm>
                <a:off x="4837113" y="4332288"/>
                <a:ext cx="731837" cy="366712"/>
              </a:xfrm>
              <a:prstGeom prst="roundRect">
                <a:avLst>
                  <a:gd name="adj" fmla="val 12486"/>
                </a:avLst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>
                  <a:defRPr/>
                </a:pPr>
                <a:r>
                  <a:rPr lang="en-US" sz="2000" b="1" dirty="0">
                    <a:latin typeface="+mn-lt"/>
                  </a:rPr>
                  <a:t>-88.90</a:t>
                </a:r>
              </a:p>
            </p:txBody>
          </p:sp>
        </p:grpSp>
        <p:sp>
          <p:nvSpPr>
            <p:cNvPr id="20" name="AutoShape 15"/>
            <p:cNvSpPr>
              <a:spLocks noChangeArrowheads="1"/>
            </p:cNvSpPr>
            <p:nvPr/>
          </p:nvSpPr>
          <p:spPr bwMode="auto">
            <a:xfrm>
              <a:off x="6630988" y="3471863"/>
              <a:ext cx="641350" cy="366712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100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180846"/>
            <a:ext cx="7876322" cy="16420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Solving for I:  What annual interest rate would cause $100 to grow to $119.10 in 3 years?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918859"/>
            <a:ext cx="6754814" cy="4308872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dirty="0" smtClean="0"/>
              <a:t>Solves the FV equation for I/YR.</a:t>
            </a:r>
          </a:p>
          <a:p>
            <a:pPr eaLnBrk="1" hangingPunct="1">
              <a:defRPr/>
            </a:pPr>
            <a:r>
              <a:rPr lang="en-US" sz="2800" dirty="0" smtClean="0"/>
              <a:t>Hard to solve without a financial calculator or spreadsheet.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Excel:  =RATE(nper,pmt,pv,fv,type,guess)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362B47C3-D24B-416C-AEAE-C5B687F70EB0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85115" y="4137310"/>
            <a:ext cx="5983288" cy="1420813"/>
            <a:chOff x="1581150" y="3375025"/>
            <a:chExt cx="5983288" cy="1420813"/>
          </a:xfrm>
        </p:grpSpPr>
        <p:grpSp>
          <p:nvGrpSpPr>
            <p:cNvPr id="15375" name="Group 34"/>
            <p:cNvGrpSpPr>
              <a:grpSpLocks/>
            </p:cNvGrpSpPr>
            <p:nvPr/>
          </p:nvGrpSpPr>
          <p:grpSpPr bwMode="auto">
            <a:xfrm>
              <a:off x="1581150" y="3375025"/>
              <a:ext cx="5983288" cy="1420813"/>
              <a:chOff x="1581150" y="3375025"/>
              <a:chExt cx="5983288" cy="1420813"/>
            </a:xfrm>
          </p:grpSpPr>
          <p:grpSp>
            <p:nvGrpSpPr>
              <p:cNvPr id="15377" name="Group 20"/>
              <p:cNvGrpSpPr>
                <a:grpSpLocks/>
              </p:cNvGrpSpPr>
              <p:nvPr/>
            </p:nvGrpSpPr>
            <p:grpSpPr bwMode="auto">
              <a:xfrm>
                <a:off x="1581150" y="3375025"/>
                <a:ext cx="5983288" cy="1420813"/>
                <a:chOff x="1581150" y="3119438"/>
                <a:chExt cx="5983288" cy="1420812"/>
              </a:xfrm>
            </p:grpSpPr>
            <p:sp>
              <p:nvSpPr>
                <p:cNvPr id="38" name="AutoShape 4"/>
                <p:cNvSpPr>
                  <a:spLocks noChangeArrowheads="1"/>
                </p:cNvSpPr>
                <p:nvPr/>
              </p:nvSpPr>
              <p:spPr bwMode="auto">
                <a:xfrm>
                  <a:off x="1581150" y="3119438"/>
                  <a:ext cx="5983288" cy="14208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39" name="AutoShape 5"/>
                <p:cNvSpPr>
                  <a:spLocks noChangeArrowheads="1"/>
                </p:cNvSpPr>
                <p:nvPr/>
              </p:nvSpPr>
              <p:spPr bwMode="auto">
                <a:xfrm>
                  <a:off x="1733550" y="3216276"/>
                  <a:ext cx="1189038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2"/>
                </a:soli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INPUTS</a:t>
                  </a:r>
                </a:p>
              </p:txBody>
            </p:sp>
            <p:sp>
              <p:nvSpPr>
                <p:cNvPr id="40" name="AutoShape 6"/>
                <p:cNvSpPr>
                  <a:spLocks noChangeArrowheads="1"/>
                </p:cNvSpPr>
                <p:nvPr/>
              </p:nvSpPr>
              <p:spPr bwMode="auto">
                <a:xfrm>
                  <a:off x="1733550" y="4075112"/>
                  <a:ext cx="1189038" cy="366713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2"/>
                </a:soli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OUTPUT</a:t>
                  </a:r>
                </a:p>
              </p:txBody>
            </p:sp>
            <p:sp>
              <p:nvSpPr>
                <p:cNvPr id="41" name="AutoShape 7"/>
                <p:cNvSpPr>
                  <a:spLocks noChangeArrowheads="1"/>
                </p:cNvSpPr>
                <p:nvPr/>
              </p:nvSpPr>
              <p:spPr bwMode="auto">
                <a:xfrm>
                  <a:off x="3141663" y="3644901"/>
                  <a:ext cx="639762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N</a:t>
                  </a:r>
                </a:p>
              </p:txBody>
            </p:sp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4013200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spc="-100" dirty="0">
                      <a:latin typeface="+mn-lt"/>
                    </a:rPr>
                    <a:t>I/YR</a:t>
                  </a:r>
                </a:p>
              </p:txBody>
            </p:sp>
            <p:sp>
              <p:nvSpPr>
                <p:cNvPr id="43" name="AutoShape 9"/>
                <p:cNvSpPr>
                  <a:spLocks noChangeArrowheads="1"/>
                </p:cNvSpPr>
                <p:nvPr/>
              </p:nvSpPr>
              <p:spPr bwMode="auto">
                <a:xfrm>
                  <a:off x="5759450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PMT</a:t>
                  </a:r>
                </a:p>
              </p:txBody>
            </p:sp>
            <p:sp>
              <p:nvSpPr>
                <p:cNvPr id="44" name="AutoShape 10"/>
                <p:cNvSpPr>
                  <a:spLocks noChangeArrowheads="1"/>
                </p:cNvSpPr>
                <p:nvPr/>
              </p:nvSpPr>
              <p:spPr bwMode="auto">
                <a:xfrm>
                  <a:off x="4886325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PV</a:t>
                  </a:r>
                </a:p>
              </p:txBody>
            </p:sp>
            <p:sp>
              <p:nvSpPr>
                <p:cNvPr id="45" name="AutoShape 11"/>
                <p:cNvSpPr>
                  <a:spLocks noChangeArrowheads="1"/>
                </p:cNvSpPr>
                <p:nvPr/>
              </p:nvSpPr>
              <p:spPr bwMode="auto">
                <a:xfrm>
                  <a:off x="6630988" y="3644901"/>
                  <a:ext cx="641350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FV</a:t>
                  </a:r>
                </a:p>
              </p:txBody>
            </p:sp>
            <p:sp>
              <p:nvSpPr>
                <p:cNvPr id="46" name="AutoShape 12"/>
                <p:cNvSpPr>
                  <a:spLocks noChangeArrowheads="1"/>
                </p:cNvSpPr>
                <p:nvPr/>
              </p:nvSpPr>
              <p:spPr bwMode="auto">
                <a:xfrm>
                  <a:off x="3141663" y="3216276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47" name="AutoShape 14"/>
                <p:cNvSpPr>
                  <a:spLocks noChangeArrowheads="1"/>
                </p:cNvSpPr>
                <p:nvPr/>
              </p:nvSpPr>
              <p:spPr bwMode="auto">
                <a:xfrm>
                  <a:off x="5757863" y="3216276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spc="-20" dirty="0">
                      <a:latin typeface="+mn-lt"/>
                    </a:rPr>
                    <a:t>0</a:t>
                  </a:r>
                </a:p>
              </p:txBody>
            </p:sp>
            <p:sp>
              <p:nvSpPr>
                <p:cNvPr id="48" name="AutoShape 15"/>
                <p:cNvSpPr>
                  <a:spLocks noChangeArrowheads="1"/>
                </p:cNvSpPr>
                <p:nvPr/>
              </p:nvSpPr>
              <p:spPr bwMode="auto">
                <a:xfrm>
                  <a:off x="4006850" y="4076700"/>
                  <a:ext cx="641350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6</a:t>
                  </a:r>
                </a:p>
              </p:txBody>
            </p:sp>
          </p:grpSp>
          <p:sp>
            <p:nvSpPr>
              <p:cNvPr id="37" name="AutoShape 16"/>
              <p:cNvSpPr>
                <a:spLocks noChangeArrowheads="1"/>
              </p:cNvSpPr>
              <p:nvPr/>
            </p:nvSpPr>
            <p:spPr bwMode="auto">
              <a:xfrm>
                <a:off x="4884738" y="3471863"/>
                <a:ext cx="639762" cy="365125"/>
              </a:xfrm>
              <a:prstGeom prst="roundRect">
                <a:avLst>
                  <a:gd name="adj" fmla="val 12486"/>
                </a:avLst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>
                  <a:defRPr/>
                </a:pPr>
                <a:r>
                  <a:rPr lang="en-US" sz="2000" b="1" dirty="0">
                    <a:latin typeface="+mn-lt"/>
                  </a:rPr>
                  <a:t>-100</a:t>
                </a:r>
              </a:p>
            </p:txBody>
          </p:sp>
        </p:grpSp>
        <p:sp>
          <p:nvSpPr>
            <p:cNvPr id="35" name="AutoShape 15"/>
            <p:cNvSpPr>
              <a:spLocks noChangeArrowheads="1"/>
            </p:cNvSpPr>
            <p:nvPr/>
          </p:nvSpPr>
          <p:spPr bwMode="auto">
            <a:xfrm>
              <a:off x="6542088" y="3471863"/>
              <a:ext cx="822325" cy="366712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119.10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95312" y="45842"/>
            <a:ext cx="7745413" cy="10907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Solving for N:  If sales grow at 10% per year, how long before sales double?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95312" y="1390188"/>
            <a:ext cx="6969126" cy="388077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Solves the FV equation for N</a:t>
            </a:r>
          </a:p>
          <a:p>
            <a:pPr eaLnBrk="1" hangingPunct="1">
              <a:defRPr/>
            </a:pPr>
            <a:r>
              <a:rPr lang="en-US" sz="2800" dirty="0" smtClean="0"/>
              <a:t>Hard to solve without a financial calculator or spreadsheet</a:t>
            </a:r>
          </a:p>
          <a:p>
            <a:pPr eaLnBrk="1" hangingPunct="1">
              <a:defRPr/>
            </a:pPr>
            <a:r>
              <a:rPr lang="en-US" sz="2800" dirty="0" smtClean="0"/>
              <a:t>Can approximate with the rule of 72!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EXCEL:  =NPER(rate,pmt,pv,fv,type)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3105E154-58FD-45C2-9F15-7BCA726048E2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84700" y="3769129"/>
            <a:ext cx="5983288" cy="1420813"/>
            <a:chOff x="1581150" y="3375025"/>
            <a:chExt cx="5983288" cy="1420813"/>
          </a:xfrm>
        </p:grpSpPr>
        <p:grpSp>
          <p:nvGrpSpPr>
            <p:cNvPr id="16399" name="Group 34"/>
            <p:cNvGrpSpPr>
              <a:grpSpLocks/>
            </p:cNvGrpSpPr>
            <p:nvPr/>
          </p:nvGrpSpPr>
          <p:grpSpPr bwMode="auto">
            <a:xfrm>
              <a:off x="1581150" y="3375025"/>
              <a:ext cx="5983288" cy="1420813"/>
              <a:chOff x="1581150" y="3375025"/>
              <a:chExt cx="5983288" cy="1420813"/>
            </a:xfrm>
          </p:grpSpPr>
          <p:grpSp>
            <p:nvGrpSpPr>
              <p:cNvPr id="16401" name="Group 20"/>
              <p:cNvGrpSpPr>
                <a:grpSpLocks/>
              </p:cNvGrpSpPr>
              <p:nvPr/>
            </p:nvGrpSpPr>
            <p:grpSpPr bwMode="auto">
              <a:xfrm>
                <a:off x="1581150" y="3375025"/>
                <a:ext cx="5983288" cy="1420813"/>
                <a:chOff x="1581150" y="3119438"/>
                <a:chExt cx="5983288" cy="1420812"/>
              </a:xfrm>
            </p:grpSpPr>
            <p:sp>
              <p:nvSpPr>
                <p:cNvPr id="38" name="AutoShape 4"/>
                <p:cNvSpPr>
                  <a:spLocks noChangeArrowheads="1"/>
                </p:cNvSpPr>
                <p:nvPr/>
              </p:nvSpPr>
              <p:spPr bwMode="auto">
                <a:xfrm>
                  <a:off x="1581150" y="3119438"/>
                  <a:ext cx="5983288" cy="14208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39" name="AutoShape 5"/>
                <p:cNvSpPr>
                  <a:spLocks noChangeArrowheads="1"/>
                </p:cNvSpPr>
                <p:nvPr/>
              </p:nvSpPr>
              <p:spPr bwMode="auto">
                <a:xfrm>
                  <a:off x="1733550" y="3216276"/>
                  <a:ext cx="1189038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2"/>
                </a:soli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INPUTS</a:t>
                  </a:r>
                </a:p>
              </p:txBody>
            </p:sp>
            <p:sp>
              <p:nvSpPr>
                <p:cNvPr id="40" name="AutoShape 6"/>
                <p:cNvSpPr>
                  <a:spLocks noChangeArrowheads="1"/>
                </p:cNvSpPr>
                <p:nvPr/>
              </p:nvSpPr>
              <p:spPr bwMode="auto">
                <a:xfrm>
                  <a:off x="1733550" y="4075112"/>
                  <a:ext cx="1189038" cy="366713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2"/>
                </a:soli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OUTPUT</a:t>
                  </a:r>
                </a:p>
              </p:txBody>
            </p:sp>
            <p:sp>
              <p:nvSpPr>
                <p:cNvPr id="41" name="AutoShape 7"/>
                <p:cNvSpPr>
                  <a:spLocks noChangeArrowheads="1"/>
                </p:cNvSpPr>
                <p:nvPr/>
              </p:nvSpPr>
              <p:spPr bwMode="auto">
                <a:xfrm>
                  <a:off x="3141663" y="3644901"/>
                  <a:ext cx="639762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N</a:t>
                  </a:r>
                </a:p>
              </p:txBody>
            </p:sp>
            <p:sp>
              <p:nvSpPr>
                <p:cNvPr id="42" name="AutoShape 8"/>
                <p:cNvSpPr>
                  <a:spLocks noChangeArrowheads="1"/>
                </p:cNvSpPr>
                <p:nvPr/>
              </p:nvSpPr>
              <p:spPr bwMode="auto">
                <a:xfrm>
                  <a:off x="4013200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spc="-100" dirty="0">
                      <a:latin typeface="+mn-lt"/>
                    </a:rPr>
                    <a:t>I/YR</a:t>
                  </a:r>
                </a:p>
              </p:txBody>
            </p:sp>
            <p:sp>
              <p:nvSpPr>
                <p:cNvPr id="43" name="AutoShape 9"/>
                <p:cNvSpPr>
                  <a:spLocks noChangeArrowheads="1"/>
                </p:cNvSpPr>
                <p:nvPr/>
              </p:nvSpPr>
              <p:spPr bwMode="auto">
                <a:xfrm>
                  <a:off x="5759450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PMT</a:t>
                  </a:r>
                </a:p>
              </p:txBody>
            </p:sp>
            <p:sp>
              <p:nvSpPr>
                <p:cNvPr id="44" name="AutoShape 10"/>
                <p:cNvSpPr>
                  <a:spLocks noChangeArrowheads="1"/>
                </p:cNvSpPr>
                <p:nvPr/>
              </p:nvSpPr>
              <p:spPr bwMode="auto">
                <a:xfrm>
                  <a:off x="4886325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PV</a:t>
                  </a:r>
                </a:p>
              </p:txBody>
            </p:sp>
            <p:sp>
              <p:nvSpPr>
                <p:cNvPr id="45" name="AutoShape 11"/>
                <p:cNvSpPr>
                  <a:spLocks noChangeArrowheads="1"/>
                </p:cNvSpPr>
                <p:nvPr/>
              </p:nvSpPr>
              <p:spPr bwMode="auto">
                <a:xfrm>
                  <a:off x="6630988" y="3644901"/>
                  <a:ext cx="641350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FV</a:t>
                  </a:r>
                </a:p>
              </p:txBody>
            </p:sp>
            <p:sp>
              <p:nvSpPr>
                <p:cNvPr id="46" name="AutoShape 12"/>
                <p:cNvSpPr>
                  <a:spLocks noChangeArrowheads="1"/>
                </p:cNvSpPr>
                <p:nvPr/>
              </p:nvSpPr>
              <p:spPr bwMode="auto">
                <a:xfrm>
                  <a:off x="3141663" y="4078287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7.3</a:t>
                  </a:r>
                </a:p>
              </p:txBody>
            </p:sp>
            <p:sp>
              <p:nvSpPr>
                <p:cNvPr id="47" name="AutoShape 14"/>
                <p:cNvSpPr>
                  <a:spLocks noChangeArrowheads="1"/>
                </p:cNvSpPr>
                <p:nvPr/>
              </p:nvSpPr>
              <p:spPr bwMode="auto">
                <a:xfrm>
                  <a:off x="5757863" y="3216276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spc="-20" dirty="0">
                      <a:latin typeface="+mn-lt"/>
                    </a:rPr>
                    <a:t>0</a:t>
                  </a:r>
                </a:p>
              </p:txBody>
            </p:sp>
            <p:sp>
              <p:nvSpPr>
                <p:cNvPr id="48" name="AutoShape 15"/>
                <p:cNvSpPr>
                  <a:spLocks noChangeArrowheads="1"/>
                </p:cNvSpPr>
                <p:nvPr/>
              </p:nvSpPr>
              <p:spPr bwMode="auto">
                <a:xfrm>
                  <a:off x="4006850" y="3216276"/>
                  <a:ext cx="641350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10</a:t>
                  </a:r>
                </a:p>
              </p:txBody>
            </p:sp>
          </p:grpSp>
          <p:sp>
            <p:nvSpPr>
              <p:cNvPr id="37" name="AutoShape 16"/>
              <p:cNvSpPr>
                <a:spLocks noChangeArrowheads="1"/>
              </p:cNvSpPr>
              <p:nvPr/>
            </p:nvSpPr>
            <p:spPr bwMode="auto">
              <a:xfrm>
                <a:off x="4884738" y="3471863"/>
                <a:ext cx="639762" cy="365125"/>
              </a:xfrm>
              <a:prstGeom prst="roundRect">
                <a:avLst>
                  <a:gd name="adj" fmla="val 12486"/>
                </a:avLst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>
                  <a:defRPr/>
                </a:pPr>
                <a:r>
                  <a:rPr lang="en-US" sz="2000" b="1" dirty="0">
                    <a:latin typeface="+mn-lt"/>
                  </a:rPr>
                  <a:t>-1</a:t>
                </a:r>
              </a:p>
            </p:txBody>
          </p:sp>
        </p:grpSp>
        <p:sp>
          <p:nvSpPr>
            <p:cNvPr id="35" name="AutoShape 15"/>
            <p:cNvSpPr>
              <a:spLocks noChangeArrowheads="1"/>
            </p:cNvSpPr>
            <p:nvPr/>
          </p:nvSpPr>
          <p:spPr bwMode="auto">
            <a:xfrm>
              <a:off x="6637338" y="3471863"/>
              <a:ext cx="639762" cy="366712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20752" y="130176"/>
            <a:ext cx="7556498" cy="99853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is the difference between an ordinary annuity and an annuity due?</a:t>
            </a:r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F19F2BBA-70AF-475A-9AFF-8A8C13CA40B5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849313" y="1725613"/>
            <a:ext cx="7537450" cy="1909762"/>
            <a:chOff x="336" y="1296"/>
            <a:chExt cx="4748" cy="1203"/>
          </a:xfrm>
        </p:grpSpPr>
        <p:sp>
          <p:nvSpPr>
            <p:cNvPr id="19481" name="Rectangle 5"/>
            <p:cNvSpPr>
              <a:spLocks noChangeArrowheads="1"/>
            </p:cNvSpPr>
            <p:nvPr/>
          </p:nvSpPr>
          <p:spPr bwMode="auto">
            <a:xfrm>
              <a:off x="336" y="1296"/>
              <a:ext cx="1579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600" dirty="0">
                  <a:latin typeface="+mn-lt"/>
                </a:rPr>
                <a:t>Ordinary Annuity</a:t>
              </a:r>
            </a:p>
          </p:txBody>
        </p:sp>
        <p:sp>
          <p:nvSpPr>
            <p:cNvPr id="19482" name="Rectangle 6"/>
            <p:cNvSpPr>
              <a:spLocks noChangeArrowheads="1"/>
            </p:cNvSpPr>
            <p:nvPr/>
          </p:nvSpPr>
          <p:spPr bwMode="auto">
            <a:xfrm>
              <a:off x="1951" y="2227"/>
              <a:ext cx="44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PMT</a:t>
              </a:r>
            </a:p>
          </p:txBody>
        </p:sp>
        <p:sp>
          <p:nvSpPr>
            <p:cNvPr id="19483" name="Rectangle 7"/>
            <p:cNvSpPr>
              <a:spLocks noChangeArrowheads="1"/>
            </p:cNvSpPr>
            <p:nvPr/>
          </p:nvSpPr>
          <p:spPr bwMode="auto">
            <a:xfrm>
              <a:off x="4637" y="2227"/>
              <a:ext cx="44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PMT</a:t>
              </a:r>
            </a:p>
          </p:txBody>
        </p:sp>
        <p:grpSp>
          <p:nvGrpSpPr>
            <p:cNvPr id="17445" name="Group 8"/>
            <p:cNvGrpSpPr>
              <a:grpSpLocks/>
            </p:cNvGrpSpPr>
            <p:nvPr/>
          </p:nvGrpSpPr>
          <p:grpSpPr bwMode="auto">
            <a:xfrm>
              <a:off x="779" y="1984"/>
              <a:ext cx="4080" cy="173"/>
              <a:chOff x="779" y="1984"/>
              <a:chExt cx="4080" cy="173"/>
            </a:xfrm>
          </p:grpSpPr>
          <p:sp>
            <p:nvSpPr>
              <p:cNvPr id="19491" name="Line 9"/>
              <p:cNvSpPr>
                <a:spLocks noChangeShapeType="1"/>
              </p:cNvSpPr>
              <p:nvPr/>
            </p:nvSpPr>
            <p:spPr bwMode="auto">
              <a:xfrm>
                <a:off x="779" y="1984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latin typeface="+mn-lt"/>
                </a:endParaRPr>
              </a:p>
            </p:txBody>
          </p:sp>
          <p:sp>
            <p:nvSpPr>
              <p:cNvPr id="19492" name="Line 10"/>
              <p:cNvSpPr>
                <a:spLocks noChangeShapeType="1"/>
              </p:cNvSpPr>
              <p:nvPr/>
            </p:nvSpPr>
            <p:spPr bwMode="auto">
              <a:xfrm>
                <a:off x="2171" y="1984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latin typeface="+mn-lt"/>
                </a:endParaRPr>
              </a:p>
            </p:txBody>
          </p:sp>
          <p:sp>
            <p:nvSpPr>
              <p:cNvPr id="19493" name="Line 11"/>
              <p:cNvSpPr>
                <a:spLocks noChangeShapeType="1"/>
              </p:cNvSpPr>
              <p:nvPr/>
            </p:nvSpPr>
            <p:spPr bwMode="auto">
              <a:xfrm>
                <a:off x="3419" y="1984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latin typeface="+mn-lt"/>
                </a:endParaRPr>
              </a:p>
            </p:txBody>
          </p:sp>
          <p:sp>
            <p:nvSpPr>
              <p:cNvPr id="19494" name="Line 12"/>
              <p:cNvSpPr>
                <a:spLocks noChangeShapeType="1"/>
              </p:cNvSpPr>
              <p:nvPr/>
            </p:nvSpPr>
            <p:spPr bwMode="auto">
              <a:xfrm>
                <a:off x="4859" y="1984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latin typeface="+mn-lt"/>
                </a:endParaRPr>
              </a:p>
            </p:txBody>
          </p:sp>
          <p:sp>
            <p:nvSpPr>
              <p:cNvPr id="19495" name="Line 13"/>
              <p:cNvSpPr>
                <a:spLocks noChangeShapeType="1"/>
              </p:cNvSpPr>
              <p:nvPr/>
            </p:nvSpPr>
            <p:spPr bwMode="auto">
              <a:xfrm>
                <a:off x="780" y="2070"/>
                <a:ext cx="4079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latin typeface="+mn-lt"/>
                </a:endParaRPr>
              </a:p>
            </p:txBody>
          </p:sp>
        </p:grpSp>
        <p:sp>
          <p:nvSpPr>
            <p:cNvPr id="19485" name="Rectangle 14"/>
            <p:cNvSpPr>
              <a:spLocks noChangeArrowheads="1"/>
            </p:cNvSpPr>
            <p:nvPr/>
          </p:nvSpPr>
          <p:spPr bwMode="auto">
            <a:xfrm>
              <a:off x="3199" y="2227"/>
              <a:ext cx="44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PMT</a:t>
              </a:r>
            </a:p>
          </p:txBody>
        </p:sp>
        <p:sp>
          <p:nvSpPr>
            <p:cNvPr id="19486" name="Rectangle 15"/>
            <p:cNvSpPr>
              <a:spLocks noChangeArrowheads="1"/>
            </p:cNvSpPr>
            <p:nvPr/>
          </p:nvSpPr>
          <p:spPr bwMode="auto">
            <a:xfrm>
              <a:off x="673" y="1719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0</a:t>
              </a:r>
            </a:p>
          </p:txBody>
        </p:sp>
        <p:sp>
          <p:nvSpPr>
            <p:cNvPr id="19487" name="Rectangle 16"/>
            <p:cNvSpPr>
              <a:spLocks noChangeArrowheads="1"/>
            </p:cNvSpPr>
            <p:nvPr/>
          </p:nvSpPr>
          <p:spPr bwMode="auto">
            <a:xfrm>
              <a:off x="2065" y="1719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1</a:t>
              </a:r>
            </a:p>
          </p:txBody>
        </p:sp>
        <p:sp>
          <p:nvSpPr>
            <p:cNvPr id="19488" name="Rectangle 17"/>
            <p:cNvSpPr>
              <a:spLocks noChangeArrowheads="1"/>
            </p:cNvSpPr>
            <p:nvPr/>
          </p:nvSpPr>
          <p:spPr bwMode="auto">
            <a:xfrm>
              <a:off x="3313" y="1719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2</a:t>
              </a:r>
            </a:p>
          </p:txBody>
        </p:sp>
        <p:sp>
          <p:nvSpPr>
            <p:cNvPr id="19489" name="Rectangle 18"/>
            <p:cNvSpPr>
              <a:spLocks noChangeArrowheads="1"/>
            </p:cNvSpPr>
            <p:nvPr/>
          </p:nvSpPr>
          <p:spPr bwMode="auto">
            <a:xfrm>
              <a:off x="4753" y="1719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3</a:t>
              </a:r>
            </a:p>
          </p:txBody>
        </p:sp>
        <p:sp>
          <p:nvSpPr>
            <p:cNvPr id="19490" name="Rectangle 19"/>
            <p:cNvSpPr>
              <a:spLocks noChangeArrowheads="1"/>
            </p:cNvSpPr>
            <p:nvPr/>
          </p:nvSpPr>
          <p:spPr bwMode="auto">
            <a:xfrm>
              <a:off x="1296" y="1863"/>
              <a:ext cx="27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I%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849313" y="3635375"/>
            <a:ext cx="7627937" cy="2393950"/>
            <a:chOff x="336" y="2424"/>
            <a:chExt cx="4805" cy="1508"/>
          </a:xfrm>
        </p:grpSpPr>
        <p:sp>
          <p:nvSpPr>
            <p:cNvPr id="19462" name="Rectangle 21"/>
            <p:cNvSpPr>
              <a:spLocks noChangeArrowheads="1"/>
            </p:cNvSpPr>
            <p:nvPr/>
          </p:nvSpPr>
          <p:spPr bwMode="auto">
            <a:xfrm>
              <a:off x="1951" y="3424"/>
              <a:ext cx="44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PMT</a:t>
              </a:r>
            </a:p>
          </p:txBody>
        </p:sp>
        <p:sp>
          <p:nvSpPr>
            <p:cNvPr id="19463" name="Rectangle 22"/>
            <p:cNvSpPr>
              <a:spLocks noChangeArrowheads="1"/>
            </p:cNvSpPr>
            <p:nvPr/>
          </p:nvSpPr>
          <p:spPr bwMode="auto">
            <a:xfrm>
              <a:off x="4705" y="3644"/>
              <a:ext cx="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600" dirty="0">
                <a:latin typeface="+mn-lt"/>
              </a:endParaRPr>
            </a:p>
          </p:txBody>
        </p:sp>
        <p:grpSp>
          <p:nvGrpSpPr>
            <p:cNvPr id="17425" name="Group 23"/>
            <p:cNvGrpSpPr>
              <a:grpSpLocks/>
            </p:cNvGrpSpPr>
            <p:nvPr/>
          </p:nvGrpSpPr>
          <p:grpSpPr bwMode="auto">
            <a:xfrm>
              <a:off x="779" y="3189"/>
              <a:ext cx="4080" cy="173"/>
              <a:chOff x="779" y="3189"/>
              <a:chExt cx="4080" cy="173"/>
            </a:xfrm>
          </p:grpSpPr>
          <p:sp>
            <p:nvSpPr>
              <p:cNvPr id="19476" name="Line 24"/>
              <p:cNvSpPr>
                <a:spLocks noChangeShapeType="1"/>
              </p:cNvSpPr>
              <p:nvPr/>
            </p:nvSpPr>
            <p:spPr bwMode="auto">
              <a:xfrm>
                <a:off x="779" y="3189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latin typeface="+mn-lt"/>
                </a:endParaRPr>
              </a:p>
            </p:txBody>
          </p:sp>
          <p:sp>
            <p:nvSpPr>
              <p:cNvPr id="19477" name="Line 25"/>
              <p:cNvSpPr>
                <a:spLocks noChangeShapeType="1"/>
              </p:cNvSpPr>
              <p:nvPr/>
            </p:nvSpPr>
            <p:spPr bwMode="auto">
              <a:xfrm>
                <a:off x="2171" y="3189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latin typeface="+mn-lt"/>
                </a:endParaRPr>
              </a:p>
            </p:txBody>
          </p:sp>
          <p:sp>
            <p:nvSpPr>
              <p:cNvPr id="19478" name="Line 26"/>
              <p:cNvSpPr>
                <a:spLocks noChangeShapeType="1"/>
              </p:cNvSpPr>
              <p:nvPr/>
            </p:nvSpPr>
            <p:spPr bwMode="auto">
              <a:xfrm>
                <a:off x="3419" y="3189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latin typeface="+mn-lt"/>
                </a:endParaRPr>
              </a:p>
            </p:txBody>
          </p:sp>
          <p:sp>
            <p:nvSpPr>
              <p:cNvPr id="19479" name="Line 27"/>
              <p:cNvSpPr>
                <a:spLocks noChangeShapeType="1"/>
              </p:cNvSpPr>
              <p:nvPr/>
            </p:nvSpPr>
            <p:spPr bwMode="auto">
              <a:xfrm>
                <a:off x="4859" y="3189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latin typeface="+mn-lt"/>
                </a:endParaRPr>
              </a:p>
            </p:txBody>
          </p:sp>
          <p:sp>
            <p:nvSpPr>
              <p:cNvPr id="19480" name="Line 28"/>
              <p:cNvSpPr>
                <a:spLocks noChangeShapeType="1"/>
              </p:cNvSpPr>
              <p:nvPr/>
            </p:nvSpPr>
            <p:spPr bwMode="auto">
              <a:xfrm>
                <a:off x="780" y="3275"/>
                <a:ext cx="4079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latin typeface="+mn-lt"/>
                </a:endParaRPr>
              </a:p>
            </p:txBody>
          </p:sp>
        </p:grpSp>
        <p:sp>
          <p:nvSpPr>
            <p:cNvPr id="19465" name="Rectangle 29"/>
            <p:cNvSpPr>
              <a:spLocks noChangeArrowheads="1"/>
            </p:cNvSpPr>
            <p:nvPr/>
          </p:nvSpPr>
          <p:spPr bwMode="auto">
            <a:xfrm>
              <a:off x="3199" y="3424"/>
              <a:ext cx="44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PMT</a:t>
              </a:r>
            </a:p>
          </p:txBody>
        </p:sp>
        <p:sp>
          <p:nvSpPr>
            <p:cNvPr id="19466" name="Rectangle 30"/>
            <p:cNvSpPr>
              <a:spLocks noChangeArrowheads="1"/>
            </p:cNvSpPr>
            <p:nvPr/>
          </p:nvSpPr>
          <p:spPr bwMode="auto">
            <a:xfrm>
              <a:off x="673" y="2906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0</a:t>
              </a:r>
            </a:p>
          </p:txBody>
        </p:sp>
        <p:sp>
          <p:nvSpPr>
            <p:cNvPr id="19467" name="Rectangle 31"/>
            <p:cNvSpPr>
              <a:spLocks noChangeArrowheads="1"/>
            </p:cNvSpPr>
            <p:nvPr/>
          </p:nvSpPr>
          <p:spPr bwMode="auto">
            <a:xfrm>
              <a:off x="2065" y="2906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1</a:t>
              </a:r>
            </a:p>
          </p:txBody>
        </p:sp>
        <p:sp>
          <p:nvSpPr>
            <p:cNvPr id="19468" name="Rectangle 32"/>
            <p:cNvSpPr>
              <a:spLocks noChangeArrowheads="1"/>
            </p:cNvSpPr>
            <p:nvPr/>
          </p:nvSpPr>
          <p:spPr bwMode="auto">
            <a:xfrm>
              <a:off x="3313" y="2906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2</a:t>
              </a:r>
            </a:p>
          </p:txBody>
        </p:sp>
        <p:sp>
          <p:nvSpPr>
            <p:cNvPr id="19469" name="Rectangle 33"/>
            <p:cNvSpPr>
              <a:spLocks noChangeArrowheads="1"/>
            </p:cNvSpPr>
            <p:nvPr/>
          </p:nvSpPr>
          <p:spPr bwMode="auto">
            <a:xfrm>
              <a:off x="4753" y="2906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3</a:t>
              </a:r>
            </a:p>
          </p:txBody>
        </p:sp>
        <p:sp>
          <p:nvSpPr>
            <p:cNvPr id="19470" name="Rectangle 34"/>
            <p:cNvSpPr>
              <a:spLocks noChangeArrowheads="1"/>
            </p:cNvSpPr>
            <p:nvPr/>
          </p:nvSpPr>
          <p:spPr bwMode="auto">
            <a:xfrm>
              <a:off x="1296" y="3060"/>
              <a:ext cx="27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I%</a:t>
              </a:r>
            </a:p>
          </p:txBody>
        </p:sp>
        <p:sp>
          <p:nvSpPr>
            <p:cNvPr id="19471" name="Rectangle 35"/>
            <p:cNvSpPr>
              <a:spLocks noChangeArrowheads="1"/>
            </p:cNvSpPr>
            <p:nvPr/>
          </p:nvSpPr>
          <p:spPr bwMode="auto">
            <a:xfrm>
              <a:off x="559" y="3424"/>
              <a:ext cx="44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latin typeface="+mn-lt"/>
                </a:rPr>
                <a:t>PMT</a:t>
              </a:r>
            </a:p>
          </p:txBody>
        </p:sp>
        <p:sp>
          <p:nvSpPr>
            <p:cNvPr id="19472" name="Line 36"/>
            <p:cNvSpPr>
              <a:spLocks noChangeShapeType="1"/>
            </p:cNvSpPr>
            <p:nvPr/>
          </p:nvSpPr>
          <p:spPr bwMode="auto">
            <a:xfrm flipH="1">
              <a:off x="827" y="2424"/>
              <a:ext cx="1385" cy="807"/>
            </a:xfrm>
            <a:prstGeom prst="line">
              <a:avLst/>
            </a:prstGeom>
            <a:noFill/>
            <a:ln w="31750">
              <a:solidFill>
                <a:schemeClr val="accent6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>
                <a:defRPr/>
              </a:pPr>
              <a:endParaRPr lang="en-US" sz="2600" dirty="0">
                <a:latin typeface="+mn-lt"/>
              </a:endParaRPr>
            </a:p>
          </p:txBody>
        </p:sp>
        <p:sp>
          <p:nvSpPr>
            <p:cNvPr id="19473" name="Line 37"/>
            <p:cNvSpPr>
              <a:spLocks noChangeShapeType="1"/>
            </p:cNvSpPr>
            <p:nvPr/>
          </p:nvSpPr>
          <p:spPr bwMode="auto">
            <a:xfrm flipH="1">
              <a:off x="2246" y="2424"/>
              <a:ext cx="1199" cy="785"/>
            </a:xfrm>
            <a:prstGeom prst="line">
              <a:avLst/>
            </a:prstGeom>
            <a:noFill/>
            <a:ln w="31750">
              <a:solidFill>
                <a:schemeClr val="accent6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>
                <a:defRPr/>
              </a:pPr>
              <a:endParaRPr lang="en-US" sz="2600" dirty="0">
                <a:latin typeface="+mn-lt"/>
              </a:endParaRPr>
            </a:p>
          </p:txBody>
        </p:sp>
        <p:sp>
          <p:nvSpPr>
            <p:cNvPr id="19474" name="Line 38"/>
            <p:cNvSpPr>
              <a:spLocks noChangeShapeType="1"/>
            </p:cNvSpPr>
            <p:nvPr/>
          </p:nvSpPr>
          <p:spPr bwMode="auto">
            <a:xfrm flipH="1">
              <a:off x="3489" y="2424"/>
              <a:ext cx="1385" cy="796"/>
            </a:xfrm>
            <a:prstGeom prst="line">
              <a:avLst/>
            </a:prstGeom>
            <a:noFill/>
            <a:ln w="31750">
              <a:solidFill>
                <a:schemeClr val="accent6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>
                <a:defRPr/>
              </a:pPr>
              <a:endParaRPr lang="en-US" sz="2600" dirty="0">
                <a:latin typeface="+mn-lt"/>
              </a:endParaRPr>
            </a:p>
          </p:txBody>
        </p:sp>
        <p:sp>
          <p:nvSpPr>
            <p:cNvPr id="19475" name="Rectangle 39"/>
            <p:cNvSpPr>
              <a:spLocks noChangeArrowheads="1"/>
            </p:cNvSpPr>
            <p:nvPr/>
          </p:nvSpPr>
          <p:spPr bwMode="auto">
            <a:xfrm>
              <a:off x="336" y="2544"/>
              <a:ext cx="1173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600" dirty="0">
                  <a:latin typeface="+mn-lt"/>
                </a:rPr>
                <a:t>Annuity Due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83547" y="148300"/>
            <a:ext cx="7937121" cy="10534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Solving for FV:</a:t>
            </a:r>
            <a:br>
              <a:rPr lang="en-US" dirty="0" smtClean="0"/>
            </a:br>
            <a:r>
              <a:rPr lang="en-US" dirty="0" smtClean="0"/>
              <a:t>3-Year Ordinary Annuity of $100 at 4%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83547" y="1591007"/>
            <a:ext cx="7545756" cy="388077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$100 payments occur at the end of each period, but there is no PV.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32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Excel:  =FV(</a:t>
            </a:r>
            <a:r>
              <a:rPr lang="en-US" sz="2800" dirty="0" err="1" smtClean="0"/>
              <a:t>rate,nper,pmt,pv,type</a:t>
            </a:r>
            <a:r>
              <a:rPr lang="en-US" sz="2800" dirty="0" smtClean="0"/>
              <a:t>); type = 0.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4A78587B-2B01-4C86-8E78-ECF6450E2624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18437" name="Group 29"/>
          <p:cNvGrpSpPr>
            <a:grpSpLocks/>
          </p:cNvGrpSpPr>
          <p:nvPr/>
        </p:nvGrpSpPr>
        <p:grpSpPr bwMode="auto">
          <a:xfrm>
            <a:off x="847973" y="3095530"/>
            <a:ext cx="5983288" cy="1420813"/>
            <a:chOff x="1581150" y="2822575"/>
            <a:chExt cx="5983288" cy="1420813"/>
          </a:xfrm>
        </p:grpSpPr>
        <p:sp>
          <p:nvSpPr>
            <p:cNvPr id="37" name="AutoShape 4"/>
            <p:cNvSpPr>
              <a:spLocks noChangeArrowheads="1"/>
            </p:cNvSpPr>
            <p:nvPr/>
          </p:nvSpPr>
          <p:spPr bwMode="auto">
            <a:xfrm>
              <a:off x="1581150" y="2822575"/>
              <a:ext cx="5983288" cy="1420813"/>
            </a:xfrm>
            <a:prstGeom prst="roundRect">
              <a:avLst>
                <a:gd name="adj" fmla="val 12486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1733550" y="2919413"/>
              <a:ext cx="1189038" cy="365125"/>
            </a:xfrm>
            <a:prstGeom prst="roundRect">
              <a:avLst>
                <a:gd name="adj" fmla="val 12486"/>
              </a:avLst>
            </a:prstGeom>
            <a:solidFill>
              <a:schemeClr val="bg2"/>
            </a:solidFill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INPUTS</a:t>
              </a:r>
            </a:p>
          </p:txBody>
        </p:sp>
        <p:sp>
          <p:nvSpPr>
            <p:cNvPr id="39" name="AutoShape 6"/>
            <p:cNvSpPr>
              <a:spLocks noChangeArrowheads="1"/>
            </p:cNvSpPr>
            <p:nvPr/>
          </p:nvSpPr>
          <p:spPr bwMode="auto">
            <a:xfrm>
              <a:off x="1733550" y="3778250"/>
              <a:ext cx="1189038" cy="366713"/>
            </a:xfrm>
            <a:prstGeom prst="roundRect">
              <a:avLst>
                <a:gd name="adj" fmla="val 12486"/>
              </a:avLst>
            </a:prstGeom>
            <a:solidFill>
              <a:schemeClr val="bg2"/>
            </a:solidFill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OUTPUT</a:t>
              </a:r>
            </a:p>
          </p:txBody>
        </p:sp>
        <p:sp>
          <p:nvSpPr>
            <p:cNvPr id="40" name="AutoShape 7"/>
            <p:cNvSpPr>
              <a:spLocks noChangeArrowheads="1"/>
            </p:cNvSpPr>
            <p:nvPr/>
          </p:nvSpPr>
          <p:spPr bwMode="auto">
            <a:xfrm>
              <a:off x="3141663" y="3348038"/>
              <a:ext cx="639762" cy="366712"/>
            </a:xfrm>
            <a:prstGeom prst="roundRect">
              <a:avLst>
                <a:gd name="adj" fmla="val 12486"/>
              </a:avLst>
            </a:prstGeom>
            <a:solidFill>
              <a:schemeClr val="accent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N</a:t>
              </a:r>
            </a:p>
          </p:txBody>
        </p:sp>
        <p:sp>
          <p:nvSpPr>
            <p:cNvPr id="41" name="AutoShape 8"/>
            <p:cNvSpPr>
              <a:spLocks noChangeArrowheads="1"/>
            </p:cNvSpPr>
            <p:nvPr/>
          </p:nvSpPr>
          <p:spPr bwMode="auto">
            <a:xfrm>
              <a:off x="4013200" y="3348038"/>
              <a:ext cx="639763" cy="366712"/>
            </a:xfrm>
            <a:prstGeom prst="roundRect">
              <a:avLst>
                <a:gd name="adj" fmla="val 12486"/>
              </a:avLst>
            </a:prstGeom>
            <a:solidFill>
              <a:schemeClr val="accent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spc="-100" dirty="0">
                  <a:latin typeface="+mn-lt"/>
                </a:rPr>
                <a:t>I/YR</a:t>
              </a:r>
            </a:p>
          </p:txBody>
        </p:sp>
        <p:sp>
          <p:nvSpPr>
            <p:cNvPr id="42" name="AutoShape 9"/>
            <p:cNvSpPr>
              <a:spLocks noChangeArrowheads="1"/>
            </p:cNvSpPr>
            <p:nvPr/>
          </p:nvSpPr>
          <p:spPr bwMode="auto">
            <a:xfrm>
              <a:off x="5759450" y="3348038"/>
              <a:ext cx="639763" cy="366712"/>
            </a:xfrm>
            <a:prstGeom prst="roundRect">
              <a:avLst>
                <a:gd name="adj" fmla="val 12486"/>
              </a:avLst>
            </a:prstGeom>
            <a:solidFill>
              <a:schemeClr val="accent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PMT</a:t>
              </a:r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>
              <a:off x="4886325" y="3348038"/>
              <a:ext cx="639763" cy="366712"/>
            </a:xfrm>
            <a:prstGeom prst="roundRect">
              <a:avLst>
                <a:gd name="adj" fmla="val 12486"/>
              </a:avLst>
            </a:prstGeom>
            <a:solidFill>
              <a:schemeClr val="accent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PV</a:t>
              </a:r>
            </a:p>
          </p:txBody>
        </p:sp>
        <p:sp>
          <p:nvSpPr>
            <p:cNvPr id="44" name="AutoShape 11"/>
            <p:cNvSpPr>
              <a:spLocks noChangeArrowheads="1"/>
            </p:cNvSpPr>
            <p:nvPr/>
          </p:nvSpPr>
          <p:spPr bwMode="auto">
            <a:xfrm>
              <a:off x="6630988" y="3348038"/>
              <a:ext cx="731837" cy="366712"/>
            </a:xfrm>
            <a:prstGeom prst="roundRect">
              <a:avLst>
                <a:gd name="adj" fmla="val 12486"/>
              </a:avLst>
            </a:prstGeom>
            <a:solidFill>
              <a:schemeClr val="accent4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FV</a:t>
              </a:r>
            </a:p>
          </p:txBody>
        </p:sp>
        <p:sp>
          <p:nvSpPr>
            <p:cNvPr id="45" name="AutoShape 12"/>
            <p:cNvSpPr>
              <a:spLocks noChangeArrowheads="1"/>
            </p:cNvSpPr>
            <p:nvPr/>
          </p:nvSpPr>
          <p:spPr bwMode="auto">
            <a:xfrm>
              <a:off x="3141663" y="2919413"/>
              <a:ext cx="639762" cy="365125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3</a:t>
              </a:r>
            </a:p>
          </p:txBody>
        </p:sp>
        <p:sp>
          <p:nvSpPr>
            <p:cNvPr id="46" name="AutoShape 14"/>
            <p:cNvSpPr>
              <a:spLocks noChangeArrowheads="1"/>
            </p:cNvSpPr>
            <p:nvPr/>
          </p:nvSpPr>
          <p:spPr bwMode="auto">
            <a:xfrm>
              <a:off x="5757863" y="2919413"/>
              <a:ext cx="639762" cy="365125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spc="-20" dirty="0">
                  <a:latin typeface="+mn-lt"/>
                </a:rPr>
                <a:t>-100</a:t>
              </a:r>
            </a:p>
          </p:txBody>
        </p:sp>
        <p:sp>
          <p:nvSpPr>
            <p:cNvPr id="47" name="AutoShape 15"/>
            <p:cNvSpPr>
              <a:spLocks noChangeArrowheads="1"/>
            </p:cNvSpPr>
            <p:nvPr/>
          </p:nvSpPr>
          <p:spPr bwMode="auto">
            <a:xfrm>
              <a:off x="4006850" y="2919413"/>
              <a:ext cx="641350" cy="366712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4</a:t>
              </a:r>
            </a:p>
          </p:txBody>
        </p:sp>
        <p:sp>
          <p:nvSpPr>
            <p:cNvPr id="36" name="AutoShape 16"/>
            <p:cNvSpPr>
              <a:spLocks noChangeArrowheads="1"/>
            </p:cNvSpPr>
            <p:nvPr/>
          </p:nvSpPr>
          <p:spPr bwMode="auto">
            <a:xfrm>
              <a:off x="4884738" y="2919413"/>
              <a:ext cx="639762" cy="365125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0</a:t>
              </a:r>
            </a:p>
          </p:txBody>
        </p:sp>
        <p:sp>
          <p:nvSpPr>
            <p:cNvPr id="34" name="AutoShape 15"/>
            <p:cNvSpPr>
              <a:spLocks noChangeArrowheads="1"/>
            </p:cNvSpPr>
            <p:nvPr/>
          </p:nvSpPr>
          <p:spPr bwMode="auto">
            <a:xfrm>
              <a:off x="6629400" y="3778250"/>
              <a:ext cx="733425" cy="366713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312.16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167350"/>
            <a:ext cx="7937121" cy="10343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Solving for PV:</a:t>
            </a:r>
            <a:br>
              <a:rPr lang="en-US" dirty="0" smtClean="0"/>
            </a:br>
            <a:r>
              <a:rPr lang="en-US" dirty="0" smtClean="0"/>
              <a:t>3-year Ordinary Annuity of $100 at 4%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417176"/>
            <a:ext cx="7454538" cy="388077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$100 payments still occur at the end of each period, but now there is no FV.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Excel:  =PV(</a:t>
            </a:r>
            <a:r>
              <a:rPr lang="en-US" sz="2800" dirty="0" err="1" smtClean="0"/>
              <a:t>rate,nper,pmt,fv,type</a:t>
            </a:r>
            <a:r>
              <a:rPr lang="en-US" sz="2800" dirty="0" smtClean="0"/>
              <a:t>); type = 0.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711BCB8F-8E92-4A09-AFA2-38E1973EB90D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19461" name="Group 19"/>
          <p:cNvGrpSpPr>
            <a:grpSpLocks/>
          </p:cNvGrpSpPr>
          <p:nvPr/>
        </p:nvGrpSpPr>
        <p:grpSpPr bwMode="auto">
          <a:xfrm>
            <a:off x="974025" y="3223986"/>
            <a:ext cx="5983288" cy="1420813"/>
            <a:chOff x="1581150" y="3375025"/>
            <a:chExt cx="5983288" cy="1420813"/>
          </a:xfrm>
        </p:grpSpPr>
        <p:grpSp>
          <p:nvGrpSpPr>
            <p:cNvPr id="19471" name="Group 34"/>
            <p:cNvGrpSpPr>
              <a:grpSpLocks/>
            </p:cNvGrpSpPr>
            <p:nvPr/>
          </p:nvGrpSpPr>
          <p:grpSpPr bwMode="auto">
            <a:xfrm>
              <a:off x="1581150" y="3375025"/>
              <a:ext cx="5983288" cy="1420813"/>
              <a:chOff x="1581150" y="3375025"/>
              <a:chExt cx="5983288" cy="1420813"/>
            </a:xfrm>
          </p:grpSpPr>
          <p:grpSp>
            <p:nvGrpSpPr>
              <p:cNvPr id="19473" name="Group 20"/>
              <p:cNvGrpSpPr>
                <a:grpSpLocks/>
              </p:cNvGrpSpPr>
              <p:nvPr/>
            </p:nvGrpSpPr>
            <p:grpSpPr bwMode="auto">
              <a:xfrm>
                <a:off x="1581150" y="3375025"/>
                <a:ext cx="5983288" cy="1420813"/>
                <a:chOff x="1581150" y="3119438"/>
                <a:chExt cx="5983288" cy="1420812"/>
              </a:xfrm>
            </p:grpSpPr>
            <p:sp>
              <p:nvSpPr>
                <p:cNvPr id="37" name="AutoShape 4"/>
                <p:cNvSpPr>
                  <a:spLocks noChangeArrowheads="1"/>
                </p:cNvSpPr>
                <p:nvPr/>
              </p:nvSpPr>
              <p:spPr bwMode="auto">
                <a:xfrm>
                  <a:off x="1581150" y="3119438"/>
                  <a:ext cx="5983288" cy="14208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38" name="AutoShape 5"/>
                <p:cNvSpPr>
                  <a:spLocks noChangeArrowheads="1"/>
                </p:cNvSpPr>
                <p:nvPr/>
              </p:nvSpPr>
              <p:spPr bwMode="auto">
                <a:xfrm>
                  <a:off x="1733550" y="3216276"/>
                  <a:ext cx="1189038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2"/>
                </a:soli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INPUTS</a:t>
                  </a:r>
                </a:p>
              </p:txBody>
            </p:sp>
            <p:sp>
              <p:nvSpPr>
                <p:cNvPr id="39" name="AutoShape 6"/>
                <p:cNvSpPr>
                  <a:spLocks noChangeArrowheads="1"/>
                </p:cNvSpPr>
                <p:nvPr/>
              </p:nvSpPr>
              <p:spPr bwMode="auto">
                <a:xfrm>
                  <a:off x="1733550" y="4075112"/>
                  <a:ext cx="1189038" cy="366713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2"/>
                </a:soli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OUTPUT</a:t>
                  </a:r>
                </a:p>
              </p:txBody>
            </p:sp>
            <p:sp>
              <p:nvSpPr>
                <p:cNvPr id="40" name="AutoShape 7"/>
                <p:cNvSpPr>
                  <a:spLocks noChangeArrowheads="1"/>
                </p:cNvSpPr>
                <p:nvPr/>
              </p:nvSpPr>
              <p:spPr bwMode="auto">
                <a:xfrm>
                  <a:off x="3141663" y="3644901"/>
                  <a:ext cx="639762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N</a:t>
                  </a:r>
                </a:p>
              </p:txBody>
            </p:sp>
            <p:sp>
              <p:nvSpPr>
                <p:cNvPr id="41" name="AutoShape 8"/>
                <p:cNvSpPr>
                  <a:spLocks noChangeArrowheads="1"/>
                </p:cNvSpPr>
                <p:nvPr/>
              </p:nvSpPr>
              <p:spPr bwMode="auto">
                <a:xfrm>
                  <a:off x="4013200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spc="-100" dirty="0">
                      <a:latin typeface="+mn-lt"/>
                    </a:rPr>
                    <a:t>I/YR</a:t>
                  </a:r>
                </a:p>
              </p:txBody>
            </p:sp>
            <p:sp>
              <p:nvSpPr>
                <p:cNvPr id="42" name="AutoShape 9"/>
                <p:cNvSpPr>
                  <a:spLocks noChangeArrowheads="1"/>
                </p:cNvSpPr>
                <p:nvPr/>
              </p:nvSpPr>
              <p:spPr bwMode="auto">
                <a:xfrm>
                  <a:off x="5759450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PMT</a:t>
                  </a:r>
                </a:p>
              </p:txBody>
            </p:sp>
            <p:sp>
              <p:nvSpPr>
                <p:cNvPr id="43" name="AutoShape 10"/>
                <p:cNvSpPr>
                  <a:spLocks noChangeArrowheads="1"/>
                </p:cNvSpPr>
                <p:nvPr/>
              </p:nvSpPr>
              <p:spPr bwMode="auto">
                <a:xfrm>
                  <a:off x="4886325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PV</a:t>
                  </a:r>
                </a:p>
              </p:txBody>
            </p:sp>
            <p:sp>
              <p:nvSpPr>
                <p:cNvPr id="44" name="AutoShape 11"/>
                <p:cNvSpPr>
                  <a:spLocks noChangeArrowheads="1"/>
                </p:cNvSpPr>
                <p:nvPr/>
              </p:nvSpPr>
              <p:spPr bwMode="auto">
                <a:xfrm>
                  <a:off x="6630988" y="3644901"/>
                  <a:ext cx="641350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FV</a:t>
                  </a:r>
                </a:p>
              </p:txBody>
            </p:sp>
            <p:sp>
              <p:nvSpPr>
                <p:cNvPr id="45" name="AutoShape 12"/>
                <p:cNvSpPr>
                  <a:spLocks noChangeArrowheads="1"/>
                </p:cNvSpPr>
                <p:nvPr/>
              </p:nvSpPr>
              <p:spPr bwMode="auto">
                <a:xfrm>
                  <a:off x="3141663" y="3216276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46" name="AutoShape 14"/>
                <p:cNvSpPr>
                  <a:spLocks noChangeArrowheads="1"/>
                </p:cNvSpPr>
                <p:nvPr/>
              </p:nvSpPr>
              <p:spPr bwMode="auto">
                <a:xfrm>
                  <a:off x="5757863" y="3216276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spc="-20" dirty="0">
                      <a:latin typeface="+mn-lt"/>
                    </a:rPr>
                    <a:t>100</a:t>
                  </a:r>
                </a:p>
              </p:txBody>
            </p:sp>
            <p:sp>
              <p:nvSpPr>
                <p:cNvPr id="47" name="AutoShape 15"/>
                <p:cNvSpPr>
                  <a:spLocks noChangeArrowheads="1"/>
                </p:cNvSpPr>
                <p:nvPr/>
              </p:nvSpPr>
              <p:spPr bwMode="auto">
                <a:xfrm>
                  <a:off x="4006850" y="3216276"/>
                  <a:ext cx="641350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4</a:t>
                  </a:r>
                </a:p>
              </p:txBody>
            </p:sp>
          </p:grpSp>
          <p:sp>
            <p:nvSpPr>
              <p:cNvPr id="36" name="AutoShape 16"/>
              <p:cNvSpPr>
                <a:spLocks noChangeArrowheads="1"/>
              </p:cNvSpPr>
              <p:nvPr/>
            </p:nvSpPr>
            <p:spPr bwMode="auto">
              <a:xfrm>
                <a:off x="4799013" y="4332288"/>
                <a:ext cx="822325" cy="365125"/>
              </a:xfrm>
              <a:prstGeom prst="roundRect">
                <a:avLst>
                  <a:gd name="adj" fmla="val 12486"/>
                </a:avLst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>
                  <a:defRPr/>
                </a:pPr>
                <a:r>
                  <a:rPr lang="en-US" sz="2000" b="1" dirty="0">
                    <a:latin typeface="+mn-lt"/>
                  </a:rPr>
                  <a:t>-277.51</a:t>
                </a:r>
              </a:p>
            </p:txBody>
          </p:sp>
        </p:grpSp>
        <p:sp>
          <p:nvSpPr>
            <p:cNvPr id="34" name="AutoShape 15"/>
            <p:cNvSpPr>
              <a:spLocks noChangeArrowheads="1"/>
            </p:cNvSpPr>
            <p:nvPr/>
          </p:nvSpPr>
          <p:spPr bwMode="auto">
            <a:xfrm>
              <a:off x="6637338" y="3471863"/>
              <a:ext cx="639762" cy="366712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Solving for FV:</a:t>
            </a:r>
            <a:br>
              <a:rPr lang="en-US" dirty="0" smtClean="0"/>
            </a:br>
            <a:r>
              <a:rPr lang="en-US" dirty="0" smtClean="0"/>
              <a:t>3-Year Annuity Due of $100 at 4%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35019" y="1362716"/>
            <a:ext cx="7442062" cy="3880773"/>
          </a:xfrm>
        </p:spPr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000" dirty="0" smtClean="0"/>
              <a:t>Now, $100 payments occur at the beginning of each period.</a:t>
            </a:r>
          </a:p>
          <a:p>
            <a:pPr marL="0" indent="0" algn="ctr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FVA</a:t>
            </a:r>
            <a:r>
              <a:rPr lang="en-US" sz="2000" baseline="-25000" dirty="0" smtClean="0"/>
              <a:t>due</a:t>
            </a:r>
            <a:r>
              <a:rPr lang="en-US" sz="2000" dirty="0" smtClean="0"/>
              <a:t>= FVA</a:t>
            </a:r>
            <a:r>
              <a:rPr lang="en-US" sz="2000" baseline="-25000" dirty="0" smtClean="0"/>
              <a:t>ord</a:t>
            </a:r>
            <a:r>
              <a:rPr lang="en-US" sz="2000" dirty="0" smtClean="0"/>
              <a:t>(1 + I) = $312.16(1.04) = $324.65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dirty="0" smtClean="0"/>
              <a:t>Alternatively, set calculator to “BEGIN” mode and solve for the FV of the annuity due:</a:t>
            </a:r>
          </a:p>
          <a:p>
            <a:pPr eaLnBrk="1" hangingPunct="1">
              <a:spcAft>
                <a:spcPts val="600"/>
              </a:spcAft>
              <a:defRPr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1600" dirty="0" smtClean="0"/>
          </a:p>
          <a:p>
            <a:pPr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Excel:  =FV(</a:t>
            </a:r>
            <a:r>
              <a:rPr lang="en-US" sz="2000" dirty="0" err="1" smtClean="0"/>
              <a:t>rate,nper,pmt,pv,type</a:t>
            </a:r>
            <a:r>
              <a:rPr lang="en-US" sz="2000" dirty="0" smtClean="0"/>
              <a:t>); type = 1.</a:t>
            </a:r>
          </a:p>
          <a:p>
            <a:pPr eaLnBrk="1" hangingPunct="1">
              <a:spcAft>
                <a:spcPts val="600"/>
              </a:spcAft>
              <a:defRPr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2000" dirty="0" smtClean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1B946E0D-B715-4AF1-8778-5A8804DA0823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grpSp>
        <p:nvGrpSpPr>
          <p:cNvPr id="20485" name="Group 51"/>
          <p:cNvGrpSpPr>
            <a:grpSpLocks/>
          </p:cNvGrpSpPr>
          <p:nvPr/>
        </p:nvGrpSpPr>
        <p:grpSpPr bwMode="auto">
          <a:xfrm>
            <a:off x="934250" y="3422586"/>
            <a:ext cx="5983288" cy="1662113"/>
            <a:chOff x="1581150" y="2581275"/>
            <a:chExt cx="5983288" cy="1662113"/>
          </a:xfrm>
        </p:grpSpPr>
        <p:grpSp>
          <p:nvGrpSpPr>
            <p:cNvPr id="20495" name="Group 19"/>
            <p:cNvGrpSpPr>
              <a:grpSpLocks/>
            </p:cNvGrpSpPr>
            <p:nvPr/>
          </p:nvGrpSpPr>
          <p:grpSpPr bwMode="auto">
            <a:xfrm>
              <a:off x="1581150" y="2822575"/>
              <a:ext cx="5983288" cy="1420813"/>
              <a:chOff x="1581150" y="3375025"/>
              <a:chExt cx="5983288" cy="1420813"/>
            </a:xfrm>
          </p:grpSpPr>
          <p:grpSp>
            <p:nvGrpSpPr>
              <p:cNvPr id="20497" name="Group 34"/>
              <p:cNvGrpSpPr>
                <a:grpSpLocks/>
              </p:cNvGrpSpPr>
              <p:nvPr/>
            </p:nvGrpSpPr>
            <p:grpSpPr bwMode="auto">
              <a:xfrm>
                <a:off x="1581150" y="3375025"/>
                <a:ext cx="5983288" cy="1420813"/>
                <a:chOff x="1581150" y="3375025"/>
                <a:chExt cx="5983288" cy="1420813"/>
              </a:xfrm>
            </p:grpSpPr>
            <p:grpSp>
              <p:nvGrpSpPr>
                <p:cNvPr id="20499" name="Group 20"/>
                <p:cNvGrpSpPr>
                  <a:grpSpLocks/>
                </p:cNvGrpSpPr>
                <p:nvPr/>
              </p:nvGrpSpPr>
              <p:grpSpPr bwMode="auto">
                <a:xfrm>
                  <a:off x="1581150" y="3375025"/>
                  <a:ext cx="5983288" cy="1420813"/>
                  <a:chOff x="1581150" y="3119438"/>
                  <a:chExt cx="5983288" cy="1420812"/>
                </a:xfrm>
              </p:grpSpPr>
              <p:sp>
                <p:nvSpPr>
                  <p:cNvPr id="40" name="AutoShape 4"/>
                  <p:cNvSpPr>
                    <a:spLocks noChangeArrowheads="1"/>
                  </p:cNvSpPr>
                  <p:nvPr/>
                </p:nvSpPr>
                <p:spPr bwMode="auto">
                  <a:xfrm>
                    <a:off x="1581150" y="3119438"/>
                    <a:ext cx="5983288" cy="14208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000" dirty="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41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1733550" y="3216276"/>
                    <a:ext cx="1189038" cy="365125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accent4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INPUTS</a:t>
                    </a:r>
                  </a:p>
                </p:txBody>
              </p:sp>
              <p:sp>
                <p:nvSpPr>
                  <p:cNvPr id="42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1733550" y="4075112"/>
                    <a:ext cx="1189038" cy="366713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accent4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OUTPUT</a:t>
                    </a:r>
                  </a:p>
                </p:txBody>
              </p:sp>
              <p:sp>
                <p:nvSpPr>
                  <p:cNvPr id="43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3141663" y="3644901"/>
                    <a:ext cx="639762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N</a:t>
                    </a:r>
                  </a:p>
                </p:txBody>
              </p:sp>
              <p:sp>
                <p:nvSpPr>
                  <p:cNvPr id="44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013200" y="3644901"/>
                    <a:ext cx="639763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spc="-100" dirty="0">
                        <a:latin typeface="+mn-lt"/>
                      </a:rPr>
                      <a:t>I/YR</a:t>
                    </a:r>
                  </a:p>
                </p:txBody>
              </p:sp>
              <p:sp>
                <p:nvSpPr>
                  <p:cNvPr id="45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5759450" y="3644901"/>
                    <a:ext cx="639763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PMT</a:t>
                    </a:r>
                  </a:p>
                </p:txBody>
              </p:sp>
              <p:sp>
                <p:nvSpPr>
                  <p:cNvPr id="46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886325" y="3644901"/>
                    <a:ext cx="639763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PV</a:t>
                    </a:r>
                  </a:p>
                </p:txBody>
              </p:sp>
              <p:sp>
                <p:nvSpPr>
                  <p:cNvPr id="47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6630988" y="3644901"/>
                    <a:ext cx="641350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FV</a:t>
                    </a:r>
                  </a:p>
                </p:txBody>
              </p:sp>
              <p:sp>
                <p:nvSpPr>
                  <p:cNvPr id="48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3141663" y="3216276"/>
                    <a:ext cx="639762" cy="365125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3</a:t>
                    </a:r>
                  </a:p>
                </p:txBody>
              </p:sp>
              <p:sp>
                <p:nvSpPr>
                  <p:cNvPr id="49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5757863" y="3216276"/>
                    <a:ext cx="639762" cy="365125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spc="-20" dirty="0">
                        <a:latin typeface="+mn-lt"/>
                      </a:rPr>
                      <a:t>-100</a:t>
                    </a:r>
                  </a:p>
                </p:txBody>
              </p:sp>
              <p:sp>
                <p:nvSpPr>
                  <p:cNvPr id="50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4006850" y="3216276"/>
                    <a:ext cx="641350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4</a:t>
                    </a:r>
                  </a:p>
                </p:txBody>
              </p:sp>
            </p:grpSp>
            <p:sp>
              <p:nvSpPr>
                <p:cNvPr id="39" name="AutoShape 16"/>
                <p:cNvSpPr>
                  <a:spLocks noChangeArrowheads="1"/>
                </p:cNvSpPr>
                <p:nvPr/>
              </p:nvSpPr>
              <p:spPr bwMode="auto">
                <a:xfrm>
                  <a:off x="4884738" y="3471863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0</a:t>
                  </a:r>
                </a:p>
              </p:txBody>
            </p:sp>
          </p:grpSp>
          <p:sp>
            <p:nvSpPr>
              <p:cNvPr id="37" name="AutoShape 15"/>
              <p:cNvSpPr>
                <a:spLocks noChangeArrowheads="1"/>
              </p:cNvSpPr>
              <p:nvPr/>
            </p:nvSpPr>
            <p:spPr bwMode="auto">
              <a:xfrm>
                <a:off x="6542088" y="4330700"/>
                <a:ext cx="822325" cy="366713"/>
              </a:xfrm>
              <a:prstGeom prst="roundRect">
                <a:avLst>
                  <a:gd name="adj" fmla="val 12486"/>
                </a:avLst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>
                  <a:defRPr/>
                </a:pPr>
                <a:r>
                  <a:rPr lang="en-US" sz="2000" b="1" dirty="0">
                    <a:latin typeface="+mn-lt"/>
                  </a:rPr>
                  <a:t>324.65</a:t>
                </a:r>
              </a:p>
            </p:txBody>
          </p:sp>
        </p:grpSp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1781175" y="2581275"/>
              <a:ext cx="1096963" cy="3651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5875" cap="rnd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dirty="0"/>
                <a:t>BEGIN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Current Events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73" y="1587276"/>
            <a:ext cx="8272883" cy="4540109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Career Week – Oct 1 to Oct 5</a:t>
            </a:r>
          </a:p>
          <a:p>
            <a:pPr lvl="1"/>
            <a:r>
              <a:rPr lang="en-US" sz="3200" dirty="0" smtClean="0"/>
              <a:t>Sign up for professional name tags and other perks!</a:t>
            </a:r>
          </a:p>
          <a:p>
            <a:pPr lvl="1"/>
            <a:r>
              <a:rPr lang="en-US" sz="3200" dirty="0">
                <a:hlinkClick r:id="rId2"/>
              </a:rPr>
              <a:t>https://nau.joinhandshake.com/career_fairs/5888/student_preview</a:t>
            </a:r>
            <a:r>
              <a:rPr lang="en-US" sz="3200" dirty="0"/>
              <a:t> </a:t>
            </a:r>
            <a:r>
              <a:rPr lang="en-US" sz="3200" dirty="0" smtClean="0"/>
              <a:t>Target </a:t>
            </a:r>
            <a:r>
              <a:rPr lang="en-US" sz="3200" dirty="0" smtClean="0"/>
              <a:t>specific employers</a:t>
            </a:r>
          </a:p>
          <a:p>
            <a:pPr lvl="1"/>
            <a:endParaRPr lang="en-US" sz="3200" dirty="0"/>
          </a:p>
          <a:p>
            <a:r>
              <a:rPr lang="en-US" sz="3400" dirty="0" smtClean="0"/>
              <a:t>Portfolio Review</a:t>
            </a:r>
            <a:endParaRPr lang="en-US" sz="3400" dirty="0"/>
          </a:p>
          <a:p>
            <a:pPr marL="0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7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Solving for PV:</a:t>
            </a:r>
            <a:br>
              <a:rPr lang="en-US" dirty="0" smtClean="0"/>
            </a:br>
            <a:r>
              <a:rPr lang="en-US" dirty="0" smtClean="0"/>
              <a:t>3-Year Annuity Due of $100 at 4%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40106" y="1452917"/>
            <a:ext cx="7736945" cy="3880773"/>
          </a:xfrm>
        </p:spPr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000" dirty="0" smtClean="0"/>
              <a:t>Again, $100 payments occur at the beginning of each period.</a:t>
            </a:r>
          </a:p>
          <a:p>
            <a:pPr marL="0" indent="0" algn="ctr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PVA</a:t>
            </a:r>
            <a:r>
              <a:rPr lang="en-US" sz="2000" baseline="-25000" dirty="0" smtClean="0"/>
              <a:t>due</a:t>
            </a:r>
            <a:r>
              <a:rPr lang="en-US" sz="2000" dirty="0" smtClean="0"/>
              <a:t> = PVA</a:t>
            </a:r>
            <a:r>
              <a:rPr lang="en-US" sz="2000" baseline="-25000" dirty="0" smtClean="0"/>
              <a:t>ord</a:t>
            </a:r>
            <a:r>
              <a:rPr lang="en-US" sz="2000" dirty="0" smtClean="0"/>
              <a:t>(1 + I) = $277.51(1.04) = $288.61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dirty="0" smtClean="0"/>
              <a:t>Alternatively, set calculator to “BEGIN” mode and solve for the PV of the annuity due:</a:t>
            </a:r>
          </a:p>
          <a:p>
            <a:pPr eaLnBrk="1" hangingPunct="1">
              <a:spcAft>
                <a:spcPts val="600"/>
              </a:spcAft>
              <a:buFont typeface="Arial" charset="0"/>
              <a:buNone/>
              <a:defRPr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defRPr/>
            </a:pPr>
            <a:endParaRPr lang="en-US" sz="2000" dirty="0" smtClean="0"/>
          </a:p>
          <a:p>
            <a:pPr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000" dirty="0" smtClean="0"/>
              <a:t>Excel:  =PV(</a:t>
            </a:r>
            <a:r>
              <a:rPr lang="en-US" sz="2000" dirty="0" err="1" smtClean="0"/>
              <a:t>rate,nper,pmt,fv,type</a:t>
            </a:r>
            <a:r>
              <a:rPr lang="en-US" sz="2000" dirty="0" smtClean="0"/>
              <a:t>); type = 1.</a:t>
            </a:r>
          </a:p>
          <a:p>
            <a:pPr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5628CD8B-2A1A-4FAE-9348-64CBDC660EC5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grpSp>
        <p:nvGrpSpPr>
          <p:cNvPr id="21509" name="Group 51"/>
          <p:cNvGrpSpPr>
            <a:grpSpLocks/>
          </p:cNvGrpSpPr>
          <p:nvPr/>
        </p:nvGrpSpPr>
        <p:grpSpPr bwMode="auto">
          <a:xfrm>
            <a:off x="866457" y="3496258"/>
            <a:ext cx="5983288" cy="1671638"/>
            <a:chOff x="1581150" y="3257550"/>
            <a:chExt cx="5983288" cy="1671638"/>
          </a:xfrm>
        </p:grpSpPr>
        <p:grpSp>
          <p:nvGrpSpPr>
            <p:cNvPr id="21519" name="Group 19"/>
            <p:cNvGrpSpPr>
              <a:grpSpLocks/>
            </p:cNvGrpSpPr>
            <p:nvPr/>
          </p:nvGrpSpPr>
          <p:grpSpPr bwMode="auto">
            <a:xfrm>
              <a:off x="1581150" y="3508375"/>
              <a:ext cx="5983288" cy="1420813"/>
              <a:chOff x="1581150" y="3375025"/>
              <a:chExt cx="5983288" cy="1420813"/>
            </a:xfrm>
          </p:grpSpPr>
          <p:grpSp>
            <p:nvGrpSpPr>
              <p:cNvPr id="21521" name="Group 34"/>
              <p:cNvGrpSpPr>
                <a:grpSpLocks/>
              </p:cNvGrpSpPr>
              <p:nvPr/>
            </p:nvGrpSpPr>
            <p:grpSpPr bwMode="auto">
              <a:xfrm>
                <a:off x="1581150" y="3375025"/>
                <a:ext cx="5983288" cy="1420813"/>
                <a:chOff x="1581150" y="3375025"/>
                <a:chExt cx="5983288" cy="1420813"/>
              </a:xfrm>
            </p:grpSpPr>
            <p:grpSp>
              <p:nvGrpSpPr>
                <p:cNvPr id="21523" name="Group 20"/>
                <p:cNvGrpSpPr>
                  <a:grpSpLocks/>
                </p:cNvGrpSpPr>
                <p:nvPr/>
              </p:nvGrpSpPr>
              <p:grpSpPr bwMode="auto">
                <a:xfrm>
                  <a:off x="1581150" y="3375025"/>
                  <a:ext cx="5983288" cy="1420813"/>
                  <a:chOff x="1581150" y="3119438"/>
                  <a:chExt cx="5983288" cy="1420812"/>
                </a:xfrm>
              </p:grpSpPr>
              <p:sp>
                <p:nvSpPr>
                  <p:cNvPr id="40" name="AutoShape 4"/>
                  <p:cNvSpPr>
                    <a:spLocks noChangeArrowheads="1"/>
                  </p:cNvSpPr>
                  <p:nvPr/>
                </p:nvSpPr>
                <p:spPr bwMode="auto">
                  <a:xfrm>
                    <a:off x="1581150" y="3119438"/>
                    <a:ext cx="5983288" cy="14208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000" dirty="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41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1733550" y="3216276"/>
                    <a:ext cx="1189038" cy="365125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accent4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INPUTS</a:t>
                    </a:r>
                  </a:p>
                </p:txBody>
              </p:sp>
              <p:sp>
                <p:nvSpPr>
                  <p:cNvPr id="42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1733550" y="4075112"/>
                    <a:ext cx="1189038" cy="366713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accent4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OUTPUT</a:t>
                    </a:r>
                  </a:p>
                </p:txBody>
              </p:sp>
              <p:sp>
                <p:nvSpPr>
                  <p:cNvPr id="43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3141663" y="3644901"/>
                    <a:ext cx="639762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N</a:t>
                    </a:r>
                  </a:p>
                </p:txBody>
              </p:sp>
              <p:sp>
                <p:nvSpPr>
                  <p:cNvPr id="44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013200" y="3644901"/>
                    <a:ext cx="639763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spc="-100" dirty="0">
                        <a:latin typeface="+mn-lt"/>
                      </a:rPr>
                      <a:t>I/YR</a:t>
                    </a:r>
                  </a:p>
                </p:txBody>
              </p:sp>
              <p:sp>
                <p:nvSpPr>
                  <p:cNvPr id="45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5759450" y="3644901"/>
                    <a:ext cx="639763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PMT</a:t>
                    </a:r>
                  </a:p>
                </p:txBody>
              </p:sp>
              <p:sp>
                <p:nvSpPr>
                  <p:cNvPr id="46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886325" y="3644901"/>
                    <a:ext cx="639763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PV</a:t>
                    </a:r>
                  </a:p>
                </p:txBody>
              </p:sp>
              <p:sp>
                <p:nvSpPr>
                  <p:cNvPr id="47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6630988" y="3644901"/>
                    <a:ext cx="641350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FV</a:t>
                    </a:r>
                  </a:p>
                </p:txBody>
              </p:sp>
              <p:sp>
                <p:nvSpPr>
                  <p:cNvPr id="48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3141663" y="3216276"/>
                    <a:ext cx="639762" cy="365125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3</a:t>
                    </a:r>
                  </a:p>
                </p:txBody>
              </p:sp>
              <p:sp>
                <p:nvSpPr>
                  <p:cNvPr id="49" name="AutoShape 14"/>
                  <p:cNvSpPr>
                    <a:spLocks noChangeArrowheads="1"/>
                  </p:cNvSpPr>
                  <p:nvPr/>
                </p:nvSpPr>
                <p:spPr bwMode="auto">
                  <a:xfrm>
                    <a:off x="5757863" y="3216276"/>
                    <a:ext cx="639762" cy="365125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spc="-20" dirty="0">
                        <a:latin typeface="+mn-lt"/>
                      </a:rPr>
                      <a:t>100</a:t>
                    </a:r>
                  </a:p>
                </p:txBody>
              </p:sp>
              <p:sp>
                <p:nvSpPr>
                  <p:cNvPr id="50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4006850" y="3216276"/>
                    <a:ext cx="641350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4</a:t>
                    </a:r>
                  </a:p>
                </p:txBody>
              </p:sp>
            </p:grpSp>
            <p:sp>
              <p:nvSpPr>
                <p:cNvPr id="39" name="AutoShape 16"/>
                <p:cNvSpPr>
                  <a:spLocks noChangeArrowheads="1"/>
                </p:cNvSpPr>
                <p:nvPr/>
              </p:nvSpPr>
              <p:spPr bwMode="auto">
                <a:xfrm>
                  <a:off x="4751388" y="4332288"/>
                  <a:ext cx="914400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-288.61</a:t>
                  </a:r>
                </a:p>
              </p:txBody>
            </p:sp>
          </p:grpSp>
          <p:sp>
            <p:nvSpPr>
              <p:cNvPr id="37" name="AutoShape 15"/>
              <p:cNvSpPr>
                <a:spLocks noChangeArrowheads="1"/>
              </p:cNvSpPr>
              <p:nvPr/>
            </p:nvSpPr>
            <p:spPr bwMode="auto">
              <a:xfrm>
                <a:off x="6637338" y="3471863"/>
                <a:ext cx="639762" cy="366712"/>
              </a:xfrm>
              <a:prstGeom prst="roundRect">
                <a:avLst>
                  <a:gd name="adj" fmla="val 12486"/>
                </a:avLst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>
                  <a:defRPr/>
                </a:pPr>
                <a:r>
                  <a:rPr lang="en-US" sz="2000" b="1" dirty="0">
                    <a:latin typeface="+mn-lt"/>
                  </a:rPr>
                  <a:t>0</a:t>
                </a:r>
              </a:p>
            </p:txBody>
          </p:sp>
        </p:grpSp>
        <p:sp>
          <p:nvSpPr>
            <p:cNvPr id="51" name="Text Box 17"/>
            <p:cNvSpPr txBox="1">
              <a:spLocks noChangeArrowheads="1"/>
            </p:cNvSpPr>
            <p:nvPr/>
          </p:nvSpPr>
          <p:spPr bwMode="auto">
            <a:xfrm>
              <a:off x="1779588" y="3257550"/>
              <a:ext cx="1096962" cy="36512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5875" cap="rnd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dirty="0"/>
                <a:t>BEGIN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72" y="148936"/>
            <a:ext cx="7390245" cy="8763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What if it were a 10-year ordinary annuity?  A 25-year annuity?  A perpetuity?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507447"/>
            <a:ext cx="6347714" cy="388077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10-year annuity</a:t>
            </a:r>
          </a:p>
          <a:p>
            <a:pPr lvl="1" eaLnBrk="1" hangingPunct="1">
              <a:defRPr/>
            </a:pPr>
            <a:r>
              <a:rPr lang="en-US" sz="2400" dirty="0" smtClean="0"/>
              <a:t>N = 10, I/YR = 4, PMT = -100, FV = 0; solve for PV = $811.09.</a:t>
            </a:r>
          </a:p>
          <a:p>
            <a:pPr eaLnBrk="1" hangingPunct="1">
              <a:defRPr/>
            </a:pPr>
            <a:r>
              <a:rPr lang="en-US" sz="2800" dirty="0" smtClean="0"/>
              <a:t>25-year annuity</a:t>
            </a:r>
          </a:p>
          <a:p>
            <a:pPr lvl="1" eaLnBrk="1" hangingPunct="1">
              <a:defRPr/>
            </a:pPr>
            <a:r>
              <a:rPr lang="en-US" sz="2400" dirty="0" smtClean="0"/>
              <a:t>N = 25, I/YR = 4, PMT = -100, FV = 0; solve for PV = $1,562.21.</a:t>
            </a:r>
          </a:p>
          <a:p>
            <a:pPr eaLnBrk="1" hangingPunct="1">
              <a:defRPr/>
            </a:pPr>
            <a:r>
              <a:rPr lang="en-US" sz="2800" dirty="0" smtClean="0"/>
              <a:t>Perpetuity</a:t>
            </a:r>
          </a:p>
          <a:p>
            <a:pPr lvl="1" eaLnBrk="1" hangingPunct="1">
              <a:defRPr/>
            </a:pPr>
            <a:r>
              <a:rPr lang="en-US" sz="2400" dirty="0" smtClean="0"/>
              <a:t>PV = PMT/I = $100/0.04 = $2,500.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CFAF2491-52C0-412A-8817-5D593DA556B1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83548" y="364130"/>
            <a:ext cx="7418506" cy="686748"/>
          </a:xfrm>
        </p:spPr>
        <p:txBody>
          <a:bodyPr/>
          <a:lstStyle/>
          <a:p>
            <a:pPr eaLnBrk="1" hangingPunct="1"/>
            <a:r>
              <a:rPr lang="en-US" dirty="0" smtClean="0"/>
              <a:t>Real-life example of TVM!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83548" y="1492774"/>
            <a:ext cx="7131904" cy="508637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A 20-year-old student wants to save for her retirement.  She plans to retire at age 60.</a:t>
            </a:r>
          </a:p>
          <a:p>
            <a:pPr>
              <a:defRPr/>
            </a:pPr>
            <a:r>
              <a:rPr lang="en-US" dirty="0" smtClean="0"/>
              <a:t>She will contribute her money to a brokerage account with an expected annual return of 8%, but will earn 4% in retirement.</a:t>
            </a:r>
          </a:p>
          <a:p>
            <a:pPr>
              <a:defRPr/>
            </a:pPr>
            <a:r>
              <a:rPr lang="en-US" dirty="0" smtClean="0"/>
              <a:t>Inflation is expected to average 2.5% per year.</a:t>
            </a:r>
          </a:p>
          <a:p>
            <a:pPr>
              <a:defRPr/>
            </a:pPr>
            <a:endParaRPr lang="en-US" dirty="0" smtClean="0"/>
          </a:p>
          <a:p>
            <a:pPr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How much money does she need annually to live on in retirement?</a:t>
            </a:r>
          </a:p>
          <a:p>
            <a:pPr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What will that amount be in future dollars (40 years from now-based on inflation increases)?</a:t>
            </a:r>
          </a:p>
          <a:p>
            <a:pPr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How long will she live, and how much in total will she need to save to receive this amount annually until she dies?</a:t>
            </a:r>
          </a:p>
          <a:p>
            <a:pPr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en-US" dirty="0" smtClean="0"/>
              <a:t>What does she need to save annually until age 60 to end up with this amount of savings?</a:t>
            </a:r>
          </a:p>
          <a:p>
            <a:pPr>
              <a:buFont typeface="+mj-lt"/>
              <a:buAutoNum type="arabicPeriod"/>
              <a:defRPr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E605E972-5433-4F86-AE3E-855241AA1D78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brown\Desktop\Projects_Current\BH_FFMC8e\FFMC8e_JPEGs\ch05\Figure_5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4525"/>
            <a:ext cx="9252894" cy="442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107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605" y="5961"/>
            <a:ext cx="6972300" cy="876300"/>
          </a:xfrm>
        </p:spPr>
        <p:txBody>
          <a:bodyPr/>
          <a:lstStyle/>
          <a:p>
            <a:pPr eaLnBrk="1" hangingPunct="1"/>
            <a:r>
              <a:rPr lang="en-US" dirty="0" smtClean="0"/>
              <a:t>What is the PV of this uneven cash flow stream?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2F7D7F69-99C1-406D-A9E8-8581F9B04011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0432" y="2156368"/>
            <a:ext cx="6919912" cy="1260475"/>
            <a:chOff x="973" y="1374"/>
            <a:chExt cx="4359" cy="794"/>
          </a:xfrm>
        </p:grpSpPr>
        <p:sp>
          <p:nvSpPr>
            <p:cNvPr id="30741" name="Line 4"/>
            <p:cNvSpPr>
              <a:spLocks noChangeShapeType="1"/>
            </p:cNvSpPr>
            <p:nvPr/>
          </p:nvSpPr>
          <p:spPr bwMode="auto">
            <a:xfrm>
              <a:off x="1075" y="1659"/>
              <a:ext cx="0" cy="173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30742" name="Line 5"/>
            <p:cNvSpPr>
              <a:spLocks noChangeShapeType="1"/>
            </p:cNvSpPr>
            <p:nvPr/>
          </p:nvSpPr>
          <p:spPr bwMode="auto">
            <a:xfrm>
              <a:off x="1076" y="1745"/>
              <a:ext cx="4079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30743" name="Rectangle 6"/>
            <p:cNvSpPr>
              <a:spLocks noChangeArrowheads="1"/>
            </p:cNvSpPr>
            <p:nvPr/>
          </p:nvSpPr>
          <p:spPr bwMode="auto">
            <a:xfrm>
              <a:off x="973" y="1389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0</a:t>
              </a:r>
            </a:p>
          </p:txBody>
        </p:sp>
        <p:sp>
          <p:nvSpPr>
            <p:cNvPr id="30744" name="Rectangle 7"/>
            <p:cNvSpPr>
              <a:spLocks noChangeArrowheads="1"/>
            </p:cNvSpPr>
            <p:nvPr/>
          </p:nvSpPr>
          <p:spPr bwMode="auto">
            <a:xfrm>
              <a:off x="1860" y="1896"/>
              <a:ext cx="38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100</a:t>
              </a:r>
            </a:p>
          </p:txBody>
        </p:sp>
        <p:sp>
          <p:nvSpPr>
            <p:cNvPr id="30745" name="Line 8"/>
            <p:cNvSpPr>
              <a:spLocks noChangeShapeType="1"/>
            </p:cNvSpPr>
            <p:nvPr/>
          </p:nvSpPr>
          <p:spPr bwMode="auto">
            <a:xfrm>
              <a:off x="2051" y="1659"/>
              <a:ext cx="0" cy="173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30746" name="Rectangle 9"/>
            <p:cNvSpPr>
              <a:spLocks noChangeArrowheads="1"/>
            </p:cNvSpPr>
            <p:nvPr/>
          </p:nvSpPr>
          <p:spPr bwMode="auto">
            <a:xfrm>
              <a:off x="1957" y="1389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</a:t>
              </a:r>
            </a:p>
          </p:txBody>
        </p:sp>
        <p:sp>
          <p:nvSpPr>
            <p:cNvPr id="30747" name="Line 10"/>
            <p:cNvSpPr>
              <a:spLocks noChangeShapeType="1"/>
            </p:cNvSpPr>
            <p:nvPr/>
          </p:nvSpPr>
          <p:spPr bwMode="auto">
            <a:xfrm>
              <a:off x="3028" y="1659"/>
              <a:ext cx="0" cy="173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30748" name="Rectangle 11"/>
            <p:cNvSpPr>
              <a:spLocks noChangeArrowheads="1"/>
            </p:cNvSpPr>
            <p:nvPr/>
          </p:nvSpPr>
          <p:spPr bwMode="auto">
            <a:xfrm>
              <a:off x="2842" y="1896"/>
              <a:ext cx="38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300</a:t>
              </a:r>
            </a:p>
          </p:txBody>
        </p:sp>
        <p:sp>
          <p:nvSpPr>
            <p:cNvPr id="30749" name="Rectangle 12"/>
            <p:cNvSpPr>
              <a:spLocks noChangeArrowheads="1"/>
            </p:cNvSpPr>
            <p:nvPr/>
          </p:nvSpPr>
          <p:spPr bwMode="auto">
            <a:xfrm>
              <a:off x="2929" y="1389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2</a:t>
              </a:r>
            </a:p>
          </p:txBody>
        </p:sp>
        <p:sp>
          <p:nvSpPr>
            <p:cNvPr id="30750" name="Rectangle 13"/>
            <p:cNvSpPr>
              <a:spLocks noChangeArrowheads="1"/>
            </p:cNvSpPr>
            <p:nvPr/>
          </p:nvSpPr>
          <p:spPr bwMode="auto">
            <a:xfrm>
              <a:off x="3917" y="1896"/>
              <a:ext cx="38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300</a:t>
              </a:r>
            </a:p>
          </p:txBody>
        </p:sp>
        <p:sp>
          <p:nvSpPr>
            <p:cNvPr id="30751" name="Line 14"/>
            <p:cNvSpPr>
              <a:spLocks noChangeShapeType="1"/>
            </p:cNvSpPr>
            <p:nvPr/>
          </p:nvSpPr>
          <p:spPr bwMode="auto">
            <a:xfrm>
              <a:off x="4111" y="1659"/>
              <a:ext cx="0" cy="173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30752" name="Rectangle 15"/>
            <p:cNvSpPr>
              <a:spLocks noChangeArrowheads="1"/>
            </p:cNvSpPr>
            <p:nvPr/>
          </p:nvSpPr>
          <p:spPr bwMode="auto">
            <a:xfrm>
              <a:off x="4009" y="1389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3</a:t>
              </a:r>
            </a:p>
          </p:txBody>
        </p:sp>
        <p:sp>
          <p:nvSpPr>
            <p:cNvPr id="30753" name="Rectangle 16"/>
            <p:cNvSpPr>
              <a:spLocks noChangeArrowheads="1"/>
            </p:cNvSpPr>
            <p:nvPr/>
          </p:nvSpPr>
          <p:spPr bwMode="auto">
            <a:xfrm>
              <a:off x="1300" y="1535"/>
              <a:ext cx="31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4%</a:t>
              </a:r>
            </a:p>
          </p:txBody>
        </p:sp>
        <p:sp>
          <p:nvSpPr>
            <p:cNvPr id="30754" name="Line 17"/>
            <p:cNvSpPr>
              <a:spLocks noChangeShapeType="1"/>
            </p:cNvSpPr>
            <p:nvPr/>
          </p:nvSpPr>
          <p:spPr bwMode="auto">
            <a:xfrm>
              <a:off x="5155" y="1659"/>
              <a:ext cx="0" cy="173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2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30755" name="Rectangle 18"/>
            <p:cNvSpPr>
              <a:spLocks noChangeArrowheads="1"/>
            </p:cNvSpPr>
            <p:nvPr/>
          </p:nvSpPr>
          <p:spPr bwMode="auto">
            <a:xfrm>
              <a:off x="4981" y="1896"/>
              <a:ext cx="351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-50</a:t>
              </a:r>
            </a:p>
          </p:txBody>
        </p:sp>
        <p:sp>
          <p:nvSpPr>
            <p:cNvPr id="30756" name="Rectangle 19"/>
            <p:cNvSpPr>
              <a:spLocks noChangeArrowheads="1"/>
            </p:cNvSpPr>
            <p:nvPr/>
          </p:nvSpPr>
          <p:spPr bwMode="auto">
            <a:xfrm>
              <a:off x="5047" y="1374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4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9375" y="3388847"/>
            <a:ext cx="7446963" cy="2371726"/>
            <a:chOff x="464" y="2208"/>
            <a:chExt cx="4691" cy="1614"/>
          </a:xfrm>
        </p:grpSpPr>
        <p:sp>
          <p:nvSpPr>
            <p:cNvPr id="30726" name="Line 21"/>
            <p:cNvSpPr>
              <a:spLocks noChangeShapeType="1"/>
            </p:cNvSpPr>
            <p:nvPr/>
          </p:nvSpPr>
          <p:spPr bwMode="auto">
            <a:xfrm>
              <a:off x="2035" y="2235"/>
              <a:ext cx="0" cy="136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30727" name="Line 22"/>
            <p:cNvSpPr>
              <a:spLocks noChangeShapeType="1"/>
            </p:cNvSpPr>
            <p:nvPr/>
          </p:nvSpPr>
          <p:spPr bwMode="auto">
            <a:xfrm flipH="1">
              <a:off x="1397" y="2368"/>
              <a:ext cx="638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pPr>
                <a:defRPr/>
              </a:pPr>
              <a:endParaRPr lang="en-US" sz="26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grpSp>
          <p:nvGrpSpPr>
            <p:cNvPr id="28689" name="Group 23"/>
            <p:cNvGrpSpPr>
              <a:grpSpLocks/>
            </p:cNvGrpSpPr>
            <p:nvPr/>
          </p:nvGrpSpPr>
          <p:grpSpPr bwMode="auto">
            <a:xfrm>
              <a:off x="464" y="2208"/>
              <a:ext cx="4691" cy="1614"/>
              <a:chOff x="464" y="2208"/>
              <a:chExt cx="4691" cy="1614"/>
            </a:xfrm>
          </p:grpSpPr>
          <p:sp>
            <p:nvSpPr>
              <p:cNvPr id="30729" name="Line 24"/>
              <p:cNvSpPr>
                <a:spLocks noChangeShapeType="1"/>
              </p:cNvSpPr>
              <p:nvPr/>
            </p:nvSpPr>
            <p:spPr bwMode="auto">
              <a:xfrm>
                <a:off x="3043" y="2235"/>
                <a:ext cx="0" cy="46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0730" name="Line 25"/>
              <p:cNvSpPr>
                <a:spLocks noChangeShapeType="1"/>
              </p:cNvSpPr>
              <p:nvPr/>
            </p:nvSpPr>
            <p:spPr bwMode="auto">
              <a:xfrm>
                <a:off x="4099" y="2235"/>
                <a:ext cx="0" cy="79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0731" name="Line 26"/>
              <p:cNvSpPr>
                <a:spLocks noChangeShapeType="1"/>
              </p:cNvSpPr>
              <p:nvPr/>
            </p:nvSpPr>
            <p:spPr bwMode="auto">
              <a:xfrm>
                <a:off x="5155" y="2235"/>
                <a:ext cx="0" cy="1128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0732" name="Line 27"/>
              <p:cNvSpPr>
                <a:spLocks noChangeShapeType="1"/>
              </p:cNvSpPr>
              <p:nvPr/>
            </p:nvSpPr>
            <p:spPr bwMode="auto">
              <a:xfrm flipH="1">
                <a:off x="1397" y="2693"/>
                <a:ext cx="1646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0733" name="Line 28"/>
              <p:cNvSpPr>
                <a:spLocks noChangeShapeType="1"/>
              </p:cNvSpPr>
              <p:nvPr/>
            </p:nvSpPr>
            <p:spPr bwMode="auto">
              <a:xfrm flipH="1">
                <a:off x="1397" y="3029"/>
                <a:ext cx="2702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0734" name="Line 29"/>
              <p:cNvSpPr>
                <a:spLocks noChangeShapeType="1"/>
              </p:cNvSpPr>
              <p:nvPr/>
            </p:nvSpPr>
            <p:spPr bwMode="auto">
              <a:xfrm flipH="1">
                <a:off x="1397" y="3365"/>
                <a:ext cx="3758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0735" name="Rectangle 30"/>
              <p:cNvSpPr>
                <a:spLocks noChangeArrowheads="1"/>
              </p:cNvSpPr>
              <p:nvPr/>
            </p:nvSpPr>
            <p:spPr bwMode="auto">
              <a:xfrm>
                <a:off x="489" y="2208"/>
                <a:ext cx="690" cy="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  96.15</a:t>
                </a:r>
              </a:p>
            </p:txBody>
          </p:sp>
          <p:sp>
            <p:nvSpPr>
              <p:cNvPr id="30736" name="Rectangle 31"/>
              <p:cNvSpPr>
                <a:spLocks noChangeArrowheads="1"/>
              </p:cNvSpPr>
              <p:nvPr/>
            </p:nvSpPr>
            <p:spPr bwMode="auto">
              <a:xfrm>
                <a:off x="489" y="2544"/>
                <a:ext cx="701" cy="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277.37</a:t>
                </a:r>
              </a:p>
            </p:txBody>
          </p:sp>
          <p:sp>
            <p:nvSpPr>
              <p:cNvPr id="30737" name="Rectangle 32"/>
              <p:cNvSpPr>
                <a:spLocks noChangeArrowheads="1"/>
              </p:cNvSpPr>
              <p:nvPr/>
            </p:nvSpPr>
            <p:spPr bwMode="auto">
              <a:xfrm>
                <a:off x="489" y="2880"/>
                <a:ext cx="701" cy="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266.70</a:t>
                </a:r>
              </a:p>
            </p:txBody>
          </p:sp>
          <p:sp>
            <p:nvSpPr>
              <p:cNvPr id="30738" name="Rectangle 33"/>
              <p:cNvSpPr>
                <a:spLocks noChangeArrowheads="1"/>
              </p:cNvSpPr>
              <p:nvPr/>
            </p:nvSpPr>
            <p:spPr bwMode="auto">
              <a:xfrm>
                <a:off x="464" y="3216"/>
                <a:ext cx="707" cy="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 </a:t>
                </a:r>
                <a:r>
                  <a:rPr lang="en-US" sz="2600" u="sng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-42.74</a:t>
                </a:r>
              </a:p>
            </p:txBody>
          </p:sp>
          <p:sp>
            <p:nvSpPr>
              <p:cNvPr id="30739" name="Rectangle 34"/>
              <p:cNvSpPr>
                <a:spLocks noChangeArrowheads="1"/>
              </p:cNvSpPr>
              <p:nvPr/>
            </p:nvSpPr>
            <p:spPr bwMode="auto">
              <a:xfrm>
                <a:off x="489" y="3511"/>
                <a:ext cx="1174" cy="3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6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597.48  = PV</a:t>
                </a:r>
              </a:p>
            </p:txBody>
          </p:sp>
          <p:sp>
            <p:nvSpPr>
              <p:cNvPr id="30740" name="Line 35"/>
              <p:cNvSpPr>
                <a:spLocks noChangeShapeType="1"/>
              </p:cNvSpPr>
              <p:nvPr/>
            </p:nvSpPr>
            <p:spPr bwMode="auto">
              <a:xfrm>
                <a:off x="539" y="3780"/>
                <a:ext cx="576" cy="0"/>
              </a:xfrm>
              <a:prstGeom prst="line">
                <a:avLst/>
              </a:prstGeom>
              <a:noFill/>
              <a:ln w="76200" cmpd="dbl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128190" cy="876300"/>
          </a:xfrm>
        </p:spPr>
        <p:txBody>
          <a:bodyPr/>
          <a:lstStyle/>
          <a:p>
            <a:pPr eaLnBrk="1" hangingPunct="1"/>
            <a:r>
              <a:rPr lang="en-US" dirty="0" smtClean="0"/>
              <a:t>Solving for PV:</a:t>
            </a:r>
            <a:br>
              <a:rPr lang="en-US" dirty="0" smtClean="0"/>
            </a:br>
            <a:r>
              <a:rPr lang="en-US" dirty="0" smtClean="0"/>
              <a:t>Uneven Cash Flow Stream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69900" y="1341723"/>
            <a:ext cx="7265159" cy="388077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smtClean="0"/>
              <a:t>Input cash flows in the calculator’s “CF” register: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CF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0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C0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100, F0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C0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300, F0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C0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= 300, F0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= 1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C0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= -50, F0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= 1</a:t>
            </a:r>
          </a:p>
          <a:p>
            <a:pPr>
              <a:defRPr/>
            </a:pPr>
            <a:r>
              <a:rPr lang="en-US" sz="2400" dirty="0" smtClean="0"/>
              <a:t>Press </a:t>
            </a:r>
            <a:r>
              <a:rPr lang="en-US" sz="2400" dirty="0"/>
              <a:t>NPV </a:t>
            </a:r>
            <a:r>
              <a:rPr lang="en-US" sz="2400" dirty="0" smtClean="0"/>
              <a:t>button</a:t>
            </a:r>
          </a:p>
          <a:p>
            <a:pPr>
              <a:defRPr/>
            </a:pPr>
            <a:r>
              <a:rPr lang="en-US" sz="2400" dirty="0" smtClean="0"/>
              <a:t>Enter I/YR = 4, arrow down to NPV = and Press CPT </a:t>
            </a:r>
          </a:p>
          <a:p>
            <a:pPr>
              <a:defRPr/>
            </a:pPr>
            <a:r>
              <a:rPr lang="en-US" sz="2400" dirty="0" smtClean="0"/>
              <a:t>NPV = $597.48.  (Here NPV = PV)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2607673A-64F6-4E21-98D7-B1CC9B7327CA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8" y="133149"/>
            <a:ext cx="8167688" cy="8991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 smtClean="0"/>
              <a:t>What if the interest is compounded more often than annually?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34" y="1291533"/>
            <a:ext cx="8555832" cy="518160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Compounding more frequently than </a:t>
            </a:r>
            <a:r>
              <a:rPr lang="en-US" sz="2400" dirty="0" smtClean="0">
                <a:latin typeface="Calibri" panose="020F0502020204030204" pitchFamily="34" charset="0"/>
              </a:rPr>
              <a:t>annually</a:t>
            </a:r>
          </a:p>
          <a:p>
            <a:pPr lvl="1">
              <a:buFontTx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R</a:t>
            </a:r>
            <a:r>
              <a:rPr lang="en-US" sz="3200" dirty="0" smtClean="0">
                <a:latin typeface="Calibri" panose="020F0502020204030204" pitchFamily="34" charset="0"/>
              </a:rPr>
              <a:t>esults </a:t>
            </a:r>
            <a:r>
              <a:rPr lang="en-US" sz="3200" dirty="0">
                <a:latin typeface="Calibri" panose="020F0502020204030204" pitchFamily="34" charset="0"/>
              </a:rPr>
              <a:t>in a higher effective interest </a:t>
            </a:r>
            <a:r>
              <a:rPr lang="en-US" sz="3200" dirty="0" smtClean="0">
                <a:latin typeface="Calibri" panose="020F0502020204030204" pitchFamily="34" charset="0"/>
              </a:rPr>
              <a:t>rate</a:t>
            </a:r>
          </a:p>
          <a:p>
            <a:pPr lvl="1">
              <a:buFontTx/>
              <a:buChar char="•"/>
            </a:pPr>
            <a:r>
              <a:rPr lang="en-US" sz="3200" dirty="0" smtClean="0">
                <a:latin typeface="Calibri" panose="020F0502020204030204" pitchFamily="34" charset="0"/>
              </a:rPr>
              <a:t>Earning interest </a:t>
            </a:r>
            <a:r>
              <a:rPr lang="en-US" sz="3200" dirty="0">
                <a:latin typeface="Calibri" panose="020F0502020204030204" pitchFamily="34" charset="0"/>
              </a:rPr>
              <a:t>on interest more frequently.</a:t>
            </a:r>
          </a:p>
          <a:p>
            <a:pPr>
              <a:buFontTx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The </a:t>
            </a:r>
            <a:r>
              <a:rPr lang="en-US" sz="2400" b="1" dirty="0">
                <a:latin typeface="Calibri" panose="020F0502020204030204" pitchFamily="34" charset="0"/>
              </a:rPr>
              <a:t>nominal (stated) annual rate </a:t>
            </a:r>
            <a:r>
              <a:rPr lang="en-US" sz="2400" dirty="0" smtClean="0">
                <a:latin typeface="Calibri" panose="020F0502020204030204" pitchFamily="34" charset="0"/>
              </a:rPr>
              <a:t>= contractual </a:t>
            </a:r>
            <a:r>
              <a:rPr lang="en-US" sz="2400" dirty="0">
                <a:latin typeface="Calibri" panose="020F0502020204030204" pitchFamily="34" charset="0"/>
              </a:rPr>
              <a:t>annual rate of interest charged by a lender or promised by a borrower.</a:t>
            </a:r>
          </a:p>
          <a:p>
            <a:pPr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The </a:t>
            </a:r>
            <a:r>
              <a:rPr lang="en-US" sz="2400" b="1" dirty="0">
                <a:latin typeface="Calibri" panose="020F0502020204030204" pitchFamily="34" charset="0"/>
              </a:rPr>
              <a:t>effective (true) annual rate (EAR) </a:t>
            </a:r>
            <a:r>
              <a:rPr lang="en-US" sz="2400" dirty="0" smtClean="0">
                <a:latin typeface="Calibri" panose="020F0502020204030204" pitchFamily="34" charset="0"/>
              </a:rPr>
              <a:t>= annual </a:t>
            </a:r>
            <a:r>
              <a:rPr lang="en-US" sz="2400" dirty="0">
                <a:latin typeface="Calibri" panose="020F0502020204030204" pitchFamily="34" charset="0"/>
              </a:rPr>
              <a:t>rate of interest actually paid or earned.</a:t>
            </a:r>
            <a:endParaRPr lang="en-US" sz="2400" b="1" i="1" dirty="0">
              <a:latin typeface="Calibri" panose="020F0502020204030204" pitchFamily="34" charset="0"/>
            </a:endParaRPr>
          </a:p>
          <a:p>
            <a:pPr>
              <a:buFontTx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e</a:t>
            </a:r>
            <a:r>
              <a:rPr lang="en-US" sz="2400" dirty="0" smtClean="0">
                <a:latin typeface="Calibri" panose="020F0502020204030204" pitchFamily="34" charset="0"/>
              </a:rPr>
              <a:t>ffective </a:t>
            </a:r>
            <a:r>
              <a:rPr lang="en-US" sz="2400" dirty="0">
                <a:latin typeface="Calibri" panose="020F0502020204030204" pitchFamily="34" charset="0"/>
              </a:rPr>
              <a:t>rate &gt; nominal rate </a:t>
            </a:r>
            <a:r>
              <a:rPr lang="en-US" sz="2400" dirty="0" smtClean="0">
                <a:latin typeface="Calibri" panose="020F0502020204030204" pitchFamily="34" charset="0"/>
              </a:rPr>
              <a:t>when </a:t>
            </a:r>
            <a:r>
              <a:rPr lang="en-US" sz="2400" dirty="0">
                <a:latin typeface="Calibri" panose="020F0502020204030204" pitchFamily="34" charset="0"/>
              </a:rPr>
              <a:t>compounding </a:t>
            </a:r>
            <a:r>
              <a:rPr lang="en-US" sz="2400" dirty="0" smtClean="0">
                <a:latin typeface="Calibri" panose="020F0502020204030204" pitchFamily="34" charset="0"/>
              </a:rPr>
              <a:t>&gt; once </a:t>
            </a:r>
            <a:r>
              <a:rPr lang="en-US" sz="2400" dirty="0">
                <a:latin typeface="Calibri" panose="020F0502020204030204" pitchFamily="34" charset="0"/>
              </a:rPr>
              <a:t>per year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4" name="Picture 6" descr="eq0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84" y="5571147"/>
            <a:ext cx="4314825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0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1938" y="405973"/>
            <a:ext cx="8731937" cy="62859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Compounding more frequently than annually</a:t>
            </a:r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C4D25FD8-567B-4392-860B-A80F8943EF14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347663" y="1842343"/>
            <a:ext cx="7408862" cy="1560513"/>
            <a:chOff x="827026" y="2743201"/>
            <a:chExt cx="7408924" cy="1559256"/>
          </a:xfrm>
        </p:grpSpPr>
        <p:sp>
          <p:nvSpPr>
            <p:cNvPr id="30771" name="Rectangle 4"/>
            <p:cNvSpPr>
              <a:spLocks noChangeArrowheads="1"/>
            </p:cNvSpPr>
            <p:nvPr/>
          </p:nvSpPr>
          <p:spPr bwMode="auto">
            <a:xfrm>
              <a:off x="3124200" y="3657600"/>
              <a:ext cx="692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72" name="Rectangle 5"/>
            <p:cNvSpPr>
              <a:spLocks noChangeArrowheads="1"/>
            </p:cNvSpPr>
            <p:nvPr/>
          </p:nvSpPr>
          <p:spPr bwMode="auto">
            <a:xfrm>
              <a:off x="7543800" y="3668713"/>
              <a:ext cx="69215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773" name="Rectangle 12"/>
            <p:cNvSpPr>
              <a:spLocks noChangeArrowheads="1"/>
            </p:cNvSpPr>
            <p:nvPr/>
          </p:nvSpPr>
          <p:spPr bwMode="auto">
            <a:xfrm>
              <a:off x="5105400" y="3663950"/>
              <a:ext cx="6921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5317" name="Rectangle 21"/>
            <p:cNvSpPr>
              <a:spLocks noChangeArrowheads="1"/>
            </p:cNvSpPr>
            <p:nvPr/>
          </p:nvSpPr>
          <p:spPr bwMode="auto">
            <a:xfrm>
              <a:off x="1600144" y="3809142"/>
              <a:ext cx="5370558" cy="493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Annually:  FV</a:t>
              </a:r>
              <a:r>
                <a:rPr lang="en-US" sz="2600" baseline="-250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3</a:t>
              </a:r>
              <a:r>
                <a: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= $100(1.04)</a:t>
              </a:r>
              <a:r>
                <a:rPr lang="en-US" sz="2600" baseline="300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3</a:t>
              </a:r>
              <a:r>
                <a: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= $112.49</a:t>
              </a:r>
            </a:p>
          </p:txBody>
        </p:sp>
        <p:grpSp>
          <p:nvGrpSpPr>
            <p:cNvPr id="30775" name="Group 70"/>
            <p:cNvGrpSpPr>
              <a:grpSpLocks/>
            </p:cNvGrpSpPr>
            <p:nvPr/>
          </p:nvGrpSpPr>
          <p:grpSpPr bwMode="auto">
            <a:xfrm>
              <a:off x="827026" y="2743201"/>
              <a:ext cx="7318376" cy="1165226"/>
              <a:chOff x="660" y="1824"/>
              <a:chExt cx="4610" cy="734"/>
            </a:xfrm>
          </p:grpSpPr>
          <p:sp>
            <p:nvSpPr>
              <p:cNvPr id="5" name="Line 8"/>
              <p:cNvSpPr>
                <a:spLocks noChangeShapeType="1"/>
              </p:cNvSpPr>
              <p:nvPr/>
            </p:nvSpPr>
            <p:spPr bwMode="auto">
              <a:xfrm flipH="1">
                <a:off x="2213" y="2059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+mn-lt"/>
                </a:endParaRPr>
              </a:p>
            </p:txBody>
          </p:sp>
          <p:sp>
            <p:nvSpPr>
              <p:cNvPr id="32815" name="Line 11"/>
              <p:cNvSpPr>
                <a:spLocks noChangeShapeType="1"/>
              </p:cNvSpPr>
              <p:nvPr/>
            </p:nvSpPr>
            <p:spPr bwMode="auto">
              <a:xfrm>
                <a:off x="852" y="2146"/>
                <a:ext cx="4079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+mn-lt"/>
                </a:endParaRPr>
              </a:p>
            </p:txBody>
          </p:sp>
          <p:sp>
            <p:nvSpPr>
              <p:cNvPr id="32816" name="Rectangle 13"/>
              <p:cNvSpPr>
                <a:spLocks noChangeArrowheads="1"/>
              </p:cNvSpPr>
              <p:nvPr/>
            </p:nvSpPr>
            <p:spPr bwMode="auto">
              <a:xfrm>
                <a:off x="748" y="1824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32817" name="Rectangle 14"/>
              <p:cNvSpPr>
                <a:spLocks noChangeArrowheads="1"/>
              </p:cNvSpPr>
              <p:nvPr/>
            </p:nvSpPr>
            <p:spPr bwMode="auto">
              <a:xfrm>
                <a:off x="2112" y="1824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32818" name="Rectangle 15"/>
              <p:cNvSpPr>
                <a:spLocks noChangeArrowheads="1"/>
              </p:cNvSpPr>
              <p:nvPr/>
            </p:nvSpPr>
            <p:spPr bwMode="auto">
              <a:xfrm>
                <a:off x="3480" y="1824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32819" name="Rectangle 16"/>
              <p:cNvSpPr>
                <a:spLocks noChangeArrowheads="1"/>
              </p:cNvSpPr>
              <p:nvPr/>
            </p:nvSpPr>
            <p:spPr bwMode="auto">
              <a:xfrm>
                <a:off x="4848" y="1824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32820" name="Rectangle 17"/>
              <p:cNvSpPr>
                <a:spLocks noChangeArrowheads="1"/>
              </p:cNvSpPr>
              <p:nvPr/>
            </p:nvSpPr>
            <p:spPr bwMode="auto">
              <a:xfrm>
                <a:off x="1215" y="1934"/>
                <a:ext cx="2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4%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821" name="Rectangle 18"/>
              <p:cNvSpPr>
                <a:spLocks noChangeArrowheads="1"/>
              </p:cNvSpPr>
              <p:nvPr/>
            </p:nvSpPr>
            <p:spPr bwMode="auto">
              <a:xfrm>
                <a:off x="660" y="2306"/>
                <a:ext cx="36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100</a:t>
                </a:r>
              </a:p>
            </p:txBody>
          </p:sp>
          <p:sp>
            <p:nvSpPr>
              <p:cNvPr id="32822" name="Rectangle 19"/>
              <p:cNvSpPr>
                <a:spLocks noChangeArrowheads="1"/>
              </p:cNvSpPr>
              <p:nvPr/>
            </p:nvSpPr>
            <p:spPr bwMode="auto">
              <a:xfrm>
                <a:off x="4704" y="2306"/>
                <a:ext cx="56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112.49</a:t>
                </a:r>
              </a:p>
            </p:txBody>
          </p:sp>
          <p:sp>
            <p:nvSpPr>
              <p:cNvPr id="32823" name="Arc 22"/>
              <p:cNvSpPr>
                <a:spLocks/>
              </p:cNvSpPr>
              <p:nvPr/>
            </p:nvSpPr>
            <p:spPr bwMode="auto">
              <a:xfrm>
                <a:off x="1024" y="2184"/>
                <a:ext cx="1173" cy="25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+mn-lt"/>
                </a:endParaRPr>
              </a:p>
            </p:txBody>
          </p:sp>
          <p:sp>
            <p:nvSpPr>
              <p:cNvPr id="32826" name="Line 25"/>
              <p:cNvSpPr>
                <a:spLocks noChangeShapeType="1"/>
              </p:cNvSpPr>
              <p:nvPr/>
            </p:nvSpPr>
            <p:spPr bwMode="auto">
              <a:xfrm flipH="1">
                <a:off x="848" y="2059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+mn-lt"/>
                </a:endParaRPr>
              </a:p>
            </p:txBody>
          </p:sp>
          <p:sp>
            <p:nvSpPr>
              <p:cNvPr id="32827" name="Line 26"/>
              <p:cNvSpPr>
                <a:spLocks noChangeShapeType="1"/>
              </p:cNvSpPr>
              <p:nvPr/>
            </p:nvSpPr>
            <p:spPr bwMode="auto">
              <a:xfrm flipH="1">
                <a:off x="3579" y="2059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+mn-lt"/>
                </a:endParaRPr>
              </a:p>
            </p:txBody>
          </p:sp>
          <p:sp>
            <p:nvSpPr>
              <p:cNvPr id="32828" name="Line 27"/>
              <p:cNvSpPr>
                <a:spLocks noChangeShapeType="1"/>
              </p:cNvSpPr>
              <p:nvPr/>
            </p:nvSpPr>
            <p:spPr bwMode="auto">
              <a:xfrm flipH="1">
                <a:off x="4944" y="2059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+mn-lt"/>
                </a:endParaRPr>
              </a:p>
            </p:txBody>
          </p:sp>
          <p:sp>
            <p:nvSpPr>
              <p:cNvPr id="32813" name="Oval 20"/>
              <p:cNvSpPr>
                <a:spLocks noChangeArrowheads="1"/>
              </p:cNvSpPr>
              <p:nvPr/>
            </p:nvSpPr>
            <p:spPr bwMode="auto">
              <a:xfrm>
                <a:off x="4896" y="2112"/>
                <a:ext cx="88" cy="9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latin typeface="+mn-lt"/>
                </a:endParaRPr>
              </a:p>
            </p:txBody>
          </p:sp>
        </p:grpSp>
        <p:sp>
          <p:nvSpPr>
            <p:cNvPr id="61" name="Arc 22"/>
            <p:cNvSpPr>
              <a:spLocks/>
            </p:cNvSpPr>
            <p:nvPr/>
          </p:nvSpPr>
          <p:spPr bwMode="auto">
            <a:xfrm>
              <a:off x="3548024" y="3314241"/>
              <a:ext cx="1862153" cy="3997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latin typeface="+mn-lt"/>
              </a:endParaRPr>
            </a:p>
          </p:txBody>
        </p:sp>
        <p:sp>
          <p:nvSpPr>
            <p:cNvPr id="62" name="Arc 22"/>
            <p:cNvSpPr>
              <a:spLocks/>
            </p:cNvSpPr>
            <p:nvPr/>
          </p:nvSpPr>
          <p:spPr bwMode="auto">
            <a:xfrm>
              <a:off x="5691167" y="3314241"/>
              <a:ext cx="1862153" cy="39972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latin typeface="+mn-lt"/>
              </a:endParaRP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352354" y="3571394"/>
            <a:ext cx="7199313" cy="1979613"/>
            <a:chOff x="828675" y="4457701"/>
            <a:chExt cx="7199313" cy="1978356"/>
          </a:xfrm>
        </p:grpSpPr>
        <p:sp>
          <p:nvSpPr>
            <p:cNvPr id="55351" name="Rectangle 55"/>
            <p:cNvSpPr>
              <a:spLocks noChangeArrowheads="1"/>
            </p:cNvSpPr>
            <p:nvPr/>
          </p:nvSpPr>
          <p:spPr bwMode="auto">
            <a:xfrm>
              <a:off x="1600200" y="5942657"/>
              <a:ext cx="6000750" cy="49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Semiannually:  FV</a:t>
              </a:r>
              <a:r>
                <a:rPr lang="en-US" sz="2600" baseline="-250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6</a:t>
              </a:r>
              <a:r>
                <a: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= $100(1.02)</a:t>
              </a:r>
              <a:r>
                <a:rPr lang="en-US" sz="2600" baseline="300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6</a:t>
              </a:r>
              <a:r>
                <a:rPr lang="en-US" sz="26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= $112.62</a:t>
              </a:r>
            </a:p>
          </p:txBody>
        </p:sp>
        <p:grpSp>
          <p:nvGrpSpPr>
            <p:cNvPr id="30737" name="Group 71"/>
            <p:cNvGrpSpPr>
              <a:grpSpLocks/>
            </p:cNvGrpSpPr>
            <p:nvPr/>
          </p:nvGrpSpPr>
          <p:grpSpPr bwMode="auto">
            <a:xfrm>
              <a:off x="828675" y="4457701"/>
              <a:ext cx="7199313" cy="1763713"/>
              <a:chOff x="532" y="2952"/>
              <a:chExt cx="4535" cy="1111"/>
            </a:xfrm>
          </p:grpSpPr>
          <p:sp>
            <p:nvSpPr>
              <p:cNvPr id="32781" name="Line 29"/>
              <p:cNvSpPr>
                <a:spLocks noChangeShapeType="1"/>
              </p:cNvSpPr>
              <p:nvPr/>
            </p:nvSpPr>
            <p:spPr bwMode="auto">
              <a:xfrm>
                <a:off x="720" y="3510"/>
                <a:ext cx="4079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782" name="Rectangle 30"/>
              <p:cNvSpPr>
                <a:spLocks noChangeArrowheads="1"/>
              </p:cNvSpPr>
              <p:nvPr/>
            </p:nvSpPr>
            <p:spPr bwMode="auto">
              <a:xfrm>
                <a:off x="620" y="3103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32783" name="Rectangle 31"/>
              <p:cNvSpPr>
                <a:spLocks noChangeArrowheads="1"/>
              </p:cNvSpPr>
              <p:nvPr/>
            </p:nvSpPr>
            <p:spPr bwMode="auto">
              <a:xfrm>
                <a:off x="1197" y="3665"/>
                <a:ext cx="436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784" name="Rectangle 33"/>
              <p:cNvSpPr>
                <a:spLocks noChangeArrowheads="1"/>
              </p:cNvSpPr>
              <p:nvPr/>
            </p:nvSpPr>
            <p:spPr bwMode="auto">
              <a:xfrm>
                <a:off x="1302" y="3103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32785" name="Rectangle 35"/>
              <p:cNvSpPr>
                <a:spLocks noChangeArrowheads="1"/>
              </p:cNvSpPr>
              <p:nvPr/>
            </p:nvSpPr>
            <p:spPr bwMode="auto">
              <a:xfrm>
                <a:off x="1986" y="3103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32786" name="Rectangle 36"/>
              <p:cNvSpPr>
                <a:spLocks noChangeArrowheads="1"/>
              </p:cNvSpPr>
              <p:nvPr/>
            </p:nvSpPr>
            <p:spPr bwMode="auto">
              <a:xfrm>
                <a:off x="2746" y="3778"/>
                <a:ext cx="436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787" name="Rectangle 38"/>
              <p:cNvSpPr>
                <a:spLocks noChangeArrowheads="1"/>
              </p:cNvSpPr>
              <p:nvPr/>
            </p:nvSpPr>
            <p:spPr bwMode="auto">
              <a:xfrm>
                <a:off x="2658" y="3103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32788" name="Rectangle 39"/>
              <p:cNvSpPr>
                <a:spLocks noChangeArrowheads="1"/>
              </p:cNvSpPr>
              <p:nvPr/>
            </p:nvSpPr>
            <p:spPr bwMode="auto">
              <a:xfrm>
                <a:off x="882" y="3306"/>
                <a:ext cx="28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2%</a:t>
                </a:r>
                <a:endParaRPr lang="en-US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789" name="Rectangle 40"/>
              <p:cNvSpPr>
                <a:spLocks noChangeArrowheads="1"/>
              </p:cNvSpPr>
              <p:nvPr/>
            </p:nvSpPr>
            <p:spPr bwMode="auto">
              <a:xfrm>
                <a:off x="3324" y="3103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32790" name="Rectangle 41"/>
              <p:cNvSpPr>
                <a:spLocks noChangeArrowheads="1"/>
              </p:cNvSpPr>
              <p:nvPr/>
            </p:nvSpPr>
            <p:spPr bwMode="auto">
              <a:xfrm>
                <a:off x="4032" y="3103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32791" name="Rectangle 42"/>
              <p:cNvSpPr>
                <a:spLocks noChangeArrowheads="1"/>
              </p:cNvSpPr>
              <p:nvPr/>
            </p:nvSpPr>
            <p:spPr bwMode="auto">
              <a:xfrm>
                <a:off x="4704" y="3103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6</a:t>
                </a:r>
              </a:p>
            </p:txBody>
          </p:sp>
          <p:sp>
            <p:nvSpPr>
              <p:cNvPr id="32792" name="Rectangle 46"/>
              <p:cNvSpPr>
                <a:spLocks noChangeArrowheads="1"/>
              </p:cNvSpPr>
              <p:nvPr/>
            </p:nvSpPr>
            <p:spPr bwMode="auto">
              <a:xfrm>
                <a:off x="3370" y="3765"/>
                <a:ext cx="4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793" name="Rectangle 47"/>
              <p:cNvSpPr>
                <a:spLocks noChangeArrowheads="1"/>
              </p:cNvSpPr>
              <p:nvPr/>
            </p:nvSpPr>
            <p:spPr bwMode="auto">
              <a:xfrm>
                <a:off x="4500" y="3659"/>
                <a:ext cx="56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112.62</a:t>
                </a:r>
              </a:p>
            </p:txBody>
          </p:sp>
          <p:sp>
            <p:nvSpPr>
              <p:cNvPr id="32794" name="Rectangle 48"/>
              <p:cNvSpPr>
                <a:spLocks noChangeArrowheads="1"/>
              </p:cNvSpPr>
              <p:nvPr/>
            </p:nvSpPr>
            <p:spPr bwMode="auto">
              <a:xfrm>
                <a:off x="1986" y="2952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32795" name="Rectangle 49"/>
              <p:cNvSpPr>
                <a:spLocks noChangeArrowheads="1"/>
              </p:cNvSpPr>
              <p:nvPr/>
            </p:nvSpPr>
            <p:spPr bwMode="auto">
              <a:xfrm>
                <a:off x="3324" y="2952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32796" name="Rectangle 50"/>
              <p:cNvSpPr>
                <a:spLocks noChangeArrowheads="1"/>
              </p:cNvSpPr>
              <p:nvPr/>
            </p:nvSpPr>
            <p:spPr bwMode="auto">
              <a:xfrm>
                <a:off x="4704" y="2952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32797" name="Rectangle 51"/>
              <p:cNvSpPr>
                <a:spLocks noChangeArrowheads="1"/>
              </p:cNvSpPr>
              <p:nvPr/>
            </p:nvSpPr>
            <p:spPr bwMode="auto">
              <a:xfrm>
                <a:off x="620" y="2952"/>
                <a:ext cx="20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0</a:t>
                </a:r>
              </a:p>
            </p:txBody>
          </p:sp>
          <p:sp>
            <p:nvSpPr>
              <p:cNvPr id="32798" name="Rectangle 52"/>
              <p:cNvSpPr>
                <a:spLocks noChangeArrowheads="1"/>
              </p:cNvSpPr>
              <p:nvPr/>
            </p:nvSpPr>
            <p:spPr bwMode="auto">
              <a:xfrm>
                <a:off x="532" y="3659"/>
                <a:ext cx="38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solidFill>
                      <a:schemeClr val="accent1">
                        <a:lumMod val="50000"/>
                      </a:schemeClr>
                    </a:solidFill>
                    <a:latin typeface="+mn-lt"/>
                  </a:rPr>
                  <a:t>100</a:t>
                </a:r>
              </a:p>
            </p:txBody>
          </p:sp>
          <p:sp>
            <p:nvSpPr>
              <p:cNvPr id="32799" name="Rectangle 54"/>
              <p:cNvSpPr>
                <a:spLocks noChangeArrowheads="1"/>
              </p:cNvSpPr>
              <p:nvPr/>
            </p:nvSpPr>
            <p:spPr bwMode="auto">
              <a:xfrm>
                <a:off x="2026" y="3775"/>
                <a:ext cx="43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800" name="Arc 56"/>
              <p:cNvSpPr>
                <a:spLocks/>
              </p:cNvSpPr>
              <p:nvPr/>
            </p:nvSpPr>
            <p:spPr bwMode="auto">
              <a:xfrm>
                <a:off x="868" y="3530"/>
                <a:ext cx="510" cy="2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stealth" w="med" len="lg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806" name="Line 63"/>
              <p:cNvSpPr>
                <a:spLocks noChangeShapeType="1"/>
              </p:cNvSpPr>
              <p:nvPr/>
            </p:nvSpPr>
            <p:spPr bwMode="auto">
              <a:xfrm flipH="1">
                <a:off x="720" y="3408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807" name="Line 64"/>
              <p:cNvSpPr>
                <a:spLocks noChangeShapeType="1"/>
              </p:cNvSpPr>
              <p:nvPr/>
            </p:nvSpPr>
            <p:spPr bwMode="auto">
              <a:xfrm flipH="1">
                <a:off x="1400" y="3408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808" name="Line 65"/>
              <p:cNvSpPr>
                <a:spLocks noChangeShapeType="1"/>
              </p:cNvSpPr>
              <p:nvPr/>
            </p:nvSpPr>
            <p:spPr bwMode="auto">
              <a:xfrm flipH="1">
                <a:off x="4120" y="3408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809" name="Line 66"/>
              <p:cNvSpPr>
                <a:spLocks noChangeShapeType="1"/>
              </p:cNvSpPr>
              <p:nvPr/>
            </p:nvSpPr>
            <p:spPr bwMode="auto">
              <a:xfrm flipH="1">
                <a:off x="3440" y="3408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810" name="Line 67"/>
              <p:cNvSpPr>
                <a:spLocks noChangeShapeType="1"/>
              </p:cNvSpPr>
              <p:nvPr/>
            </p:nvSpPr>
            <p:spPr bwMode="auto">
              <a:xfrm flipH="1">
                <a:off x="2760" y="3408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811" name="Line 68"/>
              <p:cNvSpPr>
                <a:spLocks noChangeShapeType="1"/>
              </p:cNvSpPr>
              <p:nvPr/>
            </p:nvSpPr>
            <p:spPr bwMode="auto">
              <a:xfrm flipH="1">
                <a:off x="2080" y="3408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812" name="Line 69"/>
              <p:cNvSpPr>
                <a:spLocks noChangeShapeType="1"/>
              </p:cNvSpPr>
              <p:nvPr/>
            </p:nvSpPr>
            <p:spPr bwMode="auto">
              <a:xfrm flipH="1">
                <a:off x="4800" y="3408"/>
                <a:ext cx="0" cy="175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32780" name="Oval 62"/>
              <p:cNvSpPr>
                <a:spLocks noChangeArrowheads="1"/>
              </p:cNvSpPr>
              <p:nvPr/>
            </p:nvSpPr>
            <p:spPr bwMode="auto">
              <a:xfrm>
                <a:off x="4752" y="3456"/>
                <a:ext cx="88" cy="98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0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63" name="Arc 56"/>
            <p:cNvSpPr>
              <a:spLocks/>
            </p:cNvSpPr>
            <p:nvPr/>
          </p:nvSpPr>
          <p:spPr bwMode="auto">
            <a:xfrm>
              <a:off x="2438400" y="5362001"/>
              <a:ext cx="809625" cy="4315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4" name="Arc 56"/>
            <p:cNvSpPr>
              <a:spLocks/>
            </p:cNvSpPr>
            <p:nvPr/>
          </p:nvSpPr>
          <p:spPr bwMode="auto">
            <a:xfrm>
              <a:off x="3495675" y="5362001"/>
              <a:ext cx="809625" cy="4315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5" name="Arc 56"/>
            <p:cNvSpPr>
              <a:spLocks/>
            </p:cNvSpPr>
            <p:nvPr/>
          </p:nvSpPr>
          <p:spPr bwMode="auto">
            <a:xfrm>
              <a:off x="4591050" y="5362001"/>
              <a:ext cx="809625" cy="4315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6" name="Arc 56"/>
            <p:cNvSpPr>
              <a:spLocks/>
            </p:cNvSpPr>
            <p:nvPr/>
          </p:nvSpPr>
          <p:spPr bwMode="auto">
            <a:xfrm>
              <a:off x="5667375" y="5362001"/>
              <a:ext cx="809625" cy="4315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67" name="Arc 56"/>
            <p:cNvSpPr>
              <a:spLocks/>
            </p:cNvSpPr>
            <p:nvPr/>
          </p:nvSpPr>
          <p:spPr bwMode="auto">
            <a:xfrm>
              <a:off x="6724650" y="5362001"/>
              <a:ext cx="809625" cy="43152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20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690" y="321859"/>
            <a:ext cx="7239000" cy="810904"/>
          </a:xfrm>
        </p:spPr>
        <p:txBody>
          <a:bodyPr/>
          <a:lstStyle/>
          <a:p>
            <a:r>
              <a:rPr lang="en-US" dirty="0"/>
              <a:t>Personal Finance Example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444690" y="1371600"/>
            <a:ext cx="7772400" cy="5486400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sz="2800" dirty="0" smtClean="0">
                <a:latin typeface="Calibri" panose="020F0502020204030204" pitchFamily="34" charset="0"/>
              </a:rPr>
              <a:t>You wish </a:t>
            </a:r>
            <a:r>
              <a:rPr lang="en-US" sz="2800" dirty="0">
                <a:latin typeface="Calibri" panose="020F0502020204030204" pitchFamily="34" charset="0"/>
              </a:rPr>
              <a:t>to find the effective annual rate associated with an 8% nominal </a:t>
            </a:r>
            <a:r>
              <a:rPr lang="en-US" sz="2800" dirty="0" smtClean="0">
                <a:latin typeface="Calibri" panose="020F0502020204030204" pitchFamily="34" charset="0"/>
              </a:rPr>
              <a:t>(quoted) annual </a:t>
            </a:r>
            <a:r>
              <a:rPr lang="en-US" sz="2800" dirty="0">
                <a:latin typeface="Calibri" panose="020F0502020204030204" pitchFamily="34" charset="0"/>
              </a:rPr>
              <a:t>rate (</a:t>
            </a:r>
            <a:r>
              <a:rPr lang="en-US" sz="2800" i="1" dirty="0">
                <a:latin typeface="Calibri" panose="020F0502020204030204" pitchFamily="34" charset="0"/>
              </a:rPr>
              <a:t>r</a:t>
            </a:r>
            <a:r>
              <a:rPr lang="en-US" sz="2800" dirty="0">
                <a:latin typeface="Calibri" panose="020F0502020204030204" pitchFamily="34" charset="0"/>
              </a:rPr>
              <a:t> = 0.08) when interest is compounded (1) annually </a:t>
            </a:r>
            <a:r>
              <a:rPr lang="en-US" sz="2800" dirty="0" smtClean="0">
                <a:latin typeface="Calibri" panose="020F0502020204030204" pitchFamily="34" charset="0"/>
              </a:rPr>
              <a:t>(</a:t>
            </a:r>
            <a:r>
              <a:rPr lang="en-US" sz="2800" i="1" dirty="0" smtClean="0">
                <a:latin typeface="Calibri" panose="020F0502020204030204" pitchFamily="34" charset="0"/>
              </a:rPr>
              <a:t>n </a:t>
            </a:r>
            <a:r>
              <a:rPr lang="en-US" sz="2800" dirty="0">
                <a:latin typeface="Calibri" panose="020F0502020204030204" pitchFamily="34" charset="0"/>
              </a:rPr>
              <a:t>= 1); (2) semiannually </a:t>
            </a:r>
            <a:r>
              <a:rPr lang="en-US" sz="2800" dirty="0" smtClean="0">
                <a:latin typeface="Calibri" panose="020F0502020204030204" pitchFamily="34" charset="0"/>
              </a:rPr>
              <a:t>(</a:t>
            </a:r>
            <a:r>
              <a:rPr lang="en-US" sz="2800" i="1" dirty="0" smtClean="0">
                <a:latin typeface="Calibri" panose="020F0502020204030204" pitchFamily="34" charset="0"/>
              </a:rPr>
              <a:t>n </a:t>
            </a:r>
            <a:r>
              <a:rPr lang="en-US" sz="2800" dirty="0">
                <a:latin typeface="Calibri" panose="020F0502020204030204" pitchFamily="34" charset="0"/>
              </a:rPr>
              <a:t>= 2); and (3) quarterly </a:t>
            </a:r>
            <a:r>
              <a:rPr lang="en-US" sz="2800" dirty="0" smtClean="0">
                <a:latin typeface="Calibri" panose="020F0502020204030204" pitchFamily="34" charset="0"/>
              </a:rPr>
              <a:t>(</a:t>
            </a:r>
            <a:r>
              <a:rPr lang="en-US" sz="2800" i="1" dirty="0" smtClean="0">
                <a:latin typeface="Calibri" panose="020F0502020204030204" pitchFamily="34" charset="0"/>
              </a:rPr>
              <a:t>n </a:t>
            </a:r>
            <a:r>
              <a:rPr lang="en-US" sz="2800" dirty="0">
                <a:latin typeface="Calibri" panose="020F0502020204030204" pitchFamily="34" charset="0"/>
              </a:rPr>
              <a:t>= 4</a:t>
            </a:r>
            <a:r>
              <a:rPr lang="en-US" sz="2800" dirty="0" smtClean="0">
                <a:latin typeface="Calibri" panose="020F0502020204030204" pitchFamily="34" charset="0"/>
              </a:rPr>
              <a:t>).</a:t>
            </a:r>
          </a:p>
          <a:p>
            <a:pPr marL="0" indent="0"/>
            <a:endParaRPr lang="en-US" sz="2800" dirty="0">
              <a:latin typeface="Calibri" panose="020F0502020204030204" pitchFamily="34" charset="0"/>
            </a:endParaRPr>
          </a:p>
          <a:p>
            <a:pPr marL="0" indent="0"/>
            <a:endParaRPr lang="en-US" sz="2800" dirty="0" smtClean="0">
              <a:latin typeface="Calibri" panose="020F0502020204030204" pitchFamily="34" charset="0"/>
            </a:endParaRPr>
          </a:p>
          <a:p>
            <a:pPr marL="0" indent="0"/>
            <a:endParaRPr lang="en-US" sz="2800" dirty="0">
              <a:latin typeface="Calibri" panose="020F0502020204030204" pitchFamily="34" charset="0"/>
            </a:endParaRPr>
          </a:p>
          <a:p>
            <a:pPr marL="0" indent="0"/>
            <a:endParaRPr lang="en-US" sz="2800" dirty="0" smtClean="0">
              <a:latin typeface="Calibri" panose="020F0502020204030204" pitchFamily="34" charset="0"/>
            </a:endParaRPr>
          </a:p>
          <a:p>
            <a:pPr marL="0" indent="0"/>
            <a:endParaRPr lang="en-US" sz="2800" dirty="0">
              <a:latin typeface="Calibri" panose="020F0502020204030204" pitchFamily="34" charset="0"/>
            </a:endParaRPr>
          </a:p>
          <a:p>
            <a:pPr marL="0" indent="0"/>
            <a:endParaRPr lang="en-US" sz="2800" dirty="0" smtClean="0">
              <a:latin typeface="Calibri" panose="020F0502020204030204" pitchFamily="34" charset="0"/>
            </a:endParaRPr>
          </a:p>
          <a:p>
            <a:pPr marL="0" indent="0"/>
            <a:r>
              <a:rPr lang="en-US" sz="2800" dirty="0" smtClean="0">
                <a:latin typeface="Calibri" panose="020F0502020204030204" pitchFamily="34" charset="0"/>
              </a:rPr>
              <a:t>Do you know how </a:t>
            </a:r>
            <a:r>
              <a:rPr lang="en-US" sz="2800" dirty="0">
                <a:latin typeface="Calibri" panose="020F0502020204030204" pitchFamily="34" charset="0"/>
              </a:rPr>
              <a:t>frequently </a:t>
            </a:r>
            <a:r>
              <a:rPr lang="en-US" sz="2800" dirty="0" smtClean="0">
                <a:latin typeface="Calibri" panose="020F0502020204030204" pitchFamily="34" charset="0"/>
              </a:rPr>
              <a:t>your banks/lenders/credit cards </a:t>
            </a:r>
            <a:r>
              <a:rPr lang="en-US" sz="2800" dirty="0">
                <a:latin typeface="Calibri" panose="020F0502020204030204" pitchFamily="34" charset="0"/>
              </a:rPr>
              <a:t>compound interest for your </a:t>
            </a:r>
            <a:r>
              <a:rPr lang="en-US" sz="2800" dirty="0" smtClean="0">
                <a:latin typeface="Calibri" panose="020F0502020204030204" pitchFamily="34" charset="0"/>
              </a:rPr>
              <a:t>account?</a:t>
            </a:r>
            <a:endParaRPr lang="en-US" sz="2800" dirty="0">
              <a:latin typeface="Calibri" panose="020F0502020204030204" pitchFamily="34" charset="0"/>
            </a:endParaRPr>
          </a:p>
          <a:p>
            <a:pPr marL="0" indent="0"/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215045" name="Picture 5" descr="eq05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3535"/>
            <a:ext cx="8135938" cy="2243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309294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353100" y="256868"/>
            <a:ext cx="8461612" cy="159922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is the FV of $100 after 3 years at 10% with semiannual compounding?  Quarterly compounding?</a:t>
            </a:r>
          </a:p>
        </p:txBody>
      </p:sp>
      <p:graphicFrame>
        <p:nvGraphicFramePr>
          <p:cNvPr id="6144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420654"/>
              </p:ext>
            </p:extLst>
          </p:nvPr>
        </p:nvGraphicFramePr>
        <p:xfrm>
          <a:off x="1565275" y="2206625"/>
          <a:ext cx="4030663" cy="408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4" imgW="1904760" imgH="1930320" progId="Equation.3">
                  <p:embed/>
                </p:oleObj>
              </mc:Choice>
              <mc:Fallback>
                <p:oleObj name="Equation" r:id="rId4" imgW="190476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275" y="2206625"/>
                        <a:ext cx="4030663" cy="40846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5B23773C-0B0D-44FC-A717-8A0E675C86FE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2913" y="1569730"/>
            <a:ext cx="7772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dirty="0" smtClean="0"/>
              <a:t>Time Value of Money!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63550" indent="-463550" eaLnBrk="1" hangingPunct="1">
              <a:defRPr/>
            </a:pPr>
            <a:r>
              <a:rPr lang="en-US" dirty="0" smtClean="0"/>
              <a:t>Future Value</a:t>
            </a:r>
          </a:p>
          <a:p>
            <a:pPr marL="463550" indent="-463550" eaLnBrk="1" hangingPunct="1">
              <a:defRPr/>
            </a:pPr>
            <a:r>
              <a:rPr lang="en-US" dirty="0" smtClean="0"/>
              <a:t>Present Value</a:t>
            </a:r>
          </a:p>
          <a:p>
            <a:pPr marL="463550" indent="-463550" eaLnBrk="1" hangingPunct="1">
              <a:defRPr/>
            </a:pPr>
            <a:r>
              <a:rPr lang="en-US" dirty="0" smtClean="0"/>
              <a:t>Finding I and N</a:t>
            </a:r>
          </a:p>
          <a:p>
            <a:pPr marL="463550" indent="-463550" eaLnBrk="1" hangingPunct="1">
              <a:defRPr/>
            </a:pPr>
            <a:r>
              <a:rPr lang="en-US" dirty="0" smtClean="0"/>
              <a:t>Annuities</a:t>
            </a:r>
          </a:p>
          <a:p>
            <a:pPr marL="463550" indent="-463550" eaLnBrk="1" hangingPunct="1">
              <a:defRPr/>
            </a:pPr>
            <a:r>
              <a:rPr lang="en-US" dirty="0" smtClean="0"/>
              <a:t>Rates of Return</a:t>
            </a:r>
          </a:p>
          <a:p>
            <a:pPr marL="463550" indent="-463550" eaLnBrk="1" hangingPunct="1">
              <a:defRPr/>
            </a:pPr>
            <a:r>
              <a:rPr lang="en-US" dirty="0" smtClean="0"/>
              <a:t>Amortization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914400" y="204716"/>
            <a:ext cx="7315200" cy="938284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5400" dirty="0" smtClean="0"/>
              <a:t>Chapter 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632B7975-0819-4B3D-9A0F-A7F295E0FF74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5450" y="554038"/>
            <a:ext cx="6972300" cy="876300"/>
          </a:xfrm>
        </p:spPr>
        <p:txBody>
          <a:bodyPr/>
          <a:lstStyle/>
          <a:p>
            <a:pPr eaLnBrk="1" hangingPunct="1"/>
            <a:r>
              <a:rPr lang="en-US" dirty="0" smtClean="0"/>
              <a:t>Loan Amortization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45910" y="1430338"/>
            <a:ext cx="6851840" cy="4611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Amortization table uses:</a:t>
            </a:r>
          </a:p>
          <a:p>
            <a:pPr lvl="1">
              <a:defRPr/>
            </a:pPr>
            <a:r>
              <a:rPr lang="en-US" sz="2200" dirty="0" smtClean="0"/>
              <a:t>home mortgages, auto loans, business loans, retirement plans, etc.</a:t>
            </a:r>
          </a:p>
          <a:p>
            <a:pPr eaLnBrk="1" hangingPunct="1">
              <a:defRPr/>
            </a:pPr>
            <a:r>
              <a:rPr lang="en-US" sz="2400" dirty="0" smtClean="0"/>
              <a:t>Financial calculators and spreadsheets are great for setting up amortization tables.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en-US" sz="2400" dirty="0" smtClean="0"/>
              <a:t>	EXAMPLE:  Construct an amortization schedule for a $100,000, 6% annual rate loan with 5 equal payments.</a:t>
            </a: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F239B02C-A5EB-4006-A7B5-CCBB9C6316BA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835" y="172164"/>
            <a:ext cx="6972300" cy="1031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First:</a:t>
            </a:r>
            <a:br>
              <a:rPr lang="en-US" dirty="0" smtClean="0"/>
            </a:br>
            <a:r>
              <a:rPr lang="en-US" dirty="0" smtClean="0"/>
              <a:t>Find the Required Annual Payment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19128" y="1694988"/>
            <a:ext cx="6347714" cy="388077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Remember that the FV = 0 because the balance is 0 when the last payment is received!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Excel:  =PMT(.06,5,-100000,0,0)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91BBF55F-ABE1-40BC-A15E-15F244AA9EE5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grpSp>
        <p:nvGrpSpPr>
          <p:cNvPr id="43013" name="Group 50"/>
          <p:cNvGrpSpPr>
            <a:grpSpLocks/>
          </p:cNvGrpSpPr>
          <p:nvPr/>
        </p:nvGrpSpPr>
        <p:grpSpPr bwMode="auto">
          <a:xfrm>
            <a:off x="777922" y="3355975"/>
            <a:ext cx="6786516" cy="1420813"/>
            <a:chOff x="1581150" y="2984500"/>
            <a:chExt cx="5983288" cy="1420813"/>
          </a:xfrm>
        </p:grpSpPr>
        <p:grpSp>
          <p:nvGrpSpPr>
            <p:cNvPr id="43023" name="Group 19"/>
            <p:cNvGrpSpPr>
              <a:grpSpLocks/>
            </p:cNvGrpSpPr>
            <p:nvPr/>
          </p:nvGrpSpPr>
          <p:grpSpPr bwMode="auto">
            <a:xfrm>
              <a:off x="1581150" y="2984500"/>
              <a:ext cx="5983288" cy="1420813"/>
              <a:chOff x="1581150" y="3375025"/>
              <a:chExt cx="5983288" cy="1420813"/>
            </a:xfrm>
          </p:grpSpPr>
          <p:grpSp>
            <p:nvGrpSpPr>
              <p:cNvPr id="43025" name="Group 34"/>
              <p:cNvGrpSpPr>
                <a:grpSpLocks/>
              </p:cNvGrpSpPr>
              <p:nvPr/>
            </p:nvGrpSpPr>
            <p:grpSpPr bwMode="auto">
              <a:xfrm>
                <a:off x="1581150" y="3375025"/>
                <a:ext cx="5983288" cy="1420813"/>
                <a:chOff x="1581150" y="3375025"/>
                <a:chExt cx="5983288" cy="1420813"/>
              </a:xfrm>
            </p:grpSpPr>
            <p:grpSp>
              <p:nvGrpSpPr>
                <p:cNvPr id="43027" name="Group 20"/>
                <p:cNvGrpSpPr>
                  <a:grpSpLocks/>
                </p:cNvGrpSpPr>
                <p:nvPr/>
              </p:nvGrpSpPr>
              <p:grpSpPr bwMode="auto">
                <a:xfrm>
                  <a:off x="1581150" y="3375025"/>
                  <a:ext cx="5983288" cy="1420813"/>
                  <a:chOff x="1581150" y="3119438"/>
                  <a:chExt cx="5983288" cy="1420812"/>
                </a:xfrm>
              </p:grpSpPr>
              <p:sp>
                <p:nvSpPr>
                  <p:cNvPr id="58" name="AutoShape 4"/>
                  <p:cNvSpPr>
                    <a:spLocks noChangeArrowheads="1"/>
                  </p:cNvSpPr>
                  <p:nvPr/>
                </p:nvSpPr>
                <p:spPr bwMode="auto">
                  <a:xfrm>
                    <a:off x="1581150" y="3119438"/>
                    <a:ext cx="5983288" cy="14208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1"/>
                  </a:solidFill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sz="2000" dirty="0">
                      <a:solidFill>
                        <a:srgbClr val="000000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59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1733550" y="3216276"/>
                    <a:ext cx="1189038" cy="365125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accent4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INPUTS</a:t>
                    </a:r>
                  </a:p>
                </p:txBody>
              </p:sp>
              <p:sp>
                <p:nvSpPr>
                  <p:cNvPr id="60" name="AutoShape 6"/>
                  <p:cNvSpPr>
                    <a:spLocks noChangeArrowheads="1"/>
                  </p:cNvSpPr>
                  <p:nvPr/>
                </p:nvSpPr>
                <p:spPr bwMode="auto">
                  <a:xfrm>
                    <a:off x="1733550" y="4075112"/>
                    <a:ext cx="1189038" cy="366713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accent4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OUTPUT</a:t>
                    </a:r>
                  </a:p>
                </p:txBody>
              </p:sp>
              <p:sp>
                <p:nvSpPr>
                  <p:cNvPr id="61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3141663" y="3644901"/>
                    <a:ext cx="639762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N</a:t>
                    </a:r>
                  </a:p>
                </p:txBody>
              </p:sp>
              <p:sp>
                <p:nvSpPr>
                  <p:cNvPr id="62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4013200" y="3644901"/>
                    <a:ext cx="639763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spc="-100" dirty="0">
                        <a:latin typeface="+mn-lt"/>
                      </a:rPr>
                      <a:t>I/YR</a:t>
                    </a:r>
                  </a:p>
                </p:txBody>
              </p:sp>
              <p:sp>
                <p:nvSpPr>
                  <p:cNvPr id="63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5759450" y="3644901"/>
                    <a:ext cx="639763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PMT</a:t>
                    </a:r>
                  </a:p>
                </p:txBody>
              </p:sp>
              <p:sp>
                <p:nvSpPr>
                  <p:cNvPr id="64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4886325" y="3644901"/>
                    <a:ext cx="639763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PV</a:t>
                    </a:r>
                  </a:p>
                </p:txBody>
              </p:sp>
              <p:sp>
                <p:nvSpPr>
                  <p:cNvPr id="65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6630988" y="3644901"/>
                    <a:ext cx="641350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accent4"/>
                  </a:solidFill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>
                        <a:latin typeface="+mn-lt"/>
                      </a:rPr>
                      <a:t>FV</a:t>
                    </a:r>
                  </a:p>
                </p:txBody>
              </p:sp>
              <p:sp>
                <p:nvSpPr>
                  <p:cNvPr id="66" name="AutoShape 12"/>
                  <p:cNvSpPr>
                    <a:spLocks noChangeArrowheads="1"/>
                  </p:cNvSpPr>
                  <p:nvPr/>
                </p:nvSpPr>
                <p:spPr bwMode="auto">
                  <a:xfrm>
                    <a:off x="3141663" y="3216276"/>
                    <a:ext cx="639762" cy="365125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 smtClean="0">
                        <a:latin typeface="+mn-lt"/>
                      </a:rPr>
                      <a:t>5</a:t>
                    </a:r>
                    <a:endParaRPr lang="en-US" sz="2000" b="1" dirty="0">
                      <a:latin typeface="+mn-lt"/>
                    </a:endParaRPr>
                  </a:p>
                </p:txBody>
              </p:sp>
              <p:sp>
                <p:nvSpPr>
                  <p:cNvPr id="67" name="AutoShape 15"/>
                  <p:cNvSpPr>
                    <a:spLocks noChangeArrowheads="1"/>
                  </p:cNvSpPr>
                  <p:nvPr/>
                </p:nvSpPr>
                <p:spPr bwMode="auto">
                  <a:xfrm>
                    <a:off x="4006850" y="3216276"/>
                    <a:ext cx="641350" cy="366712"/>
                  </a:xfrm>
                  <a:prstGeom prst="roundRect">
                    <a:avLst>
                      <a:gd name="adj" fmla="val 12486"/>
                    </a:avLst>
                  </a:prstGeom>
                  <a:solidFill>
                    <a:schemeClr val="bg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92075" tIns="46038" rIns="92075" bIns="46038" anchor="ctr"/>
                  <a:lstStyle/>
                  <a:p>
                    <a:pPr algn="ctr">
                      <a:defRPr/>
                    </a:pPr>
                    <a:r>
                      <a:rPr lang="en-US" sz="2000" b="1" dirty="0" smtClean="0">
                        <a:latin typeface="+mn-lt"/>
                      </a:rPr>
                      <a:t>6</a:t>
                    </a:r>
                    <a:endParaRPr lang="en-US" sz="2000" b="1" dirty="0">
                      <a:latin typeface="+mn-lt"/>
                    </a:endParaRPr>
                  </a:p>
                </p:txBody>
              </p:sp>
            </p:grpSp>
            <p:sp>
              <p:nvSpPr>
                <p:cNvPr id="57" name="AutoShape 16"/>
                <p:cNvSpPr>
                  <a:spLocks noChangeArrowheads="1"/>
                </p:cNvSpPr>
                <p:nvPr/>
              </p:nvSpPr>
              <p:spPr bwMode="auto">
                <a:xfrm>
                  <a:off x="4763293" y="3473450"/>
                  <a:ext cx="969169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-</a:t>
                  </a:r>
                  <a:r>
                    <a:rPr lang="en-US" sz="2000" b="1" dirty="0" smtClean="0">
                      <a:latin typeface="+mn-lt"/>
                    </a:rPr>
                    <a:t>100,000</a:t>
                  </a:r>
                  <a:endParaRPr lang="en-US" sz="2000" b="1" dirty="0">
                    <a:latin typeface="+mn-lt"/>
                  </a:endParaRPr>
                </a:p>
              </p:txBody>
            </p:sp>
          </p:grpSp>
          <p:sp>
            <p:nvSpPr>
              <p:cNvPr id="55" name="AutoShape 15"/>
              <p:cNvSpPr>
                <a:spLocks noChangeArrowheads="1"/>
              </p:cNvSpPr>
              <p:nvPr/>
            </p:nvSpPr>
            <p:spPr bwMode="auto">
              <a:xfrm>
                <a:off x="5419505" y="4330699"/>
                <a:ext cx="1182580" cy="366713"/>
              </a:xfrm>
              <a:prstGeom prst="roundRect">
                <a:avLst>
                  <a:gd name="adj" fmla="val 12486"/>
                </a:avLst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>
                  <a:defRPr/>
                </a:pPr>
                <a:r>
                  <a:rPr lang="en-US" sz="2000" b="1" dirty="0" smtClean="0">
                    <a:latin typeface="+mn-lt"/>
                  </a:rPr>
                  <a:t>23,739.64</a:t>
                </a:r>
                <a:endParaRPr lang="en-US" sz="2000" b="1" dirty="0">
                  <a:latin typeface="+mn-lt"/>
                </a:endParaRPr>
              </a:p>
            </p:txBody>
          </p:sp>
        </p:grpSp>
        <p:sp>
          <p:nvSpPr>
            <p:cNvPr id="53" name="AutoShape 15"/>
            <p:cNvSpPr>
              <a:spLocks noChangeArrowheads="1"/>
            </p:cNvSpPr>
            <p:nvPr/>
          </p:nvSpPr>
          <p:spPr bwMode="auto">
            <a:xfrm>
              <a:off x="6627813" y="3081338"/>
              <a:ext cx="639762" cy="366712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kbrown\Desktop\Projects_Current\BH_FFMC8e\FFMC8e_JPEGs\ch05\Table_5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0901"/>
            <a:ext cx="9144000" cy="4800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72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377" y="272956"/>
            <a:ext cx="7704667" cy="990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Assignment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407"/>
            <a:ext cx="8407296" cy="60198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Chp</a:t>
            </a:r>
            <a:r>
              <a:rPr lang="en-US" sz="2400" dirty="0" smtClean="0"/>
              <a:t> 5 MindTap HW due Sun, Oct. </a:t>
            </a:r>
            <a:r>
              <a:rPr lang="en-US" sz="2400" dirty="0"/>
              <a:t>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by 11:59 pm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EAR = EFF = Effective Annual Rate (true rate paid or received)</a:t>
            </a:r>
          </a:p>
          <a:p>
            <a:pPr lvl="1"/>
            <a:r>
              <a:rPr lang="en-US" sz="2000" dirty="0" smtClean="0"/>
              <a:t>Q5 - Solving for growth rates = solving for interest rates (I\Y)</a:t>
            </a:r>
          </a:p>
          <a:p>
            <a:pPr lvl="1"/>
            <a:r>
              <a:rPr lang="en-US" sz="2000" dirty="0" smtClean="0"/>
              <a:t>Q7 – Last problem: find the annuity payment and then find the present value of the annuity</a:t>
            </a:r>
          </a:p>
          <a:p>
            <a:pPr lvl="2"/>
            <a:r>
              <a:rPr lang="en-US" sz="1800" dirty="0" smtClean="0"/>
              <a:t>(if it says the first payment is today then it is an annuity due-beginning of period)</a:t>
            </a:r>
          </a:p>
          <a:p>
            <a:pPr lvl="1"/>
            <a:r>
              <a:rPr lang="en-US" sz="2000" dirty="0" smtClean="0"/>
              <a:t>Q11 – Last problem: first find the daily rate and use for I/Y, then find the number of days the loan is outstanding and use for N, solve for FV</a:t>
            </a:r>
          </a:p>
          <a:p>
            <a:pPr lvl="1"/>
            <a:r>
              <a:rPr lang="en-US" sz="2000" dirty="0" smtClean="0"/>
              <a:t>Q12 –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problem:  find the total paid for each loan by multiplying the payment amount by the number of payments.  The difference in the total paid is the extra interest paid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603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4244" y="5474625"/>
            <a:ext cx="7088156" cy="566738"/>
          </a:xfrm>
        </p:spPr>
        <p:txBody>
          <a:bodyPr>
            <a:noAutofit/>
          </a:bodyPr>
          <a:lstStyle/>
          <a:p>
            <a:r>
              <a:rPr lang="en-US" sz="4000" dirty="0" smtClean="0">
                <a:hlinkClick r:id="rId2"/>
              </a:rPr>
              <a:t>What is the time value of money?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1B38A07D-C484-4700-8671-B200A13DD00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8299" b="8299"/>
          <a:stretch>
            <a:fillRect/>
          </a:stretch>
        </p:blipFill>
        <p:spPr>
          <a:xfrm>
            <a:off x="432316" y="193768"/>
            <a:ext cx="6910875" cy="418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2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382136"/>
            <a:ext cx="6972300" cy="735463"/>
          </a:xfrm>
        </p:spPr>
        <p:txBody>
          <a:bodyPr/>
          <a:lstStyle/>
          <a:p>
            <a:pPr eaLnBrk="1" hangingPunct="1"/>
            <a:r>
              <a:rPr lang="en-US" sz="4000" dirty="0" smtClean="0"/>
              <a:t>Drawing Time Lines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1CD6BCA2-21B0-46F9-B019-C585ED1E72D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349249" y="4003121"/>
            <a:ext cx="7092951" cy="2058986"/>
            <a:chOff x="626" y="2658"/>
            <a:chExt cx="4468" cy="1297"/>
          </a:xfrm>
        </p:grpSpPr>
        <p:sp>
          <p:nvSpPr>
            <p:cNvPr id="20495" name="Rectangle 5"/>
            <p:cNvSpPr>
              <a:spLocks noChangeArrowheads="1"/>
            </p:cNvSpPr>
            <p:nvPr/>
          </p:nvSpPr>
          <p:spPr bwMode="auto">
            <a:xfrm>
              <a:off x="1930" y="3625"/>
              <a:ext cx="4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100</a:t>
              </a:r>
            </a:p>
          </p:txBody>
        </p:sp>
        <p:sp>
          <p:nvSpPr>
            <p:cNvPr id="20496" name="Rectangle 6"/>
            <p:cNvSpPr>
              <a:spLocks noChangeArrowheads="1"/>
            </p:cNvSpPr>
            <p:nvPr/>
          </p:nvSpPr>
          <p:spPr bwMode="auto">
            <a:xfrm>
              <a:off x="4622" y="3625"/>
              <a:ext cx="4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100</a:t>
              </a:r>
            </a:p>
          </p:txBody>
        </p:sp>
        <p:grpSp>
          <p:nvGrpSpPr>
            <p:cNvPr id="7195" name="Group 7"/>
            <p:cNvGrpSpPr>
              <a:grpSpLocks/>
            </p:cNvGrpSpPr>
            <p:nvPr/>
          </p:nvGrpSpPr>
          <p:grpSpPr bwMode="auto">
            <a:xfrm>
              <a:off x="730" y="3380"/>
              <a:ext cx="4080" cy="173"/>
              <a:chOff x="768" y="2287"/>
              <a:chExt cx="4080" cy="173"/>
            </a:xfrm>
          </p:grpSpPr>
          <p:sp>
            <p:nvSpPr>
              <p:cNvPr id="20505" name="Line 8"/>
              <p:cNvSpPr>
                <a:spLocks noChangeShapeType="1"/>
              </p:cNvSpPr>
              <p:nvPr/>
            </p:nvSpPr>
            <p:spPr bwMode="auto">
              <a:xfrm>
                <a:off x="768" y="228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0506" name="Line 9"/>
              <p:cNvSpPr>
                <a:spLocks noChangeShapeType="1"/>
              </p:cNvSpPr>
              <p:nvPr/>
            </p:nvSpPr>
            <p:spPr bwMode="auto">
              <a:xfrm>
                <a:off x="2160" y="228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0507" name="Line 10"/>
              <p:cNvSpPr>
                <a:spLocks noChangeShapeType="1"/>
              </p:cNvSpPr>
              <p:nvPr/>
            </p:nvSpPr>
            <p:spPr bwMode="auto">
              <a:xfrm>
                <a:off x="3408" y="228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0508" name="Line 11"/>
              <p:cNvSpPr>
                <a:spLocks noChangeShapeType="1"/>
              </p:cNvSpPr>
              <p:nvPr/>
            </p:nvSpPr>
            <p:spPr bwMode="auto">
              <a:xfrm>
                <a:off x="4848" y="228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0509" name="Line 12"/>
              <p:cNvSpPr>
                <a:spLocks noChangeShapeType="1"/>
              </p:cNvSpPr>
              <p:nvPr/>
            </p:nvSpPr>
            <p:spPr bwMode="auto">
              <a:xfrm>
                <a:off x="769" y="2373"/>
                <a:ext cx="4079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20498" name="Rectangle 13"/>
            <p:cNvSpPr>
              <a:spLocks noChangeArrowheads="1"/>
            </p:cNvSpPr>
            <p:nvPr/>
          </p:nvSpPr>
          <p:spPr bwMode="auto">
            <a:xfrm>
              <a:off x="3178" y="3625"/>
              <a:ext cx="4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100</a:t>
              </a:r>
            </a:p>
          </p:txBody>
        </p:sp>
        <p:sp>
          <p:nvSpPr>
            <p:cNvPr id="20499" name="Rectangle 14"/>
            <p:cNvSpPr>
              <a:spLocks noChangeArrowheads="1"/>
            </p:cNvSpPr>
            <p:nvPr/>
          </p:nvSpPr>
          <p:spPr bwMode="auto">
            <a:xfrm>
              <a:off x="634" y="3109"/>
              <a:ext cx="23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0</a:t>
              </a:r>
            </a:p>
          </p:txBody>
        </p:sp>
        <p:sp>
          <p:nvSpPr>
            <p:cNvPr id="20500" name="Rectangle 15"/>
            <p:cNvSpPr>
              <a:spLocks noChangeArrowheads="1"/>
            </p:cNvSpPr>
            <p:nvPr/>
          </p:nvSpPr>
          <p:spPr bwMode="auto">
            <a:xfrm>
              <a:off x="2019" y="3109"/>
              <a:ext cx="23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</a:t>
              </a:r>
            </a:p>
          </p:txBody>
        </p:sp>
        <p:sp>
          <p:nvSpPr>
            <p:cNvPr id="20501" name="Rectangle 16"/>
            <p:cNvSpPr>
              <a:spLocks noChangeArrowheads="1"/>
            </p:cNvSpPr>
            <p:nvPr/>
          </p:nvSpPr>
          <p:spPr bwMode="auto">
            <a:xfrm>
              <a:off x="3273" y="3109"/>
              <a:ext cx="23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2</a:t>
              </a:r>
            </a:p>
          </p:txBody>
        </p:sp>
        <p:sp>
          <p:nvSpPr>
            <p:cNvPr id="20502" name="Rectangle 17"/>
            <p:cNvSpPr>
              <a:spLocks noChangeArrowheads="1"/>
            </p:cNvSpPr>
            <p:nvPr/>
          </p:nvSpPr>
          <p:spPr bwMode="auto">
            <a:xfrm>
              <a:off x="4705" y="3109"/>
              <a:ext cx="23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3</a:t>
              </a:r>
            </a:p>
          </p:txBody>
        </p:sp>
        <p:sp>
          <p:nvSpPr>
            <p:cNvPr id="20503" name="Rectangle 18"/>
            <p:cNvSpPr>
              <a:spLocks noChangeArrowheads="1"/>
            </p:cNvSpPr>
            <p:nvPr/>
          </p:nvSpPr>
          <p:spPr bwMode="auto">
            <a:xfrm>
              <a:off x="1111" y="3136"/>
              <a:ext cx="31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I%</a:t>
              </a:r>
            </a:p>
          </p:txBody>
        </p:sp>
        <p:sp>
          <p:nvSpPr>
            <p:cNvPr id="20504" name="Text Box 44"/>
            <p:cNvSpPr txBox="1">
              <a:spLocks noChangeArrowheads="1"/>
            </p:cNvSpPr>
            <p:nvPr/>
          </p:nvSpPr>
          <p:spPr bwMode="auto">
            <a:xfrm>
              <a:off x="626" y="2658"/>
              <a:ext cx="371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3-year $100 ordinary annuity</a:t>
              </a:r>
            </a:p>
          </p:txBody>
        </p:sp>
      </p:grpSp>
      <p:grpSp>
        <p:nvGrpSpPr>
          <p:cNvPr id="7173" name="Group 31"/>
          <p:cNvGrpSpPr>
            <a:grpSpLocks/>
          </p:cNvGrpSpPr>
          <p:nvPr/>
        </p:nvGrpSpPr>
        <p:grpSpPr bwMode="auto">
          <a:xfrm>
            <a:off x="483832" y="1703408"/>
            <a:ext cx="6242050" cy="2019287"/>
            <a:chOff x="914400" y="1710548"/>
            <a:chExt cx="6700345" cy="2019004"/>
          </a:xfrm>
        </p:grpSpPr>
        <p:sp>
          <p:nvSpPr>
            <p:cNvPr id="20485" name="Rectangle 35"/>
            <p:cNvSpPr>
              <a:spLocks noChangeArrowheads="1"/>
            </p:cNvSpPr>
            <p:nvPr/>
          </p:nvSpPr>
          <p:spPr bwMode="auto">
            <a:xfrm>
              <a:off x="5363689" y="3205763"/>
              <a:ext cx="803566" cy="52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100</a:t>
              </a:r>
            </a:p>
          </p:txBody>
        </p:sp>
        <p:sp>
          <p:nvSpPr>
            <p:cNvPr id="20486" name="Rectangle 36"/>
            <p:cNvSpPr>
              <a:spLocks noChangeArrowheads="1"/>
            </p:cNvSpPr>
            <p:nvPr/>
          </p:nvSpPr>
          <p:spPr bwMode="auto">
            <a:xfrm>
              <a:off x="958705" y="2394665"/>
              <a:ext cx="400923" cy="52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0</a:t>
              </a:r>
            </a:p>
          </p:txBody>
        </p:sp>
        <p:sp>
          <p:nvSpPr>
            <p:cNvPr id="20487" name="Rectangle 37"/>
            <p:cNvSpPr>
              <a:spLocks noChangeArrowheads="1"/>
            </p:cNvSpPr>
            <p:nvPr/>
          </p:nvSpPr>
          <p:spPr bwMode="auto">
            <a:xfrm>
              <a:off x="3240436" y="2394665"/>
              <a:ext cx="400923" cy="52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</a:t>
              </a:r>
            </a:p>
          </p:txBody>
        </p:sp>
        <p:sp>
          <p:nvSpPr>
            <p:cNvPr id="20488" name="Rectangle 38"/>
            <p:cNvSpPr>
              <a:spLocks noChangeArrowheads="1"/>
            </p:cNvSpPr>
            <p:nvPr/>
          </p:nvSpPr>
          <p:spPr bwMode="auto">
            <a:xfrm>
              <a:off x="5522165" y="2394665"/>
              <a:ext cx="400923" cy="52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2</a:t>
              </a:r>
            </a:p>
          </p:txBody>
        </p:sp>
        <p:sp>
          <p:nvSpPr>
            <p:cNvPr id="20489" name="Line 39"/>
            <p:cNvSpPr>
              <a:spLocks noChangeShapeType="1"/>
            </p:cNvSpPr>
            <p:nvPr/>
          </p:nvSpPr>
          <p:spPr bwMode="auto">
            <a:xfrm flipH="1">
              <a:off x="1137632" y="2962911"/>
              <a:ext cx="4548123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20490" name="Rectangle 40"/>
            <p:cNvSpPr>
              <a:spLocks noChangeArrowheads="1"/>
            </p:cNvSpPr>
            <p:nvPr/>
          </p:nvSpPr>
          <p:spPr bwMode="auto">
            <a:xfrm>
              <a:off x="1763173" y="2507376"/>
              <a:ext cx="536857" cy="5237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I%</a:t>
              </a:r>
            </a:p>
          </p:txBody>
        </p:sp>
        <p:sp>
          <p:nvSpPr>
            <p:cNvPr id="20491" name="Line 41"/>
            <p:cNvSpPr>
              <a:spLocks noChangeShapeType="1"/>
            </p:cNvSpPr>
            <p:nvPr/>
          </p:nvSpPr>
          <p:spPr bwMode="auto">
            <a:xfrm>
              <a:off x="1130816" y="2824817"/>
              <a:ext cx="0" cy="27460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20492" name="Line 42"/>
            <p:cNvSpPr>
              <a:spLocks noChangeShapeType="1"/>
            </p:cNvSpPr>
            <p:nvPr/>
          </p:nvSpPr>
          <p:spPr bwMode="auto">
            <a:xfrm>
              <a:off x="5689163" y="2824817"/>
              <a:ext cx="0" cy="27460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20493" name="Line 43"/>
            <p:cNvSpPr>
              <a:spLocks noChangeShapeType="1"/>
            </p:cNvSpPr>
            <p:nvPr/>
          </p:nvSpPr>
          <p:spPr bwMode="auto">
            <a:xfrm>
              <a:off x="3412545" y="2824817"/>
              <a:ext cx="0" cy="27460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en-US" sz="3600" dirty="0">
                <a:solidFill>
                  <a:schemeClr val="accent1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20494" name="Text Box 46"/>
            <p:cNvSpPr txBox="1">
              <a:spLocks noChangeArrowheads="1"/>
            </p:cNvSpPr>
            <p:nvPr/>
          </p:nvSpPr>
          <p:spPr bwMode="auto">
            <a:xfrm>
              <a:off x="914400" y="1710548"/>
              <a:ext cx="6700345" cy="584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$100 lump sum due in 2 years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439738"/>
            <a:ext cx="6972300" cy="876300"/>
          </a:xfrm>
        </p:spPr>
        <p:txBody>
          <a:bodyPr/>
          <a:lstStyle/>
          <a:p>
            <a:pPr eaLnBrk="1" hangingPunct="1"/>
            <a:r>
              <a:rPr lang="en-US" dirty="0" smtClean="0"/>
              <a:t>Drawing Time Lines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6AE83364-D66F-4596-AE54-BA1330AC5357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8196" name="Group 20"/>
          <p:cNvGrpSpPr>
            <a:grpSpLocks/>
          </p:cNvGrpSpPr>
          <p:nvPr/>
        </p:nvGrpSpPr>
        <p:grpSpPr bwMode="auto">
          <a:xfrm>
            <a:off x="374649" y="2892189"/>
            <a:ext cx="7164389" cy="2159001"/>
            <a:chOff x="576" y="1392"/>
            <a:chExt cx="4513" cy="1360"/>
          </a:xfrm>
        </p:grpSpPr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1948" y="2422"/>
              <a:ext cx="4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100</a:t>
              </a: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4668" y="2422"/>
              <a:ext cx="4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50</a:t>
              </a:r>
            </a:p>
          </p:txBody>
        </p:sp>
        <p:grpSp>
          <p:nvGrpSpPr>
            <p:cNvPr id="8208" name="Group 6"/>
            <p:cNvGrpSpPr>
              <a:grpSpLocks/>
            </p:cNvGrpSpPr>
            <p:nvPr/>
          </p:nvGrpSpPr>
          <p:grpSpPr bwMode="auto">
            <a:xfrm>
              <a:off x="748" y="2190"/>
              <a:ext cx="4080" cy="173"/>
              <a:chOff x="768" y="2322"/>
              <a:chExt cx="4080" cy="173"/>
            </a:xfrm>
          </p:grpSpPr>
          <p:sp>
            <p:nvSpPr>
              <p:cNvPr id="21519" name="Line 7"/>
              <p:cNvSpPr>
                <a:spLocks noChangeShapeType="1"/>
              </p:cNvSpPr>
              <p:nvPr/>
            </p:nvSpPr>
            <p:spPr bwMode="auto">
              <a:xfrm>
                <a:off x="768" y="2322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1520" name="Line 8"/>
              <p:cNvSpPr>
                <a:spLocks noChangeShapeType="1"/>
              </p:cNvSpPr>
              <p:nvPr/>
            </p:nvSpPr>
            <p:spPr bwMode="auto">
              <a:xfrm>
                <a:off x="2160" y="2322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1521" name="Line 9"/>
              <p:cNvSpPr>
                <a:spLocks noChangeShapeType="1"/>
              </p:cNvSpPr>
              <p:nvPr/>
            </p:nvSpPr>
            <p:spPr bwMode="auto">
              <a:xfrm>
                <a:off x="3408" y="2322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1522" name="Line 10"/>
              <p:cNvSpPr>
                <a:spLocks noChangeShapeType="1"/>
              </p:cNvSpPr>
              <p:nvPr/>
            </p:nvSpPr>
            <p:spPr bwMode="auto">
              <a:xfrm>
                <a:off x="4848" y="2322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1523" name="Line 11"/>
              <p:cNvSpPr>
                <a:spLocks noChangeShapeType="1"/>
              </p:cNvSpPr>
              <p:nvPr/>
            </p:nvSpPr>
            <p:spPr bwMode="auto">
              <a:xfrm>
                <a:off x="769" y="2408"/>
                <a:ext cx="4079" cy="0"/>
              </a:xfrm>
              <a:prstGeom prst="line">
                <a:avLst/>
              </a:prstGeom>
              <a:noFill/>
              <a:ln w="25400">
                <a:solidFill>
                  <a:schemeClr val="accent1">
                    <a:lumMod val="50000"/>
                  </a:schemeClr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3600" dirty="0">
                  <a:solidFill>
                    <a:schemeClr val="accent1">
                      <a:lumMod val="50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21511" name="Rectangle 12"/>
            <p:cNvSpPr>
              <a:spLocks noChangeArrowheads="1"/>
            </p:cNvSpPr>
            <p:nvPr/>
          </p:nvSpPr>
          <p:spPr bwMode="auto">
            <a:xfrm>
              <a:off x="3226" y="2422"/>
              <a:ext cx="4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 75</a:t>
              </a:r>
            </a:p>
          </p:txBody>
        </p:sp>
        <p:sp>
          <p:nvSpPr>
            <p:cNvPr id="21512" name="Rectangle 13"/>
            <p:cNvSpPr>
              <a:spLocks noChangeArrowheads="1"/>
            </p:cNvSpPr>
            <p:nvPr/>
          </p:nvSpPr>
          <p:spPr bwMode="auto">
            <a:xfrm>
              <a:off x="654" y="1872"/>
              <a:ext cx="23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0</a:t>
              </a:r>
            </a:p>
          </p:txBody>
        </p:sp>
        <p:sp>
          <p:nvSpPr>
            <p:cNvPr id="21513" name="Rectangle 14"/>
            <p:cNvSpPr>
              <a:spLocks noChangeArrowheads="1"/>
            </p:cNvSpPr>
            <p:nvPr/>
          </p:nvSpPr>
          <p:spPr bwMode="auto">
            <a:xfrm>
              <a:off x="2049" y="1872"/>
              <a:ext cx="23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1</a:t>
              </a:r>
            </a:p>
          </p:txBody>
        </p:sp>
        <p:sp>
          <p:nvSpPr>
            <p:cNvPr id="21514" name="Rectangle 15"/>
            <p:cNvSpPr>
              <a:spLocks noChangeArrowheads="1"/>
            </p:cNvSpPr>
            <p:nvPr/>
          </p:nvSpPr>
          <p:spPr bwMode="auto">
            <a:xfrm>
              <a:off x="3285" y="1872"/>
              <a:ext cx="23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2</a:t>
              </a:r>
            </a:p>
          </p:txBody>
        </p:sp>
        <p:sp>
          <p:nvSpPr>
            <p:cNvPr id="21515" name="Rectangle 16"/>
            <p:cNvSpPr>
              <a:spLocks noChangeArrowheads="1"/>
            </p:cNvSpPr>
            <p:nvPr/>
          </p:nvSpPr>
          <p:spPr bwMode="auto">
            <a:xfrm>
              <a:off x="4733" y="1872"/>
              <a:ext cx="23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3</a:t>
              </a:r>
            </a:p>
          </p:txBody>
        </p:sp>
        <p:sp>
          <p:nvSpPr>
            <p:cNvPr id="21516" name="Rectangle 17"/>
            <p:cNvSpPr>
              <a:spLocks noChangeArrowheads="1"/>
            </p:cNvSpPr>
            <p:nvPr/>
          </p:nvSpPr>
          <p:spPr bwMode="auto">
            <a:xfrm>
              <a:off x="1057" y="1872"/>
              <a:ext cx="31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I%</a:t>
              </a:r>
            </a:p>
          </p:txBody>
        </p:sp>
        <p:sp>
          <p:nvSpPr>
            <p:cNvPr id="21517" name="Rectangle 18"/>
            <p:cNvSpPr>
              <a:spLocks noChangeArrowheads="1"/>
            </p:cNvSpPr>
            <p:nvPr/>
          </p:nvSpPr>
          <p:spPr bwMode="auto">
            <a:xfrm>
              <a:off x="576" y="2422"/>
              <a:ext cx="43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-50</a:t>
              </a:r>
            </a:p>
          </p:txBody>
        </p:sp>
        <p:sp>
          <p:nvSpPr>
            <p:cNvPr id="21518" name="Text Box 19"/>
            <p:cNvSpPr txBox="1">
              <a:spLocks noChangeArrowheads="1"/>
            </p:cNvSpPr>
            <p:nvPr/>
          </p:nvSpPr>
          <p:spPr bwMode="auto">
            <a:xfrm>
              <a:off x="576" y="1392"/>
              <a:ext cx="316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3200" dirty="0">
                  <a:solidFill>
                    <a:schemeClr val="accent1">
                      <a:lumMod val="50000"/>
                    </a:schemeClr>
                  </a:solidFill>
                  <a:latin typeface="+mn-lt"/>
                </a:rPr>
                <a:t>Uneven cash flow stream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54026" y="1360486"/>
            <a:ext cx="7112444" cy="4068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Finding the FV of a cash flow or series of cash flows is called compounding</a:t>
            </a:r>
          </a:p>
          <a:p>
            <a:pPr eaLnBrk="1" hangingPunct="1">
              <a:defRPr/>
            </a:pPr>
            <a:r>
              <a:rPr lang="en-US" sz="2400" dirty="0" smtClean="0"/>
              <a:t>What does compounding mean?</a:t>
            </a:r>
          </a:p>
          <a:p>
            <a:pPr eaLnBrk="1" hangingPunct="1">
              <a:defRPr/>
            </a:pPr>
            <a:r>
              <a:rPr lang="en-US" sz="2400" dirty="0" smtClean="0"/>
              <a:t>FV can be solved with these methods</a:t>
            </a:r>
          </a:p>
          <a:p>
            <a:pPr lvl="1">
              <a:defRPr/>
            </a:pPr>
            <a:r>
              <a:rPr lang="en-US" sz="2200" dirty="0" smtClean="0"/>
              <a:t>step-by-step/formulas</a:t>
            </a:r>
          </a:p>
          <a:p>
            <a:pPr lvl="1">
              <a:defRPr/>
            </a:pPr>
            <a:r>
              <a:rPr lang="en-US" sz="2200" dirty="0" smtClean="0"/>
              <a:t>financial calculator</a:t>
            </a:r>
          </a:p>
          <a:p>
            <a:pPr lvl="1">
              <a:defRPr/>
            </a:pPr>
            <a:r>
              <a:rPr lang="en-US" sz="2200" dirty="0" smtClean="0"/>
              <a:t>spreadsheets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2D16ED16-09F5-46C8-8072-465E354FA5B8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342106" y="4568211"/>
            <a:ext cx="7227888" cy="1323975"/>
            <a:chOff x="566" y="3048"/>
            <a:chExt cx="4553" cy="834"/>
          </a:xfrm>
        </p:grpSpPr>
        <p:sp>
          <p:nvSpPr>
            <p:cNvPr id="22533" name="Rectangle 6"/>
            <p:cNvSpPr>
              <a:spLocks noChangeArrowheads="1"/>
            </p:cNvSpPr>
            <p:nvPr/>
          </p:nvSpPr>
          <p:spPr bwMode="auto">
            <a:xfrm>
              <a:off x="4567" y="3610"/>
              <a:ext cx="552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FV = ?</a:t>
              </a:r>
            </a:p>
          </p:txBody>
        </p:sp>
        <p:grpSp>
          <p:nvGrpSpPr>
            <p:cNvPr id="9232" name="Group 7"/>
            <p:cNvGrpSpPr>
              <a:grpSpLocks/>
            </p:cNvGrpSpPr>
            <p:nvPr/>
          </p:nvGrpSpPr>
          <p:grpSpPr bwMode="auto">
            <a:xfrm>
              <a:off x="756" y="3371"/>
              <a:ext cx="4080" cy="173"/>
              <a:chOff x="754" y="2027"/>
              <a:chExt cx="4080" cy="173"/>
            </a:xfrm>
          </p:grpSpPr>
          <p:sp>
            <p:nvSpPr>
              <p:cNvPr id="22541" name="Line 8"/>
              <p:cNvSpPr>
                <a:spLocks noChangeShapeType="1"/>
              </p:cNvSpPr>
              <p:nvPr/>
            </p:nvSpPr>
            <p:spPr bwMode="auto">
              <a:xfrm>
                <a:off x="754" y="202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latin typeface="+mn-lt"/>
                </a:endParaRPr>
              </a:p>
            </p:txBody>
          </p:sp>
          <p:sp>
            <p:nvSpPr>
              <p:cNvPr id="22542" name="Line 9"/>
              <p:cNvSpPr>
                <a:spLocks noChangeShapeType="1"/>
              </p:cNvSpPr>
              <p:nvPr/>
            </p:nvSpPr>
            <p:spPr bwMode="auto">
              <a:xfrm>
                <a:off x="2146" y="202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latin typeface="+mn-lt"/>
                </a:endParaRPr>
              </a:p>
            </p:txBody>
          </p:sp>
          <p:sp>
            <p:nvSpPr>
              <p:cNvPr id="22543" name="Line 10"/>
              <p:cNvSpPr>
                <a:spLocks noChangeShapeType="1"/>
              </p:cNvSpPr>
              <p:nvPr/>
            </p:nvSpPr>
            <p:spPr bwMode="auto">
              <a:xfrm>
                <a:off x="3394" y="202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latin typeface="+mn-lt"/>
                </a:endParaRPr>
              </a:p>
            </p:txBody>
          </p:sp>
          <p:sp>
            <p:nvSpPr>
              <p:cNvPr id="22544" name="Line 11"/>
              <p:cNvSpPr>
                <a:spLocks noChangeShapeType="1"/>
              </p:cNvSpPr>
              <p:nvPr/>
            </p:nvSpPr>
            <p:spPr bwMode="auto">
              <a:xfrm>
                <a:off x="4834" y="2027"/>
                <a:ext cx="0" cy="1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latin typeface="+mn-lt"/>
                </a:endParaRPr>
              </a:p>
            </p:txBody>
          </p:sp>
          <p:sp>
            <p:nvSpPr>
              <p:cNvPr id="22545" name="Line 12"/>
              <p:cNvSpPr>
                <a:spLocks noChangeShapeType="1"/>
              </p:cNvSpPr>
              <p:nvPr/>
            </p:nvSpPr>
            <p:spPr bwMode="auto">
              <a:xfrm>
                <a:off x="755" y="2113"/>
                <a:ext cx="407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sz="2900" dirty="0">
                  <a:latin typeface="+mn-lt"/>
                </a:endParaRPr>
              </a:p>
            </p:txBody>
          </p:sp>
        </p:grpSp>
        <p:sp>
          <p:nvSpPr>
            <p:cNvPr id="22535" name="Rectangle 14"/>
            <p:cNvSpPr>
              <a:spLocks noChangeArrowheads="1"/>
            </p:cNvSpPr>
            <p:nvPr/>
          </p:nvSpPr>
          <p:spPr bwMode="auto">
            <a:xfrm>
              <a:off x="654" y="3048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0</a:t>
              </a:r>
            </a:p>
          </p:txBody>
        </p:sp>
        <p:sp>
          <p:nvSpPr>
            <p:cNvPr id="22536" name="Rectangle 15"/>
            <p:cNvSpPr>
              <a:spLocks noChangeArrowheads="1"/>
            </p:cNvSpPr>
            <p:nvPr/>
          </p:nvSpPr>
          <p:spPr bwMode="auto">
            <a:xfrm>
              <a:off x="2048" y="3048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1</a:t>
              </a:r>
            </a:p>
          </p:txBody>
        </p:sp>
        <p:sp>
          <p:nvSpPr>
            <p:cNvPr id="22537" name="Rectangle 16"/>
            <p:cNvSpPr>
              <a:spLocks noChangeArrowheads="1"/>
            </p:cNvSpPr>
            <p:nvPr/>
          </p:nvSpPr>
          <p:spPr bwMode="auto">
            <a:xfrm>
              <a:off x="3296" y="3048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2</a:t>
              </a:r>
            </a:p>
          </p:txBody>
        </p:sp>
        <p:sp>
          <p:nvSpPr>
            <p:cNvPr id="22538" name="Rectangle 17"/>
            <p:cNvSpPr>
              <a:spLocks noChangeArrowheads="1"/>
            </p:cNvSpPr>
            <p:nvPr/>
          </p:nvSpPr>
          <p:spPr bwMode="auto">
            <a:xfrm>
              <a:off x="4736" y="3048"/>
              <a:ext cx="20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3</a:t>
              </a:r>
            </a:p>
          </p:txBody>
        </p:sp>
        <p:sp>
          <p:nvSpPr>
            <p:cNvPr id="22539" name="Rectangle 18"/>
            <p:cNvSpPr>
              <a:spLocks noChangeArrowheads="1"/>
            </p:cNvSpPr>
            <p:nvPr/>
          </p:nvSpPr>
          <p:spPr bwMode="auto">
            <a:xfrm>
              <a:off x="1026" y="3247"/>
              <a:ext cx="31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4%</a:t>
              </a:r>
            </a:p>
          </p:txBody>
        </p:sp>
        <p:sp>
          <p:nvSpPr>
            <p:cNvPr id="22540" name="Rectangle 19"/>
            <p:cNvSpPr>
              <a:spLocks noChangeArrowheads="1"/>
            </p:cNvSpPr>
            <p:nvPr/>
          </p:nvSpPr>
          <p:spPr bwMode="auto">
            <a:xfrm>
              <a:off x="566" y="3610"/>
              <a:ext cx="38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defRPr/>
              </a:pPr>
              <a:r>
                <a:rPr lang="en-US" sz="2200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100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Value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0056" y="1366176"/>
            <a:ext cx="8229600" cy="5991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The Step-by-Step/Formula Method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0056" y="2155112"/>
            <a:ext cx="8229599" cy="455554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n-US" sz="2000" dirty="0" smtClean="0"/>
              <a:t>After 1 year:</a:t>
            </a:r>
          </a:p>
          <a:p>
            <a:pPr marL="914400" lvl="1" indent="-3175" eaLnBrk="1" hangingPunct="1">
              <a:buFont typeface="Wingdings 2" pitchFamily="18" charset="2"/>
              <a:buNone/>
              <a:tabLst>
                <a:tab pos="1600200" algn="l"/>
              </a:tabLst>
              <a:defRPr/>
            </a:pPr>
            <a:r>
              <a:rPr lang="en-US" sz="3200" dirty="0" smtClean="0"/>
              <a:t>FV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	= PV(1 + I) = $100(1.04) = $104.00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dirty="0" smtClean="0"/>
              <a:t>After 2 years:</a:t>
            </a:r>
          </a:p>
          <a:p>
            <a:pPr marL="911225" lvl="1" indent="3175" eaLnBrk="1" hangingPunct="1">
              <a:buFont typeface="Wingdings 2" pitchFamily="18" charset="2"/>
              <a:buNone/>
              <a:tabLst>
                <a:tab pos="1600200" algn="l"/>
              </a:tabLst>
              <a:defRPr/>
            </a:pPr>
            <a:r>
              <a:rPr lang="en-US" sz="3200" dirty="0" smtClean="0"/>
              <a:t>FV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	= PV(1 + I)</a:t>
            </a:r>
            <a:r>
              <a:rPr lang="en-US" sz="3200" baseline="30000" dirty="0" smtClean="0"/>
              <a:t>2 </a:t>
            </a:r>
            <a:r>
              <a:rPr lang="en-US" sz="3200" dirty="0" smtClean="0"/>
              <a:t>= $100(1.04)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= $108.16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dirty="0" smtClean="0"/>
              <a:t>After 3 years:</a:t>
            </a:r>
          </a:p>
          <a:p>
            <a:pPr marL="911225" lvl="1" indent="3175" eaLnBrk="1" hangingPunct="1">
              <a:buFont typeface="Wingdings 2" pitchFamily="18" charset="2"/>
              <a:buNone/>
              <a:tabLst>
                <a:tab pos="1600200" algn="l"/>
              </a:tabLst>
              <a:defRPr/>
            </a:pPr>
            <a:r>
              <a:rPr lang="en-US" sz="3200" dirty="0" smtClean="0"/>
              <a:t>FV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	= PV(1 + I)</a:t>
            </a:r>
            <a:r>
              <a:rPr lang="en-US" sz="3200" baseline="30000" dirty="0" smtClean="0"/>
              <a:t>3 </a:t>
            </a:r>
            <a:r>
              <a:rPr lang="en-US" sz="3200" dirty="0" smtClean="0"/>
              <a:t>= $100(1.04)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= $112.49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US" sz="2000" dirty="0" smtClean="0"/>
              <a:t>After N years (general case):</a:t>
            </a:r>
          </a:p>
          <a:p>
            <a:pPr marL="911225" lvl="1" indent="3175" eaLnBrk="1" hangingPunct="1">
              <a:buFont typeface="Wingdings 2" pitchFamily="18" charset="2"/>
              <a:buNone/>
              <a:tabLst>
                <a:tab pos="1600200" algn="l"/>
              </a:tabLst>
              <a:defRPr/>
            </a:pPr>
            <a:r>
              <a:rPr lang="en-US" sz="3200" dirty="0" smtClean="0"/>
              <a:t>FV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	= PV(1 + I)</a:t>
            </a:r>
            <a:r>
              <a:rPr lang="en-US" sz="3200" baseline="30000" dirty="0" smtClean="0"/>
              <a:t>N</a:t>
            </a:r>
            <a:endParaRPr lang="en-US" sz="3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9840DD5F-52AF-4BE6-B2D1-B5BD61E847D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50056" y="169866"/>
            <a:ext cx="8229600" cy="10064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What is the future value (FV) of $100 invested for 3 years at 4%?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188889"/>
            <a:ext cx="6972300" cy="1162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Solving for FV:</a:t>
            </a:r>
            <a:br>
              <a:rPr lang="en-US" dirty="0" smtClean="0"/>
            </a:br>
            <a:r>
              <a:rPr lang="en-US" dirty="0" smtClean="0"/>
              <a:t>Calculator and Excel Methods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16086" y="1531476"/>
            <a:ext cx="7263138" cy="388077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400" dirty="0" smtClean="0"/>
              <a:t>Solves the FV equation</a:t>
            </a:r>
          </a:p>
          <a:p>
            <a:pPr>
              <a:defRPr/>
            </a:pPr>
            <a:r>
              <a:rPr lang="en-US" sz="2400" dirty="0" smtClean="0"/>
              <a:t>Requires 4 calculator </a:t>
            </a:r>
            <a:r>
              <a:rPr lang="en-US" sz="2400" dirty="0"/>
              <a:t>inputs, </a:t>
            </a:r>
            <a:r>
              <a:rPr lang="en-US" sz="2400" dirty="0" smtClean="0"/>
              <a:t>solve for the fifth</a:t>
            </a:r>
          </a:p>
          <a:p>
            <a:pPr lvl="1">
              <a:defRPr/>
            </a:pPr>
            <a:r>
              <a:rPr lang="en-US" sz="2200" dirty="0" smtClean="0"/>
              <a:t>Set to P/YR = 1 and END mode</a:t>
            </a:r>
          </a:p>
          <a:p>
            <a:pPr lvl="1">
              <a:defRPr/>
            </a:pPr>
            <a:r>
              <a:rPr lang="en-US" sz="2200" dirty="0" smtClean="0"/>
              <a:t>Why is PV entered as a negative number?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Excel:  =FV(rate,nper,pmt,pv,type)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8215313" y="6164263"/>
            <a:ext cx="928687" cy="311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5-</a:t>
            </a:r>
            <a:fld id="{FD1C43A6-DB12-4173-842F-6C1FF1234C18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11269" name="Group 37"/>
          <p:cNvGrpSpPr>
            <a:grpSpLocks/>
          </p:cNvGrpSpPr>
          <p:nvPr/>
        </p:nvGrpSpPr>
        <p:grpSpPr bwMode="auto">
          <a:xfrm>
            <a:off x="596707" y="3562066"/>
            <a:ext cx="6767705" cy="1738739"/>
            <a:chOff x="1581150" y="3375025"/>
            <a:chExt cx="5983288" cy="1420813"/>
          </a:xfrm>
        </p:grpSpPr>
        <p:grpSp>
          <p:nvGrpSpPr>
            <p:cNvPr id="11279" name="Group 34"/>
            <p:cNvGrpSpPr>
              <a:grpSpLocks/>
            </p:cNvGrpSpPr>
            <p:nvPr/>
          </p:nvGrpSpPr>
          <p:grpSpPr bwMode="auto">
            <a:xfrm>
              <a:off x="1581150" y="3375025"/>
              <a:ext cx="5983288" cy="1420813"/>
              <a:chOff x="1581150" y="3375025"/>
              <a:chExt cx="5983288" cy="1420813"/>
            </a:xfrm>
          </p:grpSpPr>
          <p:grpSp>
            <p:nvGrpSpPr>
              <p:cNvPr id="11281" name="Group 20"/>
              <p:cNvGrpSpPr>
                <a:grpSpLocks/>
              </p:cNvGrpSpPr>
              <p:nvPr/>
            </p:nvGrpSpPr>
            <p:grpSpPr bwMode="auto">
              <a:xfrm>
                <a:off x="1581150" y="3375025"/>
                <a:ext cx="5983288" cy="1420813"/>
                <a:chOff x="1581150" y="3119438"/>
                <a:chExt cx="5983288" cy="1420812"/>
              </a:xfrm>
            </p:grpSpPr>
            <p:sp>
              <p:nvSpPr>
                <p:cNvPr id="21" name="AutoShape 4"/>
                <p:cNvSpPr>
                  <a:spLocks noChangeArrowheads="1"/>
                </p:cNvSpPr>
                <p:nvPr/>
              </p:nvSpPr>
              <p:spPr bwMode="auto">
                <a:xfrm>
                  <a:off x="1581150" y="3119438"/>
                  <a:ext cx="5983288" cy="14208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000" dirty="0">
                    <a:solidFill>
                      <a:srgbClr val="000000"/>
                    </a:solidFill>
                    <a:latin typeface="+mn-lt"/>
                  </a:endParaRPr>
                </a:p>
              </p:txBody>
            </p:sp>
            <p:sp>
              <p:nvSpPr>
                <p:cNvPr id="22" name="AutoShape 5"/>
                <p:cNvSpPr>
                  <a:spLocks noChangeArrowheads="1"/>
                </p:cNvSpPr>
                <p:nvPr/>
              </p:nvSpPr>
              <p:spPr bwMode="auto">
                <a:xfrm>
                  <a:off x="1733550" y="3216276"/>
                  <a:ext cx="1189038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2"/>
                </a:soli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INPUTS</a:t>
                  </a:r>
                </a:p>
              </p:txBody>
            </p:sp>
            <p:sp>
              <p:nvSpPr>
                <p:cNvPr id="23" name="AutoShape 6"/>
                <p:cNvSpPr>
                  <a:spLocks noChangeArrowheads="1"/>
                </p:cNvSpPr>
                <p:nvPr/>
              </p:nvSpPr>
              <p:spPr bwMode="auto">
                <a:xfrm>
                  <a:off x="1733550" y="4075112"/>
                  <a:ext cx="1189038" cy="366713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2"/>
                </a:solidFill>
                <a:ln w="9525">
                  <a:solidFill>
                    <a:schemeClr val="accent4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OUTPUT</a:t>
                  </a:r>
                </a:p>
              </p:txBody>
            </p:sp>
            <p:sp>
              <p:nvSpPr>
                <p:cNvPr id="24" name="AutoShape 7"/>
                <p:cNvSpPr>
                  <a:spLocks noChangeArrowheads="1"/>
                </p:cNvSpPr>
                <p:nvPr/>
              </p:nvSpPr>
              <p:spPr bwMode="auto">
                <a:xfrm>
                  <a:off x="3141663" y="3644901"/>
                  <a:ext cx="639762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N</a:t>
                  </a:r>
                </a:p>
              </p:txBody>
            </p:sp>
            <p:sp>
              <p:nvSpPr>
                <p:cNvPr id="25" name="AutoShape 8"/>
                <p:cNvSpPr>
                  <a:spLocks noChangeArrowheads="1"/>
                </p:cNvSpPr>
                <p:nvPr/>
              </p:nvSpPr>
              <p:spPr bwMode="auto">
                <a:xfrm>
                  <a:off x="4013200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spc="-100" dirty="0">
                      <a:latin typeface="+mn-lt"/>
                    </a:rPr>
                    <a:t>I/YR</a:t>
                  </a:r>
                </a:p>
              </p:txBody>
            </p:sp>
            <p:sp>
              <p:nvSpPr>
                <p:cNvPr id="26" name="AutoShape 9"/>
                <p:cNvSpPr>
                  <a:spLocks noChangeArrowheads="1"/>
                </p:cNvSpPr>
                <p:nvPr/>
              </p:nvSpPr>
              <p:spPr bwMode="auto">
                <a:xfrm>
                  <a:off x="5759450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PMT</a:t>
                  </a:r>
                </a:p>
              </p:txBody>
            </p:sp>
            <p:sp>
              <p:nvSpPr>
                <p:cNvPr id="27" name="AutoShape 10"/>
                <p:cNvSpPr>
                  <a:spLocks noChangeArrowheads="1"/>
                </p:cNvSpPr>
                <p:nvPr/>
              </p:nvSpPr>
              <p:spPr bwMode="auto">
                <a:xfrm>
                  <a:off x="4886325" y="3644901"/>
                  <a:ext cx="639763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PV</a:t>
                  </a:r>
                </a:p>
              </p:txBody>
            </p:sp>
            <p:sp>
              <p:nvSpPr>
                <p:cNvPr id="28" name="AutoShape 11"/>
                <p:cNvSpPr>
                  <a:spLocks noChangeArrowheads="1"/>
                </p:cNvSpPr>
                <p:nvPr/>
              </p:nvSpPr>
              <p:spPr bwMode="auto">
                <a:xfrm>
                  <a:off x="6630988" y="3644901"/>
                  <a:ext cx="641350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accent4"/>
                </a:solidFill>
                <a:ln w="9525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FV</a:t>
                  </a:r>
                </a:p>
              </p:txBody>
            </p:sp>
            <p:sp>
              <p:nvSpPr>
                <p:cNvPr id="29" name="AutoShape 12"/>
                <p:cNvSpPr>
                  <a:spLocks noChangeArrowheads="1"/>
                </p:cNvSpPr>
                <p:nvPr/>
              </p:nvSpPr>
              <p:spPr bwMode="auto">
                <a:xfrm>
                  <a:off x="3141663" y="3216276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3</a:t>
                  </a:r>
                </a:p>
              </p:txBody>
            </p:sp>
            <p:sp>
              <p:nvSpPr>
                <p:cNvPr id="31" name="AutoShape 14"/>
                <p:cNvSpPr>
                  <a:spLocks noChangeArrowheads="1"/>
                </p:cNvSpPr>
                <p:nvPr/>
              </p:nvSpPr>
              <p:spPr bwMode="auto">
                <a:xfrm>
                  <a:off x="5757863" y="3216276"/>
                  <a:ext cx="639762" cy="365125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spc="-20" dirty="0">
                      <a:latin typeface="+mn-lt"/>
                    </a:rPr>
                    <a:t>0</a:t>
                  </a:r>
                </a:p>
              </p:txBody>
            </p:sp>
            <p:sp>
              <p:nvSpPr>
                <p:cNvPr id="32" name="AutoShape 15"/>
                <p:cNvSpPr>
                  <a:spLocks noChangeArrowheads="1"/>
                </p:cNvSpPr>
                <p:nvPr/>
              </p:nvSpPr>
              <p:spPr bwMode="auto">
                <a:xfrm>
                  <a:off x="4006850" y="3216276"/>
                  <a:ext cx="641350" cy="366712"/>
                </a:xfrm>
                <a:prstGeom prst="roundRect">
                  <a:avLst>
                    <a:gd name="adj" fmla="val 12486"/>
                  </a:avLst>
                </a:pr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/>
                <a:p>
                  <a:pPr algn="ctr">
                    <a:defRPr/>
                  </a:pPr>
                  <a:r>
                    <a:rPr lang="en-US" sz="2000" b="1" dirty="0">
                      <a:latin typeface="+mn-lt"/>
                    </a:rPr>
                    <a:t>4</a:t>
                  </a:r>
                </a:p>
              </p:txBody>
            </p:sp>
          </p:grpSp>
          <p:sp>
            <p:nvSpPr>
              <p:cNvPr id="34" name="AutoShape 16"/>
              <p:cNvSpPr>
                <a:spLocks noChangeArrowheads="1"/>
              </p:cNvSpPr>
              <p:nvPr/>
            </p:nvSpPr>
            <p:spPr bwMode="auto">
              <a:xfrm>
                <a:off x="4884738" y="3471863"/>
                <a:ext cx="639762" cy="365125"/>
              </a:xfrm>
              <a:prstGeom prst="roundRect">
                <a:avLst>
                  <a:gd name="adj" fmla="val 12486"/>
                </a:avLst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pPr algn="ctr">
                  <a:defRPr/>
                </a:pPr>
                <a:r>
                  <a:rPr lang="en-US" sz="2000" b="1" dirty="0">
                    <a:latin typeface="+mn-lt"/>
                  </a:rPr>
                  <a:t>-100</a:t>
                </a:r>
              </a:p>
            </p:txBody>
          </p:sp>
        </p:grpSp>
        <p:sp>
          <p:nvSpPr>
            <p:cNvPr id="36" name="AutoShape 15"/>
            <p:cNvSpPr>
              <a:spLocks noChangeArrowheads="1"/>
            </p:cNvSpPr>
            <p:nvPr/>
          </p:nvSpPr>
          <p:spPr bwMode="auto">
            <a:xfrm>
              <a:off x="6542088" y="4332288"/>
              <a:ext cx="822325" cy="366712"/>
            </a:xfrm>
            <a:prstGeom prst="roundRect">
              <a:avLst>
                <a:gd name="adj" fmla="val 12486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en-US" sz="2000" b="1" dirty="0">
                  <a:latin typeface="+mn-lt"/>
                </a:rPr>
                <a:t>112.49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4446</TotalTime>
  <Words>1504</Words>
  <Application>Microsoft Office PowerPoint</Application>
  <PresentationFormat>On-screen Show (4:3)</PresentationFormat>
  <Paragraphs>443</Paragraphs>
  <Slides>33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Trebuchet MS</vt:lpstr>
      <vt:lpstr>Wingdings</vt:lpstr>
      <vt:lpstr>Wingdings 2</vt:lpstr>
      <vt:lpstr>Wingdings 3</vt:lpstr>
      <vt:lpstr>Facet</vt:lpstr>
      <vt:lpstr>Equation</vt:lpstr>
      <vt:lpstr>PowerPoint Presentation</vt:lpstr>
      <vt:lpstr>Current Events</vt:lpstr>
      <vt:lpstr>Time Value of Money!</vt:lpstr>
      <vt:lpstr>What is the time value of money?</vt:lpstr>
      <vt:lpstr>Drawing Time Lines</vt:lpstr>
      <vt:lpstr>Drawing Time Lines</vt:lpstr>
      <vt:lpstr>Future Value</vt:lpstr>
      <vt:lpstr>The Step-by-Step/Formula Method</vt:lpstr>
      <vt:lpstr>Solving for FV: Calculator and Excel Methods</vt:lpstr>
      <vt:lpstr>PowerPoint Presentation</vt:lpstr>
      <vt:lpstr>Present Value</vt:lpstr>
      <vt:lpstr>Solving for PV: The Formula Method</vt:lpstr>
      <vt:lpstr>Solving for PV: Calculator and Excel Methods</vt:lpstr>
      <vt:lpstr>Solving for I:  What annual interest rate would cause $100 to grow to $119.10 in 3 years?</vt:lpstr>
      <vt:lpstr>Solving for N:  If sales grow at 10% per year, how long before sales double?</vt:lpstr>
      <vt:lpstr>What is the difference between an ordinary annuity and an annuity due?</vt:lpstr>
      <vt:lpstr>Solving for FV: 3-Year Ordinary Annuity of $100 at 4%</vt:lpstr>
      <vt:lpstr>Solving for PV: 3-year Ordinary Annuity of $100 at 4%</vt:lpstr>
      <vt:lpstr>Solving for FV: 3-Year Annuity Due of $100 at 4%</vt:lpstr>
      <vt:lpstr>Solving for PV: 3-Year Annuity Due of $100 at 4%</vt:lpstr>
      <vt:lpstr>What if it were a 10-year ordinary annuity?  A 25-year annuity?  A perpetuity?</vt:lpstr>
      <vt:lpstr>Real-life example of TVM!</vt:lpstr>
      <vt:lpstr>PowerPoint Presentation</vt:lpstr>
      <vt:lpstr>What is the PV of this uneven cash flow stream?</vt:lpstr>
      <vt:lpstr>Solving for PV: Uneven Cash Flow Stream</vt:lpstr>
      <vt:lpstr>What if the interest is compounded more often than annually?</vt:lpstr>
      <vt:lpstr>Compounding more frequently than annually</vt:lpstr>
      <vt:lpstr>Personal Finance Example</vt:lpstr>
      <vt:lpstr>What is the FV of $100 after 3 years at 10% with semiannual compounding?  Quarterly compounding?</vt:lpstr>
      <vt:lpstr>Loan Amortization</vt:lpstr>
      <vt:lpstr>First: Find the Required Annual Payment</vt:lpstr>
      <vt:lpstr>PowerPoint Presentation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Andrew Parkes</cp:lastModifiedBy>
  <cp:revision>596</cp:revision>
  <dcterms:created xsi:type="dcterms:W3CDTF">2008-06-05T15:38:38Z</dcterms:created>
  <dcterms:modified xsi:type="dcterms:W3CDTF">2018-10-04T17:44:13Z</dcterms:modified>
</cp:coreProperties>
</file>