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84" r:id="rId3"/>
    <p:sldId id="272" r:id="rId4"/>
    <p:sldId id="269" r:id="rId5"/>
    <p:sldId id="271" r:id="rId6"/>
    <p:sldId id="257" r:id="rId7"/>
    <p:sldId id="259" r:id="rId8"/>
    <p:sldId id="280" r:id="rId9"/>
    <p:sldId id="275" r:id="rId10"/>
    <p:sldId id="276" r:id="rId11"/>
    <p:sldId id="283" r:id="rId12"/>
    <p:sldId id="278" r:id="rId13"/>
    <p:sldId id="267" r:id="rId14"/>
    <p:sldId id="281" r:id="rId15"/>
    <p:sldId id="282" r:id="rId16"/>
    <p:sldId id="279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8B60-08E0-4EE5-9B18-107E1FBD251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CFDCB-BFAC-48EE-92D8-8BD78763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CE5F8-2163-4136-B875-5DE9C80732D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977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220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50943"/>
          <a:stretch>
            <a:fillRect/>
          </a:stretch>
        </p:blipFill>
        <p:spPr bwMode="auto">
          <a:xfrm>
            <a:off x="0" y="-4"/>
            <a:ext cx="12192000" cy="19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22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2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50943"/>
          <a:stretch>
            <a:fillRect/>
          </a:stretch>
        </p:blipFill>
        <p:spPr bwMode="auto">
          <a:xfrm>
            <a:off x="0" y="-4"/>
            <a:ext cx="12192000" cy="19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451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7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81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3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4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t="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79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7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1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60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t="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8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20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John Wiley &amp; Sons, Inc.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1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021EB1-D89F-4943-A53A-960D237CA019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2012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/>
            <a:fld id="{9D21D778-B565-4D7E-94D7-64010A445B68}" type="datetimeFigureOut">
              <a:rPr lang="en-US" smtClean="0"/>
              <a:pPr algn="r"/>
              <a:t>10/10/2018</a:t>
            </a:fld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2012 John Wiley &amp; Sons,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B0A9085-E577-425C-B71D-E17991B44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7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data/bonds/" TargetMode="External"/><Relationship Id="rId2" Type="http://schemas.openxmlformats.org/officeDocument/2006/relationships/hyperlink" Target="https://www.youtube.com/watch?v=A5MgRGFLAf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ware of little expenses. A small leak will sink a great ship. - Benjamin Frank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9" y="533400"/>
            <a:ext cx="11316151" cy="59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5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 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020"/>
            <a:ext cx="109728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currently work for a bank and have the responsibility of pricing (determining interest rates) for small business loans. The following information is provided by your bank.  Determine the 5 and 10 year loan rates for a customer with a high credit rating (good financial condition).</a:t>
            </a:r>
          </a:p>
          <a:p>
            <a:endParaRPr lang="en-US" dirty="0"/>
          </a:p>
          <a:p>
            <a:r>
              <a:rPr lang="en-US" dirty="0"/>
              <a:t>The real risk-free rate is r* = 2.5</a:t>
            </a:r>
            <a:r>
              <a:rPr lang="en-US" dirty="0" smtClean="0"/>
              <a:t>%</a:t>
            </a:r>
          </a:p>
          <a:p>
            <a:r>
              <a:rPr lang="en-US" dirty="0" smtClean="0"/>
              <a:t>Inflation is expected to be 2.5% for the next 3 years and then 4% indefinitely</a:t>
            </a:r>
          </a:p>
          <a:p>
            <a:r>
              <a:rPr lang="en-US" dirty="0" smtClean="0"/>
              <a:t>The </a:t>
            </a:r>
            <a:r>
              <a:rPr lang="en-US" dirty="0"/>
              <a:t>default risk premium </a:t>
            </a:r>
            <a:r>
              <a:rPr lang="en-US" dirty="0" smtClean="0"/>
              <a:t>DRP </a:t>
            </a:r>
            <a:r>
              <a:rPr lang="en-US" dirty="0"/>
              <a:t>= 1.30% </a:t>
            </a:r>
            <a:r>
              <a:rPr lang="en-US" dirty="0" smtClean="0"/>
              <a:t>for 5 years and 1.7% for 10  years (</a:t>
            </a:r>
            <a:r>
              <a:rPr lang="en-US" dirty="0"/>
              <a:t>DRPs for high credit ratings)</a:t>
            </a:r>
          </a:p>
          <a:p>
            <a:r>
              <a:rPr lang="en-US" dirty="0" smtClean="0"/>
              <a:t>The liquidity risk premium LP = .5% </a:t>
            </a:r>
          </a:p>
          <a:p>
            <a:r>
              <a:rPr lang="en-US" dirty="0" smtClean="0"/>
              <a:t>The </a:t>
            </a:r>
            <a:r>
              <a:rPr lang="en-US" dirty="0"/>
              <a:t>maturity risk premium for all </a:t>
            </a:r>
            <a:r>
              <a:rPr lang="en-US" dirty="0" smtClean="0"/>
              <a:t>loans </a:t>
            </a:r>
            <a:r>
              <a:rPr lang="en-US" dirty="0"/>
              <a:t>is found with the formula MRP = (t − 1) </a:t>
            </a:r>
            <a:r>
              <a:rPr lang="en-US" b="1" dirty="0"/>
              <a:t>×</a:t>
            </a:r>
            <a:r>
              <a:rPr lang="en-US" dirty="0"/>
              <a:t> 0.1%, where t = number of years to </a:t>
            </a:r>
            <a:r>
              <a:rPr lang="en-US" dirty="0" smtClean="0"/>
              <a:t>maturity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2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Structure </a:t>
            </a:r>
            <a:r>
              <a:rPr lang="en-US" dirty="0"/>
              <a:t>of 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90414" y="2057400"/>
            <a:ext cx="10791986" cy="38130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Term structure:  the relationship between interest rates (or yields) and maturities</a:t>
            </a:r>
          </a:p>
          <a:p>
            <a:endParaRPr lang="en-US" sz="2800" dirty="0"/>
          </a:p>
          <a:p>
            <a:r>
              <a:rPr lang="en-US" sz="2800" dirty="0"/>
              <a:t>A graph of the term structure is called the yield </a:t>
            </a:r>
            <a:r>
              <a:rPr lang="en-US" sz="2800" dirty="0" smtClean="0"/>
              <a:t>curve</a:t>
            </a:r>
          </a:p>
          <a:p>
            <a:pPr lvl="2"/>
            <a:r>
              <a:rPr lang="en-US" sz="2400" dirty="0"/>
              <a:t>The shape and position of the yield curve are not constant.</a:t>
            </a:r>
          </a:p>
          <a:p>
            <a:pPr lvl="2"/>
            <a:r>
              <a:rPr lang="en-US" sz="2400" dirty="0"/>
              <a:t>As </a:t>
            </a:r>
            <a:r>
              <a:rPr lang="en-US" sz="2400" dirty="0" smtClean="0"/>
              <a:t>interest </a:t>
            </a:r>
            <a:r>
              <a:rPr lang="en-US" sz="2400" dirty="0"/>
              <a:t>rates changes, the yield curve shifts up and down and changes its shape and </a:t>
            </a:r>
            <a:r>
              <a:rPr lang="en-US" sz="2400" dirty="0" smtClean="0"/>
              <a:t>slope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3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2109" y="2160722"/>
            <a:ext cx="2722536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500" dirty="0">
                <a:solidFill>
                  <a:schemeClr val="tx2">
                    <a:satMod val="130000"/>
                  </a:schemeClr>
                </a:solidFill>
              </a:rPr>
              <a:t>Yield Curves for Treasury Securities at Three Different Points in Time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900" y="54920"/>
            <a:ext cx="8331200" cy="68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2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458016"/>
            <a:ext cx="2885062" cy="6007100"/>
          </a:xfrm>
        </p:spPr>
        <p:txBody>
          <a:bodyPr/>
          <a:lstStyle/>
          <a:p>
            <a:r>
              <a:rPr lang="en-US" dirty="0" smtClean="0"/>
              <a:t>Factors That Influence Yield Curve Shape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062" y="65132"/>
            <a:ext cx="8697337" cy="67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4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533400"/>
            <a:ext cx="2895600" cy="5943600"/>
          </a:xfrm>
        </p:spPr>
        <p:txBody>
          <a:bodyPr/>
          <a:lstStyle/>
          <a:p>
            <a:r>
              <a:rPr lang="en-US" dirty="0" smtClean="0"/>
              <a:t>Corporate and Treasury Yield Curves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66342"/>
            <a:ext cx="8839200" cy="67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8" y="461076"/>
            <a:ext cx="10864312" cy="1151965"/>
          </a:xfrm>
        </p:spPr>
        <p:txBody>
          <a:bodyPr>
            <a:normAutofit/>
          </a:bodyPr>
          <a:lstStyle/>
          <a:p>
            <a:r>
              <a:rPr lang="en-US" dirty="0"/>
              <a:t>Other Factors That Influence Interest Rate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35582" y="1613041"/>
            <a:ext cx="9554043" cy="42702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Federal Reserve </a:t>
            </a:r>
            <a:r>
              <a:rPr lang="en-US" sz="3200" dirty="0" smtClean="0"/>
              <a:t>Policy – Money Supply</a:t>
            </a:r>
            <a:endParaRPr lang="en-US" sz="3200" dirty="0"/>
          </a:p>
          <a:p>
            <a:pPr lvl="1"/>
            <a:r>
              <a:rPr lang="en-US" sz="2800" dirty="0"/>
              <a:t>Open market operations</a:t>
            </a:r>
          </a:p>
          <a:p>
            <a:r>
              <a:rPr lang="en-US" sz="3200" dirty="0"/>
              <a:t>Federal </a:t>
            </a:r>
            <a:r>
              <a:rPr lang="en-US" sz="3200" dirty="0" smtClean="0"/>
              <a:t>deficits or surpluses</a:t>
            </a:r>
            <a:endParaRPr lang="en-US" sz="3200" dirty="0"/>
          </a:p>
          <a:p>
            <a:pPr lvl="1"/>
            <a:r>
              <a:rPr lang="en-US" sz="2800" dirty="0"/>
              <a:t>Increased demand for capital</a:t>
            </a:r>
          </a:p>
          <a:p>
            <a:r>
              <a:rPr lang="en-US" sz="3200" dirty="0"/>
              <a:t>International </a:t>
            </a:r>
            <a:r>
              <a:rPr lang="en-US" sz="3200" dirty="0" smtClean="0"/>
              <a:t>Factors </a:t>
            </a:r>
            <a:r>
              <a:rPr lang="en-US" sz="3200" dirty="0"/>
              <a:t>(Foreign Trade Balance)</a:t>
            </a:r>
          </a:p>
          <a:p>
            <a:pPr lvl="1"/>
            <a:r>
              <a:rPr lang="en-US" sz="2800" dirty="0"/>
              <a:t>Borrow to cover trade </a:t>
            </a:r>
            <a:r>
              <a:rPr lang="en-US" sz="2800" dirty="0" smtClean="0"/>
              <a:t>deficits</a:t>
            </a:r>
          </a:p>
          <a:p>
            <a:pPr lvl="1"/>
            <a:r>
              <a:rPr lang="en-US" sz="2800" dirty="0" smtClean="0"/>
              <a:t>Must pay rates competitive in global markets</a:t>
            </a:r>
            <a:endParaRPr lang="en-US" sz="2800" dirty="0"/>
          </a:p>
          <a:p>
            <a:r>
              <a:rPr lang="en-US" sz="3200" dirty="0"/>
              <a:t>Business Activity</a:t>
            </a:r>
          </a:p>
          <a:p>
            <a:pPr lvl="1"/>
            <a:r>
              <a:rPr lang="en-US" sz="2800" dirty="0"/>
              <a:t>Different reasons for borrowing short- and/or long-term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405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Levels and Stock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43552" y="2083231"/>
            <a:ext cx="10104895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The higher the rate of interest, the lower a firm’s profits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Interest rates affect the level of economic activity</a:t>
            </a:r>
          </a:p>
          <a:p>
            <a:pPr lvl="1"/>
            <a:r>
              <a:rPr lang="en-US" sz="2400" dirty="0"/>
              <a:t>Economic activity affects corporate profits</a:t>
            </a:r>
          </a:p>
        </p:txBody>
      </p:sp>
    </p:spTree>
    <p:extLst>
      <p:ext uri="{BB962C8B-B14F-4D97-AF65-F5344CB8AC3E}">
        <p14:creationId xmlns:p14="http://schemas.microsoft.com/office/powerpoint/2010/main" val="196870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144" y="728383"/>
            <a:ext cx="7797662" cy="115196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Assignment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51970" y="1880348"/>
            <a:ext cx="11081287" cy="4584990"/>
          </a:xfrm>
          <a:prstGeom prst="rect">
            <a:avLst/>
          </a:prstGeom>
        </p:spPr>
        <p:txBody>
          <a:bodyPr>
            <a:noAutofit/>
          </a:bodyPr>
          <a:lstStyle/>
          <a:p>
            <a:pPr lvl="4"/>
            <a:endParaRPr lang="en-US" sz="2600" dirty="0"/>
          </a:p>
          <a:p>
            <a:endParaRPr lang="en-US" sz="3200" dirty="0"/>
          </a:p>
          <a:p>
            <a:r>
              <a:rPr lang="en-US" sz="3200" dirty="0" smtClean="0"/>
              <a:t>Chapter 6 MindTap due Sunday, October </a:t>
            </a:r>
            <a:r>
              <a:rPr lang="en-US" sz="3200" dirty="0" smtClean="0"/>
              <a:t>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 smtClean="0"/>
              <a:t>by 11:59 pm</a:t>
            </a:r>
          </a:p>
          <a:p>
            <a:endParaRPr lang="en-US" sz="3200" dirty="0"/>
          </a:p>
          <a:p>
            <a:r>
              <a:rPr lang="en-US" sz="3200" dirty="0" smtClean="0"/>
              <a:t>Read Chapter 8 for Tuesday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754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41700"/>
            <a:ext cx="10464800" cy="31622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Portfolio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2"/>
              </a:rPr>
              <a:t>What </a:t>
            </a:r>
            <a:r>
              <a:rPr lang="en-US" sz="3200" dirty="0">
                <a:hlinkClick r:id="rId2"/>
              </a:rPr>
              <a:t>is LIBOR and how does it affect you?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3"/>
              </a:rPr>
              <a:t>Today’s Interest Rates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5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Rates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43" y="368085"/>
            <a:ext cx="11577234" cy="1151965"/>
          </a:xfrm>
        </p:spPr>
        <p:txBody>
          <a:bodyPr>
            <a:noAutofit/>
          </a:bodyPr>
          <a:lstStyle/>
          <a:p>
            <a:r>
              <a:rPr lang="en-US" dirty="0" smtClean="0"/>
              <a:t>Factors that Affect the Cost of Money (Interest Rates)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05000" y="1752600"/>
            <a:ext cx="8503920" cy="41940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 Production </a:t>
            </a:r>
            <a:r>
              <a:rPr lang="en-US" sz="2800" dirty="0" smtClean="0"/>
              <a:t>opportunities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 Time preferences for consumption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 Risk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 </a:t>
            </a:r>
            <a:r>
              <a:rPr lang="en-US" sz="2800" dirty="0" smtClean="0"/>
              <a:t>Inflation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 Supply and Demand (Equilibrium)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612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520700" y="304800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an Interest Rate?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26490"/>
            <a:ext cx="109728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fee for borrowing money expressed as a % of a loan</a:t>
            </a:r>
          </a:p>
          <a:p>
            <a:endParaRPr lang="en-US" sz="3200" dirty="0" smtClean="0"/>
          </a:p>
          <a:p>
            <a:r>
              <a:rPr lang="en-US" sz="3200" dirty="0" smtClean="0"/>
              <a:t>The reward for lending money also expressed as a %</a:t>
            </a:r>
          </a:p>
          <a:p>
            <a:endParaRPr lang="en-US" sz="3200" dirty="0" smtClean="0"/>
          </a:p>
          <a:p>
            <a:r>
              <a:rPr lang="en-US" sz="3200" dirty="0" smtClean="0"/>
              <a:t>Real rate of interest</a:t>
            </a:r>
          </a:p>
          <a:p>
            <a:pPr lvl="2"/>
            <a:r>
              <a:rPr lang="en-US" sz="2400" dirty="0" smtClean="0"/>
              <a:t>interest rate that would exist in the absence of inflation (deflation) and risk</a:t>
            </a:r>
          </a:p>
          <a:p>
            <a:pPr lvl="2"/>
            <a:endParaRPr lang="en-US" sz="2400" dirty="0" smtClean="0"/>
          </a:p>
          <a:p>
            <a:r>
              <a:rPr lang="en-US" sz="3200" dirty="0" smtClean="0"/>
              <a:t>Nominal rate of interest</a:t>
            </a:r>
          </a:p>
          <a:p>
            <a:pPr lvl="2"/>
            <a:r>
              <a:rPr lang="en-US" sz="2400" dirty="0" smtClean="0"/>
              <a:t>interest rate adjusted for inflation (deflation) and risk</a:t>
            </a:r>
          </a:p>
        </p:txBody>
      </p:sp>
    </p:spTree>
    <p:extLst>
      <p:ext uri="{BB962C8B-B14F-4D97-AF65-F5344CB8AC3E}">
        <p14:creationId xmlns:p14="http://schemas.microsoft.com/office/powerpoint/2010/main" val="247332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" y="951853"/>
            <a:ext cx="2627090" cy="47980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Determinants of the Equilibrium Rate of Interest</a:t>
            </a:r>
          </a:p>
        </p:txBody>
      </p:sp>
      <p:pic>
        <p:nvPicPr>
          <p:cNvPr id="870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20189" y="836909"/>
            <a:ext cx="9771811" cy="54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4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68" y="-11801"/>
            <a:ext cx="9460532" cy="68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69" y="219559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Determinants of Interest Rates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77871" y="1133959"/>
            <a:ext cx="10585343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Real rate (</a:t>
            </a:r>
            <a:r>
              <a:rPr lang="en-US" sz="2800" dirty="0" smtClean="0"/>
              <a:t>r*)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inflation and risk did not exist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Inflation </a:t>
            </a:r>
            <a:r>
              <a:rPr lang="en-US" sz="2800" dirty="0" smtClean="0"/>
              <a:t>(IP)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Expectations about inflation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Risk Free Rate </a:t>
            </a:r>
            <a:r>
              <a:rPr lang="en-US" sz="2800" dirty="0" smtClean="0"/>
              <a:t>(R</a:t>
            </a:r>
            <a:r>
              <a:rPr lang="en-US" sz="2800" baseline="-25000" dirty="0" smtClean="0"/>
              <a:t>RF</a:t>
            </a:r>
            <a:r>
              <a:rPr lang="en-US" sz="2800" dirty="0" smtClean="0"/>
              <a:t>) = r* + IP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Inflation and real rate combined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Default Risk (DRP)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 the borrower meet their future obligations?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Liquidity &amp; Marketability </a:t>
            </a:r>
            <a:r>
              <a:rPr lang="en-US" sz="2800" dirty="0"/>
              <a:t>(</a:t>
            </a:r>
            <a:r>
              <a:rPr lang="en-US" sz="2800" dirty="0" smtClean="0"/>
              <a:t>LP</a:t>
            </a:r>
            <a:r>
              <a:rPr lang="en-US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 quickly can the investment be turned into cash </a:t>
            </a:r>
            <a:r>
              <a:rPr lang="en-US" sz="2400" dirty="0" smtClean="0"/>
              <a:t>(marketability) without loss (liquidity)?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Maturity Risk Premium (MRP</a:t>
            </a:r>
            <a:r>
              <a:rPr lang="en-US" sz="2800" dirty="0"/>
              <a:t>) </a:t>
            </a:r>
            <a:r>
              <a:rPr lang="en-US" sz="2800" dirty="0" smtClean="0"/>
              <a:t>–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Expectations </a:t>
            </a:r>
            <a:r>
              <a:rPr lang="en-US" sz="2400" dirty="0"/>
              <a:t>of future rates, economy, markets, etc</a:t>
            </a:r>
            <a:r>
              <a:rPr lang="en-US" sz="2400" dirty="0" smtClean="0"/>
              <a:t>. (interest rate risk)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r </a:t>
            </a:r>
            <a:r>
              <a:rPr lang="en-US" sz="2800" dirty="0"/>
              <a:t>= Nominal Rate (sum of all rates and premiums)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8455637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359" y="228600"/>
            <a:ext cx="8619641" cy="1600200"/>
          </a:xfrm>
        </p:spPr>
        <p:txBody>
          <a:bodyPr>
            <a:normAutofit/>
          </a:bodyPr>
          <a:lstStyle/>
          <a:p>
            <a:r>
              <a:rPr lang="en-US" sz="4800" dirty="0"/>
              <a:t>Determinants of Interest Rates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577598" y="1828800"/>
            <a:ext cx="90678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r </a:t>
            </a:r>
            <a:r>
              <a:rPr lang="en-US" sz="4400" dirty="0"/>
              <a:t>= </a:t>
            </a:r>
            <a:r>
              <a:rPr lang="en-US" sz="4400" dirty="0" smtClean="0"/>
              <a:t>r* </a:t>
            </a:r>
            <a:r>
              <a:rPr lang="en-US" sz="4400" dirty="0"/>
              <a:t>+ </a:t>
            </a:r>
            <a:r>
              <a:rPr lang="en-US" sz="4400" dirty="0" smtClean="0"/>
              <a:t>IP+ </a:t>
            </a:r>
            <a:r>
              <a:rPr lang="en-US" sz="4400" dirty="0"/>
              <a:t>DRP + </a:t>
            </a:r>
            <a:r>
              <a:rPr lang="en-US" sz="4400" dirty="0" smtClean="0"/>
              <a:t>LP </a:t>
            </a:r>
            <a:r>
              <a:rPr lang="en-US" sz="4400" dirty="0"/>
              <a:t>+ </a:t>
            </a:r>
            <a:r>
              <a:rPr lang="en-US" sz="4400" dirty="0" smtClean="0"/>
              <a:t>MRP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577598" y="3098800"/>
            <a:ext cx="8797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What portion is the risk free rate?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What portion is the risk premium?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What portion makes up the short-term rates?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What premiums are </a:t>
            </a:r>
            <a:r>
              <a:rPr lang="en-US" sz="2400" dirty="0" smtClean="0"/>
              <a:t>applicable </a:t>
            </a:r>
            <a:r>
              <a:rPr lang="en-US" sz="2400" dirty="0"/>
              <a:t>for long-term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Which components make up long-term U.S. Treasury bond rates?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Which components make up long-term corporate bond rates?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4456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612</Words>
  <Application>Microsoft Office PowerPoint</Application>
  <PresentationFormat>Widescreen</PresentationFormat>
  <Paragraphs>89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Clarity</vt:lpstr>
      <vt:lpstr>1_Clarity</vt:lpstr>
      <vt:lpstr>PowerPoint Presentation</vt:lpstr>
      <vt:lpstr>Current events</vt:lpstr>
      <vt:lpstr>Interest Rates </vt:lpstr>
      <vt:lpstr>Factors that Affect the Cost of Money (Interest Rates)</vt:lpstr>
      <vt:lpstr>What is an Interest Rate?</vt:lpstr>
      <vt:lpstr>The Determinants of the Equilibrium Rate of Interest</vt:lpstr>
      <vt:lpstr>PowerPoint Presentation</vt:lpstr>
      <vt:lpstr>Determinants of Interest Rates</vt:lpstr>
      <vt:lpstr>Determinants of Interest Rates</vt:lpstr>
      <vt:lpstr>Interest Rate Example Problem</vt:lpstr>
      <vt:lpstr>The Structure of Interest Rates</vt:lpstr>
      <vt:lpstr>Yield Curves for Treasury Securities at Three Different Points in Time </vt:lpstr>
      <vt:lpstr>Factors That Influence Yield Curve Shape</vt:lpstr>
      <vt:lpstr>Corporate and Treasury Yield Curves</vt:lpstr>
      <vt:lpstr>Other Factors That Influence Interest Rate Levels</vt:lpstr>
      <vt:lpstr>Interest Rate Levels and Stock Prices</vt:lpstr>
      <vt:lpstr>Assignment</vt:lpstr>
    </vt:vector>
  </TitlesOfParts>
  <Company>Franke College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Rates</dc:title>
  <dc:creator>Tice, Emy</dc:creator>
  <cp:lastModifiedBy>Andrew Parkes</cp:lastModifiedBy>
  <cp:revision>53</cp:revision>
  <dcterms:created xsi:type="dcterms:W3CDTF">2014-06-04T23:52:39Z</dcterms:created>
  <dcterms:modified xsi:type="dcterms:W3CDTF">2018-10-10T14:44:37Z</dcterms:modified>
</cp:coreProperties>
</file>