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5" r:id="rId1"/>
  </p:sldMasterIdLst>
  <p:notesMasterIdLst>
    <p:notesMasterId r:id="rId28"/>
  </p:notesMasterIdLst>
  <p:handoutMasterIdLst>
    <p:handoutMasterId r:id="rId29"/>
  </p:handoutMasterIdLst>
  <p:sldIdLst>
    <p:sldId id="525" r:id="rId2"/>
    <p:sldId id="526" r:id="rId3"/>
    <p:sldId id="509" r:id="rId4"/>
    <p:sldId id="467" r:id="rId5"/>
    <p:sldId id="514" r:id="rId6"/>
    <p:sldId id="521" r:id="rId7"/>
    <p:sldId id="522" r:id="rId8"/>
    <p:sldId id="519" r:id="rId9"/>
    <p:sldId id="492" r:id="rId10"/>
    <p:sldId id="494" r:id="rId11"/>
    <p:sldId id="493" r:id="rId12"/>
    <p:sldId id="495" r:id="rId13"/>
    <p:sldId id="496" r:id="rId14"/>
    <p:sldId id="523" r:id="rId15"/>
    <p:sldId id="501" r:id="rId16"/>
    <p:sldId id="502" r:id="rId17"/>
    <p:sldId id="473" r:id="rId18"/>
    <p:sldId id="524" r:id="rId19"/>
    <p:sldId id="491" r:id="rId20"/>
    <p:sldId id="474" r:id="rId21"/>
    <p:sldId id="475" r:id="rId22"/>
    <p:sldId id="476" r:id="rId23"/>
    <p:sldId id="477" r:id="rId24"/>
    <p:sldId id="478" r:id="rId25"/>
    <p:sldId id="483" r:id="rId26"/>
    <p:sldId id="49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83514D1-B82E-4F2F-BD9B-8F710A64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07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D9B51B-596A-4C40-9FAE-AD86C3D17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1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1039AA1-67D4-4520-864E-C6D9DC9E8D1A}" type="slidenum">
              <a:rPr lang="en-US" smtClean="0">
                <a:solidFill>
                  <a:schemeClr val="tx2"/>
                </a:solidFill>
              </a:rPr>
              <a:pPr/>
              <a:t>4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4761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4976A1A-701B-4BA1-BFA7-B1979FAD245A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16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8790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F99CA3-2B19-4F82-8571-2A3F8CB88C99}" type="slidenum">
              <a:rPr lang="en-US" smtClean="0">
                <a:solidFill>
                  <a:schemeClr val="tx2"/>
                </a:solidFill>
              </a:rPr>
              <a:pPr/>
              <a:t>17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603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15A27D-7303-4AA0-8287-835C069977E2}" type="slidenum">
              <a:rPr lang="en-US" smtClean="0">
                <a:solidFill>
                  <a:schemeClr val="tx2"/>
                </a:solidFill>
              </a:rPr>
              <a:pPr/>
              <a:t>19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07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6D0AAD-9DED-4F4D-BB02-87EE41F8BC13}" type="slidenum">
              <a:rPr lang="en-US" smtClean="0">
                <a:solidFill>
                  <a:schemeClr val="tx2"/>
                </a:solidFill>
              </a:rPr>
              <a:pPr/>
              <a:t>20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25028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B903A2-B58C-4677-825C-9FE339793B5A}" type="slidenum">
              <a:rPr lang="en-US" smtClean="0">
                <a:solidFill>
                  <a:schemeClr val="tx2"/>
                </a:solidFill>
              </a:rPr>
              <a:pPr/>
              <a:t>21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1054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E37037-F433-4128-AA66-23E158DC8B04}" type="slidenum">
              <a:rPr lang="en-US" smtClean="0">
                <a:solidFill>
                  <a:schemeClr val="tx2"/>
                </a:solidFill>
              </a:rPr>
              <a:pPr/>
              <a:t>22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4480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E5D563-0D57-49C4-AF0F-A2CBBF2772C7}" type="slidenum">
              <a:rPr lang="en-US" smtClean="0">
                <a:solidFill>
                  <a:schemeClr val="tx2"/>
                </a:solidFill>
              </a:rPr>
              <a:pPr/>
              <a:t>23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83943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6C7084-60C6-406F-A6C8-A4FE3BC91194}" type="slidenum">
              <a:rPr lang="en-US" smtClean="0">
                <a:solidFill>
                  <a:schemeClr val="tx2"/>
                </a:solidFill>
              </a:rPr>
              <a:pPr/>
              <a:t>24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9917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76302A-0DA8-4B80-BA8D-7939D4E505C1}" type="slidenum">
              <a:rPr lang="en-US" smtClean="0">
                <a:solidFill>
                  <a:schemeClr val="tx2"/>
                </a:solidFill>
              </a:rPr>
              <a:pPr/>
              <a:t>25</a:t>
            </a:fld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23296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C631964-4502-404A-8925-C13B9FCAA68E}" type="slidenum">
              <a:rPr lang="en-US" smtClean="0">
                <a:solidFill>
                  <a:schemeClr val="tx2"/>
                </a:solidFill>
              </a:rPr>
              <a:pPr/>
              <a:t>26</a:t>
            </a:fld>
            <a:endParaRPr lang="en-US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8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AFC6BD-D4F7-480D-B609-C092519F089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057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AE11F3-B2FF-4B82-A3E0-4C93E47B849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4157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CBB080A5-AFCE-440E-ABBE-01C7B7A676DD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9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42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ACC58EB-CE54-4F6B-B119-F13D95E26C06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10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317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F108132-789B-4257-AB66-5D0A5F25BCF7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11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679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E9FDBB6F-E658-4536-A8F6-28D100D2B4FA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12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762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8A5D7E08-8287-4568-A172-3871B4E8ADF2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13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48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C98ECA5-786D-480C-9F6A-C09FBB636FDC}" type="slidenum">
              <a:rPr lang="en-US" smtClean="0">
                <a:solidFill>
                  <a:schemeClr val="tx2"/>
                </a:solidFill>
                <a:latin typeface="Arial" charset="0"/>
              </a:rPr>
              <a:pPr/>
              <a:t>15</a:t>
            </a:fld>
            <a:endParaRPr lang="en-US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65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2BB9722-D980-4248-A127-C71721595F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2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591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4370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2117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949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572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1821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4D3F25-16B9-442F-89A2-B12F6A84C4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64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21ECC5-EF28-444D-93A0-E824D7CECA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8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73C094C-3415-49AB-AA47-80993C8D75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4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E73F87B-A8C0-4AE3-B297-C662FF75DC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4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93E4D21-1B70-4CEB-94F3-01663A2E14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19C6C17-8283-426B-91A1-D0E6B71D12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7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C7CD0EB-3C17-4ABF-9C36-FE168DB880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79B654C-EC2C-46C0-AA7B-0453D32690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AB1885F-4061-4D7F-91BF-064E9F4463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935807-335B-4F5A-82CC-EB5018D8F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7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10147A-4193-4479-B545-8419DEEA0E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0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6/01/14/business/dealbook/anheuser-busch-inbev-sets-46-billion-bond-sale.html" TargetMode="External"/><Relationship Id="rId2" Type="http://schemas.openxmlformats.org/officeDocument/2006/relationships/hyperlink" Target="http://www.businessfinancenews.com/27315-anheuser-introduces-46b-bond-second-largest-corporate-bond-on-record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do not regard a broker as a member of the human race.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Honore de Balzac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2BB9722-D980-4248-A127-C71721595F6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09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68216" y="705731"/>
            <a:ext cx="7010400" cy="990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Indentures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73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97524" y="2106332"/>
            <a:ext cx="7772400" cy="4523068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Indenture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Contract between bondholder and company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Covenants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Impose restrictions or extra duties on the firm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Protect bondholder stake in the firm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/>
              <a:t>Credit rating requirements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/>
              <a:t>Limits on dividends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/>
              <a:t>Limits on additional debt issues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b="1" dirty="0" smtClean="0"/>
              <a:t>Requirements to retire portions of debt</a:t>
            </a:r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3200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3200" b="1" dirty="0" smtClean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291FCC9C-18F3-4659-A33D-7C0792E106B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773999"/>
            <a:ext cx="854075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Bond Terms</a:t>
            </a:r>
          </a:p>
        </p:txBody>
      </p:sp>
      <p:sp>
        <p:nvSpPr>
          <p:cNvPr id="8663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52600" y="2209800"/>
            <a:ext cx="8308975" cy="5486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b="1" dirty="0" smtClean="0"/>
              <a:t>Par value or Face Value (Principal)</a:t>
            </a:r>
          </a:p>
          <a:p>
            <a:pPr lvl="1" eaLnBrk="1" hangingPunct="1">
              <a:defRPr/>
            </a:pPr>
            <a:r>
              <a:rPr lang="en-US" sz="1800" b="1" dirty="0" smtClean="0"/>
              <a:t>Typically $1,000</a:t>
            </a:r>
          </a:p>
          <a:p>
            <a:pPr lvl="1" eaLnBrk="1" hangingPunct="1">
              <a:defRPr/>
            </a:pPr>
            <a:r>
              <a:rPr lang="en-US" sz="1800" b="1" dirty="0" smtClean="0"/>
              <a:t>Liability to the firm</a:t>
            </a:r>
          </a:p>
          <a:p>
            <a:pPr eaLnBrk="1" hangingPunct="1">
              <a:defRPr/>
            </a:pPr>
            <a:r>
              <a:rPr lang="en-US" sz="2000" b="1" dirty="0" smtClean="0"/>
              <a:t>Coupon Rate – interest</a:t>
            </a:r>
          </a:p>
          <a:p>
            <a:pPr lvl="1" eaLnBrk="1" hangingPunct="1">
              <a:defRPr/>
            </a:pPr>
            <a:r>
              <a:rPr lang="en-US" sz="1800" b="1" dirty="0" smtClean="0"/>
              <a:t>Usually fixed rate</a:t>
            </a:r>
          </a:p>
          <a:p>
            <a:pPr lvl="1" eaLnBrk="1" hangingPunct="1">
              <a:defRPr/>
            </a:pPr>
            <a:r>
              <a:rPr lang="en-US" sz="1800" b="1" dirty="0" smtClean="0"/>
              <a:t>Expense to the firm</a:t>
            </a:r>
          </a:p>
          <a:p>
            <a:pPr eaLnBrk="1" hangingPunct="1">
              <a:defRPr/>
            </a:pPr>
            <a:r>
              <a:rPr lang="en-US" sz="2000" b="1" dirty="0" smtClean="0"/>
              <a:t>Coupon Payment</a:t>
            </a:r>
          </a:p>
          <a:p>
            <a:pPr lvl="1" eaLnBrk="1" hangingPunct="1">
              <a:defRPr/>
            </a:pPr>
            <a:r>
              <a:rPr lang="en-US" sz="1800" b="1" dirty="0" smtClean="0"/>
              <a:t>Annual coupon = coupon rate x par value</a:t>
            </a:r>
          </a:p>
          <a:p>
            <a:pPr lvl="1" eaLnBrk="1" hangingPunct="1">
              <a:defRPr/>
            </a:pPr>
            <a:r>
              <a:rPr lang="en-US" sz="1800" b="1" dirty="0" smtClean="0"/>
              <a:t>Example:  6% coupon	</a:t>
            </a:r>
          </a:p>
          <a:p>
            <a:pPr eaLnBrk="1" hangingPunct="1">
              <a:defRPr/>
            </a:pPr>
            <a:r>
              <a:rPr lang="en-US" sz="2000" b="1" dirty="0" smtClean="0"/>
              <a:t>Maturity Date</a:t>
            </a:r>
          </a:p>
          <a:p>
            <a:pPr lvl="1" eaLnBrk="1" hangingPunct="1">
              <a:defRPr/>
            </a:pPr>
            <a:r>
              <a:rPr lang="en-US" sz="1800" b="1" dirty="0" smtClean="0"/>
              <a:t>Date the debt must be repaid</a:t>
            </a:r>
          </a:p>
          <a:p>
            <a:pPr eaLnBrk="1" hangingPunct="1">
              <a:defRPr/>
            </a:pPr>
            <a:endParaRPr lang="en-US" sz="2400" b="1" dirty="0" smtClean="0"/>
          </a:p>
          <a:p>
            <a:pPr lvl="1" eaLnBrk="1" hangingPunct="1">
              <a:buFont typeface="Wingdings" charset="2"/>
              <a:buNone/>
              <a:defRPr/>
            </a:pPr>
            <a:endParaRPr lang="en-US" sz="1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288BC65-DCC6-485F-AB42-335266D08535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to Bondholders</a:t>
            </a:r>
            <a:endParaRPr lang="en-US" sz="6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5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438400"/>
            <a:ext cx="8686800" cy="4191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Default: failure to meet ANY terms of  indenture</a:t>
            </a:r>
            <a:br>
              <a:rPr lang="en-US" sz="2800" b="1" dirty="0" smtClean="0"/>
            </a:br>
            <a:endParaRPr lang="en-US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Price Risk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b="1" dirty="0" smtClean="0"/>
              <a:t>Fluctuations in interest rates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Leads to fluctuations in bond prices</a:t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Reinvestment rate risk</a:t>
            </a:r>
            <a:br>
              <a:rPr lang="en-US" sz="2800" b="1" dirty="0" smtClean="0"/>
            </a:br>
            <a:endParaRPr lang="en-US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Loss of purchasing power (inflation)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047A649-03C4-44E5-ACEF-ADE9C947946B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55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Ratings</a:t>
            </a:r>
          </a:p>
        </p:txBody>
      </p:sp>
      <p:sp>
        <p:nvSpPr>
          <p:cNvPr id="8693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2362200"/>
            <a:ext cx="8915400" cy="414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Measure likelihood of default;</a:t>
            </a:r>
          </a:p>
          <a:p>
            <a:pPr lvl="1" eaLnBrk="1" hangingPunct="1">
              <a:defRPr/>
            </a:pPr>
            <a:r>
              <a:rPr lang="en-US" sz="2800" dirty="0" smtClean="0"/>
              <a:t>influenced by level of issuer’s cash flow</a:t>
            </a:r>
          </a:p>
          <a:p>
            <a:pPr lvl="1">
              <a:defRPr/>
            </a:pPr>
            <a:r>
              <a:rPr lang="en-US" sz="2800" dirty="0" smtClean="0"/>
              <a:t>investor protection in the covenants</a:t>
            </a:r>
          </a:p>
          <a:p>
            <a:pPr lvl="1">
              <a:defRPr/>
            </a:pPr>
            <a:r>
              <a:rPr lang="en-US" sz="2800" dirty="0" smtClean="0"/>
              <a:t>security </a:t>
            </a:r>
            <a:r>
              <a:rPr lang="en-US" sz="2800" dirty="0"/>
              <a:t>or collateral provisions considered</a:t>
            </a:r>
          </a:p>
          <a:p>
            <a:pPr eaLnBrk="1" hangingPunct="1">
              <a:defRPr/>
            </a:pPr>
            <a:r>
              <a:rPr lang="en-US" sz="3200" dirty="0" smtClean="0"/>
              <a:t>Acts as a market signal</a:t>
            </a:r>
          </a:p>
          <a:p>
            <a:pPr eaLnBrk="1" hangingPunct="1">
              <a:defRPr/>
            </a:pPr>
            <a:r>
              <a:rPr lang="en-US" sz="3200" dirty="0" smtClean="0"/>
              <a:t>Lower </a:t>
            </a:r>
            <a:r>
              <a:rPr lang="en-US" sz="3200" dirty="0" err="1" smtClean="0"/>
              <a:t>rating</a:t>
            </a:r>
            <a:r>
              <a:rPr lang="en-US" sz="3200" dirty="0" err="1" smtClean="0">
                <a:sym typeface="Wingdings" charset="2"/>
              </a:rPr>
              <a:t></a:t>
            </a:r>
            <a:r>
              <a:rPr lang="en-US" sz="3200" dirty="0" err="1" smtClean="0"/>
              <a:t>Higher</a:t>
            </a:r>
            <a:r>
              <a:rPr lang="en-US" sz="3200" dirty="0" smtClean="0"/>
              <a:t> </a:t>
            </a:r>
            <a:r>
              <a:rPr lang="en-US" sz="3200" dirty="0" err="1" smtClean="0"/>
              <a:t>risk</a:t>
            </a:r>
            <a:r>
              <a:rPr lang="en-US" sz="3200" dirty="0" err="1" smtClean="0">
                <a:sym typeface="Wingdings" charset="2"/>
              </a:rPr>
              <a:t></a:t>
            </a:r>
            <a:r>
              <a:rPr lang="en-US" sz="3200" dirty="0" err="1" smtClean="0"/>
              <a:t>Higher</a:t>
            </a:r>
            <a:r>
              <a:rPr lang="en-US" sz="3200" dirty="0" smtClean="0"/>
              <a:t> coupon rate on new issues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7296860D-364C-4BA8-84C5-B0D39F7BCFCC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1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896560" cy="70986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Bond Ratings</a:t>
            </a:r>
          </a:p>
        </p:txBody>
      </p:sp>
      <p:pic>
        <p:nvPicPr>
          <p:cNvPr id="1249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10691"/>
            <a:ext cx="8513061" cy="540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6264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1764" y="692083"/>
            <a:ext cx="83820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 Government Securities</a:t>
            </a:r>
            <a:endParaRPr lang="en-US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7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133600"/>
            <a:ext cx="80772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Non-marketable federal government debt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Series EE (“patriot”) savings bonds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No secondary market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Sold at a discount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Tax on interest deferred until maturity</a:t>
            </a:r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Marketable federal government debt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Treasury bills (90 days or less)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Treasury notes (up to 10 years)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Treasury bonds (up to 30 years)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Buy and sell in secondary market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Exempt from state and local income taxes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A7595C78-FB09-48C3-92D5-A55F12AEB709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0677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95730"/>
            <a:ext cx="8232775" cy="160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Bonds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(State and Local Government Debt)</a:t>
            </a:r>
          </a:p>
        </p:txBody>
      </p:sp>
      <p:sp>
        <p:nvSpPr>
          <p:cNvPr id="8017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3250" y="2438400"/>
            <a:ext cx="8540750" cy="41941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 smtClean="0"/>
              <a:t>Issued by state and local governments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 smtClean="0"/>
              <a:t>FUSD bond issues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500" b="1" dirty="0" smtClean="0"/>
              <a:t>Tax exemption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000" b="1" dirty="0" smtClean="0"/>
              <a:t>Municipal bond interest exempt from federal income taxation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32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Investors will accept lower interest rate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429D7F3D-96BB-4FB9-85E1-D9B7209BB94F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9959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60422" y="836509"/>
            <a:ext cx="6781800" cy="76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Pricing</a:t>
            </a:r>
            <a:endParaRPr lang="en-US" sz="6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13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08296" y="2133600"/>
            <a:ext cx="8763000" cy="4953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 smtClean="0"/>
              <a:t>Price = sum of present value of future cash flows: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Interest payments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/>
              <a:t>Principal repayment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dirty="0" smtClean="0"/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/>
              <a:t>Price</a:t>
            </a:r>
            <a:r>
              <a:rPr lang="en-US" sz="2800" b="1" dirty="0"/>
              <a:t>= </a:t>
            </a:r>
            <a:r>
              <a:rPr lang="en-US" sz="2800" b="1" dirty="0" smtClean="0"/>
              <a:t>PVA(coupon </a:t>
            </a:r>
            <a:r>
              <a:rPr lang="en-US" sz="2800" b="1" dirty="0"/>
              <a:t>payments</a:t>
            </a:r>
            <a:r>
              <a:rPr lang="en-US" sz="2800" b="1" dirty="0" smtClean="0"/>
              <a:t>)+ PV(principal</a:t>
            </a:r>
            <a:r>
              <a:rPr lang="en-US" sz="2800" b="1" dirty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dirty="0"/>
              <a:t>Coupon payment is an ordinary annuity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b="1" dirty="0"/>
              <a:t>Principal repayment is a single sum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b="1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BB50D0DF-9137-4B73-8790-F17AE3297498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70986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Cash Flows for a Three-Year Bond</a:t>
            </a:r>
          </a:p>
        </p:txBody>
      </p:sp>
      <p:pic>
        <p:nvPicPr>
          <p:cNvPr id="9728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963" y="1544653"/>
            <a:ext cx="8090074" cy="5124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4337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Pricing	</a:t>
            </a:r>
          </a:p>
        </p:txBody>
      </p:sp>
      <p:sp>
        <p:nvSpPr>
          <p:cNvPr id="8683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16173" y="2362200"/>
            <a:ext cx="8839200" cy="4191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Coupon is paid semi-annually typically</a:t>
            </a:r>
          </a:p>
          <a:p>
            <a:pPr eaLnBrk="1" hangingPunct="1">
              <a:defRPr/>
            </a:pPr>
            <a:r>
              <a:rPr lang="en-US" sz="3200" b="1" dirty="0" smtClean="0"/>
              <a:t>Must account for this in pricing bonds</a:t>
            </a:r>
          </a:p>
          <a:p>
            <a:pPr lvl="1">
              <a:defRPr/>
            </a:pPr>
            <a:r>
              <a:rPr lang="en-US" sz="2800" b="1" dirty="0" smtClean="0"/>
              <a:t>Interest rate divided by 2 (i.e. 8%/2 = 4%)</a:t>
            </a:r>
          </a:p>
          <a:p>
            <a:pPr lvl="1">
              <a:defRPr/>
            </a:pPr>
            <a:r>
              <a:rPr lang="en-US" sz="2800" b="1" dirty="0" smtClean="0"/>
              <a:t># of </a:t>
            </a:r>
            <a:r>
              <a:rPr lang="en-US" sz="2800" b="1" dirty="0" err="1" smtClean="0"/>
              <a:t>yrs</a:t>
            </a:r>
            <a:r>
              <a:rPr lang="en-US" sz="2800" b="1" dirty="0" smtClean="0"/>
              <a:t> to maturity doubled (i.e. 3*2 = 6)</a:t>
            </a:r>
          </a:p>
          <a:p>
            <a:pPr lvl="1">
              <a:defRPr/>
            </a:pPr>
            <a:r>
              <a:rPr lang="en-US" sz="2800" b="1" dirty="0" smtClean="0"/>
              <a:t>Coupon payment divided by 2 (i.e. $80/2 = $40) </a:t>
            </a:r>
          </a:p>
          <a:p>
            <a:pPr lvl="1">
              <a:defRPr/>
            </a:pPr>
            <a:r>
              <a:rPr lang="en-US" sz="2800" b="1" dirty="0" smtClean="0"/>
              <a:t>Receive half of the coupon payment at every six months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CBB2D7A-5F65-4838-8C78-93505AF1CEEF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058359" cy="353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Explain unsystematic (business) risk.</a:t>
            </a:r>
          </a:p>
          <a:p>
            <a:r>
              <a:rPr lang="en-US" sz="2800" dirty="0" smtClean="0"/>
              <a:t>How is this total risk measured?</a:t>
            </a:r>
          </a:p>
          <a:p>
            <a:r>
              <a:rPr lang="en-US" sz="2800" dirty="0" smtClean="0"/>
              <a:t>Explain systematic (market) risk.</a:t>
            </a:r>
          </a:p>
          <a:p>
            <a:r>
              <a:rPr lang="en-US" sz="2800" dirty="0" smtClean="0"/>
              <a:t>How is market risk measured?</a:t>
            </a:r>
          </a:p>
          <a:p>
            <a:r>
              <a:rPr lang="en-US" sz="2800" dirty="0" smtClean="0"/>
              <a:t>Which type of risk is relevant in a diversified portfolio?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12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96816" y="686397"/>
            <a:ext cx="6781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Pricing</a:t>
            </a:r>
          </a:p>
        </p:txBody>
      </p:sp>
      <p:sp>
        <p:nvSpPr>
          <p:cNvPr id="7424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33400" y="2286000"/>
            <a:ext cx="838835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200" b="1" dirty="0" smtClean="0"/>
              <a:t>Price (PV) of a $1,000 bond that has a 6% coupon and matures after 3 years; current rate (market rate) on comparable bonds is 6%</a:t>
            </a:r>
          </a:p>
          <a:p>
            <a:pPr eaLnBrk="1" hangingPunct="1">
              <a:defRPr/>
            </a:pPr>
            <a:r>
              <a:rPr lang="en-US" sz="3200" b="1" dirty="0" smtClean="0"/>
              <a:t>Unknown: PV</a:t>
            </a:r>
          </a:p>
          <a:p>
            <a:pPr eaLnBrk="1" hangingPunct="1">
              <a:defRPr/>
            </a:pPr>
            <a:r>
              <a:rPr lang="en-US" sz="3200" b="1" dirty="0" smtClean="0"/>
              <a:t>PMT = 30</a:t>
            </a:r>
          </a:p>
          <a:p>
            <a:pPr eaLnBrk="1" hangingPunct="1">
              <a:defRPr/>
            </a:pPr>
            <a:r>
              <a:rPr lang="en-US" sz="3200" b="1" dirty="0" smtClean="0"/>
              <a:t>FV = 1000</a:t>
            </a:r>
          </a:p>
          <a:p>
            <a:pPr eaLnBrk="1" hangingPunct="1">
              <a:defRPr/>
            </a:pPr>
            <a:r>
              <a:rPr lang="en-US" sz="3200" b="1" dirty="0" smtClean="0"/>
              <a:t>N = 6</a:t>
            </a:r>
          </a:p>
          <a:p>
            <a:pPr eaLnBrk="1" hangingPunct="1">
              <a:defRPr/>
            </a:pPr>
            <a:r>
              <a:rPr lang="en-US" sz="3200" b="1" dirty="0" smtClean="0"/>
              <a:t>I =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A0925BE-BE01-451B-B171-8708EAA1851C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886200" y="3962400"/>
            <a:ext cx="4876800" cy="2862322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/>
              <a:t>What is the current price of this bond in the secondary </a:t>
            </a:r>
            <a:r>
              <a:rPr lang="en-US" sz="3600" dirty="0" smtClean="0"/>
              <a:t>market (no calculation required)?</a:t>
            </a:r>
            <a:endParaRPr lang="en-US" sz="3600" dirty="0"/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96816" y="914400"/>
            <a:ext cx="67818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Bond at a Discount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34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2133600"/>
            <a:ext cx="838835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 b="1" dirty="0" smtClean="0"/>
              <a:t>Same as previous, but current rate (market rate) on comparable bonds is 10%</a:t>
            </a:r>
          </a:p>
          <a:p>
            <a:pPr eaLnBrk="1" hangingPunct="1">
              <a:defRPr/>
            </a:pPr>
            <a:r>
              <a:rPr lang="en-US" sz="3600" b="1" dirty="0" smtClean="0"/>
              <a:t>Unknown: PV</a:t>
            </a:r>
          </a:p>
          <a:p>
            <a:pPr eaLnBrk="1" hangingPunct="1">
              <a:defRPr/>
            </a:pPr>
            <a:r>
              <a:rPr lang="en-US" sz="3600" b="1" dirty="0" smtClean="0"/>
              <a:t>PMT = 30</a:t>
            </a:r>
          </a:p>
          <a:p>
            <a:pPr eaLnBrk="1" hangingPunct="1">
              <a:defRPr/>
            </a:pPr>
            <a:r>
              <a:rPr lang="en-US" sz="3600" b="1" dirty="0" smtClean="0"/>
              <a:t>FV = 1000</a:t>
            </a:r>
          </a:p>
          <a:p>
            <a:pPr eaLnBrk="1" hangingPunct="1">
              <a:defRPr/>
            </a:pPr>
            <a:r>
              <a:rPr lang="en-US" sz="3600" b="1" dirty="0" smtClean="0"/>
              <a:t>N = 6</a:t>
            </a:r>
          </a:p>
          <a:p>
            <a:pPr eaLnBrk="1" hangingPunct="1">
              <a:defRPr/>
            </a:pPr>
            <a:r>
              <a:rPr lang="en-US" sz="3600" b="1" dirty="0" smtClean="0"/>
              <a:t>I = 5</a:t>
            </a:r>
          </a:p>
          <a:p>
            <a:pPr eaLnBrk="1" hangingPunct="1">
              <a:defRPr/>
            </a:pPr>
            <a:endParaRPr lang="en-US" sz="3600" b="1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4AE97B3-C74A-47A1-9D83-E098C37C365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66441" y="677298"/>
            <a:ext cx="6781800" cy="1295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Bond at a Premium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44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866441" y="2489200"/>
            <a:ext cx="7972759" cy="398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Same as previous, but current rate on comparable bonds is 4%.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Unknown: PV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PMT = 30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FV = 1000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N = 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I = 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A02AF9E-5D29-4759-9976-FC2302C20EC3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655689"/>
            <a:ext cx="67818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Inverse Relationship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54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45124" y="2362200"/>
            <a:ext cx="8370276" cy="3886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b="1" dirty="0" smtClean="0"/>
              <a:t>Inverse relationship between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Bond prices 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Interest rates</a:t>
            </a:r>
            <a:br>
              <a:rPr lang="en-US" sz="3600" b="1" dirty="0" smtClean="0"/>
            </a:br>
            <a:endParaRPr lang="en-US" sz="36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/>
              <a:t>Interest rate (Price) risk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Higher interest rates cause bond prices to decline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 smtClean="0"/>
              <a:t>Why?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F3E389C-06A3-4A96-9973-EAF538D270ED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679573"/>
            <a:ext cx="8001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Between Interest Rates and a Bond’s Price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E44EA7B-3558-4CFB-BE3F-86F441B938B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11268" name="Picture 3" descr="7333n16f16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610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70658" y="704053"/>
            <a:ext cx="6781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 to Maturity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85800" y="2286000"/>
            <a:ext cx="8382000" cy="43243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3600" b="1" dirty="0" smtClean="0"/>
              <a:t>The annual </a:t>
            </a:r>
            <a:r>
              <a:rPr lang="en-US" sz="3600" b="1" dirty="0"/>
              <a:t>return if you buy the bond now and hold it to </a:t>
            </a:r>
            <a:r>
              <a:rPr lang="en-US" sz="3600" b="1" dirty="0" smtClean="0"/>
              <a:t>maturity</a:t>
            </a:r>
          </a:p>
          <a:p>
            <a:pPr lvl="1">
              <a:defRPr/>
            </a:pPr>
            <a:r>
              <a:rPr lang="en-US" sz="3400" b="1" dirty="0" smtClean="0"/>
              <a:t>Changes daily as interest rates change</a:t>
            </a:r>
          </a:p>
          <a:p>
            <a:pPr lvl="1">
              <a:defRPr/>
            </a:pPr>
            <a:r>
              <a:rPr lang="en-US" sz="3400" b="1" dirty="0" smtClean="0"/>
              <a:t>Current market rate</a:t>
            </a:r>
            <a:endParaRPr lang="en-US" sz="3400" b="1" dirty="0"/>
          </a:p>
          <a:p>
            <a:pPr>
              <a:defRPr/>
            </a:pPr>
            <a:r>
              <a:rPr lang="en-US" sz="3600" b="1" dirty="0" smtClean="0"/>
              <a:t>Unknown: I</a:t>
            </a:r>
          </a:p>
          <a:p>
            <a:pPr eaLnBrk="1" hangingPunct="1">
              <a:defRPr/>
            </a:pPr>
            <a:r>
              <a:rPr lang="en-US" sz="3600" b="1" dirty="0" smtClean="0"/>
              <a:t>PV = -$952</a:t>
            </a:r>
          </a:p>
          <a:p>
            <a:pPr eaLnBrk="1" hangingPunct="1">
              <a:defRPr/>
            </a:pPr>
            <a:r>
              <a:rPr lang="en-US" sz="3600" b="1" dirty="0" smtClean="0"/>
              <a:t>PMT = $50</a:t>
            </a:r>
          </a:p>
          <a:p>
            <a:pPr eaLnBrk="1" hangingPunct="1">
              <a:defRPr/>
            </a:pPr>
            <a:r>
              <a:rPr lang="en-US" sz="3600" b="1" dirty="0" smtClean="0"/>
              <a:t>FV = 1000</a:t>
            </a:r>
          </a:p>
          <a:p>
            <a:pPr eaLnBrk="1" hangingPunct="1">
              <a:defRPr/>
            </a:pPr>
            <a:r>
              <a:rPr lang="en-US" sz="3600" b="1" dirty="0" smtClean="0"/>
              <a:t>N = 6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7292547-04A0-4B63-94B2-9DEA26BF274B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64971" y="622154"/>
            <a:ext cx="6781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</a:t>
            </a:r>
          </a:p>
        </p:txBody>
      </p:sp>
      <p:sp>
        <p:nvSpPr>
          <p:cNvPr id="8673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2590800"/>
            <a:ext cx="86868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Chapter </a:t>
            </a:r>
            <a:r>
              <a:rPr lang="en-US" sz="3600" dirty="0" smtClean="0"/>
              <a:t>7 MindTap homework due Sunday, </a:t>
            </a:r>
            <a:r>
              <a:rPr lang="en-US" sz="3600" dirty="0" smtClean="0"/>
              <a:t>October 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 lvl="1"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400" dirty="0" smtClean="0"/>
              <a:t>Read Chapter 9 for Tuesday, </a:t>
            </a:r>
            <a:r>
              <a:rPr lang="en-US" sz="3200" dirty="0"/>
              <a:t>October </a:t>
            </a:r>
            <a:r>
              <a:rPr lang="en-US" sz="3200" dirty="0" smtClean="0"/>
              <a:t>23</a:t>
            </a:r>
            <a:r>
              <a:rPr lang="en-US" sz="3400" baseline="30000" dirty="0" smtClean="0"/>
              <a:t>rd</a:t>
            </a:r>
            <a:r>
              <a:rPr lang="en-US" sz="3400" dirty="0" smtClean="0"/>
              <a:t> </a:t>
            </a:r>
            <a:endParaRPr lang="en-US" sz="3400" dirty="0" smtClean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Stocks and their Valuation</a:t>
            </a:r>
          </a:p>
          <a:p>
            <a:pPr>
              <a:lnSpc>
                <a:spcPct val="90000"/>
              </a:lnSpc>
            </a:pPr>
            <a:endParaRPr lang="en-US" sz="34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4000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4000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069DD8C-9762-4890-875E-FDB9549F392E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543800" cy="1676400"/>
          </a:xfrm>
        </p:spPr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4848" y="1905000"/>
            <a:ext cx="4191000" cy="3048000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 smtClean="0">
                <a:hlinkClick r:id="rId2"/>
              </a:rPr>
              <a:t>A</a:t>
            </a:r>
            <a:r>
              <a:rPr lang="en-US" sz="3200" b="1" dirty="0" smtClean="0">
                <a:hlinkClick r:id="rId3"/>
              </a:rPr>
              <a:t>B </a:t>
            </a:r>
            <a:r>
              <a:rPr lang="en-US" sz="3200" b="1" dirty="0" err="1" smtClean="0">
                <a:hlinkClick r:id="rId3"/>
              </a:rPr>
              <a:t>Inbev</a:t>
            </a:r>
            <a:r>
              <a:rPr lang="en-US" sz="3200" b="1" dirty="0" smtClean="0">
                <a:hlinkClick r:id="rId3"/>
              </a:rPr>
              <a:t> – second Largest bond sale in history ($46 billion)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E73F87B-A8C0-4AE3-B297-C662FF75DC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078663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chemeClr val="bg1"/>
                </a:solidFill>
              </a:rPr>
              <a:t>Chapter 7</a:t>
            </a:r>
            <a:br>
              <a:rPr lang="en-US" b="0" dirty="0" smtClean="0">
                <a:solidFill>
                  <a:schemeClr val="bg1"/>
                </a:solidFill>
              </a:rPr>
            </a:b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6441" y="4191000"/>
            <a:ext cx="7603483" cy="1447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Bonds and their Valuation</a:t>
            </a:r>
            <a:endParaRPr lang="en-US" b="1" dirty="0" smtClean="0">
              <a:solidFill>
                <a:schemeClr val="accent1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68B1FC4-26B3-49E0-BE9C-60C377D3F8E9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679573"/>
            <a:ext cx="6781800" cy="1066800"/>
          </a:xfrm>
        </p:spPr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Bonds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125598"/>
            <a:ext cx="8763000" cy="4572000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</a:pPr>
            <a:r>
              <a:rPr lang="en-US" sz="2800" b="1" dirty="0"/>
              <a:t>Government </a:t>
            </a:r>
            <a:r>
              <a:rPr lang="en-US" sz="2800" b="1" dirty="0" smtClean="0"/>
              <a:t>Bond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/>
              <a:t>Corporate Bond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/>
              <a:t>Mortgage Bond (different than mortgage backed securities) </a:t>
            </a:r>
            <a:endParaRPr lang="en-US" sz="2800" b="1" dirty="0"/>
          </a:p>
          <a:p>
            <a:pPr lvl="1">
              <a:lnSpc>
                <a:spcPct val="105000"/>
              </a:lnSpc>
            </a:pPr>
            <a:r>
              <a:rPr lang="en-US" sz="2400" b="1" dirty="0"/>
              <a:t>A bond backed by fixed </a:t>
            </a:r>
            <a:r>
              <a:rPr lang="en-US" sz="2400" b="1" dirty="0" smtClean="0"/>
              <a:t>assets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/>
              <a:t>Debenture </a:t>
            </a:r>
            <a:endParaRPr lang="en-US" sz="2800" b="1" dirty="0"/>
          </a:p>
          <a:p>
            <a:pPr lvl="1">
              <a:lnSpc>
                <a:spcPct val="105000"/>
              </a:lnSpc>
            </a:pPr>
            <a:r>
              <a:rPr lang="en-US" sz="2400" b="1" dirty="0"/>
              <a:t>An unsecured </a:t>
            </a:r>
            <a:r>
              <a:rPr lang="en-US" sz="2400" b="1" dirty="0" smtClean="0"/>
              <a:t>bond</a:t>
            </a:r>
          </a:p>
          <a:p>
            <a:pPr>
              <a:lnSpc>
                <a:spcPct val="105000"/>
              </a:lnSpc>
            </a:pPr>
            <a:r>
              <a:rPr lang="en-US" sz="2800" b="1" dirty="0" smtClean="0"/>
              <a:t>Subordinated </a:t>
            </a:r>
            <a:r>
              <a:rPr lang="en-US" sz="2800" b="1" dirty="0"/>
              <a:t>Debenture</a:t>
            </a:r>
          </a:p>
          <a:p>
            <a:pPr lvl="1">
              <a:lnSpc>
                <a:spcPct val="105000"/>
              </a:lnSpc>
            </a:pPr>
            <a:r>
              <a:rPr lang="en-US" sz="2400" b="1" dirty="0" smtClean="0"/>
              <a:t>Last in line of creditors to get paid if firm liquidates!</a:t>
            </a:r>
            <a:endParaRPr lang="en-US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73C094C-3415-49AB-AA47-80993C8D756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6440" y="927099"/>
            <a:ext cx="7210760" cy="709865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Corporate Bonds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2209800"/>
            <a:ext cx="8839200" cy="441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Callable</a:t>
            </a:r>
          </a:p>
          <a:p>
            <a:pPr lvl="1"/>
            <a:r>
              <a:rPr lang="en-US" dirty="0" smtClean="0"/>
              <a:t>Can be redeemed at the issuer’s option</a:t>
            </a:r>
          </a:p>
          <a:p>
            <a:pPr lvl="1">
              <a:defRPr/>
            </a:pPr>
            <a:r>
              <a:rPr lang="en-US" dirty="0" smtClean="0"/>
              <a:t>Allows issuer to refund the bond issue if rates decline (helps the issuer, but hurts the investor).</a:t>
            </a:r>
          </a:p>
          <a:p>
            <a:pPr lvl="1">
              <a:defRPr/>
            </a:pPr>
            <a:r>
              <a:rPr lang="en-US" dirty="0" smtClean="0"/>
              <a:t>Bond investors require higher yields on callable bonds.</a:t>
            </a:r>
          </a:p>
          <a:p>
            <a:pPr lvl="1">
              <a:defRPr/>
            </a:pPr>
            <a:r>
              <a:rPr lang="en-US" dirty="0" smtClean="0"/>
              <a:t>In many cases, callable bonds include a deferred call provision and a declining call premium.</a:t>
            </a:r>
          </a:p>
          <a:p>
            <a:r>
              <a:rPr lang="en-US" sz="2800" dirty="0" smtClean="0"/>
              <a:t>Sinking fund</a:t>
            </a:r>
          </a:p>
          <a:p>
            <a:pPr lvl="1">
              <a:defRPr/>
            </a:pPr>
            <a:r>
              <a:rPr lang="en-US" dirty="0"/>
              <a:t>Provision to pay off a loan over its life rather than all at maturity.</a:t>
            </a:r>
          </a:p>
          <a:p>
            <a:pPr lvl="1">
              <a:defRPr/>
            </a:pPr>
            <a:r>
              <a:rPr lang="en-US" dirty="0"/>
              <a:t>Similar to amortization on a term loan.</a:t>
            </a:r>
          </a:p>
          <a:p>
            <a:pPr lvl="1">
              <a:defRPr/>
            </a:pPr>
            <a:r>
              <a:rPr lang="en-US" dirty="0"/>
              <a:t>Reduces risk to investor, shortens average maturity.</a:t>
            </a:r>
          </a:p>
          <a:p>
            <a:pPr lvl="1">
              <a:defRPr/>
            </a:pPr>
            <a:r>
              <a:rPr lang="en-US" dirty="0"/>
              <a:t>But not good for investors if rates decline after issuance</a:t>
            </a:r>
            <a:endParaRPr lang="en-US" sz="2400" dirty="0"/>
          </a:p>
          <a:p>
            <a:endParaRPr lang="en-US" sz="2800" dirty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71204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66058"/>
            <a:ext cx="8458200" cy="4572000"/>
          </a:xfrm>
        </p:spPr>
        <p:txBody>
          <a:bodyPr>
            <a:noAutofit/>
          </a:bodyPr>
          <a:lstStyle/>
          <a:p>
            <a:r>
              <a:rPr lang="en-US" sz="2800" dirty="0"/>
              <a:t>Zero coupon bond</a:t>
            </a:r>
          </a:p>
          <a:p>
            <a:pPr lvl="1"/>
            <a:r>
              <a:rPr lang="en-US" sz="2200" dirty="0"/>
              <a:t>no coupon payments</a:t>
            </a:r>
          </a:p>
          <a:p>
            <a:pPr lvl="1"/>
            <a:r>
              <a:rPr lang="en-US" sz="2200" dirty="0"/>
              <a:t>pays face value at </a:t>
            </a:r>
            <a:r>
              <a:rPr lang="en-US" sz="2200" dirty="0" smtClean="0"/>
              <a:t>maturity</a:t>
            </a:r>
            <a:endParaRPr lang="en-US" sz="2200" dirty="0"/>
          </a:p>
          <a:p>
            <a:pPr lvl="1"/>
            <a:r>
              <a:rPr lang="en-US" sz="2200" dirty="0"/>
              <a:t>sell at deep </a:t>
            </a:r>
            <a:r>
              <a:rPr lang="en-US" sz="2200" dirty="0" smtClean="0"/>
              <a:t>discount</a:t>
            </a:r>
          </a:p>
          <a:p>
            <a:r>
              <a:rPr lang="en-US" sz="2800" dirty="0" smtClean="0"/>
              <a:t>Convertible </a:t>
            </a:r>
            <a:r>
              <a:rPr lang="en-US" sz="2800" dirty="0"/>
              <a:t>bonds</a:t>
            </a:r>
          </a:p>
          <a:p>
            <a:pPr lvl="1"/>
            <a:r>
              <a:rPr lang="en-US" sz="2200" dirty="0"/>
              <a:t>may be exchanged for shares of the firm’s stock </a:t>
            </a:r>
          </a:p>
          <a:p>
            <a:pPr lvl="1"/>
            <a:r>
              <a:rPr lang="en-US" sz="2200" dirty="0"/>
              <a:t>sells for a higher price than a comparable non-convertible bond</a:t>
            </a:r>
          </a:p>
          <a:p>
            <a:pPr lvl="1"/>
            <a:r>
              <a:rPr lang="en-US" sz="2200" dirty="0"/>
              <a:t>bondholders benefit if the market value of the company’s stock gets high enough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73C094C-3415-49AB-AA47-80993C8D756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66440" y="927099"/>
            <a:ext cx="72107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Corporate Bonds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280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Bonds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2133600"/>
            <a:ext cx="8839200" cy="4724400"/>
          </a:xfrm>
        </p:spPr>
        <p:txBody>
          <a:bodyPr>
            <a:noAutofit/>
          </a:bodyPr>
          <a:lstStyle/>
          <a:p>
            <a:r>
              <a:rPr lang="en-US" dirty="0" smtClean="0"/>
              <a:t> </a:t>
            </a:r>
            <a:r>
              <a:rPr lang="en-US" sz="2000" b="1" dirty="0" smtClean="0"/>
              <a:t>Market for Corporate Bonds</a:t>
            </a:r>
          </a:p>
          <a:p>
            <a:pPr lvl="1"/>
            <a:r>
              <a:rPr lang="en-US" sz="1900" dirty="0" smtClean="0"/>
              <a:t>Mainly purchased by Life insurance companies and pension funds</a:t>
            </a:r>
          </a:p>
          <a:p>
            <a:pPr lvl="1"/>
            <a:r>
              <a:rPr lang="en-US" sz="1900" dirty="0" smtClean="0"/>
              <a:t>Transactions occur in very large dollar amounts</a:t>
            </a:r>
          </a:p>
          <a:p>
            <a:pPr lvl="1"/>
            <a:endParaRPr lang="en-US" sz="1900" dirty="0" smtClean="0"/>
          </a:p>
          <a:p>
            <a:r>
              <a:rPr lang="en-US" sz="2000" b="1" dirty="0" smtClean="0"/>
              <a:t>Less than 1% of all corporate bonds are traded on organized exchanges</a:t>
            </a:r>
          </a:p>
          <a:p>
            <a:pPr lvl="1"/>
            <a:r>
              <a:rPr lang="en-US" sz="1900" dirty="0"/>
              <a:t>The market is thin </a:t>
            </a:r>
            <a:r>
              <a:rPr lang="en-US" sz="1900" dirty="0" smtClean="0"/>
              <a:t>– low volume, few dealers</a:t>
            </a:r>
            <a:endParaRPr lang="en-US" sz="1900" dirty="0"/>
          </a:p>
          <a:p>
            <a:pPr lvl="1"/>
            <a:r>
              <a:rPr lang="en-US" sz="1900" dirty="0" smtClean="0"/>
              <a:t>Less </a:t>
            </a:r>
            <a:r>
              <a:rPr lang="en-US" sz="1900" dirty="0"/>
              <a:t>marketable than securities with large daily trading </a:t>
            </a:r>
            <a:r>
              <a:rPr lang="en-US" sz="1900" dirty="0" smtClean="0"/>
              <a:t>volumes</a:t>
            </a:r>
          </a:p>
          <a:p>
            <a:pPr lvl="1"/>
            <a:endParaRPr lang="en-US" sz="1900" dirty="0"/>
          </a:p>
          <a:p>
            <a:pPr marL="182880" lvl="1"/>
            <a:r>
              <a:rPr lang="en-US" sz="2000" b="1" dirty="0" smtClean="0"/>
              <a:t>Debt market second to equity market, which are $12 trillion and $18.7 trillion respectively</a:t>
            </a:r>
            <a:endParaRPr lang="en-US" sz="2000" b="1" dirty="0"/>
          </a:p>
          <a:p>
            <a:endParaRPr lang="en-US" sz="20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35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679573"/>
            <a:ext cx="7772400" cy="1219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 (Debt Capital) Features</a:t>
            </a:r>
          </a:p>
        </p:txBody>
      </p:sp>
      <p:sp>
        <p:nvSpPr>
          <p:cNvPr id="8652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77825" y="2514600"/>
            <a:ext cx="8540750" cy="3733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A contract between borrower/lender</a:t>
            </a:r>
          </a:p>
          <a:p>
            <a:pPr eaLnBrk="1" hangingPunct="1">
              <a:defRPr/>
            </a:pPr>
            <a:r>
              <a:rPr lang="en-US" sz="3200" b="1" dirty="0" smtClean="0"/>
              <a:t>Bankruptcy/reorganization threat if contract is violated</a:t>
            </a:r>
          </a:p>
          <a:p>
            <a:pPr eaLnBrk="1" hangingPunct="1">
              <a:defRPr/>
            </a:pPr>
            <a:r>
              <a:rPr lang="en-US" sz="3200" b="1" dirty="0" smtClean="0"/>
              <a:t>Priority claim on assets, cash flow</a:t>
            </a:r>
          </a:p>
          <a:p>
            <a:pPr eaLnBrk="1" hangingPunct="1">
              <a:defRPr/>
            </a:pPr>
            <a:r>
              <a:rPr lang="en-US" sz="3200" b="1" dirty="0" smtClean="0"/>
              <a:t>Lower return potential than equity</a:t>
            </a:r>
          </a:p>
          <a:p>
            <a:pPr eaLnBrk="1" hangingPunct="1">
              <a:defRPr/>
            </a:pPr>
            <a:r>
              <a:rPr lang="en-US" sz="3200" b="1" dirty="0" smtClean="0"/>
              <a:t>Little/no voice in management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9EA84771-7D22-43A4-9B43-45980824F92F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2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4800</TotalTime>
  <Words>979</Words>
  <Application>Microsoft Office PowerPoint</Application>
  <PresentationFormat>On-screen Show (4:3)</PresentationFormat>
  <Paragraphs>221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Century Gothic</vt:lpstr>
      <vt:lpstr>Times New Roman</vt:lpstr>
      <vt:lpstr>Wingdings</vt:lpstr>
      <vt:lpstr>Wingdings 3</vt:lpstr>
      <vt:lpstr>Ion Boardroom</vt:lpstr>
      <vt:lpstr>I do not regard a broker as a member of the human race. </vt:lpstr>
      <vt:lpstr>Review</vt:lpstr>
      <vt:lpstr>CURRENT  EVENTS</vt:lpstr>
      <vt:lpstr>Chapter 7 </vt:lpstr>
      <vt:lpstr>Common Bonds</vt:lpstr>
      <vt:lpstr>Types of Corporate Bonds</vt:lpstr>
      <vt:lpstr>PowerPoint Presentation</vt:lpstr>
      <vt:lpstr>Corporate Bonds </vt:lpstr>
      <vt:lpstr>Bond (Debt Capital) Features</vt:lpstr>
      <vt:lpstr>Bond Indentures</vt:lpstr>
      <vt:lpstr>General Bond Terms</vt:lpstr>
      <vt:lpstr>Risk to Bondholders</vt:lpstr>
      <vt:lpstr>Bond Ratings</vt:lpstr>
      <vt:lpstr>Corporate Bond Ratings</vt:lpstr>
      <vt:lpstr>Federal Government Securities</vt:lpstr>
      <vt:lpstr>Municipal Bonds  (State and Local Government Debt)</vt:lpstr>
      <vt:lpstr>Bond Pricing</vt:lpstr>
      <vt:lpstr>Cash Flows for a Three-Year Bond</vt:lpstr>
      <vt:lpstr>Bond Pricing </vt:lpstr>
      <vt:lpstr>Bond Pricing</vt:lpstr>
      <vt:lpstr>Same Bond at a Discount</vt:lpstr>
      <vt:lpstr>Same Bond at a Premium</vt:lpstr>
      <vt:lpstr>The Inverse Relationship</vt:lpstr>
      <vt:lpstr>Relationship Between Interest Rates and a Bond’s Price</vt:lpstr>
      <vt:lpstr>Yield to Maturity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Investments: An Introduction Sixth Edition</dc:title>
  <dc:creator>Anne</dc:creator>
  <cp:lastModifiedBy>Andrew Parkes</cp:lastModifiedBy>
  <cp:revision>188</cp:revision>
  <cp:lastPrinted>1999-05-26T22:10:02Z</cp:lastPrinted>
  <dcterms:created xsi:type="dcterms:W3CDTF">1999-03-23T15:54:44Z</dcterms:created>
  <dcterms:modified xsi:type="dcterms:W3CDTF">2018-10-12T14:49:21Z</dcterms:modified>
</cp:coreProperties>
</file>