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6" r:id="rId4"/>
  </p:sldMasterIdLst>
  <p:notesMasterIdLst>
    <p:notesMasterId r:id="rId55"/>
  </p:notesMasterIdLst>
  <p:handoutMasterIdLst>
    <p:handoutMasterId r:id="rId56"/>
  </p:handoutMasterIdLst>
  <p:sldIdLst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7" r:id="rId17"/>
    <p:sldId id="358" r:id="rId18"/>
    <p:sldId id="359" r:id="rId19"/>
    <p:sldId id="361" r:id="rId20"/>
    <p:sldId id="360" r:id="rId21"/>
    <p:sldId id="362" r:id="rId22"/>
    <p:sldId id="363" r:id="rId23"/>
    <p:sldId id="364" r:id="rId24"/>
    <p:sldId id="365" r:id="rId25"/>
    <p:sldId id="366" r:id="rId26"/>
    <p:sldId id="367" r:id="rId27"/>
    <p:sldId id="368" r:id="rId28"/>
    <p:sldId id="369" r:id="rId29"/>
    <p:sldId id="370" r:id="rId30"/>
    <p:sldId id="371" r:id="rId31"/>
    <p:sldId id="372" r:id="rId32"/>
    <p:sldId id="373" r:id="rId33"/>
    <p:sldId id="374" r:id="rId34"/>
    <p:sldId id="375" r:id="rId35"/>
    <p:sldId id="376" r:id="rId36"/>
    <p:sldId id="377" r:id="rId37"/>
    <p:sldId id="378" r:id="rId38"/>
    <p:sldId id="379" r:id="rId39"/>
    <p:sldId id="380" r:id="rId40"/>
    <p:sldId id="381" r:id="rId41"/>
    <p:sldId id="382" r:id="rId42"/>
    <p:sldId id="383" r:id="rId43"/>
    <p:sldId id="384" r:id="rId44"/>
    <p:sldId id="385" r:id="rId45"/>
    <p:sldId id="386" r:id="rId46"/>
    <p:sldId id="387" r:id="rId47"/>
    <p:sldId id="388" r:id="rId48"/>
    <p:sldId id="389" r:id="rId49"/>
    <p:sldId id="390" r:id="rId50"/>
    <p:sldId id="391" r:id="rId51"/>
    <p:sldId id="392" r:id="rId52"/>
    <p:sldId id="393" r:id="rId53"/>
    <p:sldId id="394" r:id="rId5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0" autoAdjust="0"/>
  </p:normalViewPr>
  <p:slideViewPr>
    <p:cSldViewPr snapToGrid="0" showGuides="1"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85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usan\DropBoxHouston\Dropbox\Fundamentals%20-%20shared%20with%20Dana\Concise%209e\SusanWorkFiles\CFFM9,%20ch%2008,%20Case%20model,%2004-29-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(%)</a:t>
            </a:r>
          </a:p>
        </c:rich>
      </c:tx>
      <c:layout>
        <c:manualLayout>
          <c:xMode val="edge"/>
          <c:yMode val="edge"/>
          <c:x val="0.37129649828110434"/>
          <c:y val="2.18052703510133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'08 Case model'!$K$83</c:f>
              <c:strCache>
                <c:ptCount val="1"/>
                <c:pt idx="0">
                  <c:v>Req Ret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noFill/>
              </a:ln>
              <a:effectLst/>
            </c:spPr>
          </c:marker>
          <c:xVal>
            <c:numRef>
              <c:f>'08 Case model'!$J$84:$J$88</c:f>
              <c:numCache>
                <c:formatCode>0.00</c:formatCode>
                <c:ptCount val="5"/>
                <c:pt idx="0">
                  <c:v>1.31</c:v>
                </c:pt>
                <c:pt idx="1">
                  <c:v>1</c:v>
                </c:pt>
                <c:pt idx="2">
                  <c:v>0.7</c:v>
                </c:pt>
                <c:pt idx="3">
                  <c:v>0</c:v>
                </c:pt>
                <c:pt idx="4">
                  <c:v>-0.87</c:v>
                </c:pt>
              </c:numCache>
            </c:numRef>
          </c:xVal>
          <c:yVal>
            <c:numRef>
              <c:f>'08 Case model'!$K$84:$K$88</c:f>
              <c:numCache>
                <c:formatCode>0.00</c:formatCode>
                <c:ptCount val="5"/>
                <c:pt idx="0">
                  <c:v>9.5500000000000007</c:v>
                </c:pt>
                <c:pt idx="1">
                  <c:v>8</c:v>
                </c:pt>
                <c:pt idx="2">
                  <c:v>6.5</c:v>
                </c:pt>
                <c:pt idx="3">
                  <c:v>3</c:v>
                </c:pt>
                <c:pt idx="4">
                  <c:v>-1.35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CBB-48FB-AAC1-63D399D02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9133168"/>
        <c:axId val="369134344"/>
      </c:scatterChart>
      <c:valAx>
        <c:axId val="3691331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Risk, b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</a:p>
            </c:rich>
          </c:tx>
          <c:layout>
            <c:manualLayout>
              <c:xMode val="edge"/>
              <c:yMode val="edge"/>
              <c:x val="0.89470809626682157"/>
              <c:y val="0.874074468336763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" sourceLinked="0"/>
        <c:majorTickMark val="cross"/>
        <c:minorTickMark val="none"/>
        <c:tickLblPos val="nextTo"/>
        <c:spPr>
          <a:noFill/>
          <a:ln w="19050" cap="flat" cmpd="sng" algn="ctr">
            <a:solidFill>
              <a:srgbClr val="000000"/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134344"/>
        <c:crossesAt val="0"/>
        <c:crossBetween val="midCat"/>
      </c:valAx>
      <c:valAx>
        <c:axId val="369134344"/>
        <c:scaling>
          <c:orientation val="minMax"/>
        </c:scaling>
        <c:delete val="0"/>
        <c:axPos val="l"/>
        <c:numFmt formatCode="0" sourceLinked="0"/>
        <c:majorTickMark val="cross"/>
        <c:minorTickMark val="none"/>
        <c:tickLblPos val="nextTo"/>
        <c:spPr>
          <a:noFill/>
          <a:ln w="1905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1331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AF59E-2522-450E-AE42-12942196B6E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C2F52A-FCE8-43DC-A3C8-F3259ED947C9}">
      <dgm:prSet/>
      <dgm:spPr/>
      <dgm:t>
        <a:bodyPr/>
        <a:lstStyle/>
        <a:p>
          <a:pPr algn="l" rtl="0"/>
          <a:r>
            <a:rPr lang="en-US" dirty="0"/>
            <a:t>Stand-Alone Risk</a:t>
          </a:r>
        </a:p>
      </dgm:t>
    </dgm:pt>
    <dgm:pt modelId="{A67BDCC8-1174-4417-BB61-D9431DBFD43A}" type="parTrans" cxnId="{FECA73EB-CD60-44F4-B5DC-EF9C5C19AF78}">
      <dgm:prSet/>
      <dgm:spPr/>
      <dgm:t>
        <a:bodyPr/>
        <a:lstStyle/>
        <a:p>
          <a:endParaRPr lang="en-US"/>
        </a:p>
      </dgm:t>
    </dgm:pt>
    <dgm:pt modelId="{C2896669-3BE4-410A-AF98-41B31EF660C5}" type="sibTrans" cxnId="{FECA73EB-CD60-44F4-B5DC-EF9C5C19AF78}">
      <dgm:prSet/>
      <dgm:spPr/>
      <dgm:t>
        <a:bodyPr/>
        <a:lstStyle/>
        <a:p>
          <a:endParaRPr lang="en-US"/>
        </a:p>
      </dgm:t>
    </dgm:pt>
    <dgm:pt modelId="{6212F26E-DCDF-4BE5-A6F0-C07F558324FA}">
      <dgm:prSet/>
      <dgm:spPr/>
      <dgm:t>
        <a:bodyPr/>
        <a:lstStyle/>
        <a:p>
          <a:pPr algn="l" rtl="0"/>
          <a:r>
            <a:rPr lang="en-US" dirty="0"/>
            <a:t>Portfolio Risk</a:t>
          </a:r>
        </a:p>
      </dgm:t>
    </dgm:pt>
    <dgm:pt modelId="{BFFE7D1D-0A71-416E-BB70-451C77A1C691}" type="parTrans" cxnId="{4710BDE5-922B-42AD-8C1D-0C092E275C06}">
      <dgm:prSet/>
      <dgm:spPr/>
      <dgm:t>
        <a:bodyPr/>
        <a:lstStyle/>
        <a:p>
          <a:endParaRPr lang="en-US"/>
        </a:p>
      </dgm:t>
    </dgm:pt>
    <dgm:pt modelId="{9CCC8382-40DE-4646-BAEE-DD4E186D7EFE}" type="sibTrans" cxnId="{4710BDE5-922B-42AD-8C1D-0C092E275C06}">
      <dgm:prSet/>
      <dgm:spPr/>
      <dgm:t>
        <a:bodyPr/>
        <a:lstStyle/>
        <a:p>
          <a:endParaRPr lang="en-US"/>
        </a:p>
      </dgm:t>
    </dgm:pt>
    <dgm:pt modelId="{05AA5D50-CE7F-4508-BF14-928A25C14A8A}">
      <dgm:prSet/>
      <dgm:spPr/>
      <dgm:t>
        <a:bodyPr/>
        <a:lstStyle/>
        <a:p>
          <a:pPr algn="l" rtl="0"/>
          <a:r>
            <a:rPr lang="en-US" dirty="0"/>
            <a:t>Risk and Return:  </a:t>
          </a:r>
          <a:r>
            <a:rPr lang="en-US" dirty="0" err="1"/>
            <a:t>CAPM</a:t>
          </a:r>
          <a:r>
            <a:rPr lang="en-US" dirty="0"/>
            <a:t>/</a:t>
          </a:r>
          <a:r>
            <a:rPr lang="en-US" dirty="0" err="1"/>
            <a:t>SML</a:t>
          </a:r>
          <a:endParaRPr lang="en-US" dirty="0"/>
        </a:p>
      </dgm:t>
    </dgm:pt>
    <dgm:pt modelId="{489DCDD0-D0A8-4F64-9A49-DFDEE344D932}" type="parTrans" cxnId="{64247938-7DFD-4C72-91B3-3FDDA7F2D093}">
      <dgm:prSet/>
      <dgm:spPr/>
      <dgm:t>
        <a:bodyPr/>
        <a:lstStyle/>
        <a:p>
          <a:endParaRPr lang="en-US"/>
        </a:p>
      </dgm:t>
    </dgm:pt>
    <dgm:pt modelId="{4B103C23-78B6-4A7C-9FC2-E1B3AE3286DF}" type="sibTrans" cxnId="{64247938-7DFD-4C72-91B3-3FDDA7F2D093}">
      <dgm:prSet/>
      <dgm:spPr/>
      <dgm:t>
        <a:bodyPr/>
        <a:lstStyle/>
        <a:p>
          <a:endParaRPr lang="en-US"/>
        </a:p>
      </dgm:t>
    </dgm:pt>
    <dgm:pt modelId="{6EC0D22C-A7DE-4673-BAA9-D16BC59280D4}" type="pres">
      <dgm:prSet presAssocID="{C48AF59E-2522-450E-AE42-12942196B6E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A9E67B-C193-4C01-A29B-30C8AC705CEA}" type="pres">
      <dgm:prSet presAssocID="{07C2F52A-FCE8-43DC-A3C8-F3259ED947C9}" presName="composite" presStyleCnt="0"/>
      <dgm:spPr/>
    </dgm:pt>
    <dgm:pt modelId="{36EE4A18-A3A7-4D7C-914F-73612D1171DB}" type="pres">
      <dgm:prSet presAssocID="{07C2F52A-FCE8-43DC-A3C8-F3259ED947C9}" presName="imgShp" presStyleLbl="fgImgPlace1" presStyleIdx="0" presStyleCnt="3"/>
      <dgm:spPr/>
    </dgm:pt>
    <dgm:pt modelId="{9E21C4E4-7B18-40CB-85D7-EB0ACFA951FD}" type="pres">
      <dgm:prSet presAssocID="{07C2F52A-FCE8-43DC-A3C8-F3259ED947C9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5BC16-840E-4650-8C13-607BC0E8F449}" type="pres">
      <dgm:prSet presAssocID="{C2896669-3BE4-410A-AF98-41B31EF660C5}" presName="spacing" presStyleCnt="0"/>
      <dgm:spPr/>
    </dgm:pt>
    <dgm:pt modelId="{9C915A6F-0CF0-4531-AB21-C69FD44E2134}" type="pres">
      <dgm:prSet presAssocID="{6212F26E-DCDF-4BE5-A6F0-C07F558324FA}" presName="composite" presStyleCnt="0"/>
      <dgm:spPr/>
    </dgm:pt>
    <dgm:pt modelId="{A309758C-57C8-45BF-8ECB-16469BEE1166}" type="pres">
      <dgm:prSet presAssocID="{6212F26E-DCDF-4BE5-A6F0-C07F558324FA}" presName="imgShp" presStyleLbl="fgImgPlace1" presStyleIdx="1" presStyleCnt="3"/>
      <dgm:spPr/>
    </dgm:pt>
    <dgm:pt modelId="{34AD20A7-F60D-4FA1-B0F0-E8079C4A7FAA}" type="pres">
      <dgm:prSet presAssocID="{6212F26E-DCDF-4BE5-A6F0-C07F558324F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CBBB3-1D96-4D0E-B555-282ECA93CB88}" type="pres">
      <dgm:prSet presAssocID="{9CCC8382-40DE-4646-BAEE-DD4E186D7EFE}" presName="spacing" presStyleCnt="0"/>
      <dgm:spPr/>
    </dgm:pt>
    <dgm:pt modelId="{A842B3BD-89C2-446D-BF5A-E71C2E169766}" type="pres">
      <dgm:prSet presAssocID="{05AA5D50-CE7F-4508-BF14-928A25C14A8A}" presName="composite" presStyleCnt="0"/>
      <dgm:spPr/>
    </dgm:pt>
    <dgm:pt modelId="{7124669D-1A09-4DC6-84E3-39CDD0E92FA8}" type="pres">
      <dgm:prSet presAssocID="{05AA5D50-CE7F-4508-BF14-928A25C14A8A}" presName="imgShp" presStyleLbl="fgImgPlace1" presStyleIdx="2" presStyleCnt="3"/>
      <dgm:spPr/>
    </dgm:pt>
    <dgm:pt modelId="{60338C81-6894-481C-92C4-F76B48E98C66}" type="pres">
      <dgm:prSet presAssocID="{05AA5D50-CE7F-4508-BF14-928A25C14A8A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46D9A3-7B39-496C-AF0F-39A79D0D5A61}" type="presOf" srcId="{07C2F52A-FCE8-43DC-A3C8-F3259ED947C9}" destId="{9E21C4E4-7B18-40CB-85D7-EB0ACFA951FD}" srcOrd="0" destOrd="0" presId="urn:microsoft.com/office/officeart/2005/8/layout/vList3"/>
    <dgm:cxn modelId="{64247938-7DFD-4C72-91B3-3FDDA7F2D093}" srcId="{C48AF59E-2522-450E-AE42-12942196B6E8}" destId="{05AA5D50-CE7F-4508-BF14-928A25C14A8A}" srcOrd="2" destOrd="0" parTransId="{489DCDD0-D0A8-4F64-9A49-DFDEE344D932}" sibTransId="{4B103C23-78B6-4A7C-9FC2-E1B3AE3286DF}"/>
    <dgm:cxn modelId="{3595E588-B88B-4E83-A110-7A7844329045}" type="presOf" srcId="{6212F26E-DCDF-4BE5-A6F0-C07F558324FA}" destId="{34AD20A7-F60D-4FA1-B0F0-E8079C4A7FAA}" srcOrd="0" destOrd="0" presId="urn:microsoft.com/office/officeart/2005/8/layout/vList3"/>
    <dgm:cxn modelId="{7BD69C50-F818-4CA8-8B2A-A23C71E05C68}" type="presOf" srcId="{05AA5D50-CE7F-4508-BF14-928A25C14A8A}" destId="{60338C81-6894-481C-92C4-F76B48E98C66}" srcOrd="0" destOrd="0" presId="urn:microsoft.com/office/officeart/2005/8/layout/vList3"/>
    <dgm:cxn modelId="{FECA73EB-CD60-44F4-B5DC-EF9C5C19AF78}" srcId="{C48AF59E-2522-450E-AE42-12942196B6E8}" destId="{07C2F52A-FCE8-43DC-A3C8-F3259ED947C9}" srcOrd="0" destOrd="0" parTransId="{A67BDCC8-1174-4417-BB61-D9431DBFD43A}" sibTransId="{C2896669-3BE4-410A-AF98-41B31EF660C5}"/>
    <dgm:cxn modelId="{4710BDE5-922B-42AD-8C1D-0C092E275C06}" srcId="{C48AF59E-2522-450E-AE42-12942196B6E8}" destId="{6212F26E-DCDF-4BE5-A6F0-C07F558324FA}" srcOrd="1" destOrd="0" parTransId="{BFFE7D1D-0A71-416E-BB70-451C77A1C691}" sibTransId="{9CCC8382-40DE-4646-BAEE-DD4E186D7EFE}"/>
    <dgm:cxn modelId="{15F9174B-AD0C-4D9D-A071-4A4FB1D41071}" type="presOf" srcId="{C48AF59E-2522-450E-AE42-12942196B6E8}" destId="{6EC0D22C-A7DE-4673-BAA9-D16BC59280D4}" srcOrd="0" destOrd="0" presId="urn:microsoft.com/office/officeart/2005/8/layout/vList3"/>
    <dgm:cxn modelId="{FA5DED7B-B3E2-4288-BFEC-DEF303AC6BF6}" type="presParOf" srcId="{6EC0D22C-A7DE-4673-BAA9-D16BC59280D4}" destId="{02A9E67B-C193-4C01-A29B-30C8AC705CEA}" srcOrd="0" destOrd="0" presId="urn:microsoft.com/office/officeart/2005/8/layout/vList3"/>
    <dgm:cxn modelId="{95F9C0A4-54B7-44E2-ABC5-EC5486193E81}" type="presParOf" srcId="{02A9E67B-C193-4C01-A29B-30C8AC705CEA}" destId="{36EE4A18-A3A7-4D7C-914F-73612D1171DB}" srcOrd="0" destOrd="0" presId="urn:microsoft.com/office/officeart/2005/8/layout/vList3"/>
    <dgm:cxn modelId="{E1D82D29-F987-483B-9229-C21D8C85B1C6}" type="presParOf" srcId="{02A9E67B-C193-4C01-A29B-30C8AC705CEA}" destId="{9E21C4E4-7B18-40CB-85D7-EB0ACFA951FD}" srcOrd="1" destOrd="0" presId="urn:microsoft.com/office/officeart/2005/8/layout/vList3"/>
    <dgm:cxn modelId="{C424212F-DE68-490C-AF93-678DFB3F611E}" type="presParOf" srcId="{6EC0D22C-A7DE-4673-BAA9-D16BC59280D4}" destId="{0D65BC16-840E-4650-8C13-607BC0E8F449}" srcOrd="1" destOrd="0" presId="urn:microsoft.com/office/officeart/2005/8/layout/vList3"/>
    <dgm:cxn modelId="{FD4D6402-39C9-4578-A7DA-56272E503153}" type="presParOf" srcId="{6EC0D22C-A7DE-4673-BAA9-D16BC59280D4}" destId="{9C915A6F-0CF0-4531-AB21-C69FD44E2134}" srcOrd="2" destOrd="0" presId="urn:microsoft.com/office/officeart/2005/8/layout/vList3"/>
    <dgm:cxn modelId="{4F7585CE-12FD-4F6D-8A39-F03D5F574D8C}" type="presParOf" srcId="{9C915A6F-0CF0-4531-AB21-C69FD44E2134}" destId="{A309758C-57C8-45BF-8ECB-16469BEE1166}" srcOrd="0" destOrd="0" presId="urn:microsoft.com/office/officeart/2005/8/layout/vList3"/>
    <dgm:cxn modelId="{FEB44A2A-E70B-407C-9CB3-5F8BD9170D28}" type="presParOf" srcId="{9C915A6F-0CF0-4531-AB21-C69FD44E2134}" destId="{34AD20A7-F60D-4FA1-B0F0-E8079C4A7FAA}" srcOrd="1" destOrd="0" presId="urn:microsoft.com/office/officeart/2005/8/layout/vList3"/>
    <dgm:cxn modelId="{60D63F53-44EE-4233-B841-7650FA37EA0B}" type="presParOf" srcId="{6EC0D22C-A7DE-4673-BAA9-D16BC59280D4}" destId="{825CBBB3-1D96-4D0E-B555-282ECA93CB88}" srcOrd="3" destOrd="0" presId="urn:microsoft.com/office/officeart/2005/8/layout/vList3"/>
    <dgm:cxn modelId="{BADA174B-5BA9-4435-BC81-6A583898F247}" type="presParOf" srcId="{6EC0D22C-A7DE-4673-BAA9-D16BC59280D4}" destId="{A842B3BD-89C2-446D-BF5A-E71C2E169766}" srcOrd="4" destOrd="0" presId="urn:microsoft.com/office/officeart/2005/8/layout/vList3"/>
    <dgm:cxn modelId="{71DC8D13-B043-4F9B-A97A-9323834801E9}" type="presParOf" srcId="{A842B3BD-89C2-446D-BF5A-E71C2E169766}" destId="{7124669D-1A09-4DC6-84E3-39CDD0E92FA8}" srcOrd="0" destOrd="0" presId="urn:microsoft.com/office/officeart/2005/8/layout/vList3"/>
    <dgm:cxn modelId="{F44D0286-3740-4BB9-9907-293714EBF951}" type="presParOf" srcId="{A842B3BD-89C2-446D-BF5A-E71C2E169766}" destId="{60338C81-6894-481C-92C4-F76B48E98C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29B41C-F613-4171-99A2-CC12602C090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29E462-4EB8-4392-AB98-965A62744E9A}">
      <dgm:prSet/>
      <dgm:spPr/>
      <dgm:t>
        <a:bodyPr/>
        <a:lstStyle/>
        <a:p>
          <a:pPr rtl="0"/>
          <a:r>
            <a:rPr lang="en-US" dirty="0"/>
            <a:t>Standard deviation (</a:t>
          </a:r>
          <a:r>
            <a:rPr lang="el-GR" dirty="0"/>
            <a:t>σ</a:t>
          </a:r>
          <a:r>
            <a:rPr lang="en-US" baseline="-25000" dirty="0" err="1"/>
            <a:t>i</a:t>
          </a:r>
          <a:r>
            <a:rPr lang="en-US" dirty="0"/>
            <a:t>) measures total, or stand-alone, risk.</a:t>
          </a:r>
        </a:p>
      </dgm:t>
    </dgm:pt>
    <dgm:pt modelId="{706C473B-2EE1-4149-A2EF-C31E35432FDB}" type="parTrans" cxnId="{8DB007B3-C44D-4A5B-856F-09D551D91C28}">
      <dgm:prSet/>
      <dgm:spPr/>
      <dgm:t>
        <a:bodyPr/>
        <a:lstStyle/>
        <a:p>
          <a:endParaRPr lang="en-US"/>
        </a:p>
      </dgm:t>
    </dgm:pt>
    <dgm:pt modelId="{B60B9EB2-278D-481F-9AFC-25CB180B9D28}" type="sibTrans" cxnId="{8DB007B3-C44D-4A5B-856F-09D551D91C28}">
      <dgm:prSet/>
      <dgm:spPr/>
      <dgm:t>
        <a:bodyPr/>
        <a:lstStyle/>
        <a:p>
          <a:endParaRPr lang="en-US"/>
        </a:p>
      </dgm:t>
    </dgm:pt>
    <dgm:pt modelId="{48E7E244-8AB0-4F79-BD87-7273FA2B77F3}">
      <dgm:prSet/>
      <dgm:spPr/>
      <dgm:t>
        <a:bodyPr/>
        <a:lstStyle/>
        <a:p>
          <a:pPr rtl="0"/>
          <a:r>
            <a:rPr lang="en-US" dirty="0"/>
            <a:t>The larger </a:t>
          </a:r>
          <a:r>
            <a:rPr lang="el-GR" dirty="0"/>
            <a:t>σ</a:t>
          </a:r>
          <a:r>
            <a:rPr lang="en-US" baseline="-25000" dirty="0"/>
            <a:t>i</a:t>
          </a:r>
          <a:r>
            <a:rPr lang="en-US" dirty="0"/>
            <a:t> is, the lower the probability that actual returns will be close to expected returns.</a:t>
          </a:r>
        </a:p>
      </dgm:t>
    </dgm:pt>
    <dgm:pt modelId="{D934F5EC-99E0-4BCC-89F1-D9316D7665AA}" type="parTrans" cxnId="{266F4519-8BE4-467A-80AB-5C053E78DF42}">
      <dgm:prSet/>
      <dgm:spPr/>
      <dgm:t>
        <a:bodyPr/>
        <a:lstStyle/>
        <a:p>
          <a:endParaRPr lang="en-US"/>
        </a:p>
      </dgm:t>
    </dgm:pt>
    <dgm:pt modelId="{A42374E7-BEE0-4B72-877A-D6FE10DB2AB2}" type="sibTrans" cxnId="{266F4519-8BE4-467A-80AB-5C053E78DF42}">
      <dgm:prSet/>
      <dgm:spPr/>
      <dgm:t>
        <a:bodyPr/>
        <a:lstStyle/>
        <a:p>
          <a:endParaRPr lang="en-US"/>
        </a:p>
      </dgm:t>
    </dgm:pt>
    <dgm:pt modelId="{97B63382-E486-4ECC-9096-0B3FFFCC2E9C}">
      <dgm:prSet/>
      <dgm:spPr/>
      <dgm:t>
        <a:bodyPr/>
        <a:lstStyle/>
        <a:p>
          <a:pPr rtl="0"/>
          <a:r>
            <a:rPr lang="en-US" dirty="0"/>
            <a:t>Larger </a:t>
          </a:r>
          <a:r>
            <a:rPr lang="el-GR" dirty="0"/>
            <a:t>σ</a:t>
          </a:r>
          <a:r>
            <a:rPr lang="en-US" baseline="-25000" dirty="0"/>
            <a:t>i</a:t>
          </a:r>
          <a:r>
            <a:rPr lang="en-US" dirty="0"/>
            <a:t> is associated with a wider probability distribution of returns.</a:t>
          </a:r>
        </a:p>
      </dgm:t>
    </dgm:pt>
    <dgm:pt modelId="{3E4883AC-B833-4B04-9AF7-437C2A16F838}" type="parTrans" cxnId="{0B14C08E-D1A1-4DCB-B42A-79DA91743C8E}">
      <dgm:prSet/>
      <dgm:spPr/>
      <dgm:t>
        <a:bodyPr/>
        <a:lstStyle/>
        <a:p>
          <a:endParaRPr lang="en-US"/>
        </a:p>
      </dgm:t>
    </dgm:pt>
    <dgm:pt modelId="{7C80D1EC-E127-4662-9DDC-16D2E0E99062}" type="sibTrans" cxnId="{0B14C08E-D1A1-4DCB-B42A-79DA91743C8E}">
      <dgm:prSet/>
      <dgm:spPr/>
      <dgm:t>
        <a:bodyPr/>
        <a:lstStyle/>
        <a:p>
          <a:endParaRPr lang="en-US"/>
        </a:p>
      </dgm:t>
    </dgm:pt>
    <dgm:pt modelId="{BDAAB702-80FC-4510-939B-305190EDAE0D}" type="pres">
      <dgm:prSet presAssocID="{7629B41C-F613-4171-99A2-CC12602C090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4CEA927-34DB-419B-BCDC-FE33C9527931}" type="pres">
      <dgm:prSet presAssocID="{7629B41C-F613-4171-99A2-CC12602C090D}" presName="Name1" presStyleCnt="0"/>
      <dgm:spPr/>
    </dgm:pt>
    <dgm:pt modelId="{A949A4AD-3FF3-4B22-A896-7089A6EFDA08}" type="pres">
      <dgm:prSet presAssocID="{7629B41C-F613-4171-99A2-CC12602C090D}" presName="cycle" presStyleCnt="0"/>
      <dgm:spPr/>
    </dgm:pt>
    <dgm:pt modelId="{35B965BC-7EE2-4E76-9F65-9EF506B2A10D}" type="pres">
      <dgm:prSet presAssocID="{7629B41C-F613-4171-99A2-CC12602C090D}" presName="srcNode" presStyleLbl="node1" presStyleIdx="0" presStyleCnt="3"/>
      <dgm:spPr/>
    </dgm:pt>
    <dgm:pt modelId="{89AA2E92-8222-4F3C-97F5-E9DFCD10F508}" type="pres">
      <dgm:prSet presAssocID="{7629B41C-F613-4171-99A2-CC12602C090D}" presName="conn" presStyleLbl="parChTrans1D2" presStyleIdx="0" presStyleCnt="1"/>
      <dgm:spPr/>
      <dgm:t>
        <a:bodyPr/>
        <a:lstStyle/>
        <a:p>
          <a:endParaRPr lang="en-US"/>
        </a:p>
      </dgm:t>
    </dgm:pt>
    <dgm:pt modelId="{A09474D0-5B20-40D9-B944-E4337B99981C}" type="pres">
      <dgm:prSet presAssocID="{7629B41C-F613-4171-99A2-CC12602C090D}" presName="extraNode" presStyleLbl="node1" presStyleIdx="0" presStyleCnt="3"/>
      <dgm:spPr/>
    </dgm:pt>
    <dgm:pt modelId="{2F593236-8FC5-4F7F-8B50-D308976183C4}" type="pres">
      <dgm:prSet presAssocID="{7629B41C-F613-4171-99A2-CC12602C090D}" presName="dstNode" presStyleLbl="node1" presStyleIdx="0" presStyleCnt="3"/>
      <dgm:spPr/>
    </dgm:pt>
    <dgm:pt modelId="{7F8C0F4A-8592-4F88-B6EE-26D1ED2711F4}" type="pres">
      <dgm:prSet presAssocID="{1D29E462-4EB8-4392-AB98-965A62744E9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7C414-34EF-45F1-B1F7-D5BF01204382}" type="pres">
      <dgm:prSet presAssocID="{1D29E462-4EB8-4392-AB98-965A62744E9A}" presName="accent_1" presStyleCnt="0"/>
      <dgm:spPr/>
    </dgm:pt>
    <dgm:pt modelId="{370FB2D5-917B-4643-9D35-5F209159DA84}" type="pres">
      <dgm:prSet presAssocID="{1D29E462-4EB8-4392-AB98-965A62744E9A}" presName="accentRepeatNode" presStyleLbl="solidFgAcc1" presStyleIdx="0" presStyleCnt="3" custScaleX="61017" custScaleY="61017"/>
      <dgm:spPr/>
    </dgm:pt>
    <dgm:pt modelId="{9D57747D-77A0-4BD4-9710-0108E51660ED}" type="pres">
      <dgm:prSet presAssocID="{48E7E244-8AB0-4F79-BD87-7273FA2B77F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EFA41-BF50-4892-AD52-0B4E61F7F0C5}" type="pres">
      <dgm:prSet presAssocID="{48E7E244-8AB0-4F79-BD87-7273FA2B77F3}" presName="accent_2" presStyleCnt="0"/>
      <dgm:spPr/>
    </dgm:pt>
    <dgm:pt modelId="{FDABFD5A-8E6A-4927-9011-18DCD37BD65D}" type="pres">
      <dgm:prSet presAssocID="{48E7E244-8AB0-4F79-BD87-7273FA2B77F3}" presName="accentRepeatNode" presStyleLbl="solidFgAcc1" presStyleIdx="1" presStyleCnt="3" custScaleX="61017" custScaleY="61017"/>
      <dgm:spPr/>
    </dgm:pt>
    <dgm:pt modelId="{506366B1-48CF-48C1-B846-DB3AD532F1E2}" type="pres">
      <dgm:prSet presAssocID="{97B63382-E486-4ECC-9096-0B3FFFCC2E9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1E74C-06AE-4800-93BC-9D049737708A}" type="pres">
      <dgm:prSet presAssocID="{97B63382-E486-4ECC-9096-0B3FFFCC2E9C}" presName="accent_3" presStyleCnt="0"/>
      <dgm:spPr/>
    </dgm:pt>
    <dgm:pt modelId="{86352BDF-BC33-4552-A922-195E0625B5DF}" type="pres">
      <dgm:prSet presAssocID="{97B63382-E486-4ECC-9096-0B3FFFCC2E9C}" presName="accentRepeatNode" presStyleLbl="solidFgAcc1" presStyleIdx="2" presStyleCnt="3" custScaleX="61017" custScaleY="61017"/>
      <dgm:spPr/>
    </dgm:pt>
  </dgm:ptLst>
  <dgm:cxnLst>
    <dgm:cxn modelId="{AF75CB30-A4FD-4A4B-B6E0-95F226008A47}" type="presOf" srcId="{7629B41C-F613-4171-99A2-CC12602C090D}" destId="{BDAAB702-80FC-4510-939B-305190EDAE0D}" srcOrd="0" destOrd="0" presId="urn:microsoft.com/office/officeart/2008/layout/VerticalCurvedList"/>
    <dgm:cxn modelId="{7CB3FD78-7355-438B-AE7F-9FC68EA6C971}" type="presOf" srcId="{B60B9EB2-278D-481F-9AFC-25CB180B9D28}" destId="{89AA2E92-8222-4F3C-97F5-E9DFCD10F508}" srcOrd="0" destOrd="0" presId="urn:microsoft.com/office/officeart/2008/layout/VerticalCurvedList"/>
    <dgm:cxn modelId="{0B14C08E-D1A1-4DCB-B42A-79DA91743C8E}" srcId="{7629B41C-F613-4171-99A2-CC12602C090D}" destId="{97B63382-E486-4ECC-9096-0B3FFFCC2E9C}" srcOrd="2" destOrd="0" parTransId="{3E4883AC-B833-4B04-9AF7-437C2A16F838}" sibTransId="{7C80D1EC-E127-4662-9DDC-16D2E0E99062}"/>
    <dgm:cxn modelId="{C379AD70-B161-45B1-9026-F05077440693}" type="presOf" srcId="{48E7E244-8AB0-4F79-BD87-7273FA2B77F3}" destId="{9D57747D-77A0-4BD4-9710-0108E51660ED}" srcOrd="0" destOrd="0" presId="urn:microsoft.com/office/officeart/2008/layout/VerticalCurvedList"/>
    <dgm:cxn modelId="{EAC9D659-1EAF-4A6C-A3C0-D0CA0B927DE9}" type="presOf" srcId="{97B63382-E486-4ECC-9096-0B3FFFCC2E9C}" destId="{506366B1-48CF-48C1-B846-DB3AD532F1E2}" srcOrd="0" destOrd="0" presId="urn:microsoft.com/office/officeart/2008/layout/VerticalCurvedList"/>
    <dgm:cxn modelId="{266F4519-8BE4-467A-80AB-5C053E78DF42}" srcId="{7629B41C-F613-4171-99A2-CC12602C090D}" destId="{48E7E244-8AB0-4F79-BD87-7273FA2B77F3}" srcOrd="1" destOrd="0" parTransId="{D934F5EC-99E0-4BCC-89F1-D9316D7665AA}" sibTransId="{A42374E7-BEE0-4B72-877A-D6FE10DB2AB2}"/>
    <dgm:cxn modelId="{8DB007B3-C44D-4A5B-856F-09D551D91C28}" srcId="{7629B41C-F613-4171-99A2-CC12602C090D}" destId="{1D29E462-4EB8-4392-AB98-965A62744E9A}" srcOrd="0" destOrd="0" parTransId="{706C473B-2EE1-4149-A2EF-C31E35432FDB}" sibTransId="{B60B9EB2-278D-481F-9AFC-25CB180B9D28}"/>
    <dgm:cxn modelId="{FCA6FDA4-5689-4498-8AF1-FB7331CD2B83}" type="presOf" srcId="{1D29E462-4EB8-4392-AB98-965A62744E9A}" destId="{7F8C0F4A-8592-4F88-B6EE-26D1ED2711F4}" srcOrd="0" destOrd="0" presId="urn:microsoft.com/office/officeart/2008/layout/VerticalCurvedList"/>
    <dgm:cxn modelId="{6F2705D5-11FC-488F-9B2E-24836914D4B5}" type="presParOf" srcId="{BDAAB702-80FC-4510-939B-305190EDAE0D}" destId="{B4CEA927-34DB-419B-BCDC-FE33C9527931}" srcOrd="0" destOrd="0" presId="urn:microsoft.com/office/officeart/2008/layout/VerticalCurvedList"/>
    <dgm:cxn modelId="{90108FC2-61BE-441F-84FD-8E2482C13A6D}" type="presParOf" srcId="{B4CEA927-34DB-419B-BCDC-FE33C9527931}" destId="{A949A4AD-3FF3-4B22-A896-7089A6EFDA08}" srcOrd="0" destOrd="0" presId="urn:microsoft.com/office/officeart/2008/layout/VerticalCurvedList"/>
    <dgm:cxn modelId="{A622FB3D-BC31-44F7-A4CB-0D0CC98E9EDB}" type="presParOf" srcId="{A949A4AD-3FF3-4B22-A896-7089A6EFDA08}" destId="{35B965BC-7EE2-4E76-9F65-9EF506B2A10D}" srcOrd="0" destOrd="0" presId="urn:microsoft.com/office/officeart/2008/layout/VerticalCurvedList"/>
    <dgm:cxn modelId="{3442018C-2FF3-4701-80C5-E12447B0DF7D}" type="presParOf" srcId="{A949A4AD-3FF3-4B22-A896-7089A6EFDA08}" destId="{89AA2E92-8222-4F3C-97F5-E9DFCD10F508}" srcOrd="1" destOrd="0" presId="urn:microsoft.com/office/officeart/2008/layout/VerticalCurvedList"/>
    <dgm:cxn modelId="{D39F7C0F-2C13-4FC9-AAC5-855E3A0C13CA}" type="presParOf" srcId="{A949A4AD-3FF3-4B22-A896-7089A6EFDA08}" destId="{A09474D0-5B20-40D9-B944-E4337B99981C}" srcOrd="2" destOrd="0" presId="urn:microsoft.com/office/officeart/2008/layout/VerticalCurvedList"/>
    <dgm:cxn modelId="{556BCDAA-61D8-4259-BE4D-7FBA2136B9AC}" type="presParOf" srcId="{A949A4AD-3FF3-4B22-A896-7089A6EFDA08}" destId="{2F593236-8FC5-4F7F-8B50-D308976183C4}" srcOrd="3" destOrd="0" presId="urn:microsoft.com/office/officeart/2008/layout/VerticalCurvedList"/>
    <dgm:cxn modelId="{5231D08A-0360-4FE8-BD30-F325716B0ED1}" type="presParOf" srcId="{B4CEA927-34DB-419B-BCDC-FE33C9527931}" destId="{7F8C0F4A-8592-4F88-B6EE-26D1ED2711F4}" srcOrd="1" destOrd="0" presId="urn:microsoft.com/office/officeart/2008/layout/VerticalCurvedList"/>
    <dgm:cxn modelId="{EDC5FD0C-2B4B-441B-839A-F4B679A31096}" type="presParOf" srcId="{B4CEA927-34DB-419B-BCDC-FE33C9527931}" destId="{7EB7C414-34EF-45F1-B1F7-D5BF01204382}" srcOrd="2" destOrd="0" presId="urn:microsoft.com/office/officeart/2008/layout/VerticalCurvedList"/>
    <dgm:cxn modelId="{DC0A030C-5EE5-400B-BD8C-A508D4DF0BAA}" type="presParOf" srcId="{7EB7C414-34EF-45F1-B1F7-D5BF01204382}" destId="{370FB2D5-917B-4643-9D35-5F209159DA84}" srcOrd="0" destOrd="0" presId="urn:microsoft.com/office/officeart/2008/layout/VerticalCurvedList"/>
    <dgm:cxn modelId="{0C467531-CD83-477E-909D-466931ECC61C}" type="presParOf" srcId="{B4CEA927-34DB-419B-BCDC-FE33C9527931}" destId="{9D57747D-77A0-4BD4-9710-0108E51660ED}" srcOrd="3" destOrd="0" presId="urn:microsoft.com/office/officeart/2008/layout/VerticalCurvedList"/>
    <dgm:cxn modelId="{119E9835-027F-45A0-B0CC-27C406500D30}" type="presParOf" srcId="{B4CEA927-34DB-419B-BCDC-FE33C9527931}" destId="{0CEEFA41-BF50-4892-AD52-0B4E61F7F0C5}" srcOrd="4" destOrd="0" presId="urn:microsoft.com/office/officeart/2008/layout/VerticalCurvedList"/>
    <dgm:cxn modelId="{21829494-2304-444C-B885-71DE29BAF1A9}" type="presParOf" srcId="{0CEEFA41-BF50-4892-AD52-0B4E61F7F0C5}" destId="{FDABFD5A-8E6A-4927-9011-18DCD37BD65D}" srcOrd="0" destOrd="0" presId="urn:microsoft.com/office/officeart/2008/layout/VerticalCurvedList"/>
    <dgm:cxn modelId="{7568163F-C41C-4137-AAFD-7BBD29E13ADF}" type="presParOf" srcId="{B4CEA927-34DB-419B-BCDC-FE33C9527931}" destId="{506366B1-48CF-48C1-B846-DB3AD532F1E2}" srcOrd="5" destOrd="0" presId="urn:microsoft.com/office/officeart/2008/layout/VerticalCurvedList"/>
    <dgm:cxn modelId="{044F88CB-F7E7-4BA9-8276-6C42A67956E3}" type="presParOf" srcId="{B4CEA927-34DB-419B-BCDC-FE33C9527931}" destId="{0181E74C-06AE-4800-93BC-9D049737708A}" srcOrd="6" destOrd="0" presId="urn:microsoft.com/office/officeart/2008/layout/VerticalCurvedList"/>
    <dgm:cxn modelId="{F4FA7ABE-3BB2-4878-BA39-D13C976F5AF2}" type="presParOf" srcId="{0181E74C-06AE-4800-93BC-9D049737708A}" destId="{86352BDF-BC33-4552-A922-195E0625B5D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E61929-296B-4D2E-B6C7-AFF8085C4AA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840614-4C6E-4960-9E7F-6234BA9406ED}">
      <dgm:prSet custT="1"/>
      <dgm:spPr/>
      <dgm:t>
        <a:bodyPr/>
        <a:lstStyle/>
        <a:p>
          <a:pPr algn="l" rtl="0"/>
          <a:r>
            <a:rPr lang="en-US" sz="2800" dirty="0"/>
            <a:t>Risk aversion:  assumes investors dislike risk and require higher rates of return to encourage them to hold riskier securities.</a:t>
          </a:r>
        </a:p>
      </dgm:t>
    </dgm:pt>
    <dgm:pt modelId="{51865E98-40CE-4B42-9C1F-6B4E9BB09253}" type="parTrans" cxnId="{6374D0D6-801E-4271-A611-B24E81354AFD}">
      <dgm:prSet/>
      <dgm:spPr/>
      <dgm:t>
        <a:bodyPr/>
        <a:lstStyle/>
        <a:p>
          <a:endParaRPr lang="en-US"/>
        </a:p>
      </dgm:t>
    </dgm:pt>
    <dgm:pt modelId="{779A51A7-92EF-41EF-997A-546BC2A6DA4A}" type="sibTrans" cxnId="{6374D0D6-801E-4271-A611-B24E81354AFD}">
      <dgm:prSet/>
      <dgm:spPr/>
      <dgm:t>
        <a:bodyPr/>
        <a:lstStyle/>
        <a:p>
          <a:endParaRPr lang="en-US"/>
        </a:p>
      </dgm:t>
    </dgm:pt>
    <dgm:pt modelId="{4C842D97-1C2B-4302-8295-5F337273B180}">
      <dgm:prSet/>
      <dgm:spPr/>
      <dgm:t>
        <a:bodyPr/>
        <a:lstStyle/>
        <a:p>
          <a:pPr algn="l" rtl="0"/>
          <a:r>
            <a:rPr lang="en-US" dirty="0"/>
            <a:t>Risk premium:  the difference between the return on a risky asset and a riskless asset, which serves as compensation for investors to hold riskier securities.</a:t>
          </a:r>
        </a:p>
      </dgm:t>
    </dgm:pt>
    <dgm:pt modelId="{62C6BC3B-14D3-45AF-9F5E-7507366E8023}" type="parTrans" cxnId="{1FA66299-0B91-4832-86C2-632657EB0F93}">
      <dgm:prSet/>
      <dgm:spPr/>
      <dgm:t>
        <a:bodyPr/>
        <a:lstStyle/>
        <a:p>
          <a:endParaRPr lang="en-US"/>
        </a:p>
      </dgm:t>
    </dgm:pt>
    <dgm:pt modelId="{3A2D4192-B493-4844-B365-55ED1B53C1FB}" type="sibTrans" cxnId="{1FA66299-0B91-4832-86C2-632657EB0F93}">
      <dgm:prSet/>
      <dgm:spPr/>
      <dgm:t>
        <a:bodyPr/>
        <a:lstStyle/>
        <a:p>
          <a:endParaRPr lang="en-US"/>
        </a:p>
      </dgm:t>
    </dgm:pt>
    <dgm:pt modelId="{7E10D87C-7588-4ECD-9F79-FD1693E22EEA}" type="pres">
      <dgm:prSet presAssocID="{81E61929-296B-4D2E-B6C7-AFF8085C4A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B2A58D-188A-40DE-B2A9-EFB880FFC873}" type="pres">
      <dgm:prSet presAssocID="{87840614-4C6E-4960-9E7F-6234BA9406ED}" presName="linNode" presStyleCnt="0"/>
      <dgm:spPr/>
    </dgm:pt>
    <dgm:pt modelId="{25543553-8125-44E6-84C3-569D4AD898B2}" type="pres">
      <dgm:prSet presAssocID="{87840614-4C6E-4960-9E7F-6234BA9406ED}" presName="parentText" presStyleLbl="node1" presStyleIdx="0" presStyleCnt="2" custScaleX="2267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0115C-C2D3-4193-A4B0-20587DFBC931}" type="pres">
      <dgm:prSet presAssocID="{779A51A7-92EF-41EF-997A-546BC2A6DA4A}" presName="sp" presStyleCnt="0"/>
      <dgm:spPr/>
    </dgm:pt>
    <dgm:pt modelId="{795CCF3E-C039-46DB-8B8D-80DE9E98F4F1}" type="pres">
      <dgm:prSet presAssocID="{4C842D97-1C2B-4302-8295-5F337273B180}" presName="linNode" presStyleCnt="0"/>
      <dgm:spPr/>
    </dgm:pt>
    <dgm:pt modelId="{6F567BAD-D4A9-4DBE-A270-C61CDC9CCFD6}" type="pres">
      <dgm:prSet presAssocID="{4C842D97-1C2B-4302-8295-5F337273B180}" presName="parentText" presStyleLbl="node1" presStyleIdx="1" presStyleCnt="2" custScaleX="2267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82316B-403C-42CB-819D-DF86BF3EBFA9}" type="presOf" srcId="{81E61929-296B-4D2E-B6C7-AFF8085C4AA6}" destId="{7E10D87C-7588-4ECD-9F79-FD1693E22EEA}" srcOrd="0" destOrd="0" presId="urn:microsoft.com/office/officeart/2005/8/layout/vList5"/>
    <dgm:cxn modelId="{89C68A9E-5483-41C3-B277-6D241CB72540}" type="presOf" srcId="{4C842D97-1C2B-4302-8295-5F337273B180}" destId="{6F567BAD-D4A9-4DBE-A270-C61CDC9CCFD6}" srcOrd="0" destOrd="0" presId="urn:microsoft.com/office/officeart/2005/8/layout/vList5"/>
    <dgm:cxn modelId="{1FA66299-0B91-4832-86C2-632657EB0F93}" srcId="{81E61929-296B-4D2E-B6C7-AFF8085C4AA6}" destId="{4C842D97-1C2B-4302-8295-5F337273B180}" srcOrd="1" destOrd="0" parTransId="{62C6BC3B-14D3-45AF-9F5E-7507366E8023}" sibTransId="{3A2D4192-B493-4844-B365-55ED1B53C1FB}"/>
    <dgm:cxn modelId="{6374D0D6-801E-4271-A611-B24E81354AFD}" srcId="{81E61929-296B-4D2E-B6C7-AFF8085C4AA6}" destId="{87840614-4C6E-4960-9E7F-6234BA9406ED}" srcOrd="0" destOrd="0" parTransId="{51865E98-40CE-4B42-9C1F-6B4E9BB09253}" sibTransId="{779A51A7-92EF-41EF-997A-546BC2A6DA4A}"/>
    <dgm:cxn modelId="{B71C41DD-9B8B-4D7C-9F0B-A137D6AEA210}" type="presOf" srcId="{87840614-4C6E-4960-9E7F-6234BA9406ED}" destId="{25543553-8125-44E6-84C3-569D4AD898B2}" srcOrd="0" destOrd="0" presId="urn:microsoft.com/office/officeart/2005/8/layout/vList5"/>
    <dgm:cxn modelId="{E56551C8-3D85-460F-9D76-1EEA49DEE03B}" type="presParOf" srcId="{7E10D87C-7588-4ECD-9F79-FD1693E22EEA}" destId="{8CB2A58D-188A-40DE-B2A9-EFB880FFC873}" srcOrd="0" destOrd="0" presId="urn:microsoft.com/office/officeart/2005/8/layout/vList5"/>
    <dgm:cxn modelId="{73C801E8-FDAA-4B09-90F0-C554D9043132}" type="presParOf" srcId="{8CB2A58D-188A-40DE-B2A9-EFB880FFC873}" destId="{25543553-8125-44E6-84C3-569D4AD898B2}" srcOrd="0" destOrd="0" presId="urn:microsoft.com/office/officeart/2005/8/layout/vList5"/>
    <dgm:cxn modelId="{64202CDB-E206-4614-8CB5-15A61C0563EE}" type="presParOf" srcId="{7E10D87C-7588-4ECD-9F79-FD1693E22EEA}" destId="{0400115C-C2D3-4193-A4B0-20587DFBC931}" srcOrd="1" destOrd="0" presId="urn:microsoft.com/office/officeart/2005/8/layout/vList5"/>
    <dgm:cxn modelId="{3586BD02-4B11-441A-B00F-196A31297A42}" type="presParOf" srcId="{7E10D87C-7588-4ECD-9F79-FD1693E22EEA}" destId="{795CCF3E-C039-46DB-8B8D-80DE9E98F4F1}" srcOrd="2" destOrd="0" presId="urn:microsoft.com/office/officeart/2005/8/layout/vList5"/>
    <dgm:cxn modelId="{826CDFD5-323B-4F68-BE71-473242545137}" type="presParOf" srcId="{795CCF3E-C039-46DB-8B8D-80DE9E98F4F1}" destId="{6F567BAD-D4A9-4DBE-A270-C61CDC9CCFD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C2026B-9F3D-405B-A0E4-DC4C17855D4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AA964E-F074-405C-ADE4-10CA5CC07758}">
      <dgm:prSet custT="1"/>
      <dgm:spPr/>
      <dgm:t>
        <a:bodyPr/>
        <a:lstStyle/>
        <a:p>
          <a:pPr rtl="0">
            <a:spcAft>
              <a:spcPts val="600"/>
            </a:spcAft>
          </a:pPr>
          <a:r>
            <a:rPr lang="el-GR" sz="2600" dirty="0"/>
            <a:t>σ</a:t>
          </a:r>
          <a:r>
            <a:rPr lang="en-US" sz="2600" baseline="-25000" dirty="0"/>
            <a:t>p</a:t>
          </a:r>
          <a:r>
            <a:rPr lang="en-US" sz="2600" dirty="0"/>
            <a:t> decreases as stocks are added, because they would not be perfectly correlated with the existing portfolio.</a:t>
          </a:r>
        </a:p>
      </dgm:t>
    </dgm:pt>
    <dgm:pt modelId="{28E58955-BC57-4786-9B87-13E6574E7685}" type="parTrans" cxnId="{646EDFB2-1540-4448-92BA-783CB1AE8AF0}">
      <dgm:prSet/>
      <dgm:spPr/>
      <dgm:t>
        <a:bodyPr/>
        <a:lstStyle/>
        <a:p>
          <a:endParaRPr lang="en-US"/>
        </a:p>
      </dgm:t>
    </dgm:pt>
    <dgm:pt modelId="{CBC3AE2D-3E21-4F81-9C26-C4373870D37E}" type="sibTrans" cxnId="{646EDFB2-1540-4448-92BA-783CB1AE8AF0}">
      <dgm:prSet/>
      <dgm:spPr/>
      <dgm:t>
        <a:bodyPr/>
        <a:lstStyle/>
        <a:p>
          <a:endParaRPr lang="en-US"/>
        </a:p>
      </dgm:t>
    </dgm:pt>
    <dgm:pt modelId="{569A7274-65E9-403B-91E0-D0BBB4EE4656}">
      <dgm:prSet custT="1"/>
      <dgm:spPr/>
      <dgm:t>
        <a:bodyPr/>
        <a:lstStyle/>
        <a:p>
          <a:pPr rtl="0"/>
          <a:r>
            <a:rPr lang="en-US" sz="2600" dirty="0"/>
            <a:t>Expected return of the portfolio would remain relatively constant.</a:t>
          </a:r>
        </a:p>
      </dgm:t>
    </dgm:pt>
    <dgm:pt modelId="{5D4BA831-68FF-455E-B85D-EA9F20DA2CCF}" type="parTrans" cxnId="{8999E9CB-53F0-4CA1-9936-EA78411B7799}">
      <dgm:prSet/>
      <dgm:spPr/>
      <dgm:t>
        <a:bodyPr/>
        <a:lstStyle/>
        <a:p>
          <a:endParaRPr lang="en-US"/>
        </a:p>
      </dgm:t>
    </dgm:pt>
    <dgm:pt modelId="{351B77C5-59DE-4A42-8D14-764C763F09B4}" type="sibTrans" cxnId="{8999E9CB-53F0-4CA1-9936-EA78411B7799}">
      <dgm:prSet/>
      <dgm:spPr/>
      <dgm:t>
        <a:bodyPr/>
        <a:lstStyle/>
        <a:p>
          <a:endParaRPr lang="en-US"/>
        </a:p>
      </dgm:t>
    </dgm:pt>
    <dgm:pt modelId="{5384BC82-133D-4FB5-B1D0-83E1F8E61149}">
      <dgm:prSet custT="1"/>
      <dgm:spPr/>
      <dgm:t>
        <a:bodyPr/>
        <a:lstStyle/>
        <a:p>
          <a:pPr rtl="0"/>
          <a:r>
            <a:rPr lang="en-US" sz="2600" dirty="0"/>
            <a:t>Eventually the diversification benefits of adding more stocks dissipates (after about 40 stocks), and for large stock portfolios, </a:t>
          </a:r>
          <a:r>
            <a:rPr lang="el-GR" sz="2600" dirty="0"/>
            <a:t>σ</a:t>
          </a:r>
          <a:r>
            <a:rPr lang="en-US" sz="2600" baseline="-25000" dirty="0"/>
            <a:t>p</a:t>
          </a:r>
          <a:r>
            <a:rPr lang="en-US" sz="2600" dirty="0"/>
            <a:t> tends to converge to </a:t>
          </a:r>
          <a:r>
            <a:rPr lang="en-US" sz="2600" dirty="0">
              <a:sym typeface="Symbol" panose="05050102010706020507" pitchFamily="18" charset="2"/>
            </a:rPr>
            <a:t></a:t>
          </a:r>
          <a:r>
            <a:rPr lang="en-US" sz="2600" dirty="0"/>
            <a:t> 20%. </a:t>
          </a:r>
        </a:p>
      </dgm:t>
    </dgm:pt>
    <dgm:pt modelId="{BE000F1E-F959-4A35-909F-41DF3E7746C2}" type="parTrans" cxnId="{8A2E7063-C21A-4661-8D4F-8993757E6264}">
      <dgm:prSet/>
      <dgm:spPr/>
      <dgm:t>
        <a:bodyPr/>
        <a:lstStyle/>
        <a:p>
          <a:endParaRPr lang="en-US"/>
        </a:p>
      </dgm:t>
    </dgm:pt>
    <dgm:pt modelId="{5938B616-76B1-4289-8FBC-56DB25EEA451}" type="sibTrans" cxnId="{8A2E7063-C21A-4661-8D4F-8993757E6264}">
      <dgm:prSet/>
      <dgm:spPr/>
      <dgm:t>
        <a:bodyPr/>
        <a:lstStyle/>
        <a:p>
          <a:endParaRPr lang="en-US"/>
        </a:p>
      </dgm:t>
    </dgm:pt>
    <dgm:pt modelId="{2900C213-4CC8-4BAA-9CEC-CBD372651AB2}" type="pres">
      <dgm:prSet presAssocID="{C4C2026B-9F3D-405B-A0E4-DC4C17855D4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3CD8125-1C3E-4ABB-8792-3FD53D4EA549}" type="pres">
      <dgm:prSet presAssocID="{C4C2026B-9F3D-405B-A0E4-DC4C17855D4E}" presName="Name1" presStyleCnt="0"/>
      <dgm:spPr/>
    </dgm:pt>
    <dgm:pt modelId="{8E37753B-35D3-445A-994A-ED96AC50FDB6}" type="pres">
      <dgm:prSet presAssocID="{C4C2026B-9F3D-405B-A0E4-DC4C17855D4E}" presName="cycle" presStyleCnt="0"/>
      <dgm:spPr/>
    </dgm:pt>
    <dgm:pt modelId="{B574AF7E-8832-4D1D-AF17-FB3C46D81BEC}" type="pres">
      <dgm:prSet presAssocID="{C4C2026B-9F3D-405B-A0E4-DC4C17855D4E}" presName="srcNode" presStyleLbl="node1" presStyleIdx="0" presStyleCnt="3"/>
      <dgm:spPr/>
    </dgm:pt>
    <dgm:pt modelId="{387BD529-F891-4CBB-BFDA-251E51E2101D}" type="pres">
      <dgm:prSet presAssocID="{C4C2026B-9F3D-405B-A0E4-DC4C17855D4E}" presName="conn" presStyleLbl="parChTrans1D2" presStyleIdx="0" presStyleCnt="1"/>
      <dgm:spPr/>
      <dgm:t>
        <a:bodyPr/>
        <a:lstStyle/>
        <a:p>
          <a:endParaRPr lang="en-US"/>
        </a:p>
      </dgm:t>
    </dgm:pt>
    <dgm:pt modelId="{90599183-BD30-48E6-84CB-0D25C5E67800}" type="pres">
      <dgm:prSet presAssocID="{C4C2026B-9F3D-405B-A0E4-DC4C17855D4E}" presName="extraNode" presStyleLbl="node1" presStyleIdx="0" presStyleCnt="3"/>
      <dgm:spPr/>
    </dgm:pt>
    <dgm:pt modelId="{E8D14057-52C7-4A75-B23E-75304AE628F9}" type="pres">
      <dgm:prSet presAssocID="{C4C2026B-9F3D-405B-A0E4-DC4C17855D4E}" presName="dstNode" presStyleLbl="node1" presStyleIdx="0" presStyleCnt="3"/>
      <dgm:spPr/>
    </dgm:pt>
    <dgm:pt modelId="{3864DDE4-E1DE-44CA-AC2E-08E5681D937B}" type="pres">
      <dgm:prSet presAssocID="{F2AA964E-F074-405C-ADE4-10CA5CC07758}" presName="text_1" presStyleLbl="node1" presStyleIdx="0" presStyleCnt="3" custScaleX="99957" custScaleY="102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CA570-4D69-4127-8815-41878A54C2E9}" type="pres">
      <dgm:prSet presAssocID="{F2AA964E-F074-405C-ADE4-10CA5CC07758}" presName="accent_1" presStyleCnt="0"/>
      <dgm:spPr/>
    </dgm:pt>
    <dgm:pt modelId="{FB9C162A-A05B-4103-B497-A63EE29EAAD1}" type="pres">
      <dgm:prSet presAssocID="{F2AA964E-F074-405C-ADE4-10CA5CC07758}" presName="accentRepeatNode" presStyleLbl="solidFgAcc1" presStyleIdx="0" presStyleCnt="3" custScaleX="61017" custScaleY="61017"/>
      <dgm:spPr/>
    </dgm:pt>
    <dgm:pt modelId="{6EC5DA68-3AEE-4F34-88AE-FC12A0C86785}" type="pres">
      <dgm:prSet presAssocID="{569A7274-65E9-403B-91E0-D0BBB4EE4656}" presName="text_2" presStyleLbl="node1" presStyleIdx="1" presStyleCnt="3" custScaleX="101212" custScaleY="102242" custLinFactNeighborX="-443" custLinFactNeighborY="-17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F18DA-C90F-45FC-9968-A28892BA721E}" type="pres">
      <dgm:prSet presAssocID="{569A7274-65E9-403B-91E0-D0BBB4EE4656}" presName="accent_2" presStyleCnt="0"/>
      <dgm:spPr/>
    </dgm:pt>
    <dgm:pt modelId="{968EAE42-B537-448B-B82B-6D3625399DA0}" type="pres">
      <dgm:prSet presAssocID="{569A7274-65E9-403B-91E0-D0BBB4EE4656}" presName="accentRepeatNode" presStyleLbl="solidFgAcc1" presStyleIdx="1" presStyleCnt="3" custScaleX="61017" custScaleY="61017" custLinFactNeighborY="-12912"/>
      <dgm:spPr/>
    </dgm:pt>
    <dgm:pt modelId="{31736163-EA0C-4D7B-AAEB-68428B5E2DCC}" type="pres">
      <dgm:prSet presAssocID="{5384BC82-133D-4FB5-B1D0-83E1F8E61149}" presName="text_3" presStyleLbl="node1" presStyleIdx="2" presStyleCnt="3" custScaleY="153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705FA-5440-4E50-9118-7D5A6F70B81A}" type="pres">
      <dgm:prSet presAssocID="{5384BC82-133D-4FB5-B1D0-83E1F8E61149}" presName="accent_3" presStyleCnt="0"/>
      <dgm:spPr/>
    </dgm:pt>
    <dgm:pt modelId="{55EF2300-EA5D-4EA5-8C53-8ECB01EE1F36}" type="pres">
      <dgm:prSet presAssocID="{5384BC82-133D-4FB5-B1D0-83E1F8E61149}" presName="accentRepeatNode" presStyleLbl="solidFgAcc1" presStyleIdx="2" presStyleCnt="3" custScaleX="61017" custScaleY="61017"/>
      <dgm:spPr/>
    </dgm:pt>
  </dgm:ptLst>
  <dgm:cxnLst>
    <dgm:cxn modelId="{CCD3B704-C41A-4432-A6D1-31802E7D095B}" type="presOf" srcId="{569A7274-65E9-403B-91E0-D0BBB4EE4656}" destId="{6EC5DA68-3AEE-4F34-88AE-FC12A0C86785}" srcOrd="0" destOrd="0" presId="urn:microsoft.com/office/officeart/2008/layout/VerticalCurvedList"/>
    <dgm:cxn modelId="{646EDFB2-1540-4448-92BA-783CB1AE8AF0}" srcId="{C4C2026B-9F3D-405B-A0E4-DC4C17855D4E}" destId="{F2AA964E-F074-405C-ADE4-10CA5CC07758}" srcOrd="0" destOrd="0" parTransId="{28E58955-BC57-4786-9B87-13E6574E7685}" sibTransId="{CBC3AE2D-3E21-4F81-9C26-C4373870D37E}"/>
    <dgm:cxn modelId="{DBBE009C-303E-494A-BC26-CC09008DF258}" type="presOf" srcId="{F2AA964E-F074-405C-ADE4-10CA5CC07758}" destId="{3864DDE4-E1DE-44CA-AC2E-08E5681D937B}" srcOrd="0" destOrd="0" presId="urn:microsoft.com/office/officeart/2008/layout/VerticalCurvedList"/>
    <dgm:cxn modelId="{8999E9CB-53F0-4CA1-9936-EA78411B7799}" srcId="{C4C2026B-9F3D-405B-A0E4-DC4C17855D4E}" destId="{569A7274-65E9-403B-91E0-D0BBB4EE4656}" srcOrd="1" destOrd="0" parTransId="{5D4BA831-68FF-455E-B85D-EA9F20DA2CCF}" sibTransId="{351B77C5-59DE-4A42-8D14-764C763F09B4}"/>
    <dgm:cxn modelId="{DFADFDCE-6817-4F9A-B315-9253151DB38D}" type="presOf" srcId="{CBC3AE2D-3E21-4F81-9C26-C4373870D37E}" destId="{387BD529-F891-4CBB-BFDA-251E51E2101D}" srcOrd="0" destOrd="0" presId="urn:microsoft.com/office/officeart/2008/layout/VerticalCurvedList"/>
    <dgm:cxn modelId="{8A2E7063-C21A-4661-8D4F-8993757E6264}" srcId="{C4C2026B-9F3D-405B-A0E4-DC4C17855D4E}" destId="{5384BC82-133D-4FB5-B1D0-83E1F8E61149}" srcOrd="2" destOrd="0" parTransId="{BE000F1E-F959-4A35-909F-41DF3E7746C2}" sibTransId="{5938B616-76B1-4289-8FBC-56DB25EEA451}"/>
    <dgm:cxn modelId="{808BEFF6-0CF9-49EE-B403-08B1C7C6CD67}" type="presOf" srcId="{5384BC82-133D-4FB5-B1D0-83E1F8E61149}" destId="{31736163-EA0C-4D7B-AAEB-68428B5E2DCC}" srcOrd="0" destOrd="0" presId="urn:microsoft.com/office/officeart/2008/layout/VerticalCurvedList"/>
    <dgm:cxn modelId="{227A4026-752D-42F3-ACB4-E804FD2AC8C4}" type="presOf" srcId="{C4C2026B-9F3D-405B-A0E4-DC4C17855D4E}" destId="{2900C213-4CC8-4BAA-9CEC-CBD372651AB2}" srcOrd="0" destOrd="0" presId="urn:microsoft.com/office/officeart/2008/layout/VerticalCurvedList"/>
    <dgm:cxn modelId="{2AF1F72F-CA6E-455D-9F67-9688A34283D6}" type="presParOf" srcId="{2900C213-4CC8-4BAA-9CEC-CBD372651AB2}" destId="{E3CD8125-1C3E-4ABB-8792-3FD53D4EA549}" srcOrd="0" destOrd="0" presId="urn:microsoft.com/office/officeart/2008/layout/VerticalCurvedList"/>
    <dgm:cxn modelId="{35E57997-6D53-4006-BDD6-5954EBEE578F}" type="presParOf" srcId="{E3CD8125-1C3E-4ABB-8792-3FD53D4EA549}" destId="{8E37753B-35D3-445A-994A-ED96AC50FDB6}" srcOrd="0" destOrd="0" presId="urn:microsoft.com/office/officeart/2008/layout/VerticalCurvedList"/>
    <dgm:cxn modelId="{1F4F3857-0089-40B8-9AD3-B1CA84F175D1}" type="presParOf" srcId="{8E37753B-35D3-445A-994A-ED96AC50FDB6}" destId="{B574AF7E-8832-4D1D-AF17-FB3C46D81BEC}" srcOrd="0" destOrd="0" presId="urn:microsoft.com/office/officeart/2008/layout/VerticalCurvedList"/>
    <dgm:cxn modelId="{D4DAAFFD-0C38-46BC-A862-A20DF9AFEA27}" type="presParOf" srcId="{8E37753B-35D3-445A-994A-ED96AC50FDB6}" destId="{387BD529-F891-4CBB-BFDA-251E51E2101D}" srcOrd="1" destOrd="0" presId="urn:microsoft.com/office/officeart/2008/layout/VerticalCurvedList"/>
    <dgm:cxn modelId="{A483145E-5784-4496-AC8A-36FE9BD31C47}" type="presParOf" srcId="{8E37753B-35D3-445A-994A-ED96AC50FDB6}" destId="{90599183-BD30-48E6-84CB-0D25C5E67800}" srcOrd="2" destOrd="0" presId="urn:microsoft.com/office/officeart/2008/layout/VerticalCurvedList"/>
    <dgm:cxn modelId="{6E2EAEF3-F2EF-41D1-AAA9-23D40D417DF9}" type="presParOf" srcId="{8E37753B-35D3-445A-994A-ED96AC50FDB6}" destId="{E8D14057-52C7-4A75-B23E-75304AE628F9}" srcOrd="3" destOrd="0" presId="urn:microsoft.com/office/officeart/2008/layout/VerticalCurvedList"/>
    <dgm:cxn modelId="{FDAE600A-EF52-4EE6-8A97-E8F68E52DC79}" type="presParOf" srcId="{E3CD8125-1C3E-4ABB-8792-3FD53D4EA549}" destId="{3864DDE4-E1DE-44CA-AC2E-08E5681D937B}" srcOrd="1" destOrd="0" presId="urn:microsoft.com/office/officeart/2008/layout/VerticalCurvedList"/>
    <dgm:cxn modelId="{558FA75A-AF76-405C-9091-E723003E7EFD}" type="presParOf" srcId="{E3CD8125-1C3E-4ABB-8792-3FD53D4EA549}" destId="{63BCA570-4D69-4127-8815-41878A54C2E9}" srcOrd="2" destOrd="0" presId="urn:microsoft.com/office/officeart/2008/layout/VerticalCurvedList"/>
    <dgm:cxn modelId="{C386E351-6A65-4E73-904A-EB085B3BA7B0}" type="presParOf" srcId="{63BCA570-4D69-4127-8815-41878A54C2E9}" destId="{FB9C162A-A05B-4103-B497-A63EE29EAAD1}" srcOrd="0" destOrd="0" presId="urn:microsoft.com/office/officeart/2008/layout/VerticalCurvedList"/>
    <dgm:cxn modelId="{214CFA08-C08B-4F90-86A1-71E17C09FF1A}" type="presParOf" srcId="{E3CD8125-1C3E-4ABB-8792-3FD53D4EA549}" destId="{6EC5DA68-3AEE-4F34-88AE-FC12A0C86785}" srcOrd="3" destOrd="0" presId="urn:microsoft.com/office/officeart/2008/layout/VerticalCurvedList"/>
    <dgm:cxn modelId="{4EE7C12F-FC3D-43D5-8FB4-5415207D1917}" type="presParOf" srcId="{E3CD8125-1C3E-4ABB-8792-3FD53D4EA549}" destId="{79DF18DA-C90F-45FC-9968-A28892BA721E}" srcOrd="4" destOrd="0" presId="urn:microsoft.com/office/officeart/2008/layout/VerticalCurvedList"/>
    <dgm:cxn modelId="{65A6A59E-C2BD-470A-A693-5992AAA78C4D}" type="presParOf" srcId="{79DF18DA-C90F-45FC-9968-A28892BA721E}" destId="{968EAE42-B537-448B-B82B-6D3625399DA0}" srcOrd="0" destOrd="0" presId="urn:microsoft.com/office/officeart/2008/layout/VerticalCurvedList"/>
    <dgm:cxn modelId="{76443D9A-2DDB-4EEB-BF56-CDFD268FC5CA}" type="presParOf" srcId="{E3CD8125-1C3E-4ABB-8792-3FD53D4EA549}" destId="{31736163-EA0C-4D7B-AAEB-68428B5E2DCC}" srcOrd="5" destOrd="0" presId="urn:microsoft.com/office/officeart/2008/layout/VerticalCurvedList"/>
    <dgm:cxn modelId="{9DFE9F81-C883-4F16-BFE6-B374C9302344}" type="presParOf" srcId="{E3CD8125-1C3E-4ABB-8792-3FD53D4EA549}" destId="{862705FA-5440-4E50-9118-7D5A6F70B81A}" srcOrd="6" destOrd="0" presId="urn:microsoft.com/office/officeart/2008/layout/VerticalCurvedList"/>
    <dgm:cxn modelId="{1695CFD5-C9EB-4B3B-AF35-ED3DE70F0F94}" type="presParOf" srcId="{862705FA-5440-4E50-9118-7D5A6F70B81A}" destId="{55EF2300-EA5D-4EA5-8C53-8ECB01EE1F3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CA9A09-BA7C-4391-AD9E-A87430AC62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CCB359-9060-45F3-AAE4-4643580A30F0}">
      <dgm:prSet custT="1"/>
      <dgm:spPr/>
      <dgm:t>
        <a:bodyPr/>
        <a:lstStyle/>
        <a:p>
          <a:pPr algn="l" rtl="0"/>
          <a:r>
            <a:rPr lang="en-US" sz="2700" dirty="0"/>
            <a:t>The </a:t>
          </a:r>
          <a:r>
            <a:rPr lang="en-US" sz="2700" dirty="0" err="1"/>
            <a:t>CAPM</a:t>
          </a:r>
          <a:r>
            <a:rPr lang="en-US" sz="2700" dirty="0"/>
            <a:t> has not been verified completely.</a:t>
          </a:r>
        </a:p>
      </dgm:t>
    </dgm:pt>
    <dgm:pt modelId="{300FFC8D-F992-453B-A5F1-750B064BE411}" type="parTrans" cxnId="{B2C67A27-4DAD-44BA-9AEF-251301B569F4}">
      <dgm:prSet/>
      <dgm:spPr/>
      <dgm:t>
        <a:bodyPr/>
        <a:lstStyle/>
        <a:p>
          <a:endParaRPr lang="en-US"/>
        </a:p>
      </dgm:t>
    </dgm:pt>
    <dgm:pt modelId="{1BDFBF37-600C-4271-853D-D1836AE64B36}" type="sibTrans" cxnId="{B2C67A27-4DAD-44BA-9AEF-251301B569F4}">
      <dgm:prSet/>
      <dgm:spPr/>
      <dgm:t>
        <a:bodyPr/>
        <a:lstStyle/>
        <a:p>
          <a:endParaRPr lang="en-US"/>
        </a:p>
      </dgm:t>
    </dgm:pt>
    <dgm:pt modelId="{AEF99D5D-9F19-4C39-84A8-DC0BE7126ABD}">
      <dgm:prSet/>
      <dgm:spPr/>
      <dgm:t>
        <a:bodyPr/>
        <a:lstStyle/>
        <a:p>
          <a:pPr algn="l" rtl="0"/>
          <a:r>
            <a:rPr lang="en-US" dirty="0"/>
            <a:t>Statistical tests have problems that make verification almost impossible.</a:t>
          </a:r>
        </a:p>
      </dgm:t>
    </dgm:pt>
    <dgm:pt modelId="{BBAAE346-6BCD-4C12-BDD7-87E376C76426}" type="parTrans" cxnId="{E5FB9DFA-4824-4F47-9583-4651F73A847F}">
      <dgm:prSet/>
      <dgm:spPr/>
      <dgm:t>
        <a:bodyPr/>
        <a:lstStyle/>
        <a:p>
          <a:endParaRPr lang="en-US"/>
        </a:p>
      </dgm:t>
    </dgm:pt>
    <dgm:pt modelId="{8B8E07E4-1555-4BC6-9353-193E15F2652E}" type="sibTrans" cxnId="{E5FB9DFA-4824-4F47-9583-4651F73A847F}">
      <dgm:prSet/>
      <dgm:spPr/>
      <dgm:t>
        <a:bodyPr/>
        <a:lstStyle/>
        <a:p>
          <a:endParaRPr lang="en-US"/>
        </a:p>
      </dgm:t>
    </dgm:pt>
    <dgm:pt modelId="{6F477B9B-5E8B-4F9D-B10F-25251F67DFF0}">
      <dgm:prSet/>
      <dgm:spPr/>
      <dgm:t>
        <a:bodyPr/>
        <a:lstStyle/>
        <a:p>
          <a:pPr algn="l" rtl="0"/>
          <a:r>
            <a:rPr lang="en-US" dirty="0"/>
            <a:t>Some argue that there are additional risk factors, other than the market risk premium, that must be considered.</a:t>
          </a:r>
        </a:p>
      </dgm:t>
    </dgm:pt>
    <dgm:pt modelId="{1A001A47-FAAF-4DB9-82C8-6B4B6731F040}" type="parTrans" cxnId="{E188852A-05A5-4EF9-B192-FED70D2086E6}">
      <dgm:prSet/>
      <dgm:spPr/>
      <dgm:t>
        <a:bodyPr/>
        <a:lstStyle/>
        <a:p>
          <a:endParaRPr lang="en-US"/>
        </a:p>
      </dgm:t>
    </dgm:pt>
    <dgm:pt modelId="{0CF36969-7CE1-4CAE-BB10-B9834F904051}" type="sibTrans" cxnId="{E188852A-05A5-4EF9-B192-FED70D2086E6}">
      <dgm:prSet/>
      <dgm:spPr/>
      <dgm:t>
        <a:bodyPr/>
        <a:lstStyle/>
        <a:p>
          <a:endParaRPr lang="en-US"/>
        </a:p>
      </dgm:t>
    </dgm:pt>
    <dgm:pt modelId="{1818275D-3C82-45C9-8E0B-4532DC1B4393}" type="pres">
      <dgm:prSet presAssocID="{17CA9A09-BA7C-4391-AD9E-A87430AC62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D4AAAC-BC00-4140-A7C2-33CB20C613DC}" type="pres">
      <dgm:prSet presAssocID="{A1CCB359-9060-45F3-AAE4-4643580A30F0}" presName="linNode" presStyleCnt="0"/>
      <dgm:spPr/>
    </dgm:pt>
    <dgm:pt modelId="{C4E5B8EE-6356-4AD7-B5C8-28F5FCF445F5}" type="pres">
      <dgm:prSet presAssocID="{A1CCB359-9060-45F3-AAE4-4643580A30F0}" presName="parentText" presStyleLbl="node1" presStyleIdx="0" presStyleCnt="3" custScaleX="266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08001-88FB-40E2-935D-3BC4C06F6B08}" type="pres">
      <dgm:prSet presAssocID="{1BDFBF37-600C-4271-853D-D1836AE64B36}" presName="sp" presStyleCnt="0"/>
      <dgm:spPr/>
    </dgm:pt>
    <dgm:pt modelId="{3BCE5127-9918-4C38-9A00-66A217771FDD}" type="pres">
      <dgm:prSet presAssocID="{AEF99D5D-9F19-4C39-84A8-DC0BE7126ABD}" presName="linNode" presStyleCnt="0"/>
      <dgm:spPr/>
    </dgm:pt>
    <dgm:pt modelId="{330E37FC-E2CE-4108-999E-EAC0AE3E4C9D}" type="pres">
      <dgm:prSet presAssocID="{AEF99D5D-9F19-4C39-84A8-DC0BE7126ABD}" presName="parentText" presStyleLbl="node1" presStyleIdx="1" presStyleCnt="3" custScaleX="266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C68F6-6AF7-49ED-AD5D-B5050FC8599F}" type="pres">
      <dgm:prSet presAssocID="{8B8E07E4-1555-4BC6-9353-193E15F2652E}" presName="sp" presStyleCnt="0"/>
      <dgm:spPr/>
    </dgm:pt>
    <dgm:pt modelId="{95725E0F-0DF4-4304-A277-78DC4A049FA6}" type="pres">
      <dgm:prSet presAssocID="{6F477B9B-5E8B-4F9D-B10F-25251F67DFF0}" presName="linNode" presStyleCnt="0"/>
      <dgm:spPr/>
    </dgm:pt>
    <dgm:pt modelId="{01DB7A91-6A57-42C2-BC61-20A763DCB9A6}" type="pres">
      <dgm:prSet presAssocID="{6F477B9B-5E8B-4F9D-B10F-25251F67DFF0}" presName="parentText" presStyleLbl="node1" presStyleIdx="2" presStyleCnt="3" custScaleX="266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922F8E-904A-4CFA-A44B-AAADE06CB4CF}" type="presOf" srcId="{17CA9A09-BA7C-4391-AD9E-A87430AC6290}" destId="{1818275D-3C82-45C9-8E0B-4532DC1B4393}" srcOrd="0" destOrd="0" presId="urn:microsoft.com/office/officeart/2005/8/layout/vList5"/>
    <dgm:cxn modelId="{EFA24CE4-B447-4F40-969F-20379C11660E}" type="presOf" srcId="{6F477B9B-5E8B-4F9D-B10F-25251F67DFF0}" destId="{01DB7A91-6A57-42C2-BC61-20A763DCB9A6}" srcOrd="0" destOrd="0" presId="urn:microsoft.com/office/officeart/2005/8/layout/vList5"/>
    <dgm:cxn modelId="{A9DEDC15-58BB-4D53-A699-FDE15DE1BF6E}" type="presOf" srcId="{A1CCB359-9060-45F3-AAE4-4643580A30F0}" destId="{C4E5B8EE-6356-4AD7-B5C8-28F5FCF445F5}" srcOrd="0" destOrd="0" presId="urn:microsoft.com/office/officeart/2005/8/layout/vList5"/>
    <dgm:cxn modelId="{A43E8765-1A0A-4A00-8AED-0B7DD4543A35}" type="presOf" srcId="{AEF99D5D-9F19-4C39-84A8-DC0BE7126ABD}" destId="{330E37FC-E2CE-4108-999E-EAC0AE3E4C9D}" srcOrd="0" destOrd="0" presId="urn:microsoft.com/office/officeart/2005/8/layout/vList5"/>
    <dgm:cxn modelId="{B2C67A27-4DAD-44BA-9AEF-251301B569F4}" srcId="{17CA9A09-BA7C-4391-AD9E-A87430AC6290}" destId="{A1CCB359-9060-45F3-AAE4-4643580A30F0}" srcOrd="0" destOrd="0" parTransId="{300FFC8D-F992-453B-A5F1-750B064BE411}" sibTransId="{1BDFBF37-600C-4271-853D-D1836AE64B36}"/>
    <dgm:cxn modelId="{E5FB9DFA-4824-4F47-9583-4651F73A847F}" srcId="{17CA9A09-BA7C-4391-AD9E-A87430AC6290}" destId="{AEF99D5D-9F19-4C39-84A8-DC0BE7126ABD}" srcOrd="1" destOrd="0" parTransId="{BBAAE346-6BCD-4C12-BDD7-87E376C76426}" sibTransId="{8B8E07E4-1555-4BC6-9353-193E15F2652E}"/>
    <dgm:cxn modelId="{E188852A-05A5-4EF9-B192-FED70D2086E6}" srcId="{17CA9A09-BA7C-4391-AD9E-A87430AC6290}" destId="{6F477B9B-5E8B-4F9D-B10F-25251F67DFF0}" srcOrd="2" destOrd="0" parTransId="{1A001A47-FAAF-4DB9-82C8-6B4B6731F040}" sibTransId="{0CF36969-7CE1-4CAE-BB10-B9834F904051}"/>
    <dgm:cxn modelId="{1E3159F4-BDC5-4A9B-A47D-79D6E3BDBB23}" type="presParOf" srcId="{1818275D-3C82-45C9-8E0B-4532DC1B4393}" destId="{18D4AAAC-BC00-4140-A7C2-33CB20C613DC}" srcOrd="0" destOrd="0" presId="urn:microsoft.com/office/officeart/2005/8/layout/vList5"/>
    <dgm:cxn modelId="{25A1E981-EF98-4F09-B8A2-A6AE0E256474}" type="presParOf" srcId="{18D4AAAC-BC00-4140-A7C2-33CB20C613DC}" destId="{C4E5B8EE-6356-4AD7-B5C8-28F5FCF445F5}" srcOrd="0" destOrd="0" presId="urn:microsoft.com/office/officeart/2005/8/layout/vList5"/>
    <dgm:cxn modelId="{79D53DEE-C410-4544-BF55-50041FDC8CDD}" type="presParOf" srcId="{1818275D-3C82-45C9-8E0B-4532DC1B4393}" destId="{D2908001-88FB-40E2-935D-3BC4C06F6B08}" srcOrd="1" destOrd="0" presId="urn:microsoft.com/office/officeart/2005/8/layout/vList5"/>
    <dgm:cxn modelId="{2C577F18-9BE4-471A-8AD9-D94AE2D8BD14}" type="presParOf" srcId="{1818275D-3C82-45C9-8E0B-4532DC1B4393}" destId="{3BCE5127-9918-4C38-9A00-66A217771FDD}" srcOrd="2" destOrd="0" presId="urn:microsoft.com/office/officeart/2005/8/layout/vList5"/>
    <dgm:cxn modelId="{67C3F566-9AB9-452D-B5DE-60060EF3C099}" type="presParOf" srcId="{3BCE5127-9918-4C38-9A00-66A217771FDD}" destId="{330E37FC-E2CE-4108-999E-EAC0AE3E4C9D}" srcOrd="0" destOrd="0" presId="urn:microsoft.com/office/officeart/2005/8/layout/vList5"/>
    <dgm:cxn modelId="{7F8462EA-DB44-434F-8EF4-C735B264CF44}" type="presParOf" srcId="{1818275D-3C82-45C9-8E0B-4532DC1B4393}" destId="{677C68F6-6AF7-49ED-AD5D-B5050FC8599F}" srcOrd="3" destOrd="0" presId="urn:microsoft.com/office/officeart/2005/8/layout/vList5"/>
    <dgm:cxn modelId="{A7F678DB-EDAB-4EE2-B13A-0DD63A5423C8}" type="presParOf" srcId="{1818275D-3C82-45C9-8E0B-4532DC1B4393}" destId="{95725E0F-0DF4-4304-A277-78DC4A049FA6}" srcOrd="4" destOrd="0" presId="urn:microsoft.com/office/officeart/2005/8/layout/vList5"/>
    <dgm:cxn modelId="{98B2105D-4623-44D5-967E-34033D0312E8}" type="presParOf" srcId="{95725E0F-0DF4-4304-A277-78DC4A049FA6}" destId="{01DB7A91-6A57-42C2-BC61-20A763DCB9A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1C4E4-7B18-40CB-85D7-EB0ACFA951FD}">
      <dsp:nvSpPr>
        <dsp:cNvPr id="0" name=""/>
        <dsp:cNvSpPr/>
      </dsp:nvSpPr>
      <dsp:spPr>
        <a:xfrm rot="10800000">
          <a:off x="1415551" y="1670"/>
          <a:ext cx="4864608" cy="76102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590" tIns="102870" rIns="192024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Stand-Alone Risk</a:t>
          </a:r>
        </a:p>
      </dsp:txBody>
      <dsp:txXfrm rot="10800000">
        <a:off x="1605807" y="1670"/>
        <a:ext cx="4674352" cy="761023"/>
      </dsp:txXfrm>
    </dsp:sp>
    <dsp:sp modelId="{36EE4A18-A3A7-4D7C-914F-73612D1171DB}">
      <dsp:nvSpPr>
        <dsp:cNvPr id="0" name=""/>
        <dsp:cNvSpPr/>
      </dsp:nvSpPr>
      <dsp:spPr>
        <a:xfrm>
          <a:off x="1035040" y="1670"/>
          <a:ext cx="761023" cy="76102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AD20A7-F60D-4FA1-B0F0-E8079C4A7FAA}">
      <dsp:nvSpPr>
        <dsp:cNvPr id="0" name=""/>
        <dsp:cNvSpPr/>
      </dsp:nvSpPr>
      <dsp:spPr>
        <a:xfrm rot="10800000">
          <a:off x="1415551" y="972832"/>
          <a:ext cx="4864608" cy="76102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590" tIns="102870" rIns="192024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Portfolio Risk</a:t>
          </a:r>
        </a:p>
      </dsp:txBody>
      <dsp:txXfrm rot="10800000">
        <a:off x="1605807" y="972832"/>
        <a:ext cx="4674352" cy="761023"/>
      </dsp:txXfrm>
    </dsp:sp>
    <dsp:sp modelId="{A309758C-57C8-45BF-8ECB-16469BEE1166}">
      <dsp:nvSpPr>
        <dsp:cNvPr id="0" name=""/>
        <dsp:cNvSpPr/>
      </dsp:nvSpPr>
      <dsp:spPr>
        <a:xfrm>
          <a:off x="1035040" y="972832"/>
          <a:ext cx="761023" cy="76102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38C81-6894-481C-92C4-F76B48E98C66}">
      <dsp:nvSpPr>
        <dsp:cNvPr id="0" name=""/>
        <dsp:cNvSpPr/>
      </dsp:nvSpPr>
      <dsp:spPr>
        <a:xfrm rot="10800000">
          <a:off x="1415551" y="1943994"/>
          <a:ext cx="4864608" cy="76102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590" tIns="102870" rIns="192024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Risk and Return:  </a:t>
          </a:r>
          <a:r>
            <a:rPr lang="en-US" sz="2700" kern="1200" dirty="0" err="1"/>
            <a:t>CAPM</a:t>
          </a:r>
          <a:r>
            <a:rPr lang="en-US" sz="2700" kern="1200" dirty="0"/>
            <a:t>/</a:t>
          </a:r>
          <a:r>
            <a:rPr lang="en-US" sz="2700" kern="1200" dirty="0" err="1"/>
            <a:t>SML</a:t>
          </a:r>
          <a:endParaRPr lang="en-US" sz="2700" kern="1200" dirty="0"/>
        </a:p>
      </dsp:txBody>
      <dsp:txXfrm rot="10800000">
        <a:off x="1605807" y="1943994"/>
        <a:ext cx="4674352" cy="761023"/>
      </dsp:txXfrm>
    </dsp:sp>
    <dsp:sp modelId="{7124669D-1A09-4DC6-84E3-39CDD0E92FA8}">
      <dsp:nvSpPr>
        <dsp:cNvPr id="0" name=""/>
        <dsp:cNvSpPr/>
      </dsp:nvSpPr>
      <dsp:spPr>
        <a:xfrm>
          <a:off x="1035040" y="1943994"/>
          <a:ext cx="761023" cy="76102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39A206-FC50-466B-9EAE-E1457E6B913D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CEFFBC-7BDF-4559-BC64-71FE3EBF0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27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2A2E6F-C023-4ACB-8FCB-AB771B23E1FF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147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1622A0-B7E1-428D-88DA-C33AECA620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67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0DD642-8A2D-49C5-9268-E72403083E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87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DF0FFD-45E1-4E8B-9FDB-7FA41845AFD8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07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B7EE6A-EBCA-43CF-9042-F66E1E6771A4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2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F2B80B-0C68-4A66-A44A-E68C77656F21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62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54EBD7-DE23-429E-9BAB-1DAD9124CDEE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98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CEF83E-2A29-46AD-83E8-20DC7AC45BA7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077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67D341-7CE3-46EB-A57F-A0A776DACE33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42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D907BB-E865-4B1A-8160-34866A454C36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405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5D9CB0-FC70-4B3C-8646-F47F7AB99455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352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706D25-9E52-4ADB-9BC7-4BB4DFFCD032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963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AAC044-7561-444C-9E8E-1AADC4EFA010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15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0996B1-CDC0-4E11-9E9D-1248D8D346B6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891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706091-DD13-4FC5-8D03-2ED333F95634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607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FB127A-0697-48AA-9826-F4642D4BC60A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837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7ECF16-2C1B-4C44-BB06-8EBE523EA934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953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9EA4B9-E49F-42FE-A4A6-887AC1FAC554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8659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193343-6ACF-43CA-A79F-82C78763D3C3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166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F5A1B7-B8D4-467B-9024-BFF1334198E5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565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FD7F0-31C1-48EB-8370-147D1A1FA5CF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774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D7F801-9371-4333-92AF-7EECE6410B1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673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CCDE1B-3083-41E6-83C4-47E3A8EBF72F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22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BF7FDB-56BC-4AA3-B51C-041001DE0F10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30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753105-B4A5-4A91-8C11-D368EFDF918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599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3E7447-E410-468C-939F-99C3A2CFDDA3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912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9D0A54-2B88-408D-9B63-6152B87BCCEC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803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B67EA7-ACFD-4D38-B876-C8460A688646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626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0EB3D6-8A26-406E-9E6D-783500324168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441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B71722-441B-4585-9640-D9F5EFE7F5B7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21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115BBE-68A7-435F-B321-75776523B80B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906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AA3A32-4E95-463D-9845-B349EA8C0DA9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084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33113E-2019-4FDD-8AAB-D5D9C71D616A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08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38DEFF-C5B5-4AE9-9F04-ABE8DBD023C7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316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1335D6-021C-44B6-99DD-85F0F6DBC98F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18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B2944C-97D0-457A-8CE9-70E8006B913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098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3E00EB-C2B5-4FDE-A6A3-3DBE63C525FD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669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F6A4CE-88E3-4206-BA69-D53B522B23DA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559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06197-818C-4A5E-A420-14E9E7E146C6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5778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362A3E-0B82-494E-987A-4DC960AF8E7B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905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590E6D-0BA4-4A7F-B80C-1A64907F2C7E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7423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CF4E6B-627A-4D0A-8508-72F93B8746F0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3171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1EEA7E-A9B2-4C97-B03D-E43B340BEA1A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72218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EE9883-C871-44C7-9A39-1899D99859C6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3700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E153FA-4EDA-4F2D-93ED-7DA2CDC913E9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443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8E81A0-CF6D-440B-94D4-EC7B54CC2CED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69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1116A2-8439-4840-AD02-24C21AD135D7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6255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C94F4-0FCA-4C93-873D-3215A08DA309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199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EA874A-25A5-461C-872E-03FF96EE314C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85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AD6F70-32A6-4B30-A348-153AD5A79802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83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7F7CB-EAFC-4426-8D5F-CCEE0E4ACBD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955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40D85B-CACE-464D-9610-1C4B1F4303C0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7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14400" y="685800"/>
            <a:ext cx="7315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04874" y="3419475"/>
            <a:ext cx="7315201" cy="2706688"/>
          </a:xfrm>
        </p:spPr>
        <p:txBody>
          <a:bodyPr/>
          <a:lstStyle>
            <a:lvl1pPr algn="ctr">
              <a:spcAft>
                <a:spcPts val="600"/>
              </a:spcAft>
              <a:buNone/>
              <a:defRPr sz="320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600"/>
            </a:lvl2pPr>
            <a:lvl5pPr marL="1371600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914400" y="685800"/>
            <a:ext cx="7315200" cy="457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8-</a:t>
            </a:r>
            <a:fld id="{E7C2DC7A-4DBB-4263-8DEE-3A70EF5C31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616952" cy="4495800"/>
          </a:xfrm>
        </p:spPr>
        <p:txBody>
          <a:bodyPr/>
          <a:lstStyle>
            <a:lvl1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804863" indent="-34766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 marL="10318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 marL="14890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19462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8-</a:t>
            </a:r>
            <a:fld id="{EE408486-7A99-4FB5-8B8F-C63FEA92DD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7628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0" y="6858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0" y="685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405563"/>
            <a:ext cx="9144000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sz="1000" b="1" spc="-20" dirty="0">
                <a:latin typeface="Arial" panose="020B0604020202020204" pitchFamily="34" charset="0"/>
                <a:cs typeface="Arial" panose="020B0604020202020204" pitchFamily="34" charset="0"/>
              </a:rPr>
              <a:t>© 2017 Cengage Learning. All Rights Reserved. May not be scanned, copied, or duplicated, or posted to a publicly accessible website, in whole or in part.</a:t>
            </a:r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8-</a:t>
            </a:r>
            <a:fld id="{A50A29AD-0057-4EEE-A1D8-5DDD97BAB6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8" r:id="rId1"/>
    <p:sldLayoutId id="2147484649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38138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3429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85900" indent="-3429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-3429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slide" Target="slide32.xml"/><Relationship Id="rId5" Type="http://schemas.openxmlformats.org/officeDocument/2006/relationships/diagramQuickStyle" Target="../diagrams/quickStyle1.xml"/><Relationship Id="rId10" Type="http://schemas.openxmlformats.org/officeDocument/2006/relationships/slide" Target="slide19.xml"/><Relationship Id="rId4" Type="http://schemas.openxmlformats.org/officeDocument/2006/relationships/diagramLayout" Target="../diagrams/layout1.xml"/><Relationship Id="rId9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10.xml"/><Relationship Id="rId7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slide" Target="slide3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11.xml"/><Relationship Id="rId7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1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slide" Target="slide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slide" Target="slide32.xml"/><Relationship Id="rId5" Type="http://schemas.openxmlformats.org/officeDocument/2006/relationships/diagramQuickStyle" Target="../diagrams/quickStyle2.xml"/><Relationship Id="rId10" Type="http://schemas.openxmlformats.org/officeDocument/2006/relationships/slide" Target="slide19.xml"/><Relationship Id="rId4" Type="http://schemas.openxmlformats.org/officeDocument/2006/relationships/diagramLayout" Target="../diagrams/layout2.xml"/><Relationship Id="rId9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14.xml"/><Relationship Id="rId7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slide" Target="slide1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9" Type="http://schemas.openxmlformats.org/officeDocument/2006/relationships/slide" Target="slide3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15.xml"/><Relationship Id="rId7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1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slide" Target="slide3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slide" Target="slide32.xml"/><Relationship Id="rId5" Type="http://schemas.openxmlformats.org/officeDocument/2006/relationships/diagramQuickStyle" Target="../diagrams/quickStyle3.xml"/><Relationship Id="rId10" Type="http://schemas.openxmlformats.org/officeDocument/2006/relationships/slide" Target="slide19.xml"/><Relationship Id="rId4" Type="http://schemas.openxmlformats.org/officeDocument/2006/relationships/diagramLayout" Target="../diagrams/layout3.xml"/><Relationship Id="rId9" Type="http://schemas.openxmlformats.org/officeDocument/2006/relationships/slide" Target="sl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20.xml"/><Relationship Id="rId7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slide" Target="slide1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Relationship Id="rId9" Type="http://schemas.openxmlformats.org/officeDocument/2006/relationships/slide" Target="slide3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21.xml"/><Relationship Id="rId7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slide" Target="slide1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Relationship Id="rId9" Type="http://schemas.openxmlformats.org/officeDocument/2006/relationships/slide" Target="slide3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22.xml"/><Relationship Id="rId7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slide" Target="slide1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slide" Target="slide3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slide" Target="slide32.xml"/><Relationship Id="rId5" Type="http://schemas.openxmlformats.org/officeDocument/2006/relationships/diagramQuickStyle" Target="../diagrams/quickStyle4.xml"/><Relationship Id="rId10" Type="http://schemas.openxmlformats.org/officeDocument/2006/relationships/slide" Target="slide19.xml"/><Relationship Id="rId4" Type="http://schemas.openxmlformats.org/officeDocument/2006/relationships/diagramLayout" Target="../diagrams/layout4.xml"/><Relationship Id="rId9" Type="http://schemas.openxmlformats.org/officeDocument/2006/relationships/slide" Target="slid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slide" Target="slide32.xml"/><Relationship Id="rId5" Type="http://schemas.openxmlformats.org/officeDocument/2006/relationships/diagramQuickStyle" Target="../diagrams/quickStyle5.xml"/><Relationship Id="rId10" Type="http://schemas.openxmlformats.org/officeDocument/2006/relationships/slide" Target="slide19.xml"/><Relationship Id="rId4" Type="http://schemas.openxmlformats.org/officeDocument/2006/relationships/diagramLayout" Target="../diagrams/layout5.xml"/><Relationship Id="rId9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8.xml"/><Relationship Id="rId7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1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slide" Target="slide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Risk and Rates of Return</a:t>
            </a:r>
          </a:p>
        </p:txBody>
      </p:sp>
      <p:graphicFrame>
        <p:nvGraphicFramePr>
          <p:cNvPr id="3" name="Content Placeholder 2" descr="Blue bars highlighting each of the following topics in Chapter 8:&#10;Stand-Alone Risk&#10;Portfolio Risk&#10;Risk and Return:  CAPM/SML&#10;" title="Chapter 8 Overview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151595"/>
              </p:ext>
            </p:extLst>
          </p:nvPr>
        </p:nvGraphicFramePr>
        <p:xfrm>
          <a:off x="904875" y="3419475"/>
          <a:ext cx="7315200" cy="2706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1" name="Text Placeholder 1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Chapter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946B0194-A6CA-4022-843A-B6BCD6F8A1E6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grpSp>
        <p:nvGrpSpPr>
          <p:cNvPr id="2" name="Group 13" descr="The current category highlighted is Intro." title="Chapter 8 Category Bar"/>
          <p:cNvGrpSpPr>
            <a:grpSpLocks/>
          </p:cNvGrpSpPr>
          <p:nvPr/>
        </p:nvGrpSpPr>
        <p:grpSpPr bwMode="auto">
          <a:xfrm>
            <a:off x="0" y="0"/>
            <a:ext cx="9134475" cy="277813"/>
            <a:chOff x="0" y="0"/>
            <a:chExt cx="9134475" cy="27781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8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9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0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1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13" name="Pentagon 12" descr="Progress Bar showing &quot;Intro&quot; as current category." title="Progress Bar – Intro"/>
          <p:cNvSpPr/>
          <p:nvPr/>
        </p:nvSpPr>
        <p:spPr bwMode="auto">
          <a:xfrm>
            <a:off x="0" y="276225"/>
            <a:ext cx="2286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Calculating Standard Deviation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2393C585-EDE9-4D75-B4F2-D38B4DD4ACB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2050" name="Object 58" descr="Formula for calculating the standard deviation." title="Standard Deviation 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385638"/>
              </p:ext>
            </p:extLst>
          </p:nvPr>
        </p:nvGraphicFramePr>
        <p:xfrm>
          <a:off x="3118251" y="1630366"/>
          <a:ext cx="2889774" cy="2654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1562040" imgH="1434960" progId="Equation.3">
                  <p:embed/>
                </p:oleObj>
              </mc:Choice>
              <mc:Fallback>
                <p:oleObj name="Equation" r:id="rId4" imgW="1562040" imgH="1434960" progId="Equation.3">
                  <p:embed/>
                  <p:pic>
                    <p:nvPicPr>
                      <p:cNvPr id="2050" name="Object 58" descr="Formula for calculating the standard deviation." title="Standard Deviation 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8251" y="1630366"/>
                        <a:ext cx="2889774" cy="26546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Pentagon 10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1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TextBox 12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Standard Deviation for Each Investment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9DD89EA0-1AFF-44D3-95AD-73D256492936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3074" name="Object 58" descr="Formula worked out to calculate the standard deviation of T-bills." title="Standard Deviation for T-bill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578095"/>
              </p:ext>
            </p:extLst>
          </p:nvPr>
        </p:nvGraphicFramePr>
        <p:xfrm>
          <a:off x="1454150" y="1597025"/>
          <a:ext cx="6151563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3073320" imgH="1650960" progId="Equation.3">
                  <p:embed/>
                </p:oleObj>
              </mc:Choice>
              <mc:Fallback>
                <p:oleObj name="Equation" r:id="rId4" imgW="3073320" imgH="1650960" progId="Equation.3">
                  <p:embed/>
                  <p:pic>
                    <p:nvPicPr>
                      <p:cNvPr id="3074" name="Object 58" descr="Formula worked out to calculate the standard deviation of T-bills." title="Standard Deviation for T-bill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1597025"/>
                        <a:ext cx="6151563" cy="330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 descr="Standard deviation values for the following invesments: high tech, market, us rubber, collections." title="Standard Deviation for Each Investment "/>
          <p:cNvGrpSpPr/>
          <p:nvPr/>
        </p:nvGrpSpPr>
        <p:grpSpPr>
          <a:xfrm>
            <a:off x="1400175" y="5308600"/>
            <a:ext cx="5857876" cy="1122362"/>
            <a:chOff x="1400175" y="4984750"/>
            <a:chExt cx="5857876" cy="1122362"/>
          </a:xfrm>
        </p:grpSpPr>
        <p:sp>
          <p:nvSpPr>
            <p:cNvPr id="8" name="Rectangle 3"/>
            <p:cNvSpPr txBox="1">
              <a:spLocks noChangeArrowheads="1"/>
            </p:cNvSpPr>
            <p:nvPr/>
          </p:nvSpPr>
          <p:spPr bwMode="auto">
            <a:xfrm>
              <a:off x="1400175" y="5543550"/>
              <a:ext cx="2003425" cy="563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2"/>
                </a:buClr>
                <a:buSzPct val="100000"/>
                <a:buFont typeface="Wingdings" pitchFamily="2" charset="2"/>
                <a:buNone/>
                <a:defRPr/>
              </a:pPr>
              <a:r>
                <a:rPr lang="el-GR" sz="2200" dirty="0">
                  <a:latin typeface="Arial" panose="020B0604020202020204" pitchFamily="34" charset="0"/>
                  <a:cs typeface="Arial" panose="020B0604020202020204" pitchFamily="34" charset="0"/>
                </a:rPr>
                <a:t>σ</a:t>
              </a:r>
              <a:r>
                <a:rPr lang="en-US" sz="22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2200" dirty="0">
                  <a:latin typeface="Arial" panose="020B0604020202020204" pitchFamily="34" charset="0"/>
                  <a:cs typeface="Arial" panose="020B0604020202020204" pitchFamily="34" charset="0"/>
                </a:rPr>
                <a:t> = 15.2%</a:t>
              </a:r>
              <a:endParaRPr lang="el-GR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3"/>
            <p:cNvSpPr txBox="1">
              <a:spLocks noChangeArrowheads="1"/>
            </p:cNvSpPr>
            <p:nvPr/>
          </p:nvSpPr>
          <p:spPr bwMode="auto">
            <a:xfrm>
              <a:off x="5322888" y="5543550"/>
              <a:ext cx="1935163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2"/>
                </a:buClr>
                <a:buSzPct val="100000"/>
                <a:buFont typeface="Wingdings" pitchFamily="2" charset="2"/>
                <a:buNone/>
                <a:defRPr/>
              </a:pPr>
              <a:r>
                <a:rPr lang="el-GR" sz="2200" dirty="0">
                  <a:latin typeface="Arial" panose="020B0604020202020204" pitchFamily="34" charset="0"/>
                  <a:cs typeface="Arial" panose="020B0604020202020204" pitchFamily="34" charset="0"/>
                </a:rPr>
                <a:t>σ</a:t>
              </a:r>
              <a:r>
                <a:rPr lang="en-US" sz="22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USR</a:t>
              </a:r>
              <a:r>
                <a:rPr lang="en-US" sz="2200" dirty="0">
                  <a:latin typeface="Arial" panose="020B0604020202020204" pitchFamily="34" charset="0"/>
                  <a:cs typeface="Arial" panose="020B0604020202020204" pitchFamily="34" charset="0"/>
                </a:rPr>
                <a:t> = 18.8%</a:t>
              </a:r>
              <a:endParaRPr lang="el-GR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5365751" y="4984750"/>
              <a:ext cx="1892300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2"/>
                </a:buClr>
                <a:buSzPct val="100000"/>
                <a:buFont typeface="Wingdings" pitchFamily="2" charset="2"/>
                <a:buNone/>
                <a:defRPr/>
              </a:pPr>
              <a:r>
                <a:rPr lang="el-GR" sz="2200" dirty="0">
                  <a:latin typeface="Arial" panose="020B0604020202020204" pitchFamily="34" charset="0"/>
                  <a:cs typeface="Arial" panose="020B0604020202020204" pitchFamily="34" charset="0"/>
                </a:rPr>
                <a:t>σ</a:t>
              </a:r>
              <a:r>
                <a:rPr lang="en-US" sz="22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Coll</a:t>
              </a:r>
              <a:r>
                <a:rPr lang="en-US" sz="2200" dirty="0">
                  <a:latin typeface="Arial" panose="020B0604020202020204" pitchFamily="34" charset="0"/>
                  <a:cs typeface="Arial" panose="020B0604020202020204" pitchFamily="34" charset="0"/>
                </a:rPr>
                <a:t> = 11.2%</a:t>
              </a:r>
              <a:endParaRPr lang="el-GR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3"/>
            <p:cNvSpPr txBox="1">
              <a:spLocks noChangeArrowheads="1"/>
            </p:cNvSpPr>
            <p:nvPr/>
          </p:nvSpPr>
          <p:spPr bwMode="auto">
            <a:xfrm>
              <a:off x="1400175" y="4984750"/>
              <a:ext cx="2003425" cy="56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2"/>
                </a:buClr>
                <a:buSzPct val="100000"/>
                <a:buFont typeface="Wingdings" pitchFamily="2" charset="2"/>
                <a:buNone/>
                <a:defRPr/>
              </a:pPr>
              <a:r>
                <a:rPr lang="el-GR" sz="2200" dirty="0">
                  <a:latin typeface="Arial" panose="020B0604020202020204" pitchFamily="34" charset="0"/>
                  <a:cs typeface="Arial" panose="020B0604020202020204" pitchFamily="34" charset="0"/>
                </a:rPr>
                <a:t>σ</a:t>
              </a:r>
              <a:r>
                <a:rPr lang="en-US" sz="22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HT</a:t>
              </a:r>
              <a:r>
                <a:rPr lang="en-US" sz="2200" dirty="0">
                  <a:latin typeface="Arial" panose="020B0604020202020204" pitchFamily="34" charset="0"/>
                  <a:cs typeface="Arial" panose="020B0604020202020204" pitchFamily="34" charset="0"/>
                </a:rPr>
                <a:t> = 20%</a:t>
              </a:r>
              <a:endParaRPr lang="el-GR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Pentagon 17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8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0" name="TextBox 19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4174"/>
            <a:ext cx="8229600" cy="758825"/>
          </a:xfrm>
        </p:spPr>
        <p:txBody>
          <a:bodyPr/>
          <a:lstStyle/>
          <a:p>
            <a:pPr eaLnBrk="1" hangingPunct="1"/>
            <a:r>
              <a:rPr lang="en-US" dirty="0"/>
              <a:t>Comparing Standard Deviations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00FEE041-A196-4F52-BC01-89F52C621E74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5" name="Group 4" descr="Graph comparing the standard deviations for T-bills, US Rubber, and High Tech, with rate of return on the x-axis and probability on the y-axis." title="Comparing Standard Deviations"/>
          <p:cNvGrpSpPr/>
          <p:nvPr/>
        </p:nvGrpSpPr>
        <p:grpSpPr>
          <a:xfrm>
            <a:off x="444193" y="1689570"/>
            <a:ext cx="8272583" cy="4107565"/>
            <a:chOff x="687388" y="1971675"/>
            <a:chExt cx="8272583" cy="4107565"/>
          </a:xfrm>
        </p:grpSpPr>
        <p:sp>
          <p:nvSpPr>
            <p:cNvPr id="5126" name="Rectangle 31"/>
            <p:cNvSpPr>
              <a:spLocks noChangeArrowheads="1"/>
            </p:cNvSpPr>
            <p:nvPr/>
          </p:nvSpPr>
          <p:spPr bwMode="auto">
            <a:xfrm>
              <a:off x="4245452" y="3614868"/>
              <a:ext cx="914400" cy="4000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USR</a:t>
              </a:r>
            </a:p>
          </p:txBody>
        </p:sp>
        <p:sp>
          <p:nvSpPr>
            <p:cNvPr id="5127" name="Line 40"/>
            <p:cNvSpPr>
              <a:spLocks noChangeShapeType="1"/>
            </p:cNvSpPr>
            <p:nvPr/>
          </p:nvSpPr>
          <p:spPr bwMode="auto">
            <a:xfrm>
              <a:off x="687388" y="5694363"/>
              <a:ext cx="81137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28" name="Line 22"/>
            <p:cNvSpPr>
              <a:spLocks noChangeShapeType="1"/>
            </p:cNvSpPr>
            <p:nvPr/>
          </p:nvSpPr>
          <p:spPr bwMode="auto">
            <a:xfrm>
              <a:off x="2057400" y="2419350"/>
              <a:ext cx="0" cy="32750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29" name="Line 23"/>
            <p:cNvSpPr>
              <a:spLocks noChangeShapeType="1"/>
            </p:cNvSpPr>
            <p:nvPr/>
          </p:nvSpPr>
          <p:spPr bwMode="auto">
            <a:xfrm flipV="1">
              <a:off x="2898848" y="2724150"/>
              <a:ext cx="0" cy="2970213"/>
            </a:xfrm>
            <a:prstGeom prst="line">
              <a:avLst/>
            </a:prstGeom>
            <a:noFill/>
            <a:ln w="50800">
              <a:solidFill>
                <a:schemeClr val="accent3">
                  <a:lumMod val="75000"/>
                </a:schemeClr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0" name="Line 24"/>
            <p:cNvSpPr>
              <a:spLocks noChangeShapeType="1"/>
            </p:cNvSpPr>
            <p:nvPr/>
          </p:nvSpPr>
          <p:spPr bwMode="auto">
            <a:xfrm>
              <a:off x="4029075" y="4010025"/>
              <a:ext cx="0" cy="16843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1" name="Rectangle 25"/>
            <p:cNvSpPr>
              <a:spLocks noChangeArrowheads="1"/>
            </p:cNvSpPr>
            <p:nvPr/>
          </p:nvSpPr>
          <p:spPr bwMode="auto">
            <a:xfrm>
              <a:off x="1666875" y="1971675"/>
              <a:ext cx="798512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Prob.</a:t>
              </a:r>
            </a:p>
          </p:txBody>
        </p:sp>
        <p:sp>
          <p:nvSpPr>
            <p:cNvPr id="5132" name="Rectangle 29"/>
            <p:cNvSpPr>
              <a:spLocks noChangeArrowheads="1"/>
            </p:cNvSpPr>
            <p:nvPr/>
          </p:nvSpPr>
          <p:spPr bwMode="auto">
            <a:xfrm>
              <a:off x="2470223" y="2295525"/>
              <a:ext cx="1143000" cy="40005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T-bills</a:t>
              </a:r>
            </a:p>
          </p:txBody>
        </p:sp>
        <p:sp>
          <p:nvSpPr>
            <p:cNvPr id="5133" name="Rectangle 32"/>
            <p:cNvSpPr>
              <a:spLocks noChangeArrowheads="1"/>
            </p:cNvSpPr>
            <p:nvPr/>
          </p:nvSpPr>
          <p:spPr bwMode="auto">
            <a:xfrm>
              <a:off x="5607322" y="4209256"/>
              <a:ext cx="914400" cy="4000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HT</a:t>
              </a:r>
            </a:p>
          </p:txBody>
        </p:sp>
        <p:sp>
          <p:nvSpPr>
            <p:cNvPr id="5134" name="Rectangle 33"/>
            <p:cNvSpPr>
              <a:spLocks noChangeArrowheads="1"/>
            </p:cNvSpPr>
            <p:nvPr/>
          </p:nvSpPr>
          <p:spPr bwMode="auto">
            <a:xfrm>
              <a:off x="1889125" y="5678488"/>
              <a:ext cx="7070846" cy="40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0         3.0           7.3       9.9	               Rate of Return (%)</a:t>
              </a:r>
            </a:p>
          </p:txBody>
        </p:sp>
        <p:sp>
          <p:nvSpPr>
            <p:cNvPr id="5135" name="Line 39"/>
            <p:cNvSpPr>
              <a:spLocks noChangeShapeType="1"/>
            </p:cNvSpPr>
            <p:nvPr/>
          </p:nvSpPr>
          <p:spPr bwMode="auto">
            <a:xfrm>
              <a:off x="4851400" y="4438650"/>
              <a:ext cx="25400" cy="1246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1141413" y="3995738"/>
              <a:ext cx="5780087" cy="1690687"/>
            </a:xfrm>
            <a:custGeom>
              <a:avLst/>
              <a:gdLst>
                <a:gd name="connsiteX0" fmla="*/ 0 w 3661257"/>
                <a:gd name="connsiteY0" fmla="*/ 1831848 h 1839163"/>
                <a:gd name="connsiteX1" fmla="*/ 120700 w 3661257"/>
                <a:gd name="connsiteY1" fmla="*/ 1820875 h 1839163"/>
                <a:gd name="connsiteX2" fmla="*/ 215798 w 3661257"/>
                <a:gd name="connsiteY2" fmla="*/ 1809902 h 1839163"/>
                <a:gd name="connsiteX3" fmla="*/ 329184 w 3661257"/>
                <a:gd name="connsiteY3" fmla="*/ 1784299 h 1839163"/>
                <a:gd name="connsiteX4" fmla="*/ 468172 w 3661257"/>
                <a:gd name="connsiteY4" fmla="*/ 1729435 h 1839163"/>
                <a:gd name="connsiteX5" fmla="*/ 566928 w 3661257"/>
                <a:gd name="connsiteY5" fmla="*/ 1667256 h 1839163"/>
                <a:gd name="connsiteX6" fmla="*/ 651052 w 3661257"/>
                <a:gd name="connsiteY6" fmla="*/ 1608734 h 1839163"/>
                <a:gd name="connsiteX7" fmla="*/ 727862 w 3661257"/>
                <a:gd name="connsiteY7" fmla="*/ 1531925 h 1839163"/>
                <a:gd name="connsiteX8" fmla="*/ 804672 w 3661257"/>
                <a:gd name="connsiteY8" fmla="*/ 1451458 h 1839163"/>
                <a:gd name="connsiteX9" fmla="*/ 859536 w 3661257"/>
                <a:gd name="connsiteY9" fmla="*/ 1389278 h 1839163"/>
                <a:gd name="connsiteX10" fmla="*/ 910742 w 3661257"/>
                <a:gd name="connsiteY10" fmla="*/ 1312469 h 1839163"/>
                <a:gd name="connsiteX11" fmla="*/ 954633 w 3661257"/>
                <a:gd name="connsiteY11" fmla="*/ 1239317 h 1839163"/>
                <a:gd name="connsiteX12" fmla="*/ 994867 w 3661257"/>
                <a:gd name="connsiteY12" fmla="*/ 1177138 h 1839163"/>
                <a:gd name="connsiteX13" fmla="*/ 1035100 w 3661257"/>
                <a:gd name="connsiteY13" fmla="*/ 1114958 h 1839163"/>
                <a:gd name="connsiteX14" fmla="*/ 1078992 w 3661257"/>
                <a:gd name="connsiteY14" fmla="*/ 1034491 h 1839163"/>
                <a:gd name="connsiteX15" fmla="*/ 1119225 w 3661257"/>
                <a:gd name="connsiteY15" fmla="*/ 950366 h 1839163"/>
                <a:gd name="connsiteX16" fmla="*/ 1247241 w 3661257"/>
                <a:gd name="connsiteY16" fmla="*/ 723595 h 1839163"/>
                <a:gd name="connsiteX17" fmla="*/ 1302105 w 3661257"/>
                <a:gd name="connsiteY17" fmla="*/ 624840 h 1839163"/>
                <a:gd name="connsiteX18" fmla="*/ 1356969 w 3661257"/>
                <a:gd name="connsiteY18" fmla="*/ 522427 h 1839163"/>
                <a:gd name="connsiteX19" fmla="*/ 1411833 w 3661257"/>
                <a:gd name="connsiteY19" fmla="*/ 427330 h 1839163"/>
                <a:gd name="connsiteX20" fmla="*/ 1455724 w 3661257"/>
                <a:gd name="connsiteY20" fmla="*/ 354178 h 1839163"/>
                <a:gd name="connsiteX21" fmla="*/ 1499616 w 3661257"/>
                <a:gd name="connsiteY21" fmla="*/ 284683 h 1839163"/>
                <a:gd name="connsiteX22" fmla="*/ 1558137 w 3661257"/>
                <a:gd name="connsiteY22" fmla="*/ 196901 h 1839163"/>
                <a:gd name="connsiteX23" fmla="*/ 1631289 w 3661257"/>
                <a:gd name="connsiteY23" fmla="*/ 112776 h 1839163"/>
                <a:gd name="connsiteX24" fmla="*/ 1689811 w 3661257"/>
                <a:gd name="connsiteY24" fmla="*/ 65227 h 1839163"/>
                <a:gd name="connsiteX25" fmla="*/ 1748332 w 3661257"/>
                <a:gd name="connsiteY25" fmla="*/ 32309 h 1839163"/>
                <a:gd name="connsiteX26" fmla="*/ 1773936 w 3661257"/>
                <a:gd name="connsiteY26" fmla="*/ 17678 h 1839163"/>
                <a:gd name="connsiteX27" fmla="*/ 1806854 w 3661257"/>
                <a:gd name="connsiteY27" fmla="*/ 10363 h 1839163"/>
                <a:gd name="connsiteX28" fmla="*/ 1832457 w 3661257"/>
                <a:gd name="connsiteY28" fmla="*/ 3048 h 1839163"/>
                <a:gd name="connsiteX29" fmla="*/ 1905609 w 3661257"/>
                <a:gd name="connsiteY29" fmla="*/ 28651 h 1839163"/>
                <a:gd name="connsiteX30" fmla="*/ 1960473 w 3661257"/>
                <a:gd name="connsiteY30" fmla="*/ 65227 h 1839163"/>
                <a:gd name="connsiteX31" fmla="*/ 2000707 w 3661257"/>
                <a:gd name="connsiteY31" fmla="*/ 90830 h 1839163"/>
                <a:gd name="connsiteX32" fmla="*/ 2048256 w 3661257"/>
                <a:gd name="connsiteY32" fmla="*/ 138379 h 1839163"/>
                <a:gd name="connsiteX33" fmla="*/ 2114092 w 3661257"/>
                <a:gd name="connsiteY33" fmla="*/ 211531 h 1839163"/>
                <a:gd name="connsiteX34" fmla="*/ 2172614 w 3661257"/>
                <a:gd name="connsiteY34" fmla="*/ 299314 h 1839163"/>
                <a:gd name="connsiteX35" fmla="*/ 2223820 w 3661257"/>
                <a:gd name="connsiteY35" fmla="*/ 383438 h 1839163"/>
                <a:gd name="connsiteX36" fmla="*/ 2271369 w 3661257"/>
                <a:gd name="connsiteY36" fmla="*/ 478536 h 1839163"/>
                <a:gd name="connsiteX37" fmla="*/ 2362809 w 3661257"/>
                <a:gd name="connsiteY37" fmla="*/ 635813 h 1839163"/>
                <a:gd name="connsiteX38" fmla="*/ 2490825 w 3661257"/>
                <a:gd name="connsiteY38" fmla="*/ 866242 h 1839163"/>
                <a:gd name="connsiteX39" fmla="*/ 2585923 w 3661257"/>
                <a:gd name="connsiteY39" fmla="*/ 1049122 h 1839163"/>
                <a:gd name="connsiteX40" fmla="*/ 2659075 w 3661257"/>
                <a:gd name="connsiteY40" fmla="*/ 1169822 h 1839163"/>
                <a:gd name="connsiteX41" fmla="*/ 2724912 w 3661257"/>
                <a:gd name="connsiteY41" fmla="*/ 1275893 h 1839163"/>
                <a:gd name="connsiteX42" fmla="*/ 2816352 w 3661257"/>
                <a:gd name="connsiteY42" fmla="*/ 1407566 h 1839163"/>
                <a:gd name="connsiteX43" fmla="*/ 2882188 w 3661257"/>
                <a:gd name="connsiteY43" fmla="*/ 1484376 h 1839163"/>
                <a:gd name="connsiteX44" fmla="*/ 3006547 w 3661257"/>
                <a:gd name="connsiteY44" fmla="*/ 1608734 h 1839163"/>
                <a:gd name="connsiteX45" fmla="*/ 3105302 w 3661257"/>
                <a:gd name="connsiteY45" fmla="*/ 1681886 h 1839163"/>
                <a:gd name="connsiteX46" fmla="*/ 3211372 w 3661257"/>
                <a:gd name="connsiteY46" fmla="*/ 1740408 h 1839163"/>
                <a:gd name="connsiteX47" fmla="*/ 3324758 w 3661257"/>
                <a:gd name="connsiteY47" fmla="*/ 1787957 h 1839163"/>
                <a:gd name="connsiteX48" fmla="*/ 3460089 w 3661257"/>
                <a:gd name="connsiteY48" fmla="*/ 1809902 h 1839163"/>
                <a:gd name="connsiteX49" fmla="*/ 3569817 w 3661257"/>
                <a:gd name="connsiteY49" fmla="*/ 1824533 h 1839163"/>
                <a:gd name="connsiteX50" fmla="*/ 3661257 w 3661257"/>
                <a:gd name="connsiteY50" fmla="*/ 1839163 h 1839163"/>
                <a:gd name="connsiteX51" fmla="*/ 3661257 w 3661257"/>
                <a:gd name="connsiteY51" fmla="*/ 1839163 h 183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661257" h="1839163">
                  <a:moveTo>
                    <a:pt x="0" y="1831848"/>
                  </a:moveTo>
                  <a:lnTo>
                    <a:pt x="120700" y="1820875"/>
                  </a:lnTo>
                  <a:cubicBezTo>
                    <a:pt x="156666" y="1817217"/>
                    <a:pt x="181051" y="1815998"/>
                    <a:pt x="215798" y="1809902"/>
                  </a:cubicBezTo>
                  <a:cubicBezTo>
                    <a:pt x="250545" y="1803806"/>
                    <a:pt x="287122" y="1797710"/>
                    <a:pt x="329184" y="1784299"/>
                  </a:cubicBezTo>
                  <a:cubicBezTo>
                    <a:pt x="371246" y="1770888"/>
                    <a:pt x="428548" y="1748942"/>
                    <a:pt x="468172" y="1729435"/>
                  </a:cubicBezTo>
                  <a:cubicBezTo>
                    <a:pt x="507796" y="1709928"/>
                    <a:pt x="536448" y="1687373"/>
                    <a:pt x="566928" y="1667256"/>
                  </a:cubicBezTo>
                  <a:cubicBezTo>
                    <a:pt x="597408" y="1647139"/>
                    <a:pt x="624230" y="1631289"/>
                    <a:pt x="651052" y="1608734"/>
                  </a:cubicBezTo>
                  <a:cubicBezTo>
                    <a:pt x="677874" y="1586179"/>
                    <a:pt x="702259" y="1558138"/>
                    <a:pt x="727862" y="1531925"/>
                  </a:cubicBezTo>
                  <a:cubicBezTo>
                    <a:pt x="753465" y="1505712"/>
                    <a:pt x="782726" y="1475233"/>
                    <a:pt x="804672" y="1451458"/>
                  </a:cubicBezTo>
                  <a:cubicBezTo>
                    <a:pt x="826618" y="1427684"/>
                    <a:pt x="841858" y="1412443"/>
                    <a:pt x="859536" y="1389278"/>
                  </a:cubicBezTo>
                  <a:cubicBezTo>
                    <a:pt x="877214" y="1366113"/>
                    <a:pt x="894893" y="1337463"/>
                    <a:pt x="910742" y="1312469"/>
                  </a:cubicBezTo>
                  <a:cubicBezTo>
                    <a:pt x="926592" y="1287476"/>
                    <a:pt x="940612" y="1261872"/>
                    <a:pt x="954633" y="1239317"/>
                  </a:cubicBezTo>
                  <a:cubicBezTo>
                    <a:pt x="968654" y="1216762"/>
                    <a:pt x="994867" y="1177138"/>
                    <a:pt x="994867" y="1177138"/>
                  </a:cubicBezTo>
                  <a:cubicBezTo>
                    <a:pt x="1008278" y="1156412"/>
                    <a:pt x="1021079" y="1138733"/>
                    <a:pt x="1035100" y="1114958"/>
                  </a:cubicBezTo>
                  <a:cubicBezTo>
                    <a:pt x="1049121" y="1091184"/>
                    <a:pt x="1064971" y="1061923"/>
                    <a:pt x="1078992" y="1034491"/>
                  </a:cubicBezTo>
                  <a:cubicBezTo>
                    <a:pt x="1093013" y="1007059"/>
                    <a:pt x="1091184" y="1002182"/>
                    <a:pt x="1119225" y="950366"/>
                  </a:cubicBezTo>
                  <a:cubicBezTo>
                    <a:pt x="1147266" y="898550"/>
                    <a:pt x="1216761" y="777849"/>
                    <a:pt x="1247241" y="723595"/>
                  </a:cubicBezTo>
                  <a:cubicBezTo>
                    <a:pt x="1277721" y="669341"/>
                    <a:pt x="1283817" y="658368"/>
                    <a:pt x="1302105" y="624840"/>
                  </a:cubicBezTo>
                  <a:cubicBezTo>
                    <a:pt x="1320393" y="591312"/>
                    <a:pt x="1338681" y="555345"/>
                    <a:pt x="1356969" y="522427"/>
                  </a:cubicBezTo>
                  <a:cubicBezTo>
                    <a:pt x="1375257" y="489509"/>
                    <a:pt x="1395374" y="455372"/>
                    <a:pt x="1411833" y="427330"/>
                  </a:cubicBezTo>
                  <a:cubicBezTo>
                    <a:pt x="1428292" y="399288"/>
                    <a:pt x="1441094" y="377953"/>
                    <a:pt x="1455724" y="354178"/>
                  </a:cubicBezTo>
                  <a:cubicBezTo>
                    <a:pt x="1470355" y="330404"/>
                    <a:pt x="1482547" y="310896"/>
                    <a:pt x="1499616" y="284683"/>
                  </a:cubicBezTo>
                  <a:cubicBezTo>
                    <a:pt x="1516685" y="258470"/>
                    <a:pt x="1536192" y="225552"/>
                    <a:pt x="1558137" y="196901"/>
                  </a:cubicBezTo>
                  <a:cubicBezTo>
                    <a:pt x="1580082" y="168250"/>
                    <a:pt x="1609343" y="134722"/>
                    <a:pt x="1631289" y="112776"/>
                  </a:cubicBezTo>
                  <a:cubicBezTo>
                    <a:pt x="1653235" y="90830"/>
                    <a:pt x="1670304" y="78638"/>
                    <a:pt x="1689811" y="65227"/>
                  </a:cubicBezTo>
                  <a:cubicBezTo>
                    <a:pt x="1709318" y="51816"/>
                    <a:pt x="1748332" y="32309"/>
                    <a:pt x="1748332" y="32309"/>
                  </a:cubicBezTo>
                  <a:cubicBezTo>
                    <a:pt x="1762353" y="24384"/>
                    <a:pt x="1764183" y="21336"/>
                    <a:pt x="1773936" y="17678"/>
                  </a:cubicBezTo>
                  <a:cubicBezTo>
                    <a:pt x="1783689" y="14020"/>
                    <a:pt x="1797101" y="12801"/>
                    <a:pt x="1806854" y="10363"/>
                  </a:cubicBezTo>
                  <a:cubicBezTo>
                    <a:pt x="1816607" y="7925"/>
                    <a:pt x="1815998" y="0"/>
                    <a:pt x="1832457" y="3048"/>
                  </a:cubicBezTo>
                  <a:cubicBezTo>
                    <a:pt x="1848916" y="6096"/>
                    <a:pt x="1884273" y="18288"/>
                    <a:pt x="1905609" y="28651"/>
                  </a:cubicBezTo>
                  <a:cubicBezTo>
                    <a:pt x="1926945" y="39014"/>
                    <a:pt x="1944623" y="54864"/>
                    <a:pt x="1960473" y="65227"/>
                  </a:cubicBezTo>
                  <a:cubicBezTo>
                    <a:pt x="1976323" y="75590"/>
                    <a:pt x="1986077" y="78638"/>
                    <a:pt x="2000707" y="90830"/>
                  </a:cubicBezTo>
                  <a:cubicBezTo>
                    <a:pt x="2015337" y="103022"/>
                    <a:pt x="2029359" y="118262"/>
                    <a:pt x="2048256" y="138379"/>
                  </a:cubicBezTo>
                  <a:cubicBezTo>
                    <a:pt x="2067154" y="158496"/>
                    <a:pt x="2093366" y="184709"/>
                    <a:pt x="2114092" y="211531"/>
                  </a:cubicBezTo>
                  <a:cubicBezTo>
                    <a:pt x="2134818" y="238353"/>
                    <a:pt x="2154326" y="270663"/>
                    <a:pt x="2172614" y="299314"/>
                  </a:cubicBezTo>
                  <a:cubicBezTo>
                    <a:pt x="2190902" y="327965"/>
                    <a:pt x="2207361" y="353568"/>
                    <a:pt x="2223820" y="383438"/>
                  </a:cubicBezTo>
                  <a:cubicBezTo>
                    <a:pt x="2240279" y="413308"/>
                    <a:pt x="2248204" y="436474"/>
                    <a:pt x="2271369" y="478536"/>
                  </a:cubicBezTo>
                  <a:cubicBezTo>
                    <a:pt x="2294534" y="520599"/>
                    <a:pt x="2326233" y="571195"/>
                    <a:pt x="2362809" y="635813"/>
                  </a:cubicBezTo>
                  <a:cubicBezTo>
                    <a:pt x="2399385" y="700431"/>
                    <a:pt x="2453639" y="797357"/>
                    <a:pt x="2490825" y="866242"/>
                  </a:cubicBezTo>
                  <a:cubicBezTo>
                    <a:pt x="2528011" y="935127"/>
                    <a:pt x="2557881" y="998525"/>
                    <a:pt x="2585923" y="1049122"/>
                  </a:cubicBezTo>
                  <a:cubicBezTo>
                    <a:pt x="2613965" y="1099719"/>
                    <a:pt x="2635910" y="1132027"/>
                    <a:pt x="2659075" y="1169822"/>
                  </a:cubicBezTo>
                  <a:cubicBezTo>
                    <a:pt x="2682240" y="1207617"/>
                    <a:pt x="2698699" y="1236269"/>
                    <a:pt x="2724912" y="1275893"/>
                  </a:cubicBezTo>
                  <a:cubicBezTo>
                    <a:pt x="2751125" y="1315517"/>
                    <a:pt x="2790139" y="1372819"/>
                    <a:pt x="2816352" y="1407566"/>
                  </a:cubicBezTo>
                  <a:cubicBezTo>
                    <a:pt x="2842565" y="1442313"/>
                    <a:pt x="2850489" y="1450848"/>
                    <a:pt x="2882188" y="1484376"/>
                  </a:cubicBezTo>
                  <a:cubicBezTo>
                    <a:pt x="2913887" y="1517904"/>
                    <a:pt x="2969361" y="1575816"/>
                    <a:pt x="3006547" y="1608734"/>
                  </a:cubicBezTo>
                  <a:cubicBezTo>
                    <a:pt x="3043733" y="1641652"/>
                    <a:pt x="3071165" y="1659940"/>
                    <a:pt x="3105302" y="1681886"/>
                  </a:cubicBezTo>
                  <a:cubicBezTo>
                    <a:pt x="3139440" y="1703832"/>
                    <a:pt x="3174796" y="1722730"/>
                    <a:pt x="3211372" y="1740408"/>
                  </a:cubicBezTo>
                  <a:cubicBezTo>
                    <a:pt x="3247948" y="1758086"/>
                    <a:pt x="3283305" y="1776375"/>
                    <a:pt x="3324758" y="1787957"/>
                  </a:cubicBezTo>
                  <a:cubicBezTo>
                    <a:pt x="3366211" y="1799539"/>
                    <a:pt x="3419246" y="1803806"/>
                    <a:pt x="3460089" y="1809902"/>
                  </a:cubicBezTo>
                  <a:cubicBezTo>
                    <a:pt x="3500932" y="1815998"/>
                    <a:pt x="3536289" y="1819656"/>
                    <a:pt x="3569817" y="1824533"/>
                  </a:cubicBezTo>
                  <a:cubicBezTo>
                    <a:pt x="3603345" y="1829410"/>
                    <a:pt x="3661257" y="1839163"/>
                    <a:pt x="3661257" y="1839163"/>
                  </a:cubicBezTo>
                  <a:lnTo>
                    <a:pt x="3661257" y="1839163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1096963" y="4451350"/>
              <a:ext cx="7505700" cy="1246188"/>
            </a:xfrm>
            <a:custGeom>
              <a:avLst/>
              <a:gdLst>
                <a:gd name="connsiteX0" fmla="*/ 0 w 3661257"/>
                <a:gd name="connsiteY0" fmla="*/ 1831848 h 1839163"/>
                <a:gd name="connsiteX1" fmla="*/ 120700 w 3661257"/>
                <a:gd name="connsiteY1" fmla="*/ 1820875 h 1839163"/>
                <a:gd name="connsiteX2" fmla="*/ 215798 w 3661257"/>
                <a:gd name="connsiteY2" fmla="*/ 1809902 h 1839163"/>
                <a:gd name="connsiteX3" fmla="*/ 329184 w 3661257"/>
                <a:gd name="connsiteY3" fmla="*/ 1784299 h 1839163"/>
                <a:gd name="connsiteX4" fmla="*/ 468172 w 3661257"/>
                <a:gd name="connsiteY4" fmla="*/ 1729435 h 1839163"/>
                <a:gd name="connsiteX5" fmla="*/ 566928 w 3661257"/>
                <a:gd name="connsiteY5" fmla="*/ 1667256 h 1839163"/>
                <a:gd name="connsiteX6" fmla="*/ 651052 w 3661257"/>
                <a:gd name="connsiteY6" fmla="*/ 1608734 h 1839163"/>
                <a:gd name="connsiteX7" fmla="*/ 727862 w 3661257"/>
                <a:gd name="connsiteY7" fmla="*/ 1531925 h 1839163"/>
                <a:gd name="connsiteX8" fmla="*/ 804672 w 3661257"/>
                <a:gd name="connsiteY8" fmla="*/ 1451458 h 1839163"/>
                <a:gd name="connsiteX9" fmla="*/ 859536 w 3661257"/>
                <a:gd name="connsiteY9" fmla="*/ 1389278 h 1839163"/>
                <a:gd name="connsiteX10" fmla="*/ 910742 w 3661257"/>
                <a:gd name="connsiteY10" fmla="*/ 1312469 h 1839163"/>
                <a:gd name="connsiteX11" fmla="*/ 954633 w 3661257"/>
                <a:gd name="connsiteY11" fmla="*/ 1239317 h 1839163"/>
                <a:gd name="connsiteX12" fmla="*/ 994867 w 3661257"/>
                <a:gd name="connsiteY12" fmla="*/ 1177138 h 1839163"/>
                <a:gd name="connsiteX13" fmla="*/ 1035100 w 3661257"/>
                <a:gd name="connsiteY13" fmla="*/ 1114958 h 1839163"/>
                <a:gd name="connsiteX14" fmla="*/ 1078992 w 3661257"/>
                <a:gd name="connsiteY14" fmla="*/ 1034491 h 1839163"/>
                <a:gd name="connsiteX15" fmla="*/ 1119225 w 3661257"/>
                <a:gd name="connsiteY15" fmla="*/ 950366 h 1839163"/>
                <a:gd name="connsiteX16" fmla="*/ 1247241 w 3661257"/>
                <a:gd name="connsiteY16" fmla="*/ 723595 h 1839163"/>
                <a:gd name="connsiteX17" fmla="*/ 1302105 w 3661257"/>
                <a:gd name="connsiteY17" fmla="*/ 624840 h 1839163"/>
                <a:gd name="connsiteX18" fmla="*/ 1356969 w 3661257"/>
                <a:gd name="connsiteY18" fmla="*/ 522427 h 1839163"/>
                <a:gd name="connsiteX19" fmla="*/ 1411833 w 3661257"/>
                <a:gd name="connsiteY19" fmla="*/ 427330 h 1839163"/>
                <a:gd name="connsiteX20" fmla="*/ 1455724 w 3661257"/>
                <a:gd name="connsiteY20" fmla="*/ 354178 h 1839163"/>
                <a:gd name="connsiteX21" fmla="*/ 1499616 w 3661257"/>
                <a:gd name="connsiteY21" fmla="*/ 284683 h 1839163"/>
                <a:gd name="connsiteX22" fmla="*/ 1558137 w 3661257"/>
                <a:gd name="connsiteY22" fmla="*/ 196901 h 1839163"/>
                <a:gd name="connsiteX23" fmla="*/ 1631289 w 3661257"/>
                <a:gd name="connsiteY23" fmla="*/ 112776 h 1839163"/>
                <a:gd name="connsiteX24" fmla="*/ 1689811 w 3661257"/>
                <a:gd name="connsiteY24" fmla="*/ 65227 h 1839163"/>
                <a:gd name="connsiteX25" fmla="*/ 1748332 w 3661257"/>
                <a:gd name="connsiteY25" fmla="*/ 32309 h 1839163"/>
                <a:gd name="connsiteX26" fmla="*/ 1773936 w 3661257"/>
                <a:gd name="connsiteY26" fmla="*/ 17678 h 1839163"/>
                <a:gd name="connsiteX27" fmla="*/ 1806854 w 3661257"/>
                <a:gd name="connsiteY27" fmla="*/ 10363 h 1839163"/>
                <a:gd name="connsiteX28" fmla="*/ 1832457 w 3661257"/>
                <a:gd name="connsiteY28" fmla="*/ 3048 h 1839163"/>
                <a:gd name="connsiteX29" fmla="*/ 1905609 w 3661257"/>
                <a:gd name="connsiteY29" fmla="*/ 28651 h 1839163"/>
                <a:gd name="connsiteX30" fmla="*/ 1960473 w 3661257"/>
                <a:gd name="connsiteY30" fmla="*/ 65227 h 1839163"/>
                <a:gd name="connsiteX31" fmla="*/ 2000707 w 3661257"/>
                <a:gd name="connsiteY31" fmla="*/ 90830 h 1839163"/>
                <a:gd name="connsiteX32" fmla="*/ 2048256 w 3661257"/>
                <a:gd name="connsiteY32" fmla="*/ 138379 h 1839163"/>
                <a:gd name="connsiteX33" fmla="*/ 2114092 w 3661257"/>
                <a:gd name="connsiteY33" fmla="*/ 211531 h 1839163"/>
                <a:gd name="connsiteX34" fmla="*/ 2172614 w 3661257"/>
                <a:gd name="connsiteY34" fmla="*/ 299314 h 1839163"/>
                <a:gd name="connsiteX35" fmla="*/ 2223820 w 3661257"/>
                <a:gd name="connsiteY35" fmla="*/ 383438 h 1839163"/>
                <a:gd name="connsiteX36" fmla="*/ 2271369 w 3661257"/>
                <a:gd name="connsiteY36" fmla="*/ 478536 h 1839163"/>
                <a:gd name="connsiteX37" fmla="*/ 2362809 w 3661257"/>
                <a:gd name="connsiteY37" fmla="*/ 635813 h 1839163"/>
                <a:gd name="connsiteX38" fmla="*/ 2490825 w 3661257"/>
                <a:gd name="connsiteY38" fmla="*/ 866242 h 1839163"/>
                <a:gd name="connsiteX39" fmla="*/ 2585923 w 3661257"/>
                <a:gd name="connsiteY39" fmla="*/ 1049122 h 1839163"/>
                <a:gd name="connsiteX40" fmla="*/ 2659075 w 3661257"/>
                <a:gd name="connsiteY40" fmla="*/ 1169822 h 1839163"/>
                <a:gd name="connsiteX41" fmla="*/ 2724912 w 3661257"/>
                <a:gd name="connsiteY41" fmla="*/ 1275893 h 1839163"/>
                <a:gd name="connsiteX42" fmla="*/ 2816352 w 3661257"/>
                <a:gd name="connsiteY42" fmla="*/ 1407566 h 1839163"/>
                <a:gd name="connsiteX43" fmla="*/ 2882188 w 3661257"/>
                <a:gd name="connsiteY43" fmla="*/ 1484376 h 1839163"/>
                <a:gd name="connsiteX44" fmla="*/ 3006547 w 3661257"/>
                <a:gd name="connsiteY44" fmla="*/ 1608734 h 1839163"/>
                <a:gd name="connsiteX45" fmla="*/ 3105302 w 3661257"/>
                <a:gd name="connsiteY45" fmla="*/ 1681886 h 1839163"/>
                <a:gd name="connsiteX46" fmla="*/ 3211372 w 3661257"/>
                <a:gd name="connsiteY46" fmla="*/ 1740408 h 1839163"/>
                <a:gd name="connsiteX47" fmla="*/ 3324758 w 3661257"/>
                <a:gd name="connsiteY47" fmla="*/ 1787957 h 1839163"/>
                <a:gd name="connsiteX48" fmla="*/ 3460089 w 3661257"/>
                <a:gd name="connsiteY48" fmla="*/ 1809902 h 1839163"/>
                <a:gd name="connsiteX49" fmla="*/ 3569817 w 3661257"/>
                <a:gd name="connsiteY49" fmla="*/ 1824533 h 1839163"/>
                <a:gd name="connsiteX50" fmla="*/ 3661257 w 3661257"/>
                <a:gd name="connsiteY50" fmla="*/ 1839163 h 1839163"/>
                <a:gd name="connsiteX51" fmla="*/ 3661257 w 3661257"/>
                <a:gd name="connsiteY51" fmla="*/ 1839163 h 183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661257" h="1839163">
                  <a:moveTo>
                    <a:pt x="0" y="1831848"/>
                  </a:moveTo>
                  <a:lnTo>
                    <a:pt x="120700" y="1820875"/>
                  </a:lnTo>
                  <a:cubicBezTo>
                    <a:pt x="156666" y="1817217"/>
                    <a:pt x="181051" y="1815998"/>
                    <a:pt x="215798" y="1809902"/>
                  </a:cubicBezTo>
                  <a:cubicBezTo>
                    <a:pt x="250545" y="1803806"/>
                    <a:pt x="287122" y="1797710"/>
                    <a:pt x="329184" y="1784299"/>
                  </a:cubicBezTo>
                  <a:cubicBezTo>
                    <a:pt x="371246" y="1770888"/>
                    <a:pt x="428548" y="1748942"/>
                    <a:pt x="468172" y="1729435"/>
                  </a:cubicBezTo>
                  <a:cubicBezTo>
                    <a:pt x="507796" y="1709928"/>
                    <a:pt x="536448" y="1687373"/>
                    <a:pt x="566928" y="1667256"/>
                  </a:cubicBezTo>
                  <a:cubicBezTo>
                    <a:pt x="597408" y="1647139"/>
                    <a:pt x="624230" y="1631289"/>
                    <a:pt x="651052" y="1608734"/>
                  </a:cubicBezTo>
                  <a:cubicBezTo>
                    <a:pt x="677874" y="1586179"/>
                    <a:pt x="702259" y="1558138"/>
                    <a:pt x="727862" y="1531925"/>
                  </a:cubicBezTo>
                  <a:cubicBezTo>
                    <a:pt x="753465" y="1505712"/>
                    <a:pt x="782726" y="1475233"/>
                    <a:pt x="804672" y="1451458"/>
                  </a:cubicBezTo>
                  <a:cubicBezTo>
                    <a:pt x="826618" y="1427684"/>
                    <a:pt x="841858" y="1412443"/>
                    <a:pt x="859536" y="1389278"/>
                  </a:cubicBezTo>
                  <a:cubicBezTo>
                    <a:pt x="877214" y="1366113"/>
                    <a:pt x="894893" y="1337463"/>
                    <a:pt x="910742" y="1312469"/>
                  </a:cubicBezTo>
                  <a:cubicBezTo>
                    <a:pt x="926592" y="1287476"/>
                    <a:pt x="940612" y="1261872"/>
                    <a:pt x="954633" y="1239317"/>
                  </a:cubicBezTo>
                  <a:cubicBezTo>
                    <a:pt x="968654" y="1216762"/>
                    <a:pt x="994867" y="1177138"/>
                    <a:pt x="994867" y="1177138"/>
                  </a:cubicBezTo>
                  <a:cubicBezTo>
                    <a:pt x="1008278" y="1156412"/>
                    <a:pt x="1021079" y="1138733"/>
                    <a:pt x="1035100" y="1114958"/>
                  </a:cubicBezTo>
                  <a:cubicBezTo>
                    <a:pt x="1049121" y="1091184"/>
                    <a:pt x="1064971" y="1061923"/>
                    <a:pt x="1078992" y="1034491"/>
                  </a:cubicBezTo>
                  <a:cubicBezTo>
                    <a:pt x="1093013" y="1007059"/>
                    <a:pt x="1091184" y="1002182"/>
                    <a:pt x="1119225" y="950366"/>
                  </a:cubicBezTo>
                  <a:cubicBezTo>
                    <a:pt x="1147266" y="898550"/>
                    <a:pt x="1216761" y="777849"/>
                    <a:pt x="1247241" y="723595"/>
                  </a:cubicBezTo>
                  <a:cubicBezTo>
                    <a:pt x="1277721" y="669341"/>
                    <a:pt x="1283817" y="658368"/>
                    <a:pt x="1302105" y="624840"/>
                  </a:cubicBezTo>
                  <a:cubicBezTo>
                    <a:pt x="1320393" y="591312"/>
                    <a:pt x="1338681" y="555345"/>
                    <a:pt x="1356969" y="522427"/>
                  </a:cubicBezTo>
                  <a:cubicBezTo>
                    <a:pt x="1375257" y="489509"/>
                    <a:pt x="1395374" y="455372"/>
                    <a:pt x="1411833" y="427330"/>
                  </a:cubicBezTo>
                  <a:cubicBezTo>
                    <a:pt x="1428292" y="399288"/>
                    <a:pt x="1441094" y="377953"/>
                    <a:pt x="1455724" y="354178"/>
                  </a:cubicBezTo>
                  <a:cubicBezTo>
                    <a:pt x="1470355" y="330404"/>
                    <a:pt x="1482547" y="310896"/>
                    <a:pt x="1499616" y="284683"/>
                  </a:cubicBezTo>
                  <a:cubicBezTo>
                    <a:pt x="1516685" y="258470"/>
                    <a:pt x="1536192" y="225552"/>
                    <a:pt x="1558137" y="196901"/>
                  </a:cubicBezTo>
                  <a:cubicBezTo>
                    <a:pt x="1580082" y="168250"/>
                    <a:pt x="1609343" y="134722"/>
                    <a:pt x="1631289" y="112776"/>
                  </a:cubicBezTo>
                  <a:cubicBezTo>
                    <a:pt x="1653235" y="90830"/>
                    <a:pt x="1670304" y="78638"/>
                    <a:pt x="1689811" y="65227"/>
                  </a:cubicBezTo>
                  <a:cubicBezTo>
                    <a:pt x="1709318" y="51816"/>
                    <a:pt x="1748332" y="32309"/>
                    <a:pt x="1748332" y="32309"/>
                  </a:cubicBezTo>
                  <a:cubicBezTo>
                    <a:pt x="1762353" y="24384"/>
                    <a:pt x="1764183" y="21336"/>
                    <a:pt x="1773936" y="17678"/>
                  </a:cubicBezTo>
                  <a:cubicBezTo>
                    <a:pt x="1783689" y="14020"/>
                    <a:pt x="1797101" y="12801"/>
                    <a:pt x="1806854" y="10363"/>
                  </a:cubicBezTo>
                  <a:cubicBezTo>
                    <a:pt x="1816607" y="7925"/>
                    <a:pt x="1815998" y="0"/>
                    <a:pt x="1832457" y="3048"/>
                  </a:cubicBezTo>
                  <a:cubicBezTo>
                    <a:pt x="1848916" y="6096"/>
                    <a:pt x="1884273" y="18288"/>
                    <a:pt x="1905609" y="28651"/>
                  </a:cubicBezTo>
                  <a:cubicBezTo>
                    <a:pt x="1926945" y="39014"/>
                    <a:pt x="1944623" y="54864"/>
                    <a:pt x="1960473" y="65227"/>
                  </a:cubicBezTo>
                  <a:cubicBezTo>
                    <a:pt x="1976323" y="75590"/>
                    <a:pt x="1986077" y="78638"/>
                    <a:pt x="2000707" y="90830"/>
                  </a:cubicBezTo>
                  <a:cubicBezTo>
                    <a:pt x="2015337" y="103022"/>
                    <a:pt x="2029359" y="118262"/>
                    <a:pt x="2048256" y="138379"/>
                  </a:cubicBezTo>
                  <a:cubicBezTo>
                    <a:pt x="2067154" y="158496"/>
                    <a:pt x="2093366" y="184709"/>
                    <a:pt x="2114092" y="211531"/>
                  </a:cubicBezTo>
                  <a:cubicBezTo>
                    <a:pt x="2134818" y="238353"/>
                    <a:pt x="2154326" y="270663"/>
                    <a:pt x="2172614" y="299314"/>
                  </a:cubicBezTo>
                  <a:cubicBezTo>
                    <a:pt x="2190902" y="327965"/>
                    <a:pt x="2207361" y="353568"/>
                    <a:pt x="2223820" y="383438"/>
                  </a:cubicBezTo>
                  <a:cubicBezTo>
                    <a:pt x="2240279" y="413308"/>
                    <a:pt x="2248204" y="436474"/>
                    <a:pt x="2271369" y="478536"/>
                  </a:cubicBezTo>
                  <a:cubicBezTo>
                    <a:pt x="2294534" y="520599"/>
                    <a:pt x="2326233" y="571195"/>
                    <a:pt x="2362809" y="635813"/>
                  </a:cubicBezTo>
                  <a:cubicBezTo>
                    <a:pt x="2399385" y="700431"/>
                    <a:pt x="2453639" y="797357"/>
                    <a:pt x="2490825" y="866242"/>
                  </a:cubicBezTo>
                  <a:cubicBezTo>
                    <a:pt x="2528011" y="935127"/>
                    <a:pt x="2557881" y="998525"/>
                    <a:pt x="2585923" y="1049122"/>
                  </a:cubicBezTo>
                  <a:cubicBezTo>
                    <a:pt x="2613965" y="1099719"/>
                    <a:pt x="2635910" y="1132027"/>
                    <a:pt x="2659075" y="1169822"/>
                  </a:cubicBezTo>
                  <a:cubicBezTo>
                    <a:pt x="2682240" y="1207617"/>
                    <a:pt x="2698699" y="1236269"/>
                    <a:pt x="2724912" y="1275893"/>
                  </a:cubicBezTo>
                  <a:cubicBezTo>
                    <a:pt x="2751125" y="1315517"/>
                    <a:pt x="2790139" y="1372819"/>
                    <a:pt x="2816352" y="1407566"/>
                  </a:cubicBezTo>
                  <a:cubicBezTo>
                    <a:pt x="2842565" y="1442313"/>
                    <a:pt x="2850489" y="1450848"/>
                    <a:pt x="2882188" y="1484376"/>
                  </a:cubicBezTo>
                  <a:cubicBezTo>
                    <a:pt x="2913887" y="1517904"/>
                    <a:pt x="2969361" y="1575816"/>
                    <a:pt x="3006547" y="1608734"/>
                  </a:cubicBezTo>
                  <a:cubicBezTo>
                    <a:pt x="3043733" y="1641652"/>
                    <a:pt x="3071165" y="1659940"/>
                    <a:pt x="3105302" y="1681886"/>
                  </a:cubicBezTo>
                  <a:cubicBezTo>
                    <a:pt x="3139440" y="1703832"/>
                    <a:pt x="3174796" y="1722730"/>
                    <a:pt x="3211372" y="1740408"/>
                  </a:cubicBezTo>
                  <a:cubicBezTo>
                    <a:pt x="3247948" y="1758086"/>
                    <a:pt x="3283305" y="1776375"/>
                    <a:pt x="3324758" y="1787957"/>
                  </a:cubicBezTo>
                  <a:cubicBezTo>
                    <a:pt x="3366211" y="1799539"/>
                    <a:pt x="3419246" y="1803806"/>
                    <a:pt x="3460089" y="1809902"/>
                  </a:cubicBezTo>
                  <a:cubicBezTo>
                    <a:pt x="3500932" y="1815998"/>
                    <a:pt x="3536289" y="1819656"/>
                    <a:pt x="3569817" y="1824533"/>
                  </a:cubicBezTo>
                  <a:cubicBezTo>
                    <a:pt x="3603345" y="1829410"/>
                    <a:pt x="3661257" y="1839163"/>
                    <a:pt x="3661257" y="1839163"/>
                  </a:cubicBezTo>
                  <a:lnTo>
                    <a:pt x="3661257" y="1839163"/>
                  </a:lnTo>
                </a:path>
              </a:pathLst>
            </a:cu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Pentagon 25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4" name="Group 26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8" name="TextBox 2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390525"/>
            <a:ext cx="7591425" cy="8096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Comments on Standard Deviation as a </a:t>
            </a:r>
            <a:br>
              <a:rPr lang="en-US" dirty="0"/>
            </a:br>
            <a:r>
              <a:rPr lang="en-US" dirty="0"/>
              <a:t>Measure of Risk</a:t>
            </a:r>
          </a:p>
        </p:txBody>
      </p:sp>
      <p:graphicFrame>
        <p:nvGraphicFramePr>
          <p:cNvPr id="3" name="Content Placeholder 2" descr="Three comments." title="Comments on Standard Deviation as a 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9094377"/>
              </p:ext>
            </p:extLst>
          </p:nvPr>
        </p:nvGraphicFramePr>
        <p:xfrm>
          <a:off x="612775" y="1600200"/>
          <a:ext cx="7616825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11A97AC2-04D8-41E0-A92E-BF1590F2A198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Pentagon 10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1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TextBox 12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8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9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0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1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3700"/>
            <a:ext cx="8229600" cy="749300"/>
          </a:xfrm>
        </p:spPr>
        <p:txBody>
          <a:bodyPr/>
          <a:lstStyle/>
          <a:p>
            <a:pPr eaLnBrk="1" hangingPunct="1"/>
            <a:r>
              <a:rPr lang="en-US" dirty="0"/>
              <a:t>Comparing Risk and Return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5A62310D-F188-4F84-9635-83EB0C11CF3C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2" name="Group 1" descr="Table comparing risk and return of T-bills, high tech, collections, US rubber, and market." title="Risk and Return"/>
          <p:cNvGrpSpPr/>
          <p:nvPr/>
        </p:nvGrpSpPr>
        <p:grpSpPr>
          <a:xfrm>
            <a:off x="458788" y="1682750"/>
            <a:ext cx="8229600" cy="3136315"/>
            <a:chOff x="592138" y="1692275"/>
            <a:chExt cx="8229600" cy="3136315"/>
          </a:xfrm>
        </p:grpSpPr>
        <p:grpSp>
          <p:nvGrpSpPr>
            <p:cNvPr id="4101" name="Group 61"/>
            <p:cNvGrpSpPr>
              <a:grpSpLocks/>
            </p:cNvGrpSpPr>
            <p:nvPr/>
          </p:nvGrpSpPr>
          <p:grpSpPr bwMode="auto">
            <a:xfrm>
              <a:off x="592138" y="1703388"/>
              <a:ext cx="8229600" cy="3125202"/>
              <a:chOff x="592138" y="1598612"/>
              <a:chExt cx="8229600" cy="3125203"/>
            </a:xfrm>
          </p:grpSpPr>
          <p:sp>
            <p:nvSpPr>
              <p:cNvPr id="4104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592138" y="1600200"/>
                <a:ext cx="8229600" cy="31226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05" name="Rectangle 8"/>
              <p:cNvSpPr>
                <a:spLocks noChangeArrowheads="1"/>
              </p:cNvSpPr>
              <p:nvPr/>
            </p:nvSpPr>
            <p:spPr bwMode="auto">
              <a:xfrm>
                <a:off x="665163" y="1598612"/>
                <a:ext cx="1250342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Security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06" name="Rectangle 9"/>
              <p:cNvSpPr>
                <a:spLocks noChangeArrowheads="1"/>
              </p:cNvSpPr>
              <p:nvPr/>
            </p:nvSpPr>
            <p:spPr bwMode="auto">
              <a:xfrm>
                <a:off x="1871663" y="1598612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07" name="Rectangle 10"/>
              <p:cNvSpPr>
                <a:spLocks noChangeArrowheads="1"/>
              </p:cNvSpPr>
              <p:nvPr/>
            </p:nvSpPr>
            <p:spPr bwMode="auto">
              <a:xfrm>
                <a:off x="3398838" y="1598612"/>
                <a:ext cx="2673809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Expected Return,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7221538" y="1601788"/>
                <a:ext cx="865622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Risk,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09" name="Rectangle 13"/>
              <p:cNvSpPr>
                <a:spLocks noChangeArrowheads="1"/>
              </p:cNvSpPr>
              <p:nvPr/>
            </p:nvSpPr>
            <p:spPr bwMode="auto">
              <a:xfrm>
                <a:off x="8047038" y="1600200"/>
                <a:ext cx="20839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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0" name="Rectangle 14"/>
              <p:cNvSpPr>
                <a:spLocks noChangeArrowheads="1"/>
              </p:cNvSpPr>
              <p:nvPr/>
            </p:nvSpPr>
            <p:spPr bwMode="auto">
              <a:xfrm>
                <a:off x="8251826" y="1601788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1" name="Rectangle 15"/>
              <p:cNvSpPr>
                <a:spLocks noChangeArrowheads="1"/>
              </p:cNvSpPr>
              <p:nvPr/>
            </p:nvSpPr>
            <p:spPr bwMode="auto">
              <a:xfrm>
                <a:off x="665163" y="2044700"/>
                <a:ext cx="211596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2" name="Rectangle 16"/>
              <p:cNvSpPr>
                <a:spLocks noChangeArrowheads="1"/>
              </p:cNvSpPr>
              <p:nvPr/>
            </p:nvSpPr>
            <p:spPr bwMode="auto">
              <a:xfrm>
                <a:off x="863601" y="2044700"/>
                <a:ext cx="115416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3" name="Rectangle 17"/>
              <p:cNvSpPr>
                <a:spLocks noChangeArrowheads="1"/>
              </p:cNvSpPr>
              <p:nvPr/>
            </p:nvSpPr>
            <p:spPr bwMode="auto">
              <a:xfrm>
                <a:off x="989013" y="2044700"/>
                <a:ext cx="596317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bills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4" name="Rectangle 18"/>
              <p:cNvSpPr>
                <a:spLocks noChangeArrowheads="1"/>
              </p:cNvSpPr>
              <p:nvPr/>
            </p:nvSpPr>
            <p:spPr bwMode="auto">
              <a:xfrm>
                <a:off x="1565276" y="2044700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5" name="Rectangle 19"/>
              <p:cNvSpPr>
                <a:spLocks noChangeArrowheads="1"/>
              </p:cNvSpPr>
              <p:nvPr/>
            </p:nvSpPr>
            <p:spPr bwMode="auto">
              <a:xfrm>
                <a:off x="4378326" y="2044700"/>
                <a:ext cx="788677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3.0%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7" name="Rectangle 21"/>
              <p:cNvSpPr>
                <a:spLocks noChangeArrowheads="1"/>
              </p:cNvSpPr>
              <p:nvPr/>
            </p:nvSpPr>
            <p:spPr bwMode="auto">
              <a:xfrm>
                <a:off x="5380038" y="2044700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8" name="Rectangle 22"/>
              <p:cNvSpPr>
                <a:spLocks noChangeArrowheads="1"/>
              </p:cNvSpPr>
              <p:nvPr/>
            </p:nvSpPr>
            <p:spPr bwMode="auto">
              <a:xfrm>
                <a:off x="7385051" y="2044700"/>
                <a:ext cx="788677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0.0%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9" name="Rectangle 23"/>
              <p:cNvSpPr>
                <a:spLocks noChangeArrowheads="1"/>
              </p:cNvSpPr>
              <p:nvPr/>
            </p:nvSpPr>
            <p:spPr bwMode="auto">
              <a:xfrm>
                <a:off x="8197851" y="2044700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0" name="Rectangle 24"/>
              <p:cNvSpPr>
                <a:spLocks noChangeArrowheads="1"/>
              </p:cNvSpPr>
              <p:nvPr/>
            </p:nvSpPr>
            <p:spPr bwMode="auto">
              <a:xfrm>
                <a:off x="600076" y="2019300"/>
                <a:ext cx="2735263" cy="25400"/>
              </a:xfrm>
              <a:prstGeom prst="rect">
                <a:avLst/>
              </a:prstGeom>
              <a:solidFill>
                <a:srgbClr val="2440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1" name="Rectangle 25"/>
              <p:cNvSpPr>
                <a:spLocks noChangeArrowheads="1"/>
              </p:cNvSpPr>
              <p:nvPr/>
            </p:nvSpPr>
            <p:spPr bwMode="auto">
              <a:xfrm>
                <a:off x="3335338" y="2019300"/>
                <a:ext cx="25400" cy="25400"/>
              </a:xfrm>
              <a:prstGeom prst="rect">
                <a:avLst/>
              </a:prstGeom>
              <a:solidFill>
                <a:srgbClr val="2440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2" name="Rectangle 26"/>
              <p:cNvSpPr>
                <a:spLocks noChangeArrowheads="1"/>
              </p:cNvSpPr>
              <p:nvPr/>
            </p:nvSpPr>
            <p:spPr bwMode="auto">
              <a:xfrm>
                <a:off x="3360738" y="2019300"/>
                <a:ext cx="3308350" cy="25400"/>
              </a:xfrm>
              <a:prstGeom prst="rect">
                <a:avLst/>
              </a:prstGeom>
              <a:solidFill>
                <a:srgbClr val="2440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3" name="Rectangle 27"/>
              <p:cNvSpPr>
                <a:spLocks noChangeArrowheads="1"/>
              </p:cNvSpPr>
              <p:nvPr/>
            </p:nvSpPr>
            <p:spPr bwMode="auto">
              <a:xfrm>
                <a:off x="6669088" y="2019300"/>
                <a:ext cx="25400" cy="25400"/>
              </a:xfrm>
              <a:prstGeom prst="rect">
                <a:avLst/>
              </a:prstGeom>
              <a:solidFill>
                <a:srgbClr val="2440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4" name="Rectangle 28"/>
              <p:cNvSpPr>
                <a:spLocks noChangeArrowheads="1"/>
              </p:cNvSpPr>
              <p:nvPr/>
            </p:nvSpPr>
            <p:spPr bwMode="auto">
              <a:xfrm>
                <a:off x="6694488" y="2019300"/>
                <a:ext cx="2111375" cy="25400"/>
              </a:xfrm>
              <a:prstGeom prst="rect">
                <a:avLst/>
              </a:prstGeom>
              <a:solidFill>
                <a:srgbClr val="2440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5" name="Rectangle 29"/>
              <p:cNvSpPr>
                <a:spLocks noChangeArrowheads="1"/>
              </p:cNvSpPr>
              <p:nvPr/>
            </p:nvSpPr>
            <p:spPr bwMode="auto">
              <a:xfrm>
                <a:off x="665163" y="2459038"/>
                <a:ext cx="1532664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High Tech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6" name="Rectangle 30"/>
              <p:cNvSpPr>
                <a:spLocks noChangeArrowheads="1"/>
              </p:cNvSpPr>
              <p:nvPr/>
            </p:nvSpPr>
            <p:spPr bwMode="auto">
              <a:xfrm>
                <a:off x="1095376" y="2459038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7" name="Rectangle 31"/>
              <p:cNvSpPr>
                <a:spLocks noChangeArrowheads="1"/>
              </p:cNvSpPr>
              <p:nvPr/>
            </p:nvSpPr>
            <p:spPr bwMode="auto">
              <a:xfrm>
                <a:off x="4381501" y="2459038"/>
                <a:ext cx="480901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9.9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8" name="Rectangle 32"/>
              <p:cNvSpPr>
                <a:spLocks noChangeArrowheads="1"/>
              </p:cNvSpPr>
              <p:nvPr/>
            </p:nvSpPr>
            <p:spPr bwMode="auto">
              <a:xfrm>
                <a:off x="5045076" y="2459038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9" name="Rectangle 33"/>
              <p:cNvSpPr>
                <a:spLocks noChangeArrowheads="1"/>
              </p:cNvSpPr>
              <p:nvPr/>
            </p:nvSpPr>
            <p:spPr bwMode="auto">
              <a:xfrm>
                <a:off x="7197726" y="2459038"/>
                <a:ext cx="673261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20.0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0" name="Rectangle 34"/>
              <p:cNvSpPr>
                <a:spLocks noChangeArrowheads="1"/>
              </p:cNvSpPr>
              <p:nvPr/>
            </p:nvSpPr>
            <p:spPr bwMode="auto">
              <a:xfrm>
                <a:off x="7862888" y="2459038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1" name="Rectangle 35"/>
              <p:cNvSpPr>
                <a:spLocks noChangeArrowheads="1"/>
              </p:cNvSpPr>
              <p:nvPr/>
            </p:nvSpPr>
            <p:spPr bwMode="auto">
              <a:xfrm>
                <a:off x="665163" y="2871788"/>
                <a:ext cx="1814023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Collections*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2" name="Rectangle 36"/>
              <p:cNvSpPr>
                <a:spLocks noChangeArrowheads="1"/>
              </p:cNvSpPr>
              <p:nvPr/>
            </p:nvSpPr>
            <p:spPr bwMode="auto">
              <a:xfrm>
                <a:off x="1400176" y="2871788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3" name="Rectangle 37"/>
              <p:cNvSpPr>
                <a:spLocks noChangeArrowheads="1"/>
              </p:cNvSpPr>
              <p:nvPr/>
            </p:nvSpPr>
            <p:spPr bwMode="auto">
              <a:xfrm>
                <a:off x="4372314" y="2871788"/>
                <a:ext cx="480901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1.2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4" name="Rectangle 38"/>
              <p:cNvSpPr>
                <a:spLocks noChangeArrowheads="1"/>
              </p:cNvSpPr>
              <p:nvPr/>
            </p:nvSpPr>
            <p:spPr bwMode="auto">
              <a:xfrm>
                <a:off x="5045076" y="2871788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5" name="Rectangle 39"/>
              <p:cNvSpPr>
                <a:spLocks noChangeArrowheads="1"/>
              </p:cNvSpPr>
              <p:nvPr/>
            </p:nvSpPr>
            <p:spPr bwMode="auto">
              <a:xfrm>
                <a:off x="7197726" y="2871788"/>
                <a:ext cx="673261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11.2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6" name="Rectangle 40"/>
              <p:cNvSpPr>
                <a:spLocks noChangeArrowheads="1"/>
              </p:cNvSpPr>
              <p:nvPr/>
            </p:nvSpPr>
            <p:spPr bwMode="auto">
              <a:xfrm>
                <a:off x="7862888" y="2871788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7" name="Rectangle 41"/>
              <p:cNvSpPr>
                <a:spLocks noChangeArrowheads="1"/>
              </p:cNvSpPr>
              <p:nvPr/>
            </p:nvSpPr>
            <p:spPr bwMode="auto">
              <a:xfrm>
                <a:off x="665163" y="3284538"/>
                <a:ext cx="1846659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 Rubber*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8" name="Rectangle 42"/>
              <p:cNvSpPr>
                <a:spLocks noChangeArrowheads="1"/>
              </p:cNvSpPr>
              <p:nvPr/>
            </p:nvSpPr>
            <p:spPr bwMode="auto">
              <a:xfrm>
                <a:off x="1479551" y="3284538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9" name="Rectangle 43"/>
              <p:cNvSpPr>
                <a:spLocks noChangeArrowheads="1"/>
              </p:cNvSpPr>
              <p:nvPr/>
            </p:nvSpPr>
            <p:spPr bwMode="auto">
              <a:xfrm>
                <a:off x="4378326" y="3284538"/>
                <a:ext cx="480901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7.3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1" name="Rectangle 45"/>
              <p:cNvSpPr>
                <a:spLocks noChangeArrowheads="1"/>
              </p:cNvSpPr>
              <p:nvPr/>
            </p:nvSpPr>
            <p:spPr bwMode="auto">
              <a:xfrm>
                <a:off x="7197726" y="3284538"/>
                <a:ext cx="673261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18.8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2" name="Rectangle 46"/>
              <p:cNvSpPr>
                <a:spLocks noChangeArrowheads="1"/>
              </p:cNvSpPr>
              <p:nvPr/>
            </p:nvSpPr>
            <p:spPr bwMode="auto">
              <a:xfrm>
                <a:off x="7862888" y="3284538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3" name="Rectangle 47"/>
              <p:cNvSpPr>
                <a:spLocks noChangeArrowheads="1"/>
              </p:cNvSpPr>
              <p:nvPr/>
            </p:nvSpPr>
            <p:spPr bwMode="auto">
              <a:xfrm>
                <a:off x="665163" y="3698875"/>
                <a:ext cx="1057982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Market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4" name="Rectangle 48"/>
              <p:cNvSpPr>
                <a:spLocks noChangeArrowheads="1"/>
              </p:cNvSpPr>
              <p:nvPr/>
            </p:nvSpPr>
            <p:spPr bwMode="auto">
              <a:xfrm>
                <a:off x="1697038" y="3698875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5" name="Rectangle 49"/>
              <p:cNvSpPr>
                <a:spLocks noChangeArrowheads="1"/>
              </p:cNvSpPr>
              <p:nvPr/>
            </p:nvSpPr>
            <p:spPr bwMode="auto">
              <a:xfrm>
                <a:off x="4381501" y="3698875"/>
                <a:ext cx="480901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8.0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6" name="Rectangle 50"/>
              <p:cNvSpPr>
                <a:spLocks noChangeArrowheads="1"/>
              </p:cNvSpPr>
              <p:nvPr/>
            </p:nvSpPr>
            <p:spPr bwMode="auto">
              <a:xfrm>
                <a:off x="5045076" y="3698875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7" name="Rectangle 51"/>
              <p:cNvSpPr>
                <a:spLocks noChangeArrowheads="1"/>
              </p:cNvSpPr>
              <p:nvPr/>
            </p:nvSpPr>
            <p:spPr bwMode="auto">
              <a:xfrm>
                <a:off x="7197726" y="3698875"/>
                <a:ext cx="19236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8" name="Rectangle 52"/>
              <p:cNvSpPr>
                <a:spLocks noChangeArrowheads="1"/>
              </p:cNvSpPr>
              <p:nvPr/>
            </p:nvSpPr>
            <p:spPr bwMode="auto">
              <a:xfrm>
                <a:off x="7385051" y="3698875"/>
                <a:ext cx="480901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5.2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9" name="Rectangle 53"/>
              <p:cNvSpPr>
                <a:spLocks noChangeArrowheads="1"/>
              </p:cNvSpPr>
              <p:nvPr/>
            </p:nvSpPr>
            <p:spPr bwMode="auto">
              <a:xfrm>
                <a:off x="7862888" y="3698875"/>
                <a:ext cx="9618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50" name="Rectangle 54"/>
              <p:cNvSpPr>
                <a:spLocks noChangeArrowheads="1"/>
              </p:cNvSpPr>
              <p:nvPr/>
            </p:nvSpPr>
            <p:spPr bwMode="auto">
              <a:xfrm>
                <a:off x="665163" y="4268788"/>
                <a:ext cx="2252220" cy="292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*Seems out of place.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51" name="Rectangle 55"/>
              <p:cNvSpPr>
                <a:spLocks noChangeArrowheads="1"/>
              </p:cNvSpPr>
              <p:nvPr/>
            </p:nvSpPr>
            <p:spPr bwMode="auto">
              <a:xfrm>
                <a:off x="2854326" y="4268788"/>
                <a:ext cx="67326" cy="292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dirty="0">
                    <a:solidFill>
                      <a:srgbClr val="24406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52" name="Rectangle 56"/>
              <p:cNvSpPr>
                <a:spLocks noChangeArrowheads="1"/>
              </p:cNvSpPr>
              <p:nvPr/>
            </p:nvSpPr>
            <p:spPr bwMode="auto">
              <a:xfrm>
                <a:off x="665163" y="4554538"/>
                <a:ext cx="38472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aphicFrame>
          <p:nvGraphicFramePr>
            <p:cNvPr id="6144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2787596"/>
                </p:ext>
              </p:extLst>
            </p:nvPr>
          </p:nvGraphicFramePr>
          <p:xfrm>
            <a:off x="6102350" y="1692275"/>
            <a:ext cx="228600" cy="398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name="Equation" r:id="rId4" imgW="101520" imgH="177480" progId="Equation.3">
                    <p:embed/>
                  </p:oleObj>
                </mc:Choice>
                <mc:Fallback>
                  <p:oleObj name="Equation" r:id="rId4" imgW="101520" imgH="177480" progId="Equation.3">
                    <p:embed/>
                    <p:pic>
                      <p:nvPicPr>
                        <p:cNvPr id="6144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02350" y="1692275"/>
                          <a:ext cx="228600" cy="398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60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62" name="TextBox 61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65" name="TextBox 64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66" name="Pentagon 65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Coefficient of Variation (CV)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7616825" cy="1209675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A standardized measure of dispersion about the expected value, that shows the risk per unit of return.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D1E14D35-B6F7-4C08-B7B9-B18C99AC2B71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61444" name="Object 4" descr="Formula for calcuating the coefficient of variation (CV)." title="Coefficient of Variation (CV) Formula 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930144"/>
              </p:ext>
            </p:extLst>
          </p:nvPr>
        </p:nvGraphicFramePr>
        <p:xfrm>
          <a:off x="2623576" y="3005478"/>
          <a:ext cx="3884148" cy="847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1688760" imgH="368280" progId="Equation.3">
                  <p:embed/>
                </p:oleObj>
              </mc:Choice>
              <mc:Fallback>
                <p:oleObj name="Equation" r:id="rId4" imgW="1688760" imgH="368280" progId="Equation.3">
                  <p:embed/>
                  <p:pic>
                    <p:nvPicPr>
                      <p:cNvPr id="61444" name="Object 4" descr="Formula for calcuating the coefficient of variation (CV)." title="Coefficient of Variation (CV) Formula 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3576" y="3005478"/>
                        <a:ext cx="3884148" cy="8470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3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5" name="TextBox 14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19" name="Pentagon 18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Illustrating the CV as a Measure of Relative Risk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612775" y="4629150"/>
            <a:ext cx="7616825" cy="14668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l-GR" dirty="0"/>
              <a:t>σ</a:t>
            </a:r>
            <a:r>
              <a:rPr lang="en-US" baseline="-25000" dirty="0"/>
              <a:t>A</a:t>
            </a:r>
            <a:r>
              <a:rPr lang="en-US" dirty="0"/>
              <a:t> = </a:t>
            </a:r>
            <a:r>
              <a:rPr lang="el-GR" dirty="0"/>
              <a:t>σ</a:t>
            </a:r>
            <a:r>
              <a:rPr lang="en-US" baseline="-25000" dirty="0"/>
              <a:t>B </a:t>
            </a:r>
            <a:r>
              <a:rPr lang="en-US" dirty="0"/>
              <a:t>, but A is riskier because of a larger probability of losses.  In other words, the same amount of risk (as measured by </a:t>
            </a:r>
            <a:r>
              <a:rPr lang="el-GR" dirty="0"/>
              <a:t>σ</a:t>
            </a:r>
            <a:r>
              <a:rPr lang="en-US" dirty="0"/>
              <a:t>) for smaller returns.</a:t>
            </a:r>
            <a:endParaRPr lang="el-GR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66997310-73F8-4424-A02E-6DEF3841412B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23557" name="Group 18" descr="Graph illustrating the Coefficient of Variation (CV) as a measure of relative risk." title="CV as a Measure of Relative Risk"/>
          <p:cNvGrpSpPr>
            <a:grpSpLocks/>
          </p:cNvGrpSpPr>
          <p:nvPr/>
        </p:nvGrpSpPr>
        <p:grpSpPr bwMode="auto">
          <a:xfrm>
            <a:off x="971550" y="1717675"/>
            <a:ext cx="7183438" cy="2536825"/>
            <a:chOff x="1066800" y="2025650"/>
            <a:chExt cx="7183438" cy="2536825"/>
          </a:xfrm>
        </p:grpSpPr>
        <p:grpSp>
          <p:nvGrpSpPr>
            <p:cNvPr id="23560" name="Group 27"/>
            <p:cNvGrpSpPr>
              <a:grpSpLocks/>
            </p:cNvGrpSpPr>
            <p:nvPr/>
          </p:nvGrpSpPr>
          <p:grpSpPr bwMode="auto">
            <a:xfrm>
              <a:off x="1066800" y="2025650"/>
              <a:ext cx="7183438" cy="2536825"/>
              <a:chOff x="672" y="1276"/>
              <a:chExt cx="4525" cy="1598"/>
            </a:xfrm>
          </p:grpSpPr>
          <p:sp>
            <p:nvSpPr>
              <p:cNvPr id="6152" name="Line 9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0" cy="10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53" name="Line 10"/>
              <p:cNvSpPr>
                <a:spLocks noChangeShapeType="1"/>
              </p:cNvSpPr>
              <p:nvPr/>
            </p:nvSpPr>
            <p:spPr bwMode="auto">
              <a:xfrm>
                <a:off x="672" y="2544"/>
                <a:ext cx="374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54" name="Rectangle 11"/>
              <p:cNvSpPr>
                <a:spLocks noChangeArrowheads="1"/>
              </p:cNvSpPr>
              <p:nvPr/>
            </p:nvSpPr>
            <p:spPr bwMode="auto">
              <a:xfrm>
                <a:off x="1382" y="2583"/>
                <a:ext cx="22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6155" name="Rectangle 12"/>
              <p:cNvSpPr>
                <a:spLocks noChangeArrowheads="1"/>
              </p:cNvSpPr>
              <p:nvPr/>
            </p:nvSpPr>
            <p:spPr bwMode="auto">
              <a:xfrm>
                <a:off x="912" y="1680"/>
                <a:ext cx="24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6156" name="Rectangle 13"/>
              <p:cNvSpPr>
                <a:spLocks noChangeArrowheads="1"/>
              </p:cNvSpPr>
              <p:nvPr/>
            </p:nvSpPr>
            <p:spPr bwMode="auto">
              <a:xfrm>
                <a:off x="3600" y="1680"/>
                <a:ext cx="24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6157" name="Line 14"/>
              <p:cNvSpPr>
                <a:spLocks noChangeShapeType="1"/>
              </p:cNvSpPr>
              <p:nvPr/>
            </p:nvSpPr>
            <p:spPr bwMode="auto">
              <a:xfrm flipH="1">
                <a:off x="3408" y="1968"/>
                <a:ext cx="270" cy="20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58" name="Line 15"/>
              <p:cNvSpPr>
                <a:spLocks noChangeShapeType="1"/>
              </p:cNvSpPr>
              <p:nvPr/>
            </p:nvSpPr>
            <p:spPr bwMode="auto">
              <a:xfrm>
                <a:off x="1056" y="1968"/>
                <a:ext cx="287" cy="19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59" name="Text Box 16"/>
              <p:cNvSpPr txBox="1">
                <a:spLocks noChangeArrowheads="1"/>
              </p:cNvSpPr>
              <p:nvPr/>
            </p:nvSpPr>
            <p:spPr bwMode="auto">
              <a:xfrm>
                <a:off x="3360" y="2546"/>
                <a:ext cx="1837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Rate of Return (%)</a:t>
                </a:r>
              </a:p>
            </p:txBody>
          </p:sp>
          <p:sp>
            <p:nvSpPr>
              <p:cNvPr id="6160" name="Text Box 17"/>
              <p:cNvSpPr txBox="1">
                <a:spLocks noChangeArrowheads="1"/>
              </p:cNvSpPr>
              <p:nvPr/>
            </p:nvSpPr>
            <p:spPr bwMode="auto">
              <a:xfrm>
                <a:off x="1200" y="1276"/>
                <a:ext cx="720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Prob.</a:t>
                </a:r>
              </a:p>
            </p:txBody>
          </p:sp>
        </p:grpSp>
        <p:sp>
          <p:nvSpPr>
            <p:cNvPr id="17" name="Freeform 16"/>
            <p:cNvSpPr/>
            <p:nvPr/>
          </p:nvSpPr>
          <p:spPr>
            <a:xfrm>
              <a:off x="1106488" y="2711450"/>
              <a:ext cx="3678237" cy="1308100"/>
            </a:xfrm>
            <a:custGeom>
              <a:avLst/>
              <a:gdLst>
                <a:gd name="connsiteX0" fmla="*/ 0 w 3661257"/>
                <a:gd name="connsiteY0" fmla="*/ 1831848 h 1839163"/>
                <a:gd name="connsiteX1" fmla="*/ 120700 w 3661257"/>
                <a:gd name="connsiteY1" fmla="*/ 1820875 h 1839163"/>
                <a:gd name="connsiteX2" fmla="*/ 215798 w 3661257"/>
                <a:gd name="connsiteY2" fmla="*/ 1809902 h 1839163"/>
                <a:gd name="connsiteX3" fmla="*/ 329184 w 3661257"/>
                <a:gd name="connsiteY3" fmla="*/ 1784299 h 1839163"/>
                <a:gd name="connsiteX4" fmla="*/ 468172 w 3661257"/>
                <a:gd name="connsiteY4" fmla="*/ 1729435 h 1839163"/>
                <a:gd name="connsiteX5" fmla="*/ 566928 w 3661257"/>
                <a:gd name="connsiteY5" fmla="*/ 1667256 h 1839163"/>
                <a:gd name="connsiteX6" fmla="*/ 651052 w 3661257"/>
                <a:gd name="connsiteY6" fmla="*/ 1608734 h 1839163"/>
                <a:gd name="connsiteX7" fmla="*/ 727862 w 3661257"/>
                <a:gd name="connsiteY7" fmla="*/ 1531925 h 1839163"/>
                <a:gd name="connsiteX8" fmla="*/ 804672 w 3661257"/>
                <a:gd name="connsiteY8" fmla="*/ 1451458 h 1839163"/>
                <a:gd name="connsiteX9" fmla="*/ 859536 w 3661257"/>
                <a:gd name="connsiteY9" fmla="*/ 1389278 h 1839163"/>
                <a:gd name="connsiteX10" fmla="*/ 910742 w 3661257"/>
                <a:gd name="connsiteY10" fmla="*/ 1312469 h 1839163"/>
                <a:gd name="connsiteX11" fmla="*/ 954633 w 3661257"/>
                <a:gd name="connsiteY11" fmla="*/ 1239317 h 1839163"/>
                <a:gd name="connsiteX12" fmla="*/ 994867 w 3661257"/>
                <a:gd name="connsiteY12" fmla="*/ 1177138 h 1839163"/>
                <a:gd name="connsiteX13" fmla="*/ 1035100 w 3661257"/>
                <a:gd name="connsiteY13" fmla="*/ 1114958 h 1839163"/>
                <a:gd name="connsiteX14" fmla="*/ 1078992 w 3661257"/>
                <a:gd name="connsiteY14" fmla="*/ 1034491 h 1839163"/>
                <a:gd name="connsiteX15" fmla="*/ 1119225 w 3661257"/>
                <a:gd name="connsiteY15" fmla="*/ 950366 h 1839163"/>
                <a:gd name="connsiteX16" fmla="*/ 1247241 w 3661257"/>
                <a:gd name="connsiteY16" fmla="*/ 723595 h 1839163"/>
                <a:gd name="connsiteX17" fmla="*/ 1302105 w 3661257"/>
                <a:gd name="connsiteY17" fmla="*/ 624840 h 1839163"/>
                <a:gd name="connsiteX18" fmla="*/ 1356969 w 3661257"/>
                <a:gd name="connsiteY18" fmla="*/ 522427 h 1839163"/>
                <a:gd name="connsiteX19" fmla="*/ 1411833 w 3661257"/>
                <a:gd name="connsiteY19" fmla="*/ 427330 h 1839163"/>
                <a:gd name="connsiteX20" fmla="*/ 1455724 w 3661257"/>
                <a:gd name="connsiteY20" fmla="*/ 354178 h 1839163"/>
                <a:gd name="connsiteX21" fmla="*/ 1499616 w 3661257"/>
                <a:gd name="connsiteY21" fmla="*/ 284683 h 1839163"/>
                <a:gd name="connsiteX22" fmla="*/ 1558137 w 3661257"/>
                <a:gd name="connsiteY22" fmla="*/ 196901 h 1839163"/>
                <a:gd name="connsiteX23" fmla="*/ 1631289 w 3661257"/>
                <a:gd name="connsiteY23" fmla="*/ 112776 h 1839163"/>
                <a:gd name="connsiteX24" fmla="*/ 1689811 w 3661257"/>
                <a:gd name="connsiteY24" fmla="*/ 65227 h 1839163"/>
                <a:gd name="connsiteX25" fmla="*/ 1748332 w 3661257"/>
                <a:gd name="connsiteY25" fmla="*/ 32309 h 1839163"/>
                <a:gd name="connsiteX26" fmla="*/ 1773936 w 3661257"/>
                <a:gd name="connsiteY26" fmla="*/ 17678 h 1839163"/>
                <a:gd name="connsiteX27" fmla="*/ 1806854 w 3661257"/>
                <a:gd name="connsiteY27" fmla="*/ 10363 h 1839163"/>
                <a:gd name="connsiteX28" fmla="*/ 1832457 w 3661257"/>
                <a:gd name="connsiteY28" fmla="*/ 3048 h 1839163"/>
                <a:gd name="connsiteX29" fmla="*/ 1905609 w 3661257"/>
                <a:gd name="connsiteY29" fmla="*/ 28651 h 1839163"/>
                <a:gd name="connsiteX30" fmla="*/ 1960473 w 3661257"/>
                <a:gd name="connsiteY30" fmla="*/ 65227 h 1839163"/>
                <a:gd name="connsiteX31" fmla="*/ 2000707 w 3661257"/>
                <a:gd name="connsiteY31" fmla="*/ 90830 h 1839163"/>
                <a:gd name="connsiteX32" fmla="*/ 2048256 w 3661257"/>
                <a:gd name="connsiteY32" fmla="*/ 138379 h 1839163"/>
                <a:gd name="connsiteX33" fmla="*/ 2114092 w 3661257"/>
                <a:gd name="connsiteY33" fmla="*/ 211531 h 1839163"/>
                <a:gd name="connsiteX34" fmla="*/ 2172614 w 3661257"/>
                <a:gd name="connsiteY34" fmla="*/ 299314 h 1839163"/>
                <a:gd name="connsiteX35" fmla="*/ 2223820 w 3661257"/>
                <a:gd name="connsiteY35" fmla="*/ 383438 h 1839163"/>
                <a:gd name="connsiteX36" fmla="*/ 2271369 w 3661257"/>
                <a:gd name="connsiteY36" fmla="*/ 478536 h 1839163"/>
                <a:gd name="connsiteX37" fmla="*/ 2362809 w 3661257"/>
                <a:gd name="connsiteY37" fmla="*/ 635813 h 1839163"/>
                <a:gd name="connsiteX38" fmla="*/ 2490825 w 3661257"/>
                <a:gd name="connsiteY38" fmla="*/ 866242 h 1839163"/>
                <a:gd name="connsiteX39" fmla="*/ 2585923 w 3661257"/>
                <a:gd name="connsiteY39" fmla="*/ 1049122 h 1839163"/>
                <a:gd name="connsiteX40" fmla="*/ 2659075 w 3661257"/>
                <a:gd name="connsiteY40" fmla="*/ 1169822 h 1839163"/>
                <a:gd name="connsiteX41" fmla="*/ 2724912 w 3661257"/>
                <a:gd name="connsiteY41" fmla="*/ 1275893 h 1839163"/>
                <a:gd name="connsiteX42" fmla="*/ 2816352 w 3661257"/>
                <a:gd name="connsiteY42" fmla="*/ 1407566 h 1839163"/>
                <a:gd name="connsiteX43" fmla="*/ 2882188 w 3661257"/>
                <a:gd name="connsiteY43" fmla="*/ 1484376 h 1839163"/>
                <a:gd name="connsiteX44" fmla="*/ 3006547 w 3661257"/>
                <a:gd name="connsiteY44" fmla="*/ 1608734 h 1839163"/>
                <a:gd name="connsiteX45" fmla="*/ 3105302 w 3661257"/>
                <a:gd name="connsiteY45" fmla="*/ 1681886 h 1839163"/>
                <a:gd name="connsiteX46" fmla="*/ 3211372 w 3661257"/>
                <a:gd name="connsiteY46" fmla="*/ 1740408 h 1839163"/>
                <a:gd name="connsiteX47" fmla="*/ 3324758 w 3661257"/>
                <a:gd name="connsiteY47" fmla="*/ 1787957 h 1839163"/>
                <a:gd name="connsiteX48" fmla="*/ 3460089 w 3661257"/>
                <a:gd name="connsiteY48" fmla="*/ 1809902 h 1839163"/>
                <a:gd name="connsiteX49" fmla="*/ 3569817 w 3661257"/>
                <a:gd name="connsiteY49" fmla="*/ 1824533 h 1839163"/>
                <a:gd name="connsiteX50" fmla="*/ 3661257 w 3661257"/>
                <a:gd name="connsiteY50" fmla="*/ 1839163 h 1839163"/>
                <a:gd name="connsiteX51" fmla="*/ 3661257 w 3661257"/>
                <a:gd name="connsiteY51" fmla="*/ 1839163 h 183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661257" h="1839163">
                  <a:moveTo>
                    <a:pt x="0" y="1831848"/>
                  </a:moveTo>
                  <a:lnTo>
                    <a:pt x="120700" y="1820875"/>
                  </a:lnTo>
                  <a:cubicBezTo>
                    <a:pt x="156666" y="1817217"/>
                    <a:pt x="181051" y="1815998"/>
                    <a:pt x="215798" y="1809902"/>
                  </a:cubicBezTo>
                  <a:cubicBezTo>
                    <a:pt x="250545" y="1803806"/>
                    <a:pt x="287122" y="1797710"/>
                    <a:pt x="329184" y="1784299"/>
                  </a:cubicBezTo>
                  <a:cubicBezTo>
                    <a:pt x="371246" y="1770888"/>
                    <a:pt x="428548" y="1748942"/>
                    <a:pt x="468172" y="1729435"/>
                  </a:cubicBezTo>
                  <a:cubicBezTo>
                    <a:pt x="507796" y="1709928"/>
                    <a:pt x="536448" y="1687373"/>
                    <a:pt x="566928" y="1667256"/>
                  </a:cubicBezTo>
                  <a:cubicBezTo>
                    <a:pt x="597408" y="1647139"/>
                    <a:pt x="624230" y="1631289"/>
                    <a:pt x="651052" y="1608734"/>
                  </a:cubicBezTo>
                  <a:cubicBezTo>
                    <a:pt x="677874" y="1586179"/>
                    <a:pt x="702259" y="1558138"/>
                    <a:pt x="727862" y="1531925"/>
                  </a:cubicBezTo>
                  <a:cubicBezTo>
                    <a:pt x="753465" y="1505712"/>
                    <a:pt x="782726" y="1475233"/>
                    <a:pt x="804672" y="1451458"/>
                  </a:cubicBezTo>
                  <a:cubicBezTo>
                    <a:pt x="826618" y="1427684"/>
                    <a:pt x="841858" y="1412443"/>
                    <a:pt x="859536" y="1389278"/>
                  </a:cubicBezTo>
                  <a:cubicBezTo>
                    <a:pt x="877214" y="1366113"/>
                    <a:pt x="894893" y="1337463"/>
                    <a:pt x="910742" y="1312469"/>
                  </a:cubicBezTo>
                  <a:cubicBezTo>
                    <a:pt x="926592" y="1287476"/>
                    <a:pt x="940612" y="1261872"/>
                    <a:pt x="954633" y="1239317"/>
                  </a:cubicBezTo>
                  <a:cubicBezTo>
                    <a:pt x="968654" y="1216762"/>
                    <a:pt x="994867" y="1177138"/>
                    <a:pt x="994867" y="1177138"/>
                  </a:cubicBezTo>
                  <a:cubicBezTo>
                    <a:pt x="1008278" y="1156412"/>
                    <a:pt x="1021079" y="1138733"/>
                    <a:pt x="1035100" y="1114958"/>
                  </a:cubicBezTo>
                  <a:cubicBezTo>
                    <a:pt x="1049121" y="1091184"/>
                    <a:pt x="1064971" y="1061923"/>
                    <a:pt x="1078992" y="1034491"/>
                  </a:cubicBezTo>
                  <a:cubicBezTo>
                    <a:pt x="1093013" y="1007059"/>
                    <a:pt x="1091184" y="1002182"/>
                    <a:pt x="1119225" y="950366"/>
                  </a:cubicBezTo>
                  <a:cubicBezTo>
                    <a:pt x="1147266" y="898550"/>
                    <a:pt x="1216761" y="777849"/>
                    <a:pt x="1247241" y="723595"/>
                  </a:cubicBezTo>
                  <a:cubicBezTo>
                    <a:pt x="1277721" y="669341"/>
                    <a:pt x="1283817" y="658368"/>
                    <a:pt x="1302105" y="624840"/>
                  </a:cubicBezTo>
                  <a:cubicBezTo>
                    <a:pt x="1320393" y="591312"/>
                    <a:pt x="1338681" y="555345"/>
                    <a:pt x="1356969" y="522427"/>
                  </a:cubicBezTo>
                  <a:cubicBezTo>
                    <a:pt x="1375257" y="489509"/>
                    <a:pt x="1395374" y="455372"/>
                    <a:pt x="1411833" y="427330"/>
                  </a:cubicBezTo>
                  <a:cubicBezTo>
                    <a:pt x="1428292" y="399288"/>
                    <a:pt x="1441094" y="377953"/>
                    <a:pt x="1455724" y="354178"/>
                  </a:cubicBezTo>
                  <a:cubicBezTo>
                    <a:pt x="1470355" y="330404"/>
                    <a:pt x="1482547" y="310896"/>
                    <a:pt x="1499616" y="284683"/>
                  </a:cubicBezTo>
                  <a:cubicBezTo>
                    <a:pt x="1516685" y="258470"/>
                    <a:pt x="1536192" y="225552"/>
                    <a:pt x="1558137" y="196901"/>
                  </a:cubicBezTo>
                  <a:cubicBezTo>
                    <a:pt x="1580082" y="168250"/>
                    <a:pt x="1609343" y="134722"/>
                    <a:pt x="1631289" y="112776"/>
                  </a:cubicBezTo>
                  <a:cubicBezTo>
                    <a:pt x="1653235" y="90830"/>
                    <a:pt x="1670304" y="78638"/>
                    <a:pt x="1689811" y="65227"/>
                  </a:cubicBezTo>
                  <a:cubicBezTo>
                    <a:pt x="1709318" y="51816"/>
                    <a:pt x="1748332" y="32309"/>
                    <a:pt x="1748332" y="32309"/>
                  </a:cubicBezTo>
                  <a:cubicBezTo>
                    <a:pt x="1762353" y="24384"/>
                    <a:pt x="1764183" y="21336"/>
                    <a:pt x="1773936" y="17678"/>
                  </a:cubicBezTo>
                  <a:cubicBezTo>
                    <a:pt x="1783689" y="14020"/>
                    <a:pt x="1797101" y="12801"/>
                    <a:pt x="1806854" y="10363"/>
                  </a:cubicBezTo>
                  <a:cubicBezTo>
                    <a:pt x="1816607" y="7925"/>
                    <a:pt x="1815998" y="0"/>
                    <a:pt x="1832457" y="3048"/>
                  </a:cubicBezTo>
                  <a:cubicBezTo>
                    <a:pt x="1848916" y="6096"/>
                    <a:pt x="1884273" y="18288"/>
                    <a:pt x="1905609" y="28651"/>
                  </a:cubicBezTo>
                  <a:cubicBezTo>
                    <a:pt x="1926945" y="39014"/>
                    <a:pt x="1944623" y="54864"/>
                    <a:pt x="1960473" y="65227"/>
                  </a:cubicBezTo>
                  <a:cubicBezTo>
                    <a:pt x="1976323" y="75590"/>
                    <a:pt x="1986077" y="78638"/>
                    <a:pt x="2000707" y="90830"/>
                  </a:cubicBezTo>
                  <a:cubicBezTo>
                    <a:pt x="2015337" y="103022"/>
                    <a:pt x="2029359" y="118262"/>
                    <a:pt x="2048256" y="138379"/>
                  </a:cubicBezTo>
                  <a:cubicBezTo>
                    <a:pt x="2067154" y="158496"/>
                    <a:pt x="2093366" y="184709"/>
                    <a:pt x="2114092" y="211531"/>
                  </a:cubicBezTo>
                  <a:cubicBezTo>
                    <a:pt x="2134818" y="238353"/>
                    <a:pt x="2154326" y="270663"/>
                    <a:pt x="2172614" y="299314"/>
                  </a:cubicBezTo>
                  <a:cubicBezTo>
                    <a:pt x="2190902" y="327965"/>
                    <a:pt x="2207361" y="353568"/>
                    <a:pt x="2223820" y="383438"/>
                  </a:cubicBezTo>
                  <a:cubicBezTo>
                    <a:pt x="2240279" y="413308"/>
                    <a:pt x="2248204" y="436474"/>
                    <a:pt x="2271369" y="478536"/>
                  </a:cubicBezTo>
                  <a:cubicBezTo>
                    <a:pt x="2294534" y="520599"/>
                    <a:pt x="2326233" y="571195"/>
                    <a:pt x="2362809" y="635813"/>
                  </a:cubicBezTo>
                  <a:cubicBezTo>
                    <a:pt x="2399385" y="700431"/>
                    <a:pt x="2453639" y="797357"/>
                    <a:pt x="2490825" y="866242"/>
                  </a:cubicBezTo>
                  <a:cubicBezTo>
                    <a:pt x="2528011" y="935127"/>
                    <a:pt x="2557881" y="998525"/>
                    <a:pt x="2585923" y="1049122"/>
                  </a:cubicBezTo>
                  <a:cubicBezTo>
                    <a:pt x="2613965" y="1099719"/>
                    <a:pt x="2635910" y="1132027"/>
                    <a:pt x="2659075" y="1169822"/>
                  </a:cubicBezTo>
                  <a:cubicBezTo>
                    <a:pt x="2682240" y="1207617"/>
                    <a:pt x="2698699" y="1236269"/>
                    <a:pt x="2724912" y="1275893"/>
                  </a:cubicBezTo>
                  <a:cubicBezTo>
                    <a:pt x="2751125" y="1315517"/>
                    <a:pt x="2790139" y="1372819"/>
                    <a:pt x="2816352" y="1407566"/>
                  </a:cubicBezTo>
                  <a:cubicBezTo>
                    <a:pt x="2842565" y="1442313"/>
                    <a:pt x="2850489" y="1450848"/>
                    <a:pt x="2882188" y="1484376"/>
                  </a:cubicBezTo>
                  <a:cubicBezTo>
                    <a:pt x="2913887" y="1517904"/>
                    <a:pt x="2969361" y="1575816"/>
                    <a:pt x="3006547" y="1608734"/>
                  </a:cubicBezTo>
                  <a:cubicBezTo>
                    <a:pt x="3043733" y="1641652"/>
                    <a:pt x="3071165" y="1659940"/>
                    <a:pt x="3105302" y="1681886"/>
                  </a:cubicBezTo>
                  <a:cubicBezTo>
                    <a:pt x="3139440" y="1703832"/>
                    <a:pt x="3174796" y="1722730"/>
                    <a:pt x="3211372" y="1740408"/>
                  </a:cubicBezTo>
                  <a:cubicBezTo>
                    <a:pt x="3247948" y="1758086"/>
                    <a:pt x="3283305" y="1776375"/>
                    <a:pt x="3324758" y="1787957"/>
                  </a:cubicBezTo>
                  <a:cubicBezTo>
                    <a:pt x="3366211" y="1799539"/>
                    <a:pt x="3419246" y="1803806"/>
                    <a:pt x="3460089" y="1809902"/>
                  </a:cubicBezTo>
                  <a:cubicBezTo>
                    <a:pt x="3500932" y="1815998"/>
                    <a:pt x="3536289" y="1819656"/>
                    <a:pt x="3569817" y="1824533"/>
                  </a:cubicBezTo>
                  <a:cubicBezTo>
                    <a:pt x="3603345" y="1829410"/>
                    <a:pt x="3661257" y="1839163"/>
                    <a:pt x="3661257" y="1839163"/>
                  </a:cubicBezTo>
                  <a:lnTo>
                    <a:pt x="3661257" y="1839163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25738" y="2714625"/>
              <a:ext cx="3678237" cy="1308100"/>
            </a:xfrm>
            <a:custGeom>
              <a:avLst/>
              <a:gdLst>
                <a:gd name="connsiteX0" fmla="*/ 0 w 3661257"/>
                <a:gd name="connsiteY0" fmla="*/ 1831848 h 1839163"/>
                <a:gd name="connsiteX1" fmla="*/ 120700 w 3661257"/>
                <a:gd name="connsiteY1" fmla="*/ 1820875 h 1839163"/>
                <a:gd name="connsiteX2" fmla="*/ 215798 w 3661257"/>
                <a:gd name="connsiteY2" fmla="*/ 1809902 h 1839163"/>
                <a:gd name="connsiteX3" fmla="*/ 329184 w 3661257"/>
                <a:gd name="connsiteY3" fmla="*/ 1784299 h 1839163"/>
                <a:gd name="connsiteX4" fmla="*/ 468172 w 3661257"/>
                <a:gd name="connsiteY4" fmla="*/ 1729435 h 1839163"/>
                <a:gd name="connsiteX5" fmla="*/ 566928 w 3661257"/>
                <a:gd name="connsiteY5" fmla="*/ 1667256 h 1839163"/>
                <a:gd name="connsiteX6" fmla="*/ 651052 w 3661257"/>
                <a:gd name="connsiteY6" fmla="*/ 1608734 h 1839163"/>
                <a:gd name="connsiteX7" fmla="*/ 727862 w 3661257"/>
                <a:gd name="connsiteY7" fmla="*/ 1531925 h 1839163"/>
                <a:gd name="connsiteX8" fmla="*/ 804672 w 3661257"/>
                <a:gd name="connsiteY8" fmla="*/ 1451458 h 1839163"/>
                <a:gd name="connsiteX9" fmla="*/ 859536 w 3661257"/>
                <a:gd name="connsiteY9" fmla="*/ 1389278 h 1839163"/>
                <a:gd name="connsiteX10" fmla="*/ 910742 w 3661257"/>
                <a:gd name="connsiteY10" fmla="*/ 1312469 h 1839163"/>
                <a:gd name="connsiteX11" fmla="*/ 954633 w 3661257"/>
                <a:gd name="connsiteY11" fmla="*/ 1239317 h 1839163"/>
                <a:gd name="connsiteX12" fmla="*/ 994867 w 3661257"/>
                <a:gd name="connsiteY12" fmla="*/ 1177138 h 1839163"/>
                <a:gd name="connsiteX13" fmla="*/ 1035100 w 3661257"/>
                <a:gd name="connsiteY13" fmla="*/ 1114958 h 1839163"/>
                <a:gd name="connsiteX14" fmla="*/ 1078992 w 3661257"/>
                <a:gd name="connsiteY14" fmla="*/ 1034491 h 1839163"/>
                <a:gd name="connsiteX15" fmla="*/ 1119225 w 3661257"/>
                <a:gd name="connsiteY15" fmla="*/ 950366 h 1839163"/>
                <a:gd name="connsiteX16" fmla="*/ 1247241 w 3661257"/>
                <a:gd name="connsiteY16" fmla="*/ 723595 h 1839163"/>
                <a:gd name="connsiteX17" fmla="*/ 1302105 w 3661257"/>
                <a:gd name="connsiteY17" fmla="*/ 624840 h 1839163"/>
                <a:gd name="connsiteX18" fmla="*/ 1356969 w 3661257"/>
                <a:gd name="connsiteY18" fmla="*/ 522427 h 1839163"/>
                <a:gd name="connsiteX19" fmla="*/ 1411833 w 3661257"/>
                <a:gd name="connsiteY19" fmla="*/ 427330 h 1839163"/>
                <a:gd name="connsiteX20" fmla="*/ 1455724 w 3661257"/>
                <a:gd name="connsiteY20" fmla="*/ 354178 h 1839163"/>
                <a:gd name="connsiteX21" fmla="*/ 1499616 w 3661257"/>
                <a:gd name="connsiteY21" fmla="*/ 284683 h 1839163"/>
                <a:gd name="connsiteX22" fmla="*/ 1558137 w 3661257"/>
                <a:gd name="connsiteY22" fmla="*/ 196901 h 1839163"/>
                <a:gd name="connsiteX23" fmla="*/ 1631289 w 3661257"/>
                <a:gd name="connsiteY23" fmla="*/ 112776 h 1839163"/>
                <a:gd name="connsiteX24" fmla="*/ 1689811 w 3661257"/>
                <a:gd name="connsiteY24" fmla="*/ 65227 h 1839163"/>
                <a:gd name="connsiteX25" fmla="*/ 1748332 w 3661257"/>
                <a:gd name="connsiteY25" fmla="*/ 32309 h 1839163"/>
                <a:gd name="connsiteX26" fmla="*/ 1773936 w 3661257"/>
                <a:gd name="connsiteY26" fmla="*/ 17678 h 1839163"/>
                <a:gd name="connsiteX27" fmla="*/ 1806854 w 3661257"/>
                <a:gd name="connsiteY27" fmla="*/ 10363 h 1839163"/>
                <a:gd name="connsiteX28" fmla="*/ 1832457 w 3661257"/>
                <a:gd name="connsiteY28" fmla="*/ 3048 h 1839163"/>
                <a:gd name="connsiteX29" fmla="*/ 1905609 w 3661257"/>
                <a:gd name="connsiteY29" fmla="*/ 28651 h 1839163"/>
                <a:gd name="connsiteX30" fmla="*/ 1960473 w 3661257"/>
                <a:gd name="connsiteY30" fmla="*/ 65227 h 1839163"/>
                <a:gd name="connsiteX31" fmla="*/ 2000707 w 3661257"/>
                <a:gd name="connsiteY31" fmla="*/ 90830 h 1839163"/>
                <a:gd name="connsiteX32" fmla="*/ 2048256 w 3661257"/>
                <a:gd name="connsiteY32" fmla="*/ 138379 h 1839163"/>
                <a:gd name="connsiteX33" fmla="*/ 2114092 w 3661257"/>
                <a:gd name="connsiteY33" fmla="*/ 211531 h 1839163"/>
                <a:gd name="connsiteX34" fmla="*/ 2172614 w 3661257"/>
                <a:gd name="connsiteY34" fmla="*/ 299314 h 1839163"/>
                <a:gd name="connsiteX35" fmla="*/ 2223820 w 3661257"/>
                <a:gd name="connsiteY35" fmla="*/ 383438 h 1839163"/>
                <a:gd name="connsiteX36" fmla="*/ 2271369 w 3661257"/>
                <a:gd name="connsiteY36" fmla="*/ 478536 h 1839163"/>
                <a:gd name="connsiteX37" fmla="*/ 2362809 w 3661257"/>
                <a:gd name="connsiteY37" fmla="*/ 635813 h 1839163"/>
                <a:gd name="connsiteX38" fmla="*/ 2490825 w 3661257"/>
                <a:gd name="connsiteY38" fmla="*/ 866242 h 1839163"/>
                <a:gd name="connsiteX39" fmla="*/ 2585923 w 3661257"/>
                <a:gd name="connsiteY39" fmla="*/ 1049122 h 1839163"/>
                <a:gd name="connsiteX40" fmla="*/ 2659075 w 3661257"/>
                <a:gd name="connsiteY40" fmla="*/ 1169822 h 1839163"/>
                <a:gd name="connsiteX41" fmla="*/ 2724912 w 3661257"/>
                <a:gd name="connsiteY41" fmla="*/ 1275893 h 1839163"/>
                <a:gd name="connsiteX42" fmla="*/ 2816352 w 3661257"/>
                <a:gd name="connsiteY42" fmla="*/ 1407566 h 1839163"/>
                <a:gd name="connsiteX43" fmla="*/ 2882188 w 3661257"/>
                <a:gd name="connsiteY43" fmla="*/ 1484376 h 1839163"/>
                <a:gd name="connsiteX44" fmla="*/ 3006547 w 3661257"/>
                <a:gd name="connsiteY44" fmla="*/ 1608734 h 1839163"/>
                <a:gd name="connsiteX45" fmla="*/ 3105302 w 3661257"/>
                <a:gd name="connsiteY45" fmla="*/ 1681886 h 1839163"/>
                <a:gd name="connsiteX46" fmla="*/ 3211372 w 3661257"/>
                <a:gd name="connsiteY46" fmla="*/ 1740408 h 1839163"/>
                <a:gd name="connsiteX47" fmla="*/ 3324758 w 3661257"/>
                <a:gd name="connsiteY47" fmla="*/ 1787957 h 1839163"/>
                <a:gd name="connsiteX48" fmla="*/ 3460089 w 3661257"/>
                <a:gd name="connsiteY48" fmla="*/ 1809902 h 1839163"/>
                <a:gd name="connsiteX49" fmla="*/ 3569817 w 3661257"/>
                <a:gd name="connsiteY49" fmla="*/ 1824533 h 1839163"/>
                <a:gd name="connsiteX50" fmla="*/ 3661257 w 3661257"/>
                <a:gd name="connsiteY50" fmla="*/ 1839163 h 1839163"/>
                <a:gd name="connsiteX51" fmla="*/ 3661257 w 3661257"/>
                <a:gd name="connsiteY51" fmla="*/ 1839163 h 183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661257" h="1839163">
                  <a:moveTo>
                    <a:pt x="0" y="1831848"/>
                  </a:moveTo>
                  <a:lnTo>
                    <a:pt x="120700" y="1820875"/>
                  </a:lnTo>
                  <a:cubicBezTo>
                    <a:pt x="156666" y="1817217"/>
                    <a:pt x="181051" y="1815998"/>
                    <a:pt x="215798" y="1809902"/>
                  </a:cubicBezTo>
                  <a:cubicBezTo>
                    <a:pt x="250545" y="1803806"/>
                    <a:pt x="287122" y="1797710"/>
                    <a:pt x="329184" y="1784299"/>
                  </a:cubicBezTo>
                  <a:cubicBezTo>
                    <a:pt x="371246" y="1770888"/>
                    <a:pt x="428548" y="1748942"/>
                    <a:pt x="468172" y="1729435"/>
                  </a:cubicBezTo>
                  <a:cubicBezTo>
                    <a:pt x="507796" y="1709928"/>
                    <a:pt x="536448" y="1687373"/>
                    <a:pt x="566928" y="1667256"/>
                  </a:cubicBezTo>
                  <a:cubicBezTo>
                    <a:pt x="597408" y="1647139"/>
                    <a:pt x="624230" y="1631289"/>
                    <a:pt x="651052" y="1608734"/>
                  </a:cubicBezTo>
                  <a:cubicBezTo>
                    <a:pt x="677874" y="1586179"/>
                    <a:pt x="702259" y="1558138"/>
                    <a:pt x="727862" y="1531925"/>
                  </a:cubicBezTo>
                  <a:cubicBezTo>
                    <a:pt x="753465" y="1505712"/>
                    <a:pt x="782726" y="1475233"/>
                    <a:pt x="804672" y="1451458"/>
                  </a:cubicBezTo>
                  <a:cubicBezTo>
                    <a:pt x="826618" y="1427684"/>
                    <a:pt x="841858" y="1412443"/>
                    <a:pt x="859536" y="1389278"/>
                  </a:cubicBezTo>
                  <a:cubicBezTo>
                    <a:pt x="877214" y="1366113"/>
                    <a:pt x="894893" y="1337463"/>
                    <a:pt x="910742" y="1312469"/>
                  </a:cubicBezTo>
                  <a:cubicBezTo>
                    <a:pt x="926592" y="1287476"/>
                    <a:pt x="940612" y="1261872"/>
                    <a:pt x="954633" y="1239317"/>
                  </a:cubicBezTo>
                  <a:cubicBezTo>
                    <a:pt x="968654" y="1216762"/>
                    <a:pt x="994867" y="1177138"/>
                    <a:pt x="994867" y="1177138"/>
                  </a:cubicBezTo>
                  <a:cubicBezTo>
                    <a:pt x="1008278" y="1156412"/>
                    <a:pt x="1021079" y="1138733"/>
                    <a:pt x="1035100" y="1114958"/>
                  </a:cubicBezTo>
                  <a:cubicBezTo>
                    <a:pt x="1049121" y="1091184"/>
                    <a:pt x="1064971" y="1061923"/>
                    <a:pt x="1078992" y="1034491"/>
                  </a:cubicBezTo>
                  <a:cubicBezTo>
                    <a:pt x="1093013" y="1007059"/>
                    <a:pt x="1091184" y="1002182"/>
                    <a:pt x="1119225" y="950366"/>
                  </a:cubicBezTo>
                  <a:cubicBezTo>
                    <a:pt x="1147266" y="898550"/>
                    <a:pt x="1216761" y="777849"/>
                    <a:pt x="1247241" y="723595"/>
                  </a:cubicBezTo>
                  <a:cubicBezTo>
                    <a:pt x="1277721" y="669341"/>
                    <a:pt x="1283817" y="658368"/>
                    <a:pt x="1302105" y="624840"/>
                  </a:cubicBezTo>
                  <a:cubicBezTo>
                    <a:pt x="1320393" y="591312"/>
                    <a:pt x="1338681" y="555345"/>
                    <a:pt x="1356969" y="522427"/>
                  </a:cubicBezTo>
                  <a:cubicBezTo>
                    <a:pt x="1375257" y="489509"/>
                    <a:pt x="1395374" y="455372"/>
                    <a:pt x="1411833" y="427330"/>
                  </a:cubicBezTo>
                  <a:cubicBezTo>
                    <a:pt x="1428292" y="399288"/>
                    <a:pt x="1441094" y="377953"/>
                    <a:pt x="1455724" y="354178"/>
                  </a:cubicBezTo>
                  <a:cubicBezTo>
                    <a:pt x="1470355" y="330404"/>
                    <a:pt x="1482547" y="310896"/>
                    <a:pt x="1499616" y="284683"/>
                  </a:cubicBezTo>
                  <a:cubicBezTo>
                    <a:pt x="1516685" y="258470"/>
                    <a:pt x="1536192" y="225552"/>
                    <a:pt x="1558137" y="196901"/>
                  </a:cubicBezTo>
                  <a:cubicBezTo>
                    <a:pt x="1580082" y="168250"/>
                    <a:pt x="1609343" y="134722"/>
                    <a:pt x="1631289" y="112776"/>
                  </a:cubicBezTo>
                  <a:cubicBezTo>
                    <a:pt x="1653235" y="90830"/>
                    <a:pt x="1670304" y="78638"/>
                    <a:pt x="1689811" y="65227"/>
                  </a:cubicBezTo>
                  <a:cubicBezTo>
                    <a:pt x="1709318" y="51816"/>
                    <a:pt x="1748332" y="32309"/>
                    <a:pt x="1748332" y="32309"/>
                  </a:cubicBezTo>
                  <a:cubicBezTo>
                    <a:pt x="1762353" y="24384"/>
                    <a:pt x="1764183" y="21336"/>
                    <a:pt x="1773936" y="17678"/>
                  </a:cubicBezTo>
                  <a:cubicBezTo>
                    <a:pt x="1783689" y="14020"/>
                    <a:pt x="1797101" y="12801"/>
                    <a:pt x="1806854" y="10363"/>
                  </a:cubicBezTo>
                  <a:cubicBezTo>
                    <a:pt x="1816607" y="7925"/>
                    <a:pt x="1815998" y="0"/>
                    <a:pt x="1832457" y="3048"/>
                  </a:cubicBezTo>
                  <a:cubicBezTo>
                    <a:pt x="1848916" y="6096"/>
                    <a:pt x="1884273" y="18288"/>
                    <a:pt x="1905609" y="28651"/>
                  </a:cubicBezTo>
                  <a:cubicBezTo>
                    <a:pt x="1926945" y="39014"/>
                    <a:pt x="1944623" y="54864"/>
                    <a:pt x="1960473" y="65227"/>
                  </a:cubicBezTo>
                  <a:cubicBezTo>
                    <a:pt x="1976323" y="75590"/>
                    <a:pt x="1986077" y="78638"/>
                    <a:pt x="2000707" y="90830"/>
                  </a:cubicBezTo>
                  <a:cubicBezTo>
                    <a:pt x="2015337" y="103022"/>
                    <a:pt x="2029359" y="118262"/>
                    <a:pt x="2048256" y="138379"/>
                  </a:cubicBezTo>
                  <a:cubicBezTo>
                    <a:pt x="2067154" y="158496"/>
                    <a:pt x="2093366" y="184709"/>
                    <a:pt x="2114092" y="211531"/>
                  </a:cubicBezTo>
                  <a:cubicBezTo>
                    <a:pt x="2134818" y="238353"/>
                    <a:pt x="2154326" y="270663"/>
                    <a:pt x="2172614" y="299314"/>
                  </a:cubicBezTo>
                  <a:cubicBezTo>
                    <a:pt x="2190902" y="327965"/>
                    <a:pt x="2207361" y="353568"/>
                    <a:pt x="2223820" y="383438"/>
                  </a:cubicBezTo>
                  <a:cubicBezTo>
                    <a:pt x="2240279" y="413308"/>
                    <a:pt x="2248204" y="436474"/>
                    <a:pt x="2271369" y="478536"/>
                  </a:cubicBezTo>
                  <a:cubicBezTo>
                    <a:pt x="2294534" y="520599"/>
                    <a:pt x="2326233" y="571195"/>
                    <a:pt x="2362809" y="635813"/>
                  </a:cubicBezTo>
                  <a:cubicBezTo>
                    <a:pt x="2399385" y="700431"/>
                    <a:pt x="2453639" y="797357"/>
                    <a:pt x="2490825" y="866242"/>
                  </a:cubicBezTo>
                  <a:cubicBezTo>
                    <a:pt x="2528011" y="935127"/>
                    <a:pt x="2557881" y="998525"/>
                    <a:pt x="2585923" y="1049122"/>
                  </a:cubicBezTo>
                  <a:cubicBezTo>
                    <a:pt x="2613965" y="1099719"/>
                    <a:pt x="2635910" y="1132027"/>
                    <a:pt x="2659075" y="1169822"/>
                  </a:cubicBezTo>
                  <a:cubicBezTo>
                    <a:pt x="2682240" y="1207617"/>
                    <a:pt x="2698699" y="1236269"/>
                    <a:pt x="2724912" y="1275893"/>
                  </a:cubicBezTo>
                  <a:cubicBezTo>
                    <a:pt x="2751125" y="1315517"/>
                    <a:pt x="2790139" y="1372819"/>
                    <a:pt x="2816352" y="1407566"/>
                  </a:cubicBezTo>
                  <a:cubicBezTo>
                    <a:pt x="2842565" y="1442313"/>
                    <a:pt x="2850489" y="1450848"/>
                    <a:pt x="2882188" y="1484376"/>
                  </a:cubicBezTo>
                  <a:cubicBezTo>
                    <a:pt x="2913887" y="1517904"/>
                    <a:pt x="2969361" y="1575816"/>
                    <a:pt x="3006547" y="1608734"/>
                  </a:cubicBezTo>
                  <a:cubicBezTo>
                    <a:pt x="3043733" y="1641652"/>
                    <a:pt x="3071165" y="1659940"/>
                    <a:pt x="3105302" y="1681886"/>
                  </a:cubicBezTo>
                  <a:cubicBezTo>
                    <a:pt x="3139440" y="1703832"/>
                    <a:pt x="3174796" y="1722730"/>
                    <a:pt x="3211372" y="1740408"/>
                  </a:cubicBezTo>
                  <a:cubicBezTo>
                    <a:pt x="3247948" y="1758086"/>
                    <a:pt x="3283305" y="1776375"/>
                    <a:pt x="3324758" y="1787957"/>
                  </a:cubicBezTo>
                  <a:cubicBezTo>
                    <a:pt x="3366211" y="1799539"/>
                    <a:pt x="3419246" y="1803806"/>
                    <a:pt x="3460089" y="1809902"/>
                  </a:cubicBezTo>
                  <a:cubicBezTo>
                    <a:pt x="3500932" y="1815998"/>
                    <a:pt x="3536289" y="1819656"/>
                    <a:pt x="3569817" y="1824533"/>
                  </a:cubicBezTo>
                  <a:cubicBezTo>
                    <a:pt x="3603345" y="1829410"/>
                    <a:pt x="3661257" y="1839163"/>
                    <a:pt x="3661257" y="1839163"/>
                  </a:cubicBezTo>
                  <a:lnTo>
                    <a:pt x="3661257" y="1839163"/>
                  </a:lnTo>
                </a:path>
              </a:pathLst>
            </a:cu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25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7" name="TextBox 26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31" name="Pentagon 30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Risk Rankings by Coefficient of Variation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074025" cy="44958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itchFamily="2" charset="2"/>
              <a:buNone/>
              <a:tabLst>
                <a:tab pos="3886200" algn="l"/>
                <a:tab pos="4171950" algn="ctr"/>
                <a:tab pos="4457700" algn="r"/>
              </a:tabLst>
              <a:defRPr/>
            </a:pPr>
            <a:r>
              <a:rPr lang="en-US" dirty="0"/>
              <a:t>		</a:t>
            </a:r>
            <a:r>
              <a:rPr lang="en-US" u="sng" dirty="0"/>
              <a:t>	</a:t>
            </a:r>
            <a:r>
              <a:rPr lang="en-US" sz="2400" u="sng" dirty="0"/>
              <a:t>CV	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None/>
              <a:tabLst>
                <a:tab pos="4114800" algn="dec"/>
              </a:tabLst>
              <a:defRPr/>
            </a:pPr>
            <a:r>
              <a:rPr lang="en-US" sz="2400" dirty="0"/>
              <a:t>	T-bills	  0.0</a:t>
            </a:r>
          </a:p>
          <a:p>
            <a:pPr eaLnBrk="1" hangingPunct="1">
              <a:spcAft>
                <a:spcPts val="600"/>
              </a:spcAft>
              <a:buNone/>
              <a:tabLst>
                <a:tab pos="4114800" algn="dec"/>
              </a:tabLst>
              <a:defRPr/>
            </a:pPr>
            <a:r>
              <a:rPr lang="en-US" sz="2400" dirty="0"/>
              <a:t>	Market	  1.9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None/>
              <a:tabLst>
                <a:tab pos="4114800" algn="dec"/>
              </a:tabLst>
              <a:defRPr/>
            </a:pPr>
            <a:r>
              <a:rPr lang="en-US" sz="2400" dirty="0"/>
              <a:t>	High Tech	  2.0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None/>
              <a:tabLst>
                <a:tab pos="4114800" algn="dec"/>
              </a:tabLst>
              <a:defRPr/>
            </a:pPr>
            <a:r>
              <a:rPr lang="en-US" sz="2400" dirty="0"/>
              <a:t>	US Rubber	  2.6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None/>
              <a:tabLst>
                <a:tab pos="4114800" algn="dec"/>
              </a:tabLst>
              <a:defRPr/>
            </a:pPr>
            <a:r>
              <a:rPr lang="en-US" sz="2400" dirty="0"/>
              <a:t>	Collections	 9.8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700" dirty="0"/>
              <a:t>Collections has the highest degree of risk per unit of return.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700" dirty="0"/>
              <a:t>High Tech, despite having the highest standard deviation of returns, has a relatively average CV.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76FED4CA-59AB-46F3-AE1C-C4E1031CA434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2" name="Group 11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TextBox 12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17" name="Pentagon 16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Investor Attitude Towards Risk</a:t>
            </a:r>
          </a:p>
        </p:txBody>
      </p:sp>
      <p:graphicFrame>
        <p:nvGraphicFramePr>
          <p:cNvPr id="3" name="Content Placeholder 2" descr="Box stating the definition of risk aversion and premium. " title="Risk Aversion and Risk Premium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9734669"/>
              </p:ext>
            </p:extLst>
          </p:nvPr>
        </p:nvGraphicFramePr>
        <p:xfrm>
          <a:off x="612775" y="1600200"/>
          <a:ext cx="7616825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DEEAEB16-8E19-45B5-B1D2-75650DA1F108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2" name="Group 5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" name="TextBox 6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8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9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0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1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11" name="Pentagon 10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368300"/>
            <a:ext cx="8297863" cy="850900"/>
          </a:xfrm>
        </p:spPr>
        <p:txBody>
          <a:bodyPr/>
          <a:lstStyle/>
          <a:p>
            <a:pPr eaLnBrk="1" hangingPunct="1"/>
            <a:r>
              <a:rPr lang="en-US" dirty="0"/>
              <a:t>Portfolio Construction:  Risk and Return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Assume a two-stock portfolio is created with $50,000 invested in both High Tech and Collections.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A portfolio’s expected return is a weighted average of the returns of the portfolio’s component assets.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Standard deviation is a little more tricky and requires that a new probability distribution for the portfolio returns be constructed.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9A6EE222-9F2A-43A6-B6C0-529C9D5B2A91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2" name="Pentagon 11" descr="Progress Bar showing &quot;Portfolio Risk&quot; as current category." title="Progress Bar – Portfolio Risk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12" descr="The current category highlighted is Portfolio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4" name="TextBox 13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What is investment risk?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Two types of investment risk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/>
              <a:t>Stand-alone risk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/>
              <a:t>Portfolio risk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Investment risk is related to the probability of earning a low or negative actual return.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The greater the chance of lower than expected, or negative returns, the riskier the investment.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3ED5A8CB-6BFE-4932-98AC-0F5C935AB84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2" name="Group 5" descr="The current category highlighted is Intro." title="Chapter 8 Category Bar"/>
          <p:cNvGrpSpPr>
            <a:grpSpLocks/>
          </p:cNvGrpSpPr>
          <p:nvPr/>
        </p:nvGrpSpPr>
        <p:grpSpPr bwMode="auto">
          <a:xfrm>
            <a:off x="0" y="0"/>
            <a:ext cx="9134475" cy="277813"/>
            <a:chOff x="0" y="0"/>
            <a:chExt cx="9134475" cy="27781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11" name="Pentagon 10" descr="Progress Bar showing &quot;Intro&quot; as current category." title="Progress Bar – Intro"/>
          <p:cNvSpPr/>
          <p:nvPr/>
        </p:nvSpPr>
        <p:spPr bwMode="auto">
          <a:xfrm>
            <a:off x="0" y="276225"/>
            <a:ext cx="2286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Calculating Portfolio Expected Return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664F196B-558B-4C2A-B731-BEF586DDCC00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61444" name="Object 4" descr="Formula used for calculating the portfolio expected return." title="Portfolio Expected Return Formula 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83818"/>
              </p:ext>
            </p:extLst>
          </p:nvPr>
        </p:nvGraphicFramePr>
        <p:xfrm>
          <a:off x="2330590" y="1625175"/>
          <a:ext cx="4470120" cy="2717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4" imgW="4470120" imgH="2717640" progId="Equation.3">
                  <p:embed/>
                </p:oleObj>
              </mc:Choice>
              <mc:Fallback>
                <p:oleObj name="Equation" r:id="rId4" imgW="4470120" imgH="2717640" progId="Equation.3">
                  <p:embed/>
                  <p:pic>
                    <p:nvPicPr>
                      <p:cNvPr id="61444" name="Object 4" descr="Formula used for calculating the portfolio expected return." title="Portfolio Expected Return Formula 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590" y="1625175"/>
                        <a:ext cx="4470120" cy="2717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entagon 5" descr="Progress Bar showing &quot;Portfolio Risk&quot; as current category." title="Progress Bar – Portfolio Risk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Portfolio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9413"/>
            <a:ext cx="8229600" cy="831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900" dirty="0"/>
              <a:t>An Alternative Method for Determining Portfolio Expected Return</a:t>
            </a:r>
          </a:p>
        </p:txBody>
      </p:sp>
      <p:graphicFrame>
        <p:nvGraphicFramePr>
          <p:cNvPr id="98493" name="Group 189" descr="Table illustrating an alternative method for determining Portfolio Expected Return." title="Alternative Method for Determining Portfolio Expected Return 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7317797"/>
              </p:ext>
            </p:extLst>
          </p:nvPr>
        </p:nvGraphicFramePr>
        <p:xfrm>
          <a:off x="612775" y="1600200"/>
          <a:ext cx="7616826" cy="2926080"/>
        </p:xfrm>
        <a:graphic>
          <a:graphicData uri="http://schemas.openxmlformats.org/drawingml/2006/table">
            <a:tbl>
              <a:tblPr firstRow="1"/>
              <a:tblGrid>
                <a:gridCol w="1983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8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75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7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99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Economy</a:t>
                      </a:r>
                    </a:p>
                  </a:txBody>
                  <a:tcPr marL="110818" marR="11081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Recession</a:t>
                      </a:r>
                    </a:p>
                  </a:txBody>
                  <a:tcPr marL="110818" marR="110818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-29.5%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24.5%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-2.5%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avg</a:t>
                      </a:r>
                    </a:p>
                  </a:txBody>
                  <a:tcPr marL="110818" marR="11081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-9.5%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10.5%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0.5%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</a:p>
                  </a:txBody>
                  <a:tcPr marL="110818" marR="11081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12.5%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-1.0%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5.8%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Above avg</a:t>
                      </a:r>
                    </a:p>
                  </a:txBody>
                  <a:tcPr marL="110818" marR="11081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27.5%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-5.0%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Boom</a:t>
                      </a:r>
                    </a:p>
                  </a:txBody>
                  <a:tcPr marL="110818" marR="11081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42.5%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-20.0%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11.3%</a:t>
                      </a:r>
                    </a:p>
                  </a:txBody>
                  <a:tcPr marL="110818" marR="11081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3B92D9EE-1786-4833-9547-1E48C57BCFA9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98379" name="Object 75" descr="Formula contains numbers from the table above to demonstrate an alternative method for calculating Portfolio Expected Return." title="Calculating the Portfolio Expected Return 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51945814"/>
              </p:ext>
            </p:extLst>
          </p:nvPr>
        </p:nvGraphicFramePr>
        <p:xfrm>
          <a:off x="1980406" y="5128794"/>
          <a:ext cx="518318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4" imgW="2514600" imgH="393480" progId="Equation.3">
                  <p:embed/>
                </p:oleObj>
              </mc:Choice>
              <mc:Fallback>
                <p:oleObj name="Equation" r:id="rId4" imgW="2514600" imgH="393480" progId="Equation.3">
                  <p:embed/>
                  <p:pic>
                    <p:nvPicPr>
                      <p:cNvPr id="98379" name="Object 75" descr="Formula contains numbers from the table above to demonstrate an alternative method for calculating Portfolio Expected Return." title="Calculating the Portfolio Expected Return 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0406" y="5128794"/>
                        <a:ext cx="5183188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entagon 6" descr="Progress Bar showing &quot;Portfolio Risk&quot; as current category." title="Progress Bar – Portfolio Risk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7" descr="The current category highlighted is Portfolio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" name="TextBox 8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Calculating Portfolio Standard Deviation and CV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A43FD9EB-8F42-4969-A2D5-045535C855B2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61444" name="Object 4" descr="Formula worked out to demonstrate how to calculate Porfolio Standard Deviation and CV." title="Calculating Porfolio Standard Deviation and CV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30095"/>
              </p:ext>
            </p:extLst>
          </p:nvPr>
        </p:nvGraphicFramePr>
        <p:xfrm>
          <a:off x="2199640" y="1588770"/>
          <a:ext cx="4732020" cy="3680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4" imgW="2057400" imgH="1600200" progId="Equation.3">
                  <p:embed/>
                </p:oleObj>
              </mc:Choice>
              <mc:Fallback>
                <p:oleObj name="Equation" r:id="rId4" imgW="2057400" imgH="1600200" progId="Equation.3">
                  <p:embed/>
                  <p:pic>
                    <p:nvPicPr>
                      <p:cNvPr id="61444" name="Object 4" descr="Formula worked out to demonstrate how to calculate Porfolio Standard Deviation and CV." title="Calculating Porfolio Standard Deviation and CV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9640" y="1588770"/>
                        <a:ext cx="4732020" cy="36804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entagon 5" descr="Progress Bar showing &quot;Portfolio Risk&quot; as current category." title="Progress Bar – Portfolio Risk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Portfolio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Comments on Portfolio Risk Measures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l-GR" dirty="0"/>
              <a:t>σ</a:t>
            </a:r>
            <a:r>
              <a:rPr lang="en-US" baseline="-25000" dirty="0"/>
              <a:t>p</a:t>
            </a:r>
            <a:r>
              <a:rPr lang="en-US" dirty="0"/>
              <a:t> = 4.6% is much lower than the </a:t>
            </a:r>
            <a:r>
              <a:rPr lang="el-GR" dirty="0"/>
              <a:t>σ</a:t>
            </a:r>
            <a:r>
              <a:rPr lang="en-US" baseline="-25000" dirty="0"/>
              <a:t>i</a:t>
            </a:r>
            <a:r>
              <a:rPr lang="en-US" dirty="0"/>
              <a:t> of either stock (</a:t>
            </a:r>
            <a:r>
              <a:rPr lang="el-GR" dirty="0"/>
              <a:t>σ</a:t>
            </a:r>
            <a:r>
              <a:rPr lang="en-US" baseline="-25000" dirty="0"/>
              <a:t>HT</a:t>
            </a:r>
            <a:r>
              <a:rPr lang="en-US" dirty="0"/>
              <a:t> = 20.0%; </a:t>
            </a:r>
            <a:r>
              <a:rPr lang="el-GR" dirty="0"/>
              <a:t>σ</a:t>
            </a:r>
            <a:r>
              <a:rPr lang="en-US" baseline="-25000" dirty="0"/>
              <a:t>Coll</a:t>
            </a:r>
            <a:r>
              <a:rPr lang="en-US" dirty="0"/>
              <a:t> = 11.2%).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l-GR" dirty="0"/>
              <a:t>σ</a:t>
            </a:r>
            <a:r>
              <a:rPr lang="en-US" baseline="-25000" dirty="0"/>
              <a:t>p</a:t>
            </a:r>
            <a:r>
              <a:rPr lang="en-US" dirty="0"/>
              <a:t> = 4.6% is lower than the weighted average of High Tech and Collections’ </a:t>
            </a:r>
            <a:r>
              <a:rPr lang="el-GR" dirty="0"/>
              <a:t>σ</a:t>
            </a:r>
            <a:r>
              <a:rPr lang="en-US" dirty="0"/>
              <a:t> (15.6%).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Therefore, the portfolio provides the average return of component stocks, but lower than the average risk.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Why? Negative correlation between stocks.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64D9F8F7-1E0D-4C50-9495-ADB87D280B62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Pentagon 5" descr="Progress Bar showing &quot;Portfolio Risk&quot; as current category." title="Progress Bar – Portfolio Risk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Portfolio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General Comments About Risk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7397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l-GR" dirty="0"/>
              <a:t>σ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 35% for an average stock.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Most stocks are positively (though not perfectly) correlated with the market (i.e., </a:t>
            </a:r>
            <a:r>
              <a:rPr lang="el-GR" dirty="0"/>
              <a:t>ρ</a:t>
            </a:r>
            <a:r>
              <a:rPr lang="en-US" dirty="0"/>
              <a:t> between 0 and 1).</a:t>
            </a:r>
            <a:endParaRPr lang="en-US" dirty="0">
              <a:sym typeface="Symbol" pitchFamily="18" charset="2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>
                <a:sym typeface="Symbol" pitchFamily="18" charset="2"/>
              </a:rPr>
              <a:t>Combining stocks in a portfolio generally lowers risk.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6C175906-A8B8-40D3-9FCB-C32E1A24FB92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Pentagon 5" descr="Progress Bar showing &quot;Portfolio Risk&quot; as current category." title="Progress Bar – Portfolio Risk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Portfolio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5925"/>
            <a:ext cx="8229600" cy="7715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900" dirty="0"/>
              <a:t>Returns Distribution for Two Perfectly Negatively Correlated Stocks (</a:t>
            </a:r>
            <a:r>
              <a:rPr lang="el-GR" sz="2900" dirty="0"/>
              <a:t>ρ</a:t>
            </a:r>
            <a:r>
              <a:rPr lang="en-US" sz="2900" dirty="0"/>
              <a:t> = -1.0)</a:t>
            </a:r>
            <a:endParaRPr lang="el-GR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6BF98E80-44CF-4971-92D9-3A49706AD49D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Pentagon 5" descr="Progress Bar showing &quot;Portfolio Risk&quot; as current category." title="Progress Bar – Portfolio Risk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Portfolio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pic>
        <p:nvPicPr>
          <p:cNvPr id="4" name="Picture 3" descr="Graph illustrating returns distribution for two perfectly negatively correlated stocks (p = -1.0)." title="Returns Distribution for Two Perfectly Negatively Correlated Stocks (ρ = -1.0)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725" y="1493560"/>
            <a:ext cx="8288550" cy="38708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92113"/>
            <a:ext cx="8229600" cy="8191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900" dirty="0"/>
              <a:t>Returns Distribution for Two Perfectly Positively Correlated Stocks (</a:t>
            </a:r>
            <a:r>
              <a:rPr lang="el-GR" sz="2900" dirty="0"/>
              <a:t>ρ</a:t>
            </a:r>
            <a:r>
              <a:rPr lang="en-US" sz="2900" dirty="0"/>
              <a:t> = 1.0)</a:t>
            </a:r>
            <a:endParaRPr lang="el-GR" sz="2900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1BC26AD5-FDCC-4409-B0F3-A3F819DF36CF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grpSp>
        <p:nvGrpSpPr>
          <p:cNvPr id="30724" name="Group 47" descr="Graphs illustrating Stock M returns distribution for two perfectly positively correlated stocks (p = 1.0)." title="Stock M"/>
          <p:cNvGrpSpPr>
            <a:grpSpLocks/>
          </p:cNvGrpSpPr>
          <p:nvPr/>
        </p:nvGrpSpPr>
        <p:grpSpPr bwMode="auto">
          <a:xfrm>
            <a:off x="409575" y="2413000"/>
            <a:ext cx="2813050" cy="3381375"/>
            <a:chOff x="258" y="1520"/>
            <a:chExt cx="1772" cy="2130"/>
          </a:xfrm>
        </p:grpSpPr>
        <p:sp>
          <p:nvSpPr>
            <p:cNvPr id="30754" name="Rectangle 6"/>
            <p:cNvSpPr>
              <a:spLocks noChangeArrowheads="1"/>
            </p:cNvSpPr>
            <p:nvPr/>
          </p:nvSpPr>
          <p:spPr bwMode="auto">
            <a:xfrm>
              <a:off x="784" y="1520"/>
              <a:ext cx="8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 dirty="0"/>
                <a:t>Stock M</a:t>
              </a:r>
            </a:p>
          </p:txBody>
        </p:sp>
        <p:grpSp>
          <p:nvGrpSpPr>
            <p:cNvPr id="30755" name="Group 7"/>
            <p:cNvGrpSpPr>
              <a:grpSpLocks/>
            </p:cNvGrpSpPr>
            <p:nvPr/>
          </p:nvGrpSpPr>
          <p:grpSpPr bwMode="auto">
            <a:xfrm>
              <a:off x="258" y="1827"/>
              <a:ext cx="1772" cy="1823"/>
              <a:chOff x="258" y="1827"/>
              <a:chExt cx="1772" cy="1823"/>
            </a:xfrm>
          </p:grpSpPr>
          <p:sp>
            <p:nvSpPr>
              <p:cNvPr id="39970" name="Line 8"/>
              <p:cNvSpPr>
                <a:spLocks noChangeShapeType="1"/>
              </p:cNvSpPr>
              <p:nvPr/>
            </p:nvSpPr>
            <p:spPr bwMode="auto">
              <a:xfrm flipH="1">
                <a:off x="591" y="1827"/>
                <a:ext cx="432" cy="1823"/>
              </a:xfrm>
              <a:prstGeom prst="line">
                <a:avLst/>
              </a:prstGeom>
              <a:noFill/>
              <a:ln w="25400">
                <a:solidFill>
                  <a:schemeClr val="bg2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71" name="Line 9"/>
              <p:cNvSpPr>
                <a:spLocks noChangeShapeType="1"/>
              </p:cNvSpPr>
              <p:nvPr/>
            </p:nvSpPr>
            <p:spPr bwMode="auto">
              <a:xfrm>
                <a:off x="1021" y="1857"/>
                <a:ext cx="191" cy="1529"/>
              </a:xfrm>
              <a:prstGeom prst="line">
                <a:avLst/>
              </a:prstGeom>
              <a:noFill/>
              <a:ln w="25400">
                <a:solidFill>
                  <a:schemeClr val="bg2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72" name="Line 10"/>
              <p:cNvSpPr>
                <a:spLocks noChangeShapeType="1"/>
              </p:cNvSpPr>
              <p:nvPr/>
            </p:nvSpPr>
            <p:spPr bwMode="auto">
              <a:xfrm flipH="1">
                <a:off x="1216" y="2019"/>
                <a:ext cx="430" cy="1391"/>
              </a:xfrm>
              <a:prstGeom prst="line">
                <a:avLst/>
              </a:prstGeom>
              <a:noFill/>
              <a:ln w="25400">
                <a:solidFill>
                  <a:schemeClr val="bg2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73" name="Line 11"/>
              <p:cNvSpPr>
                <a:spLocks noChangeShapeType="1"/>
              </p:cNvSpPr>
              <p:nvPr/>
            </p:nvSpPr>
            <p:spPr bwMode="auto">
              <a:xfrm>
                <a:off x="1647" y="2019"/>
                <a:ext cx="239" cy="431"/>
              </a:xfrm>
              <a:prstGeom prst="line">
                <a:avLst/>
              </a:prstGeom>
              <a:noFill/>
              <a:ln w="25400">
                <a:solidFill>
                  <a:schemeClr val="bg2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760" name="Group 12"/>
              <p:cNvGrpSpPr>
                <a:grpSpLocks/>
              </p:cNvGrpSpPr>
              <p:nvPr/>
            </p:nvGrpSpPr>
            <p:grpSpPr bwMode="auto">
              <a:xfrm>
                <a:off x="258" y="1845"/>
                <a:ext cx="1772" cy="1805"/>
                <a:chOff x="258" y="1845"/>
                <a:chExt cx="1772" cy="1805"/>
              </a:xfrm>
            </p:grpSpPr>
            <p:sp>
              <p:nvSpPr>
                <p:cNvPr id="30761" name="Line 13"/>
                <p:cNvSpPr>
                  <a:spLocks noChangeShapeType="1"/>
                </p:cNvSpPr>
                <p:nvPr/>
              </p:nvSpPr>
              <p:spPr bwMode="auto">
                <a:xfrm>
                  <a:off x="568" y="1923"/>
                  <a:ext cx="0" cy="17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762" name="Line 14"/>
                <p:cNvSpPr>
                  <a:spLocks noChangeShapeType="1"/>
                </p:cNvSpPr>
                <p:nvPr/>
              </p:nvSpPr>
              <p:spPr bwMode="auto">
                <a:xfrm>
                  <a:off x="569" y="2930"/>
                  <a:ext cx="146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7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60" y="2805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en-US" sz="2000" b="1" dirty="0"/>
                    <a:t>0</a:t>
                  </a:r>
                </a:p>
              </p:txBody>
            </p:sp>
            <p:sp>
              <p:nvSpPr>
                <p:cNvPr id="307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58" y="2277"/>
                  <a:ext cx="29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en-US" sz="2000" b="1" dirty="0"/>
                    <a:t>15</a:t>
                  </a:r>
                </a:p>
              </p:txBody>
            </p:sp>
            <p:sp>
              <p:nvSpPr>
                <p:cNvPr id="307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8" y="1845"/>
                  <a:ext cx="29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en-US" sz="2000" b="1" dirty="0"/>
                    <a:t>25</a:t>
                  </a:r>
                </a:p>
              </p:txBody>
            </p:sp>
            <p:sp>
              <p:nvSpPr>
                <p:cNvPr id="30766" name="Line 18"/>
                <p:cNvSpPr>
                  <a:spLocks noChangeShapeType="1"/>
                </p:cNvSpPr>
                <p:nvPr/>
              </p:nvSpPr>
              <p:spPr bwMode="auto">
                <a:xfrm>
                  <a:off x="569" y="2450"/>
                  <a:ext cx="136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lgDash"/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7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58" y="3381"/>
                  <a:ext cx="34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en-US" sz="2000" b="1" dirty="0"/>
                    <a:t>-10</a:t>
                  </a:r>
                </a:p>
              </p:txBody>
            </p:sp>
          </p:grpSp>
        </p:grpSp>
      </p:grpSp>
      <p:grpSp>
        <p:nvGrpSpPr>
          <p:cNvPr id="30725" name="Group 45" descr="Graphs illustrating Stock M' returns distribution for two perfectly positively correlated stocks (p = 1.0)." title="Stock M'"/>
          <p:cNvGrpSpPr>
            <a:grpSpLocks/>
          </p:cNvGrpSpPr>
          <p:nvPr/>
        </p:nvGrpSpPr>
        <p:grpSpPr bwMode="auto">
          <a:xfrm>
            <a:off x="3098800" y="2397125"/>
            <a:ext cx="2657475" cy="3397250"/>
            <a:chOff x="1952" y="1510"/>
            <a:chExt cx="1674" cy="2140"/>
          </a:xfrm>
        </p:grpSpPr>
        <p:sp>
          <p:nvSpPr>
            <p:cNvPr id="30741" name="Rectangle 20"/>
            <p:cNvSpPr>
              <a:spLocks noChangeArrowheads="1"/>
            </p:cNvSpPr>
            <p:nvPr/>
          </p:nvSpPr>
          <p:spPr bwMode="auto">
            <a:xfrm>
              <a:off x="2432" y="1510"/>
              <a:ext cx="9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 dirty="0"/>
                <a:t>Stock M’</a:t>
              </a:r>
            </a:p>
          </p:txBody>
        </p:sp>
        <p:grpSp>
          <p:nvGrpSpPr>
            <p:cNvPr id="30742" name="Group 21"/>
            <p:cNvGrpSpPr>
              <a:grpSpLocks/>
            </p:cNvGrpSpPr>
            <p:nvPr/>
          </p:nvGrpSpPr>
          <p:grpSpPr bwMode="auto">
            <a:xfrm>
              <a:off x="1952" y="1827"/>
              <a:ext cx="1674" cy="1823"/>
              <a:chOff x="1952" y="1827"/>
              <a:chExt cx="1674" cy="1823"/>
            </a:xfrm>
          </p:grpSpPr>
          <p:sp>
            <p:nvSpPr>
              <p:cNvPr id="30743" name="Line 22"/>
              <p:cNvSpPr>
                <a:spLocks noChangeShapeType="1"/>
              </p:cNvSpPr>
              <p:nvPr/>
            </p:nvSpPr>
            <p:spPr bwMode="auto">
              <a:xfrm>
                <a:off x="2282" y="1949"/>
                <a:ext cx="0" cy="17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744" name="Line 23"/>
              <p:cNvSpPr>
                <a:spLocks noChangeShapeType="1"/>
              </p:cNvSpPr>
              <p:nvPr/>
            </p:nvSpPr>
            <p:spPr bwMode="auto">
              <a:xfrm>
                <a:off x="2283" y="2941"/>
                <a:ext cx="134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745" name="Rectangle 24"/>
              <p:cNvSpPr>
                <a:spLocks noChangeArrowheads="1"/>
              </p:cNvSpPr>
              <p:nvPr/>
            </p:nvSpPr>
            <p:spPr bwMode="auto">
              <a:xfrm>
                <a:off x="2086" y="281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2000" b="1" dirty="0"/>
                  <a:t>0</a:t>
                </a:r>
              </a:p>
            </p:txBody>
          </p:sp>
          <p:sp>
            <p:nvSpPr>
              <p:cNvPr id="30746" name="Rectangle 25"/>
              <p:cNvSpPr>
                <a:spLocks noChangeArrowheads="1"/>
              </p:cNvSpPr>
              <p:nvPr/>
            </p:nvSpPr>
            <p:spPr bwMode="auto">
              <a:xfrm>
                <a:off x="1994" y="2298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2000" b="1" dirty="0"/>
                  <a:t>15</a:t>
                </a:r>
              </a:p>
            </p:txBody>
          </p:sp>
          <p:sp>
            <p:nvSpPr>
              <p:cNvPr id="30747" name="Rectangle 26"/>
              <p:cNvSpPr>
                <a:spLocks noChangeArrowheads="1"/>
              </p:cNvSpPr>
              <p:nvPr/>
            </p:nvSpPr>
            <p:spPr bwMode="auto">
              <a:xfrm>
                <a:off x="1994" y="1873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2000" b="1" dirty="0"/>
                  <a:t>25</a:t>
                </a:r>
              </a:p>
            </p:txBody>
          </p:sp>
          <p:sp>
            <p:nvSpPr>
              <p:cNvPr id="30748" name="Line 27"/>
              <p:cNvSpPr>
                <a:spLocks noChangeShapeType="1"/>
              </p:cNvSpPr>
              <p:nvPr/>
            </p:nvSpPr>
            <p:spPr bwMode="auto">
              <a:xfrm>
                <a:off x="2283" y="2469"/>
                <a:ext cx="125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749" name="Rectangle 28"/>
              <p:cNvSpPr>
                <a:spLocks noChangeArrowheads="1"/>
              </p:cNvSpPr>
              <p:nvPr/>
            </p:nvSpPr>
            <p:spPr bwMode="auto">
              <a:xfrm>
                <a:off x="1952" y="3384"/>
                <a:ext cx="34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2000" b="1" dirty="0"/>
                  <a:t>-10</a:t>
                </a:r>
              </a:p>
            </p:txBody>
          </p:sp>
          <p:sp>
            <p:nvSpPr>
              <p:cNvPr id="30750" name="Line 29"/>
              <p:cNvSpPr>
                <a:spLocks noChangeShapeType="1"/>
              </p:cNvSpPr>
              <p:nvPr/>
            </p:nvSpPr>
            <p:spPr bwMode="auto">
              <a:xfrm flipH="1">
                <a:off x="2280" y="1827"/>
                <a:ext cx="418" cy="182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751" name="Line 30"/>
              <p:cNvSpPr>
                <a:spLocks noChangeShapeType="1"/>
              </p:cNvSpPr>
              <p:nvPr/>
            </p:nvSpPr>
            <p:spPr bwMode="auto">
              <a:xfrm>
                <a:off x="2699" y="1851"/>
                <a:ext cx="185" cy="154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752" name="Line 31"/>
              <p:cNvSpPr>
                <a:spLocks noChangeShapeType="1"/>
              </p:cNvSpPr>
              <p:nvPr/>
            </p:nvSpPr>
            <p:spPr bwMode="auto">
              <a:xfrm flipH="1">
                <a:off x="2885" y="2019"/>
                <a:ext cx="416" cy="13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753" name="Line 32"/>
              <p:cNvSpPr>
                <a:spLocks noChangeShapeType="1"/>
              </p:cNvSpPr>
              <p:nvPr/>
            </p:nvSpPr>
            <p:spPr bwMode="auto">
              <a:xfrm>
                <a:off x="3302" y="2019"/>
                <a:ext cx="231" cy="43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7" name="Group 46" descr="Graphs illustrating Portfolio MM' returns distribution for two perfectly positively correlated stocks (p = 1.0)." title="Portfolio MM'"/>
          <p:cNvGrpSpPr>
            <a:grpSpLocks/>
          </p:cNvGrpSpPr>
          <p:nvPr/>
        </p:nvGrpSpPr>
        <p:grpSpPr bwMode="auto">
          <a:xfrm>
            <a:off x="5791200" y="2400300"/>
            <a:ext cx="2744788" cy="3419475"/>
            <a:chOff x="3648" y="1512"/>
            <a:chExt cx="1729" cy="2154"/>
          </a:xfrm>
        </p:grpSpPr>
        <p:sp>
          <p:nvSpPr>
            <p:cNvPr id="30729" name="Rectangle 33"/>
            <p:cNvSpPr>
              <a:spLocks noChangeArrowheads="1"/>
            </p:cNvSpPr>
            <p:nvPr/>
          </p:nvSpPr>
          <p:spPr bwMode="auto">
            <a:xfrm>
              <a:off x="4047" y="1512"/>
              <a:ext cx="1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 dirty="0"/>
                <a:t>Portfolio MM’</a:t>
              </a:r>
            </a:p>
          </p:txBody>
        </p:sp>
        <p:sp>
          <p:nvSpPr>
            <p:cNvPr id="30730" name="Line 34"/>
            <p:cNvSpPr>
              <a:spLocks noChangeShapeType="1"/>
            </p:cNvSpPr>
            <p:nvPr/>
          </p:nvSpPr>
          <p:spPr bwMode="auto">
            <a:xfrm>
              <a:off x="3958" y="1935"/>
              <a:ext cx="0" cy="17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1" name="Line 35"/>
            <p:cNvSpPr>
              <a:spLocks noChangeShapeType="1"/>
            </p:cNvSpPr>
            <p:nvPr/>
          </p:nvSpPr>
          <p:spPr bwMode="auto">
            <a:xfrm>
              <a:off x="3959" y="2944"/>
              <a:ext cx="13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2" name="Rectangle 36"/>
            <p:cNvSpPr>
              <a:spLocks noChangeArrowheads="1"/>
            </p:cNvSpPr>
            <p:nvPr/>
          </p:nvSpPr>
          <p:spPr bwMode="auto">
            <a:xfrm>
              <a:off x="3749" y="2819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 dirty="0"/>
                <a:t>0</a:t>
              </a:r>
            </a:p>
          </p:txBody>
        </p:sp>
        <p:sp>
          <p:nvSpPr>
            <p:cNvPr id="30733" name="Rectangle 37"/>
            <p:cNvSpPr>
              <a:spLocks noChangeArrowheads="1"/>
            </p:cNvSpPr>
            <p:nvPr/>
          </p:nvSpPr>
          <p:spPr bwMode="auto">
            <a:xfrm>
              <a:off x="3648" y="2291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 dirty="0"/>
                <a:t>15</a:t>
              </a:r>
            </a:p>
          </p:txBody>
        </p:sp>
        <p:sp>
          <p:nvSpPr>
            <p:cNvPr id="30734" name="Rectangle 38"/>
            <p:cNvSpPr>
              <a:spLocks noChangeArrowheads="1"/>
            </p:cNvSpPr>
            <p:nvPr/>
          </p:nvSpPr>
          <p:spPr bwMode="auto">
            <a:xfrm>
              <a:off x="3648" y="1858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 dirty="0"/>
                <a:t>25</a:t>
              </a:r>
            </a:p>
          </p:txBody>
        </p:sp>
        <p:sp>
          <p:nvSpPr>
            <p:cNvPr id="30735" name="Line 39"/>
            <p:cNvSpPr>
              <a:spLocks noChangeShapeType="1"/>
            </p:cNvSpPr>
            <p:nvPr/>
          </p:nvSpPr>
          <p:spPr bwMode="auto">
            <a:xfrm>
              <a:off x="3959" y="2464"/>
              <a:ext cx="1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6" name="Rectangle 40"/>
            <p:cNvSpPr>
              <a:spLocks noChangeArrowheads="1"/>
            </p:cNvSpPr>
            <p:nvPr/>
          </p:nvSpPr>
          <p:spPr bwMode="auto">
            <a:xfrm>
              <a:off x="3648" y="3396"/>
              <a:ext cx="3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 dirty="0"/>
                <a:t>-10</a:t>
              </a:r>
            </a:p>
          </p:txBody>
        </p:sp>
        <p:sp>
          <p:nvSpPr>
            <p:cNvPr id="30737" name="Line 41"/>
            <p:cNvSpPr>
              <a:spLocks noChangeShapeType="1"/>
            </p:cNvSpPr>
            <p:nvPr/>
          </p:nvSpPr>
          <p:spPr bwMode="auto">
            <a:xfrm flipH="1">
              <a:off x="3967" y="1811"/>
              <a:ext cx="456" cy="1855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8" name="Line 42"/>
            <p:cNvSpPr>
              <a:spLocks noChangeShapeType="1"/>
            </p:cNvSpPr>
            <p:nvPr/>
          </p:nvSpPr>
          <p:spPr bwMode="auto">
            <a:xfrm>
              <a:off x="4430" y="1824"/>
              <a:ext cx="216" cy="154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9" name="Line 43"/>
            <p:cNvSpPr>
              <a:spLocks noChangeShapeType="1"/>
            </p:cNvSpPr>
            <p:nvPr/>
          </p:nvSpPr>
          <p:spPr bwMode="auto">
            <a:xfrm flipH="1">
              <a:off x="4655" y="2006"/>
              <a:ext cx="412" cy="137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40" name="Line 44"/>
            <p:cNvSpPr>
              <a:spLocks noChangeShapeType="1"/>
            </p:cNvSpPr>
            <p:nvPr/>
          </p:nvSpPr>
          <p:spPr bwMode="auto">
            <a:xfrm>
              <a:off x="5068" y="2006"/>
              <a:ext cx="253" cy="439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46" name="Pentagon 45" descr="Progress Bar showing &quot;Portfolio Risk&quot; as current category." title="Progress Bar – Portfolio Risk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8" name="Group 47" descr="The current category highlighted is Portfolio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49" name="TextBox 48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52" name="TextBox 51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/>
              <a:t>Partial Correlation, </a:t>
            </a:r>
            <a:r>
              <a:rPr lang="el-GR" dirty="0"/>
              <a:t>ρ</a:t>
            </a:r>
            <a:r>
              <a:rPr lang="en-US" dirty="0"/>
              <a:t> = +0.35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9E557AD7-9259-4884-9C20-E36C6606285C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Pentagon 5" descr="Progress Bar showing &quot;Portfolio Risk&quot; as current category." title="Progress Bar – Portfolio Risk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Portfolio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pic>
        <p:nvPicPr>
          <p:cNvPr id="4" name="Picture 3" descr="Graphs illustrating partial correlation for stocks W and Y, and portfolio WY." title="Partial Correlation 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725" y="1728351"/>
            <a:ext cx="8288550" cy="3401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79413"/>
            <a:ext cx="8686800" cy="8318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  <a:tabLst>
                <a:tab pos="8518525" algn="l"/>
              </a:tabLst>
              <a:defRPr/>
            </a:pPr>
            <a:r>
              <a:rPr lang="en-US" dirty="0"/>
              <a:t>Creating a Portfolio:  Beginning with One Stock and Adding Randomly Selected Stocks to Portfolio</a:t>
            </a:r>
          </a:p>
        </p:txBody>
      </p:sp>
      <p:graphicFrame>
        <p:nvGraphicFramePr>
          <p:cNvPr id="3" name="Content Placeholder 2" descr="Three blue bars showing step by step directions for beginning with one stock and adding randomly selected stocks to a portfolio." title="Creating a Stock Portfoli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58137177"/>
              </p:ext>
            </p:extLst>
          </p:nvPr>
        </p:nvGraphicFramePr>
        <p:xfrm>
          <a:off x="228601" y="1624262"/>
          <a:ext cx="8686800" cy="4471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A752920A-BFE7-4BAE-A712-C855854ACB20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Pentagon 5" descr="Progress Bar showing &quot;Portfolio Risk&quot; as current category." title="Progress Bar – Portfolio Risk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Portfolio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8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9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0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1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803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900" dirty="0"/>
              <a:t>Illustrating Diversification Effects of a </a:t>
            </a:r>
            <a:br>
              <a:rPr lang="en-US" sz="2900" dirty="0"/>
            </a:br>
            <a:r>
              <a:rPr lang="en-US" sz="2900" dirty="0"/>
              <a:t>Stock Portfolio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17698E6E-16BA-48C9-BFA8-E4DB012F6E52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Pentagon 5" descr="Progress Bar showing &quot;Portfolio Risk&quot; as current category." title="Progress Bar – Portfolio Risk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Portfolio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pic>
        <p:nvPicPr>
          <p:cNvPr id="4" name="Picture 3" descr="Graph illustrating the diversification effects of a stock portfolio." title="Diversification Effects of a Stock Portfolio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35124" y="1380137"/>
            <a:ext cx="4873752" cy="4799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2588"/>
            <a:ext cx="8229600" cy="760412"/>
          </a:xfrm>
        </p:spPr>
        <p:txBody>
          <a:bodyPr/>
          <a:lstStyle/>
          <a:p>
            <a:pPr eaLnBrk="1" hangingPunct="1"/>
            <a:r>
              <a:rPr lang="en-US" dirty="0"/>
              <a:t>Probability Distributions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1362075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A listing of all possible outcomes, and the probability of each occurrence.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Can be shown graphically.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6438C82B-6BC2-4D44-9F34-1F01CBDEC64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5365" name="Group 20" descr="Graph illustrating rate of returns with possible outcomes and probability of each occurence." title="Probability Distributions "/>
          <p:cNvGrpSpPr>
            <a:grpSpLocks/>
          </p:cNvGrpSpPr>
          <p:nvPr/>
        </p:nvGrpSpPr>
        <p:grpSpPr bwMode="auto">
          <a:xfrm>
            <a:off x="895350" y="3124200"/>
            <a:ext cx="7504113" cy="3057525"/>
            <a:chOff x="895350" y="3324225"/>
            <a:chExt cx="7504113" cy="3057525"/>
          </a:xfrm>
        </p:grpSpPr>
        <p:grpSp>
          <p:nvGrpSpPr>
            <p:cNvPr id="15372" name="Group 43"/>
            <p:cNvGrpSpPr>
              <a:grpSpLocks/>
            </p:cNvGrpSpPr>
            <p:nvPr/>
          </p:nvGrpSpPr>
          <p:grpSpPr bwMode="auto">
            <a:xfrm>
              <a:off x="895350" y="3324225"/>
              <a:ext cx="7504113" cy="3057525"/>
              <a:chOff x="564" y="2112"/>
              <a:chExt cx="4727" cy="1926"/>
            </a:xfrm>
          </p:grpSpPr>
          <p:sp>
            <p:nvSpPr>
              <p:cNvPr id="1031" name="Line 20"/>
              <p:cNvSpPr>
                <a:spLocks noChangeShapeType="1"/>
              </p:cNvSpPr>
              <p:nvPr/>
            </p:nvSpPr>
            <p:spPr bwMode="auto">
              <a:xfrm>
                <a:off x="1859" y="2112"/>
                <a:ext cx="0" cy="12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2" name="Line 21"/>
              <p:cNvSpPr>
                <a:spLocks noChangeShapeType="1"/>
              </p:cNvSpPr>
              <p:nvPr/>
            </p:nvSpPr>
            <p:spPr bwMode="auto">
              <a:xfrm>
                <a:off x="564" y="3331"/>
                <a:ext cx="379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3" name="Line 22"/>
              <p:cNvSpPr>
                <a:spLocks noChangeShapeType="1"/>
              </p:cNvSpPr>
              <p:nvPr/>
            </p:nvSpPr>
            <p:spPr bwMode="auto">
              <a:xfrm>
                <a:off x="2531" y="2181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4" name="Rectangle 24"/>
              <p:cNvSpPr>
                <a:spLocks noChangeArrowheads="1"/>
              </p:cNvSpPr>
              <p:nvPr/>
            </p:nvSpPr>
            <p:spPr bwMode="auto">
              <a:xfrm>
                <a:off x="1614" y="3786"/>
                <a:ext cx="18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Expected Rate of Return</a:t>
                </a:r>
              </a:p>
            </p:txBody>
          </p:sp>
          <p:sp>
            <p:nvSpPr>
              <p:cNvPr id="1035" name="AutoShape 25"/>
              <p:cNvSpPr>
                <a:spLocks noChangeArrowheads="1"/>
              </p:cNvSpPr>
              <p:nvPr/>
            </p:nvSpPr>
            <p:spPr bwMode="auto">
              <a:xfrm>
                <a:off x="2469" y="3552"/>
                <a:ext cx="130" cy="264"/>
              </a:xfrm>
              <a:prstGeom prst="upArrow">
                <a:avLst>
                  <a:gd name="adj1" fmla="val 50000"/>
                  <a:gd name="adj2" fmla="val 101510"/>
                </a:avLst>
              </a:prstGeom>
              <a:solidFill>
                <a:schemeClr val="accent4">
                  <a:lumMod val="75000"/>
                </a:scheme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6" name="Rectangle 26"/>
              <p:cNvSpPr>
                <a:spLocks noChangeArrowheads="1"/>
              </p:cNvSpPr>
              <p:nvPr/>
            </p:nvSpPr>
            <p:spPr bwMode="auto">
              <a:xfrm>
                <a:off x="4368" y="3120"/>
                <a:ext cx="923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Rate of</a:t>
                </a:r>
              </a:p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Return (%)</a:t>
                </a:r>
              </a:p>
            </p:txBody>
          </p:sp>
          <p:sp>
            <p:nvSpPr>
              <p:cNvPr id="1037" name="Rectangle 27"/>
              <p:cNvSpPr>
                <a:spLocks noChangeArrowheads="1"/>
              </p:cNvSpPr>
              <p:nvPr/>
            </p:nvSpPr>
            <p:spPr bwMode="auto">
              <a:xfrm>
                <a:off x="3769" y="3331"/>
                <a:ext cx="3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100</a:t>
                </a:r>
              </a:p>
            </p:txBody>
          </p:sp>
          <p:sp>
            <p:nvSpPr>
              <p:cNvPr id="1038" name="Rectangle 28"/>
              <p:cNvSpPr>
                <a:spLocks noChangeArrowheads="1"/>
              </p:cNvSpPr>
              <p:nvPr/>
            </p:nvSpPr>
            <p:spPr bwMode="auto">
              <a:xfrm>
                <a:off x="2385" y="3331"/>
                <a:ext cx="2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15</a:t>
                </a:r>
              </a:p>
            </p:txBody>
          </p:sp>
          <p:sp>
            <p:nvSpPr>
              <p:cNvPr id="1039" name="Rectangle 29"/>
              <p:cNvSpPr>
                <a:spLocks noChangeArrowheads="1"/>
              </p:cNvSpPr>
              <p:nvPr/>
            </p:nvSpPr>
            <p:spPr bwMode="auto">
              <a:xfrm>
                <a:off x="1753" y="3331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040" name="Rectangle 30"/>
              <p:cNvSpPr>
                <a:spLocks noChangeArrowheads="1"/>
              </p:cNvSpPr>
              <p:nvPr/>
            </p:nvSpPr>
            <p:spPr bwMode="auto">
              <a:xfrm>
                <a:off x="649" y="3331"/>
                <a:ext cx="35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-70</a:t>
                </a:r>
              </a:p>
            </p:txBody>
          </p:sp>
          <p:sp>
            <p:nvSpPr>
              <p:cNvPr id="1041" name="Rectangle 31"/>
              <p:cNvSpPr>
                <a:spLocks noChangeArrowheads="1"/>
              </p:cNvSpPr>
              <p:nvPr/>
            </p:nvSpPr>
            <p:spPr bwMode="auto">
              <a:xfrm>
                <a:off x="2880" y="2304"/>
                <a:ext cx="624" cy="2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Firm X</a:t>
                </a:r>
              </a:p>
            </p:txBody>
          </p:sp>
          <p:sp>
            <p:nvSpPr>
              <p:cNvPr id="1042" name="Rectangle 32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590" cy="25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Firm Y</a:t>
                </a:r>
              </a:p>
            </p:txBody>
          </p:sp>
        </p:grpSp>
        <p:sp>
          <p:nvSpPr>
            <p:cNvPr id="22" name="Freeform 21"/>
            <p:cNvSpPr/>
            <p:nvPr/>
          </p:nvSpPr>
          <p:spPr>
            <a:xfrm>
              <a:off x="2179638" y="3430588"/>
              <a:ext cx="3660775" cy="1838325"/>
            </a:xfrm>
            <a:custGeom>
              <a:avLst/>
              <a:gdLst>
                <a:gd name="connsiteX0" fmla="*/ 0 w 3661257"/>
                <a:gd name="connsiteY0" fmla="*/ 1831848 h 1839163"/>
                <a:gd name="connsiteX1" fmla="*/ 120700 w 3661257"/>
                <a:gd name="connsiteY1" fmla="*/ 1820875 h 1839163"/>
                <a:gd name="connsiteX2" fmla="*/ 215798 w 3661257"/>
                <a:gd name="connsiteY2" fmla="*/ 1809902 h 1839163"/>
                <a:gd name="connsiteX3" fmla="*/ 329184 w 3661257"/>
                <a:gd name="connsiteY3" fmla="*/ 1784299 h 1839163"/>
                <a:gd name="connsiteX4" fmla="*/ 468172 w 3661257"/>
                <a:gd name="connsiteY4" fmla="*/ 1729435 h 1839163"/>
                <a:gd name="connsiteX5" fmla="*/ 566928 w 3661257"/>
                <a:gd name="connsiteY5" fmla="*/ 1667256 h 1839163"/>
                <a:gd name="connsiteX6" fmla="*/ 651052 w 3661257"/>
                <a:gd name="connsiteY6" fmla="*/ 1608734 h 1839163"/>
                <a:gd name="connsiteX7" fmla="*/ 727862 w 3661257"/>
                <a:gd name="connsiteY7" fmla="*/ 1531925 h 1839163"/>
                <a:gd name="connsiteX8" fmla="*/ 804672 w 3661257"/>
                <a:gd name="connsiteY8" fmla="*/ 1451458 h 1839163"/>
                <a:gd name="connsiteX9" fmla="*/ 859536 w 3661257"/>
                <a:gd name="connsiteY9" fmla="*/ 1389278 h 1839163"/>
                <a:gd name="connsiteX10" fmla="*/ 910742 w 3661257"/>
                <a:gd name="connsiteY10" fmla="*/ 1312469 h 1839163"/>
                <a:gd name="connsiteX11" fmla="*/ 954633 w 3661257"/>
                <a:gd name="connsiteY11" fmla="*/ 1239317 h 1839163"/>
                <a:gd name="connsiteX12" fmla="*/ 994867 w 3661257"/>
                <a:gd name="connsiteY12" fmla="*/ 1177138 h 1839163"/>
                <a:gd name="connsiteX13" fmla="*/ 1035100 w 3661257"/>
                <a:gd name="connsiteY13" fmla="*/ 1114958 h 1839163"/>
                <a:gd name="connsiteX14" fmla="*/ 1078992 w 3661257"/>
                <a:gd name="connsiteY14" fmla="*/ 1034491 h 1839163"/>
                <a:gd name="connsiteX15" fmla="*/ 1119225 w 3661257"/>
                <a:gd name="connsiteY15" fmla="*/ 950366 h 1839163"/>
                <a:gd name="connsiteX16" fmla="*/ 1247241 w 3661257"/>
                <a:gd name="connsiteY16" fmla="*/ 723595 h 1839163"/>
                <a:gd name="connsiteX17" fmla="*/ 1302105 w 3661257"/>
                <a:gd name="connsiteY17" fmla="*/ 624840 h 1839163"/>
                <a:gd name="connsiteX18" fmla="*/ 1356969 w 3661257"/>
                <a:gd name="connsiteY18" fmla="*/ 522427 h 1839163"/>
                <a:gd name="connsiteX19" fmla="*/ 1411833 w 3661257"/>
                <a:gd name="connsiteY19" fmla="*/ 427330 h 1839163"/>
                <a:gd name="connsiteX20" fmla="*/ 1455724 w 3661257"/>
                <a:gd name="connsiteY20" fmla="*/ 354178 h 1839163"/>
                <a:gd name="connsiteX21" fmla="*/ 1499616 w 3661257"/>
                <a:gd name="connsiteY21" fmla="*/ 284683 h 1839163"/>
                <a:gd name="connsiteX22" fmla="*/ 1558137 w 3661257"/>
                <a:gd name="connsiteY22" fmla="*/ 196901 h 1839163"/>
                <a:gd name="connsiteX23" fmla="*/ 1631289 w 3661257"/>
                <a:gd name="connsiteY23" fmla="*/ 112776 h 1839163"/>
                <a:gd name="connsiteX24" fmla="*/ 1689811 w 3661257"/>
                <a:gd name="connsiteY24" fmla="*/ 65227 h 1839163"/>
                <a:gd name="connsiteX25" fmla="*/ 1748332 w 3661257"/>
                <a:gd name="connsiteY25" fmla="*/ 32309 h 1839163"/>
                <a:gd name="connsiteX26" fmla="*/ 1773936 w 3661257"/>
                <a:gd name="connsiteY26" fmla="*/ 17678 h 1839163"/>
                <a:gd name="connsiteX27" fmla="*/ 1806854 w 3661257"/>
                <a:gd name="connsiteY27" fmla="*/ 10363 h 1839163"/>
                <a:gd name="connsiteX28" fmla="*/ 1832457 w 3661257"/>
                <a:gd name="connsiteY28" fmla="*/ 3048 h 1839163"/>
                <a:gd name="connsiteX29" fmla="*/ 1905609 w 3661257"/>
                <a:gd name="connsiteY29" fmla="*/ 28651 h 1839163"/>
                <a:gd name="connsiteX30" fmla="*/ 1960473 w 3661257"/>
                <a:gd name="connsiteY30" fmla="*/ 65227 h 1839163"/>
                <a:gd name="connsiteX31" fmla="*/ 2000707 w 3661257"/>
                <a:gd name="connsiteY31" fmla="*/ 90830 h 1839163"/>
                <a:gd name="connsiteX32" fmla="*/ 2048256 w 3661257"/>
                <a:gd name="connsiteY32" fmla="*/ 138379 h 1839163"/>
                <a:gd name="connsiteX33" fmla="*/ 2114092 w 3661257"/>
                <a:gd name="connsiteY33" fmla="*/ 211531 h 1839163"/>
                <a:gd name="connsiteX34" fmla="*/ 2172614 w 3661257"/>
                <a:gd name="connsiteY34" fmla="*/ 299314 h 1839163"/>
                <a:gd name="connsiteX35" fmla="*/ 2223820 w 3661257"/>
                <a:gd name="connsiteY35" fmla="*/ 383438 h 1839163"/>
                <a:gd name="connsiteX36" fmla="*/ 2271369 w 3661257"/>
                <a:gd name="connsiteY36" fmla="*/ 478536 h 1839163"/>
                <a:gd name="connsiteX37" fmla="*/ 2362809 w 3661257"/>
                <a:gd name="connsiteY37" fmla="*/ 635813 h 1839163"/>
                <a:gd name="connsiteX38" fmla="*/ 2490825 w 3661257"/>
                <a:gd name="connsiteY38" fmla="*/ 866242 h 1839163"/>
                <a:gd name="connsiteX39" fmla="*/ 2585923 w 3661257"/>
                <a:gd name="connsiteY39" fmla="*/ 1049122 h 1839163"/>
                <a:gd name="connsiteX40" fmla="*/ 2659075 w 3661257"/>
                <a:gd name="connsiteY40" fmla="*/ 1169822 h 1839163"/>
                <a:gd name="connsiteX41" fmla="*/ 2724912 w 3661257"/>
                <a:gd name="connsiteY41" fmla="*/ 1275893 h 1839163"/>
                <a:gd name="connsiteX42" fmla="*/ 2816352 w 3661257"/>
                <a:gd name="connsiteY42" fmla="*/ 1407566 h 1839163"/>
                <a:gd name="connsiteX43" fmla="*/ 2882188 w 3661257"/>
                <a:gd name="connsiteY43" fmla="*/ 1484376 h 1839163"/>
                <a:gd name="connsiteX44" fmla="*/ 3006547 w 3661257"/>
                <a:gd name="connsiteY44" fmla="*/ 1608734 h 1839163"/>
                <a:gd name="connsiteX45" fmla="*/ 3105302 w 3661257"/>
                <a:gd name="connsiteY45" fmla="*/ 1681886 h 1839163"/>
                <a:gd name="connsiteX46" fmla="*/ 3211372 w 3661257"/>
                <a:gd name="connsiteY46" fmla="*/ 1740408 h 1839163"/>
                <a:gd name="connsiteX47" fmla="*/ 3324758 w 3661257"/>
                <a:gd name="connsiteY47" fmla="*/ 1787957 h 1839163"/>
                <a:gd name="connsiteX48" fmla="*/ 3460089 w 3661257"/>
                <a:gd name="connsiteY48" fmla="*/ 1809902 h 1839163"/>
                <a:gd name="connsiteX49" fmla="*/ 3569817 w 3661257"/>
                <a:gd name="connsiteY49" fmla="*/ 1824533 h 1839163"/>
                <a:gd name="connsiteX50" fmla="*/ 3661257 w 3661257"/>
                <a:gd name="connsiteY50" fmla="*/ 1839163 h 1839163"/>
                <a:gd name="connsiteX51" fmla="*/ 3661257 w 3661257"/>
                <a:gd name="connsiteY51" fmla="*/ 1839163 h 183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661257" h="1839163">
                  <a:moveTo>
                    <a:pt x="0" y="1831848"/>
                  </a:moveTo>
                  <a:lnTo>
                    <a:pt x="120700" y="1820875"/>
                  </a:lnTo>
                  <a:cubicBezTo>
                    <a:pt x="156666" y="1817217"/>
                    <a:pt x="181051" y="1815998"/>
                    <a:pt x="215798" y="1809902"/>
                  </a:cubicBezTo>
                  <a:cubicBezTo>
                    <a:pt x="250545" y="1803806"/>
                    <a:pt x="287122" y="1797710"/>
                    <a:pt x="329184" y="1784299"/>
                  </a:cubicBezTo>
                  <a:cubicBezTo>
                    <a:pt x="371246" y="1770888"/>
                    <a:pt x="428548" y="1748942"/>
                    <a:pt x="468172" y="1729435"/>
                  </a:cubicBezTo>
                  <a:cubicBezTo>
                    <a:pt x="507796" y="1709928"/>
                    <a:pt x="536448" y="1687373"/>
                    <a:pt x="566928" y="1667256"/>
                  </a:cubicBezTo>
                  <a:cubicBezTo>
                    <a:pt x="597408" y="1647139"/>
                    <a:pt x="624230" y="1631289"/>
                    <a:pt x="651052" y="1608734"/>
                  </a:cubicBezTo>
                  <a:cubicBezTo>
                    <a:pt x="677874" y="1586179"/>
                    <a:pt x="702259" y="1558138"/>
                    <a:pt x="727862" y="1531925"/>
                  </a:cubicBezTo>
                  <a:cubicBezTo>
                    <a:pt x="753465" y="1505712"/>
                    <a:pt x="782726" y="1475233"/>
                    <a:pt x="804672" y="1451458"/>
                  </a:cubicBezTo>
                  <a:cubicBezTo>
                    <a:pt x="826618" y="1427684"/>
                    <a:pt x="841858" y="1412443"/>
                    <a:pt x="859536" y="1389278"/>
                  </a:cubicBezTo>
                  <a:cubicBezTo>
                    <a:pt x="877214" y="1366113"/>
                    <a:pt x="894893" y="1337463"/>
                    <a:pt x="910742" y="1312469"/>
                  </a:cubicBezTo>
                  <a:cubicBezTo>
                    <a:pt x="926592" y="1287476"/>
                    <a:pt x="940612" y="1261872"/>
                    <a:pt x="954633" y="1239317"/>
                  </a:cubicBezTo>
                  <a:cubicBezTo>
                    <a:pt x="968654" y="1216762"/>
                    <a:pt x="994867" y="1177138"/>
                    <a:pt x="994867" y="1177138"/>
                  </a:cubicBezTo>
                  <a:cubicBezTo>
                    <a:pt x="1008278" y="1156412"/>
                    <a:pt x="1021079" y="1138733"/>
                    <a:pt x="1035100" y="1114958"/>
                  </a:cubicBezTo>
                  <a:cubicBezTo>
                    <a:pt x="1049121" y="1091184"/>
                    <a:pt x="1064971" y="1061923"/>
                    <a:pt x="1078992" y="1034491"/>
                  </a:cubicBezTo>
                  <a:cubicBezTo>
                    <a:pt x="1093013" y="1007059"/>
                    <a:pt x="1091184" y="1002182"/>
                    <a:pt x="1119225" y="950366"/>
                  </a:cubicBezTo>
                  <a:cubicBezTo>
                    <a:pt x="1147266" y="898550"/>
                    <a:pt x="1216761" y="777849"/>
                    <a:pt x="1247241" y="723595"/>
                  </a:cubicBezTo>
                  <a:cubicBezTo>
                    <a:pt x="1277721" y="669341"/>
                    <a:pt x="1283817" y="658368"/>
                    <a:pt x="1302105" y="624840"/>
                  </a:cubicBezTo>
                  <a:cubicBezTo>
                    <a:pt x="1320393" y="591312"/>
                    <a:pt x="1338681" y="555345"/>
                    <a:pt x="1356969" y="522427"/>
                  </a:cubicBezTo>
                  <a:cubicBezTo>
                    <a:pt x="1375257" y="489509"/>
                    <a:pt x="1395374" y="455372"/>
                    <a:pt x="1411833" y="427330"/>
                  </a:cubicBezTo>
                  <a:cubicBezTo>
                    <a:pt x="1428292" y="399288"/>
                    <a:pt x="1441094" y="377953"/>
                    <a:pt x="1455724" y="354178"/>
                  </a:cubicBezTo>
                  <a:cubicBezTo>
                    <a:pt x="1470355" y="330404"/>
                    <a:pt x="1482547" y="310896"/>
                    <a:pt x="1499616" y="284683"/>
                  </a:cubicBezTo>
                  <a:cubicBezTo>
                    <a:pt x="1516685" y="258470"/>
                    <a:pt x="1536192" y="225552"/>
                    <a:pt x="1558137" y="196901"/>
                  </a:cubicBezTo>
                  <a:cubicBezTo>
                    <a:pt x="1580082" y="168250"/>
                    <a:pt x="1609343" y="134722"/>
                    <a:pt x="1631289" y="112776"/>
                  </a:cubicBezTo>
                  <a:cubicBezTo>
                    <a:pt x="1653235" y="90830"/>
                    <a:pt x="1670304" y="78638"/>
                    <a:pt x="1689811" y="65227"/>
                  </a:cubicBezTo>
                  <a:cubicBezTo>
                    <a:pt x="1709318" y="51816"/>
                    <a:pt x="1748332" y="32309"/>
                    <a:pt x="1748332" y="32309"/>
                  </a:cubicBezTo>
                  <a:cubicBezTo>
                    <a:pt x="1762353" y="24384"/>
                    <a:pt x="1764183" y="21336"/>
                    <a:pt x="1773936" y="17678"/>
                  </a:cubicBezTo>
                  <a:cubicBezTo>
                    <a:pt x="1783689" y="14020"/>
                    <a:pt x="1797101" y="12801"/>
                    <a:pt x="1806854" y="10363"/>
                  </a:cubicBezTo>
                  <a:cubicBezTo>
                    <a:pt x="1816607" y="7925"/>
                    <a:pt x="1815998" y="0"/>
                    <a:pt x="1832457" y="3048"/>
                  </a:cubicBezTo>
                  <a:cubicBezTo>
                    <a:pt x="1848916" y="6096"/>
                    <a:pt x="1884273" y="18288"/>
                    <a:pt x="1905609" y="28651"/>
                  </a:cubicBezTo>
                  <a:cubicBezTo>
                    <a:pt x="1926945" y="39014"/>
                    <a:pt x="1944623" y="54864"/>
                    <a:pt x="1960473" y="65227"/>
                  </a:cubicBezTo>
                  <a:cubicBezTo>
                    <a:pt x="1976323" y="75590"/>
                    <a:pt x="1986077" y="78638"/>
                    <a:pt x="2000707" y="90830"/>
                  </a:cubicBezTo>
                  <a:cubicBezTo>
                    <a:pt x="2015337" y="103022"/>
                    <a:pt x="2029359" y="118262"/>
                    <a:pt x="2048256" y="138379"/>
                  </a:cubicBezTo>
                  <a:cubicBezTo>
                    <a:pt x="2067154" y="158496"/>
                    <a:pt x="2093366" y="184709"/>
                    <a:pt x="2114092" y="211531"/>
                  </a:cubicBezTo>
                  <a:cubicBezTo>
                    <a:pt x="2134818" y="238353"/>
                    <a:pt x="2154326" y="270663"/>
                    <a:pt x="2172614" y="299314"/>
                  </a:cubicBezTo>
                  <a:cubicBezTo>
                    <a:pt x="2190902" y="327965"/>
                    <a:pt x="2207361" y="353568"/>
                    <a:pt x="2223820" y="383438"/>
                  </a:cubicBezTo>
                  <a:cubicBezTo>
                    <a:pt x="2240279" y="413308"/>
                    <a:pt x="2248204" y="436474"/>
                    <a:pt x="2271369" y="478536"/>
                  </a:cubicBezTo>
                  <a:cubicBezTo>
                    <a:pt x="2294534" y="520599"/>
                    <a:pt x="2326233" y="571195"/>
                    <a:pt x="2362809" y="635813"/>
                  </a:cubicBezTo>
                  <a:cubicBezTo>
                    <a:pt x="2399385" y="700431"/>
                    <a:pt x="2453639" y="797357"/>
                    <a:pt x="2490825" y="866242"/>
                  </a:cubicBezTo>
                  <a:cubicBezTo>
                    <a:pt x="2528011" y="935127"/>
                    <a:pt x="2557881" y="998525"/>
                    <a:pt x="2585923" y="1049122"/>
                  </a:cubicBezTo>
                  <a:cubicBezTo>
                    <a:pt x="2613965" y="1099719"/>
                    <a:pt x="2635910" y="1132027"/>
                    <a:pt x="2659075" y="1169822"/>
                  </a:cubicBezTo>
                  <a:cubicBezTo>
                    <a:pt x="2682240" y="1207617"/>
                    <a:pt x="2698699" y="1236269"/>
                    <a:pt x="2724912" y="1275893"/>
                  </a:cubicBezTo>
                  <a:cubicBezTo>
                    <a:pt x="2751125" y="1315517"/>
                    <a:pt x="2790139" y="1372819"/>
                    <a:pt x="2816352" y="1407566"/>
                  </a:cubicBezTo>
                  <a:cubicBezTo>
                    <a:pt x="2842565" y="1442313"/>
                    <a:pt x="2850489" y="1450848"/>
                    <a:pt x="2882188" y="1484376"/>
                  </a:cubicBezTo>
                  <a:cubicBezTo>
                    <a:pt x="2913887" y="1517904"/>
                    <a:pt x="2969361" y="1575816"/>
                    <a:pt x="3006547" y="1608734"/>
                  </a:cubicBezTo>
                  <a:cubicBezTo>
                    <a:pt x="3043733" y="1641652"/>
                    <a:pt x="3071165" y="1659940"/>
                    <a:pt x="3105302" y="1681886"/>
                  </a:cubicBezTo>
                  <a:cubicBezTo>
                    <a:pt x="3139440" y="1703832"/>
                    <a:pt x="3174796" y="1722730"/>
                    <a:pt x="3211372" y="1740408"/>
                  </a:cubicBezTo>
                  <a:cubicBezTo>
                    <a:pt x="3247948" y="1758086"/>
                    <a:pt x="3283305" y="1776375"/>
                    <a:pt x="3324758" y="1787957"/>
                  </a:cubicBezTo>
                  <a:cubicBezTo>
                    <a:pt x="3366211" y="1799539"/>
                    <a:pt x="3419246" y="1803806"/>
                    <a:pt x="3460089" y="1809902"/>
                  </a:cubicBezTo>
                  <a:cubicBezTo>
                    <a:pt x="3500932" y="1815998"/>
                    <a:pt x="3536289" y="1819656"/>
                    <a:pt x="3569817" y="1824533"/>
                  </a:cubicBezTo>
                  <a:cubicBezTo>
                    <a:pt x="3603345" y="1829410"/>
                    <a:pt x="3661257" y="1839163"/>
                    <a:pt x="3661257" y="1839163"/>
                  </a:cubicBezTo>
                  <a:lnTo>
                    <a:pt x="3661257" y="1839163"/>
                  </a:ln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139825" y="4251325"/>
              <a:ext cx="5780088" cy="993775"/>
            </a:xfrm>
            <a:custGeom>
              <a:avLst/>
              <a:gdLst>
                <a:gd name="connsiteX0" fmla="*/ 0 w 3661257"/>
                <a:gd name="connsiteY0" fmla="*/ 1831848 h 1839163"/>
                <a:gd name="connsiteX1" fmla="*/ 120700 w 3661257"/>
                <a:gd name="connsiteY1" fmla="*/ 1820875 h 1839163"/>
                <a:gd name="connsiteX2" fmla="*/ 215798 w 3661257"/>
                <a:gd name="connsiteY2" fmla="*/ 1809902 h 1839163"/>
                <a:gd name="connsiteX3" fmla="*/ 329184 w 3661257"/>
                <a:gd name="connsiteY3" fmla="*/ 1784299 h 1839163"/>
                <a:gd name="connsiteX4" fmla="*/ 468172 w 3661257"/>
                <a:gd name="connsiteY4" fmla="*/ 1729435 h 1839163"/>
                <a:gd name="connsiteX5" fmla="*/ 566928 w 3661257"/>
                <a:gd name="connsiteY5" fmla="*/ 1667256 h 1839163"/>
                <a:gd name="connsiteX6" fmla="*/ 651052 w 3661257"/>
                <a:gd name="connsiteY6" fmla="*/ 1608734 h 1839163"/>
                <a:gd name="connsiteX7" fmla="*/ 727862 w 3661257"/>
                <a:gd name="connsiteY7" fmla="*/ 1531925 h 1839163"/>
                <a:gd name="connsiteX8" fmla="*/ 804672 w 3661257"/>
                <a:gd name="connsiteY8" fmla="*/ 1451458 h 1839163"/>
                <a:gd name="connsiteX9" fmla="*/ 859536 w 3661257"/>
                <a:gd name="connsiteY9" fmla="*/ 1389278 h 1839163"/>
                <a:gd name="connsiteX10" fmla="*/ 910742 w 3661257"/>
                <a:gd name="connsiteY10" fmla="*/ 1312469 h 1839163"/>
                <a:gd name="connsiteX11" fmla="*/ 954633 w 3661257"/>
                <a:gd name="connsiteY11" fmla="*/ 1239317 h 1839163"/>
                <a:gd name="connsiteX12" fmla="*/ 994867 w 3661257"/>
                <a:gd name="connsiteY12" fmla="*/ 1177138 h 1839163"/>
                <a:gd name="connsiteX13" fmla="*/ 1035100 w 3661257"/>
                <a:gd name="connsiteY13" fmla="*/ 1114958 h 1839163"/>
                <a:gd name="connsiteX14" fmla="*/ 1078992 w 3661257"/>
                <a:gd name="connsiteY14" fmla="*/ 1034491 h 1839163"/>
                <a:gd name="connsiteX15" fmla="*/ 1119225 w 3661257"/>
                <a:gd name="connsiteY15" fmla="*/ 950366 h 1839163"/>
                <a:gd name="connsiteX16" fmla="*/ 1247241 w 3661257"/>
                <a:gd name="connsiteY16" fmla="*/ 723595 h 1839163"/>
                <a:gd name="connsiteX17" fmla="*/ 1302105 w 3661257"/>
                <a:gd name="connsiteY17" fmla="*/ 624840 h 1839163"/>
                <a:gd name="connsiteX18" fmla="*/ 1356969 w 3661257"/>
                <a:gd name="connsiteY18" fmla="*/ 522427 h 1839163"/>
                <a:gd name="connsiteX19" fmla="*/ 1411833 w 3661257"/>
                <a:gd name="connsiteY19" fmla="*/ 427330 h 1839163"/>
                <a:gd name="connsiteX20" fmla="*/ 1455724 w 3661257"/>
                <a:gd name="connsiteY20" fmla="*/ 354178 h 1839163"/>
                <a:gd name="connsiteX21" fmla="*/ 1499616 w 3661257"/>
                <a:gd name="connsiteY21" fmla="*/ 284683 h 1839163"/>
                <a:gd name="connsiteX22" fmla="*/ 1558137 w 3661257"/>
                <a:gd name="connsiteY22" fmla="*/ 196901 h 1839163"/>
                <a:gd name="connsiteX23" fmla="*/ 1631289 w 3661257"/>
                <a:gd name="connsiteY23" fmla="*/ 112776 h 1839163"/>
                <a:gd name="connsiteX24" fmla="*/ 1689811 w 3661257"/>
                <a:gd name="connsiteY24" fmla="*/ 65227 h 1839163"/>
                <a:gd name="connsiteX25" fmla="*/ 1748332 w 3661257"/>
                <a:gd name="connsiteY25" fmla="*/ 32309 h 1839163"/>
                <a:gd name="connsiteX26" fmla="*/ 1773936 w 3661257"/>
                <a:gd name="connsiteY26" fmla="*/ 17678 h 1839163"/>
                <a:gd name="connsiteX27" fmla="*/ 1806854 w 3661257"/>
                <a:gd name="connsiteY27" fmla="*/ 10363 h 1839163"/>
                <a:gd name="connsiteX28" fmla="*/ 1832457 w 3661257"/>
                <a:gd name="connsiteY28" fmla="*/ 3048 h 1839163"/>
                <a:gd name="connsiteX29" fmla="*/ 1905609 w 3661257"/>
                <a:gd name="connsiteY29" fmla="*/ 28651 h 1839163"/>
                <a:gd name="connsiteX30" fmla="*/ 1960473 w 3661257"/>
                <a:gd name="connsiteY30" fmla="*/ 65227 h 1839163"/>
                <a:gd name="connsiteX31" fmla="*/ 2000707 w 3661257"/>
                <a:gd name="connsiteY31" fmla="*/ 90830 h 1839163"/>
                <a:gd name="connsiteX32" fmla="*/ 2048256 w 3661257"/>
                <a:gd name="connsiteY32" fmla="*/ 138379 h 1839163"/>
                <a:gd name="connsiteX33" fmla="*/ 2114092 w 3661257"/>
                <a:gd name="connsiteY33" fmla="*/ 211531 h 1839163"/>
                <a:gd name="connsiteX34" fmla="*/ 2172614 w 3661257"/>
                <a:gd name="connsiteY34" fmla="*/ 299314 h 1839163"/>
                <a:gd name="connsiteX35" fmla="*/ 2223820 w 3661257"/>
                <a:gd name="connsiteY35" fmla="*/ 383438 h 1839163"/>
                <a:gd name="connsiteX36" fmla="*/ 2271369 w 3661257"/>
                <a:gd name="connsiteY36" fmla="*/ 478536 h 1839163"/>
                <a:gd name="connsiteX37" fmla="*/ 2362809 w 3661257"/>
                <a:gd name="connsiteY37" fmla="*/ 635813 h 1839163"/>
                <a:gd name="connsiteX38" fmla="*/ 2490825 w 3661257"/>
                <a:gd name="connsiteY38" fmla="*/ 866242 h 1839163"/>
                <a:gd name="connsiteX39" fmla="*/ 2585923 w 3661257"/>
                <a:gd name="connsiteY39" fmla="*/ 1049122 h 1839163"/>
                <a:gd name="connsiteX40" fmla="*/ 2659075 w 3661257"/>
                <a:gd name="connsiteY40" fmla="*/ 1169822 h 1839163"/>
                <a:gd name="connsiteX41" fmla="*/ 2724912 w 3661257"/>
                <a:gd name="connsiteY41" fmla="*/ 1275893 h 1839163"/>
                <a:gd name="connsiteX42" fmla="*/ 2816352 w 3661257"/>
                <a:gd name="connsiteY42" fmla="*/ 1407566 h 1839163"/>
                <a:gd name="connsiteX43" fmla="*/ 2882188 w 3661257"/>
                <a:gd name="connsiteY43" fmla="*/ 1484376 h 1839163"/>
                <a:gd name="connsiteX44" fmla="*/ 3006547 w 3661257"/>
                <a:gd name="connsiteY44" fmla="*/ 1608734 h 1839163"/>
                <a:gd name="connsiteX45" fmla="*/ 3105302 w 3661257"/>
                <a:gd name="connsiteY45" fmla="*/ 1681886 h 1839163"/>
                <a:gd name="connsiteX46" fmla="*/ 3211372 w 3661257"/>
                <a:gd name="connsiteY46" fmla="*/ 1740408 h 1839163"/>
                <a:gd name="connsiteX47" fmla="*/ 3324758 w 3661257"/>
                <a:gd name="connsiteY47" fmla="*/ 1787957 h 1839163"/>
                <a:gd name="connsiteX48" fmla="*/ 3460089 w 3661257"/>
                <a:gd name="connsiteY48" fmla="*/ 1809902 h 1839163"/>
                <a:gd name="connsiteX49" fmla="*/ 3569817 w 3661257"/>
                <a:gd name="connsiteY49" fmla="*/ 1824533 h 1839163"/>
                <a:gd name="connsiteX50" fmla="*/ 3661257 w 3661257"/>
                <a:gd name="connsiteY50" fmla="*/ 1839163 h 1839163"/>
                <a:gd name="connsiteX51" fmla="*/ 3661257 w 3661257"/>
                <a:gd name="connsiteY51" fmla="*/ 1839163 h 183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661257" h="1839163">
                  <a:moveTo>
                    <a:pt x="0" y="1831848"/>
                  </a:moveTo>
                  <a:lnTo>
                    <a:pt x="120700" y="1820875"/>
                  </a:lnTo>
                  <a:cubicBezTo>
                    <a:pt x="156666" y="1817217"/>
                    <a:pt x="181051" y="1815998"/>
                    <a:pt x="215798" y="1809902"/>
                  </a:cubicBezTo>
                  <a:cubicBezTo>
                    <a:pt x="250545" y="1803806"/>
                    <a:pt x="287122" y="1797710"/>
                    <a:pt x="329184" y="1784299"/>
                  </a:cubicBezTo>
                  <a:cubicBezTo>
                    <a:pt x="371246" y="1770888"/>
                    <a:pt x="428548" y="1748942"/>
                    <a:pt x="468172" y="1729435"/>
                  </a:cubicBezTo>
                  <a:cubicBezTo>
                    <a:pt x="507796" y="1709928"/>
                    <a:pt x="536448" y="1687373"/>
                    <a:pt x="566928" y="1667256"/>
                  </a:cubicBezTo>
                  <a:cubicBezTo>
                    <a:pt x="597408" y="1647139"/>
                    <a:pt x="624230" y="1631289"/>
                    <a:pt x="651052" y="1608734"/>
                  </a:cubicBezTo>
                  <a:cubicBezTo>
                    <a:pt x="677874" y="1586179"/>
                    <a:pt x="702259" y="1558138"/>
                    <a:pt x="727862" y="1531925"/>
                  </a:cubicBezTo>
                  <a:cubicBezTo>
                    <a:pt x="753465" y="1505712"/>
                    <a:pt x="782726" y="1475233"/>
                    <a:pt x="804672" y="1451458"/>
                  </a:cubicBezTo>
                  <a:cubicBezTo>
                    <a:pt x="826618" y="1427684"/>
                    <a:pt x="841858" y="1412443"/>
                    <a:pt x="859536" y="1389278"/>
                  </a:cubicBezTo>
                  <a:cubicBezTo>
                    <a:pt x="877214" y="1366113"/>
                    <a:pt x="894893" y="1337463"/>
                    <a:pt x="910742" y="1312469"/>
                  </a:cubicBezTo>
                  <a:cubicBezTo>
                    <a:pt x="926592" y="1287476"/>
                    <a:pt x="940612" y="1261872"/>
                    <a:pt x="954633" y="1239317"/>
                  </a:cubicBezTo>
                  <a:cubicBezTo>
                    <a:pt x="968654" y="1216762"/>
                    <a:pt x="994867" y="1177138"/>
                    <a:pt x="994867" y="1177138"/>
                  </a:cubicBezTo>
                  <a:cubicBezTo>
                    <a:pt x="1008278" y="1156412"/>
                    <a:pt x="1021079" y="1138733"/>
                    <a:pt x="1035100" y="1114958"/>
                  </a:cubicBezTo>
                  <a:cubicBezTo>
                    <a:pt x="1049121" y="1091184"/>
                    <a:pt x="1064971" y="1061923"/>
                    <a:pt x="1078992" y="1034491"/>
                  </a:cubicBezTo>
                  <a:cubicBezTo>
                    <a:pt x="1093013" y="1007059"/>
                    <a:pt x="1091184" y="1002182"/>
                    <a:pt x="1119225" y="950366"/>
                  </a:cubicBezTo>
                  <a:cubicBezTo>
                    <a:pt x="1147266" y="898550"/>
                    <a:pt x="1216761" y="777849"/>
                    <a:pt x="1247241" y="723595"/>
                  </a:cubicBezTo>
                  <a:cubicBezTo>
                    <a:pt x="1277721" y="669341"/>
                    <a:pt x="1283817" y="658368"/>
                    <a:pt x="1302105" y="624840"/>
                  </a:cubicBezTo>
                  <a:cubicBezTo>
                    <a:pt x="1320393" y="591312"/>
                    <a:pt x="1338681" y="555345"/>
                    <a:pt x="1356969" y="522427"/>
                  </a:cubicBezTo>
                  <a:cubicBezTo>
                    <a:pt x="1375257" y="489509"/>
                    <a:pt x="1395374" y="455372"/>
                    <a:pt x="1411833" y="427330"/>
                  </a:cubicBezTo>
                  <a:cubicBezTo>
                    <a:pt x="1428292" y="399288"/>
                    <a:pt x="1441094" y="377953"/>
                    <a:pt x="1455724" y="354178"/>
                  </a:cubicBezTo>
                  <a:cubicBezTo>
                    <a:pt x="1470355" y="330404"/>
                    <a:pt x="1482547" y="310896"/>
                    <a:pt x="1499616" y="284683"/>
                  </a:cubicBezTo>
                  <a:cubicBezTo>
                    <a:pt x="1516685" y="258470"/>
                    <a:pt x="1536192" y="225552"/>
                    <a:pt x="1558137" y="196901"/>
                  </a:cubicBezTo>
                  <a:cubicBezTo>
                    <a:pt x="1580082" y="168250"/>
                    <a:pt x="1609343" y="134722"/>
                    <a:pt x="1631289" y="112776"/>
                  </a:cubicBezTo>
                  <a:cubicBezTo>
                    <a:pt x="1653235" y="90830"/>
                    <a:pt x="1670304" y="78638"/>
                    <a:pt x="1689811" y="65227"/>
                  </a:cubicBezTo>
                  <a:cubicBezTo>
                    <a:pt x="1709318" y="51816"/>
                    <a:pt x="1748332" y="32309"/>
                    <a:pt x="1748332" y="32309"/>
                  </a:cubicBezTo>
                  <a:cubicBezTo>
                    <a:pt x="1762353" y="24384"/>
                    <a:pt x="1764183" y="21336"/>
                    <a:pt x="1773936" y="17678"/>
                  </a:cubicBezTo>
                  <a:cubicBezTo>
                    <a:pt x="1783689" y="14020"/>
                    <a:pt x="1797101" y="12801"/>
                    <a:pt x="1806854" y="10363"/>
                  </a:cubicBezTo>
                  <a:cubicBezTo>
                    <a:pt x="1816607" y="7925"/>
                    <a:pt x="1815998" y="0"/>
                    <a:pt x="1832457" y="3048"/>
                  </a:cubicBezTo>
                  <a:cubicBezTo>
                    <a:pt x="1848916" y="6096"/>
                    <a:pt x="1884273" y="18288"/>
                    <a:pt x="1905609" y="28651"/>
                  </a:cubicBezTo>
                  <a:cubicBezTo>
                    <a:pt x="1926945" y="39014"/>
                    <a:pt x="1944623" y="54864"/>
                    <a:pt x="1960473" y="65227"/>
                  </a:cubicBezTo>
                  <a:cubicBezTo>
                    <a:pt x="1976323" y="75590"/>
                    <a:pt x="1986077" y="78638"/>
                    <a:pt x="2000707" y="90830"/>
                  </a:cubicBezTo>
                  <a:cubicBezTo>
                    <a:pt x="2015337" y="103022"/>
                    <a:pt x="2029359" y="118262"/>
                    <a:pt x="2048256" y="138379"/>
                  </a:cubicBezTo>
                  <a:cubicBezTo>
                    <a:pt x="2067154" y="158496"/>
                    <a:pt x="2093366" y="184709"/>
                    <a:pt x="2114092" y="211531"/>
                  </a:cubicBezTo>
                  <a:cubicBezTo>
                    <a:pt x="2134818" y="238353"/>
                    <a:pt x="2154326" y="270663"/>
                    <a:pt x="2172614" y="299314"/>
                  </a:cubicBezTo>
                  <a:cubicBezTo>
                    <a:pt x="2190902" y="327965"/>
                    <a:pt x="2207361" y="353568"/>
                    <a:pt x="2223820" y="383438"/>
                  </a:cubicBezTo>
                  <a:cubicBezTo>
                    <a:pt x="2240279" y="413308"/>
                    <a:pt x="2248204" y="436474"/>
                    <a:pt x="2271369" y="478536"/>
                  </a:cubicBezTo>
                  <a:cubicBezTo>
                    <a:pt x="2294534" y="520599"/>
                    <a:pt x="2326233" y="571195"/>
                    <a:pt x="2362809" y="635813"/>
                  </a:cubicBezTo>
                  <a:cubicBezTo>
                    <a:pt x="2399385" y="700431"/>
                    <a:pt x="2453639" y="797357"/>
                    <a:pt x="2490825" y="866242"/>
                  </a:cubicBezTo>
                  <a:cubicBezTo>
                    <a:pt x="2528011" y="935127"/>
                    <a:pt x="2557881" y="998525"/>
                    <a:pt x="2585923" y="1049122"/>
                  </a:cubicBezTo>
                  <a:cubicBezTo>
                    <a:pt x="2613965" y="1099719"/>
                    <a:pt x="2635910" y="1132027"/>
                    <a:pt x="2659075" y="1169822"/>
                  </a:cubicBezTo>
                  <a:cubicBezTo>
                    <a:pt x="2682240" y="1207617"/>
                    <a:pt x="2698699" y="1236269"/>
                    <a:pt x="2724912" y="1275893"/>
                  </a:cubicBezTo>
                  <a:cubicBezTo>
                    <a:pt x="2751125" y="1315517"/>
                    <a:pt x="2790139" y="1372819"/>
                    <a:pt x="2816352" y="1407566"/>
                  </a:cubicBezTo>
                  <a:cubicBezTo>
                    <a:pt x="2842565" y="1442313"/>
                    <a:pt x="2850489" y="1450848"/>
                    <a:pt x="2882188" y="1484376"/>
                  </a:cubicBezTo>
                  <a:cubicBezTo>
                    <a:pt x="2913887" y="1517904"/>
                    <a:pt x="2969361" y="1575816"/>
                    <a:pt x="3006547" y="1608734"/>
                  </a:cubicBezTo>
                  <a:cubicBezTo>
                    <a:pt x="3043733" y="1641652"/>
                    <a:pt x="3071165" y="1659940"/>
                    <a:pt x="3105302" y="1681886"/>
                  </a:cubicBezTo>
                  <a:cubicBezTo>
                    <a:pt x="3139440" y="1703832"/>
                    <a:pt x="3174796" y="1722730"/>
                    <a:pt x="3211372" y="1740408"/>
                  </a:cubicBezTo>
                  <a:cubicBezTo>
                    <a:pt x="3247948" y="1758086"/>
                    <a:pt x="3283305" y="1776375"/>
                    <a:pt x="3324758" y="1787957"/>
                  </a:cubicBezTo>
                  <a:cubicBezTo>
                    <a:pt x="3366211" y="1799539"/>
                    <a:pt x="3419246" y="1803806"/>
                    <a:pt x="3460089" y="1809902"/>
                  </a:cubicBezTo>
                  <a:cubicBezTo>
                    <a:pt x="3500932" y="1815998"/>
                    <a:pt x="3536289" y="1819656"/>
                    <a:pt x="3569817" y="1824533"/>
                  </a:cubicBezTo>
                  <a:cubicBezTo>
                    <a:pt x="3603345" y="1829410"/>
                    <a:pt x="3661257" y="1839163"/>
                    <a:pt x="3661257" y="1839163"/>
                  </a:cubicBezTo>
                  <a:lnTo>
                    <a:pt x="3661257" y="1839163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20" descr="The current category highlighted is Intro." title="Chapter 8 Category Bar"/>
          <p:cNvGrpSpPr>
            <a:grpSpLocks/>
          </p:cNvGrpSpPr>
          <p:nvPr/>
        </p:nvGrpSpPr>
        <p:grpSpPr bwMode="auto">
          <a:xfrm>
            <a:off x="0" y="0"/>
            <a:ext cx="9134475" cy="277813"/>
            <a:chOff x="0" y="0"/>
            <a:chExt cx="9134475" cy="277813"/>
          </a:xfrm>
        </p:grpSpPr>
        <p:sp>
          <p:nvSpPr>
            <p:cNvPr id="24" name="TextBox 23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28" name="Pentagon 27" descr="Progress Bar showing &quot;Intro&quot; as current category." title="Progress Bar – Intro"/>
          <p:cNvSpPr/>
          <p:nvPr/>
        </p:nvSpPr>
        <p:spPr bwMode="auto">
          <a:xfrm>
            <a:off x="0" y="276225"/>
            <a:ext cx="2286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Breaking Down Sources of Risk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Stand-alone risk = Market risk + Diversifiable risk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Market risk:  portion of a security’s stand-alone risk that cannot be eliminated through diversification.  Measured by beta.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Diversifiable risk:  portion of  a security’s stand-alone risk that can be eliminated through proper diversification.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0C25564B-8F56-40E2-A236-63656634F7D3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Pentagon 5" descr="Progress Bar showing &quot;Portfolio Risk&quot; as current category." title="Progress Bar – Portfolio Risk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Portfolio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Failure to Diversify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/>
              <a:t>If an investor chooses to hold a one-stock portfolio (doesn’t diversify), would the investor be compensated for the extra risk they bear?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/>
              <a:t>NO!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/>
              <a:t>Stand-alone risk is not important to a well-diversified investor.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/>
              <a:t>Rational, risk-averse investors are concerned with </a:t>
            </a:r>
            <a:r>
              <a:rPr lang="el-GR" dirty="0"/>
              <a:t>σ</a:t>
            </a:r>
            <a:r>
              <a:rPr lang="en-US" baseline="-25000" dirty="0"/>
              <a:t>p</a:t>
            </a:r>
            <a:r>
              <a:rPr lang="en-US" dirty="0"/>
              <a:t>, which is based upon market risk.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/>
              <a:t>There can be only one price (the market return) for a given security.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/>
              <a:t>No compensation should be earned for holding unnecessary, diversifiable risk.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152FD266-544D-488D-8E01-DFF532AFE62B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Pentagon 5" descr="Progress Bar showing &quot;Portfolio Risk&quot; as current category." title="Progress Bar – Portfolio Risk"/>
          <p:cNvSpPr/>
          <p:nvPr/>
        </p:nvSpPr>
        <p:spPr bwMode="auto">
          <a:xfrm>
            <a:off x="0" y="276225"/>
            <a:ext cx="6858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Portfolio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Capital Asset Pricing Model (CAPM)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7692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Model linking risk and required returns.  CAPM suggests that there is a Security Market Line (SML) that states that a stock’s required return equals the risk-free return plus a risk premium that reflects the stock’s risk after diversification.</a:t>
            </a:r>
          </a:p>
          <a:p>
            <a:pPr algn="ctr" eaLnBrk="1" hangingPunct="1"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r</a:t>
            </a:r>
            <a:r>
              <a:rPr lang="en-US" baseline="-25000" dirty="0">
                <a:solidFill>
                  <a:srgbClr val="000000"/>
                </a:solidFill>
              </a:rPr>
              <a:t>RF </a:t>
            </a:r>
            <a:r>
              <a:rPr lang="en-US" dirty="0">
                <a:solidFill>
                  <a:srgbClr val="000000"/>
                </a:solidFill>
              </a:rPr>
              <a:t>+ (r</a:t>
            </a:r>
            <a:r>
              <a:rPr lang="en-US" baseline="-25000" dirty="0">
                <a:solidFill>
                  <a:srgbClr val="000000"/>
                </a:solidFill>
              </a:rPr>
              <a:t>M </a:t>
            </a:r>
            <a:r>
              <a:rPr lang="en-US" dirty="0">
                <a:solidFill>
                  <a:srgbClr val="000000"/>
                </a:solidFill>
              </a:rPr>
              <a:t>– r</a:t>
            </a:r>
            <a:r>
              <a:rPr lang="en-US" baseline="-25000" dirty="0">
                <a:solidFill>
                  <a:srgbClr val="000000"/>
                </a:solidFill>
              </a:rPr>
              <a:t>RF</a:t>
            </a:r>
            <a:r>
              <a:rPr lang="en-US" dirty="0">
                <a:solidFill>
                  <a:srgbClr val="000000"/>
                </a:solidFill>
              </a:rPr>
              <a:t>)b</a:t>
            </a:r>
            <a:r>
              <a:rPr lang="en-US" baseline="-25000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Primary conclusion: The relevant riskiness of a stock is its contribution to the riskiness of a well-diversified portfolio.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EE845B59-ABD9-4607-BEE3-5AEDB6B11B15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Pentagon 5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Beta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Measures a stock’s market risk, and shows a stock’s volatility relative to the market.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Indicates how risky a stock is if the stock is held in a well-diversified portfolio.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761EC23E-E1DB-469B-8F6E-1C4F1D8176C2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Pentagon 5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Comments on Beta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If beta = 1.0, the security is just as risky as the average stock.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If beta &gt; 1.0, the security is riskier than average.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If beta &lt; 1.0, the security is less risky than average.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Most stocks have betas in the range of 0.5 to 1.5.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BAB879C9-2417-42B4-AD7F-6E4CA8B0FF23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Pentagon 5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Can the beta of a security be negative?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Yes, if the correlation between Stock i and the market is negative (i.e., </a:t>
            </a:r>
            <a:r>
              <a:rPr lang="el-GR" dirty="0"/>
              <a:t>ρ</a:t>
            </a:r>
            <a:r>
              <a:rPr lang="en-US" baseline="-25000" dirty="0"/>
              <a:t>i,m</a:t>
            </a:r>
            <a:r>
              <a:rPr lang="en-US" dirty="0"/>
              <a:t> &lt; 0).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If the correlation is negative, the regression line would slope downward, and the beta would be negative.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However, a negative beta is highly unlikely.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4974F44D-3BD8-46A4-868F-2D944DE581E7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Pentagon 5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Calculating Betas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Well-diversified investors are primarily concerned with how a stock is expected to move relative to the market in the future.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Without a crystal ball to predict the future, analysts are forced to rely on historical data.  A typical approach to estimate beta is to run a regression of the security’s past returns against the past returns of the market.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The slope of the regression line is defined as the beta coefficient for the security.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FC0492A2-0EC1-47AD-A306-D16C43FD4F8E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Pentagon 5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4650"/>
            <a:ext cx="8229600" cy="768350"/>
          </a:xfrm>
        </p:spPr>
        <p:txBody>
          <a:bodyPr/>
          <a:lstStyle/>
          <a:p>
            <a:pPr eaLnBrk="1" hangingPunct="1"/>
            <a:r>
              <a:rPr lang="en-US" dirty="0"/>
              <a:t>Illustrating the Calculation of Beta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313EA685-5CF8-4D22-9989-EA55B1047C8F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grpSp>
        <p:nvGrpSpPr>
          <p:cNvPr id="41988" name="Group 30" descr="Graph and table illustrating the calculation of Beta." title="Calculating Beta"/>
          <p:cNvGrpSpPr>
            <a:grpSpLocks/>
          </p:cNvGrpSpPr>
          <p:nvPr/>
        </p:nvGrpSpPr>
        <p:grpSpPr bwMode="auto">
          <a:xfrm>
            <a:off x="890588" y="1624013"/>
            <a:ext cx="7366000" cy="4524375"/>
            <a:chOff x="890588" y="1624013"/>
            <a:chExt cx="7366000" cy="4524375"/>
          </a:xfrm>
        </p:grpSpPr>
        <p:grpSp>
          <p:nvGrpSpPr>
            <p:cNvPr id="41991" name="Group 29"/>
            <p:cNvGrpSpPr>
              <a:grpSpLocks/>
            </p:cNvGrpSpPr>
            <p:nvPr/>
          </p:nvGrpSpPr>
          <p:grpSpPr bwMode="auto">
            <a:xfrm>
              <a:off x="890588" y="1624013"/>
              <a:ext cx="7366000" cy="4524375"/>
              <a:chOff x="576" y="1188"/>
              <a:chExt cx="4640" cy="2850"/>
            </a:xfrm>
          </p:grpSpPr>
          <p:sp>
            <p:nvSpPr>
              <p:cNvPr id="52229" name="Line 6"/>
              <p:cNvSpPr>
                <a:spLocks noChangeShapeType="1"/>
              </p:cNvSpPr>
              <p:nvPr/>
            </p:nvSpPr>
            <p:spPr bwMode="auto">
              <a:xfrm flipV="1">
                <a:off x="720" y="1344"/>
                <a:ext cx="2880" cy="2591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230" name="Rectangle 7"/>
              <p:cNvSpPr>
                <a:spLocks noChangeArrowheads="1"/>
              </p:cNvSpPr>
              <p:nvPr/>
            </p:nvSpPr>
            <p:spPr bwMode="auto">
              <a:xfrm>
                <a:off x="3031" y="1440"/>
                <a:ext cx="238" cy="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52231" name="Rectangle 8"/>
              <p:cNvSpPr>
                <a:spLocks noChangeArrowheads="1"/>
              </p:cNvSpPr>
              <p:nvPr/>
            </p:nvSpPr>
            <p:spPr bwMode="auto">
              <a:xfrm>
                <a:off x="583" y="3456"/>
                <a:ext cx="238" cy="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52232" name="Rectangle 9"/>
              <p:cNvSpPr>
                <a:spLocks noChangeArrowheads="1"/>
              </p:cNvSpPr>
              <p:nvPr/>
            </p:nvSpPr>
            <p:spPr bwMode="auto">
              <a:xfrm>
                <a:off x="2599" y="1728"/>
                <a:ext cx="238" cy="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52233" name="Line 10"/>
              <p:cNvSpPr>
                <a:spLocks noChangeShapeType="1"/>
              </p:cNvSpPr>
              <p:nvPr/>
            </p:nvSpPr>
            <p:spPr bwMode="auto">
              <a:xfrm>
                <a:off x="1473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234" name="Line 11"/>
              <p:cNvSpPr>
                <a:spLocks noChangeShapeType="1"/>
              </p:cNvSpPr>
              <p:nvPr/>
            </p:nvSpPr>
            <p:spPr bwMode="auto">
              <a:xfrm>
                <a:off x="576" y="3072"/>
                <a:ext cx="431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41999" name="Group 12"/>
              <p:cNvGrpSpPr>
                <a:grpSpLocks/>
              </p:cNvGrpSpPr>
              <p:nvPr/>
            </p:nvGrpSpPr>
            <p:grpSpPr bwMode="auto">
              <a:xfrm>
                <a:off x="1248" y="1188"/>
                <a:ext cx="311" cy="437"/>
                <a:chOff x="1330" y="684"/>
                <a:chExt cx="311" cy="437"/>
              </a:xfrm>
            </p:grpSpPr>
            <p:sp>
              <p:nvSpPr>
                <p:cNvPr id="52251" name="Rectangle 13"/>
                <p:cNvSpPr>
                  <a:spLocks noChangeArrowheads="1"/>
                </p:cNvSpPr>
                <p:nvPr/>
              </p:nvSpPr>
              <p:spPr bwMode="auto">
                <a:xfrm>
                  <a:off x="1416" y="888"/>
                  <a:ext cx="19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</a:t>
                  </a:r>
                  <a:r>
                    <a:rPr lang="en-US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i</a:t>
                  </a:r>
                </a:p>
              </p:txBody>
            </p:sp>
            <p:sp>
              <p:nvSpPr>
                <p:cNvPr id="5225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30" y="684"/>
                  <a:ext cx="311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en-US" sz="2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_</a:t>
                  </a:r>
                </a:p>
              </p:txBody>
            </p:sp>
          </p:grpSp>
          <p:sp>
            <p:nvSpPr>
              <p:cNvPr id="52249" name="Rectangle 15"/>
              <p:cNvSpPr>
                <a:spLocks noChangeArrowheads="1"/>
              </p:cNvSpPr>
              <p:nvPr/>
            </p:nvSpPr>
            <p:spPr bwMode="auto">
              <a:xfrm>
                <a:off x="4704" y="3168"/>
                <a:ext cx="51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US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</a:p>
            </p:txBody>
          </p:sp>
          <p:sp>
            <p:nvSpPr>
              <p:cNvPr id="52237" name="Rectangle 17"/>
              <p:cNvSpPr>
                <a:spLocks noChangeArrowheads="1"/>
              </p:cNvSpPr>
              <p:nvPr/>
            </p:nvSpPr>
            <p:spPr bwMode="auto">
              <a:xfrm>
                <a:off x="624" y="3072"/>
                <a:ext cx="350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	0	5	10	15	20</a:t>
                </a:r>
              </a:p>
            </p:txBody>
          </p:sp>
          <p:sp>
            <p:nvSpPr>
              <p:cNvPr id="52238" name="Rectangle 18"/>
              <p:cNvSpPr>
                <a:spLocks noChangeArrowheads="1"/>
              </p:cNvSpPr>
              <p:nvPr/>
            </p:nvSpPr>
            <p:spPr bwMode="auto">
              <a:xfrm>
                <a:off x="1150" y="1632"/>
                <a:ext cx="297" cy="1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</a:p>
              <a:p>
                <a:pPr algn="ctr" eaLnBrk="0" hangingPunct="0">
                  <a:lnSpc>
                    <a:spcPct val="80000"/>
                  </a:lnSpc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15</a:t>
                </a:r>
              </a:p>
              <a:p>
                <a:pPr algn="ctr" eaLnBrk="0" hangingPunct="0">
                  <a:lnSpc>
                    <a:spcPct val="80000"/>
                  </a:lnSpc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</a:p>
              <a:p>
                <a:pPr algn="ctr" eaLnBrk="0" hangingPunct="0">
                  <a:lnSpc>
                    <a:spcPct val="80000"/>
                  </a:lnSpc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52239" name="Rectangle 19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351" cy="5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-5</a:t>
                </a:r>
              </a:p>
              <a:p>
                <a:pPr algn="ctr" eaLnBrk="0" hangingPunct="0">
                  <a:lnSpc>
                    <a:spcPct val="80000"/>
                  </a:lnSpc>
                  <a:defRPr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-10</a:t>
                </a:r>
              </a:p>
            </p:txBody>
          </p:sp>
          <p:grpSp>
            <p:nvGrpSpPr>
              <p:cNvPr id="42004" name="Group 27"/>
              <p:cNvGrpSpPr>
                <a:grpSpLocks/>
              </p:cNvGrpSpPr>
              <p:nvPr/>
            </p:nvGrpSpPr>
            <p:grpSpPr bwMode="auto">
              <a:xfrm>
                <a:off x="2442" y="3360"/>
                <a:ext cx="1974" cy="576"/>
                <a:chOff x="2442" y="3360"/>
                <a:chExt cx="1974" cy="576"/>
              </a:xfrm>
            </p:grpSpPr>
            <p:sp>
              <p:nvSpPr>
                <p:cNvPr id="52246" name="Rectangle 20"/>
                <p:cNvSpPr>
                  <a:spLocks noChangeArrowheads="1"/>
                </p:cNvSpPr>
                <p:nvPr/>
              </p:nvSpPr>
              <p:spPr bwMode="auto">
                <a:xfrm>
                  <a:off x="2448" y="3360"/>
                  <a:ext cx="196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eaLnBrk="0" hangingPunct="0">
                    <a:lnSpc>
                      <a:spcPts val="3200"/>
                    </a:lnSpc>
                    <a:defRPr/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Regression line:</a:t>
                  </a:r>
                </a:p>
                <a:p>
                  <a:pPr eaLnBrk="0" hangingPunct="0">
                    <a:lnSpc>
                      <a:spcPts val="3200"/>
                    </a:lnSpc>
                    <a:defRPr/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</a:t>
                  </a:r>
                  <a:r>
                    <a:rPr lang="en-US" sz="2000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i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= -2.59 + 1.44 r</a:t>
                  </a:r>
                  <a:r>
                    <a:rPr lang="en-US" sz="2000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M</a:t>
                  </a:r>
                </a:p>
              </p:txBody>
            </p:sp>
            <p:sp>
              <p:nvSpPr>
                <p:cNvPr id="52247" name="Rectangle 23"/>
                <p:cNvSpPr>
                  <a:spLocks noChangeArrowheads="1"/>
                </p:cNvSpPr>
                <p:nvPr/>
              </p:nvSpPr>
              <p:spPr bwMode="auto">
                <a:xfrm>
                  <a:off x="2442" y="3630"/>
                  <a:ext cx="171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^</a:t>
                  </a:r>
                </a:p>
              </p:txBody>
            </p:sp>
            <p:sp>
              <p:nvSpPr>
                <p:cNvPr id="52248" name="Rectangle 24"/>
                <p:cNvSpPr>
                  <a:spLocks noChangeArrowheads="1"/>
                </p:cNvSpPr>
                <p:nvPr/>
              </p:nvSpPr>
              <p:spPr bwMode="auto">
                <a:xfrm>
                  <a:off x="3612" y="3630"/>
                  <a:ext cx="171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^</a:t>
                  </a:r>
                </a:p>
              </p:txBody>
            </p:sp>
          </p:grpSp>
          <p:grpSp>
            <p:nvGrpSpPr>
              <p:cNvPr id="42005" name="Group 28"/>
              <p:cNvGrpSpPr>
                <a:grpSpLocks/>
              </p:cNvGrpSpPr>
              <p:nvPr/>
            </p:nvGrpSpPr>
            <p:grpSpPr bwMode="auto">
              <a:xfrm>
                <a:off x="3546" y="1728"/>
                <a:ext cx="1658" cy="963"/>
                <a:chOff x="3546" y="1728"/>
                <a:chExt cx="1658" cy="963"/>
              </a:xfrm>
            </p:grpSpPr>
            <p:sp>
              <p:nvSpPr>
                <p:cNvPr id="2" name="Rectangle 5"/>
                <p:cNvSpPr>
                  <a:spLocks noChangeArrowheads="1"/>
                </p:cNvSpPr>
                <p:nvPr/>
              </p:nvSpPr>
              <p:spPr bwMode="auto">
                <a:xfrm>
                  <a:off x="3552" y="1728"/>
                  <a:ext cx="1652" cy="963"/>
                </a:xfrm>
                <a:prstGeom prst="rect">
                  <a:avLst/>
                </a:prstGeom>
                <a:noFill/>
                <a:ln w="254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eaLnBrk="0" hangingPunct="0">
                    <a:lnSpc>
                      <a:spcPts val="2800"/>
                    </a:lnSpc>
                    <a:defRPr/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Year	r</a:t>
                  </a:r>
                  <a:r>
                    <a:rPr lang="en-US" sz="2000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M	  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</a:t>
                  </a:r>
                  <a:r>
                    <a:rPr lang="en-US" sz="2000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i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</a:t>
                  </a:r>
                </a:p>
                <a:p>
                  <a:pPr eaLnBrk="0" hangingPunct="0">
                    <a:lnSpc>
                      <a:spcPts val="2800"/>
                    </a:lnSpc>
                    <a:defRPr/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1	15%	 18%</a:t>
                  </a:r>
                </a:p>
                <a:p>
                  <a:pPr eaLnBrk="0" hangingPunct="0">
                    <a:lnSpc>
                      <a:spcPts val="2800"/>
                    </a:lnSpc>
                    <a:defRPr/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2	 -5	-10</a:t>
                  </a:r>
                </a:p>
                <a:p>
                  <a:pPr eaLnBrk="0" hangingPunct="0">
                    <a:lnSpc>
                      <a:spcPts val="2800"/>
                    </a:lnSpc>
                    <a:defRPr/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3	12	 16</a:t>
                  </a:r>
                </a:p>
              </p:txBody>
            </p:sp>
            <p:sp>
              <p:nvSpPr>
                <p:cNvPr id="52243" name="Line 21"/>
                <p:cNvSpPr>
                  <a:spLocks noChangeShapeType="1"/>
                </p:cNvSpPr>
                <p:nvPr/>
              </p:nvSpPr>
              <p:spPr bwMode="auto">
                <a:xfrm>
                  <a:off x="4176" y="1812"/>
                  <a:ext cx="11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244" name="Line 22"/>
                <p:cNvSpPr>
                  <a:spLocks noChangeShapeType="1"/>
                </p:cNvSpPr>
                <p:nvPr/>
              </p:nvSpPr>
              <p:spPr bwMode="auto">
                <a:xfrm>
                  <a:off x="3546" y="1989"/>
                  <a:ext cx="165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245" name="Line 25"/>
                <p:cNvSpPr>
                  <a:spLocks noChangeShapeType="1"/>
                </p:cNvSpPr>
                <p:nvPr/>
              </p:nvSpPr>
              <p:spPr bwMode="auto">
                <a:xfrm>
                  <a:off x="4791" y="1812"/>
                  <a:ext cx="11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7710488" y="4864100"/>
              <a:ext cx="182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Pentagon 28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8" name="Group 30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2" name="TextBox 31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2113"/>
            <a:ext cx="8229600" cy="7842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Beta Coefficients for High Tech, Collections, </a:t>
            </a:r>
            <a:br>
              <a:rPr lang="en-US" dirty="0"/>
            </a:br>
            <a:r>
              <a:rPr lang="en-US" dirty="0"/>
              <a:t>and T-Bills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F4B0B23E-5493-4820-8A5A-38EB6F8392D9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grpSp>
        <p:nvGrpSpPr>
          <p:cNvPr id="4" name="Group 3" descr="Graph illustrating the Beta Coefficients for high tech, collections, and t-bills." title="Beta Coefficients "/>
          <p:cNvGrpSpPr/>
          <p:nvPr/>
        </p:nvGrpSpPr>
        <p:grpSpPr>
          <a:xfrm>
            <a:off x="950913" y="1682750"/>
            <a:ext cx="7277100" cy="4425950"/>
            <a:chOff x="950913" y="1682750"/>
            <a:chExt cx="7277100" cy="4425950"/>
          </a:xfrm>
        </p:grpSpPr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7415213" y="4548188"/>
              <a:ext cx="8128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en-US" dirty="0">
                  <a:latin typeface="+mn-lt"/>
                </a:rPr>
                <a:t>r</a:t>
              </a:r>
              <a:r>
                <a:rPr lang="en-US" baseline="-25000" dirty="0">
                  <a:latin typeface="+mn-lt"/>
                </a:rPr>
                <a:t>M</a:t>
              </a:r>
            </a:p>
          </p:txBody>
        </p:sp>
        <p:grpSp>
          <p:nvGrpSpPr>
            <p:cNvPr id="43013" name="Group 23"/>
            <p:cNvGrpSpPr>
              <a:grpSpLocks/>
            </p:cNvGrpSpPr>
            <p:nvPr/>
          </p:nvGrpSpPr>
          <p:grpSpPr bwMode="auto">
            <a:xfrm>
              <a:off x="950913" y="1682750"/>
              <a:ext cx="7162800" cy="4425950"/>
              <a:chOff x="1110641" y="2025651"/>
              <a:chExt cx="7162800" cy="4425950"/>
            </a:xfrm>
          </p:grpSpPr>
          <p:grpSp>
            <p:nvGrpSpPr>
              <p:cNvPr id="43016" name="Group 34"/>
              <p:cNvGrpSpPr>
                <a:grpSpLocks/>
              </p:cNvGrpSpPr>
              <p:nvPr/>
            </p:nvGrpSpPr>
            <p:grpSpPr bwMode="auto">
              <a:xfrm>
                <a:off x="1110641" y="2025651"/>
                <a:ext cx="7162800" cy="4425950"/>
                <a:chOff x="432" y="1269"/>
                <a:chExt cx="4512" cy="2788"/>
              </a:xfrm>
            </p:grpSpPr>
            <p:sp>
              <p:nvSpPr>
                <p:cNvPr id="2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76" y="1374"/>
                  <a:ext cx="2739" cy="2440"/>
                </a:xfrm>
                <a:prstGeom prst="line">
                  <a:avLst/>
                </a:prstGeom>
                <a:noFill/>
                <a:ln w="28575">
                  <a:solidFill>
                    <a:schemeClr val="accent4">
                      <a:lumMod val="75000"/>
                    </a:scheme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" name="Line 7"/>
                <p:cNvSpPr>
                  <a:spLocks noChangeShapeType="1"/>
                </p:cNvSpPr>
                <p:nvPr/>
              </p:nvSpPr>
              <p:spPr bwMode="auto">
                <a:xfrm>
                  <a:off x="576" y="2430"/>
                  <a:ext cx="3788" cy="952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3255" name="Line 8"/>
                <p:cNvSpPr>
                  <a:spLocks noChangeShapeType="1"/>
                </p:cNvSpPr>
                <p:nvPr/>
              </p:nvSpPr>
              <p:spPr bwMode="auto">
                <a:xfrm>
                  <a:off x="580" y="2733"/>
                  <a:ext cx="3164" cy="0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3256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1344" y="1584"/>
                  <a:ext cx="0" cy="23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3257" name="Line 18"/>
                <p:cNvSpPr>
                  <a:spLocks noChangeShapeType="1"/>
                </p:cNvSpPr>
                <p:nvPr/>
              </p:nvSpPr>
              <p:spPr bwMode="auto">
                <a:xfrm>
                  <a:off x="576" y="3053"/>
                  <a:ext cx="417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3258" name="Rectangle 19"/>
                <p:cNvSpPr>
                  <a:spLocks noChangeArrowheads="1"/>
                </p:cNvSpPr>
                <p:nvPr/>
              </p:nvSpPr>
              <p:spPr bwMode="auto">
                <a:xfrm>
                  <a:off x="1264" y="1296"/>
                  <a:ext cx="19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</a:t>
                  </a:r>
                  <a:r>
                    <a:rPr lang="en-US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i</a:t>
                  </a:r>
                </a:p>
              </p:txBody>
            </p:sp>
            <p:sp>
              <p:nvSpPr>
                <p:cNvPr id="53262" name="Rectangle 23"/>
                <p:cNvSpPr>
                  <a:spLocks noChangeArrowheads="1"/>
                </p:cNvSpPr>
                <p:nvPr/>
              </p:nvSpPr>
              <p:spPr bwMode="auto">
                <a:xfrm>
                  <a:off x="432" y="3024"/>
                  <a:ext cx="3503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-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20               0                 20                40</a:t>
                  </a:r>
                </a:p>
              </p:txBody>
            </p:sp>
            <p:sp>
              <p:nvSpPr>
                <p:cNvPr id="53263" name="Rectangle 24"/>
                <p:cNvSpPr>
                  <a:spLocks noChangeArrowheads="1"/>
                </p:cNvSpPr>
                <p:nvPr/>
              </p:nvSpPr>
              <p:spPr bwMode="auto">
                <a:xfrm>
                  <a:off x="1008" y="1344"/>
                  <a:ext cx="297" cy="13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>
                    <a:lnSpc>
                      <a:spcPct val="85000"/>
                    </a:lnSpc>
                    <a:defRPr/>
                  </a:pPr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eaLnBrk="0" hangingPunct="0">
                    <a:lnSpc>
                      <a:spcPct val="85000"/>
                    </a:lnSpc>
                    <a:defRPr/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40</a:t>
                  </a:r>
                </a:p>
                <a:p>
                  <a:pPr eaLnBrk="0" hangingPunct="0">
                    <a:lnSpc>
                      <a:spcPct val="85000"/>
                    </a:lnSpc>
                    <a:defRPr/>
                  </a:pPr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eaLnBrk="0" hangingPunct="0">
                    <a:lnSpc>
                      <a:spcPct val="85000"/>
                    </a:lnSpc>
                    <a:defRPr/>
                  </a:pPr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eaLnBrk="0" hangingPunct="0">
                    <a:lnSpc>
                      <a:spcPct val="85000"/>
                    </a:lnSpc>
                    <a:defRPr/>
                  </a:pPr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eaLnBrk="0" hangingPunct="0">
                    <a:lnSpc>
                      <a:spcPct val="85000"/>
                    </a:lnSpc>
                    <a:defRPr/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20</a:t>
                  </a:r>
                </a:p>
                <a:p>
                  <a:pPr eaLnBrk="0" hangingPunct="0">
                    <a:lnSpc>
                      <a:spcPct val="85000"/>
                    </a:lnSpc>
                    <a:defRPr/>
                  </a:pPr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eaLnBrk="0" hangingPunct="0">
                    <a:lnSpc>
                      <a:spcPct val="85000"/>
                    </a:lnSpc>
                    <a:defRPr/>
                  </a:pPr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3264" name="Rectangle 25"/>
                <p:cNvSpPr>
                  <a:spLocks noChangeArrowheads="1"/>
                </p:cNvSpPr>
                <p:nvPr/>
              </p:nvSpPr>
              <p:spPr bwMode="auto">
                <a:xfrm>
                  <a:off x="981" y="3504"/>
                  <a:ext cx="351" cy="5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 eaLnBrk="0" hangingPunct="0">
                    <a:lnSpc>
                      <a:spcPct val="85000"/>
                    </a:lnSpc>
                    <a:defRPr/>
                  </a:pPr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-20</a:t>
                  </a:r>
                </a:p>
              </p:txBody>
            </p:sp>
            <p:sp>
              <p:nvSpPr>
                <p:cNvPr id="5326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325" y="1269"/>
                  <a:ext cx="1200" cy="252"/>
                </a:xfrm>
                <a:prstGeom prst="rect">
                  <a:avLst/>
                </a:prstGeom>
                <a:noFill/>
                <a:ln w="25400">
                  <a:solidFill>
                    <a:schemeClr val="accent4">
                      <a:lumMod val="75000"/>
                    </a:schemeClr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HT: b = 1.31</a:t>
                  </a:r>
                  <a:endParaRPr lang="el-GR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326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744" y="2592"/>
                  <a:ext cx="1200" cy="252"/>
                </a:xfrm>
                <a:prstGeom prst="rect">
                  <a:avLst/>
                </a:prstGeom>
                <a:noFill/>
                <a:ln w="2540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T-bills: b = 0</a:t>
                  </a:r>
                  <a:endParaRPr lang="el-GR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326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315" y="3288"/>
                  <a:ext cx="1296" cy="25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bg2">
                      <a:lumMod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Coll: b = -0.5</a:t>
                  </a:r>
                  <a:endParaRPr lang="el-GR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2" name="Line 25"/>
              <p:cNvSpPr>
                <a:spLocks noChangeShapeType="1"/>
              </p:cNvSpPr>
              <p:nvPr/>
            </p:nvSpPr>
            <p:spPr bwMode="auto">
              <a:xfrm>
                <a:off x="7860691" y="4976814"/>
                <a:ext cx="1825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Line 25"/>
              <p:cNvSpPr>
                <a:spLocks noChangeShapeType="1"/>
              </p:cNvSpPr>
              <p:nvPr/>
            </p:nvSpPr>
            <p:spPr bwMode="auto">
              <a:xfrm>
                <a:off x="2483828" y="2146301"/>
                <a:ext cx="1825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5" name="Pentagon 24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6" name="Group 25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7" name="TextBox 26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Comparing Expected Returns and Beta Coefficients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tabLst>
                <a:tab pos="3771900" algn="ctr"/>
                <a:tab pos="6457950" algn="ctr"/>
              </a:tabLst>
              <a:defRPr/>
            </a:pPr>
            <a:r>
              <a:rPr lang="en-US" u="sng" dirty="0"/>
              <a:t>Security</a:t>
            </a:r>
            <a:r>
              <a:rPr lang="en-US" dirty="0"/>
              <a:t>	 </a:t>
            </a:r>
            <a:r>
              <a:rPr lang="en-US" u="sng" dirty="0"/>
              <a:t>Expected Return</a:t>
            </a:r>
            <a:r>
              <a:rPr lang="en-US" dirty="0"/>
              <a:t>	 </a:t>
            </a:r>
            <a:r>
              <a:rPr lang="en-US" u="sng" dirty="0"/>
              <a:t>Beta 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tabLst>
                <a:tab pos="3886200" algn="dec"/>
                <a:tab pos="6400800" algn="dec"/>
              </a:tabLst>
              <a:defRPr/>
            </a:pPr>
            <a:r>
              <a:rPr lang="en-US" dirty="0"/>
              <a:t>High Tech	9.9%	 1.31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tabLst>
                <a:tab pos="3886200" algn="dec"/>
                <a:tab pos="6400800" algn="dec"/>
              </a:tabLst>
              <a:defRPr/>
            </a:pPr>
            <a:r>
              <a:rPr lang="en-US" dirty="0"/>
              <a:t>Market	 8.0	 1.00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tabLst>
                <a:tab pos="3886200" algn="dec"/>
                <a:tab pos="6400800" algn="dec"/>
              </a:tabLst>
              <a:defRPr/>
            </a:pPr>
            <a:r>
              <a:rPr lang="en-US" dirty="0"/>
              <a:t>US Rubber	   7.3	 0.88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tabLst>
                <a:tab pos="3886200" algn="dec"/>
                <a:tab pos="6400800" algn="dec"/>
              </a:tabLst>
              <a:defRPr/>
            </a:pPr>
            <a:r>
              <a:rPr lang="en-US" dirty="0"/>
              <a:t>T-Bills	  3.0	 0.00</a:t>
            </a:r>
          </a:p>
          <a:p>
            <a:pPr marL="0" indent="0" eaLnBrk="1" hangingPunct="1">
              <a:spcAft>
                <a:spcPts val="2400"/>
              </a:spcAft>
              <a:buFont typeface="Wingdings" pitchFamily="2" charset="2"/>
              <a:buNone/>
              <a:tabLst>
                <a:tab pos="3886200" algn="dec"/>
                <a:tab pos="6400800" algn="dec"/>
              </a:tabLst>
              <a:defRPr/>
            </a:pPr>
            <a:r>
              <a:rPr lang="en-US" dirty="0"/>
              <a:t>Collections	1.2	-0.50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/>
              <a:t>Riskier securities have higher returns, so the rank order is OK.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AE30157-6221-4451-89FA-42D353A5FAE2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6" name="Pentagon 5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Selected Realized Returns, 1926-2014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909637" y="5347204"/>
            <a:ext cx="7324725" cy="82650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Source:  Based on </a:t>
            </a:r>
            <a:r>
              <a:rPr lang="en-US" sz="1800" i="1" dirty="0">
                <a:solidFill>
                  <a:srgbClr val="000000"/>
                </a:solidFill>
              </a:rPr>
              <a:t>Ibbotson Stocks, Bonds, Bills, and Inflation:  2015 Classic Yearbook</a:t>
            </a:r>
            <a:r>
              <a:rPr lang="en-US" sz="1800" dirty="0">
                <a:solidFill>
                  <a:srgbClr val="000000"/>
                </a:solidFill>
              </a:rPr>
              <a:t> (Chicago:  Morningstar, Inc., 2015), 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pp. 40, 50.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B77AE5FA-F90B-4AD0-A18B-0746AD851922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2" name="Group 5" descr="The current category highlighted is Intro." title="Chapter 8 Category Bar"/>
          <p:cNvGrpSpPr>
            <a:grpSpLocks/>
          </p:cNvGrpSpPr>
          <p:nvPr/>
        </p:nvGrpSpPr>
        <p:grpSpPr bwMode="auto">
          <a:xfrm>
            <a:off x="0" y="0"/>
            <a:ext cx="9134475" cy="277813"/>
            <a:chOff x="0" y="0"/>
            <a:chExt cx="9134475" cy="27781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12" name="Pentagon 11" descr="Progress Bar showing &quot;Intro&quot; as current category." title="Progress Bar – Intro"/>
          <p:cNvSpPr/>
          <p:nvPr/>
        </p:nvSpPr>
        <p:spPr bwMode="auto">
          <a:xfrm>
            <a:off x="0" y="276225"/>
            <a:ext cx="2286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" name="Picture 3" descr="Table comparing average return values and standard deviation values for stocks and bonds from 1926-2014." title="Selected Realized Returns (1926-2014)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4932" y="1607600"/>
            <a:ext cx="8461436" cy="3437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00050"/>
            <a:ext cx="7759700" cy="835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900" dirty="0"/>
              <a:t>The Security Market Line (SML):  Calculating Required Rates of Return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	SML: r</a:t>
            </a:r>
            <a:r>
              <a:rPr lang="en-US" baseline="-25000" dirty="0"/>
              <a:t>i</a:t>
            </a:r>
            <a:r>
              <a:rPr lang="en-US" dirty="0"/>
              <a:t> = r</a:t>
            </a:r>
            <a:r>
              <a:rPr lang="en-US" baseline="-25000" dirty="0"/>
              <a:t>RF </a:t>
            </a:r>
            <a:r>
              <a:rPr lang="en-US" dirty="0"/>
              <a:t>+ (r</a:t>
            </a:r>
            <a:r>
              <a:rPr lang="en-US" baseline="-25000" dirty="0"/>
              <a:t>M </a:t>
            </a:r>
            <a:r>
              <a:rPr lang="en-US" dirty="0"/>
              <a:t>– r</a:t>
            </a:r>
            <a:r>
              <a:rPr lang="en-US" baseline="-25000" dirty="0"/>
              <a:t>RF</a:t>
            </a:r>
            <a:r>
              <a:rPr lang="en-US" dirty="0"/>
              <a:t>)b</a:t>
            </a:r>
            <a:r>
              <a:rPr lang="en-US" baseline="-25000" dirty="0"/>
              <a:t>i</a:t>
            </a: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	          r</a:t>
            </a:r>
            <a:r>
              <a:rPr lang="en-US" baseline="-25000" dirty="0"/>
              <a:t>i</a:t>
            </a:r>
            <a:r>
              <a:rPr lang="en-US" dirty="0"/>
              <a:t> = r</a:t>
            </a:r>
            <a:r>
              <a:rPr lang="en-US" baseline="-25000" dirty="0"/>
              <a:t>RF </a:t>
            </a:r>
            <a:r>
              <a:rPr lang="en-US" dirty="0"/>
              <a:t>+ (RP</a:t>
            </a:r>
            <a:r>
              <a:rPr lang="en-US" baseline="-25000" dirty="0"/>
              <a:t>M</a:t>
            </a:r>
            <a:r>
              <a:rPr lang="en-US" dirty="0"/>
              <a:t>)b</a:t>
            </a:r>
            <a:r>
              <a:rPr lang="en-US" baseline="-25000" dirty="0"/>
              <a:t>i</a:t>
            </a:r>
            <a:r>
              <a:rPr lang="en-US" dirty="0"/>
              <a:t>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Assume the yield curve is flat and that r</a:t>
            </a:r>
            <a:r>
              <a:rPr lang="en-US" baseline="-25000" dirty="0"/>
              <a:t>RF </a:t>
            </a:r>
            <a:r>
              <a:rPr lang="en-US" dirty="0"/>
              <a:t>= 3.0% and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dirty="0"/>
              <a:t>	RP</a:t>
            </a:r>
            <a:r>
              <a:rPr lang="en-US" baseline="-25000" dirty="0"/>
              <a:t>M </a:t>
            </a:r>
            <a:r>
              <a:rPr lang="en-US" dirty="0"/>
              <a:t>= r</a:t>
            </a:r>
            <a:r>
              <a:rPr lang="en-US" baseline="-25000" dirty="0"/>
              <a:t>M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 r</a:t>
            </a:r>
            <a:r>
              <a:rPr lang="en-US" baseline="-25000" dirty="0">
                <a:sym typeface="Symbol"/>
              </a:rPr>
              <a:t>RF</a:t>
            </a:r>
            <a:r>
              <a:rPr lang="en-US" dirty="0">
                <a:sym typeface="Symbol"/>
              </a:rPr>
              <a:t> = 8.0%  3.0% = </a:t>
            </a:r>
            <a:r>
              <a:rPr lang="en-US" dirty="0"/>
              <a:t>5.0%.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F0352D6C-E489-4030-8546-4A830AC183A3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6" name="Pentagon 5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What is the market risk premium?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Additional return over the risk-free rate needed to compensate investors for assuming an average amount of risk.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Its size depends on the perceived risk of the stock market and investors’ degree of risk aversion.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Varies from year to year, but most estimates suggest that it ranges between 4% and 8% per year.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116A0557-19AE-485A-BF73-36331768ECA2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6" name="Pentagon 5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Calculating Required Rates of Return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3226331A-F117-46DD-AD57-CF91B8515F6A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6" name="Pentagon 5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grpSp>
        <p:nvGrpSpPr>
          <p:cNvPr id="47153" name="Group 47152" descr="Calculating the Required Rates of Return for: high tech, market, US rbber, T-bill, and collections." title="Required Rates of Return "/>
          <p:cNvGrpSpPr/>
          <p:nvPr/>
        </p:nvGrpSpPr>
        <p:grpSpPr>
          <a:xfrm>
            <a:off x="811213" y="1670051"/>
            <a:ext cx="7518400" cy="2881312"/>
            <a:chOff x="811213" y="1670051"/>
            <a:chExt cx="7518400" cy="2881312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811213" y="1671638"/>
              <a:ext cx="7518400" cy="2843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877888" y="1670051"/>
              <a:ext cx="255588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990601" y="1820863"/>
              <a:ext cx="368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HT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247776" y="1670051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760538" y="1670051"/>
              <a:ext cx="373063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987551" y="1670051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2246313" y="1670051"/>
              <a:ext cx="2325688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3.0% + (5.0%)(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4511676" y="1670051"/>
              <a:ext cx="746125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1.31)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5237163" y="1670051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5595938" y="1670051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6427788" y="1670051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877888" y="20478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1760538" y="2047876"/>
              <a:ext cx="373063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1987551" y="20478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2246313" y="2047876"/>
              <a:ext cx="2130425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500" dirty="0">
                  <a:solidFill>
                    <a:srgbClr val="244061"/>
                  </a:solidFill>
                  <a:latin typeface="Tahoma" panose="020B0604030504040204" pitchFamily="34" charset="0"/>
                </a:rPr>
                <a:t>3.0</a:t>
              </a:r>
              <a:r>
                <a:rPr kumimoji="0" lang="en-US" altLang="en-US" sz="2500" b="0" i="0" u="none" strike="noStrike" cap="none" normalizeH="0" baseline="0" dirty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% + 6.55%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4152901" y="20478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5595938" y="2047876"/>
              <a:ext cx="373063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5822951" y="20478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6210301" y="2047876"/>
              <a:ext cx="935038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9.55%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7169151" y="20478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877888" y="2543176"/>
              <a:ext cx="255588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990601" y="2693988"/>
              <a:ext cx="2635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04" name="Rectangle 26"/>
            <p:cNvSpPr>
              <a:spLocks noChangeArrowheads="1"/>
            </p:cNvSpPr>
            <p:nvPr/>
          </p:nvSpPr>
          <p:spPr bwMode="auto">
            <a:xfrm>
              <a:off x="1147763" y="25431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05" name="Rectangle 27"/>
            <p:cNvSpPr>
              <a:spLocks noChangeArrowheads="1"/>
            </p:cNvSpPr>
            <p:nvPr/>
          </p:nvSpPr>
          <p:spPr bwMode="auto">
            <a:xfrm>
              <a:off x="1760538" y="2543176"/>
              <a:ext cx="373063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07" name="Rectangle 28"/>
            <p:cNvSpPr>
              <a:spLocks noChangeArrowheads="1"/>
            </p:cNvSpPr>
            <p:nvPr/>
          </p:nvSpPr>
          <p:spPr bwMode="auto">
            <a:xfrm>
              <a:off x="1987551" y="25431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09" name="Rectangle 29"/>
            <p:cNvSpPr>
              <a:spLocks noChangeArrowheads="1"/>
            </p:cNvSpPr>
            <p:nvPr/>
          </p:nvSpPr>
          <p:spPr bwMode="auto">
            <a:xfrm>
              <a:off x="2246313" y="2543176"/>
              <a:ext cx="3171825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500" dirty="0">
                  <a:solidFill>
                    <a:srgbClr val="244061"/>
                  </a:solidFill>
                  <a:latin typeface="Tahoma" panose="020B0604030504040204" pitchFamily="34" charset="0"/>
                </a:rPr>
                <a:t>3.0</a:t>
              </a:r>
              <a:r>
                <a:rPr kumimoji="0" lang="en-US" altLang="en-US" sz="2500" b="0" i="0" u="none" strike="noStrike" cap="none" normalizeH="0" baseline="0" dirty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% + (5.0%)(1.00)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0" name="Rectangle 30"/>
            <p:cNvSpPr>
              <a:spLocks noChangeArrowheads="1"/>
            </p:cNvSpPr>
            <p:nvPr/>
          </p:nvSpPr>
          <p:spPr bwMode="auto">
            <a:xfrm>
              <a:off x="5237163" y="25431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1" name="Rectangle 31"/>
            <p:cNvSpPr>
              <a:spLocks noChangeArrowheads="1"/>
            </p:cNvSpPr>
            <p:nvPr/>
          </p:nvSpPr>
          <p:spPr bwMode="auto">
            <a:xfrm>
              <a:off x="5595938" y="2543176"/>
              <a:ext cx="373063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2" name="Rectangle 32"/>
            <p:cNvSpPr>
              <a:spLocks noChangeArrowheads="1"/>
            </p:cNvSpPr>
            <p:nvPr/>
          </p:nvSpPr>
          <p:spPr bwMode="auto">
            <a:xfrm>
              <a:off x="5822951" y="25431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3" name="Rectangle 33"/>
            <p:cNvSpPr>
              <a:spLocks noChangeArrowheads="1"/>
            </p:cNvSpPr>
            <p:nvPr/>
          </p:nvSpPr>
          <p:spPr bwMode="auto">
            <a:xfrm>
              <a:off x="6210301" y="2543176"/>
              <a:ext cx="935038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8.00%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4" name="Rectangle 34"/>
            <p:cNvSpPr>
              <a:spLocks noChangeArrowheads="1"/>
            </p:cNvSpPr>
            <p:nvPr/>
          </p:nvSpPr>
          <p:spPr bwMode="auto">
            <a:xfrm>
              <a:off x="7169151" y="25431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5" name="Rectangle 35"/>
            <p:cNvSpPr>
              <a:spLocks noChangeArrowheads="1"/>
            </p:cNvSpPr>
            <p:nvPr/>
          </p:nvSpPr>
          <p:spPr bwMode="auto">
            <a:xfrm>
              <a:off x="877888" y="3025776"/>
              <a:ext cx="255588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6" name="Rectangle 36"/>
            <p:cNvSpPr>
              <a:spLocks noChangeArrowheads="1"/>
            </p:cNvSpPr>
            <p:nvPr/>
          </p:nvSpPr>
          <p:spPr bwMode="auto">
            <a:xfrm>
              <a:off x="990601" y="3176588"/>
              <a:ext cx="4905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USR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7" name="Rectangle 37"/>
            <p:cNvSpPr>
              <a:spLocks noChangeArrowheads="1"/>
            </p:cNvSpPr>
            <p:nvPr/>
          </p:nvSpPr>
          <p:spPr bwMode="auto">
            <a:xfrm>
              <a:off x="1365251" y="30257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8" name="Rectangle 38"/>
            <p:cNvSpPr>
              <a:spLocks noChangeArrowheads="1"/>
            </p:cNvSpPr>
            <p:nvPr/>
          </p:nvSpPr>
          <p:spPr bwMode="auto">
            <a:xfrm>
              <a:off x="1760538" y="3025776"/>
              <a:ext cx="373063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9" name="Rectangle 39"/>
            <p:cNvSpPr>
              <a:spLocks noChangeArrowheads="1"/>
            </p:cNvSpPr>
            <p:nvPr/>
          </p:nvSpPr>
          <p:spPr bwMode="auto">
            <a:xfrm>
              <a:off x="1987551" y="30257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0" name="Rectangle 40"/>
            <p:cNvSpPr>
              <a:spLocks noChangeArrowheads="1"/>
            </p:cNvSpPr>
            <p:nvPr/>
          </p:nvSpPr>
          <p:spPr bwMode="auto">
            <a:xfrm>
              <a:off x="2246313" y="3025776"/>
              <a:ext cx="2970365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500" dirty="0">
                  <a:solidFill>
                    <a:srgbClr val="244061"/>
                  </a:solidFill>
                  <a:latin typeface="Tahoma" panose="020B0604030504040204" pitchFamily="34" charset="0"/>
                </a:rPr>
                <a:t>3.0</a:t>
              </a:r>
              <a:r>
                <a:rPr kumimoji="0" lang="en-US" altLang="en-US" sz="2500" b="0" i="0" u="none" strike="noStrike" cap="none" normalizeH="0" baseline="0" dirty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% +(5.0%)(0.88)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1" name="Rectangle 41"/>
            <p:cNvSpPr>
              <a:spLocks noChangeArrowheads="1"/>
            </p:cNvSpPr>
            <p:nvPr/>
          </p:nvSpPr>
          <p:spPr bwMode="auto">
            <a:xfrm>
              <a:off x="5140326" y="30257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2" name="Rectangle 42"/>
            <p:cNvSpPr>
              <a:spLocks noChangeArrowheads="1"/>
            </p:cNvSpPr>
            <p:nvPr/>
          </p:nvSpPr>
          <p:spPr bwMode="auto">
            <a:xfrm>
              <a:off x="5595938" y="3025776"/>
              <a:ext cx="373063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3" name="Rectangle 43"/>
            <p:cNvSpPr>
              <a:spLocks noChangeArrowheads="1"/>
            </p:cNvSpPr>
            <p:nvPr/>
          </p:nvSpPr>
          <p:spPr bwMode="auto">
            <a:xfrm>
              <a:off x="5822951" y="30257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4" name="Rectangle 44"/>
            <p:cNvSpPr>
              <a:spLocks noChangeArrowheads="1"/>
            </p:cNvSpPr>
            <p:nvPr/>
          </p:nvSpPr>
          <p:spPr bwMode="auto">
            <a:xfrm>
              <a:off x="6210301" y="3025776"/>
              <a:ext cx="911083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7.40%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5" name="Rectangle 45"/>
            <p:cNvSpPr>
              <a:spLocks noChangeArrowheads="1"/>
            </p:cNvSpPr>
            <p:nvPr/>
          </p:nvSpPr>
          <p:spPr bwMode="auto">
            <a:xfrm>
              <a:off x="7169151" y="302577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6" name="Rectangle 46"/>
            <p:cNvSpPr>
              <a:spLocks noChangeArrowheads="1"/>
            </p:cNvSpPr>
            <p:nvPr/>
          </p:nvSpPr>
          <p:spPr bwMode="auto">
            <a:xfrm>
              <a:off x="877888" y="3502026"/>
              <a:ext cx="255588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7" name="Rectangle 47"/>
            <p:cNvSpPr>
              <a:spLocks noChangeArrowheads="1"/>
            </p:cNvSpPr>
            <p:nvPr/>
          </p:nvSpPr>
          <p:spPr bwMode="auto">
            <a:xfrm>
              <a:off x="990601" y="3651251"/>
              <a:ext cx="22066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8" name="Rectangle 48"/>
            <p:cNvSpPr>
              <a:spLocks noChangeArrowheads="1"/>
            </p:cNvSpPr>
            <p:nvPr/>
          </p:nvSpPr>
          <p:spPr bwMode="auto">
            <a:xfrm>
              <a:off x="1109663" y="3651251"/>
              <a:ext cx="1730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9" name="Rectangle 49"/>
            <p:cNvSpPr>
              <a:spLocks noChangeArrowheads="1"/>
            </p:cNvSpPr>
            <p:nvPr/>
          </p:nvSpPr>
          <p:spPr bwMode="auto">
            <a:xfrm>
              <a:off x="1184276" y="3651251"/>
              <a:ext cx="3619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bill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0" name="Rectangle 50"/>
            <p:cNvSpPr>
              <a:spLocks noChangeArrowheads="1"/>
            </p:cNvSpPr>
            <p:nvPr/>
          </p:nvSpPr>
          <p:spPr bwMode="auto">
            <a:xfrm>
              <a:off x="1438276" y="350202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1" name="Rectangle 51"/>
            <p:cNvSpPr>
              <a:spLocks noChangeArrowheads="1"/>
            </p:cNvSpPr>
            <p:nvPr/>
          </p:nvSpPr>
          <p:spPr bwMode="auto">
            <a:xfrm>
              <a:off x="1760538" y="3502026"/>
              <a:ext cx="373063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2" name="Rectangle 52"/>
            <p:cNvSpPr>
              <a:spLocks noChangeArrowheads="1"/>
            </p:cNvSpPr>
            <p:nvPr/>
          </p:nvSpPr>
          <p:spPr bwMode="auto">
            <a:xfrm>
              <a:off x="1987551" y="350202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3" name="Rectangle 53"/>
            <p:cNvSpPr>
              <a:spLocks noChangeArrowheads="1"/>
            </p:cNvSpPr>
            <p:nvPr/>
          </p:nvSpPr>
          <p:spPr bwMode="auto">
            <a:xfrm>
              <a:off x="2246313" y="3502026"/>
              <a:ext cx="2859088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500" dirty="0">
                  <a:solidFill>
                    <a:srgbClr val="244061"/>
                  </a:solidFill>
                  <a:latin typeface="Tahoma" panose="020B0604030504040204" pitchFamily="34" charset="0"/>
                </a:rPr>
                <a:t>3.0</a:t>
              </a:r>
              <a:r>
                <a:rPr kumimoji="0" lang="en-US" altLang="en-US" sz="2500" b="0" i="0" u="none" strike="noStrike" cap="none" normalizeH="0" baseline="0" dirty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% + (5.0)(0.00)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4" name="Rectangle 54"/>
            <p:cNvSpPr>
              <a:spLocks noChangeArrowheads="1"/>
            </p:cNvSpPr>
            <p:nvPr/>
          </p:nvSpPr>
          <p:spPr bwMode="auto">
            <a:xfrm>
              <a:off x="4932363" y="350202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5" name="Rectangle 55"/>
            <p:cNvSpPr>
              <a:spLocks noChangeArrowheads="1"/>
            </p:cNvSpPr>
            <p:nvPr/>
          </p:nvSpPr>
          <p:spPr bwMode="auto">
            <a:xfrm>
              <a:off x="5595938" y="3502026"/>
              <a:ext cx="373063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6" name="Rectangle 56"/>
            <p:cNvSpPr>
              <a:spLocks noChangeArrowheads="1"/>
            </p:cNvSpPr>
            <p:nvPr/>
          </p:nvSpPr>
          <p:spPr bwMode="auto">
            <a:xfrm>
              <a:off x="5822951" y="350202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7" name="Rectangle 57"/>
            <p:cNvSpPr>
              <a:spLocks noChangeArrowheads="1"/>
            </p:cNvSpPr>
            <p:nvPr/>
          </p:nvSpPr>
          <p:spPr bwMode="auto">
            <a:xfrm>
              <a:off x="6210301" y="3502026"/>
              <a:ext cx="935038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3.00%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8" name="Rectangle 58"/>
            <p:cNvSpPr>
              <a:spLocks noChangeArrowheads="1"/>
            </p:cNvSpPr>
            <p:nvPr/>
          </p:nvSpPr>
          <p:spPr bwMode="auto">
            <a:xfrm>
              <a:off x="7169151" y="3502026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9" name="Rectangle 59"/>
            <p:cNvSpPr>
              <a:spLocks noChangeArrowheads="1"/>
            </p:cNvSpPr>
            <p:nvPr/>
          </p:nvSpPr>
          <p:spPr bwMode="auto">
            <a:xfrm>
              <a:off x="877888" y="3981451"/>
              <a:ext cx="255588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40" name="Rectangle 60"/>
            <p:cNvSpPr>
              <a:spLocks noChangeArrowheads="1"/>
            </p:cNvSpPr>
            <p:nvPr/>
          </p:nvSpPr>
          <p:spPr bwMode="auto">
            <a:xfrm>
              <a:off x="990601" y="4132263"/>
              <a:ext cx="4413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Coll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41" name="Rectangle 61"/>
            <p:cNvSpPr>
              <a:spLocks noChangeArrowheads="1"/>
            </p:cNvSpPr>
            <p:nvPr/>
          </p:nvSpPr>
          <p:spPr bwMode="auto">
            <a:xfrm>
              <a:off x="1319213" y="3981451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42" name="Rectangle 62"/>
            <p:cNvSpPr>
              <a:spLocks noChangeArrowheads="1"/>
            </p:cNvSpPr>
            <p:nvPr/>
          </p:nvSpPr>
          <p:spPr bwMode="auto">
            <a:xfrm>
              <a:off x="1760538" y="3981451"/>
              <a:ext cx="373063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43" name="Rectangle 63"/>
            <p:cNvSpPr>
              <a:spLocks noChangeArrowheads="1"/>
            </p:cNvSpPr>
            <p:nvPr/>
          </p:nvSpPr>
          <p:spPr bwMode="auto">
            <a:xfrm>
              <a:off x="1987551" y="3981451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44" name="Rectangle 64"/>
            <p:cNvSpPr>
              <a:spLocks noChangeArrowheads="1"/>
            </p:cNvSpPr>
            <p:nvPr/>
          </p:nvSpPr>
          <p:spPr bwMode="auto">
            <a:xfrm>
              <a:off x="2246313" y="3981451"/>
              <a:ext cx="2325688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2500" dirty="0">
                  <a:solidFill>
                    <a:srgbClr val="244061"/>
                  </a:solidFill>
                  <a:latin typeface="Tahoma" panose="020B0604030504040204" pitchFamily="34" charset="0"/>
                </a:rPr>
                <a:t>3.0</a:t>
              </a:r>
              <a:r>
                <a:rPr kumimoji="0" lang="en-US" altLang="en-US" sz="2500" b="0" i="0" u="none" strike="noStrike" cap="none" normalizeH="0" baseline="0" dirty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% + (5.0%)(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45" name="Rectangle 65"/>
            <p:cNvSpPr>
              <a:spLocks noChangeArrowheads="1"/>
            </p:cNvSpPr>
            <p:nvPr/>
          </p:nvSpPr>
          <p:spPr bwMode="auto">
            <a:xfrm>
              <a:off x="4511676" y="3981451"/>
              <a:ext cx="257175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46" name="Rectangle 66"/>
            <p:cNvSpPr>
              <a:spLocks noChangeArrowheads="1"/>
            </p:cNvSpPr>
            <p:nvPr/>
          </p:nvSpPr>
          <p:spPr bwMode="auto">
            <a:xfrm>
              <a:off x="4625976" y="3981451"/>
              <a:ext cx="745397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0.50)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47" name="Rectangle 67"/>
            <p:cNvSpPr>
              <a:spLocks noChangeArrowheads="1"/>
            </p:cNvSpPr>
            <p:nvPr/>
          </p:nvSpPr>
          <p:spPr bwMode="auto">
            <a:xfrm>
              <a:off x="5353051" y="3981451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48" name="Rectangle 68"/>
            <p:cNvSpPr>
              <a:spLocks noChangeArrowheads="1"/>
            </p:cNvSpPr>
            <p:nvPr/>
          </p:nvSpPr>
          <p:spPr bwMode="auto">
            <a:xfrm>
              <a:off x="5595938" y="3981451"/>
              <a:ext cx="373063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49" name="Rectangle 69"/>
            <p:cNvSpPr>
              <a:spLocks noChangeArrowheads="1"/>
            </p:cNvSpPr>
            <p:nvPr/>
          </p:nvSpPr>
          <p:spPr bwMode="auto">
            <a:xfrm>
              <a:off x="5822951" y="3981451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50" name="Rectangle 70"/>
            <p:cNvSpPr>
              <a:spLocks noChangeArrowheads="1"/>
            </p:cNvSpPr>
            <p:nvPr/>
          </p:nvSpPr>
          <p:spPr bwMode="auto">
            <a:xfrm>
              <a:off x="6202701" y="3981451"/>
              <a:ext cx="934551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500" dirty="0">
                  <a:solidFill>
                    <a:srgbClr val="244061"/>
                  </a:solidFill>
                  <a:latin typeface="Tahoma" panose="020B0604030504040204" pitchFamily="34" charset="0"/>
                </a:rPr>
                <a:t>0.50</a:t>
              </a:r>
              <a:r>
                <a:rPr kumimoji="0" lang="en-US" altLang="en-US" sz="2500" b="0" i="0" u="none" strike="noStrike" cap="none" normalizeH="0" baseline="0" dirty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%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51" name="Rectangle 71"/>
            <p:cNvSpPr>
              <a:spLocks noChangeArrowheads="1"/>
            </p:cNvSpPr>
            <p:nvPr/>
          </p:nvSpPr>
          <p:spPr bwMode="auto">
            <a:xfrm>
              <a:off x="7169151" y="3981451"/>
              <a:ext cx="241300" cy="44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244061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52" name="Rectangle 72"/>
            <p:cNvSpPr>
              <a:spLocks noChangeArrowheads="1"/>
            </p:cNvSpPr>
            <p:nvPr/>
          </p:nvSpPr>
          <p:spPr bwMode="auto">
            <a:xfrm>
              <a:off x="877888" y="4359276"/>
              <a:ext cx="90488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9412"/>
            <a:ext cx="8229600" cy="763587"/>
          </a:xfrm>
        </p:spPr>
        <p:txBody>
          <a:bodyPr/>
          <a:lstStyle/>
          <a:p>
            <a:pPr eaLnBrk="1" hangingPunct="1"/>
            <a:r>
              <a:rPr lang="en-US" dirty="0"/>
              <a:t>Expected vs. Required Returns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3F3185D2-A481-4D63-8B09-D99C1A8E683A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11" name="Pentagon 10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8" name="Group 11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TextBox 12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pic>
        <p:nvPicPr>
          <p:cNvPr id="4" name="Picture 3" descr="Table illustrating the difference between expected and required returns for high tech, market, US rubber, T-bills, and collections." title="Expected vs. Required Returns ">
            <a:extLst>
              <a:ext uri="{FF2B5EF4-FFF2-40B4-BE49-F238E27FC236}">
                <a16:creationId xmlns:a16="http://schemas.microsoft.com/office/drawing/2014/main" xmlns="" id="{393B1C6D-73C0-461E-B3DE-1AEBC4A499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757" y="1756229"/>
            <a:ext cx="7403785" cy="2999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79410"/>
            <a:ext cx="8229600" cy="763589"/>
          </a:xfrm>
        </p:spPr>
        <p:txBody>
          <a:bodyPr/>
          <a:lstStyle/>
          <a:p>
            <a:pPr eaLnBrk="1" hangingPunct="1"/>
            <a:r>
              <a:rPr lang="en-US" dirty="0"/>
              <a:t>Illustrating the Security Market Line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B4461CFC-C063-4EC2-8D80-66EA001A3D8E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28" name="Pentagon 27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28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0" name="TextBox 29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grpSp>
        <p:nvGrpSpPr>
          <p:cNvPr id="10" name="Group 9" descr="Illustration of the Security Market Line &#10;(SML) on a line graph." title="Security Market Line (SML)"/>
          <p:cNvGrpSpPr/>
          <p:nvPr/>
        </p:nvGrpSpPr>
        <p:grpSpPr>
          <a:xfrm>
            <a:off x="1067530" y="1393369"/>
            <a:ext cx="6703892" cy="4869873"/>
            <a:chOff x="1067530" y="1393369"/>
            <a:chExt cx="6703892" cy="4869873"/>
          </a:xfrm>
        </p:grpSpPr>
        <p:graphicFrame>
          <p:nvGraphicFramePr>
            <p:cNvPr id="35" name="Chart 34"/>
            <p:cNvGraphicFramePr>
              <a:graphicFrameLocks/>
            </p:cNvGraphicFramePr>
            <p:nvPr userDrawn="1">
              <p:extLst>
                <p:ext uri="{D42A27DB-BD31-4B8C-83A1-F6EECF244321}">
                  <p14:modId xmlns:p14="http://schemas.microsoft.com/office/powerpoint/2010/main" val="1144682662"/>
                </p:ext>
              </p:extLst>
            </p:nvPr>
          </p:nvGraphicFramePr>
          <p:xfrm>
            <a:off x="1101000" y="1660413"/>
            <a:ext cx="6670422" cy="460282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36" name="Oval 35"/>
            <p:cNvSpPr/>
            <p:nvPr userDrawn="1"/>
          </p:nvSpPr>
          <p:spPr>
            <a:xfrm>
              <a:off x="6683936" y="2834469"/>
              <a:ext cx="82540" cy="802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 userDrawn="1"/>
          </p:nvSpPr>
          <p:spPr>
            <a:xfrm>
              <a:off x="6036113" y="3457714"/>
              <a:ext cx="82540" cy="802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2555569" y="5019958"/>
              <a:ext cx="82540" cy="802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 flipH="1">
              <a:off x="1408127" y="2687219"/>
              <a:ext cx="5974386" cy="3086800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 userDrawn="1"/>
          </p:nvSpPr>
          <p:spPr>
            <a:xfrm>
              <a:off x="3791556" y="4492445"/>
              <a:ext cx="82540" cy="802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3801154" y="3250584"/>
              <a:ext cx="2494708" cy="6915"/>
            </a:xfrm>
            <a:prstGeom prst="line">
              <a:avLst/>
            </a:prstGeom>
            <a:ln w="12700">
              <a:solidFill>
                <a:srgbClr val="0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6284078" y="3228924"/>
              <a:ext cx="0" cy="2119353"/>
            </a:xfrm>
            <a:prstGeom prst="line">
              <a:avLst/>
            </a:prstGeom>
            <a:ln w="12700">
              <a:solidFill>
                <a:srgbClr val="0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 userDrawn="1"/>
          </p:nvSpPr>
          <p:spPr>
            <a:xfrm>
              <a:off x="6238930" y="3219964"/>
              <a:ext cx="82540" cy="802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32073" y="1393369"/>
              <a:ext cx="31185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solidFill>
                    <a:srgbClr val="000000"/>
                  </a:solidFill>
                </a:rPr>
                <a:t>SML</a:t>
              </a:r>
              <a:r>
                <a:rPr lang="en-US" sz="2000" dirty="0">
                  <a:solidFill>
                    <a:srgbClr val="000000"/>
                  </a:solidFill>
                </a:rPr>
                <a:t>:  </a:t>
              </a:r>
              <a:r>
                <a:rPr lang="en-US" sz="2000" dirty="0" err="1">
                  <a:solidFill>
                    <a:srgbClr val="000000"/>
                  </a:solidFill>
                </a:rPr>
                <a:t>r</a:t>
              </a:r>
              <a:r>
                <a:rPr lang="en-US" sz="2000" baseline="-25000" dirty="0" err="1">
                  <a:solidFill>
                    <a:srgbClr val="000000"/>
                  </a:solidFill>
                </a:rPr>
                <a:t>i</a:t>
              </a:r>
              <a:r>
                <a:rPr lang="en-US" sz="2000" dirty="0">
                  <a:solidFill>
                    <a:srgbClr val="000000"/>
                  </a:solidFill>
                </a:rPr>
                <a:t> = 3.0% + (5.0%)b</a:t>
              </a:r>
              <a:r>
                <a:rPr lang="en-US" sz="2000" baseline="-25000" dirty="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879687" y="2182084"/>
              <a:ext cx="1208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High Tech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178126" y="2720956"/>
              <a:ext cx="1117736" cy="32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Market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980102" y="3799974"/>
              <a:ext cx="1544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U.S. Rubber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195090" y="4639565"/>
              <a:ext cx="1117736" cy="32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T-bills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67530" y="4432387"/>
              <a:ext cx="13008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Collections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490271" y="3070543"/>
              <a:ext cx="1117736" cy="32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solidFill>
                    <a:srgbClr val="000000"/>
                  </a:solidFill>
                </a:rPr>
                <a:t>r</a:t>
              </a:r>
              <a:r>
                <a:rPr lang="en-US" baseline="-25000" dirty="0" err="1">
                  <a:solidFill>
                    <a:srgbClr val="000000"/>
                  </a:solidFill>
                </a:rPr>
                <a:t>M</a:t>
              </a:r>
              <a:r>
                <a:rPr lang="en-US" dirty="0">
                  <a:solidFill>
                    <a:srgbClr val="000000"/>
                  </a:solidFill>
                </a:rPr>
                <a:t> = 8.0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490271" y="4366936"/>
              <a:ext cx="1117736" cy="324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solidFill>
                    <a:srgbClr val="000000"/>
                  </a:solidFill>
                </a:rPr>
                <a:t>r</a:t>
              </a:r>
              <a:r>
                <a:rPr lang="en-US" baseline="-25000" dirty="0" err="1">
                  <a:solidFill>
                    <a:srgbClr val="000000"/>
                  </a:solidFill>
                </a:rPr>
                <a:t>RF</a:t>
              </a:r>
              <a:r>
                <a:rPr lang="en-US" dirty="0">
                  <a:solidFill>
                    <a:srgbClr val="000000"/>
                  </a:solidFill>
                </a:rPr>
                <a:t> = 3.0</a:t>
              </a:r>
            </a:p>
          </p:txBody>
        </p:sp>
        <p:sp>
          <p:nvSpPr>
            <p:cNvPr id="5" name="Arc 4"/>
            <p:cNvSpPr/>
            <p:nvPr/>
          </p:nvSpPr>
          <p:spPr>
            <a:xfrm>
              <a:off x="5894492" y="3479956"/>
              <a:ext cx="617968" cy="689349"/>
            </a:xfrm>
            <a:prstGeom prst="arc">
              <a:avLst/>
            </a:prstGeom>
            <a:ln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rot="10800000">
              <a:off x="6350134" y="2172096"/>
              <a:ext cx="617968" cy="689349"/>
            </a:xfrm>
            <a:prstGeom prst="arc">
              <a:avLst/>
            </a:prstGeom>
            <a:ln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46" idx="2"/>
            </p:cNvCxnSpPr>
            <p:nvPr/>
          </p:nvCxnSpPr>
          <p:spPr>
            <a:xfrm>
              <a:off x="5736994" y="3045264"/>
              <a:ext cx="423834" cy="16377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3911983" y="4585086"/>
              <a:ext cx="319841" cy="24411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Arc 53"/>
            <p:cNvSpPr/>
            <p:nvPr/>
          </p:nvSpPr>
          <p:spPr>
            <a:xfrm rot="10800000">
              <a:off x="2181548" y="4370755"/>
              <a:ext cx="617968" cy="689349"/>
            </a:xfrm>
            <a:prstGeom prst="arc">
              <a:avLst/>
            </a:prstGeom>
            <a:ln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0050"/>
            <a:ext cx="8229600" cy="835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900" dirty="0"/>
              <a:t>An Example:</a:t>
            </a:r>
            <a:br>
              <a:rPr lang="en-US" sz="2900" dirty="0"/>
            </a:br>
            <a:r>
              <a:rPr lang="en-US" sz="2900" dirty="0"/>
              <a:t>Equally-Weighted Two-Stock Portfolio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Create a portfolio with 50% invested in High Tech and 50% invested in Collections.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The beta of a portfolio is the weighted average of each of the stock’s betas.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	b</a:t>
            </a:r>
            <a:r>
              <a:rPr lang="en-US" baseline="-25000" dirty="0"/>
              <a:t>P</a:t>
            </a:r>
            <a:r>
              <a:rPr lang="en-US" dirty="0"/>
              <a:t> = w</a:t>
            </a:r>
            <a:r>
              <a:rPr lang="en-US" baseline="-25000" dirty="0"/>
              <a:t>HT</a:t>
            </a:r>
            <a:r>
              <a:rPr lang="en-US" dirty="0"/>
              <a:t>b</a:t>
            </a:r>
            <a:r>
              <a:rPr lang="en-US" baseline="-25000" dirty="0"/>
              <a:t>HT</a:t>
            </a:r>
            <a:r>
              <a:rPr lang="en-US" dirty="0"/>
              <a:t> + w</a:t>
            </a:r>
            <a:r>
              <a:rPr lang="en-US" baseline="-25000" dirty="0"/>
              <a:t>Coll</a:t>
            </a:r>
            <a:r>
              <a:rPr lang="en-US" dirty="0"/>
              <a:t>b</a:t>
            </a:r>
            <a:r>
              <a:rPr lang="en-US" baseline="-25000" dirty="0"/>
              <a:t>Coll</a:t>
            </a: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	b</a:t>
            </a:r>
            <a:r>
              <a:rPr lang="en-US" baseline="-25000" dirty="0"/>
              <a:t>P</a:t>
            </a:r>
            <a:r>
              <a:rPr lang="en-US" dirty="0"/>
              <a:t> = 0.5(1.31) + 0.5(-0.50)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	b</a:t>
            </a:r>
            <a:r>
              <a:rPr lang="en-US" baseline="-25000" dirty="0"/>
              <a:t>P</a:t>
            </a:r>
            <a:r>
              <a:rPr lang="en-US" dirty="0"/>
              <a:t> = 0.405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98D4BAA1-0B1B-4BB4-AED2-8938422FCD2A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6" name="Pentagon 5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Calculating Portfolio Required Returns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/>
              <a:t>The required return of a portfolio is the weighted average of each of the stock’s required returns.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		r</a:t>
            </a:r>
            <a:r>
              <a:rPr lang="en-US" baseline="-25000" dirty="0"/>
              <a:t>P</a:t>
            </a:r>
            <a:r>
              <a:rPr lang="en-US" dirty="0"/>
              <a:t> = w</a:t>
            </a:r>
            <a:r>
              <a:rPr lang="en-US" baseline="-25000" dirty="0"/>
              <a:t>HT</a:t>
            </a:r>
            <a:r>
              <a:rPr lang="en-US" dirty="0"/>
              <a:t>r</a:t>
            </a:r>
            <a:r>
              <a:rPr lang="en-US" baseline="-25000" dirty="0"/>
              <a:t>HT</a:t>
            </a:r>
            <a:r>
              <a:rPr lang="en-US" dirty="0"/>
              <a:t> + w</a:t>
            </a:r>
            <a:r>
              <a:rPr lang="en-US" baseline="-25000" dirty="0"/>
              <a:t>Coll</a:t>
            </a:r>
            <a:r>
              <a:rPr lang="en-US" dirty="0"/>
              <a:t>r</a:t>
            </a:r>
            <a:r>
              <a:rPr lang="en-US" baseline="-25000" dirty="0"/>
              <a:t>Coll</a:t>
            </a:r>
            <a:r>
              <a:rPr lang="en-US" dirty="0"/>
              <a:t> 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		r</a:t>
            </a:r>
            <a:r>
              <a:rPr lang="en-US" baseline="-25000" dirty="0"/>
              <a:t>P</a:t>
            </a:r>
            <a:r>
              <a:rPr lang="en-US" dirty="0"/>
              <a:t> = 0.5(9.55%) + 0.50(0.50%)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dirty="0"/>
              <a:t>		r</a:t>
            </a:r>
            <a:r>
              <a:rPr lang="en-US" baseline="-25000" dirty="0"/>
              <a:t>P</a:t>
            </a:r>
            <a:r>
              <a:rPr lang="en-US" dirty="0"/>
              <a:t> = 5.0%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/>
              <a:t>Or, using the portfolio’s beta, CAPM can be used to solve for the portfolio’s required return.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		r</a:t>
            </a:r>
            <a:r>
              <a:rPr lang="en-US" baseline="-25000" dirty="0"/>
              <a:t>P</a:t>
            </a:r>
            <a:r>
              <a:rPr lang="en-US" dirty="0"/>
              <a:t> = r</a:t>
            </a:r>
            <a:r>
              <a:rPr lang="en-US" baseline="-25000" dirty="0"/>
              <a:t>RF </a:t>
            </a:r>
            <a:r>
              <a:rPr lang="en-US" dirty="0"/>
              <a:t>+ (RP</a:t>
            </a:r>
            <a:r>
              <a:rPr lang="en-US" baseline="-25000" dirty="0"/>
              <a:t>M</a:t>
            </a:r>
            <a:r>
              <a:rPr lang="en-US" dirty="0"/>
              <a:t>)b</a:t>
            </a:r>
            <a:r>
              <a:rPr lang="en-US" baseline="-25000" dirty="0"/>
              <a:t>P</a:t>
            </a:r>
            <a:r>
              <a:rPr lang="en-US" dirty="0"/>
              <a:t> 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		r</a:t>
            </a:r>
            <a:r>
              <a:rPr lang="en-US" baseline="-25000" dirty="0"/>
              <a:t>P</a:t>
            </a:r>
            <a:r>
              <a:rPr lang="en-US" dirty="0"/>
              <a:t> = 3.0%</a:t>
            </a:r>
            <a:r>
              <a:rPr lang="en-US" baseline="-25000" dirty="0"/>
              <a:t> </a:t>
            </a:r>
            <a:r>
              <a:rPr lang="en-US" dirty="0"/>
              <a:t>+ (5.0%)(0.405)</a:t>
            </a:r>
          </a:p>
          <a:p>
            <a:pPr eaLnBrk="1" hangingPunct="1">
              <a:lnSpc>
                <a:spcPct val="85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		r</a:t>
            </a:r>
            <a:r>
              <a:rPr lang="en-US" baseline="-25000" dirty="0"/>
              <a:t>P</a:t>
            </a:r>
            <a:r>
              <a:rPr lang="en-US" dirty="0"/>
              <a:t> = 5.0%</a:t>
            </a:r>
            <a:endParaRPr lang="en-US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5D80A528-091F-4B24-8874-BFE6891FFA62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6" name="Pentagon 5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77824"/>
            <a:ext cx="8229600" cy="765175"/>
          </a:xfrm>
        </p:spPr>
        <p:txBody>
          <a:bodyPr/>
          <a:lstStyle/>
          <a:p>
            <a:pPr eaLnBrk="1" hangingPunct="1"/>
            <a:r>
              <a:rPr lang="en-US" dirty="0"/>
              <a:t>Factors That Change the SML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850900" y="1612736"/>
            <a:ext cx="7616825" cy="74295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If investors raise inflation expectations by 3%, what would happen to the SML?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B8D3710F-05CA-47F3-9FA8-5A7F7E80A06D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22" name="Pentagon 21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22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4" name="TextBox 23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grpSp>
        <p:nvGrpSpPr>
          <p:cNvPr id="2" name="Group 1" descr="Line graph depicting what would happen to SML if investors raise inflation expectations by 3%." title="Factors that Change the SML"/>
          <p:cNvGrpSpPr/>
          <p:nvPr/>
        </p:nvGrpSpPr>
        <p:grpSpPr>
          <a:xfrm>
            <a:off x="989850" y="2432050"/>
            <a:ext cx="7516196" cy="3669415"/>
            <a:chOff x="989850" y="2432050"/>
            <a:chExt cx="7516196" cy="3669415"/>
          </a:xfrm>
        </p:grpSpPr>
        <p:grpSp>
          <p:nvGrpSpPr>
            <p:cNvPr id="13" name="Group 19"/>
            <p:cNvGrpSpPr>
              <a:grpSpLocks/>
            </p:cNvGrpSpPr>
            <p:nvPr/>
          </p:nvGrpSpPr>
          <p:grpSpPr bwMode="auto">
            <a:xfrm>
              <a:off x="1204540" y="2432050"/>
              <a:ext cx="7301506" cy="3669415"/>
              <a:chOff x="880749" y="3038407"/>
              <a:chExt cx="7302254" cy="3670887"/>
            </a:xfrm>
          </p:grpSpPr>
          <p:sp>
            <p:nvSpPr>
              <p:cNvPr id="15" name="Line 36"/>
              <p:cNvSpPr>
                <a:spLocks noChangeShapeType="1"/>
              </p:cNvSpPr>
              <p:nvPr/>
            </p:nvSpPr>
            <p:spPr bwMode="auto">
              <a:xfrm>
                <a:off x="1376473" y="3431939"/>
                <a:ext cx="0" cy="28923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>
                <a:off x="1366947" y="6324263"/>
                <a:ext cx="608868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Line 38"/>
              <p:cNvSpPr>
                <a:spLocks noChangeShapeType="1"/>
              </p:cNvSpPr>
              <p:nvPr/>
            </p:nvSpPr>
            <p:spPr bwMode="auto">
              <a:xfrm flipV="1">
                <a:off x="1362184" y="4455025"/>
                <a:ext cx="4791565" cy="1429323"/>
              </a:xfrm>
              <a:prstGeom prst="line">
                <a:avLst/>
              </a:prstGeom>
              <a:solidFill>
                <a:schemeClr val="tx2"/>
              </a:solidFill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Rectangle 39"/>
              <p:cNvSpPr>
                <a:spLocks noChangeArrowheads="1"/>
              </p:cNvSpPr>
              <p:nvPr/>
            </p:nvSpPr>
            <p:spPr bwMode="auto">
              <a:xfrm>
                <a:off x="6053373" y="3962705"/>
                <a:ext cx="1058091" cy="524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SML</a:t>
                </a:r>
                <a:r>
                  <a:rPr lang="en-US" sz="2800" baseline="-2500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9" name="Rectangle 40"/>
              <p:cNvSpPr>
                <a:spLocks noChangeArrowheads="1"/>
              </p:cNvSpPr>
              <p:nvPr/>
            </p:nvSpPr>
            <p:spPr bwMode="auto">
              <a:xfrm>
                <a:off x="880749" y="3038407"/>
                <a:ext cx="897774" cy="462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US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(%)</a:t>
                </a:r>
              </a:p>
            </p:txBody>
          </p:sp>
          <p:sp>
            <p:nvSpPr>
              <p:cNvPr id="20" name="Line 41"/>
              <p:cNvSpPr>
                <a:spLocks noChangeShapeType="1"/>
              </p:cNvSpPr>
              <p:nvPr/>
            </p:nvSpPr>
            <p:spPr bwMode="auto">
              <a:xfrm flipV="1">
                <a:off x="1371709" y="3956694"/>
                <a:ext cx="4782039" cy="1441682"/>
              </a:xfrm>
              <a:prstGeom prst="line">
                <a:avLst/>
              </a:prstGeom>
              <a:noFill/>
              <a:ln w="38100">
                <a:solidFill>
                  <a:schemeClr val="accent5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Rectangle 42"/>
              <p:cNvSpPr>
                <a:spLocks noChangeArrowheads="1"/>
              </p:cNvSpPr>
              <p:nvPr/>
            </p:nvSpPr>
            <p:spPr bwMode="auto">
              <a:xfrm>
                <a:off x="6053373" y="3276631"/>
                <a:ext cx="1058090" cy="524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SML</a:t>
                </a:r>
                <a:r>
                  <a:rPr lang="en-US" sz="2800" baseline="-25000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8" name="Rectangle 43"/>
              <p:cNvSpPr>
                <a:spLocks noChangeArrowheads="1"/>
              </p:cNvSpPr>
              <p:nvPr/>
            </p:nvSpPr>
            <p:spPr bwMode="auto">
              <a:xfrm>
                <a:off x="1284388" y="6308382"/>
                <a:ext cx="5011500" cy="400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0	 0.5	             1.0	         1.5  </a:t>
                </a:r>
                <a:endParaRPr lang="en-US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Rectangle 45"/>
              <p:cNvSpPr>
                <a:spLocks noChangeArrowheads="1"/>
              </p:cNvSpPr>
              <p:nvPr/>
            </p:nvSpPr>
            <p:spPr bwMode="auto">
              <a:xfrm>
                <a:off x="3229275" y="3505322"/>
                <a:ext cx="1271312" cy="462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ΔI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3%</a:t>
                </a:r>
              </a:p>
            </p:txBody>
          </p:sp>
          <p:sp>
            <p:nvSpPr>
              <p:cNvPr id="30" name="Line 48"/>
              <p:cNvSpPr>
                <a:spLocks noChangeShapeType="1"/>
              </p:cNvSpPr>
              <p:nvPr/>
            </p:nvSpPr>
            <p:spPr bwMode="auto">
              <a:xfrm flipH="1">
                <a:off x="1371708" y="4524906"/>
                <a:ext cx="287684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Line 49"/>
              <p:cNvSpPr>
                <a:spLocks noChangeShapeType="1"/>
              </p:cNvSpPr>
              <p:nvPr/>
            </p:nvSpPr>
            <p:spPr bwMode="auto">
              <a:xfrm flipH="1" flipV="1">
                <a:off x="1371708" y="5020404"/>
                <a:ext cx="287684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53"/>
              <p:cNvSpPr>
                <a:spLocks noChangeArrowheads="1"/>
              </p:cNvSpPr>
              <p:nvPr/>
            </p:nvSpPr>
            <p:spPr bwMode="auto">
              <a:xfrm>
                <a:off x="7011087" y="5868468"/>
                <a:ext cx="1171916" cy="462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Risk, b</a:t>
                </a:r>
                <a:r>
                  <a:rPr lang="en-US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</a:p>
            </p:txBody>
          </p:sp>
          <p:sp>
            <p:nvSpPr>
              <p:cNvPr id="33" name="Oval 46"/>
              <p:cNvSpPr>
                <a:spLocks noChangeArrowheads="1"/>
              </p:cNvSpPr>
              <p:nvPr/>
            </p:nvSpPr>
            <p:spPr bwMode="auto">
              <a:xfrm>
                <a:off x="4167584" y="4466145"/>
                <a:ext cx="139714" cy="139756"/>
              </a:xfrm>
              <a:prstGeom prst="ellipse">
                <a:avLst/>
              </a:prstGeom>
              <a:solidFill>
                <a:schemeClr val="accent5"/>
              </a:solidFill>
              <a:ln w="12700">
                <a:solidFill>
                  <a:schemeClr val="accent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Oval 47"/>
              <p:cNvSpPr>
                <a:spLocks noChangeArrowheads="1"/>
              </p:cNvSpPr>
              <p:nvPr/>
            </p:nvSpPr>
            <p:spPr bwMode="auto">
              <a:xfrm>
                <a:off x="4167584" y="4958467"/>
                <a:ext cx="139714" cy="13975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989850" y="3724276"/>
              <a:ext cx="715126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r" eaLnBrk="0" hangingPunct="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11.0</a:t>
              </a:r>
            </a:p>
          </p:txBody>
        </p:sp>
        <p:sp>
          <p:nvSpPr>
            <p:cNvPr id="35" name="Rectangle 19"/>
            <p:cNvSpPr>
              <a:spLocks noChangeArrowheads="1"/>
            </p:cNvSpPr>
            <p:nvPr/>
          </p:nvSpPr>
          <p:spPr bwMode="auto">
            <a:xfrm>
              <a:off x="989850" y="4221076"/>
              <a:ext cx="715126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r" eaLnBrk="0" hangingPunct="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8.0</a:t>
              </a: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989850" y="4599735"/>
              <a:ext cx="715126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r" eaLnBrk="0" hangingPunct="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6.0</a:t>
              </a:r>
            </a:p>
          </p:txBody>
        </p:sp>
        <p:sp>
          <p:nvSpPr>
            <p:cNvPr id="37" name="Rectangle 19"/>
            <p:cNvSpPr>
              <a:spLocks noChangeArrowheads="1"/>
            </p:cNvSpPr>
            <p:nvPr/>
          </p:nvSpPr>
          <p:spPr bwMode="auto">
            <a:xfrm>
              <a:off x="989850" y="5073816"/>
              <a:ext cx="715126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r" eaLnBrk="0" hangingPunct="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3.0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3536"/>
            <a:ext cx="8229600" cy="779463"/>
          </a:xfrm>
        </p:spPr>
        <p:txBody>
          <a:bodyPr/>
          <a:lstStyle/>
          <a:p>
            <a:pPr eaLnBrk="1" hangingPunct="1"/>
            <a:r>
              <a:rPr lang="en-US" dirty="0"/>
              <a:t>Factors That Change the SML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462001"/>
            <a:ext cx="8074025" cy="1113269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5000"/>
              </a:spcBef>
              <a:buFont typeface="Arial" pitchFamily="34" charset="0"/>
              <a:buChar char="•"/>
              <a:defRPr/>
            </a:pPr>
            <a:r>
              <a:rPr lang="en-US" dirty="0"/>
              <a:t>If investors’ risk aversion increased, causing the market risk premium to increase by 3%, what would happen to the SML?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58F9D53F-AA63-4E56-9C9B-225C1A7E0BB1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23" name="Pentagon 22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4" name="Group 23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5" name="TextBox 24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  <p:sp>
        <p:nvSpPr>
          <p:cNvPr id="30" name="Rectangle 45"/>
          <p:cNvSpPr>
            <a:spLocks noChangeArrowheads="1"/>
          </p:cNvSpPr>
          <p:nvPr/>
        </p:nvSpPr>
        <p:spPr bwMode="auto">
          <a:xfrm>
            <a:off x="3661119" y="2888005"/>
            <a:ext cx="178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ΔRP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3%</a:t>
            </a:r>
          </a:p>
        </p:txBody>
      </p:sp>
      <p:grpSp>
        <p:nvGrpSpPr>
          <p:cNvPr id="31" name="Group 30" descr="Line graph depicting what would happen to SML if risk aversion increased. " title="Factors that Change the SML"/>
          <p:cNvGrpSpPr/>
          <p:nvPr/>
        </p:nvGrpSpPr>
        <p:grpSpPr>
          <a:xfrm>
            <a:off x="989850" y="2432050"/>
            <a:ext cx="7516196" cy="3669415"/>
            <a:chOff x="989850" y="2432050"/>
            <a:chExt cx="7516196" cy="3669415"/>
          </a:xfrm>
        </p:grpSpPr>
        <p:grpSp>
          <p:nvGrpSpPr>
            <p:cNvPr id="32" name="Group 19"/>
            <p:cNvGrpSpPr>
              <a:grpSpLocks/>
            </p:cNvGrpSpPr>
            <p:nvPr/>
          </p:nvGrpSpPr>
          <p:grpSpPr bwMode="auto">
            <a:xfrm>
              <a:off x="1204540" y="2432050"/>
              <a:ext cx="7301506" cy="3669415"/>
              <a:chOff x="880749" y="3038407"/>
              <a:chExt cx="7302254" cy="3670887"/>
            </a:xfrm>
          </p:grpSpPr>
          <p:sp>
            <p:nvSpPr>
              <p:cNvPr id="37" name="Line 36"/>
              <p:cNvSpPr>
                <a:spLocks noChangeShapeType="1"/>
              </p:cNvSpPr>
              <p:nvPr/>
            </p:nvSpPr>
            <p:spPr bwMode="auto">
              <a:xfrm>
                <a:off x="1376473" y="3431939"/>
                <a:ext cx="0" cy="28923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Line 37"/>
              <p:cNvSpPr>
                <a:spLocks noChangeShapeType="1"/>
              </p:cNvSpPr>
              <p:nvPr/>
            </p:nvSpPr>
            <p:spPr bwMode="auto">
              <a:xfrm>
                <a:off x="1366947" y="6324263"/>
                <a:ext cx="608868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Line 38"/>
              <p:cNvSpPr>
                <a:spLocks noChangeShapeType="1"/>
              </p:cNvSpPr>
              <p:nvPr/>
            </p:nvSpPr>
            <p:spPr bwMode="auto">
              <a:xfrm flipV="1">
                <a:off x="1371710" y="4445496"/>
                <a:ext cx="4791565" cy="1429323"/>
              </a:xfrm>
              <a:prstGeom prst="line">
                <a:avLst/>
              </a:prstGeom>
              <a:solidFill>
                <a:schemeClr val="tx2"/>
              </a:solidFill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/>
              <p:cNvSpPr>
                <a:spLocks noChangeArrowheads="1"/>
              </p:cNvSpPr>
              <p:nvPr/>
            </p:nvSpPr>
            <p:spPr bwMode="auto">
              <a:xfrm>
                <a:off x="6053373" y="3962705"/>
                <a:ext cx="1058091" cy="524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SML</a:t>
                </a:r>
                <a:r>
                  <a:rPr lang="en-US" sz="2800" baseline="-2500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880749" y="3038407"/>
                <a:ext cx="897774" cy="462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US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(%)</a:t>
                </a:r>
              </a:p>
            </p:txBody>
          </p:sp>
          <p:sp>
            <p:nvSpPr>
              <p:cNvPr id="42" name="Line 41"/>
              <p:cNvSpPr>
                <a:spLocks noChangeShapeType="1"/>
              </p:cNvSpPr>
              <p:nvPr/>
            </p:nvSpPr>
            <p:spPr bwMode="auto">
              <a:xfrm flipV="1">
                <a:off x="1381237" y="3664132"/>
                <a:ext cx="4762986" cy="2204333"/>
              </a:xfrm>
              <a:prstGeom prst="line">
                <a:avLst/>
              </a:prstGeom>
              <a:noFill/>
              <a:ln w="38100">
                <a:solidFill>
                  <a:schemeClr val="accent5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Rectangle 42"/>
              <p:cNvSpPr>
                <a:spLocks noChangeArrowheads="1"/>
              </p:cNvSpPr>
              <p:nvPr/>
            </p:nvSpPr>
            <p:spPr bwMode="auto">
              <a:xfrm>
                <a:off x="6053373" y="3209929"/>
                <a:ext cx="1058090" cy="524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SML</a:t>
                </a:r>
                <a:r>
                  <a:rPr lang="en-US" sz="2800" baseline="-25000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1284388" y="6308382"/>
                <a:ext cx="5011500" cy="400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0	 0.5	             1.0	         1.5  </a:t>
                </a:r>
                <a:endParaRPr lang="en-US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Line 48"/>
              <p:cNvSpPr>
                <a:spLocks noChangeShapeType="1"/>
              </p:cNvSpPr>
              <p:nvPr/>
            </p:nvSpPr>
            <p:spPr bwMode="auto">
              <a:xfrm flipH="1">
                <a:off x="1371708" y="4524906"/>
                <a:ext cx="287684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Line 49"/>
              <p:cNvSpPr>
                <a:spLocks noChangeShapeType="1"/>
              </p:cNvSpPr>
              <p:nvPr/>
            </p:nvSpPr>
            <p:spPr bwMode="auto">
              <a:xfrm flipH="1" flipV="1">
                <a:off x="1371708" y="5020404"/>
                <a:ext cx="287684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Rectangle 53"/>
              <p:cNvSpPr>
                <a:spLocks noChangeArrowheads="1"/>
              </p:cNvSpPr>
              <p:nvPr/>
            </p:nvSpPr>
            <p:spPr bwMode="auto">
              <a:xfrm>
                <a:off x="7011087" y="5868468"/>
                <a:ext cx="1171916" cy="462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Risk, b</a:t>
                </a:r>
                <a:r>
                  <a:rPr lang="en-US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</a:p>
            </p:txBody>
          </p:sp>
          <p:sp>
            <p:nvSpPr>
              <p:cNvPr id="49" name="Oval 46"/>
              <p:cNvSpPr>
                <a:spLocks noChangeArrowheads="1"/>
              </p:cNvSpPr>
              <p:nvPr/>
            </p:nvSpPr>
            <p:spPr bwMode="auto">
              <a:xfrm>
                <a:off x="4167584" y="4466145"/>
                <a:ext cx="139714" cy="139756"/>
              </a:xfrm>
              <a:prstGeom prst="ellipse">
                <a:avLst/>
              </a:prstGeom>
              <a:solidFill>
                <a:schemeClr val="accent5"/>
              </a:solidFill>
              <a:ln w="12700">
                <a:solidFill>
                  <a:schemeClr val="accent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Oval 47"/>
              <p:cNvSpPr>
                <a:spLocks noChangeArrowheads="1"/>
              </p:cNvSpPr>
              <p:nvPr/>
            </p:nvSpPr>
            <p:spPr bwMode="auto">
              <a:xfrm>
                <a:off x="4167584" y="4958467"/>
                <a:ext cx="139714" cy="13975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989850" y="3724276"/>
              <a:ext cx="715126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r" eaLnBrk="0" hangingPunct="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11.0</a:t>
              </a:r>
            </a:p>
          </p:txBody>
        </p:sp>
        <p:sp>
          <p:nvSpPr>
            <p:cNvPr id="34" name="Rectangle 19"/>
            <p:cNvSpPr>
              <a:spLocks noChangeArrowheads="1"/>
            </p:cNvSpPr>
            <p:nvPr/>
          </p:nvSpPr>
          <p:spPr bwMode="auto">
            <a:xfrm>
              <a:off x="989850" y="4221076"/>
              <a:ext cx="715126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r" eaLnBrk="0" hangingPunct="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8.0</a:t>
              </a: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989850" y="5073816"/>
              <a:ext cx="715126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r" eaLnBrk="0" hangingPunct="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3.0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Verifying the CAPM Empirically</a:t>
            </a:r>
          </a:p>
        </p:txBody>
      </p:sp>
      <p:graphicFrame>
        <p:nvGraphicFramePr>
          <p:cNvPr id="3" name="Content Placeholder 2" descr="Three blue boxes with comments on CAPM." title="CAPM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00545248"/>
              </p:ext>
            </p:extLst>
          </p:nvPr>
        </p:nvGraphicFramePr>
        <p:xfrm>
          <a:off x="612775" y="1600200"/>
          <a:ext cx="7616825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F17B3013-D090-49D6-9DCB-1B06997F0B36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6" name="Pentagon 5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8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9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0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1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368300"/>
            <a:ext cx="8153400" cy="784225"/>
          </a:xfrm>
        </p:spPr>
        <p:txBody>
          <a:bodyPr/>
          <a:lstStyle/>
          <a:p>
            <a:pPr eaLnBrk="1" hangingPunct="1"/>
            <a:r>
              <a:rPr lang="en-US" dirty="0"/>
              <a:t>Hypothetical Investment Alternatives</a:t>
            </a:r>
          </a:p>
        </p:txBody>
      </p:sp>
      <p:graphicFrame>
        <p:nvGraphicFramePr>
          <p:cNvPr id="40173" name="Group 237" descr="Chart illustrating hypothetical investment alternatives." title="Hypothetical Investment Alternatives 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8073959"/>
              </p:ext>
            </p:extLst>
          </p:nvPr>
        </p:nvGraphicFramePr>
        <p:xfrm>
          <a:off x="384175" y="1600200"/>
          <a:ext cx="8393000" cy="3397101"/>
        </p:xfrm>
        <a:graphic>
          <a:graphicData uri="http://schemas.openxmlformats.org/drawingml/2006/table">
            <a:tbl>
              <a:tblPr firstRow="1"/>
              <a:tblGrid>
                <a:gridCol w="1635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143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70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Economy</a:t>
                      </a:r>
                    </a:p>
                  </a:txBody>
                  <a:tcPr marL="95922" marR="9592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Prob.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T-Bills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USR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Recession</a:t>
                      </a:r>
                    </a:p>
                  </a:txBody>
                  <a:tcPr marL="95922" marR="95922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-29.5%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3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avg</a:t>
                      </a:r>
                    </a:p>
                  </a:txBody>
                  <a:tcPr marL="95922" marR="959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-9.5%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-5.5%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5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</a:p>
                  </a:txBody>
                  <a:tcPr marL="95922" marR="959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-1.0%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0.5%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7.5%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5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Above avg</a:t>
                      </a:r>
                    </a:p>
                  </a:txBody>
                  <a:tcPr marL="95922" marR="959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27.5%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-5.0%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38.5%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5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Boom</a:t>
                      </a:r>
                    </a:p>
                  </a:txBody>
                  <a:tcPr marL="95922" marR="959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42.5%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-20.0%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35.5%</a:t>
                      </a:r>
                    </a:p>
                  </a:txBody>
                  <a:tcPr marL="95922" marR="959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7AF61C30-8140-49D4-A3E2-D1530CAD0E5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Pentagon 10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1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TextBox 12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More Thoughts on the CAPM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Investors seem to be concerned with both market risk and total risk.  Therefore, the SML may not produce a correct estimate of r</a:t>
            </a:r>
            <a:r>
              <a:rPr lang="en-US" baseline="-25000" dirty="0"/>
              <a:t>i</a:t>
            </a:r>
            <a:r>
              <a:rPr lang="en-US" dirty="0"/>
              <a:t>.</a:t>
            </a:r>
          </a:p>
          <a:p>
            <a:pPr algn="ctr" eaLnBrk="1" hangingPunct="1">
              <a:spcAft>
                <a:spcPts val="2400"/>
              </a:spcAft>
              <a:buFont typeface="Wingdings" pitchFamily="2" charset="2"/>
              <a:buNone/>
              <a:defRPr/>
            </a:pPr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en-US" dirty="0"/>
              <a:t> = r</a:t>
            </a:r>
            <a:r>
              <a:rPr lang="en-US" baseline="-25000" dirty="0"/>
              <a:t>RF </a:t>
            </a:r>
            <a:r>
              <a:rPr lang="en-US" dirty="0"/>
              <a:t>+ (r</a:t>
            </a:r>
            <a:r>
              <a:rPr lang="en-US" baseline="-25000" dirty="0"/>
              <a:t>M </a:t>
            </a:r>
            <a:r>
              <a:rPr lang="en-US" dirty="0"/>
              <a:t>– r</a:t>
            </a:r>
            <a:r>
              <a:rPr lang="en-US" baseline="-25000" dirty="0"/>
              <a:t>RF</a:t>
            </a:r>
            <a:r>
              <a:rPr lang="en-US" dirty="0"/>
              <a:t>)b</a:t>
            </a:r>
            <a:r>
              <a:rPr lang="en-US" baseline="-25000" dirty="0"/>
              <a:t>i</a:t>
            </a:r>
            <a:r>
              <a:rPr lang="en-US" dirty="0"/>
              <a:t> + ???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CAPM/SML concepts are based upon expectations, but betas are calculated using historical data.  A company’s historical data may not reflect investors’ expectations about future riskiness.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3C56C012-85D4-4D9A-AE9A-2375407C6969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6" name="Pentagon 5" descr="Progress Bar showing &quot;Risk &amp; Return: CAPM/SML&quot; as current category." title="Progress Bar – Risk &amp; Return: CAPM/SML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6" descr="The current category highlighted is Risk &amp; Return: CAPM/SML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" y="390525"/>
            <a:ext cx="8715375" cy="75247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Why is the T-bill return independent of the economy?  Do T-bills promise a completely risk-free return?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T-bills will return the promised 3.0%, regardless of the economy.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No, T-bills do not provide a completely risk-free return, as they are still exposed to inflation.  Although, very little unexpected inflation is likely to occur over such a short period of time.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T-bills are also risky in terms of reinvestment risk.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T-bills are risk-free in the default sense of the word.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84F35334-2074-431D-9F02-F87A5DFAD669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Pentagon 10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1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TextBox 12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229600" cy="8191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900" dirty="0"/>
              <a:t>How do the returns of High Tech and Collections behave in relation to the market?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High Tech:  Moves with the economy, and has a positive correlation.  This is typical.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Collections:  Is countercyclical with the economy, and has a negative correlation.  This is unusual.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D25D1635-F17C-4707-B009-DED2CE945E39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" name="Pentagon 10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1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TextBox 12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Calculating the Expected Return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A332B51E-5D9F-49FE-A467-42A83827D46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1444" name="Object 4" descr="Formula worked out to demonstrate how to calculate the expected rate of return." title="Expected Retur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452253"/>
              </p:ext>
            </p:extLst>
          </p:nvPr>
        </p:nvGraphicFramePr>
        <p:xfrm>
          <a:off x="1498680" y="1651320"/>
          <a:ext cx="6146640" cy="3555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3073320" imgH="1777680" progId="Equation.3">
                  <p:embed/>
                </p:oleObj>
              </mc:Choice>
              <mc:Fallback>
                <p:oleObj name="Equation" r:id="rId4" imgW="3073320" imgH="1777680" progId="Equation.3">
                  <p:embed/>
                  <p:pic>
                    <p:nvPicPr>
                      <p:cNvPr id="61444" name="Object 4" descr="Formula worked out to demonstrate how to calculate the expected rate of return." title="Expected Return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80" y="1651320"/>
                        <a:ext cx="6146640" cy="3555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Pentagon 10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1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TextBox 12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/>
              <a:t>Summary of Expected Returns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			     </a:t>
            </a:r>
            <a:r>
              <a:rPr lang="en-US" u="sng" dirty="0"/>
              <a:t>Expected Return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tabLst>
                <a:tab pos="4572000" algn="dec"/>
              </a:tabLst>
              <a:defRPr/>
            </a:pPr>
            <a:r>
              <a:rPr lang="en-US" dirty="0"/>
              <a:t>High Tech	   9.9%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tabLst>
                <a:tab pos="4572000" algn="dec"/>
              </a:tabLst>
              <a:defRPr/>
            </a:pPr>
            <a:r>
              <a:rPr lang="en-US" dirty="0"/>
              <a:t>Market	   8.0%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tabLst>
                <a:tab pos="4572000" algn="dec"/>
              </a:tabLst>
              <a:defRPr/>
            </a:pPr>
            <a:r>
              <a:rPr lang="en-US" dirty="0"/>
              <a:t>US Rubber	    7.3%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tabLst>
                <a:tab pos="4572000" algn="dec"/>
              </a:tabLst>
              <a:defRPr/>
            </a:pPr>
            <a:r>
              <a:rPr lang="en-US" dirty="0"/>
              <a:t>T-bills	   3.0%</a:t>
            </a:r>
          </a:p>
          <a:p>
            <a:pPr marL="0" indent="0" eaLnBrk="1" hangingPunct="1">
              <a:spcAft>
                <a:spcPts val="1800"/>
              </a:spcAft>
              <a:buFont typeface="Wingdings" pitchFamily="2" charset="2"/>
              <a:buNone/>
              <a:tabLst>
                <a:tab pos="4572000" algn="dec"/>
              </a:tabLst>
              <a:defRPr/>
            </a:pPr>
            <a:r>
              <a:rPr lang="en-US" dirty="0"/>
              <a:t>Collections	1.2%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High Tech has the highest expected return, and appears to be the best investment alternative, but is it really?  Have we failed to account for risk?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8-</a:t>
            </a:r>
            <a:fld id="{01CDFBF6-F087-4CDE-8CD4-FF7D251A9A7F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Pentagon 10" descr="Progress Bar showing &quot;Stand-Alone Risk&quot; as current category." title="Progress Bar – Stand-Alone Risk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1" descr="The current category highlighted is Stand-Alone Risk." title="Chapter 8 Category Bar"/>
          <p:cNvGrpSpPr/>
          <p:nvPr/>
        </p:nvGrpSpPr>
        <p:grpSpPr>
          <a:xfrm>
            <a:off x="0" y="0"/>
            <a:ext cx="9134475" cy="277813"/>
            <a:chOff x="0" y="0"/>
            <a:chExt cx="9134475" cy="27781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TextBox 12"/>
            <p:cNvSpPr txBox="1"/>
            <p:nvPr/>
          </p:nvSpPr>
          <p:spPr bwMode="auto">
            <a:xfrm>
              <a:off x="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282825" y="0"/>
              <a:ext cx="2286000" cy="27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STAND-ALONE RISK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4565650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PORTFOLIO RISK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848475" y="0"/>
              <a:ext cx="2286000" cy="2778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RISK &amp; RETURN: CAPM/SML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11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Custom 11">
      <a:dk1>
        <a:srgbClr val="1F497D"/>
      </a:dk1>
      <a:lt1>
        <a:srgbClr val="FFFFFF"/>
      </a:lt1>
      <a:dk2>
        <a:srgbClr val="CC0000"/>
      </a:dk2>
      <a:lt2>
        <a:srgbClr val="DDD9C3"/>
      </a:lt2>
      <a:accent1>
        <a:srgbClr val="7CA8DE"/>
      </a:accent1>
      <a:accent2>
        <a:srgbClr val="F50000"/>
      </a:accent2>
      <a:accent3>
        <a:srgbClr val="4F81BD"/>
      </a:accent3>
      <a:accent4>
        <a:srgbClr val="FF9B56"/>
      </a:accent4>
      <a:accent5>
        <a:srgbClr val="1F497D"/>
      </a:accent5>
      <a:accent6>
        <a:srgbClr val="A50021"/>
      </a:accent6>
      <a:hlink>
        <a:srgbClr val="7C0019"/>
      </a:hlink>
      <a:folHlink>
        <a:srgbClr val="00B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CDEF2EFBBA0248B57D941E6D375189" ma:contentTypeVersion="0" ma:contentTypeDescription="Create a new document." ma:contentTypeScope="" ma:versionID="536bf20b0e78ae746a2053537dd2240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AFFC34-C377-4597-A82F-9AF3E1BAA3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6C4B427-1EDD-4B6D-8155-2C4D108C84C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1EBD730-7503-4DF5-ADC5-2995DECAD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4475</TotalTime>
  <Words>2672</Words>
  <Application>Microsoft Office PowerPoint</Application>
  <PresentationFormat>On-screen Show (4:3)</PresentationFormat>
  <Paragraphs>755</Paragraphs>
  <Slides>50</Slides>
  <Notes>50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Calibri</vt:lpstr>
      <vt:lpstr>Symbol</vt:lpstr>
      <vt:lpstr>Tahoma</vt:lpstr>
      <vt:lpstr>Times New Roman</vt:lpstr>
      <vt:lpstr>Wingdings</vt:lpstr>
      <vt:lpstr>2_Office Theme</vt:lpstr>
      <vt:lpstr>Equation</vt:lpstr>
      <vt:lpstr>Risk and Rates of Return</vt:lpstr>
      <vt:lpstr>What is investment risk?</vt:lpstr>
      <vt:lpstr>Probability Distributions</vt:lpstr>
      <vt:lpstr>Selected Realized Returns, 1926-2014</vt:lpstr>
      <vt:lpstr>Hypothetical Investment Alternatives</vt:lpstr>
      <vt:lpstr>Why is the T-bill return independent of the economy?  Do T-bills promise a completely risk-free return?</vt:lpstr>
      <vt:lpstr>How do the returns of High Tech and Collections behave in relation to the market?</vt:lpstr>
      <vt:lpstr>Calculating the Expected Return</vt:lpstr>
      <vt:lpstr>Summary of Expected Returns</vt:lpstr>
      <vt:lpstr>Calculating Standard Deviation</vt:lpstr>
      <vt:lpstr>Standard Deviation for Each Investment</vt:lpstr>
      <vt:lpstr>Comparing Standard Deviations</vt:lpstr>
      <vt:lpstr>Comments on Standard Deviation as a  Measure of Risk</vt:lpstr>
      <vt:lpstr>Comparing Risk and Return</vt:lpstr>
      <vt:lpstr>Coefficient of Variation (CV)</vt:lpstr>
      <vt:lpstr>Illustrating the CV as a Measure of Relative Risk</vt:lpstr>
      <vt:lpstr>Risk Rankings by Coefficient of Variation</vt:lpstr>
      <vt:lpstr>Investor Attitude Towards Risk</vt:lpstr>
      <vt:lpstr>Portfolio Construction:  Risk and Return</vt:lpstr>
      <vt:lpstr>Calculating Portfolio Expected Return</vt:lpstr>
      <vt:lpstr>An Alternative Method for Determining Portfolio Expected Return</vt:lpstr>
      <vt:lpstr>Calculating Portfolio Standard Deviation and CV</vt:lpstr>
      <vt:lpstr>Comments on Portfolio Risk Measures</vt:lpstr>
      <vt:lpstr>General Comments About Risk</vt:lpstr>
      <vt:lpstr>Returns Distribution for Two Perfectly Negatively Correlated Stocks (ρ = -1.0)</vt:lpstr>
      <vt:lpstr>Returns Distribution for Two Perfectly Positively Correlated Stocks (ρ = 1.0)</vt:lpstr>
      <vt:lpstr>Partial Correlation, ρ = +0.35</vt:lpstr>
      <vt:lpstr>Creating a Portfolio:  Beginning with One Stock and Adding Randomly Selected Stocks to Portfolio</vt:lpstr>
      <vt:lpstr>Illustrating Diversification Effects of a  Stock Portfolio</vt:lpstr>
      <vt:lpstr>Breaking Down Sources of Risk</vt:lpstr>
      <vt:lpstr>Failure to Diversify</vt:lpstr>
      <vt:lpstr>Capital Asset Pricing Model (CAPM)</vt:lpstr>
      <vt:lpstr>Beta</vt:lpstr>
      <vt:lpstr>Comments on Beta</vt:lpstr>
      <vt:lpstr>Can the beta of a security be negative?</vt:lpstr>
      <vt:lpstr>Calculating Betas</vt:lpstr>
      <vt:lpstr>Illustrating the Calculation of Beta</vt:lpstr>
      <vt:lpstr>Beta Coefficients for High Tech, Collections,  and T-Bills</vt:lpstr>
      <vt:lpstr>Comparing Expected Returns and Beta Coefficients</vt:lpstr>
      <vt:lpstr>The Security Market Line (SML):  Calculating Required Rates of Return</vt:lpstr>
      <vt:lpstr>What is the market risk premium?</vt:lpstr>
      <vt:lpstr>Calculating Required Rates of Return</vt:lpstr>
      <vt:lpstr>Expected vs. Required Returns</vt:lpstr>
      <vt:lpstr>Illustrating the Security Market Line</vt:lpstr>
      <vt:lpstr>An Example: Equally-Weighted Two-Stock Portfolio</vt:lpstr>
      <vt:lpstr>Calculating Portfolio Required Returns</vt:lpstr>
      <vt:lpstr>Factors That Change the SML</vt:lpstr>
      <vt:lpstr>Factors That Change the SML</vt:lpstr>
      <vt:lpstr>Verifying the CAPM Empirically</vt:lpstr>
      <vt:lpstr>More Thoughts on the CAPM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Andrew Parkes</cp:lastModifiedBy>
  <cp:revision>570</cp:revision>
  <cp:lastPrinted>2015-10-12T18:43:04Z</cp:lastPrinted>
  <dcterms:created xsi:type="dcterms:W3CDTF">2008-06-05T15:38:38Z</dcterms:created>
  <dcterms:modified xsi:type="dcterms:W3CDTF">2018-10-12T15:01:19Z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0x0101003DCDEF2EFBBA0248B57D941E6D375189</vt:lpwstr>
  </property>
</Properties>
</file>