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26"/>
  </p:notesMasterIdLst>
  <p:sldIdLst>
    <p:sldId id="315" r:id="rId2"/>
    <p:sldId id="256" r:id="rId3"/>
    <p:sldId id="270" r:id="rId4"/>
    <p:sldId id="304" r:id="rId5"/>
    <p:sldId id="305" r:id="rId6"/>
    <p:sldId id="297" r:id="rId7"/>
    <p:sldId id="299" r:id="rId8"/>
    <p:sldId id="258" r:id="rId9"/>
    <p:sldId id="259" r:id="rId10"/>
    <p:sldId id="284" r:id="rId11"/>
    <p:sldId id="263" r:id="rId12"/>
    <p:sldId id="264" r:id="rId13"/>
    <p:sldId id="301" r:id="rId14"/>
    <p:sldId id="306" r:id="rId15"/>
    <p:sldId id="266" r:id="rId16"/>
    <p:sldId id="267" r:id="rId17"/>
    <p:sldId id="285" r:id="rId18"/>
    <p:sldId id="265" r:id="rId19"/>
    <p:sldId id="308" r:id="rId20"/>
    <p:sldId id="310" r:id="rId21"/>
    <p:sldId id="311" r:id="rId22"/>
    <p:sldId id="312" r:id="rId23"/>
    <p:sldId id="313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688" autoAdjust="0"/>
  </p:normalViewPr>
  <p:slideViewPr>
    <p:cSldViewPr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1CB55-8575-4C8B-9FBE-BC601D59EE89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EF98A-82FB-4436-A432-EF3302074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2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D9238-B63E-4758-AA66-AB2B3F05D9BE}" type="slidenum">
              <a:rPr lang="en-US" smtClean="0">
                <a:latin typeface="Arial" pitchFamily="34" charset="0"/>
              </a:rPr>
              <a:pPr/>
              <a:t>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90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7A43B82-B726-49F0-8BB7-14C45589A9FF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98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5CEDFD9-7854-4987-B220-C193E04E91AE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04FBE17-E633-436D-9EF3-0271C3A126BB}" type="slidenum">
              <a:rPr lang="en-US">
                <a:latin typeface="Times New Roman" pitchFamily="18" charset="0"/>
              </a:rPr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108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179DBE-9CD4-4F5E-9289-7E6F5BE7259D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637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7D2914-862F-4296-B7B1-63571A11016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958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8E6BF-226A-40F2-9624-EA6538345DF2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280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AE69E-3F84-48CF-BB9C-6727D534327D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8681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F532B9-7139-4F26-9AB2-98196CA241D9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0468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71B261-CF1F-4576-8BC3-979558C23D68}" type="slidenum">
              <a:rPr lang="en-US" smtClean="0">
                <a:latin typeface="Arial" pitchFamily="34" charset="0"/>
              </a:rPr>
              <a:pPr/>
              <a:t>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2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EF98A-82FB-4436-A432-EF330207407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7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86A85DE-90E2-40A4-B263-311DFF0C74FB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336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C79964B-1DFA-4C25-8D70-99B8DA2299D6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09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71342-8C77-49E3-BB85-857E042C8B06}" type="slidenum">
              <a:rPr lang="en-US"/>
              <a:pPr/>
              <a:t>10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01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D12C3CF5-B618-4EF7-A4E4-76CB9D35F9C1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71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33BFE160-A286-4DC7-8486-A170FC0C61CF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36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53BB4-A9E8-4BC1-A3B7-904EA6864F4B}" type="slidenum">
              <a:rPr lang="en-US" smtClean="0">
                <a:latin typeface="Arial" pitchFamily="34" charset="0"/>
              </a:rPr>
              <a:pPr/>
              <a:t>14</a:t>
            </a:fld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9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63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D0EA0-94B0-47AD-AA76-41AAC6DF5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8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6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6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0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9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CC6E3F-9167-4FB1-9E7B-E8509ED79A90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32BC575-2544-4F10-98FC-5D7EE3EEB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0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articles/markets/052215/goog-or-googl-which-google-should-you-buy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50792"/>
          </a:xfrm>
        </p:spPr>
        <p:txBody>
          <a:bodyPr/>
          <a:lstStyle/>
          <a:p>
            <a:r>
              <a:rPr lang="en-US" dirty="0" smtClean="0"/>
              <a:t>How does a bond rating affect the interest rate a company must pay on bond issues?</a:t>
            </a:r>
          </a:p>
          <a:p>
            <a:endParaRPr lang="en-US" dirty="0"/>
          </a:p>
          <a:p>
            <a:r>
              <a:rPr lang="en-US" dirty="0" smtClean="0"/>
              <a:t>How is the current market price of a bond calculated?</a:t>
            </a:r>
          </a:p>
          <a:p>
            <a:endParaRPr lang="en-US" dirty="0"/>
          </a:p>
          <a:p>
            <a:r>
              <a:rPr lang="en-US" dirty="0" smtClean="0"/>
              <a:t>How is the current market rate (YTM) of an existing bond calculated?</a:t>
            </a:r>
          </a:p>
          <a:p>
            <a:endParaRPr lang="en-US" dirty="0"/>
          </a:p>
          <a:p>
            <a:r>
              <a:rPr lang="en-US" dirty="0" smtClean="0"/>
              <a:t>Explain the inverse relationship between bond prices and interest rates.  Why does this relationship exist?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5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78"/>
            <a:ext cx="7772400" cy="1609344"/>
          </a:xfrm>
        </p:spPr>
        <p:txBody>
          <a:bodyPr>
            <a:normAutofit/>
          </a:bodyPr>
          <a:lstStyle/>
          <a:p>
            <a:r>
              <a:rPr lang="en-US" sz="4000" dirty="0"/>
              <a:t>Efficient Markets</a:t>
            </a:r>
          </a:p>
        </p:txBody>
      </p:sp>
      <p:pic>
        <p:nvPicPr>
          <p:cNvPr id="9114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3" y="1464930"/>
            <a:ext cx="7912436" cy="5118750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" y="6400800"/>
            <a:ext cx="3505200" cy="365760"/>
          </a:xfrm>
        </p:spPr>
        <p:txBody>
          <a:bodyPr/>
          <a:lstStyle/>
          <a:p>
            <a:pPr algn="l"/>
            <a:fld id="{35B4CB0B-8FF6-4DDC-83C9-87963BCF4638}" type="slidenum">
              <a:rPr lang="en-US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4800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654" y="90985"/>
            <a:ext cx="7772400" cy="16093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/>
              <a:t>Stock Valuation</a:t>
            </a:r>
            <a:endParaRPr lang="en-US" sz="5400" i="1" dirty="0" smtClean="0">
              <a:solidFill>
                <a:schemeClr val="tx1"/>
              </a:solidFill>
            </a:endParaRP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37760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sz="3600" dirty="0" smtClean="0"/>
              <a:t>Determination of what a stock is worth (true or intrinsic value)</a:t>
            </a:r>
          </a:p>
          <a:p>
            <a:pPr eaLnBrk="1" hangingPunct="1">
              <a:buFont typeface="Wingdings" charset="2"/>
              <a:buChar char="n"/>
              <a:defRPr/>
            </a:pPr>
            <a:endParaRPr lang="en-US" sz="3600" dirty="0" smtClean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sz="3600" dirty="0" smtClean="0"/>
              <a:t>If the valuation exceeds the market price, buy the stock.</a:t>
            </a:r>
          </a:p>
          <a:p>
            <a:pPr eaLnBrk="1" hangingPunct="1">
              <a:buFont typeface="Wingdings" charset="2"/>
              <a:buChar char="n"/>
              <a:defRPr/>
            </a:pPr>
            <a:endParaRPr lang="en-US" sz="3600" dirty="0" smtClean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sz="3600" dirty="0" smtClean="0"/>
              <a:t>If the valuation is less than the market price, sell the stock.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B3D0010D-7551-4E8C-B5D9-2714A8D3B3D9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989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07" y="14785"/>
            <a:ext cx="7772400" cy="16093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dirty="0" smtClean="0"/>
              <a:t>Stock Valuation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724400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sz="3200" dirty="0" smtClean="0"/>
              <a:t>Price = Present Value of expected future cash flows</a:t>
            </a:r>
          </a:p>
          <a:p>
            <a:pPr eaLnBrk="1" hangingPunct="1">
              <a:buFont typeface="Wingdings" charset="2"/>
              <a:buChar char="n"/>
              <a:defRPr/>
            </a:pPr>
            <a:endParaRPr lang="en-US" sz="3200" dirty="0" smtClean="0"/>
          </a:p>
          <a:p>
            <a:pPr eaLnBrk="1" hangingPunct="1">
              <a:buFont typeface="Wingdings" charset="2"/>
              <a:buChar char="n"/>
              <a:defRPr/>
            </a:pPr>
            <a:r>
              <a:rPr lang="en-US" sz="3200" dirty="0" smtClean="0"/>
              <a:t>Tough to value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2800" dirty="0" smtClean="0"/>
              <a:t>indefinite life - perpetual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2800" dirty="0" smtClean="0"/>
              <a:t>cash flows (dividends) uncertain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2800" dirty="0" smtClean="0"/>
              <a:t>discount rate (required return) hard to determine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E89EFB0-3880-4847-9884-9212297EF86F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Expected Dividends as </a:t>
            </a:r>
            <a:r>
              <a:rPr lang="en-US" dirty="0" smtClean="0"/>
              <a:t> the </a:t>
            </a:r>
            <a:r>
              <a:rPr lang="en-US" dirty="0"/>
              <a:t>Basis for Stock </a:t>
            </a:r>
            <a:r>
              <a:rPr lang="en-US" dirty="0" smtClean="0"/>
              <a:t>Values Cash-flow </a:t>
            </a:r>
            <a:r>
              <a:rPr lang="en-US" dirty="0"/>
              <a:t>Timeline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47800" y="2138590"/>
            <a:ext cx="6248400" cy="3728810"/>
            <a:chOff x="1447800" y="2138590"/>
            <a:chExt cx="6248400" cy="372881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7800" y="2138590"/>
              <a:ext cx="6248400" cy="372881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913142" y="5147846"/>
              <a:ext cx="19492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r>
                <a:rPr lang="en-US" sz="1600" dirty="0" smtClean="0"/>
                <a:t>s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776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52400" y="484632"/>
            <a:ext cx="8762999" cy="5821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on Stock Prices of Near and Distant Dividends</a:t>
            </a:r>
          </a:p>
        </p:txBody>
      </p:sp>
      <p:pic>
        <p:nvPicPr>
          <p:cNvPr id="2027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6615" y="775716"/>
            <a:ext cx="6829566" cy="588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0633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The constant Growth dividend Model</a:t>
            </a:r>
            <a:endParaRPr lang="en-US" sz="4800" i="1" dirty="0" smtClean="0">
              <a:solidFill>
                <a:schemeClr val="tx1"/>
              </a:solidFill>
            </a:endParaRP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sz="3600" dirty="0" smtClean="0"/>
              <a:t>Value depends on the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3600" dirty="0" smtClean="0"/>
              <a:t>required return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3600" dirty="0" smtClean="0"/>
              <a:t>dividend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sz="3600" dirty="0" smtClean="0"/>
              <a:t>growth in the dividend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sz="4000" b="1" dirty="0" smtClean="0"/>
              <a:t>P</a:t>
            </a:r>
            <a:r>
              <a:rPr lang="en-US" sz="4000" b="1" baseline="-25000" dirty="0" smtClean="0"/>
              <a:t>0</a:t>
            </a:r>
            <a:r>
              <a:rPr lang="en-US" sz="4000" b="1" dirty="0" smtClean="0"/>
              <a:t> =	 </a:t>
            </a:r>
            <a:r>
              <a:rPr lang="en-US" sz="4000" b="1" u="sng" dirty="0" smtClean="0"/>
              <a:t>  D</a:t>
            </a:r>
            <a:r>
              <a:rPr lang="en-US" sz="4000" b="1" u="sng" baseline="-25000" dirty="0" smtClean="0"/>
              <a:t>0</a:t>
            </a:r>
            <a:r>
              <a:rPr lang="en-US" sz="4000" b="1" u="sng" dirty="0" smtClean="0"/>
              <a:t>(1 + g)</a:t>
            </a:r>
            <a:r>
              <a:rPr lang="en-US" sz="4000" b="1" dirty="0" smtClean="0"/>
              <a:t>  OR  </a:t>
            </a:r>
            <a:r>
              <a:rPr lang="en-US" sz="4000" b="1" u="sng" dirty="0" smtClean="0"/>
              <a:t>  D</a:t>
            </a:r>
            <a:r>
              <a:rPr lang="en-US" sz="4000" b="1" u="sng" baseline="-25000" dirty="0" smtClean="0"/>
              <a:t>1</a:t>
            </a:r>
            <a:r>
              <a:rPr lang="en-US" sz="4000" b="1" u="sng" dirty="0" smtClean="0"/>
              <a:t>       </a:t>
            </a:r>
            <a:r>
              <a:rPr lang="en-US" sz="4000" b="1" u="sng" baseline="-25000" dirty="0" smtClean="0"/>
              <a:t>    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4000" b="1" i="1" dirty="0" smtClean="0"/>
              <a:t>                     </a:t>
            </a:r>
            <a:r>
              <a:rPr lang="en-US" sz="4000" b="1" dirty="0" smtClean="0"/>
              <a:t>r – g	      	       r-g</a:t>
            </a:r>
          </a:p>
          <a:p>
            <a:pPr marL="0" indent="0" eaLnBrk="1" hangingPunct="1">
              <a:buNone/>
              <a:defRPr/>
            </a:pPr>
            <a:endParaRPr lang="en-US" sz="2800" dirty="0" smtClean="0"/>
          </a:p>
          <a:p>
            <a:pPr marL="0" indent="0" eaLnBrk="1" hangingPunct="1">
              <a:buNone/>
              <a:defRPr/>
            </a:pPr>
            <a:r>
              <a:rPr lang="en-US" sz="2800" dirty="0" smtClean="0"/>
              <a:t>where  D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current dividend paid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	 </a:t>
            </a:r>
            <a:r>
              <a:rPr lang="en-US" sz="2800" dirty="0" smtClean="0"/>
              <a:t> D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dividend for the next period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5DD500F-9DDE-4C35-B12A-A4DA84EA2BB4}" type="slidenum">
              <a:rPr lang="en-US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901968"/>
      </p:ext>
    </p:extLst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06206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600" dirty="0" smtClean="0"/>
              <a:t>Constant Growth dividend Model Illustration</a:t>
            </a:r>
            <a:endParaRPr lang="en-US" dirty="0" smtClean="0"/>
          </a:p>
        </p:txBody>
      </p:sp>
      <p:sp>
        <p:nvSpPr>
          <p:cNvPr id="531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038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200" dirty="0" smtClean="0"/>
              <a:t>D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= $1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200" dirty="0" smtClean="0"/>
              <a:t>R = .10 (10%)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200" dirty="0" smtClean="0"/>
              <a:t>g = .06 (6%)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4400" b="1" dirty="0" smtClean="0"/>
              <a:t>P</a:t>
            </a:r>
            <a:r>
              <a:rPr lang="en-US" sz="4400" b="1" baseline="-25000" dirty="0" smtClean="0"/>
              <a:t>0</a:t>
            </a:r>
            <a:r>
              <a:rPr lang="en-US" sz="4400" b="1" dirty="0" smtClean="0"/>
              <a:t> =	 </a:t>
            </a:r>
            <a:r>
              <a:rPr lang="en-US" sz="4400" b="1" u="sng" dirty="0" smtClean="0"/>
              <a:t>  D</a:t>
            </a:r>
            <a:r>
              <a:rPr lang="en-US" sz="4400" b="1" baseline="-25000" dirty="0" smtClean="0"/>
              <a:t>0</a:t>
            </a:r>
            <a:r>
              <a:rPr lang="en-US" sz="4400" b="1" u="sng" dirty="0" smtClean="0"/>
              <a:t>(1 + g)    </a:t>
            </a:r>
            <a:r>
              <a:rPr lang="en-US" sz="4400" b="1" baseline="-25000" dirty="0" smtClean="0"/>
              <a:t>   </a:t>
            </a:r>
            <a:r>
              <a:rPr lang="en-US" sz="4400" b="1" u="sng" baseline="-25000" dirty="0" smtClean="0"/>
              <a:t> </a:t>
            </a:r>
            <a:endParaRPr lang="en-US" sz="4400" b="1" baseline="-25000" dirty="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4400" b="1" i="1" dirty="0" smtClean="0"/>
              <a:t>                   </a:t>
            </a:r>
            <a:r>
              <a:rPr lang="en-US" sz="4400" b="1" dirty="0" smtClean="0"/>
              <a:t>R – g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4400" b="1" dirty="0" smtClean="0"/>
          </a:p>
          <a:p>
            <a:pPr>
              <a:buNone/>
              <a:defRPr/>
            </a:pPr>
            <a:r>
              <a:rPr lang="en-US" sz="4400" b="1" dirty="0"/>
              <a:t>P</a:t>
            </a:r>
            <a:r>
              <a:rPr lang="en-US" sz="4400" b="1" baseline="-25000" dirty="0"/>
              <a:t>0 </a:t>
            </a:r>
            <a:r>
              <a:rPr lang="en-US" sz="4400" b="1" dirty="0" smtClean="0"/>
              <a:t>=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endParaRPr lang="en-US" sz="3200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ED6664A-9572-466C-83BA-34CE19BD030A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7614"/>
      </p:ext>
    </p:extLst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056"/>
            <a:ext cx="7772400" cy="16093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Valuing non-constant growth stocks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279392"/>
          </a:xfrm>
        </p:spPr>
        <p:txBody>
          <a:bodyPr>
            <a:noAutofit/>
          </a:bodyPr>
          <a:lstStyle/>
          <a:p>
            <a:r>
              <a:rPr lang="en-US" sz="2400" dirty="0" smtClean="0"/>
              <a:t>Four step process</a:t>
            </a:r>
          </a:p>
          <a:p>
            <a:r>
              <a:rPr lang="en-US" sz="2400" dirty="0" smtClean="0"/>
              <a:t>Example:  A dividend will grow at 10%/year for the first three years, then at 5%/year indefinitely.  D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is $2.00. Required return is 8%.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Determine the dollar dividend for each of the next three years (or the # of years with variable growth)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Using the constant growth model, find the value of the stock at the start of the 4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dirty="0" smtClean="0"/>
              <a:t>year (or the year when constant growth begins).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PV of each of the dividends and add them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PV of the stock price determined in Step 3 and add it to the PV of the dividends in Step 3.</a:t>
            </a:r>
          </a:p>
        </p:txBody>
      </p:sp>
    </p:spTree>
    <p:extLst>
      <p:ext uri="{BB962C8B-B14F-4D97-AF65-F5344CB8AC3E}">
        <p14:creationId xmlns:p14="http://schemas.microsoft.com/office/powerpoint/2010/main" val="299842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 smtClean="0"/>
              <a:t>Valuing preferred stock:</a:t>
            </a:r>
            <a:br>
              <a:rPr lang="en-US" sz="4400" dirty="0" smtClean="0"/>
            </a:br>
            <a:r>
              <a:rPr lang="en-US" sz="4400" dirty="0" smtClean="0"/>
              <a:t>Zero-Growth</a:t>
            </a:r>
            <a:r>
              <a:rPr lang="en-US" sz="3600" dirty="0" smtClean="0"/>
              <a:t> </a:t>
            </a:r>
            <a:r>
              <a:rPr lang="en-US" sz="4000" dirty="0" smtClean="0"/>
              <a:t>(Fixed) dividends</a:t>
            </a:r>
            <a:endParaRPr lang="en-US" sz="4800" i="1" dirty="0" smtClean="0">
              <a:solidFill>
                <a:schemeClr val="tx1"/>
              </a:solidFill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>
          <a:xfrm>
            <a:off x="571170" y="1593056"/>
            <a:ext cx="8382000" cy="5181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6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sz="3600" dirty="0" smtClean="0"/>
              <a:t>where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200" dirty="0" err="1" smtClean="0"/>
              <a:t>D</a:t>
            </a:r>
            <a:r>
              <a:rPr lang="en-US" sz="3200" baseline="-25000" dirty="0" err="1" smtClean="0"/>
              <a:t>p</a:t>
            </a:r>
            <a:r>
              <a:rPr lang="en-US" sz="3200" dirty="0" smtClean="0"/>
              <a:t> = $ amount of dividend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200" dirty="0" err="1" smtClean="0"/>
              <a:t>r</a:t>
            </a:r>
            <a:r>
              <a:rPr lang="en-US" sz="3200" baseline="-25000" dirty="0" err="1" smtClean="0"/>
              <a:t>p</a:t>
            </a:r>
            <a:r>
              <a:rPr lang="en-US" sz="3200" dirty="0" smtClean="0"/>
              <a:t> = required return</a:t>
            </a:r>
            <a:br>
              <a:rPr lang="en-US" sz="3200" dirty="0" smtClean="0"/>
            </a:br>
            <a:endParaRPr lang="en-US" sz="32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600" dirty="0" smtClean="0"/>
              <a:t>Does this remind you of a perpetuity?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600" dirty="0" smtClean="0"/>
              <a:t>Typically preferred stocks have a fixed dividend (zero growth)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sz="3600" dirty="0" smtClean="0"/>
              <a:t>What is the value of a share of preferred stock that pays a $1 constant dividend and has a required return of 10%?</a:t>
            </a:r>
            <a:endParaRPr lang="en-US" i="1" dirty="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BF98A7B-E692-429D-B73D-430A497D95E1}" type="slidenum">
              <a:rPr lang="en-US"/>
              <a:pPr/>
              <a:t>18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398120"/>
              </p:ext>
            </p:extLst>
          </p:nvPr>
        </p:nvGraphicFramePr>
        <p:xfrm>
          <a:off x="976313" y="1295400"/>
          <a:ext cx="1903412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4" imgW="799920" imgH="406080" progId="Equation.3">
                  <p:embed/>
                </p:oleObj>
              </mc:Choice>
              <mc:Fallback>
                <p:oleObj name="Equation" r:id="rId4" imgW="7999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1295400"/>
                        <a:ext cx="1903412" cy="966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882902"/>
      </p:ext>
    </p:extLst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67279" y="457200"/>
            <a:ext cx="7772400" cy="658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Valuation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31469" y="1467855"/>
            <a:ext cx="7616825" cy="4495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Also called the free cash flow </a:t>
            </a:r>
            <a:r>
              <a:rPr lang="en-US" sz="2400" dirty="0" smtClean="0"/>
              <a:t>method</a:t>
            </a:r>
            <a:r>
              <a:rPr lang="en-US" sz="2400" dirty="0"/>
              <a:t> </a:t>
            </a:r>
            <a:r>
              <a:rPr lang="en-US" sz="2400" dirty="0" smtClean="0"/>
              <a:t>or Discounted Cash Flow method (DCF) 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Suggests </a:t>
            </a:r>
            <a:r>
              <a:rPr lang="en-US" sz="2400" dirty="0"/>
              <a:t>the value of the </a:t>
            </a:r>
            <a:r>
              <a:rPr lang="en-US" sz="2400" dirty="0" smtClean="0"/>
              <a:t>firm’s operations </a:t>
            </a:r>
            <a:r>
              <a:rPr lang="en-US" sz="2400" dirty="0"/>
              <a:t>equals the present value of the firm’s free cash </a:t>
            </a:r>
            <a:r>
              <a:rPr lang="en-US" sz="2400" dirty="0" smtClean="0"/>
              <a:t>flows</a:t>
            </a:r>
          </a:p>
          <a:p>
            <a:pPr>
              <a:defRPr/>
            </a:pPr>
            <a:endParaRPr lang="en-US" sz="2400" dirty="0"/>
          </a:p>
          <a:p>
            <a:pPr>
              <a:spcAft>
                <a:spcPts val="1800"/>
              </a:spcAft>
              <a:defRPr/>
            </a:pPr>
            <a:r>
              <a:rPr lang="en-US" sz="2400" dirty="0"/>
              <a:t>Remember, free cash flow is the firm’s after-tax operating income less the net capital </a:t>
            </a:r>
            <a:r>
              <a:rPr lang="en-US" sz="2400" dirty="0" smtClean="0"/>
              <a:t>investment.</a:t>
            </a:r>
            <a:endParaRPr lang="en-US" sz="2400" dirty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803942"/>
              </p:ext>
            </p:extLst>
          </p:nvPr>
        </p:nvGraphicFramePr>
        <p:xfrm>
          <a:off x="731469" y="5029200"/>
          <a:ext cx="7632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3809880" imgH="406080" progId="Equation.3">
                  <p:embed/>
                </p:oleObj>
              </mc:Choice>
              <mc:Fallback>
                <p:oleObj name="Equation" r:id="rId4" imgW="38098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69" y="5029200"/>
                        <a:ext cx="76327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1299A34C-C63D-4280-BCF7-FE69FC3EF594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7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Stocks and their  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Chapter 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23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6942"/>
            <a:ext cx="8229599" cy="141945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Issues Regarding the Corporate Valuation Model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5003" y="1600200"/>
            <a:ext cx="7616825" cy="449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Often preferred to the </a:t>
            </a:r>
            <a:r>
              <a:rPr lang="en-US" sz="2800" dirty="0" smtClean="0"/>
              <a:t>discounted dividend model</a:t>
            </a:r>
          </a:p>
          <a:p>
            <a:pPr lvl="1">
              <a:defRPr/>
            </a:pPr>
            <a:r>
              <a:rPr lang="en-US" sz="2400" dirty="0"/>
              <a:t>M</a:t>
            </a:r>
            <a:r>
              <a:rPr lang="en-US" sz="2400" dirty="0" smtClean="0"/>
              <a:t>any </a:t>
            </a:r>
            <a:r>
              <a:rPr lang="en-US" sz="2400" dirty="0"/>
              <a:t>firms </a:t>
            </a:r>
            <a:r>
              <a:rPr lang="en-US" sz="2400" dirty="0" smtClean="0"/>
              <a:t>don’t </a:t>
            </a:r>
            <a:r>
              <a:rPr lang="en-US" sz="2400" dirty="0"/>
              <a:t>pay dividends 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Dividends can be </a:t>
            </a:r>
            <a:r>
              <a:rPr lang="en-US" sz="2400" dirty="0"/>
              <a:t>hard to </a:t>
            </a:r>
            <a:r>
              <a:rPr lang="en-US" sz="2400" dirty="0" smtClean="0"/>
              <a:t>forecast</a:t>
            </a:r>
          </a:p>
          <a:p>
            <a:pPr lvl="1"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/>
              <a:t>Similar to </a:t>
            </a:r>
            <a:r>
              <a:rPr lang="en-US" sz="2800" dirty="0" smtClean="0"/>
              <a:t>discounted dividend model with variable growth</a:t>
            </a:r>
          </a:p>
          <a:p>
            <a:pPr lvl="1">
              <a:defRPr/>
            </a:pPr>
            <a:r>
              <a:rPr lang="en-US" sz="2400" dirty="0" smtClean="0"/>
              <a:t>Assumes </a:t>
            </a:r>
            <a:r>
              <a:rPr lang="en-US" sz="2400" dirty="0"/>
              <a:t>at some point free cash flow will grow at a constant </a:t>
            </a:r>
            <a:r>
              <a:rPr lang="en-US" sz="2400" dirty="0" smtClean="0"/>
              <a:t>rate</a:t>
            </a:r>
          </a:p>
          <a:p>
            <a:pPr lvl="1">
              <a:defRPr/>
            </a:pPr>
            <a:endParaRPr lang="en-US" sz="2400" dirty="0"/>
          </a:p>
          <a:p>
            <a:pPr>
              <a:defRPr/>
            </a:pPr>
            <a:r>
              <a:rPr lang="en-US" sz="2800" dirty="0" smtClean="0"/>
              <a:t>Horizon value (HV</a:t>
            </a:r>
            <a:r>
              <a:rPr lang="en-US" sz="2800" baseline="-25000" dirty="0" smtClean="0"/>
              <a:t>N</a:t>
            </a:r>
            <a:r>
              <a:rPr lang="en-US" sz="2800" dirty="0"/>
              <a:t>) represents value of firm at the point that growth becomes constant.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E7649A47-C8D2-4759-9080-D1EDF8F6B63A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8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Object 3"/>
          <p:cNvGraphicFramePr>
            <a:graphicFrameLocks noChangeAspect="1"/>
          </p:cNvGraphicFramePr>
          <p:nvPr/>
        </p:nvGraphicFramePr>
        <p:xfrm>
          <a:off x="4641850" y="4486275"/>
          <a:ext cx="32353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4" imgW="1396800" imgH="355320" progId="Equation.3">
                  <p:embed/>
                </p:oleObj>
              </mc:Choice>
              <mc:Fallback>
                <p:oleObj name="Equation" r:id="rId4" imgW="1396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4486275"/>
                        <a:ext cx="3235325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92113"/>
            <a:ext cx="8229600" cy="8302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900" dirty="0" smtClean="0"/>
              <a:t>Use the Corporate Valuation Model to Find the Firm’s Intrinsic Value (numbers in millions)</a:t>
            </a:r>
          </a:p>
        </p:txBody>
      </p:sp>
      <p:sp>
        <p:nvSpPr>
          <p:cNvPr id="11268" name="Content Placeholder 50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616825" cy="44958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Given:  Long-Run g</a:t>
            </a:r>
            <a:r>
              <a:rPr lang="en-US" baseline="-25000" dirty="0" smtClean="0">
                <a:solidFill>
                  <a:schemeClr val="tx1"/>
                </a:solidFill>
              </a:rPr>
              <a:t>FCF</a:t>
            </a:r>
            <a:r>
              <a:rPr lang="en-US" dirty="0" smtClean="0">
                <a:solidFill>
                  <a:schemeClr val="tx1"/>
                </a:solidFill>
              </a:rPr>
              <a:t> = 6% and WACC = 10%</a:t>
            </a:r>
          </a:p>
        </p:txBody>
      </p:sp>
      <p:grpSp>
        <p:nvGrpSpPr>
          <p:cNvPr id="11269" name="Group 50"/>
          <p:cNvGrpSpPr>
            <a:grpSpLocks/>
          </p:cNvGrpSpPr>
          <p:nvPr/>
        </p:nvGrpSpPr>
        <p:grpSpPr bwMode="auto">
          <a:xfrm>
            <a:off x="1533525" y="2305050"/>
            <a:ext cx="5919788" cy="904875"/>
            <a:chOff x="1002" y="1452"/>
            <a:chExt cx="3729" cy="570"/>
          </a:xfrm>
        </p:grpSpPr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1002" y="1452"/>
              <a:ext cx="710" cy="2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r</a:t>
              </a:r>
              <a:r>
                <a:rPr lang="en-US" sz="2000" baseline="-25000" dirty="0">
                  <a:latin typeface="+mn-lt"/>
                </a:rPr>
                <a:t> </a:t>
              </a:r>
              <a:r>
                <a:rPr lang="en-US" sz="2000" dirty="0">
                  <a:latin typeface="+mn-lt"/>
                </a:rPr>
                <a:t>= 10%</a:t>
              </a:r>
            </a:p>
          </p:txBody>
        </p:sp>
        <p:sp>
          <p:nvSpPr>
            <p:cNvPr id="57" name="Rectangle 32"/>
            <p:cNvSpPr>
              <a:spLocks noChangeArrowheads="1"/>
            </p:cNvSpPr>
            <p:nvPr/>
          </p:nvSpPr>
          <p:spPr bwMode="auto">
            <a:xfrm>
              <a:off x="4026" y="1770"/>
              <a:ext cx="705" cy="252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prstDash val="dash"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g = </a:t>
              </a:r>
              <a:r>
                <a:rPr lang="en-US" sz="2000" dirty="0" smtClean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6%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58" name="Line 44"/>
          <p:cNvSpPr>
            <a:spLocks noChangeShapeType="1"/>
          </p:cNvSpPr>
          <p:nvPr/>
        </p:nvSpPr>
        <p:spPr bwMode="auto">
          <a:xfrm flipH="1">
            <a:off x="6534150" y="3429000"/>
            <a:ext cx="1143000" cy="1028700"/>
          </a:xfrm>
          <a:prstGeom prst="line">
            <a:avLst/>
          </a:prstGeom>
          <a:noFill/>
          <a:ln w="25400">
            <a:solidFill>
              <a:schemeClr val="accent1">
                <a:lumMod val="50000"/>
              </a:schemeClr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>
              <a:defRPr/>
            </a:pPr>
            <a:endParaRPr lang="en-US" sz="2400" dirty="0">
              <a:latin typeface="+mn-lt"/>
            </a:endParaRPr>
          </a:p>
        </p:txBody>
      </p:sp>
      <p:grpSp>
        <p:nvGrpSpPr>
          <p:cNvPr id="11271" name="Group 53"/>
          <p:cNvGrpSpPr>
            <a:grpSpLocks/>
          </p:cNvGrpSpPr>
          <p:nvPr/>
        </p:nvGrpSpPr>
        <p:grpSpPr bwMode="auto">
          <a:xfrm>
            <a:off x="681038" y="3413125"/>
            <a:ext cx="5478462" cy="2100263"/>
            <a:chOff x="309" y="2174"/>
            <a:chExt cx="3451" cy="1323"/>
          </a:xfrm>
        </p:grpSpPr>
        <p:sp>
          <p:nvSpPr>
            <p:cNvPr id="60" name="Line 7"/>
            <p:cNvSpPr>
              <a:spLocks noChangeShapeType="1"/>
            </p:cNvSpPr>
            <p:nvPr/>
          </p:nvSpPr>
          <p:spPr bwMode="auto">
            <a:xfrm>
              <a:off x="1696" y="2174"/>
              <a:ext cx="0" cy="17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1" name="Line 8"/>
            <p:cNvSpPr>
              <a:spLocks noChangeShapeType="1"/>
            </p:cNvSpPr>
            <p:nvPr/>
          </p:nvSpPr>
          <p:spPr bwMode="auto">
            <a:xfrm>
              <a:off x="2728" y="2174"/>
              <a:ext cx="0" cy="432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>
              <a:off x="3760" y="2174"/>
              <a:ext cx="0" cy="691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 flipH="1">
              <a:off x="1085" y="2347"/>
              <a:ext cx="617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4" name="Line 11"/>
            <p:cNvSpPr>
              <a:spLocks noChangeShapeType="1"/>
            </p:cNvSpPr>
            <p:nvPr/>
          </p:nvSpPr>
          <p:spPr bwMode="auto">
            <a:xfrm flipH="1">
              <a:off x="1085" y="2599"/>
              <a:ext cx="1642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5" name="Line 12"/>
            <p:cNvSpPr>
              <a:spLocks noChangeShapeType="1"/>
            </p:cNvSpPr>
            <p:nvPr/>
          </p:nvSpPr>
          <p:spPr bwMode="auto">
            <a:xfrm flipH="1">
              <a:off x="1085" y="2863"/>
              <a:ext cx="2669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6" name="Line 13"/>
            <p:cNvSpPr>
              <a:spLocks noChangeShapeType="1"/>
            </p:cNvSpPr>
            <p:nvPr/>
          </p:nvSpPr>
          <p:spPr bwMode="auto">
            <a:xfrm flipH="1">
              <a:off x="1085" y="3103"/>
              <a:ext cx="1631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7" name="Rectangle 14"/>
            <p:cNvSpPr>
              <a:spLocks noChangeArrowheads="1"/>
            </p:cNvSpPr>
            <p:nvPr/>
          </p:nvSpPr>
          <p:spPr bwMode="auto">
            <a:xfrm>
              <a:off x="442" y="2217"/>
              <a:ext cx="576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-4.545</a:t>
              </a:r>
            </a:p>
          </p:txBody>
        </p:sp>
        <p:sp>
          <p:nvSpPr>
            <p:cNvPr id="68" name="Rectangle 15"/>
            <p:cNvSpPr>
              <a:spLocks noChangeArrowheads="1"/>
            </p:cNvSpPr>
            <p:nvPr/>
          </p:nvSpPr>
          <p:spPr bwMode="auto">
            <a:xfrm>
              <a:off x="514" y="2469"/>
              <a:ext cx="52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8.264</a:t>
              </a:r>
            </a:p>
          </p:txBody>
        </p:sp>
        <p:sp>
          <p:nvSpPr>
            <p:cNvPr id="69" name="Rectangle 16"/>
            <p:cNvSpPr>
              <a:spLocks noChangeArrowheads="1"/>
            </p:cNvSpPr>
            <p:nvPr/>
          </p:nvSpPr>
          <p:spPr bwMode="auto">
            <a:xfrm>
              <a:off x="412" y="2721"/>
              <a:ext cx="61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15.026</a:t>
              </a:r>
            </a:p>
          </p:txBody>
        </p:sp>
        <p:sp>
          <p:nvSpPr>
            <p:cNvPr id="70" name="Rectangle 17"/>
            <p:cNvSpPr>
              <a:spLocks noChangeArrowheads="1"/>
            </p:cNvSpPr>
            <p:nvPr/>
          </p:nvSpPr>
          <p:spPr bwMode="auto">
            <a:xfrm>
              <a:off x="316" y="2973"/>
              <a:ext cx="7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u="sng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398.197</a:t>
              </a:r>
            </a:p>
          </p:txBody>
        </p:sp>
        <p:sp>
          <p:nvSpPr>
            <p:cNvPr id="71" name="Rectangle 28"/>
            <p:cNvSpPr>
              <a:spLocks noChangeArrowheads="1"/>
            </p:cNvSpPr>
            <p:nvPr/>
          </p:nvSpPr>
          <p:spPr bwMode="auto">
            <a:xfrm>
              <a:off x="309" y="3225"/>
              <a:ext cx="70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416.942</a:t>
              </a:r>
              <a:endParaRPr lang="en-US" sz="2200" baseline="-25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73" name="Line 5"/>
          <p:cNvSpPr>
            <a:spLocks noChangeShapeType="1"/>
          </p:cNvSpPr>
          <p:nvPr/>
        </p:nvSpPr>
        <p:spPr bwMode="auto">
          <a:xfrm flipV="1">
            <a:off x="1255713" y="2747963"/>
            <a:ext cx="75422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pPr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74" name="Rectangle 6"/>
          <p:cNvSpPr>
            <a:spLocks noChangeArrowheads="1"/>
          </p:cNvSpPr>
          <p:nvPr/>
        </p:nvSpPr>
        <p:spPr bwMode="auto">
          <a:xfrm>
            <a:off x="1076325" y="2181225"/>
            <a:ext cx="3286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</a:rPr>
              <a:t>0</a:t>
            </a:r>
          </a:p>
        </p:txBody>
      </p:sp>
      <p:sp>
        <p:nvSpPr>
          <p:cNvPr id="75" name="Line 18"/>
          <p:cNvSpPr>
            <a:spLocks noChangeShapeType="1"/>
          </p:cNvSpPr>
          <p:nvPr/>
        </p:nvSpPr>
        <p:spPr bwMode="auto">
          <a:xfrm>
            <a:off x="1254125" y="2611438"/>
            <a:ext cx="0" cy="274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76" name="Line 19"/>
          <p:cNvSpPr>
            <a:spLocks noChangeShapeType="1"/>
          </p:cNvSpPr>
          <p:nvPr/>
        </p:nvSpPr>
        <p:spPr bwMode="auto">
          <a:xfrm>
            <a:off x="2873375" y="2611438"/>
            <a:ext cx="0" cy="274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77" name="Rectangle 20"/>
          <p:cNvSpPr>
            <a:spLocks noChangeArrowheads="1"/>
          </p:cNvSpPr>
          <p:nvPr/>
        </p:nvSpPr>
        <p:spPr bwMode="auto">
          <a:xfrm>
            <a:off x="2689225" y="2181225"/>
            <a:ext cx="3286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</a:rPr>
              <a:t>1</a:t>
            </a:r>
          </a:p>
        </p:txBody>
      </p:sp>
      <p:sp>
        <p:nvSpPr>
          <p:cNvPr id="78" name="Line 21"/>
          <p:cNvSpPr>
            <a:spLocks noChangeShapeType="1"/>
          </p:cNvSpPr>
          <p:nvPr/>
        </p:nvSpPr>
        <p:spPr bwMode="auto">
          <a:xfrm>
            <a:off x="4492625" y="2611438"/>
            <a:ext cx="0" cy="274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4314825" y="2181225"/>
            <a:ext cx="3286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</a:rPr>
              <a:t>2</a:t>
            </a:r>
          </a:p>
        </p:txBody>
      </p:sp>
      <p:sp>
        <p:nvSpPr>
          <p:cNvPr id="80" name="Line 23"/>
          <p:cNvSpPr>
            <a:spLocks noChangeShapeType="1"/>
          </p:cNvSpPr>
          <p:nvPr/>
        </p:nvSpPr>
        <p:spPr bwMode="auto">
          <a:xfrm>
            <a:off x="6111875" y="2611438"/>
            <a:ext cx="0" cy="274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5935663" y="2181225"/>
            <a:ext cx="3286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</a:rPr>
              <a:t>3</a:t>
            </a:r>
          </a:p>
        </p:txBody>
      </p:sp>
      <p:sp>
        <p:nvSpPr>
          <p:cNvPr id="82" name="Line 25"/>
          <p:cNvSpPr>
            <a:spLocks noChangeShapeType="1"/>
          </p:cNvSpPr>
          <p:nvPr/>
        </p:nvSpPr>
        <p:spPr bwMode="auto">
          <a:xfrm>
            <a:off x="7731125" y="2611438"/>
            <a:ext cx="0" cy="274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sz="2600" dirty="0">
              <a:latin typeface="+mn-lt"/>
            </a:endParaRPr>
          </a:p>
        </p:txBody>
      </p:sp>
      <p:sp>
        <p:nvSpPr>
          <p:cNvPr id="83" name="Rectangle 26"/>
          <p:cNvSpPr>
            <a:spLocks noChangeArrowheads="1"/>
          </p:cNvSpPr>
          <p:nvPr/>
        </p:nvSpPr>
        <p:spPr bwMode="auto">
          <a:xfrm>
            <a:off x="7553325" y="2181225"/>
            <a:ext cx="3286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latin typeface="+mn-lt"/>
              </a:rPr>
              <a:t>4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2676525" y="2989263"/>
            <a:ext cx="4159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-5</a:t>
            </a:r>
          </a:p>
        </p:txBody>
      </p:sp>
      <p:sp>
        <p:nvSpPr>
          <p:cNvPr id="85" name="Text Box 48"/>
          <p:cNvSpPr txBox="1">
            <a:spLocks noChangeArrowheads="1"/>
          </p:cNvSpPr>
          <p:nvPr/>
        </p:nvSpPr>
        <p:spPr bwMode="auto">
          <a:xfrm>
            <a:off x="7584646" y="2978943"/>
            <a:ext cx="918003" cy="430213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21.20</a:t>
            </a:r>
          </a:p>
        </p:txBody>
      </p:sp>
      <p:sp>
        <p:nvSpPr>
          <p:cNvPr id="89" name="Rectangle 88"/>
          <p:cNvSpPr/>
          <p:nvPr/>
        </p:nvSpPr>
        <p:spPr>
          <a:xfrm>
            <a:off x="5867400" y="4543425"/>
            <a:ext cx="914400" cy="3238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6437313" y="4953000"/>
            <a:ext cx="639762" cy="3683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5551488" y="4953000"/>
            <a:ext cx="639762" cy="368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4267200" y="2989263"/>
            <a:ext cx="471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10</a:t>
            </a:r>
          </a:p>
        </p:txBody>
      </p:sp>
      <p:sp>
        <p:nvSpPr>
          <p:cNvPr id="93" name="Rectangle 33"/>
          <p:cNvSpPr>
            <a:spLocks noChangeArrowheads="1"/>
          </p:cNvSpPr>
          <p:nvPr/>
        </p:nvSpPr>
        <p:spPr bwMode="auto">
          <a:xfrm>
            <a:off x="5886450" y="2989263"/>
            <a:ext cx="471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20</a:t>
            </a:r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F0B59EB4-CDA6-40D7-B147-C1AAD344486A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2" name="Line 57"/>
          <p:cNvSpPr>
            <a:spLocks noChangeShapeType="1"/>
          </p:cNvSpPr>
          <p:nvPr/>
        </p:nvSpPr>
        <p:spPr bwMode="auto">
          <a:xfrm>
            <a:off x="804863" y="5464175"/>
            <a:ext cx="868362" cy="0"/>
          </a:xfrm>
          <a:prstGeom prst="line">
            <a:avLst/>
          </a:prstGeom>
          <a:noFill/>
          <a:ln w="76200" cmpd="dbl">
            <a:solidFill>
              <a:schemeClr val="accent1">
                <a:lumMod val="50000"/>
              </a:schemeClr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44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917"/>
            <a:ext cx="8001000" cy="16093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What is the firm’s intrinsic value per share?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15A937BA-0D40-4004-B6FF-9770A54DB32F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09650" y="1854316"/>
            <a:ext cx="7600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SzPct val="150000"/>
              <a:buFont typeface="Wingdings" pitchFamily="2" charset="2"/>
              <a:buNone/>
              <a:tabLst>
                <a:tab pos="3028950" algn="l"/>
              </a:tabLst>
              <a:defRPr/>
            </a:pP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The firm has $40 million total </a:t>
            </a:r>
            <a:r>
              <a:rPr lang="en-US" sz="29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(market value) in </a:t>
            </a:r>
            <a:r>
              <a:rPr lang="en-US" sz="2900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debt and preferred stock and has 10 million shares of common stock.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738398"/>
              </p:ext>
            </p:extLst>
          </p:nvPr>
        </p:nvGraphicFramePr>
        <p:xfrm>
          <a:off x="1326356" y="3414263"/>
          <a:ext cx="6567487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3276360" imgH="647640" progId="Equation.3">
                  <p:embed/>
                </p:oleObj>
              </mc:Choice>
              <mc:Fallback>
                <p:oleObj name="Equation" r:id="rId4" imgW="32763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356" y="3414263"/>
                        <a:ext cx="6567487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066881"/>
              </p:ext>
            </p:extLst>
          </p:nvPr>
        </p:nvGraphicFramePr>
        <p:xfrm>
          <a:off x="1986756" y="4994256"/>
          <a:ext cx="5246688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6" imgW="2616120" imgH="647640" progId="Equation.3">
                  <p:embed/>
                </p:oleObj>
              </mc:Choice>
              <mc:Fallback>
                <p:oleObj name="Equation" r:id="rId6" imgW="261612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756" y="4994256"/>
                        <a:ext cx="5246688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4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217"/>
            <a:ext cx="7772400" cy="1609344"/>
          </a:xfrm>
        </p:spPr>
        <p:txBody>
          <a:bodyPr/>
          <a:lstStyle/>
          <a:p>
            <a:r>
              <a:rPr lang="en-US" dirty="0" smtClean="0"/>
              <a:t>Multiples Methods for valuation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05000"/>
            <a:ext cx="7772400" cy="3733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Analysts often use the following multiples to value stocks.</a:t>
            </a:r>
          </a:p>
          <a:p>
            <a:pPr lvl="1">
              <a:defRPr/>
            </a:pPr>
            <a:r>
              <a:rPr lang="en-US" sz="2400" dirty="0" smtClean="0"/>
              <a:t>P/E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P/CF (best choice!)</a:t>
            </a:r>
            <a:endParaRPr lang="en-US" sz="2400" dirty="0"/>
          </a:p>
          <a:p>
            <a:pPr lvl="1">
              <a:spcAft>
                <a:spcPts val="1800"/>
              </a:spcAft>
              <a:defRPr/>
            </a:pPr>
            <a:r>
              <a:rPr lang="en-US" sz="2400" dirty="0" smtClean="0"/>
              <a:t>P/Sales</a:t>
            </a:r>
          </a:p>
          <a:p>
            <a:pPr>
              <a:defRPr/>
            </a:pPr>
            <a:r>
              <a:rPr lang="en-US" sz="2800" dirty="0" smtClean="0"/>
              <a:t>EXAMPLE</a:t>
            </a:r>
            <a:r>
              <a:rPr lang="en-US" sz="2800" dirty="0"/>
              <a:t>: </a:t>
            </a:r>
            <a:r>
              <a:rPr lang="en-US" sz="2800" dirty="0" smtClean="0"/>
              <a:t> Based </a:t>
            </a:r>
            <a:r>
              <a:rPr lang="en-US" sz="2800" dirty="0"/>
              <a:t>on comparable firms, estimate the appropriate </a:t>
            </a:r>
            <a:r>
              <a:rPr lang="en-US" sz="2800" dirty="0" smtClean="0"/>
              <a:t>P/E (industry).  </a:t>
            </a:r>
            <a:r>
              <a:rPr lang="en-US" sz="2800" dirty="0"/>
              <a:t>Multiply this by expected earnings to back out an estimate of the stock price.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9-</a:t>
            </a:r>
            <a:fld id="{F2B306C7-46E3-4F26-8771-E19C497154F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73456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Assignment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2009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Chapter 9 MindTap homework due Sunday, </a:t>
            </a:r>
            <a:r>
              <a:rPr lang="en-US" sz="2800" smtClean="0"/>
              <a:t>October </a:t>
            </a:r>
            <a:r>
              <a:rPr lang="en-US" sz="2800" smtClean="0"/>
              <a:t>28</a:t>
            </a:r>
            <a:r>
              <a:rPr lang="en-US" sz="2800" baseline="30000" smtClean="0"/>
              <a:t>th</a:t>
            </a:r>
            <a:r>
              <a:rPr lang="en-US" sz="2800" smtClean="0"/>
              <a:t>  </a:t>
            </a:r>
            <a:r>
              <a:rPr lang="en-US" sz="2800" dirty="0" smtClean="0"/>
              <a:t>by 11:59 pm</a:t>
            </a:r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800000"/>
                </a:solidFill>
              </a:rPr>
              <a:t>Exam 2: Tuesday, October 30</a:t>
            </a:r>
            <a:r>
              <a:rPr lang="en-US" sz="2800" b="1" baseline="30000" dirty="0" smtClean="0">
                <a:solidFill>
                  <a:srgbClr val="800000"/>
                </a:solidFill>
              </a:rPr>
              <a:t>th</a:t>
            </a:r>
          </a:p>
          <a:p>
            <a:pPr lvl="1"/>
            <a:r>
              <a:rPr lang="en-US" sz="2800" dirty="0" smtClean="0"/>
              <a:t>In-class exam review Thursday, October 25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In-class assignment 2 due at the end of class on </a:t>
            </a:r>
            <a:r>
              <a:rPr lang="en-US" sz="2800" dirty="0"/>
              <a:t>Thursday, October 25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514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399" y="182563"/>
            <a:ext cx="8639175" cy="1066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Key </a:t>
            </a:r>
            <a:r>
              <a:rPr lang="en-US" sz="3200" dirty="0">
                <a:solidFill>
                  <a:srgbClr val="000000"/>
                </a:solidFill>
              </a:rPr>
              <a:t>Differences between Debt and Equity Capital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04" name="Picture 4" descr="table0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1600201"/>
            <a:ext cx="84470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9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>
          <a:xfrm>
            <a:off x="527714" y="230886"/>
            <a:ext cx="7772400" cy="1609344"/>
          </a:xfrm>
        </p:spPr>
        <p:txBody>
          <a:bodyPr/>
          <a:lstStyle/>
          <a:p>
            <a:r>
              <a:rPr lang="en-US" dirty="0" smtClean="0"/>
              <a:t>Equity Securities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66700" y="1524000"/>
            <a:ext cx="85344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Preferred Stock and Common Stock</a:t>
            </a:r>
          </a:p>
          <a:p>
            <a:pPr lvl="1"/>
            <a:r>
              <a:rPr lang="en-US" sz="2400" dirty="0" smtClean="0"/>
              <a:t>Represent ownership interest in a corporation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Dividend payments do not affect a firm’s taxes; Why not?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Have </a:t>
            </a:r>
            <a:r>
              <a:rPr lang="en-US" sz="2400" dirty="0"/>
              <a:t>limited liability 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Are </a:t>
            </a:r>
            <a:r>
              <a:rPr lang="en-US" sz="2400" dirty="0"/>
              <a:t>generally viewed as perpetuities because they do not have maturity </a:t>
            </a:r>
            <a:r>
              <a:rPr lang="en-US" sz="2400" dirty="0" smtClean="0"/>
              <a:t>dates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Are </a:t>
            </a:r>
            <a:r>
              <a:rPr lang="en-US" sz="2400" dirty="0"/>
              <a:t>not “guaranteed” dividends, but dividends are “promised” to preferred stockholders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922631" name="Rectangle 7"/>
          <p:cNvSpPr>
            <a:spLocks noChangeArrowheads="1"/>
          </p:cNvSpPr>
          <p:nvPr/>
        </p:nvSpPr>
        <p:spPr bwMode="auto">
          <a:xfrm>
            <a:off x="381000" y="3657600"/>
            <a:ext cx="830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indent="-347663">
              <a:spcBef>
                <a:spcPct val="2000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9353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7772400" cy="658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Equity Securities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050792"/>
          </a:xfrm>
        </p:spPr>
        <p:txBody>
          <a:bodyPr>
            <a:noAutofit/>
          </a:bodyPr>
          <a:lstStyle/>
          <a:p>
            <a:r>
              <a:rPr lang="en-US" sz="3200" dirty="0" smtClean="0"/>
              <a:t>Preferred Stock:</a:t>
            </a:r>
          </a:p>
          <a:p>
            <a:pPr lvl="1"/>
            <a:r>
              <a:rPr lang="en-US" sz="2800" dirty="0" smtClean="0"/>
              <a:t>Ownership in corporation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Does not have voting rights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/>
              <a:t>P</a:t>
            </a:r>
            <a:r>
              <a:rPr lang="en-US" sz="2800" dirty="0" smtClean="0"/>
              <a:t>riority over common stock for dividends and liquidation of assets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Fixed dividends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6600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7772400" cy="1609344"/>
          </a:xfrm>
        </p:spPr>
        <p:txBody>
          <a:bodyPr>
            <a:normAutofit/>
          </a:bodyPr>
          <a:lstStyle/>
          <a:p>
            <a:r>
              <a:rPr lang="en-US" sz="3600" dirty="0"/>
              <a:t>Common Stock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63880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Dividends</a:t>
            </a:r>
            <a:endParaRPr lang="en-US" sz="2400" dirty="0"/>
          </a:p>
          <a:p>
            <a:pPr lvl="1">
              <a:lnSpc>
                <a:spcPct val="105000"/>
              </a:lnSpc>
            </a:pPr>
            <a:r>
              <a:rPr lang="en-US" sz="2000" dirty="0"/>
              <a:t>The firm has no legal obligation to pay common stock </a:t>
            </a:r>
            <a:r>
              <a:rPr lang="en-US" sz="2000" dirty="0" smtClean="0"/>
              <a:t>dividends</a:t>
            </a:r>
          </a:p>
          <a:p>
            <a:pPr lvl="1">
              <a:lnSpc>
                <a:spcPct val="105000"/>
              </a:lnSpc>
            </a:pPr>
            <a:r>
              <a:rPr lang="en-US" sz="2000" dirty="0"/>
              <a:t>Dividends can be paid only after the interest on debt and the preferred dividends are paid</a:t>
            </a:r>
          </a:p>
          <a:p>
            <a:pPr>
              <a:lnSpc>
                <a:spcPct val="105000"/>
              </a:lnSpc>
            </a:pPr>
            <a:r>
              <a:rPr lang="en-US" sz="2400" dirty="0" smtClean="0"/>
              <a:t>Maturity</a:t>
            </a:r>
            <a:endParaRPr lang="en-US" sz="2400" dirty="0"/>
          </a:p>
          <a:p>
            <a:pPr lvl="1">
              <a:lnSpc>
                <a:spcPct val="105000"/>
              </a:lnSpc>
            </a:pPr>
            <a:r>
              <a:rPr lang="en-US" sz="2000" dirty="0"/>
              <a:t>Generally </a:t>
            </a:r>
            <a:r>
              <a:rPr lang="en-US" sz="2000" dirty="0" smtClean="0"/>
              <a:t>no maturity date</a:t>
            </a:r>
          </a:p>
          <a:p>
            <a:r>
              <a:rPr lang="en-US" sz="2400" dirty="0" smtClean="0"/>
              <a:t>Voting Rights</a:t>
            </a:r>
            <a:endParaRPr lang="en-US" sz="2400" dirty="0"/>
          </a:p>
          <a:p>
            <a:pPr lvl="1"/>
            <a:r>
              <a:rPr lang="en-US" sz="2000" dirty="0"/>
              <a:t>Elect the firm’s directors </a:t>
            </a:r>
          </a:p>
          <a:p>
            <a:pPr lvl="1"/>
            <a:r>
              <a:rPr lang="en-US" sz="2000" dirty="0"/>
              <a:t>Vote on shareholder’s proposals, mergers, and changes in the firm’s </a:t>
            </a:r>
            <a:r>
              <a:rPr lang="en-US" sz="2000" dirty="0" smtClean="0"/>
              <a:t>charter</a:t>
            </a:r>
          </a:p>
          <a:p>
            <a:r>
              <a:rPr lang="en-US" sz="2400" dirty="0" smtClean="0"/>
              <a:t>Preemptive </a:t>
            </a:r>
            <a:r>
              <a:rPr lang="en-US" sz="2400" dirty="0"/>
              <a:t>Right</a:t>
            </a:r>
          </a:p>
          <a:p>
            <a:pPr lvl="1"/>
            <a:r>
              <a:rPr lang="en-US" sz="2000" dirty="0"/>
              <a:t>Right to purchase any additional shares of stock sold by the firm before the shares can be offered to new investors.</a:t>
            </a:r>
          </a:p>
          <a:p>
            <a:endParaRPr lang="en-US" dirty="0"/>
          </a:p>
          <a:p>
            <a:pPr>
              <a:lnSpc>
                <a:spcPct val="105000"/>
              </a:lnSpc>
            </a:pPr>
            <a:endParaRPr lang="en-US" dirty="0" smtClean="0"/>
          </a:p>
          <a:p>
            <a:pPr lvl="1">
              <a:lnSpc>
                <a:spcPct val="105000"/>
              </a:lnSpc>
            </a:pPr>
            <a:endParaRPr lang="en-US" sz="2000" dirty="0"/>
          </a:p>
          <a:p>
            <a:pPr lvl="1">
              <a:lnSpc>
                <a:spcPct val="105000"/>
              </a:lnSpc>
            </a:pPr>
            <a:endParaRPr lang="en-US" sz="2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68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1609344"/>
          </a:xfrm>
        </p:spPr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Types of Common </a:t>
            </a:r>
            <a:r>
              <a:rPr lang="en-US" dirty="0" smtClean="0"/>
              <a:t>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10600" cy="3886200"/>
          </a:xfrm>
        </p:spPr>
        <p:txBody>
          <a:bodyPr>
            <a:normAutofit/>
          </a:bodyPr>
          <a:lstStyle/>
          <a:p>
            <a:r>
              <a:rPr lang="en-US" sz="3200" dirty="0"/>
              <a:t>Classified </a:t>
            </a:r>
            <a:r>
              <a:rPr lang="en-US" sz="3200" dirty="0" smtClean="0"/>
              <a:t>Stock</a:t>
            </a:r>
          </a:p>
          <a:p>
            <a:pPr lvl="1"/>
            <a:r>
              <a:rPr lang="en-US" sz="2800" dirty="0" smtClean="0"/>
              <a:t>Common </a:t>
            </a:r>
            <a:r>
              <a:rPr lang="en-US" sz="2800" dirty="0"/>
              <a:t>stock that is given a special designation, such as Class A, Class B, etc., to meet special needs of the </a:t>
            </a:r>
            <a:r>
              <a:rPr lang="en-US" sz="2800" dirty="0" smtClean="0"/>
              <a:t>company</a:t>
            </a:r>
          </a:p>
          <a:p>
            <a:pPr lvl="1"/>
            <a:r>
              <a:rPr lang="en-US" sz="2800" dirty="0" smtClean="0"/>
              <a:t>Examples:</a:t>
            </a:r>
          </a:p>
          <a:p>
            <a:pPr lvl="2"/>
            <a:r>
              <a:rPr lang="en-US" sz="2600" dirty="0" smtClean="0"/>
              <a:t>Berkshire Hathaway Class A, Class B Shares</a:t>
            </a:r>
          </a:p>
          <a:p>
            <a:pPr lvl="3"/>
            <a:r>
              <a:rPr lang="en-US" sz="2400" dirty="0" smtClean="0"/>
              <a:t>What are the current market prices?</a:t>
            </a:r>
          </a:p>
          <a:p>
            <a:pPr lvl="2"/>
            <a:r>
              <a:rPr lang="en-US" sz="2800" dirty="0" smtClean="0">
                <a:hlinkClick r:id="rId2"/>
              </a:rPr>
              <a:t>Google Class A, </a:t>
            </a:r>
            <a:r>
              <a:rPr lang="en-US" sz="2800" dirty="0" err="1" smtClean="0">
                <a:hlinkClick r:id="rId2"/>
              </a:rPr>
              <a:t>ClassB</a:t>
            </a:r>
            <a:r>
              <a:rPr lang="en-US" sz="2800" dirty="0" smtClean="0">
                <a:hlinkClick r:id="rId2"/>
              </a:rPr>
              <a:t>, Class C</a:t>
            </a:r>
            <a:endParaRPr lang="en-US" sz="2800" dirty="0" smtClean="0"/>
          </a:p>
          <a:p>
            <a:pPr lvl="2"/>
            <a:endParaRPr lang="en-US" sz="2400" dirty="0"/>
          </a:p>
          <a:p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7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 smtClean="0"/>
              <a:t>Why Invest in Common Stock?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8839200" cy="99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Inflation Hedge: protects purchasing power over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Data from 1928-2006: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graphicFrame>
        <p:nvGraphicFramePr>
          <p:cNvPr id="424999" name="Group 3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118652"/>
              </p:ext>
            </p:extLst>
          </p:nvPr>
        </p:nvGraphicFramePr>
        <p:xfrm>
          <a:off x="457200" y="2362200"/>
          <a:ext cx="8229600" cy="3919538"/>
        </p:xfrm>
        <a:graphic>
          <a:graphicData uri="http://schemas.openxmlformats.org/drawingml/2006/table">
            <a:tbl>
              <a:tblPr/>
              <a:tblGrid>
                <a:gridCol w="174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3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Asset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T-bills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T-bonds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Common Stock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Inflation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Avg. Return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3.9%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5.2%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11.8%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3.2%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Real Return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0.70%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2.0%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8.6%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6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Real, after taxes (25%)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-0.28%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0.70%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5.65%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2761A-A57D-4310-BB7E-3B74B8FB65E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683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900" dirty="0" smtClean="0"/>
              <a:t>Why Invest in Common Stock?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412163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Opportunity for growth in wealth over time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graphicFrame>
        <p:nvGraphicFramePr>
          <p:cNvPr id="425988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5030806"/>
              </p:ext>
            </p:extLst>
          </p:nvPr>
        </p:nvGraphicFramePr>
        <p:xfrm>
          <a:off x="457200" y="1905000"/>
          <a:ext cx="8229600" cy="4294188"/>
        </p:xfrm>
        <a:graphic>
          <a:graphicData uri="http://schemas.openxmlformats.org/drawingml/2006/table">
            <a:tbl>
              <a:tblPr/>
              <a:tblGrid>
                <a:gridCol w="1662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0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Asset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Real after-tax return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Real dollar value in 2006 from $1000 invested in 1928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T-bills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-0.28%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$804.49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T-bonds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0.70%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$1,735.11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Common Stock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5.65%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$76,858.27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598F0-837B-49D6-9731-277B89C0B7B4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14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1265</TotalTime>
  <Words>986</Words>
  <Application>Microsoft Office PowerPoint</Application>
  <PresentationFormat>On-screen Show (4:3)</PresentationFormat>
  <Paragraphs>219</Paragraphs>
  <Slides>24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Rockwell</vt:lpstr>
      <vt:lpstr>Rockwell Condensed</vt:lpstr>
      <vt:lpstr>Tahoma</vt:lpstr>
      <vt:lpstr>Times New Roman</vt:lpstr>
      <vt:lpstr>Wingdings</vt:lpstr>
      <vt:lpstr>Wood Type</vt:lpstr>
      <vt:lpstr>Equation</vt:lpstr>
      <vt:lpstr>review</vt:lpstr>
      <vt:lpstr>Stocks and their  Valuation</vt:lpstr>
      <vt:lpstr>Key Differences between Debt and Equity Capital</vt:lpstr>
      <vt:lpstr>Equity Securities</vt:lpstr>
      <vt:lpstr>Equity Securities</vt:lpstr>
      <vt:lpstr>Common Stock Features</vt:lpstr>
      <vt:lpstr> Types of Common Stock</vt:lpstr>
      <vt:lpstr>Why Invest in Common Stock?</vt:lpstr>
      <vt:lpstr>Why Invest in Common Stock?</vt:lpstr>
      <vt:lpstr>Efficient Markets</vt:lpstr>
      <vt:lpstr>Stock Valuation</vt:lpstr>
      <vt:lpstr>Stock Valuation</vt:lpstr>
      <vt:lpstr>Expected Dividends as  the Basis for Stock Values Cash-flow Timeline</vt:lpstr>
      <vt:lpstr>Impact on Stock Prices of Near and Distant Dividends</vt:lpstr>
      <vt:lpstr> The constant Growth dividend Model</vt:lpstr>
      <vt:lpstr>Constant Growth dividend Model Illustration</vt:lpstr>
      <vt:lpstr>Valuing non-constant growth stocks</vt:lpstr>
      <vt:lpstr>Valuing preferred stock: Zero-Growth (Fixed) dividends</vt:lpstr>
      <vt:lpstr>Corporate Valuation Model</vt:lpstr>
      <vt:lpstr>Issues Regarding the Corporate Valuation Model</vt:lpstr>
      <vt:lpstr>Use the Corporate Valuation Model to Find the Firm’s Intrinsic Value (numbers in millions)</vt:lpstr>
      <vt:lpstr>What is the firm’s intrinsic value per share?</vt:lpstr>
      <vt:lpstr>Multiples Methods for valuation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EVENTS</dc:title>
  <dc:creator>fcb</dc:creator>
  <cp:lastModifiedBy>Andrew Lawrence Parkes</cp:lastModifiedBy>
  <cp:revision>131</cp:revision>
  <dcterms:created xsi:type="dcterms:W3CDTF">2011-10-09T21:39:26Z</dcterms:created>
  <dcterms:modified xsi:type="dcterms:W3CDTF">2018-10-25T22:22:19Z</dcterms:modified>
</cp:coreProperties>
</file>