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3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4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800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35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22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91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0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8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5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1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2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3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E2FDB-61A8-4F27-BCFD-7B1754354072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74BABC-D7AB-4BEA-99AC-63020820B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lark.com/deals-money-saving-advice/16-ways-to-save-more-in-2016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balance.com/how-to-make-a-budget-12895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Budgeting</a:t>
            </a:r>
          </a:p>
        </p:txBody>
      </p:sp>
    </p:spTree>
    <p:extLst>
      <p:ext uri="{BB962C8B-B14F-4D97-AF65-F5344CB8AC3E}">
        <p14:creationId xmlns:p14="http://schemas.microsoft.com/office/powerpoint/2010/main" val="36834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 plans (budgets)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373563"/>
          </a:xfrm>
        </p:spPr>
        <p:txBody>
          <a:bodyPr>
            <a:normAutofit/>
          </a:bodyPr>
          <a:lstStyle/>
          <a:p>
            <a:r>
              <a:rPr lang="en-US" sz="3600" dirty="0"/>
              <a:t>What are they?  </a:t>
            </a:r>
          </a:p>
          <a:p>
            <a:endParaRPr lang="en-US" sz="4400" dirty="0"/>
          </a:p>
          <a:p>
            <a:r>
              <a:rPr lang="en-US" sz="3600" dirty="0"/>
              <a:t>Why are they important?</a:t>
            </a:r>
          </a:p>
          <a:p>
            <a:endParaRPr lang="en-US" sz="3600" dirty="0"/>
          </a:p>
          <a:p>
            <a:r>
              <a:rPr lang="en-US" sz="3600" dirty="0"/>
              <a:t>How many of you have a plan or budget?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00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347713" cy="1320800"/>
          </a:xfrm>
        </p:spPr>
        <p:txBody>
          <a:bodyPr/>
          <a:lstStyle/>
          <a:p>
            <a:r>
              <a:rPr lang="en-US" dirty="0"/>
              <a:t>Knowledge is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373563"/>
          </a:xfrm>
        </p:spPr>
        <p:txBody>
          <a:bodyPr>
            <a:noAutofit/>
          </a:bodyPr>
          <a:lstStyle/>
          <a:p>
            <a:r>
              <a:rPr lang="en-US" sz="2400" dirty="0"/>
              <a:t>Helps to know how much you have to spend (income)</a:t>
            </a:r>
          </a:p>
          <a:p>
            <a:r>
              <a:rPr lang="en-US" sz="2400" dirty="0"/>
              <a:t>Expenses</a:t>
            </a:r>
          </a:p>
          <a:p>
            <a:pPr lvl="1"/>
            <a:r>
              <a:rPr lang="en-US" sz="2000" dirty="0"/>
              <a:t>Fixed</a:t>
            </a:r>
          </a:p>
          <a:p>
            <a:pPr lvl="1"/>
            <a:r>
              <a:rPr lang="en-US" sz="2000" dirty="0"/>
              <a:t>Variable</a:t>
            </a:r>
          </a:p>
          <a:p>
            <a:r>
              <a:rPr lang="en-US" sz="2400" dirty="0"/>
              <a:t>Are you spending wastefully or smartly?</a:t>
            </a:r>
          </a:p>
          <a:p>
            <a:pPr lvl="1"/>
            <a:r>
              <a:rPr lang="en-US" sz="2200" dirty="0"/>
              <a:t>The budget helps to track spending patterns</a:t>
            </a:r>
          </a:p>
          <a:p>
            <a:r>
              <a:rPr lang="en-US" sz="2400" dirty="0"/>
              <a:t>Spend discretionary income on what is most important to you</a:t>
            </a:r>
          </a:p>
          <a:p>
            <a:pPr lvl="1"/>
            <a:r>
              <a:rPr lang="en-US" sz="2000" dirty="0"/>
              <a:t>i.e. $5 lattes</a:t>
            </a:r>
          </a:p>
          <a:p>
            <a:pPr lvl="1"/>
            <a:r>
              <a:rPr lang="en-US" sz="2000" dirty="0"/>
              <a:t>Ladies 80’s night at the Green Room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Budgeting 101-Take control of your money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r>
              <a:rPr lang="en-US" sz="1400" dirty="0" smtClean="0"/>
              <a:t>http</a:t>
            </a:r>
            <a:r>
              <a:rPr lang="en-US" sz="1400" dirty="0"/>
              <a:t>://clark.com/deals-money-saving-advice/16-ways-to-save-more-in-2016/</a:t>
            </a:r>
          </a:p>
        </p:txBody>
      </p:sp>
    </p:spTree>
    <p:extLst>
      <p:ext uri="{BB962C8B-B14F-4D97-AF65-F5344CB8AC3E}">
        <p14:creationId xmlns:p14="http://schemas.microsoft.com/office/powerpoint/2010/main" val="28743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599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Include savings in your spending plans</a:t>
            </a:r>
          </a:p>
          <a:p>
            <a:pPr lvl="1"/>
            <a:r>
              <a:rPr lang="en-US" sz="2800" dirty="0"/>
              <a:t>Save for emergencies</a:t>
            </a:r>
          </a:p>
          <a:p>
            <a:pPr lvl="2"/>
            <a:r>
              <a:rPr lang="en-US" sz="2600" dirty="0"/>
              <a:t>Money market accounts pay higher interest</a:t>
            </a:r>
          </a:p>
          <a:p>
            <a:pPr lvl="1"/>
            <a:r>
              <a:rPr lang="en-US" sz="2800" dirty="0"/>
              <a:t>Save for specific high dollar items that you wish to purchase in the future</a:t>
            </a:r>
          </a:p>
          <a:p>
            <a:r>
              <a:rPr lang="en-US" sz="3200" dirty="0"/>
              <a:t>Prioritize what is most important to you</a:t>
            </a:r>
          </a:p>
          <a:p>
            <a:pPr lvl="1"/>
            <a:r>
              <a:rPr lang="en-US" sz="2800" dirty="0"/>
              <a:t>i.e. choose lunch with a friend over two lattes for the week</a:t>
            </a:r>
          </a:p>
          <a:p>
            <a:r>
              <a:rPr lang="en-US" sz="3200" dirty="0"/>
              <a:t>Live Within Your Means</a:t>
            </a:r>
          </a:p>
          <a:p>
            <a:r>
              <a:rPr lang="en-US" sz="3200" dirty="0">
                <a:hlinkClick r:id="rId2"/>
              </a:rPr>
              <a:t>Make a personal budget in 7 </a:t>
            </a:r>
            <a:r>
              <a:rPr lang="en-US" sz="3200" dirty="0" smtClean="0">
                <a:hlinkClick r:id="rId2"/>
              </a:rPr>
              <a:t>steps</a:t>
            </a:r>
            <a:r>
              <a:rPr lang="en-US" sz="3200" dirty="0"/>
              <a:t> </a:t>
            </a:r>
            <a:r>
              <a:rPr lang="en-US" sz="1900" dirty="0" smtClean="0"/>
              <a:t>or</a:t>
            </a:r>
            <a:r>
              <a:rPr lang="en-US" sz="3200" dirty="0" smtClean="0"/>
              <a:t> </a:t>
            </a:r>
          </a:p>
          <a:p>
            <a:r>
              <a:rPr lang="en-US" sz="1500" dirty="0" smtClean="0">
                <a:hlinkClick r:id="rId2"/>
              </a:rPr>
              <a:t>https</a:t>
            </a:r>
            <a:r>
              <a:rPr lang="en-US" sz="1500" dirty="0">
                <a:hlinkClick r:id="rId2"/>
              </a:rPr>
              <a:t>://</a:t>
            </a:r>
            <a:r>
              <a:rPr lang="en-US" sz="1500" dirty="0" smtClean="0">
                <a:hlinkClick r:id="rId2"/>
              </a:rPr>
              <a:t>www.thebalance.com/how-to-make-a-budget-1289587</a:t>
            </a:r>
            <a:r>
              <a:rPr lang="en-US" sz="1500" dirty="0" smtClean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9653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1320800"/>
          </a:xfrm>
        </p:spPr>
        <p:txBody>
          <a:bodyPr>
            <a:normAutofit/>
          </a:bodyPr>
          <a:lstStyle/>
          <a:p>
            <a:r>
              <a:rPr lang="en-US" dirty="0"/>
              <a:t>Personal Financial Planning </a:t>
            </a:r>
            <a:br>
              <a:rPr lang="en-US" dirty="0"/>
            </a:br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/>
              <a:t>Read through given information</a:t>
            </a:r>
          </a:p>
          <a:p>
            <a:r>
              <a:rPr lang="en-US" sz="2800" dirty="0"/>
              <a:t>Categorize items:</a:t>
            </a:r>
          </a:p>
          <a:p>
            <a:pPr lvl="1"/>
            <a:r>
              <a:rPr lang="en-US" sz="2400" dirty="0"/>
              <a:t>Income</a:t>
            </a:r>
          </a:p>
          <a:p>
            <a:pPr lvl="1"/>
            <a:r>
              <a:rPr lang="en-US" sz="2400" dirty="0"/>
              <a:t>Expenses</a:t>
            </a:r>
          </a:p>
          <a:p>
            <a:pPr lvl="1"/>
            <a:r>
              <a:rPr lang="en-US" sz="2400" dirty="0"/>
              <a:t>Assets (at market value)</a:t>
            </a:r>
          </a:p>
          <a:p>
            <a:pPr lvl="1"/>
            <a:r>
              <a:rPr lang="en-US" sz="2400" dirty="0"/>
              <a:t>Liabilities (current outstanding balance)</a:t>
            </a:r>
          </a:p>
          <a:p>
            <a:r>
              <a:rPr lang="en-US" sz="2800" dirty="0"/>
              <a:t>Create an Amortization Schedule</a:t>
            </a:r>
          </a:p>
          <a:p>
            <a:pPr lvl="1"/>
            <a:r>
              <a:rPr lang="en-US" sz="2400" dirty="0"/>
              <a:t>First determine payment amount</a:t>
            </a:r>
          </a:p>
          <a:p>
            <a:pPr lvl="1"/>
            <a:r>
              <a:rPr lang="en-US" sz="2400" dirty="0"/>
              <a:t>Create schedule for term of loan (60 months)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7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Financial Planning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Put these into the Cash Flow and Personal Balance Sheet worksheets</a:t>
            </a:r>
          </a:p>
          <a:p>
            <a:pPr lvl="1"/>
            <a:r>
              <a:rPr lang="en-US" sz="2800" dirty="0"/>
              <a:t>Determine net worth</a:t>
            </a:r>
          </a:p>
          <a:p>
            <a:pPr lvl="1"/>
            <a:endParaRPr lang="en-US" sz="3200" dirty="0"/>
          </a:p>
          <a:p>
            <a:r>
              <a:rPr lang="en-US" sz="3200" dirty="0"/>
              <a:t>Prepare a Spending Plan for yourself</a:t>
            </a:r>
          </a:p>
          <a:p>
            <a:pPr lvl="1"/>
            <a:r>
              <a:rPr lang="en-US" sz="2800" dirty="0"/>
              <a:t>Either monthly or per semester</a:t>
            </a:r>
          </a:p>
          <a:p>
            <a:pPr lvl="1"/>
            <a:r>
              <a:rPr lang="en-US" sz="2800" dirty="0"/>
              <a:t>Use the Cash Flow template or create your own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66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5003"/>
            <a:ext cx="8001000" cy="118745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Loan Amortization Schedule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($6,000 Principal, 10% Interest, 4-Year Repayment Period) </a:t>
            </a:r>
            <a:endParaRPr lang="en-US" b="0" dirty="0">
              <a:solidFill>
                <a:srgbClr val="000000"/>
              </a:solidFill>
            </a:endParaRPr>
          </a:p>
        </p:txBody>
      </p:sp>
      <p:pic>
        <p:nvPicPr>
          <p:cNvPr id="223236" name="Picture 4" descr="tab05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75998"/>
            <a:ext cx="7958137" cy="411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524000"/>
            <a:ext cx="7620000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1208" lvl="1" indent="-228600">
              <a:lnSpc>
                <a:spcPct val="90000"/>
              </a:lnSpc>
              <a:spcBef>
                <a:spcPts val="500"/>
              </a:spcBef>
              <a:buClr>
                <a:srgbClr val="F9B639"/>
              </a:buClr>
              <a:buSzPct val="80000"/>
              <a:buFontTx/>
              <a:buChar char="•"/>
            </a:pPr>
            <a:r>
              <a:rPr lang="en-US" sz="2000" dirty="0">
                <a:solidFill>
                  <a:prstClr val="black">
                    <a:tint val="85000"/>
                  </a:prstClr>
                </a:solidFill>
                <a:latin typeface="Times New Roman" pitchFamily="1" charset="0"/>
              </a:rPr>
              <a:t>Schedule of equal payments </a:t>
            </a:r>
          </a:p>
          <a:p>
            <a:pPr marL="521208" lvl="1" indent="-228600">
              <a:lnSpc>
                <a:spcPct val="90000"/>
              </a:lnSpc>
              <a:spcBef>
                <a:spcPts val="500"/>
              </a:spcBef>
              <a:buClr>
                <a:srgbClr val="F9B639"/>
              </a:buClr>
              <a:buSzPct val="80000"/>
              <a:buFontTx/>
              <a:buChar char="•"/>
            </a:pPr>
            <a:r>
              <a:rPr lang="en-US" sz="2000" dirty="0">
                <a:solidFill>
                  <a:prstClr val="black">
                    <a:tint val="85000"/>
                  </a:prstClr>
                </a:solidFill>
                <a:latin typeface="Times New Roman" pitchFamily="1" charset="0"/>
              </a:rPr>
              <a:t>Shows the allocation of each loan payment to interest and principal.</a:t>
            </a:r>
          </a:p>
        </p:txBody>
      </p:sp>
    </p:spTree>
    <p:extLst>
      <p:ext uri="{BB962C8B-B14F-4D97-AF65-F5344CB8AC3E}">
        <p14:creationId xmlns:p14="http://schemas.microsoft.com/office/powerpoint/2010/main" val="7816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86" y="3810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Creating Our Own Amortization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800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/>
              <a:t>You are buying a car</a:t>
            </a:r>
          </a:p>
          <a:p>
            <a:pPr lvl="1"/>
            <a:r>
              <a:rPr lang="en-US" sz="2000" dirty="0"/>
              <a:t>The car costs $12,000 (used)</a:t>
            </a:r>
          </a:p>
          <a:p>
            <a:pPr lvl="1"/>
            <a:r>
              <a:rPr lang="en-US" sz="2000" dirty="0"/>
              <a:t>The nominal interest rate is 7.5%, compounded monthly</a:t>
            </a:r>
          </a:p>
          <a:p>
            <a:pPr lvl="1"/>
            <a:r>
              <a:rPr lang="en-US" sz="2000" dirty="0"/>
              <a:t>Your loan agreement is for three years</a:t>
            </a:r>
          </a:p>
          <a:p>
            <a:pPr lvl="1"/>
            <a:r>
              <a:rPr lang="en-US" sz="2000" dirty="0"/>
              <a:t>You will make monthly payments</a:t>
            </a:r>
          </a:p>
          <a:p>
            <a:pPr lvl="1"/>
            <a:endParaRPr lang="en-US" sz="2000" dirty="0"/>
          </a:p>
          <a:p>
            <a:r>
              <a:rPr lang="en-US" sz="2400" dirty="0"/>
              <a:t>Determine the payment amount</a:t>
            </a:r>
          </a:p>
          <a:p>
            <a:r>
              <a:rPr lang="en-US" sz="2400" dirty="0"/>
              <a:t>Create a loan amortization schedule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42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6962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Personal Financial Planning Excel Assignment </a:t>
            </a:r>
            <a:r>
              <a:rPr lang="en-US" sz="2800"/>
              <a:t>due </a:t>
            </a:r>
            <a:r>
              <a:rPr lang="en-US" sz="2800" smtClean="0"/>
              <a:t>Thursday</a:t>
            </a:r>
            <a:r>
              <a:rPr lang="en-US" sz="2800" dirty="0"/>
              <a:t>, </a:t>
            </a:r>
            <a:r>
              <a:rPr lang="en-US" sz="2800" smtClean="0"/>
              <a:t>November </a:t>
            </a:r>
            <a:r>
              <a:rPr lang="en-US" sz="2800" smtClean="0"/>
              <a:t>8</a:t>
            </a:r>
            <a:r>
              <a:rPr lang="en-US" sz="2800" baseline="30000" smtClean="0"/>
              <a:t>th</a:t>
            </a:r>
            <a:r>
              <a:rPr lang="en-US" sz="2800" smtClean="0"/>
              <a:t> </a:t>
            </a:r>
            <a:endParaRPr lang="en-US" sz="2800" dirty="0"/>
          </a:p>
          <a:p>
            <a:pPr lvl="1"/>
            <a:r>
              <a:rPr lang="en-US" sz="2600" dirty="0"/>
              <a:t>Turn in </a:t>
            </a:r>
            <a:r>
              <a:rPr lang="en-US" sz="2600" dirty="0" smtClean="0"/>
              <a:t>on BbLearn (WSJ folder) </a:t>
            </a:r>
            <a:endParaRPr lang="en-US" sz="2600" dirty="0"/>
          </a:p>
          <a:p>
            <a:pPr lvl="1"/>
            <a:r>
              <a:rPr lang="en-US" sz="2600" dirty="0"/>
              <a:t>Five pages max (Fit spreadsheets to one page each)</a:t>
            </a:r>
          </a:p>
          <a:p>
            <a:pPr lvl="2"/>
            <a:r>
              <a:rPr lang="en-US" sz="2400" dirty="0"/>
              <a:t>Analysis of case (can include as a text box in spreadsheet)</a:t>
            </a:r>
          </a:p>
          <a:p>
            <a:pPr lvl="2"/>
            <a:r>
              <a:rPr lang="en-US" sz="2400" dirty="0"/>
              <a:t>Cash Flows</a:t>
            </a:r>
          </a:p>
          <a:p>
            <a:pPr lvl="2"/>
            <a:r>
              <a:rPr lang="en-US" sz="2400" dirty="0"/>
              <a:t>Net Worth</a:t>
            </a:r>
          </a:p>
          <a:p>
            <a:pPr lvl="2"/>
            <a:r>
              <a:rPr lang="en-US" sz="2400" dirty="0"/>
              <a:t>Amortization Schedule</a:t>
            </a:r>
          </a:p>
          <a:p>
            <a:pPr lvl="2"/>
            <a:r>
              <a:rPr lang="en-US" sz="2400" dirty="0"/>
              <a:t>Personal Cash Flows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6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716</TotalTime>
  <Words>356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Budgeting</vt:lpstr>
      <vt:lpstr>Spending plans (budgets)</vt:lpstr>
      <vt:lpstr>Knowledge is power</vt:lpstr>
      <vt:lpstr>Important items</vt:lpstr>
      <vt:lpstr>Personal Financial Planning  Assignment</vt:lpstr>
      <vt:lpstr>Personal Financial Planning Assignment</vt:lpstr>
      <vt:lpstr>Loan Amortization Schedule  ($6,000 Principal, 10% Interest, 4-Year Repayment Period) </vt:lpstr>
      <vt:lpstr>Creating Our Own Amortization Schedule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fcb</dc:creator>
  <cp:lastModifiedBy>Andrew Parkes</cp:lastModifiedBy>
  <cp:revision>45</cp:revision>
  <dcterms:created xsi:type="dcterms:W3CDTF">2011-10-12T19:39:59Z</dcterms:created>
  <dcterms:modified xsi:type="dcterms:W3CDTF">2018-10-26T00:59:32Z</dcterms:modified>
</cp:coreProperties>
</file>