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76"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72" r:id="rId18"/>
    <p:sldId id="373" r:id="rId19"/>
    <p:sldId id="335" r:id="rId20"/>
    <p:sldId id="336" r:id="rId21"/>
    <p:sldId id="374"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75" r:id="rId47"/>
    <p:sldId id="364" r:id="rId48"/>
    <p:sldId id="365" r:id="rId49"/>
    <p:sldId id="366" r:id="rId50"/>
    <p:sldId id="367" r:id="rId51"/>
    <p:sldId id="368" r:id="rId52"/>
    <p:sldId id="369" r:id="rId53"/>
    <p:sldId id="37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2" autoAdjust="0"/>
    <p:restoredTop sz="96279" autoAdjust="0"/>
  </p:normalViewPr>
  <p:slideViewPr>
    <p:cSldViewPr>
      <p:cViewPr varScale="1">
        <p:scale>
          <a:sx n="113" d="100"/>
          <a:sy n="113" d="100"/>
        </p:scale>
        <p:origin x="109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0.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6.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r>
              <a:rPr lang="en-IN" dirty="0" smtClean="0"/>
              <a:t>)</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6665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1" charset="0"/>
                <a:ea typeface="ＭＳ Ｐゴシック" pitchFamily="34" charset="-128"/>
              </a:defRPr>
            </a:lvl1pPr>
            <a:lvl2pPr marL="35879619" indent="-35447153" defTabSz="914485">
              <a:defRPr sz="2300">
                <a:solidFill>
                  <a:schemeClr val="tx1"/>
                </a:solidFill>
                <a:latin typeface="Times" pitchFamily="-1" charset="0"/>
                <a:ea typeface="ＭＳ Ｐゴシック" pitchFamily="34" charset="-128"/>
              </a:defRPr>
            </a:lvl2pPr>
            <a:lvl3pPr>
              <a:defRPr sz="2300">
                <a:solidFill>
                  <a:schemeClr val="tx1"/>
                </a:solidFill>
                <a:latin typeface="Times" pitchFamily="-1" charset="0"/>
                <a:ea typeface="ＭＳ Ｐゴシック" pitchFamily="34" charset="-128"/>
              </a:defRPr>
            </a:lvl3pPr>
            <a:lvl4pPr>
              <a:defRPr sz="2300">
                <a:solidFill>
                  <a:schemeClr val="tx1"/>
                </a:solidFill>
                <a:latin typeface="Times" pitchFamily="-1" charset="0"/>
                <a:ea typeface="ＭＳ Ｐゴシック" pitchFamily="34" charset="-128"/>
              </a:defRPr>
            </a:lvl4pPr>
            <a:lvl5pPr>
              <a:defRPr sz="2300">
                <a:solidFill>
                  <a:schemeClr val="tx1"/>
                </a:solidFill>
                <a:latin typeface="Times" pitchFamily="-1" charset="0"/>
                <a:ea typeface="ＭＳ Ｐゴシック" pitchFamily="34" charset="-128"/>
              </a:defRPr>
            </a:lvl5pPr>
            <a:lvl6pPr marL="432465" eaLnBrk="0" fontAlgn="base" hangingPunct="0">
              <a:spcBef>
                <a:spcPct val="0"/>
              </a:spcBef>
              <a:spcAft>
                <a:spcPct val="0"/>
              </a:spcAft>
              <a:defRPr sz="2300">
                <a:solidFill>
                  <a:schemeClr val="tx1"/>
                </a:solidFill>
                <a:latin typeface="Times" pitchFamily="-1" charset="0"/>
                <a:ea typeface="ＭＳ Ｐゴシック" pitchFamily="34" charset="-128"/>
              </a:defRPr>
            </a:lvl6pPr>
            <a:lvl7pPr marL="864931" eaLnBrk="0" fontAlgn="base" hangingPunct="0">
              <a:spcBef>
                <a:spcPct val="0"/>
              </a:spcBef>
              <a:spcAft>
                <a:spcPct val="0"/>
              </a:spcAft>
              <a:defRPr sz="2300">
                <a:solidFill>
                  <a:schemeClr val="tx1"/>
                </a:solidFill>
                <a:latin typeface="Times" pitchFamily="-1" charset="0"/>
                <a:ea typeface="ＭＳ Ｐゴシック" pitchFamily="34" charset="-128"/>
              </a:defRPr>
            </a:lvl7pPr>
            <a:lvl8pPr marL="1297396" eaLnBrk="0" fontAlgn="base" hangingPunct="0">
              <a:spcBef>
                <a:spcPct val="0"/>
              </a:spcBef>
              <a:spcAft>
                <a:spcPct val="0"/>
              </a:spcAft>
              <a:defRPr sz="2300">
                <a:solidFill>
                  <a:schemeClr val="tx1"/>
                </a:solidFill>
                <a:latin typeface="Times" pitchFamily="-1" charset="0"/>
                <a:ea typeface="ＭＳ Ｐゴシック" pitchFamily="34" charset="-128"/>
              </a:defRPr>
            </a:lvl8pPr>
            <a:lvl9pPr marL="1729862" eaLnBrk="0" fontAlgn="base" hangingPunct="0">
              <a:spcBef>
                <a:spcPct val="0"/>
              </a:spcBef>
              <a:spcAft>
                <a:spcPct val="0"/>
              </a:spcAft>
              <a:defRPr sz="2300">
                <a:solidFill>
                  <a:schemeClr val="tx1"/>
                </a:solidFill>
                <a:latin typeface="Times" pitchFamily="-1" charset="0"/>
                <a:ea typeface="ＭＳ Ｐゴシック" pitchFamily="34" charset="-128"/>
              </a:defRPr>
            </a:lvl9pPr>
          </a:lstStyle>
          <a:p>
            <a:fld id="{90F77EB0-EF9C-42F9-B006-8C0A57FC27C3}" type="slidenum">
              <a:rPr lang="en-US" altLang="en-US" sz="1200"/>
              <a:pPr/>
              <a:t>39</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itchFamily="-1" charset="0"/>
                <a:ea typeface="ＭＳ Ｐゴシック" pitchFamily="34" charset="-128"/>
              </a:rPr>
              <a:t>Suppose the supply of long run output in the US economy is equal to </a:t>
            </a:r>
            <a:r>
              <a:rPr lang="en-US" altLang="en-US" sz="1500">
                <a:latin typeface="Times" pitchFamily="-1" charset="0"/>
                <a:ea typeface="ＭＳ Ｐゴシック" pitchFamily="34" charset="-128"/>
              </a:rPr>
              <a:t>Y</a:t>
            </a:r>
            <a:r>
              <a:rPr lang="en-US" altLang="en-US" sz="1500" baseline="30000">
                <a:latin typeface="Times" pitchFamily="-1" charset="0"/>
                <a:ea typeface="ＭＳ Ｐゴシック" pitchFamily="34" charset="-128"/>
              </a:rPr>
              <a:t>1</a:t>
            </a:r>
            <a:r>
              <a:rPr lang="en-US" altLang="en-US" sz="1500" baseline="-25000">
                <a:latin typeface="Times" pitchFamily="-1" charset="0"/>
                <a:ea typeface="ＭＳ Ｐゴシック" pitchFamily="34" charset="-128"/>
              </a:rPr>
              <a:t>US</a:t>
            </a:r>
            <a:r>
              <a:rPr lang="en-US" altLang="en-US" sz="1500">
                <a:latin typeface="Times" pitchFamily="-1" charset="0"/>
                <a:ea typeface="ＭＳ Ｐゴシック" pitchFamily="34" charset="-128"/>
              </a:rPr>
              <a:t> and the supply of long run output in the EU is equal to Y</a:t>
            </a:r>
            <a:r>
              <a:rPr lang="en-US" altLang="en-US" sz="1500" baseline="30000">
                <a:latin typeface="Times" pitchFamily="-1" charset="0"/>
                <a:ea typeface="ＭＳ Ｐゴシック" pitchFamily="34" charset="-128"/>
              </a:rPr>
              <a:t>1</a:t>
            </a:r>
            <a:r>
              <a:rPr lang="en-US" altLang="en-US" sz="1500" baseline="-25000">
                <a:latin typeface="Times" pitchFamily="-1" charset="0"/>
                <a:ea typeface="ＭＳ Ｐゴシック" pitchFamily="34" charset="-128"/>
              </a:rPr>
              <a:t>EU</a:t>
            </a:r>
            <a:r>
              <a:rPr lang="en-US" altLang="en-US" sz="1500">
                <a:latin typeface="Times" pitchFamily="-1" charset="0"/>
                <a:ea typeface="ＭＳ Ｐゴシック" pitchFamily="34" charset="-128"/>
              </a:rPr>
              <a:t>.  In the long run, these two quantities depend on the productive capacity of the respective economy--on factors of production like labor, physical capital, technology, natural resources, and so on.  They do not depend on the real exchange rate.  That is, they do not depend on the nominal exchange rate, nor the price levels in either economy.  Thus, the relative supply of US products, (Y</a:t>
            </a:r>
            <a:r>
              <a:rPr lang="en-US" altLang="en-US" sz="1500" baseline="-25000">
                <a:latin typeface="Times" pitchFamily="-1" charset="0"/>
                <a:ea typeface="ＭＳ Ｐゴシック" pitchFamily="34" charset="-128"/>
              </a:rPr>
              <a:t>US</a:t>
            </a:r>
            <a:r>
              <a:rPr lang="en-US" altLang="en-US" sz="1500">
                <a:latin typeface="Times" pitchFamily="-1" charset="0"/>
                <a:ea typeface="ＭＳ Ｐゴシック" pitchFamily="34" charset="-128"/>
              </a:rPr>
              <a:t>/Y</a:t>
            </a:r>
            <a:r>
              <a:rPr lang="en-US" altLang="en-US" sz="1500" baseline="-25000">
                <a:latin typeface="Times" pitchFamily="-1" charset="0"/>
                <a:ea typeface="ＭＳ Ｐゴシック" pitchFamily="34" charset="-128"/>
              </a:rPr>
              <a:t>EU</a:t>
            </a:r>
            <a:r>
              <a:rPr lang="en-US" altLang="en-US" sz="1500" baseline="30000">
                <a:latin typeface="Times" pitchFamily="-1" charset="0"/>
                <a:ea typeface="ＭＳ Ｐゴシック" pitchFamily="34" charset="-128"/>
              </a:rPr>
              <a:t>)1</a:t>
            </a:r>
            <a:r>
              <a:rPr lang="en-US" altLang="en-US" sz="1500">
                <a:latin typeface="Times" pitchFamily="-1" charset="0"/>
                <a:ea typeface="ＭＳ Ｐゴシック" pitchFamily="34" charset="-128"/>
              </a:rPr>
              <a:t>, is also independent of the real exchange rate.  We represent this independence by drawing a vertical line in the graph.</a:t>
            </a:r>
            <a:endParaRPr lang="en-US" altLang="en-US" sz="1500" baseline="30000">
              <a:latin typeface="Times" pitchFamily="-1" charset="0"/>
              <a:ea typeface="ＭＳ Ｐゴシック" pitchFamily="34" charset="-128"/>
            </a:endParaRPr>
          </a:p>
          <a:p>
            <a:pPr eaLnBrk="1" hangingPunct="1"/>
            <a:endParaRPr lang="en-US" altLang="en-US" smtClean="0">
              <a:latin typeface="Times" pitchFamily="-1" charset="0"/>
              <a:ea typeface="ＭＳ Ｐゴシック" pitchFamily="34" charset="-128"/>
            </a:endParaRPr>
          </a:p>
        </p:txBody>
      </p:sp>
    </p:spTree>
    <p:extLst>
      <p:ext uri="{BB962C8B-B14F-4D97-AF65-F5344CB8AC3E}">
        <p14:creationId xmlns:p14="http://schemas.microsoft.com/office/powerpoint/2010/main" val="64543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1699855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4207362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2800" baseline="0">
                <a:latin typeface="Verdana" panose="020B060403050404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baseline="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5" name="TextBox 14"/>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baseline="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2800" baseline="0">
                <a:latin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atin typeface="Verdana" panose="020B0604030504040204" pitchFamily="34" charset="0"/>
                <a:ea typeface="Verdana" panose="020B0604030504040204" pitchFamily="34" charset="0"/>
                <a:cs typeface="Verdana" panose="020B0604030504040204" pitchFamily="34" charset="0"/>
              </a:defRPr>
            </a:lvl1pPr>
            <a:lvl2pPr>
              <a:buClr>
                <a:srgbClr val="007FA3"/>
              </a:buClr>
              <a:defRPr sz="2000">
                <a:latin typeface="Verdana" panose="020B0604030504040204" pitchFamily="34" charset="0"/>
                <a:ea typeface="Verdana" panose="020B0604030504040204" pitchFamily="34" charset="0"/>
                <a:cs typeface="Verdana" panose="020B0604030504040204" pitchFamily="34" charset="0"/>
              </a:defRPr>
            </a:lvl2pPr>
            <a:lvl3pPr>
              <a:buClr>
                <a:srgbClr val="007FA3"/>
              </a:buClr>
              <a:defRPr sz="2000">
                <a:latin typeface="Verdana" panose="020B0604030504040204" pitchFamily="34" charset="0"/>
                <a:ea typeface="Verdana" panose="020B0604030504040204" pitchFamily="34" charset="0"/>
                <a:cs typeface="Verdana" panose="020B0604030504040204" pitchFamily="34" charset="0"/>
              </a:defRPr>
            </a:lvl3pPr>
            <a:lvl4pPr>
              <a:buClr>
                <a:srgbClr val="007FA3"/>
              </a:buClr>
              <a:defRPr sz="2000">
                <a:latin typeface="Verdana" panose="020B0604030504040204" pitchFamily="34" charset="0"/>
                <a:ea typeface="Verdana" panose="020B0604030504040204" pitchFamily="34" charset="0"/>
                <a:cs typeface="Verdana" panose="020B0604030504040204" pitchFamily="34" charset="0"/>
              </a:defRPr>
            </a:lvl4pPr>
            <a:lvl5pPr>
              <a:buClr>
                <a:srgbClr val="007FA3"/>
              </a:buClr>
              <a:defRPr sz="2000">
                <a:latin typeface="Verdana" panose="020B0604030504040204" pitchFamily="34" charset="0"/>
                <a:ea typeface="Verdana" panose="020B0604030504040204" pitchFamily="34" charset="0"/>
                <a:cs typeface="Verdana" panose="020B0604030504040204" pitchFamily="34" charset="0"/>
              </a:defRPr>
            </a:lvl5pPr>
            <a:lvl6pPr>
              <a:buClr>
                <a:srgbClr val="007FA3"/>
              </a:buClr>
              <a:defRPr sz="2000">
                <a:latin typeface="Verdana" panose="020B0604030504040204" pitchFamily="34" charset="0"/>
                <a:ea typeface="Verdana" panose="020B0604030504040204" pitchFamily="34" charset="0"/>
                <a:cs typeface="Verdana" panose="020B0604030504040204" pitchFamily="34" charset="0"/>
              </a:defRPr>
            </a:lvl6pPr>
            <a:lvl7pPr>
              <a:buClr>
                <a:srgbClr val="007FA3"/>
              </a:buClr>
              <a:defRPr sz="2000">
                <a:latin typeface="Verdana" panose="020B0604030504040204" pitchFamily="34" charset="0"/>
                <a:ea typeface="Verdana" panose="020B0604030504040204" pitchFamily="34" charset="0"/>
                <a:cs typeface="Verdana" panose="020B0604030504040204" pitchFamily="34" charset="0"/>
              </a:defRPr>
            </a:lvl7pPr>
            <a:lvl8pPr>
              <a:buClr>
                <a:srgbClr val="007FA3"/>
              </a:buClr>
              <a:defRPr sz="2000">
                <a:latin typeface="Verdana" panose="020B0604030504040204" pitchFamily="34" charset="0"/>
                <a:ea typeface="Verdana" panose="020B0604030504040204" pitchFamily="34" charset="0"/>
                <a:cs typeface="Verdana" panose="020B0604030504040204" pitchFamily="34" charset="0"/>
              </a:defRPr>
            </a:lvl8pPr>
            <a:lvl9pPr>
              <a:buClr>
                <a:srgbClr val="007FA3"/>
              </a:buClr>
              <a:defRPr sz="2000">
                <a:latin typeface="Verdana" panose="020B0604030504040204" pitchFamily="34" charset="0"/>
                <a:ea typeface="Verdana" panose="020B0604030504040204" pitchFamily="34" charset="0"/>
                <a:cs typeface="Verdana" panose="020B060403050404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2400"/>
            </a:lvl1pPr>
            <a:lvl2pPr marL="569913" indent="-285750">
              <a:buClr>
                <a:srgbClr val="007FA3"/>
              </a:buClr>
              <a:defRPr sz="20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800">
                <a:solidFill>
                  <a:srgbClr val="007FA3"/>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95330" y="5181600"/>
            <a:ext cx="8229600" cy="916856"/>
          </a:xfrm>
        </p:spPr>
        <p:txBody>
          <a:bodyPr anchor="b"/>
          <a:lstStyle>
            <a:lvl1pPr marL="0" indent="0">
              <a:spcBef>
                <a:spcPts val="0"/>
              </a:spcBef>
              <a:buNone/>
              <a:defRPr sz="1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t>
            </a:r>
            <a:r>
              <a:rPr lang="en-US" dirty="0" smtClean="0"/>
              <a:t>add </a:t>
            </a:r>
            <a:r>
              <a:rPr lang="en-US" dirty="0"/>
              <a:t>caption</a:t>
            </a:r>
          </a:p>
        </p:txBody>
      </p:sp>
      <p:sp>
        <p:nvSpPr>
          <p:cNvPr id="11" name="Footer Placeholder 2"/>
          <p:cNvSpPr>
            <a:spLocks noGrp="1"/>
          </p:cNvSpPr>
          <p:nvPr>
            <p:ph type="ftr" sz="quarter" idx="11"/>
          </p:nvPr>
        </p:nvSpPr>
        <p:spPr>
          <a:xfrm>
            <a:off x="93969" y="6172200"/>
            <a:ext cx="8595360" cy="235463"/>
          </a:xfrm>
        </p:spPr>
        <p:txBody>
          <a:bodyPr/>
          <a:lstStyle>
            <a:lvl1pPr>
              <a:defRPr b="1"/>
            </a:lvl1p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337308"/>
            <a:ext cx="8229600" cy="100941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741651"/>
            <a:ext cx="8229600" cy="100941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7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02694"/>
            <a:ext cx="8229600" cy="4708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18884"/>
            <a:ext cx="8229600" cy="4708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731522"/>
            <a:ext cx="8229600" cy="4708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360093"/>
            <a:ext cx="8229600" cy="4708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457200" y="5030697"/>
            <a:ext cx="8229600" cy="4708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457200" y="5601448"/>
            <a:ext cx="8229600" cy="4708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034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3" r:id="rId8"/>
    <p:sldLayoutId id="2147483662" r:id="rId9"/>
    <p:sldLayoutId id="2147483651" r:id="rId10"/>
    <p:sldLayoutId id="2147483654" r:id="rId11"/>
    <p:sldLayoutId id="2147483655" r:id="rId12"/>
    <p:sldLayoutId id="2147483664" r:id="rId13"/>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kern="1200" baseline="0">
          <a:solidFill>
            <a:srgbClr val="007FA3"/>
          </a:solidFill>
          <a:latin typeface="Verdana" panose="020B0604030504040204" pitchFamily="34"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800" kern="1200" baseline="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800" kern="1200" baseline="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800" kern="1200" baseline="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800" kern="1200" baseline="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800" kern="1200" baseline="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6.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4.wmf"/></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9.wmf"/><Relationship Id="rId5" Type="http://schemas.openxmlformats.org/officeDocument/2006/relationships/oleObject" Target="../embeddings/oleObject28.bin"/><Relationship Id="rId4" Type="http://schemas.openxmlformats.org/officeDocument/2006/relationships/image" Target="../media/image2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9.xml"/><Relationship Id="rId1" Type="http://schemas.openxmlformats.org/officeDocument/2006/relationships/vmlDrawing" Target="../drawings/vmlDrawing19.vml"/><Relationship Id="rId6" Type="http://schemas.openxmlformats.org/officeDocument/2006/relationships/image" Target="../media/image32.wmf"/><Relationship Id="rId5" Type="http://schemas.openxmlformats.org/officeDocument/2006/relationships/oleObject" Target="../embeddings/oleObject31.bin"/><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0.wmf"/><Relationship Id="rId5" Type="http://schemas.openxmlformats.org/officeDocument/2006/relationships/oleObject" Target="../embeddings/oleObject33.bin"/><Relationship Id="rId4" Type="http://schemas.openxmlformats.org/officeDocument/2006/relationships/image" Target="../media/image33.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8001000" cy="1022532"/>
          </a:xfrm>
        </p:spPr>
        <p:txBody>
          <a:bodyPr anchor="b"/>
          <a:lstStyle/>
          <a:p>
            <a:pPr>
              <a:defRPr/>
            </a:pPr>
            <a:r>
              <a:rPr lang="en-US" sz="3600" dirty="0">
                <a:latin typeface="Times New Roman" panose="02020603050405020304" pitchFamily="18" charset="0"/>
                <a:ea typeface="Verdana" panose="020B0604030504040204" pitchFamily="34" charset="0"/>
              </a:rPr>
              <a:t>International Economics: Theory and Policy</a:t>
            </a:r>
            <a:endParaRPr lang="en-US" sz="3600" dirty="0">
              <a:latin typeface="Times New Roman" panose="02020603050405020304" pitchFamily="18" charset="0"/>
            </a:endParaRPr>
          </a:p>
        </p:txBody>
      </p:sp>
      <p:sp>
        <p:nvSpPr>
          <p:cNvPr id="3" name="Text Placeholder 2"/>
          <p:cNvSpPr>
            <a:spLocks noGrp="1"/>
          </p:cNvSpPr>
          <p:nvPr>
            <p:ph type="body" sz="quarter" idx="13"/>
          </p:nvPr>
        </p:nvSpPr>
        <p:spPr>
          <a:xfrm>
            <a:off x="457200" y="1371600"/>
            <a:ext cx="8153401" cy="349068"/>
          </a:xfrm>
        </p:spPr>
        <p:txBody>
          <a:bodyPr/>
          <a:lstStyle/>
          <a:p>
            <a:r>
              <a:rPr lang="en-IN" sz="2400" dirty="0" smtClean="0">
                <a:latin typeface="Arial (Body)"/>
              </a:rPr>
              <a:t>Eleventh </a:t>
            </a:r>
            <a:r>
              <a:rPr lang="en-IN" sz="2400" dirty="0">
                <a:latin typeface="Arial (Body)"/>
              </a:rPr>
              <a:t>Edition</a:t>
            </a:r>
          </a:p>
        </p:txBody>
      </p:sp>
      <p:sp>
        <p:nvSpPr>
          <p:cNvPr id="4" name="Text Placeholder 3"/>
          <p:cNvSpPr>
            <a:spLocks noGrp="1"/>
          </p:cNvSpPr>
          <p:nvPr>
            <p:ph type="body" sz="quarter" idx="14"/>
          </p:nvPr>
        </p:nvSpPr>
        <p:spPr>
          <a:xfrm>
            <a:off x="4495800" y="2514600"/>
            <a:ext cx="3581403" cy="685800"/>
          </a:xfrm>
        </p:spPr>
        <p:txBody>
          <a:bodyPr/>
          <a:lstStyle/>
          <a:p>
            <a:pPr algn="ctr"/>
            <a:r>
              <a:rPr lang="en-IN" sz="3600" b="1" dirty="0">
                <a:latin typeface="Arial (Body)"/>
              </a:rPr>
              <a:t>Chapter </a:t>
            </a:r>
            <a:r>
              <a:rPr lang="en-IN" sz="3600" b="1" dirty="0" smtClean="0">
                <a:latin typeface="Arial (Body)"/>
              </a:rPr>
              <a:t>16</a:t>
            </a:r>
          </a:p>
        </p:txBody>
      </p:sp>
      <p:sp>
        <p:nvSpPr>
          <p:cNvPr id="5" name="Text Placeholder 4"/>
          <p:cNvSpPr>
            <a:spLocks noGrp="1"/>
          </p:cNvSpPr>
          <p:nvPr>
            <p:ph type="body" sz="quarter" idx="15"/>
          </p:nvPr>
        </p:nvSpPr>
        <p:spPr>
          <a:xfrm>
            <a:off x="4382656" y="3452844"/>
            <a:ext cx="3886200" cy="2262156"/>
          </a:xfrm>
        </p:spPr>
        <p:txBody>
          <a:bodyPr/>
          <a:lstStyle/>
          <a:p>
            <a:pPr algn="ctr"/>
            <a:r>
              <a:rPr lang="en-US" altLang="en-US" sz="3600" dirty="0">
                <a:latin typeface="Arial (Body)"/>
              </a:rPr>
              <a:t>Price Levels and the Exchange Rate in the Long Run</a:t>
            </a:r>
          </a:p>
        </p:txBody>
      </p:sp>
      <p:pic>
        <p:nvPicPr>
          <p:cNvPr id="7" name="Picture 6" descr="Front Cover: International Economics: Theory and Policy Eleventh Edition by Krugman, Obstfeld and Melitz."/>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24" y="1917420"/>
            <a:ext cx="3078123" cy="4170259"/>
          </a:xfrm>
          <a:prstGeom prst="rect">
            <a:avLst/>
          </a:prstGeom>
          <a:ln w="6350">
            <a:solidFill>
              <a:schemeClr val="tx1"/>
            </a:solidFill>
          </a:ln>
        </p:spPr>
      </p:pic>
      <p:sp>
        <p:nvSpPr>
          <p:cNvPr id="11" name="Text Placeholder 3"/>
          <p:cNvSpPr>
            <a:spLocks noGrp="1"/>
          </p:cNvSpPr>
          <p:nvPr>
            <p:ph type="body" sz="quarter" idx="14"/>
          </p:nvPr>
        </p:nvSpPr>
        <p:spPr>
          <a:xfrm>
            <a:off x="2819400" y="6394896"/>
            <a:ext cx="5848350" cy="259773"/>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a:t>
            </a:r>
            <a:r>
              <a:rPr lang="en-US" altLang="en-US" sz="1200" dirty="0">
                <a:latin typeface="Verdana" panose="020B0604030504040204" pitchFamily="34" charset="0"/>
                <a:ea typeface="Verdana" panose="020B0604030504040204" pitchFamily="34" charset="0"/>
                <a:cs typeface="Verdana" panose="020B0604030504040204" pitchFamily="34" charset="0"/>
              </a:rPr>
              <a:t>2012 Pearson Education, Inc. All Rights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306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Purchasing Power Parity </a:t>
            </a:r>
            <a:r>
              <a:rPr lang="en-US" altLang="en-US" sz="2000" b="0" dirty="0" smtClean="0">
                <a:latin typeface="Times New Roman" panose="02020603050405020304" pitchFamily="18" charset="0"/>
              </a:rPr>
              <a:t>(2 of 3)</a:t>
            </a:r>
          </a:p>
        </p:txBody>
      </p:sp>
      <p:sp>
        <p:nvSpPr>
          <p:cNvPr id="13315" name="Content Placeholder 1"/>
          <p:cNvSpPr>
            <a:spLocks noGrp="1" noChangeArrowheads="1"/>
          </p:cNvSpPr>
          <p:nvPr>
            <p:ph idx="1"/>
          </p:nvPr>
        </p:nvSpPr>
        <p:spPr>
          <a:xfrm>
            <a:off x="457200" y="1600201"/>
            <a:ext cx="8229600" cy="838199"/>
          </a:xfrm>
        </p:spPr>
        <p:txBody>
          <a:bodyPr/>
          <a:lstStyle/>
          <a:p>
            <a:pPr eaLnBrk="1" hangingPunct="1"/>
            <a:r>
              <a:rPr lang="en-US" altLang="en-US" sz="2400" dirty="0" smtClean="0">
                <a:latin typeface="Arial (Body)"/>
              </a:rPr>
              <a:t>Purchasing power parity (PPP) implies that the exchange rate is determined by levels of average prices</a:t>
            </a:r>
          </a:p>
        </p:txBody>
      </p:sp>
      <p:graphicFrame>
        <p:nvGraphicFramePr>
          <p:cNvPr id="3" name="Object 2"/>
          <p:cNvGraphicFramePr>
            <a:graphicFrameLocks noChangeAspect="1"/>
          </p:cNvGraphicFramePr>
          <p:nvPr>
            <p:extLst>
              <p:ext uri="{D42A27DB-BD31-4B8C-83A1-F6EECF244321}">
                <p14:modId xmlns:p14="http://schemas.microsoft.com/office/powerpoint/2010/main" val="4218838276"/>
              </p:ext>
            </p:extLst>
          </p:nvPr>
        </p:nvGraphicFramePr>
        <p:xfrm>
          <a:off x="3631308" y="2352551"/>
          <a:ext cx="1881385" cy="890836"/>
        </p:xfrm>
        <a:graphic>
          <a:graphicData uri="http://schemas.openxmlformats.org/presentationml/2006/ole">
            <mc:AlternateContent xmlns:mc="http://schemas.openxmlformats.org/markup-compatibility/2006">
              <mc:Choice xmlns:v="urn:schemas-microsoft-com:vml" Requires="v">
                <p:oleObj spid="_x0000_s1751" name="Equation" r:id="rId3" imgW="965160" imgH="457200" progId="Equation.DSMT4">
                  <p:embed/>
                </p:oleObj>
              </mc:Choice>
              <mc:Fallback>
                <p:oleObj name="Equation" r:id="rId3" imgW="965160" imgH="457200" progId="Equation.DSMT4">
                  <p:embed/>
                  <p:pic>
                    <p:nvPicPr>
                      <p:cNvPr id="0" name=""/>
                      <p:cNvPicPr/>
                      <p:nvPr/>
                    </p:nvPicPr>
                    <p:blipFill>
                      <a:blip r:embed="rId4"/>
                      <a:stretch>
                        <a:fillRect/>
                      </a:stretch>
                    </p:blipFill>
                    <p:spPr>
                      <a:xfrm>
                        <a:off x="3631308" y="2352551"/>
                        <a:ext cx="1881385" cy="890836"/>
                      </a:xfrm>
                      <a:prstGeom prst="rect">
                        <a:avLst/>
                      </a:prstGeom>
                    </p:spPr>
                  </p:pic>
                </p:oleObj>
              </mc:Fallback>
            </mc:AlternateContent>
          </a:graphicData>
        </a:graphic>
      </p:graphicFrame>
      <p:sp>
        <p:nvSpPr>
          <p:cNvPr id="2" name="Content Placeholder 2"/>
          <p:cNvSpPr>
            <a:spLocks noGrp="1"/>
          </p:cNvSpPr>
          <p:nvPr>
            <p:ph idx="13"/>
          </p:nvPr>
        </p:nvSpPr>
        <p:spPr>
          <a:xfrm>
            <a:off x="457200" y="3306481"/>
            <a:ext cx="8229600" cy="3037354"/>
          </a:xfrm>
        </p:spPr>
        <p:txBody>
          <a:bodyPr/>
          <a:lstStyle/>
          <a:p>
            <a:pPr lvl="1"/>
            <a:r>
              <a:rPr lang="en-US" altLang="en-US" sz="2400" dirty="0">
                <a:latin typeface="Arial (Body)"/>
                <a:ea typeface="ＭＳ Ｐゴシック" pitchFamily="34" charset="-128"/>
              </a:rPr>
              <a:t>If the price level in the U.S. is US$200 per basket, while the price level in Canada is C$400 per basket, PPP implies that the C$/US$ exchange rate should be C$400/US$200 = C$2/US$1.</a:t>
            </a:r>
          </a:p>
          <a:p>
            <a:pPr lvl="1"/>
            <a:r>
              <a:rPr lang="en-US" altLang="en-US" sz="2400" dirty="0">
                <a:latin typeface="Arial (Body)"/>
                <a:ea typeface="ＭＳ Ｐゴシック" pitchFamily="34" charset="-128"/>
              </a:rPr>
              <a:t>Predicts that people in all countries have the same purchasing power with their currencies: </a:t>
            </a:r>
            <a:r>
              <a:rPr lang="en-US" altLang="en-US" sz="2400" dirty="0" smtClean="0">
                <a:latin typeface="Arial (Body)"/>
                <a:ea typeface="ＭＳ Ｐゴシック" pitchFamily="34" charset="-128"/>
              </a:rPr>
              <a:t>2 </a:t>
            </a:r>
            <a:r>
              <a:rPr lang="en-US" altLang="en-US" sz="2400" dirty="0">
                <a:latin typeface="Arial (Body)"/>
                <a:ea typeface="ＭＳ Ｐゴシック" pitchFamily="34" charset="-128"/>
              </a:rPr>
              <a:t>Canadian dollars buy the same amount of goods as 1 U.S. dollar, since prices in Canada are twice as high</a:t>
            </a:r>
            <a:r>
              <a:rPr lang="en-US" altLang="en-US" sz="2400" dirty="0" smtClean="0">
                <a:latin typeface="Arial (Body)"/>
                <a:ea typeface="ＭＳ Ｐゴシック" pitchFamily="34" charset="-128"/>
              </a:rPr>
              <a:t>.</a:t>
            </a:r>
            <a:endParaRPr lang="en-US" altLang="en-US" sz="2400" dirty="0">
              <a:latin typeface="Arial (Body)"/>
              <a:ea typeface="ＭＳ Ｐゴシック" pitchFamily="34" charset="-128"/>
            </a:endParaRPr>
          </a:p>
        </p:txBody>
      </p:sp>
    </p:spTree>
    <p:extLst>
      <p:ext uri="{BB962C8B-B14F-4D97-AF65-F5344CB8AC3E}">
        <p14:creationId xmlns:p14="http://schemas.microsoft.com/office/powerpoint/2010/main" val="80087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Purchasing Power Parity </a:t>
            </a:r>
            <a:r>
              <a:rPr lang="en-US" altLang="en-US" sz="2000" b="0" dirty="0" smtClean="0">
                <a:latin typeface="Times New Roman" panose="02020603050405020304" pitchFamily="18" charset="0"/>
              </a:rPr>
              <a:t>(3 of 3)</a:t>
            </a:r>
          </a:p>
        </p:txBody>
      </p:sp>
      <p:sp>
        <p:nvSpPr>
          <p:cNvPr id="14339" name="Content Placeholder 1"/>
          <p:cNvSpPr>
            <a:spLocks noGrp="1" noChangeArrowheads="1"/>
          </p:cNvSpPr>
          <p:nvPr>
            <p:ph idx="1"/>
          </p:nvPr>
        </p:nvSpPr>
        <p:spPr>
          <a:xfrm>
            <a:off x="457200" y="1600200"/>
            <a:ext cx="8229600" cy="1676399"/>
          </a:xfrm>
        </p:spPr>
        <p:txBody>
          <a:bodyPr/>
          <a:lstStyle/>
          <a:p>
            <a:pPr eaLnBrk="1" hangingPunct="1"/>
            <a:r>
              <a:rPr lang="en-US" altLang="en-US" sz="2400" dirty="0" smtClean="0">
                <a:latin typeface="Arial (Body)"/>
              </a:rPr>
              <a:t>Purchasing power parity (PPP) comes in 2 forms:</a:t>
            </a:r>
          </a:p>
          <a:p>
            <a:pPr eaLnBrk="1" hangingPunct="1">
              <a:spcBef>
                <a:spcPct val="50000"/>
              </a:spcBef>
            </a:pPr>
            <a:r>
              <a:rPr lang="en-US" altLang="en-US" sz="2400" b="1" dirty="0" smtClean="0">
                <a:latin typeface="Arial (Body)"/>
              </a:rPr>
              <a:t>Absolute PPP</a:t>
            </a:r>
            <a:r>
              <a:rPr lang="en-US" altLang="en-US" sz="2400" dirty="0" smtClean="0">
                <a:latin typeface="Arial (Body)"/>
              </a:rPr>
              <a:t>: purchasing power parity that has already been discussed. Exchange rates equal the </a:t>
            </a:r>
            <a:r>
              <a:rPr lang="en-US" altLang="en-US" sz="2400" b="1" dirty="0" smtClean="0">
                <a:latin typeface="Arial (Body)"/>
              </a:rPr>
              <a:t>level</a:t>
            </a:r>
            <a:r>
              <a:rPr lang="en-US" altLang="en-US" sz="2400" i="1" dirty="0" smtClean="0">
                <a:latin typeface="Arial (Body)"/>
              </a:rPr>
              <a:t> </a:t>
            </a:r>
            <a:r>
              <a:rPr lang="en-US" altLang="en-US" sz="2400" dirty="0" smtClean="0">
                <a:latin typeface="Arial (Body)"/>
              </a:rPr>
              <a:t>of relative average prices across countries.</a:t>
            </a:r>
          </a:p>
        </p:txBody>
      </p:sp>
      <p:graphicFrame>
        <p:nvGraphicFramePr>
          <p:cNvPr id="10" name="Object 9"/>
          <p:cNvGraphicFramePr>
            <a:graphicFrameLocks noChangeAspect="1"/>
          </p:cNvGraphicFramePr>
          <p:nvPr>
            <p:extLst>
              <p:ext uri="{D42A27DB-BD31-4B8C-83A1-F6EECF244321}">
                <p14:modId xmlns:p14="http://schemas.microsoft.com/office/powerpoint/2010/main" val="1175292967"/>
              </p:ext>
            </p:extLst>
          </p:nvPr>
        </p:nvGraphicFramePr>
        <p:xfrm>
          <a:off x="3429000" y="3266059"/>
          <a:ext cx="1460500" cy="865187"/>
        </p:xfrm>
        <a:graphic>
          <a:graphicData uri="http://schemas.openxmlformats.org/presentationml/2006/ole">
            <mc:AlternateContent xmlns:mc="http://schemas.openxmlformats.org/markup-compatibility/2006">
              <mc:Choice xmlns:v="urn:schemas-microsoft-com:vml" Requires="v">
                <p:oleObj spid="_x0000_s14948" name="Equation" r:id="rId3" imgW="749160" imgH="444240" progId="Equation.DSMT4">
                  <p:embed/>
                </p:oleObj>
              </mc:Choice>
              <mc:Fallback>
                <p:oleObj name="Equation" r:id="rId3" imgW="749160" imgH="444240" progId="Equation.DSMT4">
                  <p:embed/>
                  <p:pic>
                    <p:nvPicPr>
                      <p:cNvPr id="3" name="Object 2"/>
                      <p:cNvPicPr/>
                      <p:nvPr/>
                    </p:nvPicPr>
                    <p:blipFill>
                      <a:blip r:embed="rId4"/>
                      <a:stretch>
                        <a:fillRect/>
                      </a:stretch>
                    </p:blipFill>
                    <p:spPr>
                      <a:xfrm>
                        <a:off x="3429000" y="3266059"/>
                        <a:ext cx="1460500" cy="865187"/>
                      </a:xfrm>
                      <a:prstGeom prst="rect">
                        <a:avLst/>
                      </a:prstGeom>
                    </p:spPr>
                  </p:pic>
                </p:oleObj>
              </mc:Fallback>
            </mc:AlternateContent>
          </a:graphicData>
        </a:graphic>
      </p:graphicFrame>
      <p:sp>
        <p:nvSpPr>
          <p:cNvPr id="5" name="Content Placeholder 4"/>
          <p:cNvSpPr>
            <a:spLocks noGrp="1"/>
          </p:cNvSpPr>
          <p:nvPr>
            <p:ph idx="13"/>
          </p:nvPr>
        </p:nvSpPr>
        <p:spPr>
          <a:xfrm>
            <a:off x="457200" y="4098922"/>
            <a:ext cx="8229600" cy="758385"/>
          </a:xfrm>
        </p:spPr>
        <p:txBody>
          <a:bodyPr/>
          <a:lstStyle/>
          <a:p>
            <a:pPr marL="256032" lvl="3" indent="-256032">
              <a:spcBef>
                <a:spcPts val="1500"/>
              </a:spcBef>
              <a:buFont typeface="Arial" panose="020B0604020202020204" pitchFamily="34" charset="0"/>
              <a:buChar char="•"/>
            </a:pPr>
            <a:r>
              <a:rPr lang="en-US" altLang="en-US" sz="2400" b="1" dirty="0">
                <a:latin typeface="Arial (Body)"/>
              </a:rPr>
              <a:t>Relative PPP</a:t>
            </a:r>
            <a:r>
              <a:rPr lang="en-US" altLang="en-US" sz="2400" dirty="0">
                <a:latin typeface="Arial (Body)"/>
              </a:rPr>
              <a:t>: </a:t>
            </a:r>
            <a:r>
              <a:rPr lang="en-US" altLang="en-US" sz="2400" b="1" dirty="0">
                <a:latin typeface="Arial (Body)"/>
              </a:rPr>
              <a:t>changes</a:t>
            </a:r>
            <a:r>
              <a:rPr lang="en-US" altLang="en-US" sz="2400" dirty="0">
                <a:latin typeface="Arial (Body)"/>
              </a:rPr>
              <a:t> in exchange rates equal </a:t>
            </a:r>
            <a:r>
              <a:rPr lang="en-US" altLang="en-US" sz="2400" b="1" dirty="0">
                <a:latin typeface="Arial (Body)"/>
              </a:rPr>
              <a:t>changes</a:t>
            </a:r>
            <a:r>
              <a:rPr lang="en-US" altLang="en-US" sz="2400" dirty="0">
                <a:latin typeface="Arial (Body)"/>
              </a:rPr>
              <a:t> in prices (inflation) between two periods:</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139955754"/>
              </p:ext>
            </p:extLst>
          </p:nvPr>
        </p:nvGraphicFramePr>
        <p:xfrm>
          <a:off x="2278063" y="4964113"/>
          <a:ext cx="3762375" cy="914400"/>
        </p:xfrm>
        <a:graphic>
          <a:graphicData uri="http://schemas.openxmlformats.org/presentationml/2006/ole">
            <mc:AlternateContent xmlns:mc="http://schemas.openxmlformats.org/markup-compatibility/2006">
              <mc:Choice xmlns:v="urn:schemas-microsoft-com:vml" Requires="v">
                <p:oleObj spid="_x0000_s14949" name="Equation" r:id="rId5" imgW="1930320" imgH="469800" progId="Equation.DSMT4">
                  <p:embed/>
                </p:oleObj>
              </mc:Choice>
              <mc:Fallback>
                <p:oleObj name="Equation" r:id="rId5" imgW="1930320" imgH="469800" progId="Equation.DSMT4">
                  <p:embed/>
                  <p:pic>
                    <p:nvPicPr>
                      <p:cNvPr id="10" name="Object 9"/>
                      <p:cNvPicPr/>
                      <p:nvPr/>
                    </p:nvPicPr>
                    <p:blipFill>
                      <a:blip r:embed="rId6"/>
                      <a:stretch>
                        <a:fillRect/>
                      </a:stretch>
                    </p:blipFill>
                    <p:spPr>
                      <a:xfrm>
                        <a:off x="2278063" y="4964113"/>
                        <a:ext cx="3762375" cy="914400"/>
                      </a:xfrm>
                      <a:prstGeom prst="rect">
                        <a:avLst/>
                      </a:prstGeom>
                    </p:spPr>
                  </p:pic>
                </p:oleObj>
              </mc:Fallback>
            </mc:AlternateContent>
          </a:graphicData>
        </a:graphic>
      </p:graphicFrame>
      <p:sp>
        <p:nvSpPr>
          <p:cNvPr id="2" name="Content Placeholder 2"/>
          <p:cNvSpPr>
            <a:spLocks noGrp="1"/>
          </p:cNvSpPr>
          <p:nvPr>
            <p:ph idx="14"/>
          </p:nvPr>
        </p:nvSpPr>
        <p:spPr>
          <a:xfrm>
            <a:off x="457200" y="5946291"/>
            <a:ext cx="914400" cy="389171"/>
          </a:xfrm>
        </p:spPr>
        <p:txBody>
          <a:bodyPr/>
          <a:lstStyle/>
          <a:p>
            <a:pPr marL="0" lvl="3" indent="0">
              <a:spcBef>
                <a:spcPts val="1500"/>
              </a:spcBef>
              <a:buNone/>
            </a:pPr>
            <a:r>
              <a:rPr lang="en-US" altLang="en-US" sz="2400" dirty="0" smtClean="0">
                <a:latin typeface="Arial (Body)"/>
              </a:rPr>
              <a:t>where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136943346"/>
              </p:ext>
            </p:extLst>
          </p:nvPr>
        </p:nvGraphicFramePr>
        <p:xfrm>
          <a:off x="1343025" y="5938838"/>
          <a:ext cx="4849813" cy="446087"/>
        </p:xfrm>
        <a:graphic>
          <a:graphicData uri="http://schemas.openxmlformats.org/presentationml/2006/ole">
            <mc:AlternateContent xmlns:mc="http://schemas.openxmlformats.org/markup-compatibility/2006">
              <mc:Choice xmlns:v="urn:schemas-microsoft-com:vml" Requires="v">
                <p:oleObj spid="_x0000_s14950" name="Equation" r:id="rId7" imgW="2489040" imgH="228600" progId="Equation.DSMT4">
                  <p:embed/>
                </p:oleObj>
              </mc:Choice>
              <mc:Fallback>
                <p:oleObj name="Equation" r:id="rId7" imgW="2489040" imgH="228600" progId="Equation.DSMT4">
                  <p:embed/>
                  <p:pic>
                    <p:nvPicPr>
                      <p:cNvPr id="0" name=""/>
                      <p:cNvPicPr/>
                      <p:nvPr/>
                    </p:nvPicPr>
                    <p:blipFill>
                      <a:blip r:embed="rId8"/>
                      <a:stretch>
                        <a:fillRect/>
                      </a:stretch>
                    </p:blipFill>
                    <p:spPr>
                      <a:xfrm>
                        <a:off x="1343025" y="5938838"/>
                        <a:ext cx="4849813" cy="446087"/>
                      </a:xfrm>
                      <a:prstGeom prst="rect">
                        <a:avLst/>
                      </a:prstGeom>
                    </p:spPr>
                  </p:pic>
                </p:oleObj>
              </mc:Fallback>
            </mc:AlternateContent>
          </a:graphicData>
        </a:graphic>
      </p:graphicFrame>
    </p:spTree>
    <p:extLst>
      <p:ext uri="{BB962C8B-B14F-4D97-AF65-F5344CB8AC3E}">
        <p14:creationId xmlns:p14="http://schemas.microsoft.com/office/powerpoint/2010/main" val="358183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457200" y="215372"/>
            <a:ext cx="7620000" cy="1097280"/>
          </a:xfrm>
        </p:spPr>
        <p:txBody>
          <a:bodyPr/>
          <a:lstStyle/>
          <a:p>
            <a:pPr eaLnBrk="1" hangingPunct="1"/>
            <a:r>
              <a:rPr lang="en-US" altLang="en-US" sz="3600" dirty="0" smtClean="0">
                <a:latin typeface="Times New Roman" panose="02020603050405020304" pitchFamily="18" charset="0"/>
              </a:rPr>
              <a:t>Monetary Approach to Exchange Rates </a:t>
            </a:r>
            <a:r>
              <a:rPr lang="en-US" altLang="en-US" sz="2000" b="0" dirty="0" smtClean="0">
                <a:latin typeface="Times New Roman" panose="02020603050405020304" pitchFamily="18" charset="0"/>
              </a:rPr>
              <a:t>(1 of 5)</a:t>
            </a:r>
          </a:p>
        </p:txBody>
      </p:sp>
      <p:sp>
        <p:nvSpPr>
          <p:cNvPr id="15363" name="Content Placeholder 1"/>
          <p:cNvSpPr>
            <a:spLocks noGrp="1" noChangeArrowheads="1"/>
          </p:cNvSpPr>
          <p:nvPr>
            <p:ph idx="1"/>
          </p:nvPr>
        </p:nvSpPr>
        <p:spPr>
          <a:xfrm>
            <a:off x="457200" y="1600200"/>
            <a:ext cx="8229600" cy="2606675"/>
          </a:xfrm>
        </p:spPr>
        <p:txBody>
          <a:bodyPr/>
          <a:lstStyle/>
          <a:p>
            <a:pPr eaLnBrk="1" hangingPunct="1">
              <a:spcBef>
                <a:spcPct val="40000"/>
              </a:spcBef>
            </a:pPr>
            <a:r>
              <a:rPr lang="en-US" altLang="en-US" b="1" dirty="0" smtClean="0">
                <a:latin typeface="Arial (Body)"/>
              </a:rPr>
              <a:t>Monetary approach to the exchange rate</a:t>
            </a:r>
            <a:r>
              <a:rPr lang="en-US" altLang="en-US" i="1" dirty="0" smtClean="0">
                <a:latin typeface="Arial (Body)"/>
              </a:rPr>
              <a:t>: </a:t>
            </a:r>
            <a:r>
              <a:rPr lang="en-US" altLang="en-US" dirty="0" smtClean="0">
                <a:latin typeface="Arial (Body)"/>
              </a:rPr>
              <a:t>uses monetary factors to predict how exchange rates adjust in the long run, based on the absolute version of PPP.</a:t>
            </a:r>
          </a:p>
          <a:p>
            <a:pPr lvl="1" eaLnBrk="1" hangingPunct="1"/>
            <a:r>
              <a:rPr lang="en-US" altLang="en-US" sz="2400" dirty="0" smtClean="0">
                <a:latin typeface="Arial (Body)"/>
              </a:rPr>
              <a:t>It predicts that levels of average prices across countries adjust so that the quantity of real monetary assets supplied will equal the quantity of real monetary assets demanded:</a:t>
            </a:r>
          </a:p>
        </p:txBody>
      </p:sp>
      <p:graphicFrame>
        <p:nvGraphicFramePr>
          <p:cNvPr id="5" name="Object 4"/>
          <p:cNvGraphicFramePr>
            <a:graphicFrameLocks noChangeAspect="1"/>
          </p:cNvGraphicFramePr>
          <p:nvPr>
            <p:extLst>
              <p:ext uri="{D42A27DB-BD31-4B8C-83A1-F6EECF244321}">
                <p14:modId xmlns:p14="http://schemas.microsoft.com/office/powerpoint/2010/main" val="831968714"/>
              </p:ext>
            </p:extLst>
          </p:nvPr>
        </p:nvGraphicFramePr>
        <p:xfrm>
          <a:off x="3430368" y="4343400"/>
          <a:ext cx="2154238" cy="939800"/>
        </p:xfrm>
        <a:graphic>
          <a:graphicData uri="http://schemas.openxmlformats.org/presentationml/2006/ole">
            <mc:AlternateContent xmlns:mc="http://schemas.openxmlformats.org/markup-compatibility/2006">
              <mc:Choice xmlns:v="urn:schemas-microsoft-com:vml" Requires="v">
                <p:oleObj spid="_x0000_s24698" name="Equation" r:id="rId3" imgW="1104840" imgH="482400" progId="Equation.DSMT4">
                  <p:embed/>
                </p:oleObj>
              </mc:Choice>
              <mc:Fallback>
                <p:oleObj name="Equation" r:id="rId3" imgW="1104840" imgH="482400" progId="Equation.DSMT4">
                  <p:embed/>
                  <p:pic>
                    <p:nvPicPr>
                      <p:cNvPr id="10" name="Object 9"/>
                      <p:cNvPicPr/>
                      <p:nvPr/>
                    </p:nvPicPr>
                    <p:blipFill>
                      <a:blip r:embed="rId4"/>
                      <a:stretch>
                        <a:fillRect/>
                      </a:stretch>
                    </p:blipFill>
                    <p:spPr>
                      <a:xfrm>
                        <a:off x="3430368" y="4343400"/>
                        <a:ext cx="2154238" cy="939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35854284"/>
              </p:ext>
            </p:extLst>
          </p:nvPr>
        </p:nvGraphicFramePr>
        <p:xfrm>
          <a:off x="3429000" y="5419725"/>
          <a:ext cx="2179638" cy="914400"/>
        </p:xfrm>
        <a:graphic>
          <a:graphicData uri="http://schemas.openxmlformats.org/presentationml/2006/ole">
            <mc:AlternateContent xmlns:mc="http://schemas.openxmlformats.org/markup-compatibility/2006">
              <mc:Choice xmlns:v="urn:schemas-microsoft-com:vml" Requires="v">
                <p:oleObj spid="_x0000_s24699" name="Equation" r:id="rId5" imgW="1117440" imgH="469800" progId="Equation.DSMT4">
                  <p:embed/>
                </p:oleObj>
              </mc:Choice>
              <mc:Fallback>
                <p:oleObj name="Equation" r:id="rId5" imgW="1117440" imgH="469800" progId="Equation.DSMT4">
                  <p:embed/>
                  <p:pic>
                    <p:nvPicPr>
                      <p:cNvPr id="5" name="Object 4"/>
                      <p:cNvPicPr/>
                      <p:nvPr/>
                    </p:nvPicPr>
                    <p:blipFill>
                      <a:blip r:embed="rId6"/>
                      <a:stretch>
                        <a:fillRect/>
                      </a:stretch>
                    </p:blipFill>
                    <p:spPr>
                      <a:xfrm>
                        <a:off x="3429000" y="5419725"/>
                        <a:ext cx="2179638" cy="914400"/>
                      </a:xfrm>
                      <a:prstGeom prst="rect">
                        <a:avLst/>
                      </a:prstGeom>
                    </p:spPr>
                  </p:pic>
                </p:oleObj>
              </mc:Fallback>
            </mc:AlternateContent>
          </a:graphicData>
        </a:graphic>
      </p:graphicFrame>
    </p:spTree>
    <p:extLst>
      <p:ext uri="{BB962C8B-B14F-4D97-AF65-F5344CB8AC3E}">
        <p14:creationId xmlns:p14="http://schemas.microsoft.com/office/powerpoint/2010/main" val="2147527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457200" y="215372"/>
            <a:ext cx="7620000" cy="1097280"/>
          </a:xfrm>
        </p:spPr>
        <p:txBody>
          <a:bodyPr/>
          <a:lstStyle/>
          <a:p>
            <a:pPr eaLnBrk="1" hangingPunct="1"/>
            <a:r>
              <a:rPr lang="en-US" altLang="en-US" sz="3600" dirty="0" smtClean="0">
                <a:latin typeface="Times New Roman" panose="02020603050405020304" pitchFamily="18" charset="0"/>
              </a:rPr>
              <a:t>Monetary Approach to Exchange Rates </a:t>
            </a:r>
            <a:r>
              <a:rPr lang="en-US" altLang="en-US" sz="2000" b="0" dirty="0" smtClean="0">
                <a:latin typeface="Times New Roman" panose="02020603050405020304" pitchFamily="18" charset="0"/>
              </a:rPr>
              <a:t>(2 of 5)</a:t>
            </a:r>
          </a:p>
        </p:txBody>
      </p:sp>
      <p:sp>
        <p:nvSpPr>
          <p:cNvPr id="16387" name="Content Placeholder 1"/>
          <p:cNvSpPr>
            <a:spLocks noGrp="1" noChangeArrowheads="1"/>
          </p:cNvSpPr>
          <p:nvPr>
            <p:ph idx="1"/>
          </p:nvPr>
        </p:nvSpPr>
        <p:spPr>
          <a:xfrm>
            <a:off x="457200" y="1600200"/>
            <a:ext cx="7848600" cy="4525963"/>
          </a:xfrm>
        </p:spPr>
        <p:txBody>
          <a:bodyPr/>
          <a:lstStyle/>
          <a:p>
            <a:pPr eaLnBrk="1" hangingPunct="1">
              <a:spcBef>
                <a:spcPct val="50000"/>
              </a:spcBef>
            </a:pPr>
            <a:r>
              <a:rPr lang="en-US" altLang="en-US" dirty="0" smtClean="0">
                <a:latin typeface="Arial (Body)"/>
              </a:rPr>
              <a:t>To the degree that PPP holds and to the degree that prices adjust to equate the quantity of real monetary assets supplied with the quantity of real monetary assets demanded, we have the following prediction: </a:t>
            </a:r>
          </a:p>
          <a:p>
            <a:pPr lvl="1" eaLnBrk="1" hangingPunct="1"/>
            <a:r>
              <a:rPr lang="en-US" altLang="en-US" sz="2400" dirty="0" smtClean="0">
                <a:latin typeface="Arial (Body)"/>
              </a:rPr>
              <a:t>The exchange rate is determined in the long run by prices, which are determined by the relative supply and demand of real monetary assets in money markets across countries. </a:t>
            </a:r>
          </a:p>
        </p:txBody>
      </p:sp>
    </p:spTree>
    <p:extLst>
      <p:ext uri="{BB962C8B-B14F-4D97-AF65-F5344CB8AC3E}">
        <p14:creationId xmlns:p14="http://schemas.microsoft.com/office/powerpoint/2010/main" val="41740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457200" y="215372"/>
            <a:ext cx="7620000" cy="1097280"/>
          </a:xfrm>
        </p:spPr>
        <p:txBody>
          <a:bodyPr/>
          <a:lstStyle/>
          <a:p>
            <a:pPr eaLnBrk="1" hangingPunct="1"/>
            <a:r>
              <a:rPr lang="en-US" altLang="en-US" sz="3600" dirty="0" smtClean="0">
                <a:latin typeface="Times New Roman" panose="02020603050405020304" pitchFamily="18" charset="0"/>
              </a:rPr>
              <a:t>Monetary Approach to Exchange Rates </a:t>
            </a:r>
            <a:r>
              <a:rPr lang="en-US" altLang="en-US" sz="2000" b="0" dirty="0" smtClean="0">
                <a:latin typeface="Times New Roman" panose="02020603050405020304" pitchFamily="18" charset="0"/>
              </a:rPr>
              <a:t>(3 of 5)</a:t>
            </a:r>
          </a:p>
        </p:txBody>
      </p:sp>
      <p:sp>
        <p:nvSpPr>
          <p:cNvPr id="17411" name="Content Placeholder 1"/>
          <p:cNvSpPr>
            <a:spLocks noGrp="1" noChangeArrowheads="1"/>
          </p:cNvSpPr>
          <p:nvPr>
            <p:ph idx="1"/>
          </p:nvPr>
        </p:nvSpPr>
        <p:spPr>
          <a:xfrm>
            <a:off x="457200" y="1600200"/>
            <a:ext cx="8382000" cy="4648200"/>
          </a:xfrm>
        </p:spPr>
        <p:txBody>
          <a:bodyPr/>
          <a:lstStyle/>
          <a:p>
            <a:pPr marL="533400" indent="-533400" eaLnBrk="1" hangingPunct="1">
              <a:spcBef>
                <a:spcPct val="40000"/>
              </a:spcBef>
              <a:buFontTx/>
              <a:buNone/>
            </a:pPr>
            <a:r>
              <a:rPr lang="en-US" altLang="en-US" sz="2200" dirty="0" smtClean="0">
                <a:latin typeface="Arial (Body)"/>
              </a:rPr>
              <a:t>Predictions about changes in</a:t>
            </a:r>
          </a:p>
          <a:p>
            <a:pPr marL="457200" indent="-457200" eaLnBrk="1" hangingPunct="1">
              <a:spcBef>
                <a:spcPts val="600"/>
              </a:spcBef>
              <a:buFont typeface="Times" pitchFamily="-1" charset="0"/>
              <a:buAutoNum type="arabicPeriod"/>
            </a:pPr>
            <a:r>
              <a:rPr lang="en-US" altLang="en-US" sz="2200" b="1" dirty="0" smtClean="0">
                <a:latin typeface="Arial (Body)"/>
              </a:rPr>
              <a:t>Money supply</a:t>
            </a:r>
            <a:r>
              <a:rPr lang="en-US" altLang="en-US" sz="2200" dirty="0" smtClean="0">
                <a:latin typeface="Arial (Body)"/>
              </a:rPr>
              <a:t>: a permanent rise in the domestic money supply </a:t>
            </a:r>
          </a:p>
          <a:p>
            <a:pPr marL="740664" lvl="1" indent="-283464" eaLnBrk="1" hangingPunct="1"/>
            <a:r>
              <a:rPr lang="en-US" altLang="en-US" sz="2200" dirty="0" smtClean="0">
                <a:latin typeface="Arial (Body)"/>
              </a:rPr>
              <a:t>causes a proportional increase in the domestic price level, </a:t>
            </a:r>
          </a:p>
          <a:p>
            <a:pPr marL="740664" lvl="1" indent="-283464" eaLnBrk="1" hangingPunct="1"/>
            <a:r>
              <a:rPr lang="en-US" altLang="en-US" sz="2200" dirty="0" smtClean="0">
                <a:latin typeface="Arial (Body)"/>
              </a:rPr>
              <a:t>thus causing a proportional depreciation in the domestic currency (through PPP). </a:t>
            </a:r>
          </a:p>
          <a:p>
            <a:pPr marL="740664" lvl="1" indent="-283464" eaLnBrk="1" hangingPunct="1"/>
            <a:r>
              <a:rPr lang="en-US" altLang="en-US" sz="2200" dirty="0" smtClean="0">
                <a:latin typeface="Arial (Body)"/>
              </a:rPr>
              <a:t>This is same prediction as long-run model without PPP.</a:t>
            </a:r>
          </a:p>
          <a:p>
            <a:pPr marL="457200" indent="-457200" eaLnBrk="1" hangingPunct="1">
              <a:spcBef>
                <a:spcPts val="600"/>
              </a:spcBef>
              <a:buFont typeface="Times" pitchFamily="-1" charset="0"/>
              <a:buAutoNum type="arabicPeriod"/>
            </a:pPr>
            <a:r>
              <a:rPr lang="en-US" altLang="en-US" sz="2200" b="1" dirty="0" smtClean="0">
                <a:latin typeface="Arial (Body)"/>
              </a:rPr>
              <a:t>Interest rates</a:t>
            </a:r>
            <a:r>
              <a:rPr lang="en-US" altLang="en-US" sz="2200" dirty="0" smtClean="0">
                <a:latin typeface="Arial (Body)"/>
              </a:rPr>
              <a:t>: a rise in domestic interest rates</a:t>
            </a:r>
          </a:p>
          <a:p>
            <a:pPr marL="740664" lvl="1" indent="-283464" eaLnBrk="1" hangingPunct="1"/>
            <a:r>
              <a:rPr lang="en-US" altLang="en-US" sz="2200" dirty="0" smtClean="0">
                <a:latin typeface="Arial (Body)"/>
              </a:rPr>
              <a:t>lowers the demand of real monetary assets,</a:t>
            </a:r>
          </a:p>
          <a:p>
            <a:pPr marL="740664" lvl="1" indent="-283464" eaLnBrk="1" hangingPunct="1"/>
            <a:r>
              <a:rPr lang="en-US" altLang="en-US" sz="2200" dirty="0" smtClean="0">
                <a:latin typeface="Arial (Body)"/>
              </a:rPr>
              <a:t>and is associated with a rise in domestic prices, </a:t>
            </a:r>
          </a:p>
          <a:p>
            <a:pPr marL="740664" lvl="1" indent="-283464" eaLnBrk="1" hangingPunct="1"/>
            <a:r>
              <a:rPr lang="en-US" altLang="en-US" sz="2200" dirty="0" smtClean="0">
                <a:latin typeface="Arial (Body)"/>
              </a:rPr>
              <a:t>thus causing a proportional depreciation of the domestic currency (through PPP). </a:t>
            </a:r>
          </a:p>
        </p:txBody>
      </p:sp>
    </p:spTree>
    <p:extLst>
      <p:ext uri="{BB962C8B-B14F-4D97-AF65-F5344CB8AC3E}">
        <p14:creationId xmlns:p14="http://schemas.microsoft.com/office/powerpoint/2010/main" val="360665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457200" y="215372"/>
            <a:ext cx="7620000" cy="1097280"/>
          </a:xfrm>
        </p:spPr>
        <p:txBody>
          <a:bodyPr/>
          <a:lstStyle/>
          <a:p>
            <a:pPr eaLnBrk="1" hangingPunct="1"/>
            <a:r>
              <a:rPr lang="en-US" altLang="en-US" sz="3600" dirty="0" smtClean="0">
                <a:latin typeface="Times New Roman" panose="02020603050405020304" pitchFamily="18" charset="0"/>
              </a:rPr>
              <a:t>Monetary Approach to Exchange Rates </a:t>
            </a:r>
            <a:r>
              <a:rPr lang="en-US" altLang="en-US" sz="2000" b="0" dirty="0" smtClean="0">
                <a:latin typeface="Times New Roman" panose="02020603050405020304" pitchFamily="18" charset="0"/>
              </a:rPr>
              <a:t>(4 of 5)</a:t>
            </a:r>
          </a:p>
        </p:txBody>
      </p:sp>
      <p:sp>
        <p:nvSpPr>
          <p:cNvPr id="18435" name="Content Placeholder 1"/>
          <p:cNvSpPr>
            <a:spLocks noGrp="1" noChangeArrowheads="1"/>
          </p:cNvSpPr>
          <p:nvPr>
            <p:ph idx="1"/>
          </p:nvPr>
        </p:nvSpPr>
        <p:spPr>
          <a:xfrm>
            <a:off x="457200" y="1600200"/>
            <a:ext cx="8229600" cy="4648200"/>
          </a:xfrm>
        </p:spPr>
        <p:txBody>
          <a:bodyPr/>
          <a:lstStyle/>
          <a:p>
            <a:pPr marL="457200" indent="-457200" eaLnBrk="1" hangingPunct="1">
              <a:spcBef>
                <a:spcPts val="600"/>
              </a:spcBef>
              <a:buFont typeface="Times" pitchFamily="-1" charset="0"/>
              <a:buAutoNum type="arabicPeriod" startAt="3"/>
            </a:pPr>
            <a:r>
              <a:rPr lang="en-US" altLang="en-US" sz="2200" b="1" dirty="0" smtClean="0">
                <a:latin typeface="Arial (Body)"/>
              </a:rPr>
              <a:t>Output level:</a:t>
            </a:r>
            <a:r>
              <a:rPr lang="en-US" altLang="en-US" sz="2200" dirty="0" smtClean="0">
                <a:latin typeface="Arial (Body)"/>
              </a:rPr>
              <a:t> a rise in the domestic level of production and income (output) </a:t>
            </a:r>
          </a:p>
          <a:p>
            <a:pPr marL="914400" lvl="1" indent="-360000" eaLnBrk="1" hangingPunct="1">
              <a:spcBef>
                <a:spcPct val="40000"/>
              </a:spcBef>
            </a:pPr>
            <a:r>
              <a:rPr lang="en-US" altLang="en-US" sz="2200" dirty="0" smtClean="0">
                <a:latin typeface="Arial (Body)"/>
              </a:rPr>
              <a:t>raises domestic demand of real monetary assets, </a:t>
            </a:r>
          </a:p>
          <a:p>
            <a:pPr marL="914400" lvl="1" indent="-360000" eaLnBrk="1" hangingPunct="1"/>
            <a:r>
              <a:rPr lang="en-US" altLang="en-US" sz="2200" dirty="0" smtClean="0">
                <a:latin typeface="Arial (Body)"/>
              </a:rPr>
              <a:t>and is associated with a decreasing level of average domestic prices (for a fixed quantity of money supplied),</a:t>
            </a:r>
          </a:p>
          <a:p>
            <a:pPr marL="914400" lvl="1" indent="-360000" eaLnBrk="1" hangingPunct="1"/>
            <a:r>
              <a:rPr lang="en-US" altLang="en-US" sz="2200" dirty="0" smtClean="0">
                <a:latin typeface="Arial (Body)"/>
              </a:rPr>
              <a:t>thus causing a proportional appreciation of the domestic currency (through PPP).</a:t>
            </a:r>
          </a:p>
          <a:p>
            <a:pPr marL="255600" indent="-255600" eaLnBrk="1" hangingPunct="1"/>
            <a:r>
              <a:rPr lang="en-US" altLang="en-US" sz="2200" dirty="0" smtClean="0">
                <a:latin typeface="Arial (Body)"/>
              </a:rPr>
              <a:t>All 3 changes affect money supply or money demand, and cause prices to adjust so that the quantity of real monetary assets supplied matches the quantity of real monetary assets demanded, and cause exchange rates to adjust according to PPP.</a:t>
            </a:r>
          </a:p>
        </p:txBody>
      </p:sp>
    </p:spTree>
    <p:extLst>
      <p:ext uri="{BB962C8B-B14F-4D97-AF65-F5344CB8AC3E}">
        <p14:creationId xmlns:p14="http://schemas.microsoft.com/office/powerpoint/2010/main" val="267334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457200" y="215372"/>
            <a:ext cx="7620000" cy="1097280"/>
          </a:xfrm>
        </p:spPr>
        <p:txBody>
          <a:bodyPr/>
          <a:lstStyle/>
          <a:p>
            <a:pPr eaLnBrk="1" hangingPunct="1"/>
            <a:r>
              <a:rPr lang="en-US" altLang="en-US" sz="3600" dirty="0" smtClean="0">
                <a:latin typeface="Times New Roman" panose="02020603050405020304" pitchFamily="18" charset="0"/>
              </a:rPr>
              <a:t>Monetary Approach to Exchange Rates </a:t>
            </a:r>
            <a:r>
              <a:rPr lang="en-US" altLang="en-US" sz="2000" b="0" dirty="0" smtClean="0">
                <a:latin typeface="Times New Roman" panose="02020603050405020304" pitchFamily="18" charset="0"/>
              </a:rPr>
              <a:t>(5 of 5)</a:t>
            </a:r>
          </a:p>
        </p:txBody>
      </p:sp>
      <p:sp>
        <p:nvSpPr>
          <p:cNvPr id="19459" name="Content Placeholder 1"/>
          <p:cNvSpPr>
            <a:spLocks noGrp="1" noChangeArrowheads="1"/>
          </p:cNvSpPr>
          <p:nvPr>
            <p:ph idx="1"/>
          </p:nvPr>
        </p:nvSpPr>
        <p:spPr>
          <a:xfrm>
            <a:off x="457200" y="1600201"/>
            <a:ext cx="8077200" cy="3962400"/>
          </a:xfrm>
        </p:spPr>
        <p:txBody>
          <a:bodyPr/>
          <a:lstStyle/>
          <a:p>
            <a:pPr eaLnBrk="1" hangingPunct="1"/>
            <a:r>
              <a:rPr lang="en-US" altLang="en-US" sz="2200" dirty="0" smtClean="0">
                <a:latin typeface="Arial (Body)"/>
              </a:rPr>
              <a:t>A change in the money supply results in a change in the level of average prices.</a:t>
            </a:r>
          </a:p>
          <a:p>
            <a:pPr eaLnBrk="1" hangingPunct="1"/>
            <a:r>
              <a:rPr lang="en-US" altLang="en-US" sz="2200" dirty="0" smtClean="0">
                <a:latin typeface="Arial (Body)"/>
              </a:rPr>
              <a:t>A change in the </a:t>
            </a:r>
            <a:r>
              <a:rPr lang="en-US" altLang="en-US" sz="2200" b="1" dirty="0" smtClean="0">
                <a:latin typeface="Arial (Body)"/>
              </a:rPr>
              <a:t>growth rate</a:t>
            </a:r>
            <a:r>
              <a:rPr lang="en-US" altLang="en-US" sz="2200" i="1" dirty="0" smtClean="0">
                <a:latin typeface="Arial (Body)"/>
              </a:rPr>
              <a:t> </a:t>
            </a:r>
            <a:r>
              <a:rPr lang="en-US" altLang="en-US" sz="2200" dirty="0" smtClean="0">
                <a:latin typeface="Arial (Body)"/>
              </a:rPr>
              <a:t>of the money supply results in a change in the </a:t>
            </a:r>
            <a:r>
              <a:rPr lang="en-US" altLang="en-US" sz="2200" b="1" dirty="0" smtClean="0">
                <a:latin typeface="Arial (Body)"/>
              </a:rPr>
              <a:t>growth rate</a:t>
            </a:r>
            <a:r>
              <a:rPr lang="en-US" altLang="en-US" sz="2200" dirty="0" smtClean="0">
                <a:latin typeface="Arial (Body)"/>
              </a:rPr>
              <a:t> of prices (inflation).</a:t>
            </a:r>
          </a:p>
          <a:p>
            <a:pPr lvl="1" eaLnBrk="1" hangingPunct="1"/>
            <a:r>
              <a:rPr lang="en-US" altLang="en-US" sz="2200" dirty="0" smtClean="0">
                <a:latin typeface="Arial (Body)"/>
              </a:rPr>
              <a:t>A constant growth rate in the money supply results in a persistent growth rate in prices (persistent inflation) at the same constant rate, when other factors are constant.</a:t>
            </a:r>
          </a:p>
          <a:p>
            <a:pPr lvl="1" eaLnBrk="1" hangingPunct="1"/>
            <a:r>
              <a:rPr lang="en-US" altLang="en-US" sz="2200" dirty="0" smtClean="0">
                <a:latin typeface="Arial (Body)"/>
              </a:rPr>
              <a:t>Inflation does not affect the productive capacity of the economy and real income from production in the long run.</a:t>
            </a:r>
          </a:p>
          <a:p>
            <a:pPr lvl="1" eaLnBrk="1" hangingPunct="1"/>
            <a:r>
              <a:rPr lang="en-US" altLang="en-US" sz="2200" dirty="0" smtClean="0">
                <a:latin typeface="Arial (Body)"/>
              </a:rPr>
              <a:t>Inflation, however, does affect nominal interest rates. How?</a:t>
            </a:r>
          </a:p>
        </p:txBody>
      </p:sp>
    </p:spTree>
    <p:extLst>
      <p:ext uri="{BB962C8B-B14F-4D97-AF65-F5344CB8AC3E}">
        <p14:creationId xmlns:p14="http://schemas.microsoft.com/office/powerpoint/2010/main" val="2929001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latin typeface="Times New Roman" panose="02020603050405020304" pitchFamily="18" charset="0"/>
              </a:rPr>
              <a:t>The Fisher </a:t>
            </a:r>
            <a:r>
              <a:rPr lang="en-US" altLang="en-US" sz="3600" dirty="0" smtClean="0">
                <a:latin typeface="Times New Roman" panose="02020603050405020304" pitchFamily="18" charset="0"/>
              </a:rPr>
              <a:t>Effect </a:t>
            </a:r>
            <a:r>
              <a:rPr lang="en-US" alt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5" name="Content Placeholder 4"/>
          <p:cNvSpPr>
            <a:spLocks noGrp="1"/>
          </p:cNvSpPr>
          <p:nvPr>
            <p:ph idx="1"/>
          </p:nvPr>
        </p:nvSpPr>
        <p:spPr>
          <a:xfrm>
            <a:off x="457200" y="1600200"/>
            <a:ext cx="8229600" cy="1219200"/>
          </a:xfrm>
        </p:spPr>
        <p:txBody>
          <a:bodyPr/>
          <a:lstStyle/>
          <a:p>
            <a:r>
              <a:rPr lang="en-US" altLang="en-US" sz="2200" dirty="0">
                <a:latin typeface="Arial (Body)"/>
              </a:rPr>
              <a:t>The </a:t>
            </a:r>
            <a:r>
              <a:rPr lang="en-US" altLang="en-US" sz="2200" b="1" dirty="0">
                <a:latin typeface="Arial (Body)"/>
              </a:rPr>
              <a:t>Fisher effect</a:t>
            </a:r>
            <a:r>
              <a:rPr lang="en-US" altLang="en-US" sz="2200" dirty="0">
                <a:latin typeface="Arial (Body)"/>
              </a:rPr>
              <a:t> (named affect Irving Fisher) describes the relationship between nominal interest rates and inflation.</a:t>
            </a:r>
          </a:p>
          <a:p>
            <a:pPr lvl="1">
              <a:spcBef>
                <a:spcPct val="50000"/>
              </a:spcBef>
            </a:pPr>
            <a:r>
              <a:rPr lang="en-US" altLang="en-US" sz="2200" dirty="0">
                <a:latin typeface="Arial (Body)"/>
              </a:rPr>
              <a:t>Derive the Fisher effect from the interest parity condition: </a:t>
            </a:r>
            <a:endParaRPr lang="en-US" altLang="en-US" sz="2200" baseline="-25000" dirty="0">
              <a:latin typeface="Arial (Body)"/>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51636511"/>
              </p:ext>
            </p:extLst>
          </p:nvPr>
        </p:nvGraphicFramePr>
        <p:xfrm>
          <a:off x="2324355" y="2908234"/>
          <a:ext cx="3014861" cy="963668"/>
        </p:xfrm>
        <a:graphic>
          <a:graphicData uri="http://schemas.openxmlformats.org/presentationml/2006/ole">
            <mc:AlternateContent xmlns:mc="http://schemas.openxmlformats.org/markup-compatibility/2006">
              <mc:Choice xmlns:v="urn:schemas-microsoft-com:vml" Requires="v">
                <p:oleObj spid="_x0000_s25720" name="Equation" r:id="rId3" imgW="1625400" imgH="520560" progId="Equation.DSMT4">
                  <p:embed/>
                </p:oleObj>
              </mc:Choice>
              <mc:Fallback>
                <p:oleObj name="Equation" r:id="rId3" imgW="1625400" imgH="520560" progId="Equation.DSMT4">
                  <p:embed/>
                  <p:pic>
                    <p:nvPicPr>
                      <p:cNvPr id="10" name="Object 9"/>
                      <p:cNvPicPr/>
                      <p:nvPr/>
                    </p:nvPicPr>
                    <p:blipFill>
                      <a:blip r:embed="rId4"/>
                      <a:stretch>
                        <a:fillRect/>
                      </a:stretch>
                    </p:blipFill>
                    <p:spPr>
                      <a:xfrm>
                        <a:off x="2324355" y="2908234"/>
                        <a:ext cx="3014861" cy="963668"/>
                      </a:xfrm>
                      <a:prstGeom prst="rect">
                        <a:avLst/>
                      </a:prstGeom>
                    </p:spPr>
                  </p:pic>
                </p:oleObj>
              </mc:Fallback>
            </mc:AlternateContent>
          </a:graphicData>
        </a:graphic>
      </p:graphicFrame>
      <p:sp>
        <p:nvSpPr>
          <p:cNvPr id="6" name="Content Placeholder 5"/>
          <p:cNvSpPr>
            <a:spLocks noGrp="1"/>
          </p:cNvSpPr>
          <p:nvPr>
            <p:ph idx="13"/>
          </p:nvPr>
        </p:nvSpPr>
        <p:spPr>
          <a:xfrm>
            <a:off x="457200" y="3962400"/>
            <a:ext cx="8229600" cy="1009413"/>
          </a:xfrm>
        </p:spPr>
        <p:txBody>
          <a:bodyPr/>
          <a:lstStyle/>
          <a:p>
            <a:pPr lvl="1">
              <a:spcBef>
                <a:spcPct val="50000"/>
              </a:spcBef>
            </a:pPr>
            <a:r>
              <a:rPr lang="en-US" altLang="en-US" sz="2200" dirty="0">
                <a:latin typeface="Arial (Body)"/>
              </a:rPr>
              <a:t>If financial markets expect (relative) PPP to hold, then expected exchange rate changes will equal expected inflation between countries</a:t>
            </a:r>
            <a:r>
              <a:rPr lang="en-US" altLang="en-US" sz="2200" dirty="0" smtClean="0">
                <a:latin typeface="Arial (Body)"/>
              </a:rPr>
              <a:t>:</a:t>
            </a:r>
            <a:endParaRPr lang="en-US" altLang="en-US" sz="2200" i="1" baseline="30000" dirty="0">
              <a:latin typeface="Arial (Body)"/>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40440963"/>
              </p:ext>
            </p:extLst>
          </p:nvPr>
        </p:nvGraphicFramePr>
        <p:xfrm>
          <a:off x="2324355" y="5062311"/>
          <a:ext cx="4615941" cy="963668"/>
        </p:xfrm>
        <a:graphic>
          <a:graphicData uri="http://schemas.openxmlformats.org/presentationml/2006/ole">
            <mc:AlternateContent xmlns:mc="http://schemas.openxmlformats.org/markup-compatibility/2006">
              <mc:Choice xmlns:v="urn:schemas-microsoft-com:vml" Requires="v">
                <p:oleObj spid="_x0000_s25721" name="Equation" r:id="rId5" imgW="2489040" imgH="520560" progId="Equation.DSMT4">
                  <p:embed/>
                </p:oleObj>
              </mc:Choice>
              <mc:Fallback>
                <p:oleObj name="Equation" r:id="rId5" imgW="2489040" imgH="520560" progId="Equation.DSMT4">
                  <p:embed/>
                  <p:pic>
                    <p:nvPicPr>
                      <p:cNvPr id="7" name="Object 6"/>
                      <p:cNvPicPr/>
                      <p:nvPr/>
                    </p:nvPicPr>
                    <p:blipFill>
                      <a:blip r:embed="rId6"/>
                      <a:stretch>
                        <a:fillRect/>
                      </a:stretch>
                    </p:blipFill>
                    <p:spPr>
                      <a:xfrm>
                        <a:off x="2324355" y="5062311"/>
                        <a:ext cx="4615941" cy="963668"/>
                      </a:xfrm>
                      <a:prstGeom prst="rect">
                        <a:avLst/>
                      </a:prstGeom>
                    </p:spPr>
                  </p:pic>
                </p:oleObj>
              </mc:Fallback>
            </mc:AlternateContent>
          </a:graphicData>
        </a:graphic>
      </p:graphicFrame>
    </p:spTree>
    <p:extLst>
      <p:ext uri="{BB962C8B-B14F-4D97-AF65-F5344CB8AC3E}">
        <p14:creationId xmlns:p14="http://schemas.microsoft.com/office/powerpoint/2010/main" val="2850215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latin typeface="Times New Roman" panose="02020603050405020304" pitchFamily="18" charset="0"/>
              </a:rPr>
              <a:t>The Fisher </a:t>
            </a:r>
            <a:r>
              <a:rPr lang="en-US" altLang="en-US" sz="3600" dirty="0" smtClean="0">
                <a:latin typeface="Times New Roman" panose="02020603050405020304" pitchFamily="18" charset="0"/>
              </a:rPr>
              <a:t>Effect </a:t>
            </a:r>
            <a:r>
              <a:rPr lang="en-US" alt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11" name="Content Placeholder 10"/>
          <p:cNvSpPr>
            <a:spLocks noGrp="1"/>
          </p:cNvSpPr>
          <p:nvPr>
            <p:ph idx="1"/>
          </p:nvPr>
        </p:nvSpPr>
        <p:spPr>
          <a:xfrm>
            <a:off x="457201" y="1600201"/>
            <a:ext cx="2209800" cy="457200"/>
          </a:xfrm>
        </p:spPr>
        <p:txBody>
          <a:bodyPr/>
          <a:lstStyle/>
          <a:p>
            <a:pPr lvl="1">
              <a:lnSpc>
                <a:spcPct val="90000"/>
              </a:lnSpc>
              <a:spcBef>
                <a:spcPct val="50000"/>
              </a:spcBef>
            </a:pPr>
            <a:r>
              <a:rPr lang="en-US" altLang="en-US" sz="2400" dirty="0">
                <a:latin typeface="Arial (Body)"/>
              </a:rPr>
              <a:t>Therefore</a:t>
            </a:r>
            <a:r>
              <a:rPr lang="en-US" altLang="en-US" sz="2400" dirty="0" smtClean="0">
                <a:latin typeface="Arial (Body)"/>
              </a:rPr>
              <a:t>,</a:t>
            </a:r>
            <a:endParaRPr lang="en-US" altLang="en-US" sz="2400" baseline="-25000" dirty="0">
              <a:latin typeface="Arial (Body)"/>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4063690"/>
              </p:ext>
            </p:extLst>
          </p:nvPr>
        </p:nvGraphicFramePr>
        <p:xfrm>
          <a:off x="2667000" y="1551561"/>
          <a:ext cx="2773363" cy="469900"/>
        </p:xfrm>
        <a:graphic>
          <a:graphicData uri="http://schemas.openxmlformats.org/presentationml/2006/ole">
            <mc:AlternateContent xmlns:mc="http://schemas.openxmlformats.org/markup-compatibility/2006">
              <mc:Choice xmlns:v="urn:schemas-microsoft-com:vml" Requires="v">
                <p:oleObj spid="_x0000_s26684" name="Equation" r:id="rId3" imgW="1422360" imgH="241200" progId="Equation.DSMT4">
                  <p:embed/>
                </p:oleObj>
              </mc:Choice>
              <mc:Fallback>
                <p:oleObj name="Equation" r:id="rId3" imgW="1422360" imgH="241200" progId="Equation.DSMT4">
                  <p:embed/>
                  <p:pic>
                    <p:nvPicPr>
                      <p:cNvPr id="8" name="Object 7"/>
                      <p:cNvPicPr/>
                      <p:nvPr/>
                    </p:nvPicPr>
                    <p:blipFill>
                      <a:blip r:embed="rId4"/>
                      <a:stretch>
                        <a:fillRect/>
                      </a:stretch>
                    </p:blipFill>
                    <p:spPr>
                      <a:xfrm>
                        <a:off x="2667000" y="1551561"/>
                        <a:ext cx="2773363" cy="469900"/>
                      </a:xfrm>
                      <a:prstGeom prst="rect">
                        <a:avLst/>
                      </a:prstGeom>
                    </p:spPr>
                  </p:pic>
                </p:oleObj>
              </mc:Fallback>
            </mc:AlternateContent>
          </a:graphicData>
        </a:graphic>
      </p:graphicFrame>
      <p:sp>
        <p:nvSpPr>
          <p:cNvPr id="12" name="Content Placeholder 11"/>
          <p:cNvSpPr>
            <a:spLocks noGrp="1"/>
          </p:cNvSpPr>
          <p:nvPr>
            <p:ph idx="13"/>
          </p:nvPr>
        </p:nvSpPr>
        <p:spPr>
          <a:xfrm>
            <a:off x="457200" y="2295244"/>
            <a:ext cx="8229600" cy="1343526"/>
          </a:xfrm>
        </p:spPr>
        <p:txBody>
          <a:bodyPr/>
          <a:lstStyle/>
          <a:p>
            <a:pPr lvl="1">
              <a:lnSpc>
                <a:spcPct val="90000"/>
              </a:lnSpc>
              <a:spcBef>
                <a:spcPct val="50000"/>
              </a:spcBef>
            </a:pPr>
            <a:r>
              <a:rPr lang="en-US" altLang="en-US" sz="2400" dirty="0">
                <a:latin typeface="Arial (Body)"/>
              </a:rPr>
              <a:t>The Fisher effect: a rise in the domestic inflation rate causes an equal rise in the interest rate on deposits of domestic currency in the long run, when other factors remain constant.</a:t>
            </a:r>
          </a:p>
        </p:txBody>
      </p:sp>
    </p:spTree>
    <p:extLst>
      <p:ext uri="{BB962C8B-B14F-4D97-AF65-F5344CB8AC3E}">
        <p14:creationId xmlns:p14="http://schemas.microsoft.com/office/powerpoint/2010/main" val="119709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457200" y="215372"/>
            <a:ext cx="7162800" cy="1097280"/>
          </a:xfrm>
        </p:spPr>
        <p:txBody>
          <a:bodyPr/>
          <a:lstStyle/>
          <a:p>
            <a:pPr eaLnBrk="1" hangingPunct="1"/>
            <a:r>
              <a:rPr lang="en-US" altLang="en-US" sz="3600" dirty="0" smtClean="0">
                <a:latin typeface="Times New Roman" panose="02020603050405020304" pitchFamily="18" charset="0"/>
              </a:rPr>
              <a:t>Monetary Approach to Exchange Rates </a:t>
            </a:r>
            <a:r>
              <a:rPr lang="en-US" altLang="en-US" sz="2000" b="0" dirty="0" smtClean="0">
                <a:latin typeface="Times New Roman" panose="02020603050405020304" pitchFamily="18" charset="0"/>
              </a:rPr>
              <a:t>(1 of 2)</a:t>
            </a:r>
          </a:p>
        </p:txBody>
      </p:sp>
      <p:sp>
        <p:nvSpPr>
          <p:cNvPr id="21507" name="Content Placeholder 1"/>
          <p:cNvSpPr>
            <a:spLocks noGrp="1" noChangeArrowheads="1"/>
          </p:cNvSpPr>
          <p:nvPr>
            <p:ph idx="1"/>
          </p:nvPr>
        </p:nvSpPr>
        <p:spPr>
          <a:xfrm>
            <a:off x="457200" y="1600201"/>
            <a:ext cx="8229600" cy="1280802"/>
          </a:xfrm>
        </p:spPr>
        <p:txBody>
          <a:bodyPr/>
          <a:lstStyle/>
          <a:p>
            <a:pPr eaLnBrk="1" hangingPunct="1"/>
            <a:r>
              <a:rPr lang="en-US" altLang="en-US" sz="2400" dirty="0" smtClean="0">
                <a:latin typeface="Arial (Body)"/>
              </a:rPr>
              <a:t>Suppose that the U.S. central bank unexpectedly increases the growth rate of the money supply at time </a:t>
            </a:r>
            <a:r>
              <a:rPr lang="en-US" altLang="en-US" sz="2400" i="1" dirty="0" smtClean="0">
                <a:latin typeface="Arial (Body)"/>
              </a:rPr>
              <a:t>t</a:t>
            </a:r>
            <a:r>
              <a:rPr lang="en-US" altLang="en-US" sz="2400" baseline="-25000" dirty="0" smtClean="0">
                <a:latin typeface="Arial (Body)"/>
              </a:rPr>
              <a:t>0</a:t>
            </a:r>
            <a:r>
              <a:rPr lang="en-US" altLang="en-US" sz="2400" dirty="0" smtClean="0">
                <a:latin typeface="Arial (Body)"/>
              </a:rPr>
              <a:t>.</a:t>
            </a:r>
          </a:p>
          <a:p>
            <a:pPr eaLnBrk="1" hangingPunct="1"/>
            <a:r>
              <a:rPr lang="en-US" altLang="en-US" sz="2400" dirty="0" smtClean="0">
                <a:latin typeface="Arial (Body)"/>
              </a:rPr>
              <a:t>Suppose also that the inflation rate is</a:t>
            </a:r>
          </a:p>
        </p:txBody>
      </p:sp>
      <p:graphicFrame>
        <p:nvGraphicFramePr>
          <p:cNvPr id="8" name="Object 7"/>
          <p:cNvGraphicFramePr>
            <a:graphicFrameLocks noChangeAspect="1"/>
          </p:cNvGraphicFramePr>
          <p:nvPr>
            <p:extLst>
              <p:ext uri="{D42A27DB-BD31-4B8C-83A1-F6EECF244321}">
                <p14:modId xmlns:p14="http://schemas.microsoft.com/office/powerpoint/2010/main" val="2420170939"/>
              </p:ext>
            </p:extLst>
          </p:nvPr>
        </p:nvGraphicFramePr>
        <p:xfrm>
          <a:off x="5764052" y="2553712"/>
          <a:ext cx="299461" cy="299461"/>
        </p:xfrm>
        <a:graphic>
          <a:graphicData uri="http://schemas.openxmlformats.org/presentationml/2006/ole">
            <mc:AlternateContent xmlns:mc="http://schemas.openxmlformats.org/markup-compatibility/2006">
              <mc:Choice xmlns:v="urn:schemas-microsoft-com:vml" Requires="v">
                <p:oleObj spid="_x0000_s23712" name="Equation" r:id="rId3" imgW="139680" imgH="139680" progId="Equation.DSMT4">
                  <p:embed/>
                </p:oleObj>
              </mc:Choice>
              <mc:Fallback>
                <p:oleObj name="Equation" r:id="rId3" imgW="139680" imgH="139680" progId="Equation.DSMT4">
                  <p:embed/>
                  <p:pic>
                    <p:nvPicPr>
                      <p:cNvPr id="0" name=""/>
                      <p:cNvPicPr/>
                      <p:nvPr/>
                    </p:nvPicPr>
                    <p:blipFill>
                      <a:blip r:embed="rId4"/>
                      <a:stretch>
                        <a:fillRect/>
                      </a:stretch>
                    </p:blipFill>
                    <p:spPr>
                      <a:xfrm>
                        <a:off x="5764052" y="2553712"/>
                        <a:ext cx="299461" cy="299461"/>
                      </a:xfrm>
                      <a:prstGeom prst="rect">
                        <a:avLst/>
                      </a:prstGeom>
                    </p:spPr>
                  </p:pic>
                </p:oleObj>
              </mc:Fallback>
            </mc:AlternateContent>
          </a:graphicData>
        </a:graphic>
      </p:graphicFrame>
      <p:sp>
        <p:nvSpPr>
          <p:cNvPr id="2" name="Content Placeholder 1"/>
          <p:cNvSpPr>
            <a:spLocks noGrp="1"/>
          </p:cNvSpPr>
          <p:nvPr>
            <p:ph idx="13"/>
          </p:nvPr>
        </p:nvSpPr>
        <p:spPr>
          <a:xfrm>
            <a:off x="6173067" y="2472768"/>
            <a:ext cx="2622205" cy="389171"/>
          </a:xfrm>
        </p:spPr>
        <p:txBody>
          <a:bodyPr/>
          <a:lstStyle/>
          <a:p>
            <a:pPr marL="0" indent="0">
              <a:buNone/>
            </a:pPr>
            <a:r>
              <a:rPr lang="en-US" altLang="en-US" sz="2400" dirty="0">
                <a:latin typeface="Arial (Body)"/>
              </a:rPr>
              <a:t>in the US before </a:t>
            </a:r>
            <a:r>
              <a:rPr lang="en-US" altLang="en-US" sz="2400" i="1" dirty="0">
                <a:latin typeface="Arial (Body)"/>
              </a:rPr>
              <a:t>t</a:t>
            </a:r>
            <a:r>
              <a:rPr lang="en-US" altLang="en-US" sz="2400" baseline="-25000" dirty="0">
                <a:latin typeface="Arial (Body)"/>
              </a:rPr>
              <a:t>0</a:t>
            </a:r>
            <a:endParaRPr lang="en-US" sz="2400" dirty="0"/>
          </a:p>
        </p:txBody>
      </p:sp>
      <p:sp>
        <p:nvSpPr>
          <p:cNvPr id="3" name="Content Placeholder 2"/>
          <p:cNvSpPr>
            <a:spLocks noGrp="1"/>
          </p:cNvSpPr>
          <p:nvPr>
            <p:ph idx="14"/>
          </p:nvPr>
        </p:nvSpPr>
        <p:spPr>
          <a:xfrm>
            <a:off x="725553" y="2878651"/>
            <a:ext cx="551220" cy="353792"/>
          </a:xfrm>
        </p:spPr>
        <p:txBody>
          <a:bodyPr/>
          <a:lstStyle/>
          <a:p>
            <a:pPr marL="0" indent="0">
              <a:buNone/>
            </a:pPr>
            <a:r>
              <a:rPr lang="en-US" altLang="en-US" sz="2400" dirty="0">
                <a:latin typeface="Arial (Body)"/>
              </a:rPr>
              <a:t>and</a:t>
            </a:r>
            <a:endParaRPr lang="en-US" sz="2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068167663"/>
              </p:ext>
            </p:extLst>
          </p:nvPr>
        </p:nvGraphicFramePr>
        <p:xfrm>
          <a:off x="1306590" y="2844262"/>
          <a:ext cx="1110266" cy="480219"/>
        </p:xfrm>
        <a:graphic>
          <a:graphicData uri="http://schemas.openxmlformats.org/presentationml/2006/ole">
            <mc:AlternateContent xmlns:mc="http://schemas.openxmlformats.org/markup-compatibility/2006">
              <mc:Choice xmlns:v="urn:schemas-microsoft-com:vml" Requires="v">
                <p:oleObj spid="_x0000_s23713" name="Equation" r:id="rId5" imgW="469800" imgH="203040" progId="Equation.DSMT4">
                  <p:embed/>
                </p:oleObj>
              </mc:Choice>
              <mc:Fallback>
                <p:oleObj name="Equation" r:id="rId5" imgW="469800" imgH="203040" progId="Equation.DSMT4">
                  <p:embed/>
                  <p:pic>
                    <p:nvPicPr>
                      <p:cNvPr id="8" name="Object 7"/>
                      <p:cNvPicPr/>
                      <p:nvPr/>
                    </p:nvPicPr>
                    <p:blipFill>
                      <a:blip r:embed="rId6"/>
                      <a:stretch>
                        <a:fillRect/>
                      </a:stretch>
                    </p:blipFill>
                    <p:spPr>
                      <a:xfrm>
                        <a:off x="1306590" y="2844262"/>
                        <a:ext cx="1110266" cy="480219"/>
                      </a:xfrm>
                      <a:prstGeom prst="rect">
                        <a:avLst/>
                      </a:prstGeom>
                    </p:spPr>
                  </p:pic>
                </p:oleObj>
              </mc:Fallback>
            </mc:AlternateContent>
          </a:graphicData>
        </a:graphic>
      </p:graphicFrame>
      <p:sp>
        <p:nvSpPr>
          <p:cNvPr id="4" name="Content Placeholder 3"/>
          <p:cNvSpPr>
            <a:spLocks noGrp="1"/>
          </p:cNvSpPr>
          <p:nvPr>
            <p:ph idx="15"/>
          </p:nvPr>
        </p:nvSpPr>
        <p:spPr>
          <a:xfrm>
            <a:off x="2477154" y="2885613"/>
            <a:ext cx="6209646" cy="353792"/>
          </a:xfrm>
        </p:spPr>
        <p:txBody>
          <a:bodyPr/>
          <a:lstStyle/>
          <a:p>
            <a:pPr marL="0" indent="0">
              <a:buNone/>
            </a:pPr>
            <a:r>
              <a:rPr lang="en-US" altLang="en-US" sz="2400" dirty="0">
                <a:latin typeface="Arial (Body)"/>
              </a:rPr>
              <a:t>after this time, but that </a:t>
            </a:r>
            <a:r>
              <a:rPr lang="en-US" altLang="en-US" sz="2400" dirty="0" smtClean="0">
                <a:latin typeface="Arial (Body)"/>
              </a:rPr>
              <a:t>the </a:t>
            </a:r>
            <a:r>
              <a:rPr lang="en-US" altLang="en-US" sz="2400" dirty="0">
                <a:latin typeface="Arial (Body)"/>
              </a:rPr>
              <a:t>European inflation</a:t>
            </a:r>
            <a:endParaRPr lang="en-US" sz="2400" dirty="0"/>
          </a:p>
        </p:txBody>
      </p:sp>
      <p:sp>
        <p:nvSpPr>
          <p:cNvPr id="5" name="Content Placeholder 4"/>
          <p:cNvSpPr>
            <a:spLocks noGrp="1"/>
          </p:cNvSpPr>
          <p:nvPr>
            <p:ph idx="16"/>
          </p:nvPr>
        </p:nvSpPr>
        <p:spPr>
          <a:xfrm>
            <a:off x="725553" y="3249026"/>
            <a:ext cx="2884426" cy="353792"/>
          </a:xfrm>
        </p:spPr>
        <p:txBody>
          <a:bodyPr/>
          <a:lstStyle/>
          <a:p>
            <a:pPr marL="0" indent="0">
              <a:buNone/>
            </a:pPr>
            <a:r>
              <a:rPr lang="en-US" altLang="en-US" sz="2400" dirty="0" smtClean="0">
                <a:latin typeface="Arial (Body)"/>
              </a:rPr>
              <a:t>rate </a:t>
            </a:r>
            <a:r>
              <a:rPr lang="en-US" altLang="en-US" sz="2400" dirty="0">
                <a:latin typeface="Arial (Body)"/>
              </a:rPr>
              <a:t>remains at 0%.</a:t>
            </a:r>
            <a:endParaRPr lang="en-US" sz="2400" dirty="0"/>
          </a:p>
        </p:txBody>
      </p:sp>
      <p:sp>
        <p:nvSpPr>
          <p:cNvPr id="6" name="Content Placeholder 5"/>
          <p:cNvSpPr>
            <a:spLocks noGrp="1"/>
          </p:cNvSpPr>
          <p:nvPr>
            <p:ph idx="17"/>
          </p:nvPr>
        </p:nvSpPr>
        <p:spPr>
          <a:xfrm>
            <a:off x="457200" y="3753892"/>
            <a:ext cx="8229600" cy="758386"/>
          </a:xfrm>
        </p:spPr>
        <p:txBody>
          <a:bodyPr/>
          <a:lstStyle/>
          <a:p>
            <a:r>
              <a:rPr lang="en-US" altLang="en-US" sz="2400" dirty="0">
                <a:latin typeface="Arial (Body)"/>
              </a:rPr>
              <a:t>According to the Fisher effect, the interest rate in the U.S. will adjust to the higher inflation rate</a:t>
            </a:r>
            <a:r>
              <a:rPr lang="en-US" altLang="en-US" sz="2400" dirty="0" smtClean="0">
                <a:latin typeface="Arial (Body)"/>
              </a:rPr>
              <a:t>.</a:t>
            </a:r>
            <a:endParaRPr lang="en-US" sz="2400" dirty="0"/>
          </a:p>
        </p:txBody>
      </p:sp>
    </p:spTree>
    <p:extLst>
      <p:ext uri="{BB962C8B-B14F-4D97-AF65-F5344CB8AC3E}">
        <p14:creationId xmlns:p14="http://schemas.microsoft.com/office/powerpoint/2010/main" val="1803966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anose="02020603050405020304" pitchFamily="18" charset="0"/>
                <a:ea typeface="Verdana" panose="020B0604030504040204" pitchFamily="34" charset="0"/>
              </a:rPr>
              <a:t>Learning </a:t>
            </a:r>
            <a:r>
              <a:rPr lang="en-US" sz="3600" b="1" dirty="0" smtClean="0">
                <a:latin typeface="Times New Roman" panose="02020603050405020304" pitchFamily="18" charset="0"/>
                <a:ea typeface="Verdana" panose="020B0604030504040204" pitchFamily="34" charset="0"/>
              </a:rPr>
              <a:t>Objectives</a:t>
            </a:r>
            <a:endParaRPr lang="en-US" sz="3600" b="1" dirty="0">
              <a:latin typeface="Times New Roman" panose="02020603050405020304" pitchFamily="18" charset="0"/>
              <a:ea typeface="Verdana" panose="020B0604030504040204" pitchFamily="34" charset="0"/>
            </a:endParaRPr>
          </a:p>
        </p:txBody>
      </p:sp>
      <p:sp>
        <p:nvSpPr>
          <p:cNvPr id="3" name="Content Placeholder 1"/>
          <p:cNvSpPr>
            <a:spLocks noGrp="1"/>
          </p:cNvSpPr>
          <p:nvPr>
            <p:ph idx="1"/>
          </p:nvPr>
        </p:nvSpPr>
        <p:spPr>
          <a:xfrm>
            <a:off x="457200" y="1600200"/>
            <a:ext cx="8077200" cy="4724400"/>
          </a:xfrm>
        </p:spPr>
        <p:txBody>
          <a:bodyPr/>
          <a:lstStyle/>
          <a:p>
            <a:pPr marL="631825" indent="-631825">
              <a:buNone/>
              <a:tabLst>
                <a:tab pos="684213" algn="l"/>
              </a:tabLst>
            </a:pPr>
            <a:r>
              <a:rPr lang="en-US" sz="2300" b="1" dirty="0" smtClean="0">
                <a:solidFill>
                  <a:srgbClr val="007FA3"/>
                </a:solidFill>
                <a:latin typeface="Arial (Body)"/>
                <a:ea typeface="Verdana" panose="020B0604030504040204" pitchFamily="34" charset="0"/>
                <a:cs typeface="Verdana" panose="020B0604030504040204" pitchFamily="34" charset="0"/>
              </a:rPr>
              <a:t>16.1</a:t>
            </a:r>
            <a:r>
              <a:rPr lang="en-US" sz="2300" b="1" dirty="0" smtClean="0">
                <a:solidFill>
                  <a:schemeClr val="accent1"/>
                </a:solidFill>
                <a:latin typeface="Arial (Body)"/>
                <a:ea typeface="Verdana" panose="020B0604030504040204" pitchFamily="34" charset="0"/>
                <a:cs typeface="Verdana" panose="020B0604030504040204" pitchFamily="34" charset="0"/>
              </a:rPr>
              <a:t> </a:t>
            </a:r>
            <a:r>
              <a:rPr lang="en-US" sz="2300" dirty="0" smtClean="0">
                <a:latin typeface="Arial (Body)"/>
              </a:rPr>
              <a:t>Explain </a:t>
            </a:r>
            <a:r>
              <a:rPr lang="en-US" sz="2300" dirty="0">
                <a:latin typeface="Arial (Body)"/>
              </a:rPr>
              <a:t>the purchasing power parity theory of exchange rates and the </a:t>
            </a:r>
            <a:r>
              <a:rPr lang="en-US" sz="2300" dirty="0" smtClean="0">
                <a:latin typeface="Arial (Body)"/>
              </a:rPr>
              <a:t>theory’s relationship </a:t>
            </a:r>
            <a:r>
              <a:rPr lang="en-US" sz="2300" dirty="0">
                <a:latin typeface="Arial (Body)"/>
              </a:rPr>
              <a:t>to international goods-market integration.</a:t>
            </a:r>
          </a:p>
          <a:p>
            <a:pPr marL="631825" indent="-631825">
              <a:buNone/>
              <a:tabLst>
                <a:tab pos="684213" algn="l"/>
              </a:tabLst>
            </a:pPr>
            <a:r>
              <a:rPr lang="en-US" sz="2300" b="1" dirty="0">
                <a:solidFill>
                  <a:srgbClr val="007FA3"/>
                </a:solidFill>
                <a:latin typeface="Arial (Body)"/>
                <a:ea typeface="Verdana" panose="020B0604030504040204" pitchFamily="34" charset="0"/>
                <a:cs typeface="Verdana" panose="020B0604030504040204" pitchFamily="34" charset="0"/>
              </a:rPr>
              <a:t>16.2</a:t>
            </a:r>
            <a:r>
              <a:rPr lang="en-US" sz="2300" b="1" dirty="0">
                <a:solidFill>
                  <a:schemeClr val="accent1"/>
                </a:solidFill>
                <a:latin typeface="Arial (Body)"/>
                <a:ea typeface="Verdana" panose="020B0604030504040204" pitchFamily="34" charset="0"/>
                <a:cs typeface="Verdana" panose="020B0604030504040204" pitchFamily="34" charset="0"/>
              </a:rPr>
              <a:t> </a:t>
            </a:r>
            <a:r>
              <a:rPr lang="en-US" sz="2300" dirty="0" smtClean="0">
                <a:latin typeface="Arial (Body)"/>
              </a:rPr>
              <a:t>Describe </a:t>
            </a:r>
            <a:r>
              <a:rPr lang="en-US" sz="2300" dirty="0">
                <a:latin typeface="Arial (Body)"/>
              </a:rPr>
              <a:t>how monetary factors such as ongoing price level inflation </a:t>
            </a:r>
            <a:r>
              <a:rPr lang="en-US" sz="2300" dirty="0" smtClean="0">
                <a:latin typeface="Arial (Body)"/>
              </a:rPr>
              <a:t>affect exchange </a:t>
            </a:r>
            <a:r>
              <a:rPr lang="en-US" sz="2300" dirty="0">
                <a:latin typeface="Arial (Body)"/>
              </a:rPr>
              <a:t>rates in the long run.</a:t>
            </a:r>
          </a:p>
          <a:p>
            <a:pPr marL="512064" indent="-512064">
              <a:buNone/>
            </a:pPr>
            <a:r>
              <a:rPr lang="en-US" sz="2300" b="1" dirty="0" smtClean="0">
                <a:solidFill>
                  <a:srgbClr val="007FA3"/>
                </a:solidFill>
                <a:latin typeface="Arial (Body)"/>
                <a:ea typeface="Verdana" panose="020B0604030504040204" pitchFamily="34" charset="0"/>
                <a:cs typeface="Verdana" panose="020B0604030504040204" pitchFamily="34" charset="0"/>
              </a:rPr>
              <a:t>16.3</a:t>
            </a:r>
            <a:r>
              <a:rPr lang="en-US" sz="2300" dirty="0" smtClean="0">
                <a:latin typeface="Arial (Body)"/>
                <a:ea typeface="Verdana" panose="020B0604030504040204" pitchFamily="34" charset="0"/>
                <a:cs typeface="Verdana" panose="020B0604030504040204" pitchFamily="34" charset="0"/>
              </a:rPr>
              <a:t> </a:t>
            </a:r>
            <a:r>
              <a:rPr lang="en-US" sz="2300" dirty="0" smtClean="0">
                <a:latin typeface="Arial (Body)"/>
              </a:rPr>
              <a:t>Discuss </a:t>
            </a:r>
            <a:r>
              <a:rPr lang="en-US" sz="2300" dirty="0">
                <a:latin typeface="Arial (Body)"/>
              </a:rPr>
              <a:t>the concept of the real exchange rate.</a:t>
            </a:r>
          </a:p>
          <a:p>
            <a:pPr marL="631825" indent="-631825">
              <a:buNone/>
              <a:tabLst>
                <a:tab pos="684213" algn="l"/>
              </a:tabLst>
            </a:pPr>
            <a:r>
              <a:rPr lang="en-US" sz="2300" b="1" dirty="0" smtClean="0">
                <a:solidFill>
                  <a:srgbClr val="007FA3"/>
                </a:solidFill>
                <a:latin typeface="Arial (Body)"/>
                <a:ea typeface="Verdana" panose="020B0604030504040204" pitchFamily="34" charset="0"/>
                <a:cs typeface="Verdana" panose="020B0604030504040204" pitchFamily="34" charset="0"/>
              </a:rPr>
              <a:t>16.4</a:t>
            </a:r>
            <a:r>
              <a:rPr lang="en-US" sz="2300" b="1" dirty="0" smtClean="0">
                <a:solidFill>
                  <a:schemeClr val="accent1"/>
                </a:solidFill>
                <a:latin typeface="Arial (Body)"/>
                <a:ea typeface="Verdana" panose="020B0604030504040204" pitchFamily="34" charset="0"/>
                <a:cs typeface="Verdana" panose="020B0604030504040204" pitchFamily="34" charset="0"/>
              </a:rPr>
              <a:t> </a:t>
            </a:r>
            <a:r>
              <a:rPr lang="en-US" sz="2300" dirty="0" smtClean="0">
                <a:latin typeface="Arial (Body)"/>
              </a:rPr>
              <a:t>Understand </a:t>
            </a:r>
            <a:r>
              <a:rPr lang="en-US" sz="2300" dirty="0">
                <a:latin typeface="Arial (Body)"/>
              </a:rPr>
              <a:t>factors that affect real exchange rates and relative </a:t>
            </a:r>
            <a:r>
              <a:rPr lang="en-US" sz="2300" dirty="0" smtClean="0">
                <a:latin typeface="Arial (Body)"/>
              </a:rPr>
              <a:t>currency prices </a:t>
            </a:r>
            <a:r>
              <a:rPr lang="en-US" sz="2300" dirty="0">
                <a:latin typeface="Arial (Body)"/>
              </a:rPr>
              <a:t>in the long run.</a:t>
            </a:r>
          </a:p>
          <a:p>
            <a:pPr marL="631825" indent="-631825">
              <a:buNone/>
              <a:tabLst>
                <a:tab pos="631825" algn="l"/>
              </a:tabLst>
            </a:pPr>
            <a:r>
              <a:rPr lang="en-US" sz="2300" b="1" dirty="0" smtClean="0">
                <a:solidFill>
                  <a:srgbClr val="007FA3"/>
                </a:solidFill>
                <a:latin typeface="Arial (Body)"/>
                <a:ea typeface="Verdana" panose="020B0604030504040204" pitchFamily="34" charset="0"/>
                <a:cs typeface="Verdana" panose="020B0604030504040204" pitchFamily="34" charset="0"/>
              </a:rPr>
              <a:t>16.5</a:t>
            </a:r>
            <a:r>
              <a:rPr lang="en-US" sz="2300" dirty="0" smtClean="0">
                <a:latin typeface="Arial (Body)"/>
              </a:rPr>
              <a:t> Explain </a:t>
            </a:r>
            <a:r>
              <a:rPr lang="en-US" sz="2300" dirty="0">
                <a:latin typeface="Arial (Body)"/>
              </a:rPr>
              <a:t>the relationship between international real interest rate </a:t>
            </a:r>
            <a:r>
              <a:rPr lang="en-US" sz="2300" dirty="0" smtClean="0">
                <a:latin typeface="Arial (Body)"/>
              </a:rPr>
              <a:t>differences and </a:t>
            </a:r>
            <a:r>
              <a:rPr lang="en-US" sz="2300" dirty="0">
                <a:latin typeface="Arial (Body)"/>
              </a:rPr>
              <a:t>expected changes in real exchange rates</a:t>
            </a:r>
            <a:r>
              <a:rPr lang="en-US" sz="2300" dirty="0" smtClean="0">
                <a:latin typeface="Arial (Body)"/>
              </a:rPr>
              <a:t>.</a:t>
            </a:r>
            <a:endParaRPr lang="en-US" sz="2300" dirty="0">
              <a:latin typeface="Arial (Body)"/>
            </a:endParaRPr>
          </a:p>
        </p:txBody>
      </p:sp>
    </p:spTree>
    <p:extLst>
      <p:ext uri="{BB962C8B-B14F-4D97-AF65-F5344CB8AC3E}">
        <p14:creationId xmlns:p14="http://schemas.microsoft.com/office/powerpoint/2010/main" val="793399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457200" y="215372"/>
            <a:ext cx="8458200" cy="1232428"/>
          </a:xfrm>
        </p:spPr>
        <p:txBody>
          <a:bodyPr/>
          <a:lstStyle/>
          <a:p>
            <a:pPr eaLnBrk="1" hangingPunct="1"/>
            <a:r>
              <a:rPr lang="en-US" altLang="en-US" dirty="0" smtClean="0">
                <a:latin typeface="Times New Roman" panose="02020603050405020304" pitchFamily="18" charset="0"/>
              </a:rPr>
              <a:t>Figure 16.1</a:t>
            </a:r>
            <a:r>
              <a:rPr lang="en-US" altLang="en-US" dirty="0">
                <a:latin typeface="Times New Roman" panose="02020603050405020304" pitchFamily="18" charset="0"/>
              </a:rPr>
              <a:t> </a:t>
            </a:r>
            <a:r>
              <a:rPr lang="en-US" altLang="en-US" dirty="0" smtClean="0">
                <a:latin typeface="Times New Roman" panose="02020603050405020304" pitchFamily="18" charset="0"/>
              </a:rPr>
              <a:t>Long-Run Time Paths of U.S. Economic Variables After a Permanent Increase in the Growth Rate of the U.S. Money Supply</a:t>
            </a:r>
            <a:endParaRPr lang="en-US" altLang="en-US" sz="2000" b="0" dirty="0" smtClean="0">
              <a:latin typeface="Times New Roman" panose="02020603050405020304" pitchFamily="18" charset="0"/>
            </a:endParaRPr>
          </a:p>
        </p:txBody>
      </p:sp>
      <p:pic>
        <p:nvPicPr>
          <p:cNvPr id="3" name="Picture 2" descr="Following a permanent increase in the growth rate of the U S money supply, 4 economic variables are graphed. Graph ay plots U S money supply, M sub U S, versus time. The plot is a rising line with slope = pi, to point (t sub 0, M sub U S, t sub 0). After the increase, the line continues more steeply, with slope = pi + delta pi. Graph b plots dollar interest rate, R sub dollars, versus time. The plot is a horizontal line first at y = R sub dollars super 1, to x = t sub 0, and then moving up to another horizontal line at y = R sub dollars super 2 = R sub dollars super 1 + delta pi. Graph c plots U S price level, P sub U S, versus time. The plot is a line with slope = pi, to x = t sub 0. After the increase, the line jumps up to a new position at x = t sub 0 and rises more steeply, with slope = pi + delta pi. Graph d plots dollar to euro exchange rate, E sub dollars to euros, versus time. The plot is a line with slope = pi, to x = t sub 0. After the increase, the line jumps up to a new position at x = t sub 0 and rises more steeply, with slope = pi + delta p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005" y="1600413"/>
            <a:ext cx="5509991" cy="4728119"/>
          </a:xfrm>
          <a:prstGeom prst="rect">
            <a:avLst/>
          </a:prstGeom>
        </p:spPr>
      </p:pic>
    </p:spTree>
    <p:extLst>
      <p:ext uri="{BB962C8B-B14F-4D97-AF65-F5344CB8AC3E}">
        <p14:creationId xmlns:p14="http://schemas.microsoft.com/office/powerpoint/2010/main" val="61886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7620000" cy="1097280"/>
          </a:xfrm>
        </p:spPr>
        <p:txBody>
          <a:bodyPr/>
          <a:lstStyle/>
          <a:p>
            <a:r>
              <a:rPr lang="en-US" altLang="en-US" sz="3600" dirty="0">
                <a:latin typeface="Times New Roman" panose="02020603050405020304" pitchFamily="18" charset="0"/>
              </a:rPr>
              <a:t>Monetary Approach to Exchange Rates </a:t>
            </a:r>
            <a:r>
              <a:rPr lang="en-US" altLang="en-US" sz="2000" b="0" dirty="0">
                <a:latin typeface="Times New Roman" panose="02020603050405020304" pitchFamily="18" charset="0"/>
              </a:rPr>
              <a:t>(2 of 2)</a:t>
            </a:r>
            <a:endParaRPr lang="en-US" sz="2000" dirty="0">
              <a:latin typeface="Times New Roman" panose="02020603050405020304" pitchFamily="18" charset="0"/>
            </a:endParaRPr>
          </a:p>
        </p:txBody>
      </p:sp>
      <p:sp>
        <p:nvSpPr>
          <p:cNvPr id="5" name="Content Placeholder 4"/>
          <p:cNvSpPr>
            <a:spLocks noGrp="1"/>
          </p:cNvSpPr>
          <p:nvPr>
            <p:ph idx="1"/>
          </p:nvPr>
        </p:nvSpPr>
        <p:spPr>
          <a:xfrm>
            <a:off x="457200" y="1600201"/>
            <a:ext cx="8077200" cy="1522412"/>
          </a:xfrm>
        </p:spPr>
        <p:txBody>
          <a:bodyPr/>
          <a:lstStyle/>
          <a:p>
            <a:pPr>
              <a:spcBef>
                <a:spcPct val="50000"/>
              </a:spcBef>
            </a:pPr>
            <a:r>
              <a:rPr lang="en-US" altLang="en-US" sz="2200" dirty="0">
                <a:latin typeface="Arial (Body)"/>
              </a:rPr>
              <a:t>The increase in nominal interest rates decreases the demand of real monetary assets.</a:t>
            </a:r>
          </a:p>
          <a:p>
            <a:pPr>
              <a:spcBef>
                <a:spcPct val="50000"/>
              </a:spcBef>
            </a:pPr>
            <a:r>
              <a:rPr lang="en-US" altLang="en-US" sz="2200" dirty="0">
                <a:latin typeface="Arial (Body)"/>
              </a:rPr>
              <a:t>In order for the money market to maintain equilibrium in the long run, prices must jump so that </a:t>
            </a:r>
            <a:endParaRPr lang="en-US" sz="2200" dirty="0">
              <a:latin typeface="Arial (Body)"/>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751703299"/>
              </p:ext>
            </p:extLst>
          </p:nvPr>
        </p:nvGraphicFramePr>
        <p:xfrm>
          <a:off x="3689064" y="3155866"/>
          <a:ext cx="1768967" cy="756307"/>
        </p:xfrm>
        <a:graphic>
          <a:graphicData uri="http://schemas.openxmlformats.org/presentationml/2006/ole">
            <mc:AlternateContent xmlns:mc="http://schemas.openxmlformats.org/markup-compatibility/2006">
              <mc:Choice xmlns:v="urn:schemas-microsoft-com:vml" Requires="v">
                <p:oleObj spid="_x0000_s22986" name="Equation" r:id="rId3" imgW="1130040" imgH="482400" progId="Equation.DSMT4">
                  <p:embed/>
                </p:oleObj>
              </mc:Choice>
              <mc:Fallback>
                <p:oleObj name="Equation" r:id="rId3" imgW="1130040" imgH="482400" progId="Equation.DSMT4">
                  <p:embed/>
                  <p:pic>
                    <p:nvPicPr>
                      <p:cNvPr id="0" name=""/>
                      <p:cNvPicPr/>
                      <p:nvPr/>
                    </p:nvPicPr>
                    <p:blipFill>
                      <a:blip r:embed="rId4"/>
                      <a:stretch>
                        <a:fillRect/>
                      </a:stretch>
                    </p:blipFill>
                    <p:spPr>
                      <a:xfrm>
                        <a:off x="3689064" y="3155866"/>
                        <a:ext cx="1768967" cy="756307"/>
                      </a:xfrm>
                      <a:prstGeom prst="rect">
                        <a:avLst/>
                      </a:prstGeom>
                    </p:spPr>
                  </p:pic>
                </p:oleObj>
              </mc:Fallback>
            </mc:AlternateContent>
          </a:graphicData>
        </a:graphic>
      </p:graphicFrame>
      <p:sp>
        <p:nvSpPr>
          <p:cNvPr id="6" name="Content Placeholder 5"/>
          <p:cNvSpPr>
            <a:spLocks noGrp="1"/>
          </p:cNvSpPr>
          <p:nvPr>
            <p:ph idx="13"/>
          </p:nvPr>
        </p:nvSpPr>
        <p:spPr>
          <a:xfrm>
            <a:off x="457200" y="3972055"/>
            <a:ext cx="8229600" cy="645054"/>
          </a:xfrm>
        </p:spPr>
        <p:txBody>
          <a:bodyPr/>
          <a:lstStyle/>
          <a:p>
            <a:r>
              <a:rPr lang="en-US" altLang="en-US" sz="2200" dirty="0">
                <a:latin typeface="Arial (Body)"/>
              </a:rPr>
              <a:t>In order to maintain PPP, the exchange rate must jump (the dollar must depreciate) so </a:t>
            </a:r>
            <a:r>
              <a:rPr lang="en-US" altLang="en-US" sz="2200" dirty="0" smtClean="0">
                <a:latin typeface="Arial (Body)"/>
              </a:rPr>
              <a:t>that</a:t>
            </a:r>
            <a:endParaRPr lang="en-US" sz="2200" dirty="0">
              <a:latin typeface="Arial (Body)"/>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696635188"/>
              </p:ext>
            </p:extLst>
          </p:nvPr>
        </p:nvGraphicFramePr>
        <p:xfrm>
          <a:off x="3955392" y="4659949"/>
          <a:ext cx="1233215" cy="730546"/>
        </p:xfrm>
        <a:graphic>
          <a:graphicData uri="http://schemas.openxmlformats.org/presentationml/2006/ole">
            <mc:AlternateContent xmlns:mc="http://schemas.openxmlformats.org/markup-compatibility/2006">
              <mc:Choice xmlns:v="urn:schemas-microsoft-com:vml" Requires="v">
                <p:oleObj spid="_x0000_s22987" name="Equation" r:id="rId5" imgW="749160" imgH="444240" progId="Equation.DSMT4">
                  <p:embed/>
                </p:oleObj>
              </mc:Choice>
              <mc:Fallback>
                <p:oleObj name="Equation" r:id="rId5" imgW="749160" imgH="444240" progId="Equation.DSMT4">
                  <p:embed/>
                  <p:pic>
                    <p:nvPicPr>
                      <p:cNvPr id="10" name="Object 9"/>
                      <p:cNvPicPr/>
                      <p:nvPr/>
                    </p:nvPicPr>
                    <p:blipFill>
                      <a:blip r:embed="rId6"/>
                      <a:stretch>
                        <a:fillRect/>
                      </a:stretch>
                    </p:blipFill>
                    <p:spPr>
                      <a:xfrm>
                        <a:off x="3955392" y="4659949"/>
                        <a:ext cx="1233215" cy="730546"/>
                      </a:xfrm>
                      <a:prstGeom prst="rect">
                        <a:avLst/>
                      </a:prstGeom>
                    </p:spPr>
                  </p:pic>
                </p:oleObj>
              </mc:Fallback>
            </mc:AlternateContent>
          </a:graphicData>
        </a:graphic>
      </p:graphicFrame>
      <p:sp>
        <p:nvSpPr>
          <p:cNvPr id="7" name="Content Placeholder 6"/>
          <p:cNvSpPr>
            <a:spLocks noGrp="1"/>
          </p:cNvSpPr>
          <p:nvPr>
            <p:ph idx="14"/>
          </p:nvPr>
        </p:nvSpPr>
        <p:spPr>
          <a:xfrm>
            <a:off x="457200" y="5446879"/>
            <a:ext cx="7848600" cy="679178"/>
          </a:xfrm>
        </p:spPr>
        <p:txBody>
          <a:bodyPr/>
          <a:lstStyle/>
          <a:p>
            <a:r>
              <a:rPr lang="en-US" altLang="en-US" sz="2200" dirty="0">
                <a:latin typeface="Arial (Body)"/>
              </a:rPr>
              <a:t>Thereafter, the money supply and prices are predicted to grow at rate</a:t>
            </a:r>
            <a:endParaRPr lang="en-US" sz="2200" dirty="0">
              <a:latin typeface="Arial (Body)"/>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866206350"/>
              </p:ext>
            </p:extLst>
          </p:nvPr>
        </p:nvGraphicFramePr>
        <p:xfrm>
          <a:off x="2312876" y="5785700"/>
          <a:ext cx="1009333" cy="436563"/>
        </p:xfrm>
        <a:graphic>
          <a:graphicData uri="http://schemas.openxmlformats.org/presentationml/2006/ole">
            <mc:AlternateContent xmlns:mc="http://schemas.openxmlformats.org/markup-compatibility/2006">
              <mc:Choice xmlns:v="urn:schemas-microsoft-com:vml" Requires="v">
                <p:oleObj spid="_x0000_s22988" name="Equation" r:id="rId7" imgW="469800" imgH="203040" progId="Equation.DSMT4">
                  <p:embed/>
                </p:oleObj>
              </mc:Choice>
              <mc:Fallback>
                <p:oleObj name="Equation" r:id="rId7" imgW="469800" imgH="203040" progId="Equation.DSMT4">
                  <p:embed/>
                  <p:pic>
                    <p:nvPicPr>
                      <p:cNvPr id="11" name="Object 10"/>
                      <p:cNvPicPr/>
                      <p:nvPr/>
                    </p:nvPicPr>
                    <p:blipFill>
                      <a:blip r:embed="rId8"/>
                      <a:stretch>
                        <a:fillRect/>
                      </a:stretch>
                    </p:blipFill>
                    <p:spPr>
                      <a:xfrm>
                        <a:off x="2312876" y="5785700"/>
                        <a:ext cx="1009333" cy="436563"/>
                      </a:xfrm>
                      <a:prstGeom prst="rect">
                        <a:avLst/>
                      </a:prstGeom>
                    </p:spPr>
                  </p:pic>
                </p:oleObj>
              </mc:Fallback>
            </mc:AlternateContent>
          </a:graphicData>
        </a:graphic>
      </p:graphicFrame>
      <p:sp>
        <p:nvSpPr>
          <p:cNvPr id="8" name="Content Placeholder 7"/>
          <p:cNvSpPr>
            <a:spLocks noGrp="1"/>
          </p:cNvSpPr>
          <p:nvPr>
            <p:ph idx="15"/>
          </p:nvPr>
        </p:nvSpPr>
        <p:spPr>
          <a:xfrm>
            <a:off x="3394866" y="5796114"/>
            <a:ext cx="4215198" cy="353792"/>
          </a:xfrm>
        </p:spPr>
        <p:txBody>
          <a:bodyPr/>
          <a:lstStyle/>
          <a:p>
            <a:pPr marL="0" indent="0">
              <a:buNone/>
            </a:pPr>
            <a:r>
              <a:rPr lang="en-US" altLang="en-US" sz="2200" dirty="0" smtClean="0">
                <a:latin typeface="Arial (Body)"/>
              </a:rPr>
              <a:t>and the domestic currency is</a:t>
            </a:r>
            <a:endParaRPr lang="en-US" sz="2200" dirty="0">
              <a:latin typeface="Arial (Body)"/>
            </a:endParaRPr>
          </a:p>
        </p:txBody>
      </p:sp>
      <p:sp>
        <p:nvSpPr>
          <p:cNvPr id="9" name="Content Placeholder 8"/>
          <p:cNvSpPr>
            <a:spLocks noGrp="1"/>
          </p:cNvSpPr>
          <p:nvPr>
            <p:ph idx="16"/>
          </p:nvPr>
        </p:nvSpPr>
        <p:spPr>
          <a:xfrm>
            <a:off x="685800" y="6064656"/>
            <a:ext cx="6183021" cy="353792"/>
          </a:xfrm>
        </p:spPr>
        <p:txBody>
          <a:bodyPr/>
          <a:lstStyle/>
          <a:p>
            <a:pPr marL="0" indent="0">
              <a:buNone/>
            </a:pPr>
            <a:r>
              <a:rPr lang="en-US" altLang="en-US" sz="2200" dirty="0">
                <a:latin typeface="Arial (Body)"/>
              </a:rPr>
              <a:t>predicted to </a:t>
            </a:r>
            <a:r>
              <a:rPr lang="en-US" altLang="en-US" sz="2200" dirty="0" smtClean="0">
                <a:latin typeface="Arial (Body)"/>
              </a:rPr>
              <a:t>depreciate </a:t>
            </a:r>
            <a:r>
              <a:rPr lang="en-US" altLang="en-US" sz="2200" dirty="0">
                <a:latin typeface="Arial (Body)"/>
              </a:rPr>
              <a:t>at the same rate.</a:t>
            </a:r>
            <a:endParaRPr lang="en-US" sz="2200" dirty="0">
              <a:latin typeface="Arial (Body)"/>
            </a:endParaRPr>
          </a:p>
        </p:txBody>
      </p:sp>
    </p:spTree>
    <p:extLst>
      <p:ext uri="{BB962C8B-B14F-4D97-AF65-F5344CB8AC3E}">
        <p14:creationId xmlns:p14="http://schemas.microsoft.com/office/powerpoint/2010/main" val="394322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457200" y="215372"/>
            <a:ext cx="8458200" cy="1097280"/>
          </a:xfrm>
        </p:spPr>
        <p:txBody>
          <a:bodyPr/>
          <a:lstStyle/>
          <a:p>
            <a:pPr eaLnBrk="1" hangingPunct="1"/>
            <a:r>
              <a:rPr lang="en-US" altLang="en-US" sz="3600" dirty="0" smtClean="0">
                <a:latin typeface="Times New Roman" panose="02020603050405020304" pitchFamily="18" charset="0"/>
              </a:rPr>
              <a:t>The Role of Inflation and Expectations </a:t>
            </a:r>
            <a:r>
              <a:rPr lang="en-US" altLang="en-US" sz="2000" b="0" dirty="0" smtClean="0">
                <a:latin typeface="Times New Roman" panose="02020603050405020304" pitchFamily="18" charset="0"/>
              </a:rPr>
              <a:t>(1 of 3)</a:t>
            </a:r>
          </a:p>
        </p:txBody>
      </p:sp>
      <p:sp>
        <p:nvSpPr>
          <p:cNvPr id="26627" name="Content Placeholder 1"/>
          <p:cNvSpPr>
            <a:spLocks noGrp="1" noChangeArrowheads="1"/>
          </p:cNvSpPr>
          <p:nvPr>
            <p:ph idx="1"/>
          </p:nvPr>
        </p:nvSpPr>
        <p:spPr/>
        <p:txBody>
          <a:bodyPr/>
          <a:lstStyle/>
          <a:p>
            <a:pPr eaLnBrk="1" hangingPunct="1">
              <a:spcBef>
                <a:spcPct val="50000"/>
              </a:spcBef>
              <a:buFontTx/>
              <a:buNone/>
            </a:pPr>
            <a:r>
              <a:rPr lang="en-US" altLang="en-US" sz="2200" dirty="0" smtClean="0">
                <a:latin typeface="Arial (Body)"/>
              </a:rPr>
              <a:t>In the long-run model without PPP: </a:t>
            </a:r>
          </a:p>
          <a:p>
            <a:pPr eaLnBrk="1" hangingPunct="1"/>
            <a:r>
              <a:rPr lang="en-US" altLang="en-US" sz="2200" dirty="0" smtClean="0">
                <a:latin typeface="Arial (Body)"/>
              </a:rPr>
              <a:t>Changes in money supply</a:t>
            </a:r>
            <a:r>
              <a:rPr lang="en-US" altLang="en-US" sz="2200" i="1" dirty="0" smtClean="0">
                <a:latin typeface="Arial (Body)"/>
              </a:rPr>
              <a:t> </a:t>
            </a:r>
            <a:r>
              <a:rPr lang="en-US" altLang="en-US" sz="2200" dirty="0" smtClean="0">
                <a:latin typeface="Arial (Body)"/>
              </a:rPr>
              <a:t>lead to changes in the </a:t>
            </a:r>
            <a:r>
              <a:rPr lang="en-US" altLang="en-US" sz="2200" b="1" dirty="0" smtClean="0">
                <a:latin typeface="Arial (Body)"/>
              </a:rPr>
              <a:t>level</a:t>
            </a:r>
            <a:r>
              <a:rPr lang="en-US" altLang="en-US" sz="2200" dirty="0" smtClean="0">
                <a:latin typeface="Arial (Body)"/>
              </a:rPr>
              <a:t> of average prices.</a:t>
            </a:r>
          </a:p>
          <a:p>
            <a:pPr eaLnBrk="1" hangingPunct="1"/>
            <a:r>
              <a:rPr lang="en-US" altLang="en-US" sz="2200" dirty="0" smtClean="0">
                <a:latin typeface="Arial (Body)"/>
              </a:rPr>
              <a:t>No inflation is predict to occur in the long run, but only during the transition to the long-run equilibrium.</a:t>
            </a:r>
          </a:p>
          <a:p>
            <a:pPr eaLnBrk="1" hangingPunct="1"/>
            <a:r>
              <a:rPr lang="en-US" altLang="en-US" sz="2200" dirty="0" smtClean="0">
                <a:latin typeface="Arial (Body)"/>
              </a:rPr>
              <a:t>During the transition, inflation causes the nominal interest rate to increase to its long-run value.</a:t>
            </a:r>
          </a:p>
          <a:p>
            <a:pPr eaLnBrk="1" hangingPunct="1"/>
            <a:r>
              <a:rPr lang="en-US" altLang="en-US" sz="2200" b="1" dirty="0" smtClean="0">
                <a:latin typeface="Arial (Body)"/>
              </a:rPr>
              <a:t>Expectations of higher domestic inflation</a:t>
            </a:r>
            <a:r>
              <a:rPr lang="en-US" altLang="en-US" sz="2200" dirty="0" smtClean="0">
                <a:latin typeface="Arial (Body)"/>
              </a:rPr>
              <a:t> cause the expected return on foreign currency deposits to increase, making the domestic currency </a:t>
            </a:r>
            <a:r>
              <a:rPr lang="en-US" altLang="en-US" sz="2200" b="1" dirty="0" smtClean="0">
                <a:latin typeface="Arial (Body)"/>
              </a:rPr>
              <a:t>depreciate before</a:t>
            </a:r>
            <a:r>
              <a:rPr lang="en-US" altLang="en-US" sz="2200" dirty="0" smtClean="0">
                <a:latin typeface="Arial (Body)"/>
              </a:rPr>
              <a:t> the transition period.</a:t>
            </a:r>
          </a:p>
        </p:txBody>
      </p:sp>
    </p:spTree>
    <p:extLst>
      <p:ext uri="{BB962C8B-B14F-4D97-AF65-F5344CB8AC3E}">
        <p14:creationId xmlns:p14="http://schemas.microsoft.com/office/powerpoint/2010/main" val="3250251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457200" y="215372"/>
            <a:ext cx="8458200" cy="1097280"/>
          </a:xfrm>
        </p:spPr>
        <p:txBody>
          <a:bodyPr/>
          <a:lstStyle/>
          <a:p>
            <a:pPr eaLnBrk="1" hangingPunct="1"/>
            <a:r>
              <a:rPr lang="en-US" altLang="en-US" sz="3600" dirty="0" smtClean="0">
                <a:latin typeface="Times New Roman" panose="02020603050405020304" pitchFamily="18" charset="0"/>
              </a:rPr>
              <a:t>The Role of Inflation and Expectations </a:t>
            </a:r>
            <a:r>
              <a:rPr lang="en-US" altLang="en-US" sz="2000" b="0" dirty="0" smtClean="0">
                <a:latin typeface="Times New Roman" panose="02020603050405020304" pitchFamily="18" charset="0"/>
              </a:rPr>
              <a:t>(2 of 3)</a:t>
            </a:r>
          </a:p>
        </p:txBody>
      </p:sp>
      <p:sp>
        <p:nvSpPr>
          <p:cNvPr id="27651" name="Content Placeholder 1"/>
          <p:cNvSpPr>
            <a:spLocks noGrp="1" noChangeArrowheads="1"/>
          </p:cNvSpPr>
          <p:nvPr>
            <p:ph idx="1"/>
          </p:nvPr>
        </p:nvSpPr>
        <p:spPr/>
        <p:txBody>
          <a:bodyPr/>
          <a:lstStyle/>
          <a:p>
            <a:pPr eaLnBrk="1" hangingPunct="1"/>
            <a:r>
              <a:rPr lang="en-US" altLang="en-US" sz="2400" dirty="0" smtClean="0">
                <a:latin typeface="Arial (Body)"/>
              </a:rPr>
              <a:t>In the monetary approach (with PPP), the rate of inflation increases permanently when the </a:t>
            </a:r>
            <a:r>
              <a:rPr lang="en-US" altLang="en-US" sz="2400" b="1" dirty="0" smtClean="0">
                <a:latin typeface="Arial (Body)"/>
              </a:rPr>
              <a:t>growth rate</a:t>
            </a:r>
            <a:r>
              <a:rPr lang="en-US" altLang="en-US" sz="2400" i="1" dirty="0" smtClean="0">
                <a:latin typeface="Arial (Body)"/>
              </a:rPr>
              <a:t> </a:t>
            </a:r>
            <a:r>
              <a:rPr lang="en-US" altLang="en-US" sz="2400" dirty="0" smtClean="0">
                <a:latin typeface="Arial (Body)"/>
              </a:rPr>
              <a:t>of the money supply increases permanently. </a:t>
            </a:r>
          </a:p>
          <a:p>
            <a:pPr eaLnBrk="1" hangingPunct="1"/>
            <a:r>
              <a:rPr lang="en-US" altLang="en-US" sz="2400" dirty="0" smtClean="0">
                <a:latin typeface="Arial (Body)"/>
              </a:rPr>
              <a:t>With persistent domestic inflation (above foreign inflation), the monetary approach also predicts an increase in the domestic nominal interest rate.</a:t>
            </a:r>
          </a:p>
          <a:p>
            <a:pPr eaLnBrk="1" hangingPunct="1"/>
            <a:r>
              <a:rPr lang="en-US" altLang="en-US" sz="2400" b="1" dirty="0" smtClean="0">
                <a:latin typeface="Arial (Body)"/>
              </a:rPr>
              <a:t>Expectations of higher domestic inflation</a:t>
            </a:r>
            <a:r>
              <a:rPr lang="en-US" altLang="en-US" sz="2400" dirty="0" smtClean="0">
                <a:latin typeface="Arial (Body)"/>
              </a:rPr>
              <a:t> cause the  expected purchasing power of domestic currency to decrease relative to the expected purchasing power of foreign currency, thereby making the domestic currency </a:t>
            </a:r>
            <a:r>
              <a:rPr lang="en-US" altLang="en-US" sz="2400" b="1" dirty="0" smtClean="0">
                <a:latin typeface="Arial (Body)"/>
              </a:rPr>
              <a:t>depreciate.</a:t>
            </a:r>
          </a:p>
        </p:txBody>
      </p:sp>
    </p:spTree>
    <p:extLst>
      <p:ext uri="{BB962C8B-B14F-4D97-AF65-F5344CB8AC3E}">
        <p14:creationId xmlns:p14="http://schemas.microsoft.com/office/powerpoint/2010/main" val="3594351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457200" y="215372"/>
            <a:ext cx="8458200" cy="1097280"/>
          </a:xfrm>
        </p:spPr>
        <p:txBody>
          <a:bodyPr/>
          <a:lstStyle/>
          <a:p>
            <a:pPr eaLnBrk="1" hangingPunct="1"/>
            <a:r>
              <a:rPr lang="en-US" altLang="en-US" sz="3600" dirty="0" smtClean="0">
                <a:latin typeface="Times New Roman" panose="02020603050405020304" pitchFamily="18" charset="0"/>
              </a:rPr>
              <a:t>The Role of Inflation and Expectations </a:t>
            </a:r>
            <a:r>
              <a:rPr lang="en-US" altLang="en-US" sz="2000" b="0" dirty="0" smtClean="0">
                <a:latin typeface="Times New Roman" panose="02020603050405020304" pitchFamily="18" charset="0"/>
              </a:rPr>
              <a:t>(3 of 3)</a:t>
            </a:r>
          </a:p>
        </p:txBody>
      </p:sp>
      <p:sp>
        <p:nvSpPr>
          <p:cNvPr id="28675" name="Content Placeholder 1"/>
          <p:cNvSpPr>
            <a:spLocks noGrp="1" noChangeArrowheads="1"/>
          </p:cNvSpPr>
          <p:nvPr>
            <p:ph idx="1"/>
          </p:nvPr>
        </p:nvSpPr>
        <p:spPr/>
        <p:txBody>
          <a:bodyPr/>
          <a:lstStyle/>
          <a:p>
            <a:pPr eaLnBrk="1" hangingPunct="1"/>
            <a:r>
              <a:rPr lang="en-US" altLang="en-US" dirty="0" smtClean="0">
                <a:latin typeface="Arial (Body)"/>
              </a:rPr>
              <a:t>In the long-run model without PPP, the level of average prices does not immediately adjust even if expectations of inflation adjust,</a:t>
            </a:r>
          </a:p>
          <a:p>
            <a:pPr lvl="1" eaLnBrk="1" hangingPunct="1"/>
            <a:r>
              <a:rPr lang="en-US" altLang="en-US" sz="2400" dirty="0" smtClean="0">
                <a:latin typeface="Arial (Body)"/>
              </a:rPr>
              <a:t>causing the exchange rate to overshoot (causing the domestic currency to depreciate more than) its long-run value.</a:t>
            </a:r>
          </a:p>
          <a:p>
            <a:pPr eaLnBrk="1" hangingPunct="1"/>
            <a:r>
              <a:rPr lang="en-US" altLang="en-US" dirty="0" smtClean="0">
                <a:latin typeface="Arial (Body)"/>
              </a:rPr>
              <a:t>In the monetary approach (with PPP), the level of average prices adjusts with expectations of inflation, </a:t>
            </a:r>
          </a:p>
          <a:p>
            <a:pPr lvl="1" eaLnBrk="1" hangingPunct="1"/>
            <a:r>
              <a:rPr lang="en-US" altLang="en-US" sz="2400" dirty="0" smtClean="0">
                <a:latin typeface="Arial (Body)"/>
              </a:rPr>
              <a:t>causing the domestic currency to depreciate, but with no overshooting.</a:t>
            </a:r>
          </a:p>
        </p:txBody>
      </p:sp>
    </p:spTree>
    <p:extLst>
      <p:ext uri="{BB962C8B-B14F-4D97-AF65-F5344CB8AC3E}">
        <p14:creationId xmlns:p14="http://schemas.microsoft.com/office/powerpoint/2010/main" val="184523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Shortcomings of PPP </a:t>
            </a:r>
            <a:r>
              <a:rPr lang="en-US" altLang="en-US" sz="2000" b="0" dirty="0" smtClean="0">
                <a:latin typeface="Times New Roman" panose="02020603050405020304" pitchFamily="18" charset="0"/>
              </a:rPr>
              <a:t>(1 of 5)</a:t>
            </a:r>
          </a:p>
        </p:txBody>
      </p:sp>
      <p:sp>
        <p:nvSpPr>
          <p:cNvPr id="29699" name="Content Placeholder 1"/>
          <p:cNvSpPr>
            <a:spLocks noGrp="1" noChangeArrowheads="1"/>
          </p:cNvSpPr>
          <p:nvPr>
            <p:ph idx="1"/>
          </p:nvPr>
        </p:nvSpPr>
        <p:spPr/>
        <p:txBody>
          <a:bodyPr/>
          <a:lstStyle/>
          <a:p>
            <a:pPr eaLnBrk="1" hangingPunct="1"/>
            <a:r>
              <a:rPr lang="en-US" altLang="en-US" dirty="0" smtClean="0">
                <a:latin typeface="Arial (Body)"/>
              </a:rPr>
              <a:t>There is little empirical support for absolute purchasing power parity.</a:t>
            </a:r>
          </a:p>
          <a:p>
            <a:pPr lvl="1" eaLnBrk="1" hangingPunct="1"/>
            <a:r>
              <a:rPr lang="en-US" altLang="en-US" sz="2400" dirty="0" smtClean="0">
                <a:latin typeface="Arial (Body)"/>
              </a:rPr>
              <a:t>The prices of identical commodity baskets, when converted to a single currency, differ substantially   across countries.</a:t>
            </a:r>
          </a:p>
          <a:p>
            <a:pPr eaLnBrk="1" hangingPunct="1"/>
            <a:r>
              <a:rPr lang="en-US" altLang="en-US" dirty="0" smtClean="0">
                <a:latin typeface="Arial (Body)"/>
              </a:rPr>
              <a:t>Relative PPP is more consistent with data, but it also performs poorly to predict exchange rates.</a:t>
            </a:r>
          </a:p>
        </p:txBody>
      </p:sp>
    </p:spTree>
    <p:extLst>
      <p:ext uri="{BB962C8B-B14F-4D97-AF65-F5344CB8AC3E}">
        <p14:creationId xmlns:p14="http://schemas.microsoft.com/office/powerpoint/2010/main" val="111617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pPr eaLnBrk="1" hangingPunct="1"/>
            <a:r>
              <a:rPr lang="en-US" altLang="en-US" dirty="0" smtClean="0">
                <a:latin typeface="Times New Roman" panose="02020603050405020304" pitchFamily="18" charset="0"/>
              </a:rPr>
              <a:t>Figure 16.2</a:t>
            </a:r>
            <a:r>
              <a:rPr lang="en-US" altLang="en-US" dirty="0">
                <a:latin typeface="Times New Roman" panose="02020603050405020304" pitchFamily="18" charset="0"/>
              </a:rPr>
              <a:t> </a:t>
            </a:r>
            <a:r>
              <a:rPr lang="en-US" altLang="en-US" dirty="0" smtClean="0">
                <a:latin typeface="Times New Roman" panose="02020603050405020304" pitchFamily="18" charset="0"/>
              </a:rPr>
              <a:t>The Yen/Dollar Exchange Rate and Relative Japan-U.S. Price Levels, 1980–2012</a:t>
            </a:r>
          </a:p>
        </p:txBody>
      </p:sp>
      <p:pic>
        <p:nvPicPr>
          <p:cNvPr id="2" name="Picture 1" descr="A double line graph plots the yen to dollar exchange rate and relative Japan to U S price levels versus year, 1980 to 2015. The exchange rate rises from 200 in 1980 to a peak of 250 in 1984. In 1987, it drops to 117 and then continues to fluctuate between 80 and 140 until 2014. The price level ratio falls steadily from 200 in 1980 to 100 in 2014. All values estim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535094"/>
            <a:ext cx="6634856" cy="4484706"/>
          </a:xfrm>
          <a:prstGeom prst="rect">
            <a:avLst/>
          </a:prstGeom>
        </p:spPr>
      </p:pic>
    </p:spTree>
    <p:extLst>
      <p:ext uri="{BB962C8B-B14F-4D97-AF65-F5344CB8AC3E}">
        <p14:creationId xmlns:p14="http://schemas.microsoft.com/office/powerpoint/2010/main" val="3043603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Shortcomings of PPP </a:t>
            </a:r>
            <a:r>
              <a:rPr lang="en-US" altLang="en-US" sz="2000" b="0" dirty="0" smtClean="0">
                <a:latin typeface="Times New Roman" panose="02020603050405020304" pitchFamily="18" charset="0"/>
              </a:rPr>
              <a:t>(2 of 5)</a:t>
            </a:r>
          </a:p>
        </p:txBody>
      </p:sp>
      <p:sp>
        <p:nvSpPr>
          <p:cNvPr id="31747" name="Content Placeholder 1"/>
          <p:cNvSpPr>
            <a:spLocks noGrp="1" noChangeArrowheads="1"/>
          </p:cNvSpPr>
          <p:nvPr>
            <p:ph idx="1"/>
          </p:nvPr>
        </p:nvSpPr>
        <p:spPr>
          <a:xfrm>
            <a:off x="457200" y="1600201"/>
            <a:ext cx="8001000" cy="2667000"/>
          </a:xfrm>
        </p:spPr>
        <p:txBody>
          <a:bodyPr/>
          <a:lstStyle/>
          <a:p>
            <a:pPr marL="0" indent="0" eaLnBrk="1" hangingPunct="1">
              <a:buFontTx/>
              <a:buNone/>
            </a:pPr>
            <a:r>
              <a:rPr lang="en-US" altLang="en-US" sz="2400" dirty="0" smtClean="0">
                <a:latin typeface="Arial (Body)"/>
              </a:rPr>
              <a:t>Reasons why PPP may not be accurate: the law of one price may not hold because of </a:t>
            </a:r>
          </a:p>
          <a:p>
            <a:pPr marL="429768" indent="-429768" eaLnBrk="1" hangingPunct="1">
              <a:spcBef>
                <a:spcPts val="600"/>
              </a:spcBef>
              <a:buFont typeface="Times" pitchFamily="-1" charset="0"/>
              <a:buAutoNum type="arabicPeriod"/>
            </a:pPr>
            <a:r>
              <a:rPr lang="en-US" altLang="en-US" sz="2400" dirty="0" smtClean="0">
                <a:latin typeface="Arial (Body)"/>
              </a:rPr>
              <a:t>Trade barriers and nontradable products </a:t>
            </a:r>
          </a:p>
          <a:p>
            <a:pPr marL="429768" indent="-429768" eaLnBrk="1" hangingPunct="1">
              <a:spcBef>
                <a:spcPts val="600"/>
              </a:spcBef>
              <a:buFont typeface="Times" pitchFamily="-1" charset="0"/>
              <a:buAutoNum type="arabicPeriod"/>
            </a:pPr>
            <a:r>
              <a:rPr lang="en-US" altLang="en-US" sz="2400" dirty="0" smtClean="0">
                <a:latin typeface="Arial (Body)"/>
              </a:rPr>
              <a:t>Imperfect competition</a:t>
            </a:r>
          </a:p>
          <a:p>
            <a:pPr marL="429768" indent="-429768" eaLnBrk="1" hangingPunct="1">
              <a:spcBef>
                <a:spcPts val="600"/>
              </a:spcBef>
              <a:buFont typeface="Times" pitchFamily="-1" charset="0"/>
              <a:buAutoNum type="arabicPeriod"/>
            </a:pPr>
            <a:r>
              <a:rPr lang="en-US" altLang="en-US" sz="2400" dirty="0" smtClean="0">
                <a:latin typeface="Arial (Body)"/>
              </a:rPr>
              <a:t>Differences in measures of average prices for baskets of goods and services</a:t>
            </a:r>
          </a:p>
        </p:txBody>
      </p:sp>
    </p:spTree>
    <p:extLst>
      <p:ext uri="{BB962C8B-B14F-4D97-AF65-F5344CB8AC3E}">
        <p14:creationId xmlns:p14="http://schemas.microsoft.com/office/powerpoint/2010/main" val="418277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Shortcomings of PPP </a:t>
            </a:r>
            <a:r>
              <a:rPr lang="en-US" altLang="en-US" sz="2000" b="0" dirty="0" smtClean="0">
                <a:latin typeface="Times New Roman" panose="02020603050405020304" pitchFamily="18" charset="0"/>
              </a:rPr>
              <a:t>(3 of 5)</a:t>
            </a:r>
          </a:p>
        </p:txBody>
      </p:sp>
      <p:sp>
        <p:nvSpPr>
          <p:cNvPr id="32771" name="Content Placeholder 1"/>
          <p:cNvSpPr>
            <a:spLocks noGrp="1" noChangeArrowheads="1"/>
          </p:cNvSpPr>
          <p:nvPr>
            <p:ph idx="1"/>
          </p:nvPr>
        </p:nvSpPr>
        <p:spPr/>
        <p:txBody>
          <a:bodyPr/>
          <a:lstStyle/>
          <a:p>
            <a:pPr eaLnBrk="1" hangingPunct="1"/>
            <a:r>
              <a:rPr lang="en-US" altLang="en-US" b="1" dirty="0" smtClean="0">
                <a:latin typeface="Arial (Body)"/>
              </a:rPr>
              <a:t>Trade barriers and nontradable products</a:t>
            </a:r>
          </a:p>
          <a:p>
            <a:pPr lvl="1" eaLnBrk="1" hangingPunct="1"/>
            <a:r>
              <a:rPr lang="en-US" altLang="en-US" sz="2400" dirty="0" smtClean="0">
                <a:latin typeface="Arial (Body)"/>
              </a:rPr>
              <a:t>Transport costs and governmental trade restrictions make trade expensive and in some cases create nontradable goods or services.</a:t>
            </a:r>
          </a:p>
          <a:p>
            <a:pPr lvl="1" eaLnBrk="1" hangingPunct="1"/>
            <a:r>
              <a:rPr lang="en-US" altLang="en-US" sz="2400" dirty="0" smtClean="0">
                <a:latin typeface="Arial (Body)"/>
              </a:rPr>
              <a:t>Services are often not tradable: services are generally offered within a limited geographic region (for example, haircuts). </a:t>
            </a:r>
          </a:p>
          <a:p>
            <a:pPr lvl="1" eaLnBrk="1" hangingPunct="1"/>
            <a:r>
              <a:rPr lang="en-US" altLang="en-US" sz="2400" dirty="0" smtClean="0">
                <a:latin typeface="Arial (Body)"/>
              </a:rPr>
              <a:t>The greater the transport costs, the greater the range over which the exchange rate can deviate from its PPP value.</a:t>
            </a:r>
          </a:p>
          <a:p>
            <a:pPr lvl="1" eaLnBrk="1" hangingPunct="1"/>
            <a:r>
              <a:rPr lang="en-US" altLang="en-US" sz="2400" dirty="0" smtClean="0">
                <a:latin typeface="Arial (Body)"/>
              </a:rPr>
              <a:t>One price need not hold in two markets.</a:t>
            </a:r>
          </a:p>
        </p:txBody>
      </p:sp>
    </p:spTree>
    <p:extLst>
      <p:ext uri="{BB962C8B-B14F-4D97-AF65-F5344CB8AC3E}">
        <p14:creationId xmlns:p14="http://schemas.microsoft.com/office/powerpoint/2010/main" val="201771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Shortcomings of PPP </a:t>
            </a:r>
            <a:r>
              <a:rPr lang="en-US" altLang="en-US" sz="2000" b="0" dirty="0" smtClean="0">
                <a:latin typeface="Times New Roman" panose="02020603050405020304" pitchFamily="18" charset="0"/>
              </a:rPr>
              <a:t>(4 of 5)</a:t>
            </a:r>
          </a:p>
        </p:txBody>
      </p:sp>
      <p:sp>
        <p:nvSpPr>
          <p:cNvPr id="33795" name="Content Placeholder 1"/>
          <p:cNvSpPr>
            <a:spLocks noGrp="1" noChangeArrowheads="1"/>
          </p:cNvSpPr>
          <p:nvPr>
            <p:ph idx="1"/>
          </p:nvPr>
        </p:nvSpPr>
        <p:spPr>
          <a:xfrm>
            <a:off x="457200" y="1600200"/>
            <a:ext cx="8153400" cy="4525963"/>
          </a:xfrm>
        </p:spPr>
        <p:txBody>
          <a:bodyPr/>
          <a:lstStyle/>
          <a:p>
            <a:pPr eaLnBrk="1" hangingPunct="1"/>
            <a:r>
              <a:rPr lang="en-US" altLang="en-US" b="1" dirty="0" smtClean="0">
                <a:latin typeface="Arial (Body)"/>
              </a:rPr>
              <a:t>Imperfect competition</a:t>
            </a:r>
            <a:r>
              <a:rPr lang="en-US" altLang="en-US" dirty="0" smtClean="0">
                <a:latin typeface="Arial (Body)"/>
              </a:rPr>
              <a:t> may result in price discrimination: “</a:t>
            </a:r>
            <a:r>
              <a:rPr lang="en-US" altLang="ja-JP" dirty="0" smtClean="0">
                <a:latin typeface="Arial (Body)"/>
              </a:rPr>
              <a:t>pricing to market.” </a:t>
            </a:r>
          </a:p>
          <a:p>
            <a:pPr lvl="1" eaLnBrk="1" hangingPunct="1"/>
            <a:r>
              <a:rPr lang="en-US" altLang="en-US" sz="2400" dirty="0" smtClean="0">
                <a:latin typeface="Arial (Body)"/>
              </a:rPr>
              <a:t>A firm sells the same product for different prices in different markets to maximize profits, based on expectations about what consumers are willing to pay.</a:t>
            </a:r>
          </a:p>
          <a:p>
            <a:pPr lvl="1" eaLnBrk="1" hangingPunct="1"/>
            <a:r>
              <a:rPr lang="en-US" altLang="en-US" sz="2400" dirty="0" smtClean="0">
                <a:latin typeface="Arial (Body)"/>
              </a:rPr>
              <a:t>One price need not hold in two markets.</a:t>
            </a:r>
          </a:p>
        </p:txBody>
      </p:sp>
    </p:spTree>
    <p:extLst>
      <p:ext uri="{BB962C8B-B14F-4D97-AF65-F5344CB8AC3E}">
        <p14:creationId xmlns:p14="http://schemas.microsoft.com/office/powerpoint/2010/main" val="51199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Preview</a:t>
            </a:r>
          </a:p>
        </p:txBody>
      </p:sp>
      <p:sp>
        <p:nvSpPr>
          <p:cNvPr id="6147" name="Content Placeholder 1"/>
          <p:cNvSpPr>
            <a:spLocks noGrp="1" noChangeArrowheads="1"/>
          </p:cNvSpPr>
          <p:nvPr>
            <p:ph idx="1"/>
          </p:nvPr>
        </p:nvSpPr>
        <p:spPr>
          <a:xfrm>
            <a:off x="457200" y="1600200"/>
            <a:ext cx="8389938" cy="4495800"/>
          </a:xfrm>
        </p:spPr>
        <p:txBody>
          <a:bodyPr/>
          <a:lstStyle/>
          <a:p>
            <a:pPr eaLnBrk="1" hangingPunct="1"/>
            <a:r>
              <a:rPr lang="en-US" altLang="en-US" dirty="0" smtClean="0">
                <a:latin typeface="Arial (Body)"/>
              </a:rPr>
              <a:t>Law of one price</a:t>
            </a:r>
          </a:p>
          <a:p>
            <a:pPr eaLnBrk="1" hangingPunct="1"/>
            <a:r>
              <a:rPr lang="en-US" altLang="en-US" dirty="0" smtClean="0">
                <a:latin typeface="Arial (Body)"/>
              </a:rPr>
              <a:t>Purchasing power parity</a:t>
            </a:r>
          </a:p>
          <a:p>
            <a:pPr eaLnBrk="1" hangingPunct="1"/>
            <a:r>
              <a:rPr lang="en-US" altLang="en-US" dirty="0" smtClean="0">
                <a:latin typeface="Arial (Body)"/>
              </a:rPr>
              <a:t>Long-run model of exchange rates: monetary approach </a:t>
            </a:r>
          </a:p>
          <a:p>
            <a:pPr eaLnBrk="1" hangingPunct="1"/>
            <a:r>
              <a:rPr lang="en-US" altLang="en-US" dirty="0" smtClean="0">
                <a:latin typeface="Arial (Body)"/>
              </a:rPr>
              <a:t>Relationship between interest rates and inflation: Fisher effect</a:t>
            </a:r>
          </a:p>
          <a:p>
            <a:pPr eaLnBrk="1" hangingPunct="1"/>
            <a:r>
              <a:rPr lang="en-US" altLang="en-US" dirty="0" smtClean="0">
                <a:latin typeface="Arial (Body)"/>
              </a:rPr>
              <a:t>Shortcomings of purchasing power parity</a:t>
            </a:r>
          </a:p>
          <a:p>
            <a:pPr eaLnBrk="1" hangingPunct="1"/>
            <a:r>
              <a:rPr lang="en-US" altLang="en-US" dirty="0" smtClean="0">
                <a:latin typeface="Arial (Body)"/>
              </a:rPr>
              <a:t>Long-run model of exchange rates: real exchange rate approach</a:t>
            </a:r>
          </a:p>
          <a:p>
            <a:pPr eaLnBrk="1" hangingPunct="1"/>
            <a:r>
              <a:rPr lang="en-US" altLang="en-US" dirty="0" smtClean="0">
                <a:latin typeface="Arial (Body)"/>
              </a:rPr>
              <a:t>Real interest rates</a:t>
            </a:r>
          </a:p>
        </p:txBody>
      </p:sp>
    </p:spTree>
    <p:extLst>
      <p:ext uri="{BB962C8B-B14F-4D97-AF65-F5344CB8AC3E}">
        <p14:creationId xmlns:p14="http://schemas.microsoft.com/office/powerpoint/2010/main" val="167861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Shortcomings of PPP </a:t>
            </a:r>
            <a:r>
              <a:rPr lang="en-US" altLang="en-US" sz="2000" b="0" dirty="0" smtClean="0">
                <a:latin typeface="Times New Roman" panose="02020603050405020304" pitchFamily="18" charset="0"/>
              </a:rPr>
              <a:t>(5 of 5)</a:t>
            </a:r>
          </a:p>
        </p:txBody>
      </p:sp>
      <p:sp>
        <p:nvSpPr>
          <p:cNvPr id="95235" name="Content Placeholder 1"/>
          <p:cNvSpPr>
            <a:spLocks noGrp="1" noChangeArrowheads="1"/>
          </p:cNvSpPr>
          <p:nvPr>
            <p:ph idx="1"/>
          </p:nvPr>
        </p:nvSpPr>
        <p:spPr>
          <a:xfrm>
            <a:off x="457200" y="1600200"/>
            <a:ext cx="8077200" cy="4525963"/>
          </a:xfrm>
        </p:spPr>
        <p:txBody>
          <a:bodyPr/>
          <a:lstStyle/>
          <a:p>
            <a:pPr eaLnBrk="1" hangingPunct="1"/>
            <a:r>
              <a:rPr lang="en-US" altLang="en-US" b="1" dirty="0" smtClean="0">
                <a:latin typeface="Arial (Body)"/>
              </a:rPr>
              <a:t>Differences in the measure of average prices for goods and services</a:t>
            </a:r>
          </a:p>
          <a:p>
            <a:pPr lvl="1" eaLnBrk="1" hangingPunct="1"/>
            <a:r>
              <a:rPr lang="en-US" altLang="en-US" sz="2400" dirty="0" smtClean="0">
                <a:latin typeface="Arial (Body)"/>
              </a:rPr>
              <a:t>levels of average prices differ across countries because of differences in how representative groups (“</a:t>
            </a:r>
            <a:r>
              <a:rPr lang="en-US" altLang="ja-JP" sz="2400" dirty="0" smtClean="0">
                <a:latin typeface="Arial (Body)"/>
              </a:rPr>
              <a:t>baskets”) of goods and services are measured.</a:t>
            </a:r>
          </a:p>
          <a:p>
            <a:pPr lvl="1" eaLnBrk="1" hangingPunct="1"/>
            <a:r>
              <a:rPr lang="en-US" altLang="en-US" sz="2400" dirty="0" smtClean="0">
                <a:latin typeface="Arial (Body)"/>
              </a:rPr>
              <a:t>Because measures of groups of goods and services are different, the measure of their average prices need not be the same.</a:t>
            </a:r>
          </a:p>
          <a:p>
            <a:pPr lvl="1" eaLnBrk="1" hangingPunct="1"/>
            <a:r>
              <a:rPr lang="en-US" altLang="en-US" sz="2400" dirty="0" smtClean="0">
                <a:latin typeface="Arial (Body)"/>
              </a:rPr>
              <a:t>One price need not hold in two markets.</a:t>
            </a:r>
          </a:p>
        </p:txBody>
      </p:sp>
    </p:spTree>
    <p:extLst>
      <p:ext uri="{BB962C8B-B14F-4D97-AF65-F5344CB8AC3E}">
        <p14:creationId xmlns:p14="http://schemas.microsoft.com/office/powerpoint/2010/main" val="388472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p:txBody>
          <a:bodyPr anchor="b"/>
          <a:lstStyle/>
          <a:p>
            <a:pPr eaLnBrk="1" hangingPunct="1"/>
            <a:r>
              <a:rPr lang="en-US" altLang="en-US" sz="3600" dirty="0" smtClean="0">
                <a:latin typeface="Times New Roman" panose="02020603050405020304" pitchFamily="18" charset="0"/>
              </a:rPr>
              <a:t>Law of One Price for Hamburgers?</a:t>
            </a:r>
          </a:p>
        </p:txBody>
      </p:sp>
      <p:pic>
        <p:nvPicPr>
          <p:cNvPr id="3" name="Picture 2" descr="A Japanese McDonald’s restaura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600200"/>
            <a:ext cx="3419106" cy="4730796"/>
          </a:xfrm>
          <a:prstGeom prst="rect">
            <a:avLst/>
          </a:prstGeom>
        </p:spPr>
      </p:pic>
    </p:spTree>
    <p:extLst>
      <p:ext uri="{BB962C8B-B14F-4D97-AF65-F5344CB8AC3E}">
        <p14:creationId xmlns:p14="http://schemas.microsoft.com/office/powerpoint/2010/main" val="3139591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Figure 16.3</a:t>
            </a:r>
            <a:r>
              <a:rPr lang="en-US" altLang="en-US" sz="3600" dirty="0">
                <a:latin typeface="Times New Roman" panose="02020603050405020304" pitchFamily="18" charset="0"/>
              </a:rPr>
              <a:t> </a:t>
            </a:r>
            <a:r>
              <a:rPr lang="en-US" altLang="en-US" sz="3600" dirty="0" smtClean="0">
                <a:latin typeface="Times New Roman" panose="02020603050405020304" pitchFamily="18" charset="0"/>
              </a:rPr>
              <a:t>Price Levels and Real Incomes, 2010</a:t>
            </a:r>
          </a:p>
        </p:txBody>
      </p:sp>
      <p:pic>
        <p:nvPicPr>
          <p:cNvPr id="2" name="Picture 1" descr="A scatter diagram plots the price level relative to the U S, U S = 100, versus P P P converted G D P per capita, chain series, at 2005 constant prices. A rising line passes through the data from (0, 42) to (70,000, 125). The majority of data points are clustered between (1,000, 30) and (1,000, 55), with points more widely dispersed and less frequent as the line rises. All values estim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060" y="1600200"/>
            <a:ext cx="5553879" cy="4559942"/>
          </a:xfrm>
          <a:prstGeom prst="rect">
            <a:avLst/>
          </a:prstGeom>
        </p:spPr>
      </p:pic>
    </p:spTree>
    <p:extLst>
      <p:ext uri="{BB962C8B-B14F-4D97-AF65-F5344CB8AC3E}">
        <p14:creationId xmlns:p14="http://schemas.microsoft.com/office/powerpoint/2010/main" val="374444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457200" y="215372"/>
            <a:ext cx="7924800" cy="1097280"/>
          </a:xfrm>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(1 of 10)</a:t>
            </a:r>
          </a:p>
        </p:txBody>
      </p:sp>
      <p:sp>
        <p:nvSpPr>
          <p:cNvPr id="2" name="Content Placeholder 1"/>
          <p:cNvSpPr>
            <a:spLocks noGrp="1" noChangeArrowheads="1"/>
          </p:cNvSpPr>
          <p:nvPr>
            <p:ph idx="1"/>
          </p:nvPr>
        </p:nvSpPr>
        <p:spPr>
          <a:xfrm>
            <a:off x="457200" y="1600201"/>
            <a:ext cx="8229600" cy="3809999"/>
          </a:xfrm>
        </p:spPr>
        <p:txBody>
          <a:bodyPr/>
          <a:lstStyle/>
          <a:p>
            <a:pPr eaLnBrk="1" hangingPunct="1"/>
            <a:r>
              <a:rPr lang="en-US" altLang="en-US" sz="2200" dirty="0" smtClean="0">
                <a:latin typeface="Arial (Body)"/>
              </a:rPr>
              <a:t>Because of the shortcomings of PPP, economists have tried to generalize the monetary approach to PPP to make a better theory.</a:t>
            </a:r>
          </a:p>
          <a:p>
            <a:pPr eaLnBrk="1" hangingPunct="1"/>
            <a:r>
              <a:rPr lang="en-US" altLang="en-US" sz="2200" dirty="0" smtClean="0">
                <a:latin typeface="Arial (Body)"/>
              </a:rPr>
              <a:t>The </a:t>
            </a:r>
            <a:r>
              <a:rPr lang="en-US" altLang="en-US" sz="2200" b="1" dirty="0" smtClean="0">
                <a:latin typeface="Arial (Body)"/>
              </a:rPr>
              <a:t>real exchange rate</a:t>
            </a:r>
            <a:r>
              <a:rPr lang="en-US" altLang="en-US" sz="2200" dirty="0" smtClean="0">
                <a:latin typeface="Arial (Body)"/>
              </a:rPr>
              <a:t> is the </a:t>
            </a:r>
            <a:r>
              <a:rPr lang="en-US" altLang="en-US" sz="2200" b="1" dirty="0" smtClean="0">
                <a:latin typeface="Arial (Body)"/>
              </a:rPr>
              <a:t>rate of exchange for goods and services</a:t>
            </a:r>
            <a:r>
              <a:rPr lang="en-US" altLang="en-US" sz="2200" dirty="0" smtClean="0">
                <a:latin typeface="Arial (Body)"/>
              </a:rPr>
              <a:t> across countries. </a:t>
            </a:r>
          </a:p>
          <a:p>
            <a:pPr lvl="1" eaLnBrk="1" hangingPunct="1"/>
            <a:r>
              <a:rPr lang="en-US" altLang="en-US" sz="2200" dirty="0" smtClean="0">
                <a:latin typeface="Arial (Body)"/>
              </a:rPr>
              <a:t>In other words, it is the relative value/price/cost of goods and services across countries.</a:t>
            </a:r>
          </a:p>
          <a:p>
            <a:pPr lvl="1" eaLnBrk="1" hangingPunct="1"/>
            <a:r>
              <a:rPr lang="en-US" altLang="en-US" sz="2200" dirty="0" smtClean="0">
                <a:latin typeface="Arial (Body)"/>
              </a:rPr>
              <a:t>For example, it is the dollar price of a European group of goods and services relative to the dollar price of an American group of goods and services:</a:t>
            </a:r>
            <a:endParaRPr lang="en-US" altLang="en-US" sz="2200" baseline="-25000" dirty="0" smtClean="0">
              <a:latin typeface="Arial (Body)"/>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18231531"/>
              </p:ext>
            </p:extLst>
          </p:nvPr>
        </p:nvGraphicFramePr>
        <p:xfrm>
          <a:off x="3545005" y="5562600"/>
          <a:ext cx="2053989" cy="843216"/>
        </p:xfrm>
        <a:graphic>
          <a:graphicData uri="http://schemas.openxmlformats.org/presentationml/2006/ole">
            <mc:AlternateContent xmlns:mc="http://schemas.openxmlformats.org/markup-compatibility/2006">
              <mc:Choice xmlns:v="urn:schemas-microsoft-com:vml" Requires="v">
                <p:oleObj spid="_x0000_s27708" name="Equation" r:id="rId3" imgW="1206360" imgH="495000" progId="Equation.DSMT4">
                  <p:embed/>
                </p:oleObj>
              </mc:Choice>
              <mc:Fallback>
                <p:oleObj name="Equation" r:id="rId3" imgW="1206360" imgH="495000" progId="Equation.DSMT4">
                  <p:embed/>
                  <p:pic>
                    <p:nvPicPr>
                      <p:cNvPr id="0" name=""/>
                      <p:cNvPicPr/>
                      <p:nvPr/>
                    </p:nvPicPr>
                    <p:blipFill>
                      <a:blip r:embed="rId4"/>
                      <a:stretch>
                        <a:fillRect/>
                      </a:stretch>
                    </p:blipFill>
                    <p:spPr>
                      <a:xfrm>
                        <a:off x="3545005" y="5562600"/>
                        <a:ext cx="2053989" cy="843216"/>
                      </a:xfrm>
                      <a:prstGeom prst="rect">
                        <a:avLst/>
                      </a:prstGeom>
                    </p:spPr>
                  </p:pic>
                </p:oleObj>
              </mc:Fallback>
            </mc:AlternateContent>
          </a:graphicData>
        </a:graphic>
      </p:graphicFrame>
    </p:spTree>
    <p:extLst>
      <p:ext uri="{BB962C8B-B14F-4D97-AF65-F5344CB8AC3E}">
        <p14:creationId xmlns:p14="http://schemas.microsoft.com/office/powerpoint/2010/main" val="51655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457200" y="215372"/>
            <a:ext cx="7924800" cy="1097280"/>
          </a:xfrm>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(2 of 10)</a:t>
            </a:r>
          </a:p>
        </p:txBody>
      </p:sp>
      <p:graphicFrame>
        <p:nvGraphicFramePr>
          <p:cNvPr id="6" name="Object 5"/>
          <p:cNvGraphicFramePr>
            <a:graphicFrameLocks noChangeAspect="1"/>
          </p:cNvGraphicFramePr>
          <p:nvPr>
            <p:extLst>
              <p:ext uri="{D42A27DB-BD31-4B8C-83A1-F6EECF244321}">
                <p14:modId xmlns:p14="http://schemas.microsoft.com/office/powerpoint/2010/main" val="2312695733"/>
              </p:ext>
            </p:extLst>
          </p:nvPr>
        </p:nvGraphicFramePr>
        <p:xfrm>
          <a:off x="3352800" y="1752600"/>
          <a:ext cx="2137389" cy="877454"/>
        </p:xfrm>
        <a:graphic>
          <a:graphicData uri="http://schemas.openxmlformats.org/presentationml/2006/ole">
            <mc:AlternateContent xmlns:mc="http://schemas.openxmlformats.org/markup-compatibility/2006">
              <mc:Choice xmlns:v="urn:schemas-microsoft-com:vml" Requires="v">
                <p:oleObj spid="_x0000_s28732" name="Equation" r:id="rId3" imgW="1206360" imgH="495000" progId="Equation.DSMT4">
                  <p:embed/>
                </p:oleObj>
              </mc:Choice>
              <mc:Fallback>
                <p:oleObj name="Equation" r:id="rId3" imgW="1206360" imgH="495000" progId="Equation.DSMT4">
                  <p:embed/>
                  <p:pic>
                    <p:nvPicPr>
                      <p:cNvPr id="3" name="Object 2"/>
                      <p:cNvPicPr/>
                      <p:nvPr/>
                    </p:nvPicPr>
                    <p:blipFill>
                      <a:blip r:embed="rId4"/>
                      <a:stretch>
                        <a:fillRect/>
                      </a:stretch>
                    </p:blipFill>
                    <p:spPr>
                      <a:xfrm>
                        <a:off x="3352800" y="1752600"/>
                        <a:ext cx="2137389" cy="877454"/>
                      </a:xfrm>
                      <a:prstGeom prst="rect">
                        <a:avLst/>
                      </a:prstGeom>
                    </p:spPr>
                  </p:pic>
                </p:oleObj>
              </mc:Fallback>
            </mc:AlternateContent>
          </a:graphicData>
        </a:graphic>
      </p:graphicFrame>
      <p:sp>
        <p:nvSpPr>
          <p:cNvPr id="2" name="Content Placeholder 1"/>
          <p:cNvSpPr>
            <a:spLocks noGrp="1" noChangeArrowheads="1"/>
          </p:cNvSpPr>
          <p:nvPr>
            <p:ph idx="1"/>
          </p:nvPr>
        </p:nvSpPr>
        <p:spPr>
          <a:xfrm>
            <a:off x="457200" y="2743200"/>
            <a:ext cx="8229600" cy="3588024"/>
          </a:xfrm>
        </p:spPr>
        <p:txBody>
          <a:bodyPr/>
          <a:lstStyle/>
          <a:p>
            <a:pPr lvl="1" eaLnBrk="1" hangingPunct="1"/>
            <a:r>
              <a:rPr lang="en-US" altLang="en-US" sz="2200" dirty="0" smtClean="0">
                <a:latin typeface="Arial (Body)"/>
              </a:rPr>
              <a:t>If the EU basket costs €100, the U.S. basket costs $120, and the nominal exchange rate is $1.20 per euro, then the real exchange rate is 1 U.S. basket per 1 EU basket.</a:t>
            </a:r>
          </a:p>
          <a:p>
            <a:pPr lvl="1"/>
            <a:r>
              <a:rPr lang="en-US" altLang="en-US" sz="2200" dirty="0" smtClean="0">
                <a:latin typeface="Arial (Body)"/>
              </a:rPr>
              <a:t>A real depreciation</a:t>
            </a:r>
            <a:r>
              <a:rPr lang="en-US" altLang="en-US" sz="2200" b="1" dirty="0" smtClean="0">
                <a:latin typeface="Arial (Body)"/>
              </a:rPr>
              <a:t> </a:t>
            </a:r>
            <a:r>
              <a:rPr lang="en-US" altLang="en-US" sz="2200" dirty="0" smtClean="0">
                <a:latin typeface="Arial (Body)"/>
              </a:rPr>
              <a:t>of the value of U.S. products means a fall in a dollar</a:t>
            </a:r>
            <a:r>
              <a:rPr lang="en-IN" altLang="ja-JP" sz="2200" dirty="0" smtClean="0">
                <a:latin typeface="Arial (Body)"/>
                <a:cs typeface="Arial" panose="020B0604020202020204" pitchFamily="34" charset="0"/>
              </a:rPr>
              <a:t>′</a:t>
            </a:r>
            <a:r>
              <a:rPr lang="en-US" altLang="ja-JP" sz="2200" dirty="0" smtClean="0">
                <a:latin typeface="Arial (Body)"/>
              </a:rPr>
              <a:t>s purchasing power of EU products relative to a dollar</a:t>
            </a:r>
            <a:r>
              <a:rPr lang="en-IN" altLang="ja-JP" sz="2200" dirty="0" smtClean="0">
                <a:latin typeface="Arial (Body)"/>
                <a:cs typeface="Arial" panose="020B0604020202020204" pitchFamily="34" charset="0"/>
              </a:rPr>
              <a:t>′</a:t>
            </a:r>
            <a:r>
              <a:rPr lang="en-US" altLang="ja-JP" sz="2200" dirty="0" smtClean="0">
                <a:latin typeface="Arial (Body)"/>
              </a:rPr>
              <a:t>s purchasing power of U.S. products.</a:t>
            </a:r>
          </a:p>
          <a:p>
            <a:pPr lvl="2" eaLnBrk="1" hangingPunct="1"/>
            <a:r>
              <a:rPr lang="en-US" altLang="en-US" sz="2200" dirty="0" smtClean="0">
                <a:latin typeface="Arial (Body)"/>
              </a:rPr>
              <a:t>This implies that U.S. goods become less expensive and less valuable relative to EU goods.</a:t>
            </a:r>
          </a:p>
          <a:p>
            <a:pPr lvl="2" eaLnBrk="1" hangingPunct="1"/>
            <a:r>
              <a:rPr lang="en-US" altLang="en-US" sz="2200" dirty="0" smtClean="0">
                <a:latin typeface="Arial (Body)"/>
              </a:rPr>
              <a:t>This implies that the value of U.S. goods relative to value of EU goods falls. </a:t>
            </a:r>
          </a:p>
        </p:txBody>
      </p:sp>
    </p:spTree>
    <p:extLst>
      <p:ext uri="{BB962C8B-B14F-4D97-AF65-F5344CB8AC3E}">
        <p14:creationId xmlns:p14="http://schemas.microsoft.com/office/powerpoint/2010/main" val="3451576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a:xfrm>
            <a:off x="457200" y="215372"/>
            <a:ext cx="8001000" cy="1097280"/>
          </a:xfrm>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(3 of 10)</a:t>
            </a:r>
          </a:p>
        </p:txBody>
      </p:sp>
      <p:graphicFrame>
        <p:nvGraphicFramePr>
          <p:cNvPr id="5" name="Object 4"/>
          <p:cNvGraphicFramePr>
            <a:graphicFrameLocks noChangeAspect="1"/>
          </p:cNvGraphicFramePr>
          <p:nvPr>
            <p:extLst>
              <p:ext uri="{D42A27DB-BD31-4B8C-83A1-F6EECF244321}">
                <p14:modId xmlns:p14="http://schemas.microsoft.com/office/powerpoint/2010/main" val="2516058503"/>
              </p:ext>
            </p:extLst>
          </p:nvPr>
        </p:nvGraphicFramePr>
        <p:xfrm>
          <a:off x="3367524" y="2048582"/>
          <a:ext cx="2180351" cy="895091"/>
        </p:xfrm>
        <a:graphic>
          <a:graphicData uri="http://schemas.openxmlformats.org/presentationml/2006/ole">
            <mc:AlternateContent xmlns:mc="http://schemas.openxmlformats.org/markup-compatibility/2006">
              <mc:Choice xmlns:v="urn:schemas-microsoft-com:vml" Requires="v">
                <p:oleObj spid="_x0000_s29756" name="Equation" r:id="rId3" imgW="1206360" imgH="495000" progId="Equation.DSMT4">
                  <p:embed/>
                </p:oleObj>
              </mc:Choice>
              <mc:Fallback>
                <p:oleObj name="Equation" r:id="rId3" imgW="1206360" imgH="495000" progId="Equation.DSMT4">
                  <p:embed/>
                  <p:pic>
                    <p:nvPicPr>
                      <p:cNvPr id="3" name="Object 2"/>
                      <p:cNvPicPr/>
                      <p:nvPr/>
                    </p:nvPicPr>
                    <p:blipFill>
                      <a:blip r:embed="rId4"/>
                      <a:stretch>
                        <a:fillRect/>
                      </a:stretch>
                    </p:blipFill>
                    <p:spPr>
                      <a:xfrm>
                        <a:off x="3367524" y="2048582"/>
                        <a:ext cx="2180351" cy="895091"/>
                      </a:xfrm>
                      <a:prstGeom prst="rect">
                        <a:avLst/>
                      </a:prstGeom>
                    </p:spPr>
                  </p:pic>
                </p:oleObj>
              </mc:Fallback>
            </mc:AlternateContent>
          </a:graphicData>
        </a:graphic>
      </p:graphicFrame>
      <p:sp>
        <p:nvSpPr>
          <p:cNvPr id="2" name="Content Placeholder 1"/>
          <p:cNvSpPr>
            <a:spLocks noGrp="1" noChangeArrowheads="1"/>
          </p:cNvSpPr>
          <p:nvPr>
            <p:ph idx="1"/>
          </p:nvPr>
        </p:nvSpPr>
        <p:spPr>
          <a:xfrm>
            <a:off x="457200" y="3187084"/>
            <a:ext cx="8229600" cy="2792100"/>
          </a:xfrm>
        </p:spPr>
        <p:txBody>
          <a:bodyPr/>
          <a:lstStyle/>
          <a:p>
            <a:pPr lvl="1" eaLnBrk="1" hangingPunct="1"/>
            <a:r>
              <a:rPr lang="en-US" altLang="en-US" sz="2400" dirty="0" smtClean="0">
                <a:latin typeface="Arial (Body)"/>
              </a:rPr>
              <a:t>A real appreciation</a:t>
            </a:r>
            <a:r>
              <a:rPr lang="en-US" altLang="en-US" sz="2400" b="1" dirty="0" smtClean="0">
                <a:latin typeface="Arial (Body)"/>
              </a:rPr>
              <a:t> </a:t>
            </a:r>
            <a:r>
              <a:rPr lang="en-US" altLang="en-US" sz="2400" dirty="0" smtClean="0">
                <a:latin typeface="Arial (Body)"/>
              </a:rPr>
              <a:t>of the value of U.S. products means a rise in a dollar</a:t>
            </a:r>
            <a:r>
              <a:rPr lang="en-IN" altLang="en-US" sz="2400" dirty="0" smtClean="0">
                <a:latin typeface="Arial (Body)"/>
              </a:rPr>
              <a:t>’</a:t>
            </a:r>
            <a:r>
              <a:rPr lang="en-US" altLang="ja-JP" sz="2400" dirty="0" smtClean="0">
                <a:latin typeface="Arial (Body)"/>
              </a:rPr>
              <a:t>s purchasing power of EU products relative to a dollar</a:t>
            </a:r>
            <a:r>
              <a:rPr lang="en-IN" altLang="ja-JP" sz="2400" dirty="0" smtClean="0">
                <a:latin typeface="Arial (Body)"/>
              </a:rPr>
              <a:t>’</a:t>
            </a:r>
            <a:r>
              <a:rPr lang="en-US" altLang="ja-JP" sz="2400" dirty="0" smtClean="0">
                <a:latin typeface="Arial (Body)"/>
              </a:rPr>
              <a:t>s purchasing power of U.S. products.</a:t>
            </a:r>
          </a:p>
          <a:p>
            <a:pPr lvl="2" eaLnBrk="1" hangingPunct="1"/>
            <a:r>
              <a:rPr lang="en-US" altLang="en-US" sz="2400" dirty="0" smtClean="0">
                <a:latin typeface="Arial (Body)"/>
              </a:rPr>
              <a:t>This implies that U.S. goods become more expensive and more valuable relative to EU goods.</a:t>
            </a:r>
          </a:p>
          <a:p>
            <a:pPr lvl="2" eaLnBrk="1" hangingPunct="1"/>
            <a:r>
              <a:rPr lang="en-US" altLang="en-US" sz="2400" dirty="0" smtClean="0">
                <a:latin typeface="Arial (Body)"/>
              </a:rPr>
              <a:t>This implies that the value of U.S. goods relative to value of EU goods rises. </a:t>
            </a:r>
          </a:p>
        </p:txBody>
      </p:sp>
    </p:spTree>
    <p:extLst>
      <p:ext uri="{BB962C8B-B14F-4D97-AF65-F5344CB8AC3E}">
        <p14:creationId xmlns:p14="http://schemas.microsoft.com/office/powerpoint/2010/main" val="352417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a:xfrm>
            <a:off x="457200" y="215372"/>
            <a:ext cx="7848600" cy="1097280"/>
          </a:xfrm>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(4 of 10)</a:t>
            </a:r>
          </a:p>
        </p:txBody>
      </p:sp>
      <p:sp>
        <p:nvSpPr>
          <p:cNvPr id="2" name="Content Placeholder 1"/>
          <p:cNvSpPr>
            <a:spLocks noGrp="1" noChangeArrowheads="1"/>
          </p:cNvSpPr>
          <p:nvPr>
            <p:ph idx="1"/>
          </p:nvPr>
        </p:nvSpPr>
        <p:spPr>
          <a:xfrm>
            <a:off x="457200" y="1600201"/>
            <a:ext cx="8229600" cy="833840"/>
          </a:xfrm>
        </p:spPr>
        <p:txBody>
          <a:bodyPr/>
          <a:lstStyle/>
          <a:p>
            <a:pPr eaLnBrk="1" hangingPunct="1"/>
            <a:r>
              <a:rPr lang="en-US" altLang="en-US" sz="2400" dirty="0" smtClean="0">
                <a:latin typeface="Arial (Body)"/>
              </a:rPr>
              <a:t>According to PPP, exchange rates are determined by relative average prices:</a:t>
            </a:r>
          </a:p>
        </p:txBody>
      </p:sp>
      <p:graphicFrame>
        <p:nvGraphicFramePr>
          <p:cNvPr id="8" name="Object 7"/>
          <p:cNvGraphicFramePr>
            <a:graphicFrameLocks noChangeAspect="1"/>
          </p:cNvGraphicFramePr>
          <p:nvPr>
            <p:extLst>
              <p:ext uri="{D42A27DB-BD31-4B8C-83A1-F6EECF244321}">
                <p14:modId xmlns:p14="http://schemas.microsoft.com/office/powerpoint/2010/main" val="3660107359"/>
              </p:ext>
            </p:extLst>
          </p:nvPr>
        </p:nvGraphicFramePr>
        <p:xfrm>
          <a:off x="3200400" y="2410065"/>
          <a:ext cx="1460500" cy="865187"/>
        </p:xfrm>
        <a:graphic>
          <a:graphicData uri="http://schemas.openxmlformats.org/presentationml/2006/ole">
            <mc:AlternateContent xmlns:mc="http://schemas.openxmlformats.org/markup-compatibility/2006">
              <mc:Choice xmlns:v="urn:schemas-microsoft-com:vml" Requires="v">
                <p:oleObj spid="_x0000_s30839" name="Equation" r:id="rId3" imgW="749160" imgH="444240" progId="Equation.DSMT4">
                  <p:embed/>
                </p:oleObj>
              </mc:Choice>
              <mc:Fallback>
                <p:oleObj name="Equation" r:id="rId3" imgW="749160" imgH="444240" progId="Equation.DSMT4">
                  <p:embed/>
                  <p:pic>
                    <p:nvPicPr>
                      <p:cNvPr id="14" name="Object 13"/>
                      <p:cNvPicPr/>
                      <p:nvPr/>
                    </p:nvPicPr>
                    <p:blipFill>
                      <a:blip r:embed="rId4"/>
                      <a:stretch>
                        <a:fillRect/>
                      </a:stretch>
                    </p:blipFill>
                    <p:spPr>
                      <a:xfrm>
                        <a:off x="3200400" y="2410065"/>
                        <a:ext cx="1460500" cy="865187"/>
                      </a:xfrm>
                      <a:prstGeom prst="rect">
                        <a:avLst/>
                      </a:prstGeom>
                    </p:spPr>
                  </p:pic>
                </p:oleObj>
              </mc:Fallback>
            </mc:AlternateContent>
          </a:graphicData>
        </a:graphic>
      </p:graphicFrame>
      <p:sp>
        <p:nvSpPr>
          <p:cNvPr id="3" name="Content Placeholder 2"/>
          <p:cNvSpPr>
            <a:spLocks noGrp="1"/>
          </p:cNvSpPr>
          <p:nvPr>
            <p:ph idx="13"/>
          </p:nvPr>
        </p:nvSpPr>
        <p:spPr>
          <a:xfrm>
            <a:off x="457200" y="3366349"/>
            <a:ext cx="8229600" cy="1110352"/>
          </a:xfrm>
        </p:spPr>
        <p:txBody>
          <a:bodyPr/>
          <a:lstStyle/>
          <a:p>
            <a:pPr>
              <a:spcBef>
                <a:spcPct val="70000"/>
              </a:spcBef>
            </a:pPr>
            <a:r>
              <a:rPr lang="en-US" altLang="en-US" sz="2400" dirty="0">
                <a:latin typeface="Arial (Body)"/>
              </a:rPr>
              <a:t>According to the more general real exchange rate approach, exchange rates may also be influenced by the real exchange rate</a:t>
            </a:r>
            <a:r>
              <a:rPr lang="en-US" altLang="en-US" sz="2400" dirty="0" smtClean="0">
                <a:latin typeface="Arial (Body)"/>
              </a:rPr>
              <a:t>:</a:t>
            </a:r>
            <a:endParaRPr lang="en-US" altLang="en-US" sz="2400" dirty="0">
              <a:latin typeface="Arial (Body)"/>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2425154"/>
              </p:ext>
            </p:extLst>
          </p:nvPr>
        </p:nvGraphicFramePr>
        <p:xfrm>
          <a:off x="2971800" y="4567798"/>
          <a:ext cx="2178050" cy="889000"/>
        </p:xfrm>
        <a:graphic>
          <a:graphicData uri="http://schemas.openxmlformats.org/presentationml/2006/ole">
            <mc:AlternateContent xmlns:mc="http://schemas.openxmlformats.org/markup-compatibility/2006">
              <mc:Choice xmlns:v="urn:schemas-microsoft-com:vml" Requires="v">
                <p:oleObj spid="_x0000_s30840" name="Equation" r:id="rId5" imgW="1117440" imgH="457200" progId="Equation.DSMT4">
                  <p:embed/>
                </p:oleObj>
              </mc:Choice>
              <mc:Fallback>
                <p:oleObj name="Equation" r:id="rId5" imgW="1117440" imgH="457200" progId="Equation.DSMT4">
                  <p:embed/>
                  <p:pic>
                    <p:nvPicPr>
                      <p:cNvPr id="8" name="Object 7"/>
                      <p:cNvPicPr/>
                      <p:nvPr/>
                    </p:nvPicPr>
                    <p:blipFill>
                      <a:blip r:embed="rId6"/>
                      <a:stretch>
                        <a:fillRect/>
                      </a:stretch>
                    </p:blipFill>
                    <p:spPr>
                      <a:xfrm>
                        <a:off x="2971800" y="4567798"/>
                        <a:ext cx="2178050" cy="889000"/>
                      </a:xfrm>
                      <a:prstGeom prst="rect">
                        <a:avLst/>
                      </a:prstGeom>
                    </p:spPr>
                  </p:pic>
                </p:oleObj>
              </mc:Fallback>
            </mc:AlternateContent>
          </a:graphicData>
        </a:graphic>
      </p:graphicFrame>
      <p:sp>
        <p:nvSpPr>
          <p:cNvPr id="4" name="Content Placeholder 3"/>
          <p:cNvSpPr>
            <a:spLocks noGrp="1"/>
          </p:cNvSpPr>
          <p:nvPr>
            <p:ph idx="14"/>
          </p:nvPr>
        </p:nvSpPr>
        <p:spPr>
          <a:xfrm>
            <a:off x="457200" y="5548727"/>
            <a:ext cx="8229600" cy="389171"/>
          </a:xfrm>
        </p:spPr>
        <p:txBody>
          <a:bodyPr/>
          <a:lstStyle/>
          <a:p>
            <a:pPr>
              <a:spcBef>
                <a:spcPct val="70000"/>
              </a:spcBef>
            </a:pPr>
            <a:r>
              <a:rPr lang="en-US" altLang="en-US" sz="2400" dirty="0">
                <a:latin typeface="Arial (Body)"/>
              </a:rPr>
              <a:t>What influences the real exchange rate?</a:t>
            </a:r>
          </a:p>
        </p:txBody>
      </p:sp>
    </p:spTree>
    <p:extLst>
      <p:ext uri="{BB962C8B-B14F-4D97-AF65-F5344CB8AC3E}">
        <p14:creationId xmlns:p14="http://schemas.microsoft.com/office/powerpoint/2010/main" val="370794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(5 of 10)</a:t>
            </a:r>
          </a:p>
        </p:txBody>
      </p:sp>
      <p:sp>
        <p:nvSpPr>
          <p:cNvPr id="2" name="Content Placeholder 1"/>
          <p:cNvSpPr>
            <a:spLocks noGrp="1" noChangeArrowheads="1"/>
          </p:cNvSpPr>
          <p:nvPr>
            <p:ph idx="1"/>
          </p:nvPr>
        </p:nvSpPr>
        <p:spPr/>
        <p:txBody>
          <a:bodyPr/>
          <a:lstStyle/>
          <a:p>
            <a:pPr eaLnBrk="1" hangingPunct="1"/>
            <a:r>
              <a:rPr lang="en-US" altLang="en-US" sz="2200" dirty="0" smtClean="0">
                <a:latin typeface="Arial (Body)"/>
              </a:rPr>
              <a:t>A </a:t>
            </a:r>
            <a:r>
              <a:rPr lang="en-US" altLang="en-US" sz="2200" b="1" dirty="0" smtClean="0">
                <a:latin typeface="Arial (Body)"/>
              </a:rPr>
              <a:t>change in relative demand</a:t>
            </a:r>
            <a:r>
              <a:rPr lang="en-US" altLang="en-US" sz="2200" dirty="0" smtClean="0">
                <a:latin typeface="Arial (Body)"/>
              </a:rPr>
              <a:t> of U.S. products</a:t>
            </a:r>
          </a:p>
          <a:p>
            <a:pPr lvl="1" eaLnBrk="1" hangingPunct="1"/>
            <a:r>
              <a:rPr lang="en-US" altLang="en-US" sz="2200" dirty="0" smtClean="0">
                <a:latin typeface="Arial (Body)"/>
              </a:rPr>
              <a:t>An increase in relative demand of U.S. products causes the value (price) of U.S. goods relative to the value (price) of foreign goods to rise.</a:t>
            </a:r>
          </a:p>
          <a:p>
            <a:pPr lvl="1" eaLnBrk="1" hangingPunct="1"/>
            <a:r>
              <a:rPr lang="en-US" altLang="en-US" sz="2200" dirty="0" smtClean="0">
                <a:latin typeface="Arial (Body)"/>
              </a:rPr>
              <a:t>A real appreciation of the value of U.S. goods: </a:t>
            </a:r>
            <a:r>
              <a:rPr lang="en-US" altLang="en-US" sz="2200" i="1" dirty="0" smtClean="0">
                <a:latin typeface="Arial (Body)"/>
              </a:rPr>
              <a:t>P</a:t>
            </a:r>
            <a:r>
              <a:rPr lang="en-US" altLang="en-US" sz="2200" i="1" baseline="-25000" dirty="0" smtClean="0">
                <a:latin typeface="Arial (Body)"/>
              </a:rPr>
              <a:t>US</a:t>
            </a:r>
            <a:r>
              <a:rPr lang="en-US" altLang="en-US" sz="2200" baseline="-25000" dirty="0" smtClean="0">
                <a:latin typeface="Arial (Body)"/>
              </a:rPr>
              <a:t>  </a:t>
            </a:r>
            <a:r>
              <a:rPr lang="en-US" altLang="en-US" sz="2200" dirty="0" smtClean="0">
                <a:latin typeface="Arial (Body)"/>
              </a:rPr>
              <a:t>rises relative to</a:t>
            </a:r>
          </a:p>
        </p:txBody>
      </p:sp>
      <p:graphicFrame>
        <p:nvGraphicFramePr>
          <p:cNvPr id="5" name="Object 4"/>
          <p:cNvGraphicFramePr>
            <a:graphicFrameLocks noChangeAspect="1"/>
          </p:cNvGraphicFramePr>
          <p:nvPr>
            <p:extLst>
              <p:ext uri="{D42A27DB-BD31-4B8C-83A1-F6EECF244321}">
                <p14:modId xmlns:p14="http://schemas.microsoft.com/office/powerpoint/2010/main" val="2197878216"/>
              </p:ext>
            </p:extLst>
          </p:nvPr>
        </p:nvGraphicFramePr>
        <p:xfrm>
          <a:off x="3940968" y="3796067"/>
          <a:ext cx="1262063" cy="444500"/>
        </p:xfrm>
        <a:graphic>
          <a:graphicData uri="http://schemas.openxmlformats.org/presentationml/2006/ole">
            <mc:AlternateContent xmlns:mc="http://schemas.openxmlformats.org/markup-compatibility/2006">
              <mc:Choice xmlns:v="urn:schemas-microsoft-com:vml" Requires="v">
                <p:oleObj spid="_x0000_s31804" name="Equation" r:id="rId3" imgW="647640" imgH="228600" progId="Equation.DSMT4">
                  <p:embed/>
                </p:oleObj>
              </mc:Choice>
              <mc:Fallback>
                <p:oleObj name="Equation" r:id="rId3" imgW="647640" imgH="228600" progId="Equation.DSMT4">
                  <p:embed/>
                  <p:pic>
                    <p:nvPicPr>
                      <p:cNvPr id="10" name="Object 9"/>
                      <p:cNvPicPr/>
                      <p:nvPr/>
                    </p:nvPicPr>
                    <p:blipFill>
                      <a:blip r:embed="rId4"/>
                      <a:stretch>
                        <a:fillRect/>
                      </a:stretch>
                    </p:blipFill>
                    <p:spPr>
                      <a:xfrm>
                        <a:off x="3940968" y="3796067"/>
                        <a:ext cx="1262063" cy="444500"/>
                      </a:xfrm>
                      <a:prstGeom prst="rect">
                        <a:avLst/>
                      </a:prstGeom>
                    </p:spPr>
                  </p:pic>
                </p:oleObj>
              </mc:Fallback>
            </mc:AlternateContent>
          </a:graphicData>
        </a:graphic>
      </p:graphicFrame>
      <p:sp>
        <p:nvSpPr>
          <p:cNvPr id="3" name="Content Placeholder 2"/>
          <p:cNvSpPr>
            <a:spLocks noGrp="1"/>
          </p:cNvSpPr>
          <p:nvPr>
            <p:ph idx="13"/>
          </p:nvPr>
        </p:nvSpPr>
        <p:spPr>
          <a:xfrm>
            <a:off x="457200" y="4267200"/>
            <a:ext cx="8229600" cy="2057400"/>
          </a:xfrm>
        </p:spPr>
        <p:txBody>
          <a:bodyPr/>
          <a:lstStyle/>
          <a:p>
            <a:pPr lvl="1"/>
            <a:r>
              <a:rPr lang="en-US" altLang="en-US" sz="2200" dirty="0">
                <a:latin typeface="Arial (Body)"/>
              </a:rPr>
              <a:t>The real appreciation of the value of U.S. goods makes U.S. exports more expensive and imports into the U.S. less expensive (thereby reducing the relative quantity demanded of U.S. products).</a:t>
            </a:r>
          </a:p>
          <a:p>
            <a:pPr lvl="1"/>
            <a:r>
              <a:rPr lang="en-US" altLang="en-US" sz="2200" dirty="0">
                <a:latin typeface="Arial (Body)"/>
              </a:rPr>
              <a:t>A decrease in relative demand of U.S. products causes a real depreciation of the value of U.S. goods</a:t>
            </a:r>
            <a:r>
              <a:rPr lang="en-US" altLang="en-US" sz="2200" dirty="0" smtClean="0">
                <a:latin typeface="Arial (Body)"/>
              </a:rPr>
              <a:t>.</a:t>
            </a:r>
            <a:endParaRPr lang="en-US" altLang="en-US" sz="2200" dirty="0">
              <a:latin typeface="Arial (Body)"/>
            </a:endParaRPr>
          </a:p>
        </p:txBody>
      </p:sp>
    </p:spTree>
    <p:extLst>
      <p:ext uri="{BB962C8B-B14F-4D97-AF65-F5344CB8AC3E}">
        <p14:creationId xmlns:p14="http://schemas.microsoft.com/office/powerpoint/2010/main" val="211349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(6 of 10)</a:t>
            </a:r>
          </a:p>
        </p:txBody>
      </p:sp>
      <p:sp>
        <p:nvSpPr>
          <p:cNvPr id="2" name="Content Placeholder 1"/>
          <p:cNvSpPr>
            <a:spLocks noGrp="1" noChangeArrowheads="1"/>
          </p:cNvSpPr>
          <p:nvPr>
            <p:ph idx="1"/>
          </p:nvPr>
        </p:nvSpPr>
        <p:spPr>
          <a:xfrm>
            <a:off x="457200" y="1600201"/>
            <a:ext cx="8229600" cy="2133600"/>
          </a:xfrm>
        </p:spPr>
        <p:txBody>
          <a:bodyPr/>
          <a:lstStyle/>
          <a:p>
            <a:pPr eaLnBrk="1" hangingPunct="1">
              <a:lnSpc>
                <a:spcPct val="90000"/>
              </a:lnSpc>
              <a:spcBef>
                <a:spcPts val="600"/>
              </a:spcBef>
            </a:pPr>
            <a:r>
              <a:rPr lang="en-US" altLang="en-US" sz="2200" dirty="0" smtClean="0">
                <a:latin typeface="Arial (Body)"/>
              </a:rPr>
              <a:t>A </a:t>
            </a:r>
            <a:r>
              <a:rPr lang="en-US" altLang="en-US" sz="2200" b="1" dirty="0" smtClean="0">
                <a:latin typeface="Arial (Body)"/>
              </a:rPr>
              <a:t>change in relative supply</a:t>
            </a:r>
            <a:r>
              <a:rPr lang="en-US" altLang="en-US" sz="2200" dirty="0" smtClean="0">
                <a:latin typeface="Arial (Body)"/>
              </a:rPr>
              <a:t> of U.S. products</a:t>
            </a:r>
          </a:p>
          <a:p>
            <a:pPr lvl="1" eaLnBrk="1" hangingPunct="1"/>
            <a:r>
              <a:rPr lang="en-US" altLang="en-US" sz="2200" dirty="0" smtClean="0">
                <a:latin typeface="Arial (Body)"/>
              </a:rPr>
              <a:t>An increase in relative supply of U.S. products (caused by an increase in U.S. productivity) causes the price/cost of U.S. goods relative to the price/cost of foreign goods to fall.</a:t>
            </a:r>
          </a:p>
          <a:p>
            <a:pPr lvl="1" eaLnBrk="1" hangingPunct="1"/>
            <a:r>
              <a:rPr lang="en-US" altLang="en-US" sz="2200" dirty="0" smtClean="0">
                <a:latin typeface="Arial (Body)"/>
              </a:rPr>
              <a:t>A real depreciation of the value of U.S. goods: </a:t>
            </a:r>
            <a:r>
              <a:rPr lang="en-US" altLang="en-US" sz="2200" i="1" dirty="0" smtClean="0">
                <a:latin typeface="Arial (Body)"/>
              </a:rPr>
              <a:t>P</a:t>
            </a:r>
            <a:r>
              <a:rPr lang="en-US" altLang="en-US" sz="2200" i="1" baseline="-25000" dirty="0" smtClean="0">
                <a:latin typeface="Arial (Body)"/>
              </a:rPr>
              <a:t>US</a:t>
            </a:r>
            <a:r>
              <a:rPr lang="en-US" altLang="en-US" sz="2200" baseline="-25000" dirty="0" smtClean="0">
                <a:latin typeface="Arial (Body)"/>
              </a:rPr>
              <a:t>  </a:t>
            </a:r>
            <a:r>
              <a:rPr lang="en-US" altLang="en-US" sz="2200" dirty="0" smtClean="0">
                <a:latin typeface="Arial (Body)"/>
              </a:rPr>
              <a:t>falls relative to</a:t>
            </a:r>
          </a:p>
        </p:txBody>
      </p:sp>
      <p:graphicFrame>
        <p:nvGraphicFramePr>
          <p:cNvPr id="5" name="Object 4"/>
          <p:cNvGraphicFramePr>
            <a:graphicFrameLocks noChangeAspect="1"/>
          </p:cNvGraphicFramePr>
          <p:nvPr>
            <p:extLst>
              <p:ext uri="{D42A27DB-BD31-4B8C-83A1-F6EECF244321}">
                <p14:modId xmlns:p14="http://schemas.microsoft.com/office/powerpoint/2010/main" val="3975135512"/>
              </p:ext>
            </p:extLst>
          </p:nvPr>
        </p:nvGraphicFramePr>
        <p:xfrm>
          <a:off x="3733800" y="3639844"/>
          <a:ext cx="1262063" cy="444500"/>
        </p:xfrm>
        <a:graphic>
          <a:graphicData uri="http://schemas.openxmlformats.org/presentationml/2006/ole">
            <mc:AlternateContent xmlns:mc="http://schemas.openxmlformats.org/markup-compatibility/2006">
              <mc:Choice xmlns:v="urn:schemas-microsoft-com:vml" Requires="v">
                <p:oleObj spid="_x0000_s32828" name="Equation" r:id="rId3" imgW="647640" imgH="228600" progId="Equation.DSMT4">
                  <p:embed/>
                </p:oleObj>
              </mc:Choice>
              <mc:Fallback>
                <p:oleObj name="Equation" r:id="rId3" imgW="647640" imgH="228600" progId="Equation.DSMT4">
                  <p:embed/>
                  <p:pic>
                    <p:nvPicPr>
                      <p:cNvPr id="5" name="Object 4"/>
                      <p:cNvPicPr/>
                      <p:nvPr/>
                    </p:nvPicPr>
                    <p:blipFill>
                      <a:blip r:embed="rId4"/>
                      <a:stretch>
                        <a:fillRect/>
                      </a:stretch>
                    </p:blipFill>
                    <p:spPr>
                      <a:xfrm>
                        <a:off x="3733800" y="3639844"/>
                        <a:ext cx="1262063" cy="444500"/>
                      </a:xfrm>
                      <a:prstGeom prst="rect">
                        <a:avLst/>
                      </a:prstGeom>
                    </p:spPr>
                  </p:pic>
                </p:oleObj>
              </mc:Fallback>
            </mc:AlternateContent>
          </a:graphicData>
        </a:graphic>
      </p:graphicFrame>
      <p:sp>
        <p:nvSpPr>
          <p:cNvPr id="3" name="Content Placeholder 2"/>
          <p:cNvSpPr>
            <a:spLocks noGrp="1"/>
          </p:cNvSpPr>
          <p:nvPr>
            <p:ph idx="13"/>
          </p:nvPr>
        </p:nvSpPr>
        <p:spPr>
          <a:xfrm>
            <a:off x="457200" y="4084637"/>
            <a:ext cx="8229600" cy="2163763"/>
          </a:xfrm>
        </p:spPr>
        <p:txBody>
          <a:bodyPr/>
          <a:lstStyle/>
          <a:p>
            <a:pPr lvl="1"/>
            <a:r>
              <a:rPr lang="en-US" altLang="en-US" sz="2200" dirty="0">
                <a:latin typeface="Arial (Body)"/>
              </a:rPr>
              <a:t>The real depreciation of the value of U.S. goods makes U.S. exports less expensive and imports into the U.S. more expensive (thereby increasing relative quantity demanded to match increased relative quantity supplied).</a:t>
            </a:r>
          </a:p>
          <a:p>
            <a:pPr lvl="1"/>
            <a:r>
              <a:rPr lang="en-US" altLang="en-US" sz="2200" dirty="0">
                <a:latin typeface="Arial (Body)"/>
              </a:rPr>
              <a:t>A decrease in relative supply of U.S. products causes a real appreciation of the value of U.S. goods</a:t>
            </a:r>
            <a:r>
              <a:rPr lang="en-US" altLang="en-US" sz="2200" dirty="0" smtClean="0">
                <a:latin typeface="Arial (Body)"/>
              </a:rPr>
              <a:t>.</a:t>
            </a:r>
            <a:endParaRPr lang="en-US" altLang="en-US" sz="2200" dirty="0">
              <a:latin typeface="Arial (Body)"/>
            </a:endParaRPr>
          </a:p>
        </p:txBody>
      </p:sp>
    </p:spTree>
    <p:extLst>
      <p:ext uri="{BB962C8B-B14F-4D97-AF65-F5344CB8AC3E}">
        <p14:creationId xmlns:p14="http://schemas.microsoft.com/office/powerpoint/2010/main" val="2224860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Figure 16.4</a:t>
            </a:r>
            <a:r>
              <a:rPr lang="en-US" altLang="en-US" sz="3600" dirty="0">
                <a:latin typeface="Times New Roman" panose="02020603050405020304" pitchFamily="18" charset="0"/>
              </a:rPr>
              <a:t> </a:t>
            </a:r>
            <a:r>
              <a:rPr lang="en-US" altLang="en-US" sz="3600" dirty="0" smtClean="0">
                <a:latin typeface="Times New Roman" panose="02020603050405020304" pitchFamily="18" charset="0"/>
              </a:rPr>
              <a:t>Determination of the Long-Run Real Exchange Rate</a:t>
            </a:r>
          </a:p>
        </p:txBody>
      </p:sp>
      <p:pic>
        <p:nvPicPr>
          <p:cNvPr id="2" name="Picture 1" descr="The graph of the determination of the long-run real exchange rate plots real exchange rate versus ratio of U S to European real output, Y sub U S over Y sub E. The R S curve is a vertical line at x = left parenthesis, Y sub U S over Y sub E, right parenthesis, super 1. R S intersects a rising R S curve at point 1, where y = real exchange rate sup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676400"/>
            <a:ext cx="5127906" cy="4340871"/>
          </a:xfrm>
          <a:prstGeom prst="rect">
            <a:avLst/>
          </a:prstGeom>
        </p:spPr>
      </p:pic>
    </p:spTree>
    <p:extLst>
      <p:ext uri="{BB962C8B-B14F-4D97-AF65-F5344CB8AC3E}">
        <p14:creationId xmlns:p14="http://schemas.microsoft.com/office/powerpoint/2010/main" val="211538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The Behavior of Exchange Rates </a:t>
            </a:r>
            <a:r>
              <a:rPr lang="en-US" altLang="en-US" sz="2000" b="0" dirty="0" smtClean="0">
                <a:latin typeface="Times New Roman" panose="02020603050405020304" pitchFamily="18" charset="0"/>
              </a:rPr>
              <a:t>(1 of 2)</a:t>
            </a:r>
          </a:p>
        </p:txBody>
      </p:sp>
      <p:sp>
        <p:nvSpPr>
          <p:cNvPr id="7171" name="Content Placeholder 1"/>
          <p:cNvSpPr>
            <a:spLocks noGrp="1" noChangeArrowheads="1"/>
          </p:cNvSpPr>
          <p:nvPr>
            <p:ph idx="1"/>
          </p:nvPr>
        </p:nvSpPr>
        <p:spPr/>
        <p:txBody>
          <a:bodyPr/>
          <a:lstStyle/>
          <a:p>
            <a:pPr eaLnBrk="1" hangingPunct="1"/>
            <a:r>
              <a:rPr lang="en-US" altLang="en-US" sz="2300" dirty="0" smtClean="0">
                <a:latin typeface="Arial (Body)"/>
              </a:rPr>
              <a:t>What models can predict how exchange rates behave?</a:t>
            </a:r>
          </a:p>
          <a:p>
            <a:pPr lvl="1" eaLnBrk="1" hangingPunct="1"/>
            <a:r>
              <a:rPr lang="en-US" altLang="en-US" sz="2300" dirty="0" smtClean="0">
                <a:latin typeface="Arial (Body)"/>
              </a:rPr>
              <a:t>In last chapter we developed a short-run model and a long-run model that used movements in the money supply.</a:t>
            </a:r>
          </a:p>
          <a:p>
            <a:pPr lvl="1" eaLnBrk="1" hangingPunct="1"/>
            <a:r>
              <a:rPr lang="en-US" altLang="en-US" sz="2300" dirty="0" smtClean="0">
                <a:latin typeface="Arial (Body)"/>
              </a:rPr>
              <a:t>In this chapter, we develop 2 more models, building on the long-run approach from last chapter.</a:t>
            </a:r>
          </a:p>
          <a:p>
            <a:pPr lvl="1" eaLnBrk="1" hangingPunct="1"/>
            <a:r>
              <a:rPr lang="en-US" altLang="en-US" sz="2300" dirty="0" smtClean="0">
                <a:latin typeface="Arial (Body)"/>
              </a:rPr>
              <a:t>Long run means a sufficient amount of time for prices of all goods and services to adjust to market conditions so that their markets and the money market are in equilibrium.</a:t>
            </a:r>
          </a:p>
          <a:p>
            <a:pPr lvl="1" eaLnBrk="1" hangingPunct="1"/>
            <a:r>
              <a:rPr lang="en-US" altLang="en-US" sz="2300" dirty="0" smtClean="0">
                <a:latin typeface="Arial (Body)"/>
              </a:rPr>
              <a:t>Because prices are allowed to change, they will influence interest rates and exchange rates in the long-run models.</a:t>
            </a:r>
          </a:p>
        </p:txBody>
      </p:sp>
    </p:spTree>
    <p:extLst>
      <p:ext uri="{BB962C8B-B14F-4D97-AF65-F5344CB8AC3E}">
        <p14:creationId xmlns:p14="http://schemas.microsoft.com/office/powerpoint/2010/main" val="3698001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a:xfrm>
            <a:off x="457200" y="215372"/>
            <a:ext cx="7848600" cy="1097280"/>
          </a:xfrm>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(7 of 10)</a:t>
            </a:r>
          </a:p>
        </p:txBody>
      </p:sp>
      <p:sp>
        <p:nvSpPr>
          <p:cNvPr id="44035" name="Content Placeholder 1"/>
          <p:cNvSpPr>
            <a:spLocks noGrp="1" noChangeArrowheads="1"/>
          </p:cNvSpPr>
          <p:nvPr>
            <p:ph idx="1"/>
          </p:nvPr>
        </p:nvSpPr>
        <p:spPr>
          <a:xfrm>
            <a:off x="457200" y="1600200"/>
            <a:ext cx="8229600" cy="4648200"/>
          </a:xfrm>
        </p:spPr>
        <p:txBody>
          <a:bodyPr/>
          <a:lstStyle/>
          <a:p>
            <a:pPr eaLnBrk="1" hangingPunct="1">
              <a:tabLst>
                <a:tab pos="909638" algn="l"/>
              </a:tabLst>
            </a:pPr>
            <a:r>
              <a:rPr lang="en-US" altLang="en-US" dirty="0" smtClean="0">
                <a:latin typeface="Arial (Body)"/>
              </a:rPr>
              <a:t>The real exchange rate is a more general approach to explain exchange rates. Both monetary factors and real factors influence nominal exchange rates:</a:t>
            </a:r>
          </a:p>
          <a:p>
            <a:pPr marL="974725" lvl="1" indent="-517525" eaLnBrk="1" hangingPunct="1">
              <a:buFontTx/>
              <a:buNone/>
              <a:tabLst>
                <a:tab pos="974725" algn="l"/>
              </a:tabLst>
            </a:pPr>
            <a:r>
              <a:rPr lang="en-US" altLang="en-US" sz="2400" dirty="0" smtClean="0">
                <a:solidFill>
                  <a:srgbClr val="007FA3"/>
                </a:solidFill>
                <a:latin typeface="Arial (Body)"/>
              </a:rPr>
              <a:t>1a.</a:t>
            </a:r>
            <a:r>
              <a:rPr lang="en-US" altLang="en-US" sz="2400" baseline="0" dirty="0" smtClean="0">
                <a:latin typeface="Arial (Body)"/>
              </a:rPr>
              <a:t> </a:t>
            </a:r>
            <a:r>
              <a:rPr lang="en-US" altLang="en-US" sz="2400" dirty="0" smtClean="0">
                <a:latin typeface="Arial (Body)"/>
              </a:rPr>
              <a:t>Increases in </a:t>
            </a:r>
            <a:r>
              <a:rPr lang="en-US" altLang="en-US" sz="2400" b="1" dirty="0" smtClean="0">
                <a:latin typeface="Arial (Body)"/>
              </a:rPr>
              <a:t>monetary levels</a:t>
            </a:r>
            <a:r>
              <a:rPr lang="en-US" altLang="en-US" sz="2400" dirty="0" smtClean="0">
                <a:latin typeface="Arial (Body)"/>
              </a:rPr>
              <a:t> lead to temporary</a:t>
            </a:r>
            <a:r>
              <a:rPr lang="en-US" altLang="en-US" sz="2400" dirty="0">
                <a:latin typeface="Arial (Body)"/>
              </a:rPr>
              <a:t> </a:t>
            </a:r>
            <a:r>
              <a:rPr lang="en-US" altLang="en-US" sz="2400" dirty="0" smtClean="0">
                <a:latin typeface="Arial (Body)"/>
              </a:rPr>
              <a:t>inflation and changes in expectations about inflation.</a:t>
            </a:r>
          </a:p>
          <a:p>
            <a:pPr marL="974725" lvl="1" indent="-517525" eaLnBrk="1" hangingPunct="1">
              <a:buFontTx/>
              <a:buNone/>
              <a:tabLst>
                <a:tab pos="1033463" algn="l"/>
              </a:tabLst>
            </a:pPr>
            <a:r>
              <a:rPr lang="en-US" altLang="en-US" sz="2400" dirty="0" smtClean="0">
                <a:solidFill>
                  <a:srgbClr val="007FA3"/>
                </a:solidFill>
                <a:latin typeface="Arial (Body)"/>
              </a:rPr>
              <a:t>1b.</a:t>
            </a:r>
            <a:r>
              <a:rPr lang="en-US" altLang="en-US" sz="2400" baseline="0" dirty="0" smtClean="0">
                <a:latin typeface="Arial (Body)"/>
              </a:rPr>
              <a:t> </a:t>
            </a:r>
            <a:r>
              <a:rPr lang="en-US" altLang="en-US" sz="2400" dirty="0" smtClean="0">
                <a:latin typeface="Arial (Body)"/>
              </a:rPr>
              <a:t>Increases in </a:t>
            </a:r>
            <a:r>
              <a:rPr lang="en-US" altLang="en-US" sz="2400" b="1" dirty="0" smtClean="0">
                <a:latin typeface="Arial (Body)"/>
              </a:rPr>
              <a:t>monetary growth rates</a:t>
            </a:r>
            <a:r>
              <a:rPr lang="en-US" altLang="en-US" sz="2400" dirty="0" smtClean="0">
                <a:latin typeface="Arial (Body)"/>
              </a:rPr>
              <a:t> lead to persistent inflation and changes in expectations about inflation.</a:t>
            </a:r>
          </a:p>
          <a:p>
            <a:pPr marL="974725" lvl="1" indent="-517525" eaLnBrk="1" hangingPunct="1">
              <a:buFontTx/>
              <a:buNone/>
            </a:pPr>
            <a:r>
              <a:rPr lang="en-US" altLang="en-US" sz="2400" dirty="0" smtClean="0">
                <a:solidFill>
                  <a:srgbClr val="007FA3"/>
                </a:solidFill>
                <a:latin typeface="Arial (Body)"/>
              </a:rPr>
              <a:t>2a.</a:t>
            </a:r>
            <a:r>
              <a:rPr lang="en-US" altLang="en-US" sz="2400" baseline="0" dirty="0" smtClean="0">
                <a:solidFill>
                  <a:schemeClr val="tx1"/>
                </a:solidFill>
                <a:latin typeface="Arial (Body)"/>
              </a:rPr>
              <a:t> </a:t>
            </a:r>
            <a:r>
              <a:rPr lang="en-US" altLang="en-US" sz="2400" dirty="0" smtClean="0">
                <a:latin typeface="Arial (Body)"/>
              </a:rPr>
              <a:t>Increases in </a:t>
            </a:r>
            <a:r>
              <a:rPr lang="en-US" altLang="en-US" sz="2400" b="1" dirty="0" smtClean="0">
                <a:latin typeface="Arial (Body)"/>
              </a:rPr>
              <a:t>relative demand</a:t>
            </a:r>
            <a:r>
              <a:rPr lang="en-US" altLang="en-US" sz="2400" dirty="0" smtClean="0">
                <a:latin typeface="Arial (Body)"/>
              </a:rPr>
              <a:t> of domestic products lead to a real appreciation.</a:t>
            </a:r>
          </a:p>
          <a:p>
            <a:pPr marL="974725" lvl="1" indent="-517525" eaLnBrk="1" hangingPunct="1">
              <a:buFontTx/>
              <a:buNone/>
              <a:tabLst>
                <a:tab pos="974725" algn="l"/>
              </a:tabLst>
            </a:pPr>
            <a:r>
              <a:rPr lang="en-US" altLang="en-US" sz="2400" dirty="0" smtClean="0">
                <a:solidFill>
                  <a:srgbClr val="007FA3"/>
                </a:solidFill>
                <a:latin typeface="Arial (Body)"/>
              </a:rPr>
              <a:t>2b.</a:t>
            </a:r>
            <a:r>
              <a:rPr lang="en-US" altLang="en-US" sz="2400" baseline="0" dirty="0" smtClean="0">
                <a:solidFill>
                  <a:schemeClr val="tx1"/>
                </a:solidFill>
                <a:latin typeface="Arial (Body)"/>
              </a:rPr>
              <a:t> </a:t>
            </a:r>
            <a:r>
              <a:rPr lang="en-US" altLang="en-US" sz="2400" dirty="0" smtClean="0">
                <a:latin typeface="Arial (Body)"/>
              </a:rPr>
              <a:t>Increases in </a:t>
            </a:r>
            <a:r>
              <a:rPr lang="en-US" altLang="en-US" sz="2400" b="1" dirty="0" smtClean="0">
                <a:latin typeface="Arial (Body)"/>
              </a:rPr>
              <a:t>relative supply</a:t>
            </a:r>
            <a:r>
              <a:rPr lang="en-US" altLang="en-US" sz="2400" i="1" dirty="0" smtClean="0">
                <a:latin typeface="Arial (Body)"/>
              </a:rPr>
              <a:t> </a:t>
            </a:r>
            <a:r>
              <a:rPr lang="en-US" altLang="en-US" sz="2400" dirty="0" smtClean="0">
                <a:latin typeface="Arial (Body)"/>
              </a:rPr>
              <a:t>of domestic products lead to a real depreciation.</a:t>
            </a:r>
          </a:p>
        </p:txBody>
      </p:sp>
    </p:spTree>
    <p:extLst>
      <p:ext uri="{BB962C8B-B14F-4D97-AF65-F5344CB8AC3E}">
        <p14:creationId xmlns:p14="http://schemas.microsoft.com/office/powerpoint/2010/main" val="115057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a:xfrm>
            <a:off x="457200" y="215372"/>
            <a:ext cx="7924800" cy="1097280"/>
          </a:xfrm>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(8 of 10)</a:t>
            </a:r>
          </a:p>
        </p:txBody>
      </p:sp>
      <p:sp>
        <p:nvSpPr>
          <p:cNvPr id="45059" name="Content Placeholder 1"/>
          <p:cNvSpPr>
            <a:spLocks noGrp="1" noChangeArrowheads="1"/>
          </p:cNvSpPr>
          <p:nvPr>
            <p:ph idx="1"/>
          </p:nvPr>
        </p:nvSpPr>
        <p:spPr>
          <a:xfrm>
            <a:off x="457200" y="1600201"/>
            <a:ext cx="8229600" cy="298019"/>
          </a:xfrm>
        </p:spPr>
        <p:txBody>
          <a:bodyPr/>
          <a:lstStyle/>
          <a:p>
            <a:pPr eaLnBrk="1" hangingPunct="1"/>
            <a:r>
              <a:rPr lang="en-US" altLang="en-US" sz="2200" dirty="0" smtClean="0">
                <a:latin typeface="Arial (Body)"/>
              </a:rPr>
              <a:t>What are the effects on the nominal exchange rate?</a:t>
            </a:r>
          </a:p>
        </p:txBody>
      </p:sp>
      <p:graphicFrame>
        <p:nvGraphicFramePr>
          <p:cNvPr id="6" name="Object 5"/>
          <p:cNvGraphicFramePr>
            <a:graphicFrameLocks noChangeAspect="1"/>
          </p:cNvGraphicFramePr>
          <p:nvPr>
            <p:extLst>
              <p:ext uri="{D42A27DB-BD31-4B8C-83A1-F6EECF244321}">
                <p14:modId xmlns:p14="http://schemas.microsoft.com/office/powerpoint/2010/main" val="3241146784"/>
              </p:ext>
            </p:extLst>
          </p:nvPr>
        </p:nvGraphicFramePr>
        <p:xfrm>
          <a:off x="3429000" y="1915578"/>
          <a:ext cx="1800041" cy="734711"/>
        </p:xfrm>
        <a:graphic>
          <a:graphicData uri="http://schemas.openxmlformats.org/presentationml/2006/ole">
            <mc:AlternateContent xmlns:mc="http://schemas.openxmlformats.org/markup-compatibility/2006">
              <mc:Choice xmlns:v="urn:schemas-microsoft-com:vml" Requires="v">
                <p:oleObj spid="_x0000_s33853" name="Equation" r:id="rId3" imgW="1117440" imgH="457200" progId="Equation.DSMT4">
                  <p:embed/>
                </p:oleObj>
              </mc:Choice>
              <mc:Fallback>
                <p:oleObj name="Equation" r:id="rId3" imgW="1117440" imgH="457200" progId="Equation.DSMT4">
                  <p:embed/>
                  <p:pic>
                    <p:nvPicPr>
                      <p:cNvPr id="10" name="Object 9"/>
                      <p:cNvPicPr/>
                      <p:nvPr/>
                    </p:nvPicPr>
                    <p:blipFill>
                      <a:blip r:embed="rId4"/>
                      <a:stretch>
                        <a:fillRect/>
                      </a:stretch>
                    </p:blipFill>
                    <p:spPr>
                      <a:xfrm>
                        <a:off x="3429000" y="1915578"/>
                        <a:ext cx="1800041" cy="734711"/>
                      </a:xfrm>
                      <a:prstGeom prst="rect">
                        <a:avLst/>
                      </a:prstGeom>
                    </p:spPr>
                  </p:pic>
                </p:oleObj>
              </mc:Fallback>
            </mc:AlternateContent>
          </a:graphicData>
        </a:graphic>
      </p:graphicFrame>
      <p:sp>
        <p:nvSpPr>
          <p:cNvPr id="2" name="Content Placeholder 2"/>
          <p:cNvSpPr>
            <a:spLocks noGrp="1"/>
          </p:cNvSpPr>
          <p:nvPr>
            <p:ph idx="13"/>
          </p:nvPr>
        </p:nvSpPr>
        <p:spPr>
          <a:xfrm>
            <a:off x="457200" y="2667647"/>
            <a:ext cx="8229600" cy="3690085"/>
          </a:xfrm>
        </p:spPr>
        <p:txBody>
          <a:bodyPr/>
          <a:lstStyle/>
          <a:p>
            <a:r>
              <a:rPr lang="en-US" altLang="en-US" sz="2200" dirty="0">
                <a:latin typeface="Arial (Body)"/>
              </a:rPr>
              <a:t>When only monetary factors change and PPP holds, we have the same predictions as before.</a:t>
            </a:r>
          </a:p>
          <a:p>
            <a:pPr lvl="1"/>
            <a:r>
              <a:rPr lang="en-US" altLang="en-US" sz="2200" dirty="0">
                <a:latin typeface="Arial (Body)"/>
                <a:ea typeface="ＭＳ Ｐゴシック" pitchFamily="34" charset="-128"/>
              </a:rPr>
              <a:t>No changes in the real exchange rate occurs.</a:t>
            </a:r>
          </a:p>
          <a:p>
            <a:r>
              <a:rPr lang="en-US" altLang="en-US" sz="2200" dirty="0">
                <a:latin typeface="Arial (Body)"/>
              </a:rPr>
              <a:t>When factors influencing real output change, the real exchange rate changes.</a:t>
            </a:r>
          </a:p>
          <a:p>
            <a:pPr lvl="1"/>
            <a:r>
              <a:rPr lang="en-US" altLang="en-US" sz="2200" dirty="0">
                <a:latin typeface="Arial (Body)"/>
                <a:ea typeface="ＭＳ Ｐゴシック" pitchFamily="34" charset="-128"/>
              </a:rPr>
              <a:t>With an increase in relative demand of domestic products, the real exchange rate adjusts to determine nominal exchange rates.</a:t>
            </a:r>
          </a:p>
          <a:p>
            <a:pPr lvl="1"/>
            <a:r>
              <a:rPr lang="en-US" altLang="en-US" sz="2200" dirty="0">
                <a:latin typeface="Arial (Body)"/>
                <a:ea typeface="ＭＳ Ｐゴシック" pitchFamily="34" charset="-128"/>
              </a:rPr>
              <a:t>With an increase in relative supply of domestic products, the situation is more complex</a:t>
            </a:r>
            <a:r>
              <a:rPr lang="en-US" altLang="en-US" sz="2200" dirty="0" smtClean="0">
                <a:latin typeface="Arial (Body)"/>
                <a:ea typeface="ＭＳ Ｐゴシック" pitchFamily="34" charset="-128"/>
              </a:rPr>
              <a:t>.</a:t>
            </a:r>
            <a:endParaRPr lang="en-US" altLang="en-US" sz="2200" dirty="0">
              <a:latin typeface="Arial (Body)"/>
            </a:endParaRPr>
          </a:p>
        </p:txBody>
      </p:sp>
    </p:spTree>
    <p:extLst>
      <p:ext uri="{BB962C8B-B14F-4D97-AF65-F5344CB8AC3E}">
        <p14:creationId xmlns:p14="http://schemas.microsoft.com/office/powerpoint/2010/main" val="377346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a:xfrm>
            <a:off x="457200" y="215372"/>
            <a:ext cx="7924800" cy="1097280"/>
          </a:xfrm>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(9 of 10)</a:t>
            </a:r>
          </a:p>
        </p:txBody>
      </p:sp>
      <p:sp>
        <p:nvSpPr>
          <p:cNvPr id="46083" name="Content Placeholder 1"/>
          <p:cNvSpPr>
            <a:spLocks noGrp="1" noChangeArrowheads="1"/>
          </p:cNvSpPr>
          <p:nvPr>
            <p:ph idx="1"/>
          </p:nvPr>
        </p:nvSpPr>
        <p:spPr>
          <a:xfrm>
            <a:off x="457200" y="1524000"/>
            <a:ext cx="8229600" cy="2175736"/>
          </a:xfrm>
        </p:spPr>
        <p:txBody>
          <a:bodyPr/>
          <a:lstStyle/>
          <a:p>
            <a:pPr eaLnBrk="1" hangingPunct="1"/>
            <a:r>
              <a:rPr lang="en-US" altLang="en-US" sz="2200" dirty="0" smtClean="0">
                <a:latin typeface="Arial (Body)"/>
              </a:rPr>
              <a:t>With an increase in the relative supply of domestic products, the real exchange rate adjusts to make the price/cost of domestic goods depreciate, but the relative amount of domestic output also increases.</a:t>
            </a:r>
          </a:p>
          <a:p>
            <a:pPr lvl="1" eaLnBrk="1" hangingPunct="1">
              <a:spcBef>
                <a:spcPct val="40000"/>
              </a:spcBef>
            </a:pPr>
            <a:r>
              <a:rPr lang="en-US" altLang="en-US" sz="2200" dirty="0" smtClean="0">
                <a:latin typeface="Arial (Body)"/>
              </a:rPr>
              <a:t>This second effect increases the demand of real monetary assets in the domestic economy:</a:t>
            </a:r>
          </a:p>
        </p:txBody>
      </p:sp>
      <p:graphicFrame>
        <p:nvGraphicFramePr>
          <p:cNvPr id="3" name="Object 2"/>
          <p:cNvGraphicFramePr>
            <a:graphicFrameLocks noChangeAspect="1"/>
          </p:cNvGraphicFramePr>
          <p:nvPr>
            <p:extLst>
              <p:ext uri="{D42A27DB-BD31-4B8C-83A1-F6EECF244321}">
                <p14:modId xmlns:p14="http://schemas.microsoft.com/office/powerpoint/2010/main" val="1419916115"/>
              </p:ext>
            </p:extLst>
          </p:nvPr>
        </p:nvGraphicFramePr>
        <p:xfrm>
          <a:off x="3655823" y="3673102"/>
          <a:ext cx="1801091" cy="777875"/>
        </p:xfrm>
        <a:graphic>
          <a:graphicData uri="http://schemas.openxmlformats.org/presentationml/2006/ole">
            <mc:AlternateContent xmlns:mc="http://schemas.openxmlformats.org/markup-compatibility/2006">
              <mc:Choice xmlns:v="urn:schemas-microsoft-com:vml" Requires="v">
                <p:oleObj spid="_x0000_s10756" name="Equation" r:id="rId3" imgW="1117440" imgH="482400" progId="Equation.DSMT4">
                  <p:embed/>
                </p:oleObj>
              </mc:Choice>
              <mc:Fallback>
                <p:oleObj name="Equation" r:id="rId3" imgW="1117440" imgH="482400" progId="Equation.DSMT4">
                  <p:embed/>
                  <p:pic>
                    <p:nvPicPr>
                      <p:cNvPr id="0" name=""/>
                      <p:cNvPicPr/>
                      <p:nvPr/>
                    </p:nvPicPr>
                    <p:blipFill>
                      <a:blip r:embed="rId4"/>
                      <a:stretch>
                        <a:fillRect/>
                      </a:stretch>
                    </p:blipFill>
                    <p:spPr>
                      <a:xfrm>
                        <a:off x="3655823" y="3673102"/>
                        <a:ext cx="1801091" cy="777875"/>
                      </a:xfrm>
                      <a:prstGeom prst="rect">
                        <a:avLst/>
                      </a:prstGeom>
                    </p:spPr>
                  </p:pic>
                </p:oleObj>
              </mc:Fallback>
            </mc:AlternateContent>
          </a:graphicData>
        </a:graphic>
      </p:graphicFrame>
      <p:sp>
        <p:nvSpPr>
          <p:cNvPr id="2" name="Content Placeholder 2"/>
          <p:cNvSpPr>
            <a:spLocks noGrp="1"/>
          </p:cNvSpPr>
          <p:nvPr>
            <p:ph idx="13"/>
          </p:nvPr>
        </p:nvSpPr>
        <p:spPr>
          <a:xfrm>
            <a:off x="457200" y="4411095"/>
            <a:ext cx="8229600" cy="1111321"/>
          </a:xfrm>
        </p:spPr>
        <p:txBody>
          <a:bodyPr/>
          <a:lstStyle/>
          <a:p>
            <a:pPr lvl="1">
              <a:spcBef>
                <a:spcPct val="40000"/>
              </a:spcBef>
            </a:pPr>
            <a:r>
              <a:rPr lang="en-US" altLang="en-US" sz="2200" dirty="0">
                <a:latin typeface="Arial (Body)"/>
              </a:rPr>
              <a:t>Thus the level of average domestic prices is predicted to decrease relative to the level of average foreign prices.</a:t>
            </a:r>
          </a:p>
          <a:p>
            <a:pPr lvl="1">
              <a:spcBef>
                <a:spcPct val="40000"/>
              </a:spcBef>
            </a:pPr>
            <a:r>
              <a:rPr lang="en-US" altLang="en-US" sz="2200" dirty="0">
                <a:latin typeface="Arial (Body)"/>
              </a:rPr>
              <a:t>The effect on the nominal exchange rate is ambiguous</a:t>
            </a:r>
            <a:r>
              <a:rPr lang="en-US" altLang="en-US" sz="2200" dirty="0" smtClean="0">
                <a:latin typeface="Arial (Body)"/>
              </a:rPr>
              <a:t>:</a:t>
            </a:r>
            <a:endParaRPr lang="en-US" altLang="en-US" sz="2200" dirty="0">
              <a:latin typeface="Arial (Body)"/>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538837878"/>
              </p:ext>
            </p:extLst>
          </p:nvPr>
        </p:nvGraphicFramePr>
        <p:xfrm>
          <a:off x="3684234" y="5504662"/>
          <a:ext cx="1636568" cy="965489"/>
        </p:xfrm>
        <a:graphic>
          <a:graphicData uri="http://schemas.openxmlformats.org/presentationml/2006/ole">
            <mc:AlternateContent xmlns:mc="http://schemas.openxmlformats.org/markup-compatibility/2006">
              <mc:Choice xmlns:v="urn:schemas-microsoft-com:vml" Requires="v">
                <p:oleObj spid="_x0000_s10757" name="Equation" r:id="rId5" imgW="1117440" imgH="660240" progId="Equation.DSMT4">
                  <p:embed/>
                </p:oleObj>
              </mc:Choice>
              <mc:Fallback>
                <p:oleObj name="Equation" r:id="rId5" imgW="1117440" imgH="660240" progId="Equation.DSMT4">
                  <p:embed/>
                  <p:pic>
                    <p:nvPicPr>
                      <p:cNvPr id="6" name="Object 5"/>
                      <p:cNvPicPr/>
                      <p:nvPr/>
                    </p:nvPicPr>
                    <p:blipFill>
                      <a:blip r:embed="rId6"/>
                      <a:stretch>
                        <a:fillRect/>
                      </a:stretch>
                    </p:blipFill>
                    <p:spPr>
                      <a:xfrm>
                        <a:off x="3684234" y="5504662"/>
                        <a:ext cx="1636568" cy="965489"/>
                      </a:xfrm>
                      <a:prstGeom prst="rect">
                        <a:avLst/>
                      </a:prstGeom>
                    </p:spPr>
                  </p:pic>
                </p:oleObj>
              </mc:Fallback>
            </mc:AlternateContent>
          </a:graphicData>
        </a:graphic>
      </p:graphicFrame>
    </p:spTree>
    <p:extLst>
      <p:ext uri="{BB962C8B-B14F-4D97-AF65-F5344CB8AC3E}">
        <p14:creationId xmlns:p14="http://schemas.microsoft.com/office/powerpoint/2010/main" val="639729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457200" y="215372"/>
            <a:ext cx="8001000" cy="1097280"/>
          </a:xfrm>
        </p:spPr>
        <p:txBody>
          <a:bodyPr/>
          <a:lstStyle/>
          <a:p>
            <a:pPr eaLnBrk="1" hangingPunct="1"/>
            <a:r>
              <a:rPr lang="en-US" altLang="en-US" sz="3600" dirty="0" smtClean="0">
                <a:latin typeface="Times New Roman" panose="02020603050405020304" pitchFamily="18" charset="0"/>
              </a:rPr>
              <a:t>The Real Exchange Rate Approach to Exchange Rates </a:t>
            </a:r>
            <a:r>
              <a:rPr lang="en-US" altLang="en-US" sz="2000" b="0" dirty="0" smtClean="0">
                <a:latin typeface="Times New Roman" panose="02020603050405020304" pitchFamily="18" charset="0"/>
              </a:rPr>
              <a:t>(10 of 10)</a:t>
            </a:r>
          </a:p>
        </p:txBody>
      </p:sp>
      <p:sp>
        <p:nvSpPr>
          <p:cNvPr id="47107" name="Content Placeholder 1"/>
          <p:cNvSpPr>
            <a:spLocks noGrp="1" noChangeArrowheads="1"/>
          </p:cNvSpPr>
          <p:nvPr>
            <p:ph idx="1"/>
          </p:nvPr>
        </p:nvSpPr>
        <p:spPr/>
        <p:txBody>
          <a:bodyPr/>
          <a:lstStyle/>
          <a:p>
            <a:pPr eaLnBrk="1" hangingPunct="1"/>
            <a:r>
              <a:rPr lang="en-US" altLang="en-US" dirty="0" smtClean="0">
                <a:latin typeface="Arial (Body)"/>
              </a:rPr>
              <a:t>When economic changes are influenced only by monetary factors, and when the assumptions of PPP hold, nominal exchange rates are determined by PPP.</a:t>
            </a:r>
          </a:p>
          <a:p>
            <a:pPr eaLnBrk="1" hangingPunct="1"/>
            <a:r>
              <a:rPr lang="en-US" altLang="en-US" dirty="0" smtClean="0">
                <a:latin typeface="Arial (Body)"/>
              </a:rPr>
              <a:t>When economic changes are caused by factors that affect real output, exchange rates are not determined by PPP only, but are also influenced by the real exchange rate.</a:t>
            </a:r>
          </a:p>
        </p:txBody>
      </p:sp>
    </p:spTree>
    <p:extLst>
      <p:ext uri="{BB962C8B-B14F-4D97-AF65-F5344CB8AC3E}">
        <p14:creationId xmlns:p14="http://schemas.microsoft.com/office/powerpoint/2010/main" val="1037845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Interest Rate Differences</a:t>
            </a:r>
          </a:p>
        </p:txBody>
      </p:sp>
      <p:sp>
        <p:nvSpPr>
          <p:cNvPr id="48131" name="Content Placeholder 1"/>
          <p:cNvSpPr>
            <a:spLocks noGrp="1" noChangeArrowheads="1"/>
          </p:cNvSpPr>
          <p:nvPr>
            <p:ph idx="1"/>
          </p:nvPr>
        </p:nvSpPr>
        <p:spPr>
          <a:xfrm>
            <a:off x="457200" y="1600201"/>
            <a:ext cx="8229600" cy="609599"/>
          </a:xfrm>
        </p:spPr>
        <p:txBody>
          <a:bodyPr/>
          <a:lstStyle/>
          <a:p>
            <a:pPr eaLnBrk="1" hangingPunct="1"/>
            <a:r>
              <a:rPr lang="en-US" altLang="en-US" sz="2100" dirty="0" smtClean="0">
                <a:latin typeface="Arial (Body)"/>
              </a:rPr>
              <a:t>A more general equation of differences in nominal interest rates across countries can be derived from</a:t>
            </a:r>
          </a:p>
        </p:txBody>
      </p:sp>
      <p:graphicFrame>
        <p:nvGraphicFramePr>
          <p:cNvPr id="3" name="Object 2"/>
          <p:cNvGraphicFramePr>
            <a:graphicFrameLocks noChangeAspect="1"/>
          </p:cNvGraphicFramePr>
          <p:nvPr>
            <p:extLst>
              <p:ext uri="{D42A27DB-BD31-4B8C-83A1-F6EECF244321}">
                <p14:modId xmlns:p14="http://schemas.microsoft.com/office/powerpoint/2010/main" val="2279449298"/>
              </p:ext>
            </p:extLst>
          </p:nvPr>
        </p:nvGraphicFramePr>
        <p:xfrm>
          <a:off x="1628758" y="2236006"/>
          <a:ext cx="4428769" cy="777570"/>
        </p:xfrm>
        <a:graphic>
          <a:graphicData uri="http://schemas.openxmlformats.org/presentationml/2006/ole">
            <mc:AlternateContent xmlns:mc="http://schemas.openxmlformats.org/markup-compatibility/2006">
              <mc:Choice xmlns:v="urn:schemas-microsoft-com:vml" Requires="v">
                <p:oleObj spid="_x0000_s34991" name="Equation" r:id="rId3" imgW="3327120" imgH="583920" progId="Equation.DSMT4">
                  <p:embed/>
                </p:oleObj>
              </mc:Choice>
              <mc:Fallback>
                <p:oleObj name="Equation" r:id="rId3" imgW="3327120" imgH="583920" progId="Equation.DSMT4">
                  <p:embed/>
                  <p:pic>
                    <p:nvPicPr>
                      <p:cNvPr id="0" name=""/>
                      <p:cNvPicPr/>
                      <p:nvPr/>
                    </p:nvPicPr>
                    <p:blipFill>
                      <a:blip r:embed="rId4"/>
                      <a:stretch>
                        <a:fillRect/>
                      </a:stretch>
                    </p:blipFill>
                    <p:spPr>
                      <a:xfrm>
                        <a:off x="1628758" y="2236006"/>
                        <a:ext cx="4428769" cy="77757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37918557"/>
              </p:ext>
            </p:extLst>
          </p:nvPr>
        </p:nvGraphicFramePr>
        <p:xfrm>
          <a:off x="2430399" y="3039782"/>
          <a:ext cx="1966976" cy="630047"/>
        </p:xfrm>
        <a:graphic>
          <a:graphicData uri="http://schemas.openxmlformats.org/presentationml/2006/ole">
            <mc:AlternateContent xmlns:mc="http://schemas.openxmlformats.org/markup-compatibility/2006">
              <mc:Choice xmlns:v="urn:schemas-microsoft-com:vml" Requires="v">
                <p:oleObj spid="_x0000_s34992" name="Equation" r:id="rId5" imgW="1625400" imgH="520560" progId="Equation.DSMT4">
                  <p:embed/>
                </p:oleObj>
              </mc:Choice>
              <mc:Fallback>
                <p:oleObj name="Equation" r:id="rId5" imgW="1625400" imgH="520560" progId="Equation.DSMT4">
                  <p:embed/>
                  <p:pic>
                    <p:nvPicPr>
                      <p:cNvPr id="0" name=""/>
                      <p:cNvPicPr/>
                      <p:nvPr/>
                    </p:nvPicPr>
                    <p:blipFill>
                      <a:blip r:embed="rId6"/>
                      <a:stretch>
                        <a:fillRect/>
                      </a:stretch>
                    </p:blipFill>
                    <p:spPr>
                      <a:xfrm>
                        <a:off x="2430399" y="3039782"/>
                        <a:ext cx="1966976" cy="63004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9341317"/>
              </p:ext>
            </p:extLst>
          </p:nvPr>
        </p:nvGraphicFramePr>
        <p:xfrm>
          <a:off x="2286000" y="3636060"/>
          <a:ext cx="4070350" cy="742950"/>
        </p:xfrm>
        <a:graphic>
          <a:graphicData uri="http://schemas.openxmlformats.org/presentationml/2006/ole">
            <mc:AlternateContent xmlns:mc="http://schemas.openxmlformats.org/markup-compatibility/2006">
              <mc:Choice xmlns:v="urn:schemas-microsoft-com:vml" Requires="v">
                <p:oleObj spid="_x0000_s34993" name="Equation" r:id="rId7" imgW="2781000" imgH="507960" progId="Equation.DSMT4">
                  <p:embed/>
                </p:oleObj>
              </mc:Choice>
              <mc:Fallback>
                <p:oleObj name="Equation" r:id="rId7" imgW="2781000" imgH="507960" progId="Equation.DSMT4">
                  <p:embed/>
                  <p:pic>
                    <p:nvPicPr>
                      <p:cNvPr id="3" name="Object 2"/>
                      <p:cNvPicPr/>
                      <p:nvPr/>
                    </p:nvPicPr>
                    <p:blipFill>
                      <a:blip r:embed="rId8"/>
                      <a:stretch>
                        <a:fillRect/>
                      </a:stretch>
                    </p:blipFill>
                    <p:spPr>
                      <a:xfrm>
                        <a:off x="2286000" y="3636060"/>
                        <a:ext cx="4070350" cy="742950"/>
                      </a:xfrm>
                      <a:prstGeom prst="rect">
                        <a:avLst/>
                      </a:prstGeom>
                    </p:spPr>
                  </p:pic>
                </p:oleObj>
              </mc:Fallback>
            </mc:AlternateContent>
          </a:graphicData>
        </a:graphic>
      </p:graphicFrame>
      <p:sp>
        <p:nvSpPr>
          <p:cNvPr id="2" name="Content Placeholder 1"/>
          <p:cNvSpPr>
            <a:spLocks noGrp="1"/>
          </p:cNvSpPr>
          <p:nvPr>
            <p:ph idx="13"/>
          </p:nvPr>
        </p:nvSpPr>
        <p:spPr>
          <a:xfrm>
            <a:off x="457200" y="4379010"/>
            <a:ext cx="8229600" cy="2054091"/>
          </a:xfrm>
        </p:spPr>
        <p:txBody>
          <a:bodyPr/>
          <a:lstStyle/>
          <a:p>
            <a:r>
              <a:rPr lang="en-US" altLang="en-US" sz="2100" dirty="0" smtClean="0">
                <a:latin typeface="Arial (Body)"/>
              </a:rPr>
              <a:t>The </a:t>
            </a:r>
            <a:r>
              <a:rPr lang="en-US" altLang="en-US" sz="2100" dirty="0">
                <a:latin typeface="Arial (Body)"/>
              </a:rPr>
              <a:t>difference in nominal interest rates across two countries is now the sum of</a:t>
            </a:r>
          </a:p>
          <a:p>
            <a:pPr lvl="1"/>
            <a:r>
              <a:rPr lang="en-US" altLang="en-US" sz="2100" dirty="0">
                <a:latin typeface="Arial (Body)"/>
              </a:rPr>
              <a:t>the expected rate of depreciation in the value of domestic goods relative to foreign goods, and</a:t>
            </a:r>
          </a:p>
          <a:p>
            <a:pPr lvl="1"/>
            <a:r>
              <a:rPr lang="en-US" altLang="en-US" sz="2100" dirty="0">
                <a:latin typeface="Arial (Body)"/>
              </a:rPr>
              <a:t>the difference in expected inflation rates between the domestic economy and the foreign economy</a:t>
            </a:r>
            <a:r>
              <a:rPr lang="en-US" altLang="en-US" sz="2100" dirty="0" smtClean="0">
                <a:latin typeface="Arial (Body)"/>
              </a:rPr>
              <a:t>.</a:t>
            </a:r>
            <a:endParaRPr lang="en-US" sz="2100" dirty="0">
              <a:latin typeface="Arial (Body)"/>
            </a:endParaRPr>
          </a:p>
        </p:txBody>
      </p:sp>
    </p:spTree>
    <p:extLst>
      <p:ext uri="{BB962C8B-B14F-4D97-AF65-F5344CB8AC3E}">
        <p14:creationId xmlns:p14="http://schemas.microsoft.com/office/powerpoint/2010/main" val="2307162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a:xfrm>
            <a:off x="457200" y="215372"/>
            <a:ext cx="8229600" cy="1308628"/>
          </a:xfrm>
        </p:spPr>
        <p:txBody>
          <a:bodyPr/>
          <a:lstStyle/>
          <a:p>
            <a:pPr eaLnBrk="1" hangingPunct="1"/>
            <a:r>
              <a:rPr lang="en-US" altLang="en-US" sz="3000" dirty="0" smtClean="0">
                <a:latin typeface="Times New Roman" panose="02020603050405020304" pitchFamily="18" charset="0"/>
              </a:rPr>
              <a:t>Table 16.1</a:t>
            </a:r>
            <a:r>
              <a:rPr lang="en-US" altLang="en-US" sz="3000" dirty="0">
                <a:latin typeface="Times New Roman" panose="02020603050405020304" pitchFamily="18" charset="0"/>
              </a:rPr>
              <a:t> </a:t>
            </a:r>
            <a:r>
              <a:rPr lang="en-US" altLang="en-US" sz="3000" dirty="0" smtClean="0">
                <a:latin typeface="Times New Roman" panose="02020603050405020304" pitchFamily="18" charset="0"/>
              </a:rPr>
              <a:t>Effects of Money Market and Output Market Changes on the Long-Run Nominal Dollar/Euro Exchange Rate, </a:t>
            </a:r>
            <a:r>
              <a:rPr lang="en-US" altLang="en-US" sz="3000" i="1" dirty="0" smtClean="0">
                <a:latin typeface="Times New Roman" panose="02020603050405020304" pitchFamily="18" charset="0"/>
              </a:rPr>
              <a:t>E</a:t>
            </a:r>
            <a:r>
              <a:rPr lang="en-US" altLang="en-US" sz="3000" baseline="-25000" dirty="0" smtClean="0">
                <a:latin typeface="Times New Roman" panose="02020603050405020304" pitchFamily="18" charset="0"/>
              </a:rPr>
              <a:t>$/€</a:t>
            </a:r>
            <a:endParaRPr lang="en-US" altLang="en-US" sz="3000" dirty="0" smtClean="0">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45248472"/>
              </p:ext>
            </p:extLst>
          </p:nvPr>
        </p:nvGraphicFramePr>
        <p:xfrm>
          <a:off x="474956" y="1772872"/>
          <a:ext cx="8201490" cy="4206240"/>
        </p:xfrm>
        <a:graphic>
          <a:graphicData uri="http://schemas.openxmlformats.org/drawingml/2006/table">
            <a:tbl>
              <a:tblPr firstRow="1" bandRow="1">
                <a:tableStyleId>{3B4B98B0-60AC-42C2-AFA5-B58CD77FA1E5}</a:tableStyleId>
              </a:tblPr>
              <a:tblGrid>
                <a:gridCol w="4543890">
                  <a:extLst>
                    <a:ext uri="{9D8B030D-6E8A-4147-A177-3AD203B41FA5}">
                      <a16:colId xmlns:a16="http://schemas.microsoft.com/office/drawing/2014/main" xmlns="" val="1134560685"/>
                    </a:ext>
                  </a:extLst>
                </a:gridCol>
                <a:gridCol w="3657600">
                  <a:extLst>
                    <a:ext uri="{9D8B030D-6E8A-4147-A177-3AD203B41FA5}">
                      <a16:colId xmlns:a16="http://schemas.microsoft.com/office/drawing/2014/main" xmlns="" val="3985556180"/>
                    </a:ext>
                  </a:extLst>
                </a:gridCol>
              </a:tblGrid>
              <a:tr h="451933">
                <a:tc>
                  <a:txBody>
                    <a:bodyPr/>
                    <a:lstStyle/>
                    <a:p>
                      <a:pPr algn="ctr"/>
                      <a:r>
                        <a:rPr lang="en-US" sz="1500" dirty="0" smtClean="0">
                          <a:solidFill>
                            <a:schemeClr val="tx1"/>
                          </a:solidFill>
                          <a:latin typeface="Arial (Body)"/>
                        </a:rPr>
                        <a:t>Change</a:t>
                      </a:r>
                      <a:endParaRPr lang="en-US" sz="1500" dirty="0">
                        <a:solidFill>
                          <a:schemeClr val="tx1"/>
                        </a:solidFill>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smtClean="0">
                          <a:solidFill>
                            <a:schemeClr val="tx1"/>
                          </a:solidFill>
                          <a:latin typeface="Arial (Body)"/>
                        </a:rPr>
                        <a:t>Effect on the Long-Run Nominal Dollar/Euro Exchange Rate, </a:t>
                      </a:r>
                      <a:r>
                        <a:rPr lang="en-US" altLang="en-US" sz="1500" i="1" dirty="0" smtClean="0">
                          <a:latin typeface="Arial (Body)"/>
                        </a:rPr>
                        <a:t>E</a:t>
                      </a:r>
                      <a:r>
                        <a:rPr lang="en-US" altLang="en-US" sz="1500" baseline="-25000" dirty="0" smtClean="0">
                          <a:latin typeface="Arial (Body)"/>
                        </a:rPr>
                        <a:t>$/€</a:t>
                      </a:r>
                      <a:endParaRPr lang="en-US" sz="1500" dirty="0">
                        <a:solidFill>
                          <a:schemeClr val="tx1"/>
                        </a:solidFill>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37346131"/>
                  </a:ext>
                </a:extLst>
              </a:tr>
              <a:tr h="263628">
                <a:tc>
                  <a:txBody>
                    <a:bodyPr/>
                    <a:lstStyle/>
                    <a:p>
                      <a:pPr algn="l"/>
                      <a:r>
                        <a:rPr lang="en-US" sz="1500" b="1" dirty="0" smtClean="0">
                          <a:solidFill>
                            <a:schemeClr val="tx1"/>
                          </a:solidFill>
                          <a:latin typeface="Arial (Body)"/>
                        </a:rPr>
                        <a:t>Money market</a:t>
                      </a:r>
                      <a:endParaRPr lang="en-US" sz="1500" b="1"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bg1"/>
                          </a:solidFill>
                          <a:latin typeface="Arial (Body)"/>
                        </a:rPr>
                        <a:t>Blank</a:t>
                      </a:r>
                      <a:endParaRPr lang="en-US" sz="1500" dirty="0">
                        <a:solidFill>
                          <a:schemeClr val="bg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3852835"/>
                  </a:ext>
                </a:extLst>
              </a:tr>
              <a:tr h="451933">
                <a:tc>
                  <a:txBody>
                    <a:bodyPr/>
                    <a:lstStyle/>
                    <a:p>
                      <a:pPr algn="l"/>
                      <a:r>
                        <a:rPr lang="en-US" sz="1500" dirty="0" smtClean="0">
                          <a:solidFill>
                            <a:schemeClr val="tx1"/>
                          </a:solidFill>
                          <a:latin typeface="Arial (Body)"/>
                        </a:rPr>
                        <a:t>1. Increase in U.S. money supply level</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tx1"/>
                          </a:solidFill>
                          <a:latin typeface="Arial (Body)"/>
                        </a:rPr>
                        <a:t>Proportional increase (nominal</a:t>
                      </a:r>
                    </a:p>
                    <a:p>
                      <a:pPr algn="l"/>
                      <a:r>
                        <a:rPr lang="en-US" sz="1500" dirty="0" smtClean="0">
                          <a:solidFill>
                            <a:schemeClr val="tx1"/>
                          </a:solidFill>
                          <a:latin typeface="Arial (Body)"/>
                        </a:rPr>
                        <a:t>depreciation of $)</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72608775"/>
                  </a:ext>
                </a:extLst>
              </a:tr>
              <a:tr h="451933">
                <a:tc>
                  <a:txBody>
                    <a:bodyPr/>
                    <a:lstStyle/>
                    <a:p>
                      <a:pPr algn="l"/>
                      <a:r>
                        <a:rPr lang="en-US" sz="1500" dirty="0" smtClean="0">
                          <a:solidFill>
                            <a:schemeClr val="tx1"/>
                          </a:solidFill>
                          <a:latin typeface="Arial (Body)"/>
                        </a:rPr>
                        <a:t>2. Increase in European money supply level</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tx1"/>
                          </a:solidFill>
                          <a:latin typeface="Arial (Body)"/>
                        </a:rPr>
                        <a:t>Proportional decrease (nominal</a:t>
                      </a:r>
                      <a:r>
                        <a:rPr lang="en-US" sz="1500" baseline="0" dirty="0" smtClean="0">
                          <a:solidFill>
                            <a:schemeClr val="tx1"/>
                          </a:solidFill>
                          <a:latin typeface="Arial (Body)"/>
                        </a:rPr>
                        <a:t> </a:t>
                      </a:r>
                      <a:r>
                        <a:rPr lang="en-US" sz="1500" dirty="0" smtClean="0">
                          <a:solidFill>
                            <a:schemeClr val="tx1"/>
                          </a:solidFill>
                          <a:latin typeface="Arial (Body)"/>
                        </a:rPr>
                        <a:t>depreciation of euro)</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53244290"/>
                  </a:ext>
                </a:extLst>
              </a:tr>
              <a:tr h="263628">
                <a:tc>
                  <a:txBody>
                    <a:bodyPr/>
                    <a:lstStyle/>
                    <a:p>
                      <a:pPr algn="l"/>
                      <a:r>
                        <a:rPr lang="en-US" sz="1500" dirty="0" smtClean="0">
                          <a:solidFill>
                            <a:schemeClr val="tx1"/>
                          </a:solidFill>
                          <a:latin typeface="Arial (Body)"/>
                        </a:rPr>
                        <a:t>3. Increase in U.S. money supply growth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tx1"/>
                          </a:solidFill>
                          <a:latin typeface="Arial (Body)"/>
                        </a:rPr>
                        <a:t>Increase (nominal depreciation of $)</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07393923"/>
                  </a:ext>
                </a:extLst>
              </a:tr>
              <a:tr h="263628">
                <a:tc>
                  <a:txBody>
                    <a:bodyPr/>
                    <a:lstStyle/>
                    <a:p>
                      <a:pPr algn="l"/>
                      <a:r>
                        <a:rPr lang="en-US" sz="1500" dirty="0" smtClean="0">
                          <a:solidFill>
                            <a:schemeClr val="tx1"/>
                          </a:solidFill>
                          <a:latin typeface="Arial (Body)"/>
                        </a:rPr>
                        <a:t>4. Increase in European money supply growth</a:t>
                      </a:r>
                      <a:r>
                        <a:rPr lang="en-US" sz="1500" baseline="0" dirty="0" smtClean="0">
                          <a:solidFill>
                            <a:schemeClr val="tx1"/>
                          </a:solidFill>
                          <a:latin typeface="Arial (Body)"/>
                        </a:rPr>
                        <a:t> </a:t>
                      </a:r>
                      <a:r>
                        <a:rPr lang="en-US" sz="1500" dirty="0" smtClean="0">
                          <a:solidFill>
                            <a:schemeClr val="tx1"/>
                          </a:solidFill>
                          <a:latin typeface="Arial (Body)"/>
                        </a:rPr>
                        <a:t>rate</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tx1"/>
                          </a:solidFill>
                          <a:latin typeface="Arial (Body)"/>
                        </a:rPr>
                        <a:t>Decrease (nominal depreciation</a:t>
                      </a:r>
                      <a:r>
                        <a:rPr lang="en-US" sz="1500" baseline="0" dirty="0" smtClean="0">
                          <a:solidFill>
                            <a:schemeClr val="tx1"/>
                          </a:solidFill>
                          <a:latin typeface="Arial (Body)"/>
                        </a:rPr>
                        <a:t> </a:t>
                      </a:r>
                      <a:r>
                        <a:rPr lang="en-US" sz="1500" dirty="0" smtClean="0">
                          <a:solidFill>
                            <a:schemeClr val="tx1"/>
                          </a:solidFill>
                          <a:latin typeface="Arial (Body)"/>
                        </a:rPr>
                        <a:t>of</a:t>
                      </a:r>
                      <a:r>
                        <a:rPr lang="en-US" sz="1500" baseline="0" dirty="0" smtClean="0">
                          <a:solidFill>
                            <a:schemeClr val="tx1"/>
                          </a:solidFill>
                          <a:latin typeface="Arial (Body)"/>
                        </a:rPr>
                        <a:t> </a:t>
                      </a:r>
                      <a:r>
                        <a:rPr lang="en-US" sz="1500" dirty="0" smtClean="0">
                          <a:solidFill>
                            <a:schemeClr val="tx1"/>
                          </a:solidFill>
                          <a:latin typeface="Arial (Body)"/>
                        </a:rPr>
                        <a:t>euro)</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61549018"/>
                  </a:ext>
                </a:extLst>
              </a:tr>
              <a:tr h="264811">
                <a:tc>
                  <a:txBody>
                    <a:bodyPr/>
                    <a:lstStyle/>
                    <a:p>
                      <a:pPr algn="l"/>
                      <a:r>
                        <a:rPr lang="en-US" sz="1500" b="1" dirty="0" smtClean="0">
                          <a:solidFill>
                            <a:schemeClr val="tx1"/>
                          </a:solidFill>
                          <a:latin typeface="Arial (Body)"/>
                        </a:rPr>
                        <a:t>Output market</a:t>
                      </a:r>
                      <a:endParaRPr lang="en-US" sz="1500" b="1"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bg1"/>
                          </a:solidFill>
                          <a:latin typeface="Arial (Body)"/>
                        </a:rPr>
                        <a:t>Blank</a:t>
                      </a:r>
                      <a:endParaRPr lang="en-US" sz="1500" dirty="0">
                        <a:solidFill>
                          <a:schemeClr val="bg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36304068"/>
                  </a:ext>
                </a:extLst>
              </a:tr>
              <a:tr h="263628">
                <a:tc>
                  <a:txBody>
                    <a:bodyPr/>
                    <a:lstStyle/>
                    <a:p>
                      <a:pPr algn="l"/>
                      <a:r>
                        <a:rPr lang="en-US" sz="1500" dirty="0" smtClean="0">
                          <a:solidFill>
                            <a:schemeClr val="tx1"/>
                          </a:solidFill>
                          <a:latin typeface="Arial (Body)"/>
                        </a:rPr>
                        <a:t>1. Increase in demand for U.S. output</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tx1"/>
                          </a:solidFill>
                          <a:latin typeface="Arial (Body)"/>
                        </a:rPr>
                        <a:t>Decrease (nominal appreciation of $)</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01180053"/>
                  </a:ext>
                </a:extLst>
              </a:tr>
              <a:tr h="264811">
                <a:tc>
                  <a:txBody>
                    <a:bodyPr/>
                    <a:lstStyle/>
                    <a:p>
                      <a:pPr algn="l"/>
                      <a:r>
                        <a:rPr lang="en-US" sz="1500" dirty="0" smtClean="0">
                          <a:solidFill>
                            <a:schemeClr val="tx1"/>
                          </a:solidFill>
                          <a:latin typeface="Arial (Body)"/>
                        </a:rPr>
                        <a:t>2. Increase in demand for European output</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tx1"/>
                          </a:solidFill>
                          <a:latin typeface="Arial (Body)"/>
                        </a:rPr>
                        <a:t>Increase (nominal appreciation of</a:t>
                      </a:r>
                      <a:r>
                        <a:rPr lang="en-US" sz="1500" baseline="0" dirty="0" smtClean="0">
                          <a:solidFill>
                            <a:schemeClr val="tx1"/>
                          </a:solidFill>
                          <a:latin typeface="Arial (Body)"/>
                        </a:rPr>
                        <a:t> </a:t>
                      </a:r>
                      <a:r>
                        <a:rPr lang="en-US" sz="1500" dirty="0" smtClean="0">
                          <a:solidFill>
                            <a:schemeClr val="tx1"/>
                          </a:solidFill>
                          <a:latin typeface="Arial (Body)"/>
                        </a:rPr>
                        <a:t>euro)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73943377"/>
                  </a:ext>
                </a:extLst>
              </a:tr>
              <a:tr h="279000">
                <a:tc>
                  <a:txBody>
                    <a:bodyPr/>
                    <a:lstStyle/>
                    <a:p>
                      <a:pPr algn="l"/>
                      <a:r>
                        <a:rPr lang="en-US" sz="1500" dirty="0" smtClean="0">
                          <a:solidFill>
                            <a:schemeClr val="tx1"/>
                          </a:solidFill>
                          <a:latin typeface="Arial (Body)"/>
                        </a:rPr>
                        <a:t>3. Output supply increase in the United States</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tx1"/>
                          </a:solidFill>
                          <a:latin typeface="Arial (Body)"/>
                        </a:rPr>
                        <a:t>Ambiguous</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48749632"/>
                  </a:ext>
                </a:extLst>
              </a:tr>
              <a:tr h="264811">
                <a:tc>
                  <a:txBody>
                    <a:bodyPr/>
                    <a:lstStyle/>
                    <a:p>
                      <a:pPr algn="l"/>
                      <a:r>
                        <a:rPr lang="en-US" sz="1500" dirty="0" smtClean="0">
                          <a:solidFill>
                            <a:schemeClr val="tx1"/>
                          </a:solidFill>
                          <a:latin typeface="Arial (Body)"/>
                        </a:rPr>
                        <a:t>4. Output supply increase in Europe</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dirty="0" smtClean="0">
                          <a:solidFill>
                            <a:schemeClr val="tx1"/>
                          </a:solidFill>
                          <a:latin typeface="Arial (Body)"/>
                        </a:rPr>
                        <a:t>Ambiguous</a:t>
                      </a:r>
                      <a:endParaRPr lang="en-US" sz="1500" dirty="0">
                        <a:solidFill>
                          <a:schemeClr val="tx1"/>
                        </a:solidFill>
                        <a:latin typeface="Arial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30071116"/>
                  </a:ext>
                </a:extLst>
              </a:tr>
            </a:tbl>
          </a:graphicData>
        </a:graphic>
      </p:graphicFrame>
    </p:spTree>
    <p:extLst>
      <p:ext uri="{BB962C8B-B14F-4D97-AF65-F5344CB8AC3E}">
        <p14:creationId xmlns:p14="http://schemas.microsoft.com/office/powerpoint/2010/main" val="137835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latin typeface="Times New Roman" panose="02020603050405020304" pitchFamily="18" charset="0"/>
              </a:rPr>
              <a:t>Real Interest Rates </a:t>
            </a:r>
            <a:r>
              <a:rPr lang="en-US" altLang="en-US" sz="2000" b="0" dirty="0">
                <a:latin typeface="Times New Roman" panose="02020603050405020304" pitchFamily="18" charset="0"/>
              </a:rPr>
              <a:t>(1 </a:t>
            </a:r>
            <a:r>
              <a:rPr lang="en-US" altLang="en-US" sz="2000" b="0" dirty="0" smtClean="0">
                <a:latin typeface="Times New Roman" panose="02020603050405020304" pitchFamily="18" charset="0"/>
              </a:rPr>
              <a:t>of 2)</a:t>
            </a:r>
            <a:endParaRPr lang="en-US" sz="2000" b="0" dirty="0">
              <a:latin typeface="Times New Roman" panose="02020603050405020304" pitchFamily="18" charset="0"/>
            </a:endParaRPr>
          </a:p>
        </p:txBody>
      </p:sp>
      <p:sp>
        <p:nvSpPr>
          <p:cNvPr id="7" name="Content Placeholder 6"/>
          <p:cNvSpPr>
            <a:spLocks noGrp="1"/>
          </p:cNvSpPr>
          <p:nvPr>
            <p:ph idx="1"/>
          </p:nvPr>
        </p:nvSpPr>
        <p:spPr>
          <a:xfrm>
            <a:off x="457200" y="1600201"/>
            <a:ext cx="8229600" cy="304799"/>
          </a:xfrm>
        </p:spPr>
        <p:txBody>
          <a:bodyPr/>
          <a:lstStyle/>
          <a:p>
            <a:r>
              <a:rPr lang="en-US" altLang="en-US" sz="2400" dirty="0">
                <a:latin typeface="Arial (Body)"/>
              </a:rPr>
              <a:t>Real interest rates are inflation-adjusted interest rates</a:t>
            </a:r>
            <a:r>
              <a:rPr lang="en-US" altLang="en-US" sz="2400" dirty="0" smtClean="0">
                <a:latin typeface="Arial (Body)"/>
              </a:rPr>
              <a:t>:</a:t>
            </a:r>
            <a:endParaRPr lang="en-US" sz="2400" dirty="0">
              <a:latin typeface="Arial (Body)"/>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343643037"/>
              </p:ext>
            </p:extLst>
          </p:nvPr>
        </p:nvGraphicFramePr>
        <p:xfrm>
          <a:off x="3755232" y="1938987"/>
          <a:ext cx="1635125" cy="489239"/>
        </p:xfrm>
        <a:graphic>
          <a:graphicData uri="http://schemas.openxmlformats.org/presentationml/2006/ole">
            <mc:AlternateContent xmlns:mc="http://schemas.openxmlformats.org/markup-compatibility/2006">
              <mc:Choice xmlns:v="urn:schemas-microsoft-com:vml" Requires="v">
                <p:oleObj spid="_x0000_s12161" name="Equation" r:id="rId3" imgW="761760" imgH="228600" progId="Equation.DSMT4">
                  <p:embed/>
                </p:oleObj>
              </mc:Choice>
              <mc:Fallback>
                <p:oleObj name="Equation" r:id="rId3" imgW="761760" imgH="228600" progId="Equation.DSMT4">
                  <p:embed/>
                  <p:pic>
                    <p:nvPicPr>
                      <p:cNvPr id="0" name=""/>
                      <p:cNvPicPr/>
                      <p:nvPr/>
                    </p:nvPicPr>
                    <p:blipFill>
                      <a:blip r:embed="rId4"/>
                      <a:stretch>
                        <a:fillRect/>
                      </a:stretch>
                    </p:blipFill>
                    <p:spPr>
                      <a:xfrm>
                        <a:off x="3755232" y="1938987"/>
                        <a:ext cx="1635125" cy="489239"/>
                      </a:xfrm>
                      <a:prstGeom prst="rect">
                        <a:avLst/>
                      </a:prstGeom>
                    </p:spPr>
                  </p:pic>
                </p:oleObj>
              </mc:Fallback>
            </mc:AlternateContent>
          </a:graphicData>
        </a:graphic>
      </p:graphicFrame>
      <p:sp>
        <p:nvSpPr>
          <p:cNvPr id="8" name="Content Placeholder 7"/>
          <p:cNvSpPr>
            <a:spLocks noGrp="1"/>
          </p:cNvSpPr>
          <p:nvPr>
            <p:ph idx="13"/>
          </p:nvPr>
        </p:nvSpPr>
        <p:spPr>
          <a:xfrm>
            <a:off x="831273" y="2341368"/>
            <a:ext cx="921327" cy="353792"/>
          </a:xfrm>
        </p:spPr>
        <p:txBody>
          <a:bodyPr/>
          <a:lstStyle/>
          <a:p>
            <a:pPr marL="0" indent="0">
              <a:buNone/>
            </a:pPr>
            <a:r>
              <a:rPr lang="en-US" altLang="en-US" sz="2400" dirty="0">
                <a:latin typeface="Arial (Body)"/>
              </a:rPr>
              <a:t>where</a:t>
            </a:r>
            <a:endParaRPr lang="en-US" sz="2400" dirty="0">
              <a:latin typeface="Arial (Body)"/>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239557297"/>
              </p:ext>
            </p:extLst>
          </p:nvPr>
        </p:nvGraphicFramePr>
        <p:xfrm>
          <a:off x="1709305" y="2276042"/>
          <a:ext cx="435841" cy="435841"/>
        </p:xfrm>
        <a:graphic>
          <a:graphicData uri="http://schemas.openxmlformats.org/presentationml/2006/ole">
            <mc:AlternateContent xmlns:mc="http://schemas.openxmlformats.org/markup-compatibility/2006">
              <mc:Choice xmlns:v="urn:schemas-microsoft-com:vml" Requires="v">
                <p:oleObj spid="_x0000_s12162" name="Equation" r:id="rId5" imgW="203040" imgH="203040" progId="Equation.DSMT4">
                  <p:embed/>
                </p:oleObj>
              </mc:Choice>
              <mc:Fallback>
                <p:oleObj name="Equation" r:id="rId5" imgW="203040" imgH="203040" progId="Equation.DSMT4">
                  <p:embed/>
                  <p:pic>
                    <p:nvPicPr>
                      <p:cNvPr id="0" name=""/>
                      <p:cNvPicPr/>
                      <p:nvPr/>
                    </p:nvPicPr>
                    <p:blipFill>
                      <a:blip r:embed="rId6"/>
                      <a:stretch>
                        <a:fillRect/>
                      </a:stretch>
                    </p:blipFill>
                    <p:spPr>
                      <a:xfrm>
                        <a:off x="1709305" y="2276042"/>
                        <a:ext cx="435841" cy="435841"/>
                      </a:xfrm>
                      <a:prstGeom prst="rect">
                        <a:avLst/>
                      </a:prstGeom>
                    </p:spPr>
                  </p:pic>
                </p:oleObj>
              </mc:Fallback>
            </mc:AlternateContent>
          </a:graphicData>
        </a:graphic>
      </p:graphicFrame>
      <p:sp>
        <p:nvSpPr>
          <p:cNvPr id="9" name="Content Placeholder 8"/>
          <p:cNvSpPr>
            <a:spLocks noGrp="1"/>
          </p:cNvSpPr>
          <p:nvPr>
            <p:ph idx="14"/>
          </p:nvPr>
        </p:nvSpPr>
        <p:spPr>
          <a:xfrm>
            <a:off x="2166732" y="2344135"/>
            <a:ext cx="5777946" cy="351025"/>
          </a:xfrm>
        </p:spPr>
        <p:txBody>
          <a:bodyPr/>
          <a:lstStyle/>
          <a:p>
            <a:pPr marL="0" indent="0">
              <a:buNone/>
            </a:pPr>
            <a:r>
              <a:rPr lang="en-US" altLang="en-US" sz="2400" dirty="0">
                <a:latin typeface="Arial (Body)"/>
              </a:rPr>
              <a:t>represents the expected inflation rate </a:t>
            </a:r>
            <a:r>
              <a:rPr lang="en-US" altLang="en-US" sz="2400" dirty="0" smtClean="0">
                <a:latin typeface="Arial (Body)"/>
              </a:rPr>
              <a:t>and</a:t>
            </a:r>
            <a:endParaRPr lang="en-US" sz="2400" dirty="0">
              <a:latin typeface="Arial (Body)"/>
            </a:endParaRPr>
          </a:p>
        </p:txBody>
      </p:sp>
      <p:sp>
        <p:nvSpPr>
          <p:cNvPr id="10" name="Content Placeholder 9"/>
          <p:cNvSpPr>
            <a:spLocks noGrp="1"/>
          </p:cNvSpPr>
          <p:nvPr>
            <p:ph idx="15"/>
          </p:nvPr>
        </p:nvSpPr>
        <p:spPr>
          <a:xfrm>
            <a:off x="831273" y="2720286"/>
            <a:ext cx="6801323" cy="353792"/>
          </a:xfrm>
        </p:spPr>
        <p:txBody>
          <a:bodyPr/>
          <a:lstStyle/>
          <a:p>
            <a:pPr marL="0" indent="0">
              <a:buNone/>
            </a:pPr>
            <a:r>
              <a:rPr lang="en-US" altLang="en-US" sz="2400" i="1" dirty="0">
                <a:latin typeface="Arial (Body)"/>
              </a:rPr>
              <a:t>R</a:t>
            </a:r>
            <a:r>
              <a:rPr lang="en-US" altLang="en-US" sz="2400" dirty="0">
                <a:latin typeface="Arial (Body)"/>
              </a:rPr>
              <a:t> represents a measure </a:t>
            </a:r>
            <a:r>
              <a:rPr lang="en-US" altLang="en-US" sz="2400" dirty="0" smtClean="0">
                <a:latin typeface="Arial (Body)"/>
              </a:rPr>
              <a:t>of </a:t>
            </a:r>
            <a:r>
              <a:rPr lang="en-US" altLang="en-US" sz="2400" dirty="0">
                <a:latin typeface="Arial (Body)"/>
              </a:rPr>
              <a:t>nominal interest rates.</a:t>
            </a:r>
            <a:endParaRPr lang="en-US" sz="2400" dirty="0">
              <a:latin typeface="Arial (Body)"/>
            </a:endParaRPr>
          </a:p>
        </p:txBody>
      </p:sp>
      <p:sp>
        <p:nvSpPr>
          <p:cNvPr id="11" name="Content Placeholder 10"/>
          <p:cNvSpPr>
            <a:spLocks noGrp="1"/>
          </p:cNvSpPr>
          <p:nvPr>
            <p:ph idx="16"/>
          </p:nvPr>
        </p:nvSpPr>
        <p:spPr>
          <a:xfrm>
            <a:off x="457200" y="3150703"/>
            <a:ext cx="8229600" cy="3269975"/>
          </a:xfrm>
        </p:spPr>
        <p:txBody>
          <a:bodyPr/>
          <a:lstStyle/>
          <a:p>
            <a:r>
              <a:rPr lang="en-US" altLang="en-US" sz="2400" dirty="0">
                <a:latin typeface="Arial (Body)"/>
              </a:rPr>
              <a:t>Real interest rates are measured in terms of real output: </a:t>
            </a:r>
          </a:p>
          <a:p>
            <a:pPr lvl="1"/>
            <a:r>
              <a:rPr lang="en-US" altLang="en-US" sz="2400" dirty="0">
                <a:latin typeface="Arial (Body)"/>
              </a:rPr>
              <a:t>the quantity of goods and services that savers can purchase when their assets pay interest</a:t>
            </a:r>
          </a:p>
          <a:p>
            <a:pPr lvl="1"/>
            <a:r>
              <a:rPr lang="en-US" altLang="en-US" sz="2400" dirty="0">
                <a:latin typeface="Arial (Body)"/>
              </a:rPr>
              <a:t>the quantity of goods and services that borrowers cannot purchase  when they must pay interest on their </a:t>
            </a:r>
            <a:r>
              <a:rPr lang="en-US" altLang="en-US" sz="2400" dirty="0" smtClean="0">
                <a:latin typeface="Arial (Body)"/>
              </a:rPr>
              <a:t>loans</a:t>
            </a:r>
            <a:endParaRPr lang="en-US" altLang="en-US" sz="2400" dirty="0">
              <a:latin typeface="Arial (Body)"/>
            </a:endParaRPr>
          </a:p>
          <a:p>
            <a:r>
              <a:rPr lang="en-US" altLang="en-US" sz="2400" dirty="0">
                <a:latin typeface="Arial (Body)"/>
              </a:rPr>
              <a:t>What are the predicted differences in real interest rates across countries</a:t>
            </a:r>
            <a:r>
              <a:rPr lang="en-US" altLang="en-US" sz="2400" dirty="0" smtClean="0">
                <a:latin typeface="Arial (Body)"/>
              </a:rPr>
              <a:t>?</a:t>
            </a:r>
            <a:endParaRPr lang="en-US" altLang="en-US" sz="2400" dirty="0">
              <a:latin typeface="Arial (Body)"/>
            </a:endParaRPr>
          </a:p>
        </p:txBody>
      </p:sp>
    </p:spTree>
    <p:extLst>
      <p:ext uri="{BB962C8B-B14F-4D97-AF65-F5344CB8AC3E}">
        <p14:creationId xmlns:p14="http://schemas.microsoft.com/office/powerpoint/2010/main" val="2327279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Real Interest Rates </a:t>
            </a:r>
            <a:r>
              <a:rPr lang="en-US" altLang="en-US" sz="2000" b="0" dirty="0" smtClean="0">
                <a:latin typeface="Times New Roman" panose="02020603050405020304" pitchFamily="18" charset="0"/>
              </a:rPr>
              <a:t>(2 of 2)</a:t>
            </a:r>
          </a:p>
        </p:txBody>
      </p:sp>
      <p:sp>
        <p:nvSpPr>
          <p:cNvPr id="50179" name="Content Placeholder 1"/>
          <p:cNvSpPr>
            <a:spLocks noGrp="1" noChangeArrowheads="1"/>
          </p:cNvSpPr>
          <p:nvPr>
            <p:ph idx="1"/>
          </p:nvPr>
        </p:nvSpPr>
        <p:spPr>
          <a:xfrm>
            <a:off x="457200" y="1600201"/>
            <a:ext cx="8229600" cy="386782"/>
          </a:xfrm>
        </p:spPr>
        <p:txBody>
          <a:bodyPr/>
          <a:lstStyle/>
          <a:p>
            <a:pPr eaLnBrk="1" hangingPunct="1"/>
            <a:r>
              <a:rPr lang="en-US" altLang="en-US" sz="2400" dirty="0" smtClean="0">
                <a:latin typeface="Arial (Body)"/>
              </a:rPr>
              <a:t>Real interest rate differentials are derived from</a:t>
            </a:r>
          </a:p>
        </p:txBody>
      </p:sp>
      <p:graphicFrame>
        <p:nvGraphicFramePr>
          <p:cNvPr id="6" name="Object 5"/>
          <p:cNvGraphicFramePr>
            <a:graphicFrameLocks noChangeAspect="1"/>
          </p:cNvGraphicFramePr>
          <p:nvPr>
            <p:extLst>
              <p:ext uri="{D42A27DB-BD31-4B8C-83A1-F6EECF244321}">
                <p14:modId xmlns:p14="http://schemas.microsoft.com/office/powerpoint/2010/main" val="3910546981"/>
              </p:ext>
            </p:extLst>
          </p:nvPr>
        </p:nvGraphicFramePr>
        <p:xfrm>
          <a:off x="1600200" y="2087166"/>
          <a:ext cx="4007644" cy="450533"/>
        </p:xfrm>
        <a:graphic>
          <a:graphicData uri="http://schemas.openxmlformats.org/presentationml/2006/ole">
            <mc:AlternateContent xmlns:mc="http://schemas.openxmlformats.org/markup-compatibility/2006">
              <mc:Choice xmlns:v="urn:schemas-microsoft-com:vml" Requires="v">
                <p:oleObj spid="_x0000_s36010" name="Equation" r:id="rId3" imgW="2489040" imgH="279360" progId="Equation.DSMT4">
                  <p:embed/>
                </p:oleObj>
              </mc:Choice>
              <mc:Fallback>
                <p:oleObj name="Equation" r:id="rId3" imgW="2489040" imgH="279360" progId="Equation.DSMT4">
                  <p:embed/>
                  <p:pic>
                    <p:nvPicPr>
                      <p:cNvPr id="8" name="Object 7"/>
                      <p:cNvPicPr/>
                      <p:nvPr/>
                    </p:nvPicPr>
                    <p:blipFill>
                      <a:blip r:embed="rId4"/>
                      <a:stretch>
                        <a:fillRect/>
                      </a:stretch>
                    </p:blipFill>
                    <p:spPr>
                      <a:xfrm>
                        <a:off x="1600200" y="2087166"/>
                        <a:ext cx="4007644" cy="45053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69188054"/>
              </p:ext>
            </p:extLst>
          </p:nvPr>
        </p:nvGraphicFramePr>
        <p:xfrm>
          <a:off x="1853883" y="2575309"/>
          <a:ext cx="4477385" cy="817245"/>
        </p:xfrm>
        <a:graphic>
          <a:graphicData uri="http://schemas.openxmlformats.org/presentationml/2006/ole">
            <mc:AlternateContent xmlns:mc="http://schemas.openxmlformats.org/markup-compatibility/2006">
              <mc:Choice xmlns:v="urn:schemas-microsoft-com:vml" Requires="v">
                <p:oleObj spid="_x0000_s36011" name="Equation" r:id="rId5" imgW="2781000" imgH="507960" progId="Equation.DSMT4">
                  <p:embed/>
                </p:oleObj>
              </mc:Choice>
              <mc:Fallback>
                <p:oleObj name="Equation" r:id="rId5" imgW="2781000" imgH="507960" progId="Equation.DSMT4">
                  <p:embed/>
                  <p:pic>
                    <p:nvPicPr>
                      <p:cNvPr id="6" name="Object 5"/>
                      <p:cNvPicPr/>
                      <p:nvPr/>
                    </p:nvPicPr>
                    <p:blipFill>
                      <a:blip r:embed="rId6"/>
                      <a:stretch>
                        <a:fillRect/>
                      </a:stretch>
                    </p:blipFill>
                    <p:spPr>
                      <a:xfrm>
                        <a:off x="1853883" y="2575309"/>
                        <a:ext cx="4477385" cy="81724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98415012"/>
              </p:ext>
            </p:extLst>
          </p:nvPr>
        </p:nvGraphicFramePr>
        <p:xfrm>
          <a:off x="1684735" y="3384090"/>
          <a:ext cx="3169443" cy="818992"/>
        </p:xfrm>
        <a:graphic>
          <a:graphicData uri="http://schemas.openxmlformats.org/presentationml/2006/ole">
            <mc:AlternateContent xmlns:mc="http://schemas.openxmlformats.org/markup-compatibility/2006">
              <mc:Choice xmlns:v="urn:schemas-microsoft-com:vml" Requires="v">
                <p:oleObj spid="_x0000_s36012" name="Equation" r:id="rId7" imgW="1968480" imgH="507960" progId="Equation.DSMT4">
                  <p:embed/>
                </p:oleObj>
              </mc:Choice>
              <mc:Fallback>
                <p:oleObj name="Equation" r:id="rId7" imgW="1968480" imgH="507960" progId="Equation.DSMT4">
                  <p:embed/>
                  <p:pic>
                    <p:nvPicPr>
                      <p:cNvPr id="6" name="Object 5"/>
                      <p:cNvPicPr/>
                      <p:nvPr/>
                    </p:nvPicPr>
                    <p:blipFill>
                      <a:blip r:embed="rId8"/>
                      <a:stretch>
                        <a:fillRect/>
                      </a:stretch>
                    </p:blipFill>
                    <p:spPr>
                      <a:xfrm>
                        <a:off x="1684735" y="3384090"/>
                        <a:ext cx="3169443" cy="818992"/>
                      </a:xfrm>
                      <a:prstGeom prst="rect">
                        <a:avLst/>
                      </a:prstGeom>
                    </p:spPr>
                  </p:pic>
                </p:oleObj>
              </mc:Fallback>
            </mc:AlternateContent>
          </a:graphicData>
        </a:graphic>
      </p:graphicFrame>
      <p:sp>
        <p:nvSpPr>
          <p:cNvPr id="2" name="Content Placeholder 1"/>
          <p:cNvSpPr>
            <a:spLocks noGrp="1"/>
          </p:cNvSpPr>
          <p:nvPr>
            <p:ph idx="13"/>
          </p:nvPr>
        </p:nvSpPr>
        <p:spPr>
          <a:xfrm>
            <a:off x="457200" y="4240692"/>
            <a:ext cx="8229600" cy="2163763"/>
          </a:xfrm>
        </p:spPr>
        <p:txBody>
          <a:bodyPr/>
          <a:lstStyle/>
          <a:p>
            <a:r>
              <a:rPr lang="en-US" altLang="en-US" sz="2300" dirty="0">
                <a:latin typeface="Arial (Body)"/>
              </a:rPr>
              <a:t>The last equation is called </a:t>
            </a:r>
            <a:r>
              <a:rPr lang="en-US" altLang="en-US" sz="2300" b="1" dirty="0">
                <a:latin typeface="Arial (Body)"/>
              </a:rPr>
              <a:t>real interest parity</a:t>
            </a:r>
            <a:r>
              <a:rPr lang="en-US" altLang="en-US" sz="2300" dirty="0">
                <a:latin typeface="Arial (Body)"/>
              </a:rPr>
              <a:t>.</a:t>
            </a:r>
          </a:p>
          <a:p>
            <a:pPr lvl="1"/>
            <a:r>
              <a:rPr lang="en-US" altLang="en-US" sz="2300" dirty="0">
                <a:latin typeface="Arial (Body)"/>
              </a:rPr>
              <a:t>It says that differences in real interest rates (in terms of goods and services that are earned or forgone when lending or borrowing) between countries are equal to the expected change in the value/price/cost of goods and services between countries</a:t>
            </a:r>
            <a:r>
              <a:rPr lang="en-US" altLang="en-US" sz="2300" dirty="0" smtClean="0">
                <a:latin typeface="Arial (Body)"/>
              </a:rPr>
              <a:t>.</a:t>
            </a:r>
            <a:endParaRPr lang="en-US" sz="2300" dirty="0">
              <a:latin typeface="Arial (Body)"/>
            </a:endParaRPr>
          </a:p>
        </p:txBody>
      </p:sp>
    </p:spTree>
    <p:extLst>
      <p:ext uri="{BB962C8B-B14F-4D97-AF65-F5344CB8AC3E}">
        <p14:creationId xmlns:p14="http://schemas.microsoft.com/office/powerpoint/2010/main" val="4288370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Summary </a:t>
            </a:r>
            <a:r>
              <a:rPr lang="en-US" altLang="en-US" sz="2000" b="0" dirty="0" smtClean="0">
                <a:latin typeface="Times New Roman" panose="02020603050405020304" pitchFamily="18" charset="0"/>
              </a:rPr>
              <a:t>(1 of 4)</a:t>
            </a:r>
          </a:p>
        </p:txBody>
      </p:sp>
      <p:sp>
        <p:nvSpPr>
          <p:cNvPr id="51203" name="Content Placeholder 1"/>
          <p:cNvSpPr>
            <a:spLocks noGrp="1" noChangeArrowheads="1"/>
          </p:cNvSpPr>
          <p:nvPr>
            <p:ph idx="1"/>
          </p:nvPr>
        </p:nvSpPr>
        <p:spPr>
          <a:xfrm>
            <a:off x="457200" y="1600200"/>
            <a:ext cx="7848600" cy="4525963"/>
          </a:xfrm>
        </p:spPr>
        <p:txBody>
          <a:bodyPr/>
          <a:lstStyle/>
          <a:p>
            <a:pPr marL="429768" indent="-429768" eaLnBrk="1" hangingPunct="1">
              <a:spcBef>
                <a:spcPts val="600"/>
              </a:spcBef>
              <a:buFont typeface="Times" pitchFamily="-1" charset="0"/>
              <a:buAutoNum type="arabicPeriod"/>
            </a:pPr>
            <a:r>
              <a:rPr lang="en-US" altLang="en-US" dirty="0" smtClean="0">
                <a:latin typeface="Arial (Body)"/>
              </a:rPr>
              <a:t>The law of one price says that the same good in different competitive markets must sell for the same price, when transportation costs and barriers between markets are not important.</a:t>
            </a:r>
          </a:p>
          <a:p>
            <a:pPr marL="429768" indent="-429768" eaLnBrk="1" hangingPunct="1">
              <a:spcBef>
                <a:spcPts val="600"/>
              </a:spcBef>
              <a:buFont typeface="Times" pitchFamily="-1" charset="0"/>
              <a:buAutoNum type="arabicPeriod"/>
            </a:pPr>
            <a:r>
              <a:rPr lang="en-US" altLang="en-US" dirty="0" smtClean="0">
                <a:latin typeface="Arial (Body)"/>
              </a:rPr>
              <a:t>Purchasing power parity applies the law of one price for all goods and services among all countries.</a:t>
            </a:r>
          </a:p>
          <a:p>
            <a:pPr marL="740664" lvl="1" indent="-283464" eaLnBrk="1" hangingPunct="1"/>
            <a:r>
              <a:rPr lang="en-US" altLang="en-US" sz="2400" dirty="0" smtClean="0">
                <a:latin typeface="Arial (Body)"/>
              </a:rPr>
              <a:t>Absolute PPP says that currencies of two countries have the same purchasing power. </a:t>
            </a:r>
          </a:p>
          <a:p>
            <a:pPr marL="740664" lvl="1" indent="-283464" eaLnBrk="1" hangingPunct="1"/>
            <a:r>
              <a:rPr lang="en-US" altLang="en-US" sz="2400" dirty="0" smtClean="0">
                <a:latin typeface="Arial (Body)"/>
              </a:rPr>
              <a:t>Relative PPP says that changes in the nominal exchange rate between two countries equals the difference in the inflation rates between the two countries. </a:t>
            </a:r>
          </a:p>
        </p:txBody>
      </p:sp>
    </p:spTree>
    <p:extLst>
      <p:ext uri="{BB962C8B-B14F-4D97-AF65-F5344CB8AC3E}">
        <p14:creationId xmlns:p14="http://schemas.microsoft.com/office/powerpoint/2010/main" val="1495657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Summary </a:t>
            </a:r>
            <a:r>
              <a:rPr lang="en-US" altLang="en-US" sz="2000" b="0" dirty="0" smtClean="0">
                <a:latin typeface="Times New Roman" panose="02020603050405020304" pitchFamily="18" charset="0"/>
              </a:rPr>
              <a:t>(2 of 4)</a:t>
            </a:r>
          </a:p>
        </p:txBody>
      </p:sp>
      <p:sp>
        <p:nvSpPr>
          <p:cNvPr id="52227" name="Content Placeholder 1"/>
          <p:cNvSpPr>
            <a:spLocks noGrp="1" noChangeArrowheads="1"/>
          </p:cNvSpPr>
          <p:nvPr>
            <p:ph idx="1"/>
          </p:nvPr>
        </p:nvSpPr>
        <p:spPr>
          <a:xfrm>
            <a:off x="457200" y="1600200"/>
            <a:ext cx="8153400" cy="4525963"/>
          </a:xfrm>
        </p:spPr>
        <p:txBody>
          <a:bodyPr/>
          <a:lstStyle/>
          <a:p>
            <a:pPr marL="429768" indent="-429768" eaLnBrk="1" hangingPunct="1">
              <a:buFont typeface="Times" pitchFamily="-1" charset="0"/>
              <a:buAutoNum type="arabicPeriod" startAt="3"/>
            </a:pPr>
            <a:r>
              <a:rPr lang="en-US" altLang="en-US" dirty="0" smtClean="0">
                <a:latin typeface="Arial (Body)"/>
              </a:rPr>
              <a:t>The monetary approach to exchange rates uses PPP and the supply and demand of real monetary assets.</a:t>
            </a:r>
          </a:p>
          <a:p>
            <a:pPr marL="740664" lvl="1" indent="-283464" eaLnBrk="1" hangingPunct="1"/>
            <a:r>
              <a:rPr lang="en-US" altLang="en-US" sz="2400" dirty="0" smtClean="0">
                <a:latin typeface="Arial (Body)"/>
              </a:rPr>
              <a:t>Changes in the growth rate of the money supply influence inflation and exchange rates.</a:t>
            </a:r>
          </a:p>
          <a:p>
            <a:pPr marL="740664" lvl="1" indent="-283464" eaLnBrk="1" hangingPunct="1"/>
            <a:r>
              <a:rPr lang="en-US" altLang="en-US" sz="2400" dirty="0" smtClean="0">
                <a:latin typeface="Arial (Body)"/>
              </a:rPr>
              <a:t>Expectations about inflation influence the exchange rate.</a:t>
            </a:r>
          </a:p>
          <a:p>
            <a:pPr marL="740664" lvl="1" indent="-283464" eaLnBrk="1" hangingPunct="1"/>
            <a:r>
              <a:rPr lang="en-US" altLang="en-US" sz="2400" dirty="0" smtClean="0">
                <a:latin typeface="Arial (Body)"/>
              </a:rPr>
              <a:t>The Fisher effect shows that differences in nominal interest rates are equal to differences in inflation rates.</a:t>
            </a:r>
          </a:p>
          <a:p>
            <a:pPr marL="429768" indent="-429768" eaLnBrk="1" hangingPunct="1">
              <a:buFont typeface="Times" pitchFamily="-1" charset="0"/>
              <a:buAutoNum type="arabicPeriod" startAt="3"/>
            </a:pPr>
            <a:r>
              <a:rPr lang="en-US" altLang="en-US" dirty="0" smtClean="0">
                <a:latin typeface="Arial (Body)"/>
              </a:rPr>
              <a:t>Empirical support for PPP is weak.</a:t>
            </a:r>
          </a:p>
          <a:p>
            <a:pPr marL="740664" lvl="1" indent="-283464" eaLnBrk="1" hangingPunct="1"/>
            <a:r>
              <a:rPr lang="en-US" altLang="en-US" sz="2400" dirty="0" smtClean="0">
                <a:latin typeface="Arial (Body)"/>
              </a:rPr>
              <a:t>Trade barriers, nontradable products, imperfect competition and differences in price measures may cause the empirical shortcomings of PPP. </a:t>
            </a:r>
          </a:p>
        </p:txBody>
      </p:sp>
    </p:spTree>
    <p:extLst>
      <p:ext uri="{BB962C8B-B14F-4D97-AF65-F5344CB8AC3E}">
        <p14:creationId xmlns:p14="http://schemas.microsoft.com/office/powerpoint/2010/main" val="3853883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The Behavior of Exchange Rates </a:t>
            </a:r>
            <a:r>
              <a:rPr lang="en-US" altLang="en-US" sz="2000" b="0" dirty="0" smtClean="0">
                <a:latin typeface="Times New Roman" panose="02020603050405020304" pitchFamily="18" charset="0"/>
              </a:rPr>
              <a:t>(2 of 2)</a:t>
            </a:r>
          </a:p>
        </p:txBody>
      </p:sp>
      <p:sp>
        <p:nvSpPr>
          <p:cNvPr id="8195" name="Content Placeholder 1"/>
          <p:cNvSpPr>
            <a:spLocks noGrp="1" noChangeArrowheads="1"/>
          </p:cNvSpPr>
          <p:nvPr>
            <p:ph idx="1"/>
          </p:nvPr>
        </p:nvSpPr>
        <p:spPr/>
        <p:txBody>
          <a:bodyPr/>
          <a:lstStyle/>
          <a:p>
            <a:pPr eaLnBrk="1" hangingPunct="1"/>
            <a:r>
              <a:rPr lang="en-US" altLang="en-US" dirty="0" smtClean="0">
                <a:latin typeface="Arial (Body)"/>
              </a:rPr>
              <a:t>The long-run models are not intended to be completely realistic descriptions about how exchange rates behave, but ways of representing how market participants may form expectations about future exchange rates and how exchange rates tend to move over long periods.</a:t>
            </a:r>
          </a:p>
        </p:txBody>
      </p:sp>
    </p:spTree>
    <p:extLst>
      <p:ext uri="{BB962C8B-B14F-4D97-AF65-F5344CB8AC3E}">
        <p14:creationId xmlns:p14="http://schemas.microsoft.com/office/powerpoint/2010/main" val="370763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a:xfrm>
            <a:off x="457200" y="215372"/>
            <a:ext cx="8229600" cy="1097280"/>
          </a:xfrm>
        </p:spPr>
        <p:txBody>
          <a:bodyPr/>
          <a:lstStyle/>
          <a:p>
            <a:pPr eaLnBrk="1" hangingPunct="1"/>
            <a:r>
              <a:rPr lang="en-US" altLang="en-US" sz="3600" dirty="0" smtClean="0">
                <a:latin typeface="Times New Roman" panose="02020603050405020304" pitchFamily="18" charset="0"/>
              </a:rPr>
              <a:t>Summary </a:t>
            </a:r>
            <a:r>
              <a:rPr lang="en-US" altLang="en-US" sz="2000" b="0" dirty="0" smtClean="0">
                <a:latin typeface="Times New Roman" panose="02020603050405020304" pitchFamily="18" charset="0"/>
              </a:rPr>
              <a:t>(3 of 4)</a:t>
            </a:r>
          </a:p>
        </p:txBody>
      </p:sp>
      <p:sp>
        <p:nvSpPr>
          <p:cNvPr id="53251" name="Content Placeholder 1"/>
          <p:cNvSpPr>
            <a:spLocks noGrp="1" noChangeArrowheads="1"/>
          </p:cNvSpPr>
          <p:nvPr>
            <p:ph idx="1"/>
          </p:nvPr>
        </p:nvSpPr>
        <p:spPr/>
        <p:txBody>
          <a:bodyPr/>
          <a:lstStyle/>
          <a:p>
            <a:pPr marL="429768" indent="-429768" eaLnBrk="1" hangingPunct="1">
              <a:buFont typeface="Times" pitchFamily="-1" charset="0"/>
              <a:buAutoNum type="arabicPeriod" startAt="5"/>
            </a:pPr>
            <a:r>
              <a:rPr lang="en-US" altLang="en-US" dirty="0" smtClean="0">
                <a:latin typeface="Arial (Body)"/>
              </a:rPr>
              <a:t>The real exchange rate approach to exchange rates generalizes the monetary approach.</a:t>
            </a:r>
          </a:p>
          <a:p>
            <a:pPr marL="740664" lvl="1" indent="-283464" eaLnBrk="1" hangingPunct="1"/>
            <a:r>
              <a:rPr lang="en-US" altLang="en-US" sz="2400" dirty="0" smtClean="0">
                <a:latin typeface="Arial (Body)"/>
              </a:rPr>
              <a:t>It defines the real exchange rate as the value/price/cost of domestic products relative to foreign products.</a:t>
            </a:r>
          </a:p>
          <a:p>
            <a:pPr marL="740664" lvl="1" indent="-283464" eaLnBrk="1" hangingPunct="1"/>
            <a:r>
              <a:rPr lang="en-US" altLang="en-US" sz="2400" dirty="0" smtClean="0">
                <a:latin typeface="Arial (Body)"/>
              </a:rPr>
              <a:t>It predicts that changes in relative demand and relative supply of products influence real and nominal exchange rates.</a:t>
            </a:r>
          </a:p>
          <a:p>
            <a:pPr marL="740664" lvl="1" indent="-283464" eaLnBrk="1" hangingPunct="1"/>
            <a:r>
              <a:rPr lang="en-US" altLang="en-US" sz="2400" dirty="0" smtClean="0">
                <a:latin typeface="Arial (Body)"/>
              </a:rPr>
              <a:t>Interest rate differences are explained by a more general concept: expected changes in the value of domestic products relative to the value of foreign products plus the difference of inflation rates between the domestic and foreign economies.</a:t>
            </a:r>
          </a:p>
        </p:txBody>
      </p:sp>
    </p:spTree>
    <p:extLst>
      <p:ext uri="{BB962C8B-B14F-4D97-AF65-F5344CB8AC3E}">
        <p14:creationId xmlns:p14="http://schemas.microsoft.com/office/powerpoint/2010/main" val="1820839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Summary </a:t>
            </a:r>
            <a:r>
              <a:rPr lang="en-US" altLang="en-US" sz="2000" b="0" dirty="0" smtClean="0">
                <a:latin typeface="Times New Roman" panose="02020603050405020304" pitchFamily="18" charset="0"/>
              </a:rPr>
              <a:t>(4 of 4)</a:t>
            </a:r>
          </a:p>
        </p:txBody>
      </p:sp>
      <p:sp>
        <p:nvSpPr>
          <p:cNvPr id="54275" name="Content Placeholder 1"/>
          <p:cNvSpPr>
            <a:spLocks noGrp="1" noChangeArrowheads="1"/>
          </p:cNvSpPr>
          <p:nvPr>
            <p:ph idx="1"/>
          </p:nvPr>
        </p:nvSpPr>
        <p:spPr/>
        <p:txBody>
          <a:bodyPr/>
          <a:lstStyle/>
          <a:p>
            <a:pPr marL="429768" indent="-429768" eaLnBrk="1" hangingPunct="1">
              <a:buFont typeface="Times" pitchFamily="-1" charset="0"/>
              <a:buAutoNum type="arabicPeriod" startAt="6"/>
            </a:pPr>
            <a:r>
              <a:rPr lang="en-US" altLang="en-US" dirty="0" smtClean="0">
                <a:latin typeface="Arial (Body)"/>
              </a:rPr>
              <a:t>Real interest rates are inflation-adjusted interest rates, and show how much purchasing power savers gain and  borrowers give up.</a:t>
            </a:r>
          </a:p>
          <a:p>
            <a:pPr marL="429768" indent="-429768" eaLnBrk="1" hangingPunct="1">
              <a:buFont typeface="Times" pitchFamily="-1" charset="0"/>
              <a:buAutoNum type="arabicPeriod" startAt="6"/>
            </a:pPr>
            <a:r>
              <a:rPr lang="en-US" altLang="en-US" dirty="0" smtClean="0">
                <a:latin typeface="Arial (Body)"/>
              </a:rPr>
              <a:t>Real interest parity shows that differences in real interest rates between countries equal expected changes in the real value of goods and services between countries.</a:t>
            </a:r>
          </a:p>
        </p:txBody>
      </p:sp>
    </p:spTree>
    <p:extLst>
      <p:ext uri="{BB962C8B-B14F-4D97-AF65-F5344CB8AC3E}">
        <p14:creationId xmlns:p14="http://schemas.microsoft.com/office/powerpoint/2010/main" val="2255556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p:txBody>
          <a:bodyPr anchor="t"/>
          <a:lstStyle/>
          <a:p>
            <a:pPr eaLnBrk="1" hangingPunct="1"/>
            <a:r>
              <a:rPr lang="en-US" altLang="en-US" sz="2600" dirty="0" smtClean="0">
                <a:latin typeface="Times New Roman" panose="02020603050405020304" pitchFamily="18" charset="0"/>
              </a:rPr>
              <a:t>Figure 16A.1</a:t>
            </a:r>
            <a:r>
              <a:rPr lang="en-US" altLang="en-US" sz="2600" dirty="0">
                <a:latin typeface="Times New Roman" panose="02020603050405020304" pitchFamily="18" charset="0"/>
              </a:rPr>
              <a:t> </a:t>
            </a:r>
            <a:r>
              <a:rPr lang="en-US" altLang="en-US" sz="2600" dirty="0" smtClean="0">
                <a:latin typeface="Times New Roman" panose="02020603050405020304" pitchFamily="18" charset="0"/>
              </a:rPr>
              <a:t>How a Rise in U.S. Monetary Growth Affects Dollar Interest Rates and the Dollar/Euro Exchange Rate When Goods Prices Are Flexible </a:t>
            </a:r>
          </a:p>
        </p:txBody>
      </p:sp>
      <p:pic>
        <p:nvPicPr>
          <p:cNvPr id="3" name="Picture 2" descr="A graph divides into 4 quadrants. The upper left quadrant plots dollar to euro exchange rate, E sub dollars to euros, versus dollar to euro exchange rate, E sub dollars to euros. A 45-degree line extends down to the right through a point where x and y both = E sub dollars to euros super 2, and a second point where both x and y = E sub dollars to euros super 1, and then to the origin. The upper right quadrant plots dollar to euro exchange rate versus rates of return in dollar terms. The plot for initial expected return on euro deposits falls with decreasing steepness through point 1 prime, at (R sub dollars super 1, E sub dollars to euro super 1). The plot for expected return on euro deposits after rise in expected future dollar depreciation is shifted up, and falls with decreasing steepness through point 2 prime, where x =, R sub dollars super 2 = R sub dollars super 1 + delta pie, and y = E sub dollars to euros super 2. The lower right quadrant plots U S real money holdings versus rates of return in dollar terms. The plot for money demand, L left parenthesis R sub dollars, Y sub U S, right parenthesis, rises to the right with decreasing steepness. The plot passes through point 1, at (R sub dollars super 1, M sub U S super 1 over P sub U S super 1), where y = the U S real money supply. It then passes through point 2, where x =, R sub dollars super 2 = R sub dollars super 1 + delta pie, and y = M sub U S super 1 over P sub S super 2. The lower left quadrant plots U S real money holdings versus dollar to euro exchange rate. The plot for P P P relation falls to the right with decreasing steepness, through a first point at (E sub dollars to euros super 2, M sub U S super 1 over P sub U S super 2), and then a second point at (E sub dollars to euros super 1, M sub U S super 1 over P sub U S sup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572" y="1544078"/>
            <a:ext cx="5324856" cy="4843272"/>
          </a:xfrm>
          <a:prstGeom prst="rect">
            <a:avLst/>
          </a:prstGeom>
        </p:spPr>
      </p:pic>
    </p:spTree>
    <p:extLst>
      <p:ext uri="{BB962C8B-B14F-4D97-AF65-F5344CB8AC3E}">
        <p14:creationId xmlns:p14="http://schemas.microsoft.com/office/powerpoint/2010/main" val="234501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2590800" cy="609600"/>
          </a:xfrm>
        </p:spPr>
        <p:txBody>
          <a:bodyPr anchor="b"/>
          <a:lstStyle/>
          <a:p>
            <a:r>
              <a:rPr lang="en-US" sz="3600" dirty="0">
                <a:latin typeface="Times New Roman" panose="02020603050405020304" pitchFamily="18" charset="0"/>
                <a:cs typeface="Times New Roman" panose="02020603050405020304" pitchFamily="18" charset="0"/>
              </a:rPr>
              <a:t>Copyright</a:t>
            </a:r>
          </a:p>
        </p:txBody>
      </p:sp>
      <p:pic>
        <p:nvPicPr>
          <p:cNvPr id="5" name="Picture 4"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860425" y="2209800"/>
            <a:ext cx="7423150" cy="2438400"/>
          </a:xfrm>
          <a:prstGeom prst="rect">
            <a:avLst/>
          </a:prstGeom>
          <a:noFill/>
          <a:ln w="9525">
            <a:noFill/>
            <a:miter lim="800000"/>
            <a:headEnd/>
            <a:tailEnd/>
          </a:ln>
        </p:spPr>
      </p:pic>
    </p:spTree>
    <p:extLst>
      <p:ext uri="{BB962C8B-B14F-4D97-AF65-F5344CB8AC3E}">
        <p14:creationId xmlns:p14="http://schemas.microsoft.com/office/powerpoint/2010/main" val="1504169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Law of One Price </a:t>
            </a:r>
            <a:r>
              <a:rPr lang="en-US" altLang="en-US" sz="2000" b="0" dirty="0" smtClean="0">
                <a:latin typeface="Times New Roman" panose="02020603050405020304" pitchFamily="18" charset="0"/>
              </a:rPr>
              <a:t>(1 of 3)</a:t>
            </a:r>
          </a:p>
        </p:txBody>
      </p:sp>
      <p:sp>
        <p:nvSpPr>
          <p:cNvPr id="9219" name="Content Placeholder 1"/>
          <p:cNvSpPr>
            <a:spLocks noGrp="1" noChangeArrowheads="1"/>
          </p:cNvSpPr>
          <p:nvPr>
            <p:ph idx="1"/>
          </p:nvPr>
        </p:nvSpPr>
        <p:spPr/>
        <p:txBody>
          <a:bodyPr/>
          <a:lstStyle/>
          <a:p>
            <a:pPr eaLnBrk="1" hangingPunct="1"/>
            <a:r>
              <a:rPr lang="en-US" altLang="en-US" dirty="0" smtClean="0">
                <a:latin typeface="Arial (Body)"/>
              </a:rPr>
              <a:t>The </a:t>
            </a:r>
            <a:r>
              <a:rPr lang="en-US" altLang="en-US" b="1" dirty="0" smtClean="0">
                <a:latin typeface="Arial (Body)"/>
              </a:rPr>
              <a:t>law of one price</a:t>
            </a:r>
            <a:r>
              <a:rPr lang="en-US" altLang="en-US" dirty="0" smtClean="0">
                <a:latin typeface="Arial (Body)"/>
              </a:rPr>
              <a:t> simply says that the </a:t>
            </a:r>
            <a:r>
              <a:rPr lang="en-US" altLang="en-US" b="1" dirty="0" smtClean="0">
                <a:latin typeface="Arial (Body)"/>
              </a:rPr>
              <a:t>same</a:t>
            </a:r>
            <a:r>
              <a:rPr lang="en-US" altLang="en-US" dirty="0" smtClean="0">
                <a:latin typeface="Arial (Body)"/>
              </a:rPr>
              <a:t> good in different competitive markets must sell for the same price, when transportation costs and barriers between those markets are not important.</a:t>
            </a:r>
          </a:p>
          <a:p>
            <a:pPr lvl="1" eaLnBrk="1" hangingPunct="1"/>
            <a:r>
              <a:rPr lang="en-US" altLang="en-US" sz="2400" dirty="0" smtClean="0">
                <a:latin typeface="Arial (Body)"/>
              </a:rPr>
              <a:t>Why? Suppose the price of pizza at one restaurant is $20, while the price of the </a:t>
            </a:r>
            <a:r>
              <a:rPr lang="en-US" altLang="en-US" sz="2400" b="1" dirty="0" smtClean="0">
                <a:latin typeface="Arial (Body)"/>
              </a:rPr>
              <a:t>same</a:t>
            </a:r>
            <a:r>
              <a:rPr lang="en-US" altLang="en-US" sz="2400" dirty="0" smtClean="0">
                <a:latin typeface="Arial (Body)"/>
              </a:rPr>
              <a:t> pizza at an identical restaurant across the street is $40.</a:t>
            </a:r>
          </a:p>
          <a:p>
            <a:pPr lvl="1" eaLnBrk="1" hangingPunct="1"/>
            <a:r>
              <a:rPr lang="en-US" altLang="en-US" sz="2400" dirty="0" smtClean="0">
                <a:latin typeface="Arial (Body)"/>
              </a:rPr>
              <a:t>What do you predict will happen? Many people will buy the $20 pizza, few will buy the $40 one.  </a:t>
            </a:r>
          </a:p>
        </p:txBody>
      </p:sp>
    </p:spTree>
    <p:extLst>
      <p:ext uri="{BB962C8B-B14F-4D97-AF65-F5344CB8AC3E}">
        <p14:creationId xmlns:p14="http://schemas.microsoft.com/office/powerpoint/2010/main" val="529146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Law of One Price </a:t>
            </a:r>
            <a:r>
              <a:rPr lang="en-US" altLang="en-US" sz="2000" b="0" dirty="0" smtClean="0">
                <a:latin typeface="Times New Roman" panose="02020603050405020304" pitchFamily="18" charset="0"/>
              </a:rPr>
              <a:t>(2 of 3)</a:t>
            </a:r>
          </a:p>
        </p:txBody>
      </p:sp>
      <p:sp>
        <p:nvSpPr>
          <p:cNvPr id="10243" name="Content Placeholder 1"/>
          <p:cNvSpPr>
            <a:spLocks noGrp="1" noChangeArrowheads="1"/>
          </p:cNvSpPr>
          <p:nvPr>
            <p:ph idx="1"/>
          </p:nvPr>
        </p:nvSpPr>
        <p:spPr>
          <a:xfrm>
            <a:off x="236538" y="1566863"/>
            <a:ext cx="8294687" cy="4572000"/>
          </a:xfrm>
        </p:spPr>
        <p:txBody>
          <a:bodyPr/>
          <a:lstStyle/>
          <a:p>
            <a:pPr lvl="1" eaLnBrk="1" hangingPunct="1"/>
            <a:r>
              <a:rPr lang="en-US" altLang="en-US" sz="2400" dirty="0" smtClean="0">
                <a:latin typeface="Arial (Body)"/>
              </a:rPr>
              <a:t>Due to the price difference, entrepreneurs would have an incentive to buy pizza at the cheap location and sell it at the expensive location for an easy profit.</a:t>
            </a:r>
          </a:p>
          <a:p>
            <a:pPr lvl="1" eaLnBrk="1" hangingPunct="1"/>
            <a:r>
              <a:rPr lang="en-US" altLang="en-US" sz="2400" dirty="0" smtClean="0">
                <a:latin typeface="Arial (Body)"/>
              </a:rPr>
              <a:t>Due to strong demand and decreased supply, the price of the $20 pizza would tend to increase.</a:t>
            </a:r>
          </a:p>
          <a:p>
            <a:pPr lvl="1" eaLnBrk="1" hangingPunct="1"/>
            <a:r>
              <a:rPr lang="en-US" altLang="en-US" sz="2400" dirty="0" smtClean="0">
                <a:latin typeface="Arial (Body)"/>
              </a:rPr>
              <a:t>Due to weak demand and increased supply, the price of the $40 pizza would tend to decrease.</a:t>
            </a:r>
          </a:p>
          <a:p>
            <a:pPr lvl="1" eaLnBrk="1" hangingPunct="1"/>
            <a:r>
              <a:rPr lang="en-US" altLang="en-US" sz="2400" dirty="0" smtClean="0">
                <a:latin typeface="Arial (Body)"/>
              </a:rPr>
              <a:t>People would have an incentive to adjust their behavior and prices would tend to adjust until one price is achieved across markets (across restaurants).</a:t>
            </a:r>
          </a:p>
        </p:txBody>
      </p:sp>
    </p:spTree>
    <p:extLst>
      <p:ext uri="{BB962C8B-B14F-4D97-AF65-F5344CB8AC3E}">
        <p14:creationId xmlns:p14="http://schemas.microsoft.com/office/powerpoint/2010/main" val="3429309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Law of One Price </a:t>
            </a:r>
            <a:r>
              <a:rPr lang="en-US" altLang="en-US" sz="2000" b="0" dirty="0" smtClean="0">
                <a:latin typeface="Times New Roman" panose="02020603050405020304" pitchFamily="18" charset="0"/>
              </a:rPr>
              <a:t>(3 of 3)</a:t>
            </a:r>
          </a:p>
        </p:txBody>
      </p:sp>
      <p:sp>
        <p:nvSpPr>
          <p:cNvPr id="11267" name="Content Placeholder 1"/>
          <p:cNvSpPr>
            <a:spLocks noGrp="1" noChangeArrowheads="1"/>
          </p:cNvSpPr>
          <p:nvPr>
            <p:ph idx="1"/>
          </p:nvPr>
        </p:nvSpPr>
        <p:spPr>
          <a:xfrm>
            <a:off x="384175" y="1565275"/>
            <a:ext cx="8480425" cy="2854325"/>
          </a:xfrm>
        </p:spPr>
        <p:txBody>
          <a:bodyPr/>
          <a:lstStyle/>
          <a:p>
            <a:pPr eaLnBrk="1" hangingPunct="1"/>
            <a:r>
              <a:rPr lang="en-US" altLang="en-US" dirty="0" smtClean="0">
                <a:latin typeface="Arial (Body)"/>
              </a:rPr>
              <a:t>Consider a pizza restaurant in Seattle and one across the border in Vancouver.  </a:t>
            </a:r>
          </a:p>
          <a:p>
            <a:pPr eaLnBrk="1" hangingPunct="1"/>
            <a:r>
              <a:rPr lang="en-US" altLang="en-US" dirty="0" smtClean="0">
                <a:latin typeface="Arial (Body)"/>
              </a:rPr>
              <a:t>The law of one price says that the price of the same pizza (using a common currency to measure the price) in the two cities must be the same if markets are competitive and transportation costs and barriers between markets are not important.</a:t>
            </a:r>
          </a:p>
        </p:txBody>
      </p:sp>
      <p:graphicFrame>
        <p:nvGraphicFramePr>
          <p:cNvPr id="2" name="Object 1"/>
          <p:cNvGraphicFramePr>
            <a:graphicFrameLocks noChangeAspect="1"/>
          </p:cNvGraphicFramePr>
          <p:nvPr>
            <p:extLst>
              <p:ext uri="{D42A27DB-BD31-4B8C-83A1-F6EECF244321}">
                <p14:modId xmlns:p14="http://schemas.microsoft.com/office/powerpoint/2010/main" val="1672124675"/>
              </p:ext>
            </p:extLst>
          </p:nvPr>
        </p:nvGraphicFramePr>
        <p:xfrm>
          <a:off x="1524000" y="4398523"/>
          <a:ext cx="6559550" cy="2028825"/>
        </p:xfrm>
        <a:graphic>
          <a:graphicData uri="http://schemas.openxmlformats.org/presentationml/2006/ole">
            <mc:AlternateContent xmlns:mc="http://schemas.openxmlformats.org/markup-compatibility/2006">
              <mc:Choice xmlns:v="urn:schemas-microsoft-com:vml" Requires="v">
                <p:oleObj spid="_x0000_s12705" name="Equation" r:id="rId3" imgW="3365280" imgH="1041120" progId="Equation.DSMT4">
                  <p:embed/>
                </p:oleObj>
              </mc:Choice>
              <mc:Fallback>
                <p:oleObj name="Equation" r:id="rId3" imgW="3365280" imgH="1041120" progId="Equation.DSMT4">
                  <p:embed/>
                  <p:pic>
                    <p:nvPicPr>
                      <p:cNvPr id="0" name=""/>
                      <p:cNvPicPr/>
                      <p:nvPr/>
                    </p:nvPicPr>
                    <p:blipFill>
                      <a:blip r:embed="rId4"/>
                      <a:stretch>
                        <a:fillRect/>
                      </a:stretch>
                    </p:blipFill>
                    <p:spPr>
                      <a:xfrm>
                        <a:off x="1524000" y="4398523"/>
                        <a:ext cx="6559550" cy="2028825"/>
                      </a:xfrm>
                      <a:prstGeom prst="rect">
                        <a:avLst/>
                      </a:prstGeom>
                    </p:spPr>
                  </p:pic>
                </p:oleObj>
              </mc:Fallback>
            </mc:AlternateContent>
          </a:graphicData>
        </a:graphic>
      </p:graphicFrame>
    </p:spTree>
    <p:extLst>
      <p:ext uri="{BB962C8B-B14F-4D97-AF65-F5344CB8AC3E}">
        <p14:creationId xmlns:p14="http://schemas.microsoft.com/office/powerpoint/2010/main" val="3723591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pPr eaLnBrk="1" hangingPunct="1"/>
            <a:r>
              <a:rPr lang="en-US" altLang="en-US" sz="3600" dirty="0" smtClean="0">
                <a:latin typeface="Times New Roman" panose="02020603050405020304" pitchFamily="18" charset="0"/>
              </a:rPr>
              <a:t>Purchasing Power Parity </a:t>
            </a:r>
            <a:r>
              <a:rPr lang="en-US" altLang="en-US" sz="2000" b="0" dirty="0" smtClean="0">
                <a:latin typeface="Times New Roman" panose="02020603050405020304" pitchFamily="18" charset="0"/>
              </a:rPr>
              <a:t>(1 of 3)</a:t>
            </a:r>
          </a:p>
        </p:txBody>
      </p:sp>
      <p:sp>
        <p:nvSpPr>
          <p:cNvPr id="12291" name="Content Placeholder 1"/>
          <p:cNvSpPr>
            <a:spLocks noGrp="1" noChangeArrowheads="1"/>
          </p:cNvSpPr>
          <p:nvPr>
            <p:ph idx="1"/>
          </p:nvPr>
        </p:nvSpPr>
        <p:spPr>
          <a:xfrm>
            <a:off x="304800" y="1600200"/>
            <a:ext cx="8421688" cy="1219200"/>
          </a:xfrm>
        </p:spPr>
        <p:txBody>
          <a:bodyPr/>
          <a:lstStyle/>
          <a:p>
            <a:pPr eaLnBrk="1" hangingPunct="1"/>
            <a:r>
              <a:rPr lang="en-US" altLang="en-US" b="1" dirty="0" smtClean="0">
                <a:latin typeface="Arial (Body)"/>
              </a:rPr>
              <a:t>Purchasing power parity </a:t>
            </a:r>
            <a:r>
              <a:rPr lang="en-US" altLang="en-US" dirty="0" smtClean="0">
                <a:latin typeface="Arial (Body)"/>
              </a:rPr>
              <a:t>is the application of the law of one price across countries for </a:t>
            </a:r>
            <a:r>
              <a:rPr lang="en-US" altLang="en-US" b="1" dirty="0" smtClean="0">
                <a:latin typeface="Arial (Body)"/>
              </a:rPr>
              <a:t>all</a:t>
            </a:r>
            <a:r>
              <a:rPr lang="en-US" altLang="en-US" dirty="0" smtClean="0">
                <a:latin typeface="Arial (Body)"/>
              </a:rPr>
              <a:t> goods and services, or for representative groups (</a:t>
            </a:r>
            <a:r>
              <a:rPr lang="en-IN" altLang="en-US" dirty="0" smtClean="0">
                <a:latin typeface="Arial (Body)"/>
              </a:rPr>
              <a:t>“</a:t>
            </a:r>
            <a:r>
              <a:rPr lang="en-US" altLang="ja-JP" dirty="0" smtClean="0">
                <a:latin typeface="Arial (Body)"/>
              </a:rPr>
              <a:t>baskets</a:t>
            </a:r>
            <a:r>
              <a:rPr lang="en-IN" altLang="ja-JP" dirty="0" smtClean="0">
                <a:latin typeface="Arial (Body)"/>
              </a:rPr>
              <a:t>”</a:t>
            </a:r>
            <a:r>
              <a:rPr lang="en-US" altLang="ja-JP" dirty="0" smtClean="0">
                <a:latin typeface="Arial (Body)"/>
              </a:rPr>
              <a:t>) of goods and services. </a:t>
            </a:r>
          </a:p>
        </p:txBody>
      </p:sp>
      <p:graphicFrame>
        <p:nvGraphicFramePr>
          <p:cNvPr id="2" name="Object 1"/>
          <p:cNvGraphicFramePr>
            <a:graphicFrameLocks noChangeAspect="1"/>
          </p:cNvGraphicFramePr>
          <p:nvPr>
            <p:extLst>
              <p:ext uri="{D42A27DB-BD31-4B8C-83A1-F6EECF244321}">
                <p14:modId xmlns:p14="http://schemas.microsoft.com/office/powerpoint/2010/main" val="2304413913"/>
              </p:ext>
            </p:extLst>
          </p:nvPr>
        </p:nvGraphicFramePr>
        <p:xfrm>
          <a:off x="1206500" y="3033230"/>
          <a:ext cx="6732588" cy="1930400"/>
        </p:xfrm>
        <a:graphic>
          <a:graphicData uri="http://schemas.openxmlformats.org/presentationml/2006/ole">
            <mc:AlternateContent xmlns:mc="http://schemas.openxmlformats.org/markup-compatibility/2006">
              <mc:Choice xmlns:v="urn:schemas-microsoft-com:vml" Requires="v">
                <p:oleObj spid="_x0000_s13724" name="Equation" r:id="rId3" imgW="3454200" imgH="990360" progId="Equation.DSMT4">
                  <p:embed/>
                </p:oleObj>
              </mc:Choice>
              <mc:Fallback>
                <p:oleObj name="Equation" r:id="rId3" imgW="3454200" imgH="990360" progId="Equation.DSMT4">
                  <p:embed/>
                  <p:pic>
                    <p:nvPicPr>
                      <p:cNvPr id="0" name=""/>
                      <p:cNvPicPr/>
                      <p:nvPr/>
                    </p:nvPicPr>
                    <p:blipFill>
                      <a:blip r:embed="rId4"/>
                      <a:stretch>
                        <a:fillRect/>
                      </a:stretch>
                    </p:blipFill>
                    <p:spPr>
                      <a:xfrm>
                        <a:off x="1206500" y="3033230"/>
                        <a:ext cx="6732588" cy="1930400"/>
                      </a:xfrm>
                      <a:prstGeom prst="rect">
                        <a:avLst/>
                      </a:prstGeom>
                    </p:spPr>
                  </p:pic>
                </p:oleObj>
              </mc:Fallback>
            </mc:AlternateContent>
          </a:graphicData>
        </a:graphic>
      </p:graphicFrame>
    </p:spTree>
    <p:extLst>
      <p:ext uri="{BB962C8B-B14F-4D97-AF65-F5344CB8AC3E}">
        <p14:creationId xmlns:p14="http://schemas.microsoft.com/office/powerpoint/2010/main" val="2365857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1045</TotalTime>
  <Words>4092</Words>
  <Application>Microsoft Office PowerPoint</Application>
  <PresentationFormat>On-screen Show (4:3)</PresentationFormat>
  <Paragraphs>268</Paragraphs>
  <Slides>53</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2" baseType="lpstr">
      <vt:lpstr>ＭＳ Ｐゴシック</vt:lpstr>
      <vt:lpstr>Arial</vt:lpstr>
      <vt:lpstr>Arial (Body)</vt:lpstr>
      <vt:lpstr>Times</vt:lpstr>
      <vt:lpstr>Times New Roman</vt:lpstr>
      <vt:lpstr>Verdana</vt:lpstr>
      <vt:lpstr>Wingdings</vt:lpstr>
      <vt:lpstr>508 Lecture</vt:lpstr>
      <vt:lpstr>Equation</vt:lpstr>
      <vt:lpstr>International Economics: Theory and Policy</vt:lpstr>
      <vt:lpstr>Learning Objectives</vt:lpstr>
      <vt:lpstr>Preview</vt:lpstr>
      <vt:lpstr>The Behavior of Exchange Rates (1 of 2)</vt:lpstr>
      <vt:lpstr>The Behavior of Exchange Rates (2 of 2)</vt:lpstr>
      <vt:lpstr>Law of One Price (1 of 3)</vt:lpstr>
      <vt:lpstr>Law of One Price (2 of 3)</vt:lpstr>
      <vt:lpstr>Law of One Price (3 of 3)</vt:lpstr>
      <vt:lpstr>Purchasing Power Parity (1 of 3)</vt:lpstr>
      <vt:lpstr>Purchasing Power Parity (2 of 3)</vt:lpstr>
      <vt:lpstr>Purchasing Power Parity (3 of 3)</vt:lpstr>
      <vt:lpstr>Monetary Approach to Exchange Rates (1 of 5)</vt:lpstr>
      <vt:lpstr>Monetary Approach to Exchange Rates (2 of 5)</vt:lpstr>
      <vt:lpstr>Monetary Approach to Exchange Rates (3 of 5)</vt:lpstr>
      <vt:lpstr>Monetary Approach to Exchange Rates (4 of 5)</vt:lpstr>
      <vt:lpstr>Monetary Approach to Exchange Rates (5 of 5)</vt:lpstr>
      <vt:lpstr>The Fisher Effect (1 of 2)</vt:lpstr>
      <vt:lpstr>The Fisher Effect (2 of 2)</vt:lpstr>
      <vt:lpstr>Monetary Approach to Exchange Rates (1 of 2)</vt:lpstr>
      <vt:lpstr>Figure 16.1 Long-Run Time Paths of U.S. Economic Variables After a Permanent Increase in the Growth Rate of the U.S. Money Supply</vt:lpstr>
      <vt:lpstr>Monetary Approach to Exchange Rates (2 of 2)</vt:lpstr>
      <vt:lpstr>The Role of Inflation and Expectations (1 of 3)</vt:lpstr>
      <vt:lpstr>The Role of Inflation and Expectations (2 of 3)</vt:lpstr>
      <vt:lpstr>The Role of Inflation and Expectations (3 of 3)</vt:lpstr>
      <vt:lpstr>Shortcomings of PPP (1 of 5)</vt:lpstr>
      <vt:lpstr>Figure 16.2 The Yen/Dollar Exchange Rate and Relative Japan-U.S. Price Levels, 1980–2012</vt:lpstr>
      <vt:lpstr>Shortcomings of PPP (2 of 5)</vt:lpstr>
      <vt:lpstr>Shortcomings of PPP (3 of 5)</vt:lpstr>
      <vt:lpstr>Shortcomings of PPP (4 of 5)</vt:lpstr>
      <vt:lpstr>Shortcomings of PPP (5 of 5)</vt:lpstr>
      <vt:lpstr>Law of One Price for Hamburgers?</vt:lpstr>
      <vt:lpstr>Figure 16.3 Price Levels and Real Incomes, 2010</vt:lpstr>
      <vt:lpstr>The Real Exchange Rate Approach to Exchange Rates (1 of 10)</vt:lpstr>
      <vt:lpstr>The Real Exchange Rate Approach to Exchange Rates (2 of 10)</vt:lpstr>
      <vt:lpstr>The Real Exchange Rate Approach to Exchange Rates (3 of 10)</vt:lpstr>
      <vt:lpstr>The Real Exchange Rate Approach to Exchange Rates (4 of 10)</vt:lpstr>
      <vt:lpstr>The Real Exchange Rate Approach to Exchange Rates (5 of 10)</vt:lpstr>
      <vt:lpstr>The Real Exchange Rate Approach to Exchange Rates (6 of 10)</vt:lpstr>
      <vt:lpstr>Figure 16.4 Determination of the Long-Run Real Exchange Rate</vt:lpstr>
      <vt:lpstr>The Real Exchange Rate Approach to Exchange Rates (7 of 10)</vt:lpstr>
      <vt:lpstr>The Real Exchange Rate Approach to Exchange Rates (8 of 10)</vt:lpstr>
      <vt:lpstr>The Real Exchange Rate Approach to Exchange Rates (9 of 10)</vt:lpstr>
      <vt:lpstr>The Real Exchange Rate Approach to Exchange Rates (10 of 10)</vt:lpstr>
      <vt:lpstr>Interest Rate Differences</vt:lpstr>
      <vt:lpstr>Table 16.1 Effects of Money Market and Output Market Changes on the Long-Run Nominal Dollar/Euro Exchange Rate, E$/€</vt:lpstr>
      <vt:lpstr>Real Interest Rates (1 of 2)</vt:lpstr>
      <vt:lpstr>Real Interest Rates (2 of 2)</vt:lpstr>
      <vt:lpstr>Summary (1 of 4)</vt:lpstr>
      <vt:lpstr>Summary (2 of 4)</vt:lpstr>
      <vt:lpstr>Summary (3 of 4)</vt:lpstr>
      <vt:lpstr>Summary (4 of 4)</vt:lpstr>
      <vt:lpstr>Figure 16A.1 How a Rise in U.S. Monetary Growth Affects Dollar Interest Rates and the Dollar/Euro Exchange Rate When Goods Prices Are Flexible </vt:lpstr>
      <vt:lpstr>Copyright</vt:lpstr>
    </vt:vector>
  </TitlesOfParts>
  <Company>SPi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Theory and Policy, Eleventh Edition</dc:title>
  <dc:subject>Business</dc:subject>
  <dc:creator>Krugman/Obstfeld/Melitz</dc:creator>
  <cp:lastModifiedBy>Andrew Parkes</cp:lastModifiedBy>
  <cp:revision>737</cp:revision>
  <dcterms:created xsi:type="dcterms:W3CDTF">2014-07-14T20:04:21Z</dcterms:created>
  <dcterms:modified xsi:type="dcterms:W3CDTF">2018-12-03T03:46:18Z</dcterms:modified>
</cp:coreProperties>
</file>