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844" r:id="rId2"/>
  </p:sldMasterIdLst>
  <p:notesMasterIdLst>
    <p:notesMasterId r:id="rId36"/>
  </p:notesMasterIdLst>
  <p:sldIdLst>
    <p:sldId id="304" r:id="rId3"/>
    <p:sldId id="301" r:id="rId4"/>
    <p:sldId id="302" r:id="rId5"/>
    <p:sldId id="303" r:id="rId6"/>
    <p:sldId id="294" r:id="rId7"/>
    <p:sldId id="295" r:id="rId8"/>
    <p:sldId id="293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4" r:id="rId25"/>
    <p:sldId id="275" r:id="rId26"/>
    <p:sldId id="297" r:id="rId27"/>
    <p:sldId id="276" r:id="rId28"/>
    <p:sldId id="296" r:id="rId29"/>
    <p:sldId id="277" r:id="rId30"/>
    <p:sldId id="298" r:id="rId31"/>
    <p:sldId id="299" r:id="rId32"/>
    <p:sldId id="279" r:id="rId33"/>
    <p:sldId id="292" r:id="rId34"/>
    <p:sldId id="30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37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1117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77C9B8-09DC-496E-8987-D1A19CB50A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8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85547DC4-7AF3-4385-ADB8-D435965FC73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6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B724C6D-9F2F-4726-8F00-595F29BC9EEB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239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A7C3DE2-8577-4429-8C4A-50F67A90D33B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5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BBBD738-2A83-4988-9744-4B681E011466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347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C817C75-CFC3-4886-8C63-537A81C4A8DA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716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A86D295E-B399-40ED-BE23-375C6311FAA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4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1C8D1AC-566F-4C5A-82AF-78990A2D7D1F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740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C3C0F26-9667-4A6A-A5C6-9FB18BDE48A1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066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C5A794A-940B-4B43-9565-96434844FCBD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454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243C2B3-A29C-4554-A58F-EAE0BE436504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796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18368F62-826D-461C-8494-46B1EC9D10CF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168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17EE4D29-BD1C-409A-8C2F-A99C19C7C1A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119632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9CA760A-D7D1-40CB-BE1A-EE996CE13F33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6698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0DBFDF6F-8676-4A70-96B1-9BDAF5BDBC00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256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4CB164C7-6F32-44D2-B77B-28A00BB6CA4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04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90E681B6-B6B1-430D-92D8-E8FAA1CCC39D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557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BB86E22-D696-4DC7-AE4A-754D7950A077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3437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ECA3AD2-D6DD-4C82-9C47-F8AD380D907C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5769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11B8BB83-25BC-4F34-8DBE-2BD0DB1DF5C1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548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81966CD9-8091-4CBB-AD5C-373BDEDC3E4E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559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9D70FF5A-7FA6-4D6C-A703-86ADB26C443A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3007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F254077-B4A9-4DB3-9ECF-721E21CD8B86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29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62F2A906-77CD-4646-ADEE-345A7BD37A4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3396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361515A2-33AA-40E5-824B-813CB0B2AAF1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2794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9939881D-38FA-43F7-BB79-709084D0C0CD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5255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786907D9-5D30-4892-881E-062AF480B4D6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3864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A16A60A3-7CDC-4E08-8749-21FA547656EF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486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8458563A-4E02-45C6-B6CF-EE75599E2CF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4338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082FAA05-88E0-4EB0-A040-23C4D0A2C746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09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E99FD615-C7B4-49A2-AD13-A281ABDB913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085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DDC5C9E8-A898-4F00-A4ED-F4E9BDA25554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83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2197C911-0EAF-41D9-8952-FD88A0DEEE1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264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fld id="{F146E478-406D-4D18-9525-BC74BE8A131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737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1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15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6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earson_Bound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earson_Strap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5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w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443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1027" name="Picture 3" descr="Pearson_Bound_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© 2016 Pearson Education, Inc. All rights reserved.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10-</a:t>
            </a:r>
            <a:fld id="{F7CC5F22-F6EB-42A4-8A94-867C938261E8}" type="slidenum"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eaLnBrk="1" hangingPunct="1"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443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051" name="Picture 3" descr="Pearson_Bound_Whi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rgbClr val="FFFFFF"/>
                </a:solidFill>
                <a:latin typeface="Verdana" panose="020B0604030504040204" pitchFamily="34" charset="0"/>
              </a:rPr>
              <a:t>© 2016 Pearson Education, Inc. All rights reserved.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GB" altLang="en-US" sz="900">
                <a:solidFill>
                  <a:srgbClr val="FFFFFF"/>
                </a:solidFill>
                <a:latin typeface="Verdana" panose="020B0604030504040204" pitchFamily="34" charset="0"/>
              </a:rPr>
              <a:t>19-</a:t>
            </a:r>
            <a:fld id="{D3939CBA-2ADC-4065-8690-F0173E9F94F1}" type="slidenum">
              <a:rPr lang="en-GB" altLang="en-US" sz="9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/>
              <a:t>‹#›</a:t>
            </a:fld>
            <a:r>
              <a:rPr lang="en-GB" altLang="en-US" sz="900">
                <a:solidFill>
                  <a:srgbClr val="FFFFFF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5486400" y="1981200"/>
            <a:ext cx="3502025" cy="2667000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buFontTx/>
              <a:buNone/>
            </a:pPr>
            <a:r>
              <a:rPr lang="en-US" altLang="en-US" sz="3600" b="1" smtClean="0">
                <a:ea typeface="ヒラギノ角ゴ Pro W3" pitchFamily="-84" charset="-128"/>
              </a:rPr>
              <a:t>Chapter 9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b="1" smtClean="0">
                <a:ea typeface="ヒラギノ角ゴ Pro W3" pitchFamily="-84" charset="-128"/>
              </a:rPr>
              <a:t>Banking and </a:t>
            </a:r>
            <a:br>
              <a:rPr lang="en-US" altLang="en-US" b="1" smtClean="0">
                <a:ea typeface="ヒラギノ角ゴ Pro W3" pitchFamily="-84" charset="-128"/>
              </a:rPr>
            </a:br>
            <a:r>
              <a:rPr lang="en-US" altLang="en-US" b="1" smtClean="0">
                <a:ea typeface="ヒラギノ角ゴ Pro W3" pitchFamily="-84" charset="-128"/>
              </a:rPr>
              <a:t>the Management of Financial Institutions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Basic Banking</a:t>
            </a:r>
          </a:p>
        </p:txBody>
      </p:sp>
      <p:sp>
        <p:nvSpPr>
          <p:cNvPr id="11267" name="Rectangle 2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defRPr/>
            </a:pPr>
            <a:r>
              <a:rPr lang="en-US" sz="2400" dirty="0" smtClean="0">
                <a:ea typeface="ヒラギノ角ゴ Pro W3" charset="0"/>
                <a:cs typeface="ヒラギノ角ゴ Pro W3" charset="0"/>
              </a:rPr>
              <a:t>Making a profit:</a:t>
            </a:r>
          </a:p>
          <a:p>
            <a:pPr eaLnBrk="1" hangingPunct="1">
              <a:defRPr/>
            </a:pPr>
            <a:endParaRPr lang="en-US" sz="2400" dirty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endParaRPr lang="en-US" sz="2400" dirty="0" smtClean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endParaRPr lang="en-US" sz="2400" dirty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endParaRPr lang="en-US" sz="2400" dirty="0" smtClean="0"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r>
              <a:rPr lang="en-US" sz="2400" dirty="0" smtClean="0">
                <a:ea typeface="ヒラギノ角ゴ Pro W3" charset="0"/>
                <a:cs typeface="ヒラギノ角ゴ Pro W3" charset="0"/>
              </a:rPr>
              <a:t>Asset </a:t>
            </a:r>
            <a:r>
              <a:rPr lang="en-US" sz="2400" dirty="0">
                <a:ea typeface="ヒラギノ角ゴ Pro W3" charset="0"/>
                <a:cs typeface="ヒラギノ角ゴ Pro W3" charset="0"/>
              </a:rPr>
              <a:t>transformation: selling liabilities with one set of characteristics and using the proceeds to buy assets with a different set of </a:t>
            </a:r>
            <a:r>
              <a:rPr lang="en-US" sz="2400" dirty="0" smtClean="0">
                <a:ea typeface="ヒラギノ角ゴ Pro W3" charset="0"/>
                <a:cs typeface="ヒラギノ角ゴ Pro W3" charset="0"/>
              </a:rPr>
              <a:t>characteristics</a:t>
            </a:r>
            <a:endParaRPr lang="en-US" sz="2400" dirty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r>
              <a:rPr lang="en-US" sz="2400" dirty="0">
                <a:ea typeface="ヒラギノ角ゴ Pro W3" charset="0"/>
                <a:cs typeface="ヒラギノ角ゴ Pro W3" charset="0"/>
              </a:rPr>
              <a:t>The bank borrows short and lends </a:t>
            </a:r>
            <a:r>
              <a:rPr lang="en-US" sz="2400" dirty="0" smtClean="0">
                <a:ea typeface="ヒラギノ角ゴ Pro W3" charset="0"/>
                <a:cs typeface="ヒラギノ角ゴ Pro W3" charset="0"/>
              </a:rPr>
              <a:t>long</a:t>
            </a:r>
            <a:endParaRPr lang="en-US" sz="2400" dirty="0"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8941" name="Group 749"/>
          <p:cNvGraphicFramePr>
            <a:graphicFrameLocks noGrp="1"/>
          </p:cNvGraphicFramePr>
          <p:nvPr/>
        </p:nvGraphicFramePr>
        <p:xfrm>
          <a:off x="762000" y="1905000"/>
          <a:ext cx="7873999" cy="2014537"/>
        </p:xfrm>
        <a:graphic>
          <a:graphicData uri="http://schemas.openxmlformats.org/drawingml/2006/table">
            <a:tbl>
              <a:tblPr/>
              <a:tblGrid>
                <a:gridCol w="1066757"/>
                <a:gridCol w="761969"/>
                <a:gridCol w="1219151"/>
                <a:gridCol w="761969"/>
                <a:gridCol w="208272"/>
                <a:gridCol w="1112792"/>
                <a:gridCol w="761969"/>
                <a:gridCol w="1219151"/>
                <a:gridCol w="761969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Required 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Required reserves</a:t>
                      </a: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Excess 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+$90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+$90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General Principles of Bank Management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Asset Management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Liability Management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Capital Adequacy Management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Credit Risk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Interest-rate Risk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Excess reserves:</a:t>
            </a: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Suppose a bank</a:t>
            </a:r>
            <a:r>
              <a:rPr lang="ja-JP" altLang="en-US" smtClean="0">
                <a:ea typeface="ヒラギノ角ゴ Pro W3" pitchFamily="-84" charset="-128"/>
              </a:rPr>
              <a:t>’</a:t>
            </a:r>
            <a:r>
              <a:rPr lang="en-US" altLang="ja-JP" smtClean="0">
                <a:ea typeface="ヒラギノ角ゴ Pro W3" pitchFamily="-84" charset="-128"/>
              </a:rPr>
              <a:t>s required reserves are 10%.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If a bank has ample excess reserves, a deposit outflow does not necessitate changes in other parts of its balance sheet.</a:t>
            </a:r>
          </a:p>
        </p:txBody>
      </p:sp>
      <p:graphicFrame>
        <p:nvGraphicFramePr>
          <p:cNvPr id="10494" name="Group 254"/>
          <p:cNvGraphicFramePr>
            <a:graphicFrameLocks noGrp="1"/>
          </p:cNvGraphicFramePr>
          <p:nvPr/>
        </p:nvGraphicFramePr>
        <p:xfrm>
          <a:off x="685800" y="2057400"/>
          <a:ext cx="7874000" cy="1938338"/>
        </p:xfrm>
        <a:graphic>
          <a:graphicData uri="http://schemas.openxmlformats.org/drawingml/2006/table">
            <a:tbl>
              <a:tblPr/>
              <a:tblGrid>
                <a:gridCol w="1142954"/>
                <a:gridCol w="761969"/>
                <a:gridCol w="1066757"/>
                <a:gridCol w="838166"/>
                <a:gridCol w="208272"/>
                <a:gridCol w="1112792"/>
                <a:gridCol w="761969"/>
                <a:gridCol w="1219151"/>
                <a:gridCol w="761969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Shortfall:</a:t>
            </a: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Reserves are a legal requirement and the shortfall must be eliminated.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Excess reserves are insurance against the costs associated with deposit outflows.</a:t>
            </a:r>
          </a:p>
        </p:txBody>
      </p:sp>
      <p:graphicFrame>
        <p:nvGraphicFramePr>
          <p:cNvPr id="11365" name="Group 101"/>
          <p:cNvGraphicFramePr>
            <a:graphicFrameLocks noGrp="1"/>
          </p:cNvGraphicFramePr>
          <p:nvPr/>
        </p:nvGraphicFramePr>
        <p:xfrm>
          <a:off x="685800" y="1981200"/>
          <a:ext cx="7874000" cy="1938338"/>
        </p:xfrm>
        <a:graphic>
          <a:graphicData uri="http://schemas.openxmlformats.org/drawingml/2006/table">
            <a:tbl>
              <a:tblPr/>
              <a:tblGrid>
                <a:gridCol w="1142954"/>
                <a:gridCol w="761969"/>
                <a:gridCol w="1066757"/>
                <a:gridCol w="838166"/>
                <a:gridCol w="208272"/>
                <a:gridCol w="1112792"/>
                <a:gridCol w="761969"/>
                <a:gridCol w="1219151"/>
                <a:gridCol w="761969"/>
              </a:tblGrid>
              <a:tr h="3730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marL="91436" marR="9143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$0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6" marR="9143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defRPr/>
            </a:pPr>
            <a:r>
              <a:rPr lang="en-US" dirty="0">
                <a:ea typeface="ヒラギノ角ゴ Pro W3" charset="0"/>
                <a:cs typeface="ヒラギノ角ゴ Pro W3" charset="0"/>
              </a:rPr>
              <a:t>Borrowing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: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endParaRPr lang="en-US" dirty="0" smtClean="0">
              <a:ea typeface="ヒラギノ角ゴ Pro W3" charset="0"/>
              <a:cs typeface="ヒラギノ角ゴ Pro W3" charset="0"/>
            </a:endParaRPr>
          </a:p>
          <a:p>
            <a:pPr eaLnBrk="1" hangingPunct="1">
              <a:defRPr/>
            </a:pPr>
            <a:endParaRPr lang="en-US" dirty="0"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ea typeface="ヒラギノ角ゴ Pro W3" charset="0"/>
              <a:cs typeface="ヒラギノ角ゴ Pro W3" charset="0"/>
            </a:endParaRPr>
          </a:p>
          <a:p>
            <a:pPr lvl="1" eaLnBrk="1" hangingPunct="1">
              <a:defRPr/>
            </a:pPr>
            <a:r>
              <a:rPr lang="en-US" dirty="0">
                <a:ea typeface="ヒラギノ角ゴ Pro W3" charset="0"/>
              </a:rPr>
              <a:t>Cost incurred is the interest rate paid on the borrowed funds</a:t>
            </a:r>
          </a:p>
        </p:txBody>
      </p:sp>
      <p:graphicFrame>
        <p:nvGraphicFramePr>
          <p:cNvPr id="12555" name="Group 267"/>
          <p:cNvGraphicFramePr>
            <a:graphicFrameLocks noGrp="1"/>
          </p:cNvGraphicFramePr>
          <p:nvPr/>
        </p:nvGraphicFramePr>
        <p:xfrm>
          <a:off x="762000" y="2057400"/>
          <a:ext cx="7620000" cy="2014538"/>
        </p:xfrm>
        <a:graphic>
          <a:graphicData uri="http://schemas.openxmlformats.org/drawingml/2006/table">
            <a:tbl>
              <a:tblPr/>
              <a:tblGrid>
                <a:gridCol w="1820863"/>
                <a:gridCol w="1912937"/>
                <a:gridCol w="2125663"/>
                <a:gridCol w="1760537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Borrowing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Securities sale:</a:t>
            </a: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The cost of selling securities is the brokerage and other transaction costs.</a:t>
            </a:r>
          </a:p>
        </p:txBody>
      </p:sp>
      <p:graphicFrame>
        <p:nvGraphicFramePr>
          <p:cNvPr id="13390" name="Group 78"/>
          <p:cNvGraphicFramePr>
            <a:graphicFrameLocks noGrp="1"/>
          </p:cNvGraphicFramePr>
          <p:nvPr/>
        </p:nvGraphicFramePr>
        <p:xfrm>
          <a:off x="762000" y="2133600"/>
          <a:ext cx="7620000" cy="2014538"/>
        </p:xfrm>
        <a:graphic>
          <a:graphicData uri="http://schemas.openxmlformats.org/drawingml/2006/table">
            <a:tbl>
              <a:tblPr/>
              <a:tblGrid>
                <a:gridCol w="1820863"/>
                <a:gridCol w="1912937"/>
                <a:gridCol w="2125663"/>
                <a:gridCol w="1760537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Federal Reserve:</a:t>
            </a: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Borrowing from the Fed also incurs interest payments based on the discount rate.</a:t>
            </a: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/>
        </p:nvGraphicFramePr>
        <p:xfrm>
          <a:off x="990600" y="2057400"/>
          <a:ext cx="7620000" cy="2014538"/>
        </p:xfrm>
        <a:graphic>
          <a:graphicData uri="http://schemas.openxmlformats.org/drawingml/2006/table">
            <a:tbl>
              <a:tblPr/>
              <a:tblGrid>
                <a:gridCol w="1820863"/>
                <a:gridCol w="1912937"/>
                <a:gridCol w="2125663"/>
                <a:gridCol w="1760537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Borrow from Fed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smtClean="0">
                <a:ea typeface="ヒラギノ角ゴ Pro W3" pitchFamily="-84" charset="-128"/>
              </a:rPr>
              <a:t>Reduce loans: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2400" smtClean="0">
              <a:ea typeface="ヒラギノ角ゴ Pro W3" pitchFamily="-8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smtClean="0">
                <a:ea typeface="ヒラギノ角ゴ Pro W3" pitchFamily="-84" charset="-128"/>
              </a:rPr>
              <a:t>Reduction of loans is the most costly way of </a:t>
            </a:r>
            <a:br>
              <a:rPr lang="en-US" altLang="en-US" sz="2000" smtClean="0">
                <a:ea typeface="ヒラギノ角ゴ Pro W3" pitchFamily="-84" charset="-128"/>
              </a:rPr>
            </a:br>
            <a:r>
              <a:rPr lang="en-US" altLang="en-US" sz="2000" smtClean="0">
                <a:ea typeface="ヒラギノ角ゴ Pro W3" pitchFamily="-84" charset="-128"/>
              </a:rPr>
              <a:t>acquiring reserves.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smtClean="0">
                <a:ea typeface="ヒラギノ角ゴ Pro W3" pitchFamily="-84" charset="-128"/>
              </a:rPr>
              <a:t>Calling in loans antagonizes customers.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smtClean="0">
                <a:ea typeface="ヒラギノ角ゴ Pro W3" pitchFamily="-84" charset="-128"/>
              </a:rPr>
              <a:t>Other banks may only agree to purchase loans at a substantial discount.</a:t>
            </a:r>
          </a:p>
        </p:txBody>
      </p:sp>
      <p:graphicFrame>
        <p:nvGraphicFramePr>
          <p:cNvPr id="15418" name="Group 58"/>
          <p:cNvGraphicFramePr>
            <a:graphicFrameLocks noGrp="1"/>
          </p:cNvGraphicFramePr>
          <p:nvPr/>
        </p:nvGraphicFramePr>
        <p:xfrm>
          <a:off x="914400" y="1828800"/>
          <a:ext cx="7620000" cy="2014538"/>
        </p:xfrm>
        <a:graphic>
          <a:graphicData uri="http://schemas.openxmlformats.org/drawingml/2006/table">
            <a:tbl>
              <a:tblPr/>
              <a:tblGrid>
                <a:gridCol w="1820863"/>
                <a:gridCol w="1912937"/>
                <a:gridCol w="2125663"/>
                <a:gridCol w="1760537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$90M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$81M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Liquidity Management and the Role of Reserves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Asset Management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en-US" smtClean="0">
                <a:ea typeface="ヒラギノ角ゴ Pro W3" pitchFamily="-84" charset="-128"/>
              </a:rPr>
              <a:t>Three goals: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Seek the highest possible returns on loans and securities.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Reduce risk.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Have adequate liquidity.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Asset Management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en-US" smtClean="0">
                <a:ea typeface="ヒラギノ角ゴ Pro W3" pitchFamily="-84" charset="-128"/>
              </a:rPr>
              <a:t>Four Tools: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Find borrowers who will pay high </a:t>
            </a:r>
            <a:br>
              <a:rPr lang="en-US" altLang="en-US" smtClean="0">
                <a:ea typeface="ヒラギノ角ゴ Pro W3" pitchFamily="-84" charset="-128"/>
              </a:rPr>
            </a:br>
            <a:r>
              <a:rPr lang="en-US" altLang="en-US" smtClean="0">
                <a:ea typeface="ヒラギノ角ゴ Pro W3" pitchFamily="-84" charset="-128"/>
              </a:rPr>
              <a:t>interest rates and have low possibility </a:t>
            </a:r>
            <a:br>
              <a:rPr lang="en-US" altLang="en-US" smtClean="0">
                <a:ea typeface="ヒラギノ角ゴ Pro W3" pitchFamily="-84" charset="-128"/>
              </a:rPr>
            </a:br>
            <a:r>
              <a:rPr lang="en-US" altLang="en-US" smtClean="0">
                <a:ea typeface="ヒラギノ角ゴ Pro W3" pitchFamily="-84" charset="-128"/>
              </a:rPr>
              <a:t>of defaulting.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Purchase securities with high returns and low risk.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Lower risk by diversifying.</a:t>
            </a:r>
          </a:p>
          <a:p>
            <a:pPr marL="914400" lvl="1" indent="-514350" eaLnBrk="1" hangingPunct="1">
              <a:spcBef>
                <a:spcPct val="50000"/>
              </a:spcBef>
              <a:buFont typeface="Verdana" panose="020B0604030504040204" pitchFamily="34" charset="0"/>
              <a:buAutoNum type="arabicPeriod"/>
            </a:pPr>
            <a:r>
              <a:rPr lang="en-US" altLang="en-US" smtClean="0">
                <a:ea typeface="ヒラギノ角ゴ Pro W3" pitchFamily="-84" charset="-128"/>
              </a:rPr>
              <a:t>Balance need for liquidity against increased returns from less liquid assets.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Preview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This chapter examines how banks attempt to maximize their profits.</a:t>
            </a:r>
          </a:p>
          <a:p>
            <a:r>
              <a:rPr lang="en-US" altLang="en-US" smtClean="0">
                <a:ea typeface="ヒラギノ角ゴ Pro W3" pitchFamily="-84" charset="-128"/>
              </a:rPr>
              <a:t>Although the discussion that follows focuses primarily on commercial banks, many of the same principles apply to other financial intermediaries as well.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Liability Management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Recent phenomenon due to rise of money center banks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Expansion of overnight loan markets and new financial instruments (such as negotiable CDs)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Checkable deposits have decreased in importance as source of bank funds.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Capital Adequacy Management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Bank capital helps prevent bank failure.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The amount of capital affects return for the owners (equity holders) of the bank.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ea typeface="ヒラギノ角ゴ Pro W3" pitchFamily="-84" charset="-128"/>
              </a:rPr>
              <a:t>Regulatory requirement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Box 1"/>
          <p:cNvSpPr txBox="1">
            <a:spLocks noChangeArrowheads="1"/>
          </p:cNvSpPr>
          <p:nvPr/>
        </p:nvSpPr>
        <p:spPr bwMode="auto">
          <a:xfrm>
            <a:off x="304800" y="12954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US" altLang="en-US">
                <a:latin typeface="Verdana" panose="020B0604030504040204" pitchFamily="34" charset="0"/>
              </a:rPr>
              <a:t>How Bank Capital Helps Prevent Bank Failure:</a:t>
            </a:r>
          </a:p>
        </p:txBody>
      </p:sp>
      <p:pic>
        <p:nvPicPr>
          <p:cNvPr id="48130" name="Picture 2" descr="Screen Shot 2014-11-10 at 11.13.4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4" descr="Screen Shot 2014-11-10 at 11.13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84883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Capital Adequacy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28800" y="2286000"/>
          <a:ext cx="533082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Equation" r:id="rId4" imgW="4025900" imgH="2819400" progId="Equation.DSMT4">
                  <p:embed/>
                </p:oleObj>
              </mc:Choice>
              <mc:Fallback>
                <p:oleObj name="Equation" r:id="rId4" imgW="4025900" imgH="281940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5330825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8" name="TextBox 5"/>
          <p:cNvSpPr txBox="1">
            <a:spLocks noChangeArrowheads="1"/>
          </p:cNvSpPr>
          <p:nvPr/>
        </p:nvSpPr>
        <p:spPr bwMode="auto">
          <a:xfrm>
            <a:off x="304800" y="12954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US" altLang="en-US">
                <a:latin typeface="Verdana" panose="020B0604030504040204" pitchFamily="34" charset="0"/>
              </a:rPr>
              <a:t>How the Amount of Bank Capital Affects Returns to Equity Holders: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Capital Adequacy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Trade-off between safety and returns to equity holders: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Benefits the owners of a bank by making their investment safe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Costly to owners of a bank because the higher the bank capital, the lower the return on equity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Choice depends on the state of the economy and levels of confidence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Capital Adequacy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-84" charset="-128"/>
              </a:rPr>
              <a:t>Application: How a Capital Crunch Caused a Credit Crunch During the Global Financial Crisis</a:t>
            </a:r>
            <a:endParaRPr lang="en-US" altLang="en-US" sz="2800" smtClean="0">
              <a:ea typeface="ヒラギノ角ゴ Pro W3" pitchFamily="-84" charset="-128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Shortfalls of bank capital led to slower credit growth: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Huge losses for banks from their holdings of securities backed by residential mortgages.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Losses reduced bank capital 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Banks could not raise much capital on a weak economy, and had to tighten their lending standards and reduce lending.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Managing Credit Risk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smtClean="0">
                <a:ea typeface="ヒラギノ角ゴ Pro W3" pitchFamily="-84" charset="-128"/>
              </a:rPr>
              <a:t>Screening and Monitoring: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smtClean="0">
                <a:ea typeface="ヒラギノ角ゴ Pro W3" pitchFamily="-84" charset="-128"/>
              </a:rPr>
              <a:t>Screening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smtClean="0">
                <a:ea typeface="ヒラギノ角ゴ Pro W3" pitchFamily="-84" charset="-128"/>
              </a:rPr>
              <a:t>Specialization in lending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smtClean="0">
                <a:ea typeface="ヒラギノ角ゴ Pro W3" pitchFamily="-84" charset="-128"/>
              </a:rPr>
              <a:t>Monitoring and enforcement of </a:t>
            </a:r>
            <a:br>
              <a:rPr lang="en-US" altLang="en-US" sz="2800" smtClean="0">
                <a:ea typeface="ヒラギノ角ゴ Pro W3" pitchFamily="-84" charset="-128"/>
              </a:rPr>
            </a:br>
            <a:r>
              <a:rPr lang="en-US" altLang="en-US" sz="2800" smtClean="0">
                <a:ea typeface="ヒラギノ角ゴ Pro W3" pitchFamily="-84" charset="-128"/>
              </a:rPr>
              <a:t>restrictive covenants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Managing Credit Risk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smtClean="0">
                <a:ea typeface="ヒラギノ角ゴ Pro W3" pitchFamily="-84" charset="-128"/>
              </a:rPr>
              <a:t>Long-term customer relationships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smtClean="0">
                <a:ea typeface="ヒラギノ角ゴ Pro W3" pitchFamily="-84" charset="-128"/>
              </a:rPr>
              <a:t>Loan commitments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smtClean="0">
                <a:ea typeface="ヒラギノ角ゴ Pro W3" pitchFamily="-84" charset="-128"/>
              </a:rPr>
              <a:t>Collateral and compensating balances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 smtClean="0">
                <a:ea typeface="ヒラギノ角ゴ Pro W3" pitchFamily="-84" charset="-128"/>
              </a:rPr>
              <a:t>Credit rationing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Managing Interest-Rate Risk</a:t>
            </a:r>
          </a:p>
        </p:txBody>
      </p:sp>
      <p:sp>
        <p:nvSpPr>
          <p:cNvPr id="60418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ヒラギノ角ゴ Pro W3" pitchFamily="-84" charset="-128"/>
              </a:rPr>
              <a:t>If a bank has more rate-sensitive liabilities than assets, a rise in interest rates will reduce bank profits and a decline in interest rates will raise bank profits.</a:t>
            </a:r>
          </a:p>
        </p:txBody>
      </p:sp>
      <p:pic>
        <p:nvPicPr>
          <p:cNvPr id="60419" name="Picture 1" descr="Screen Shot 2014-11-10 at 11.17.2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Gap and Duration Analysis</a:t>
            </a:r>
          </a:p>
        </p:txBody>
      </p:sp>
      <p:sp>
        <p:nvSpPr>
          <p:cNvPr id="62466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Basic gap analysis: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smtClean="0">
                <a:latin typeface="Times New Roman" panose="02020603050405020304" pitchFamily="18" charset="0"/>
                <a:ea typeface="ヒラギノ角ゴ Pro W3" pitchFamily="-84" charset="-128"/>
              </a:rPr>
              <a:t>(rate sensitive assets - rate sensitive liabilities) x  </a:t>
            </a:r>
            <a:r>
              <a:rPr lang="el-GR" altLang="en-US" sz="2000" smtClean="0">
                <a:latin typeface="Symbol" panose="05050102010706020507" pitchFamily="18" charset="2"/>
                <a:ea typeface="MS PGothic" panose="020B0600070205080204" pitchFamily="34" charset="-128"/>
              </a:rPr>
              <a:t></a:t>
            </a:r>
            <a:r>
              <a:rPr lang="en-US" altLang="en-US" sz="200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interest rates = </a:t>
            </a:r>
            <a:r>
              <a:rPr lang="el-GR" altLang="en-US" sz="2000" smtClean="0">
                <a:latin typeface="Symbol" panose="05050102010706020507" pitchFamily="18" charset="2"/>
                <a:ea typeface="MS PGothic" panose="020B0600070205080204" pitchFamily="34" charset="-128"/>
              </a:rPr>
              <a:t></a:t>
            </a:r>
            <a:r>
              <a:rPr lang="en-US" altLang="en-US" sz="200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in bank profit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  <a:cs typeface="Arial" panose="020B0604020202020204" pitchFamily="34" charset="0"/>
              </a:rPr>
              <a:t>Maturity bucked approach:</a:t>
            </a:r>
          </a:p>
          <a:p>
            <a:pPr lvl="1" eaLnBrk="1" hangingPunct="1"/>
            <a:r>
              <a:rPr lang="en-US" altLang="en-US" smtClean="0">
                <a:ea typeface="MS PGothic" panose="020B0600070205080204" pitchFamily="34" charset="-128"/>
              </a:rPr>
              <a:t>Measures the gap for several maturity subintervals </a:t>
            </a:r>
          </a:p>
          <a:p>
            <a:pPr eaLnBrk="1" hangingPunct="1"/>
            <a:r>
              <a:rPr lang="en-US" altLang="en-US" smtClean="0">
                <a:ea typeface="ヒラギノ角ゴ Pro W3" pitchFamily="-84" charset="-128"/>
                <a:cs typeface="Arial" panose="020B0604020202020204" pitchFamily="34" charset="0"/>
              </a:rPr>
              <a:t>Standardized gap analysis:</a:t>
            </a:r>
          </a:p>
          <a:p>
            <a:pPr lvl="1" eaLnBrk="1" hangingPunct="1"/>
            <a:r>
              <a:rPr lang="en-US" altLang="en-US" smtClean="0">
                <a:ea typeface="MS PGothic" panose="020B0600070205080204" pitchFamily="34" charset="-128"/>
              </a:rPr>
              <a:t>Accounts for different degrees of rate sensitivity </a:t>
            </a:r>
            <a:endParaRPr lang="el-GR" altLang="en-US" smtClean="0">
              <a:ea typeface="MS PGothic" panose="020B0600070205080204" pitchFamily="34" charset="-128"/>
            </a:endParaRPr>
          </a:p>
        </p:txBody>
      </p:sp>
      <p:graphicFrame>
        <p:nvGraphicFramePr>
          <p:cNvPr id="62467" name="Object 6"/>
          <p:cNvGraphicFramePr>
            <a:graphicFrameLocks noChangeAspect="1"/>
          </p:cNvGraphicFramePr>
          <p:nvPr/>
        </p:nvGraphicFramePr>
        <p:xfrm>
          <a:off x="5884863" y="2025650"/>
          <a:ext cx="322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4" imgW="139700" imgH="165100" progId="Equation.DSMT4">
                  <p:embed/>
                </p:oleObj>
              </mc:Choice>
              <mc:Fallback>
                <p:oleObj name="Equation" r:id="rId4" imgW="1397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2025650"/>
                        <a:ext cx="322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7"/>
          <p:cNvGraphicFramePr>
            <a:graphicFrameLocks noChangeAspect="1"/>
          </p:cNvGraphicFramePr>
          <p:nvPr/>
        </p:nvGraphicFramePr>
        <p:xfrm>
          <a:off x="7731125" y="202565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6" imgW="139700" imgH="165100" progId="Equation.DSMT4">
                  <p:embed/>
                </p:oleObj>
              </mc:Choice>
              <mc:Fallback>
                <p:oleObj name="Equation" r:id="rId6" imgW="1397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2025650"/>
                        <a:ext cx="3222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Learning Objectives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Summarize the features of a bank balance sheet.</a:t>
            </a:r>
          </a:p>
          <a:p>
            <a:r>
              <a:rPr lang="en-US" altLang="en-US" smtClean="0">
                <a:ea typeface="ヒラギノ角ゴ Pro W3" pitchFamily="-84" charset="-128"/>
              </a:rPr>
              <a:t>Apply changes to a bank’s assets and liabilities on a T-account.</a:t>
            </a:r>
          </a:p>
          <a:p>
            <a:r>
              <a:rPr lang="en-US" altLang="en-US" smtClean="0">
                <a:ea typeface="ヒラギノ角ゴ Pro W3" pitchFamily="-84" charset="-128"/>
              </a:rPr>
              <a:t>Identify ways in which banks can manage their assets and liabilities to maximize profit.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algn="ctr" eaLnBrk="1" hangingPunct="1">
              <a:buFontTx/>
              <a:buNone/>
            </a:pPr>
            <a:r>
              <a:rPr lang="en-US" altLang="en-US" sz="2400" smtClean="0">
                <a:latin typeface="Times New Roman" panose="02020603050405020304" pitchFamily="18" charset="0"/>
                <a:ea typeface="ヒラギノ角ゴ Pro W3" pitchFamily="-84" charset="-128"/>
              </a:rPr>
              <a:t>%</a:t>
            </a:r>
            <a:r>
              <a:rPr lang="el-GR" altLang="en-US" sz="2400" smtClean="0">
                <a:latin typeface="Symbol" panose="05050102010706020507" pitchFamily="18" charset="2"/>
                <a:ea typeface="ヒラギノ角ゴ Pro W3" pitchFamily="-84" charset="-128"/>
                <a:cs typeface="Times New Roman" panose="02020603050405020304" pitchFamily="18" charset="0"/>
              </a:rPr>
              <a:t></a:t>
            </a:r>
            <a:r>
              <a:rPr lang="en-US" altLang="en-US" sz="2400" smtClean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in market value of security </a:t>
            </a:r>
            <a:r>
              <a:rPr lang="en-US" altLang="en-US" sz="2400" smtClean="0">
                <a:latin typeface="Symbol" panose="05050102010706020507" pitchFamily="18" charset="2"/>
                <a:ea typeface="ヒラギノ角ゴ Pro W3" pitchFamily="-84" charset="-128"/>
                <a:cs typeface="Times New Roman" panose="02020603050405020304" pitchFamily="18" charset="0"/>
              </a:rPr>
              <a:t>≈</a:t>
            </a:r>
            <a:r>
              <a:rPr lang="en-US" altLang="en-US" sz="2400" smtClean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- percentage point </a:t>
            </a:r>
            <a:r>
              <a:rPr lang="el-GR" altLang="en-US" sz="2400" smtClean="0">
                <a:latin typeface="Symbol" panose="05050102010706020507" pitchFamily="18" charset="2"/>
                <a:ea typeface="ヒラギノ角ゴ Pro W3" pitchFamily="-84" charset="-128"/>
                <a:cs typeface="Times New Roman" panose="02020603050405020304" pitchFamily="18" charset="0"/>
              </a:rPr>
              <a:t></a:t>
            </a:r>
            <a:r>
              <a:rPr lang="en-US" altLang="en-US" sz="2400" smtClean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in interest rate x duration in years. </a:t>
            </a:r>
          </a:p>
          <a:p>
            <a:pPr algn="ctr" eaLnBrk="1" hangingPunct="1">
              <a:buFontTx/>
              <a:buNone/>
            </a:pPr>
            <a:endParaRPr lang="en-US" altLang="en-US" sz="2400" smtClean="0">
              <a:latin typeface="Times New Roman" panose="02020603050405020304" pitchFamily="18" charset="0"/>
              <a:ea typeface="ヒラギノ角ゴ Pro W3" pitchFamily="-8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ea typeface="ヒラギノ角ゴ Pro W3" pitchFamily="-84" charset="-128"/>
                <a:cs typeface="Times New Roman" panose="02020603050405020304" pitchFamily="18" charset="0"/>
              </a:rPr>
              <a:t>Uses the weighted average duration of a financial institution</a:t>
            </a:r>
            <a:r>
              <a:rPr lang="ja-JP" altLang="en-US" smtClean="0">
                <a:ea typeface="ヒラギノ角ゴ Pro W3" pitchFamily="-84" charset="-128"/>
                <a:cs typeface="Times New Roman" panose="02020603050405020304" pitchFamily="18" charset="0"/>
              </a:rPr>
              <a:t>’</a:t>
            </a:r>
            <a:r>
              <a:rPr lang="en-US" altLang="ja-JP" smtClean="0">
                <a:ea typeface="ヒラギノ角ゴ Pro W3" pitchFamily="-84" charset="-128"/>
                <a:cs typeface="Times New Roman" panose="02020603050405020304" pitchFamily="18" charset="0"/>
              </a:rPr>
              <a:t>s assets and of its liabilities to see how net worth responds to a change in interest rates. </a:t>
            </a:r>
            <a:endParaRPr lang="en-US" altLang="en-US" smtClean="0">
              <a:ea typeface="ヒラギノ角ゴ Pro W3" pitchFamily="-8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4514" name="Object 6"/>
          <p:cNvGraphicFramePr>
            <a:graphicFrameLocks noChangeAspect="1"/>
          </p:cNvGraphicFramePr>
          <p:nvPr/>
        </p:nvGraphicFramePr>
        <p:xfrm>
          <a:off x="838200" y="160020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Equation" r:id="rId4" imgW="139700" imgH="165100" progId="Equation.DSMT4">
                  <p:embed/>
                </p:oleObj>
              </mc:Choice>
              <mc:Fallback>
                <p:oleObj name="Equation" r:id="rId4" imgW="1397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3222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7"/>
          <p:cNvGraphicFramePr>
            <a:graphicFrameLocks noChangeAspect="1"/>
          </p:cNvGraphicFramePr>
          <p:nvPr/>
        </p:nvGraphicFramePr>
        <p:xfrm>
          <a:off x="6916738" y="1600200"/>
          <a:ext cx="322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Equation" r:id="rId6" imgW="139700" imgH="165100" progId="Equation.DSMT4">
                  <p:embed/>
                </p:oleObj>
              </mc:Choice>
              <mc:Fallback>
                <p:oleObj name="Equation" r:id="rId6" imgW="1397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1600200"/>
                        <a:ext cx="322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Gap and Duration Analysis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Off-Balance-Sheet Activities</a:t>
            </a:r>
          </a:p>
        </p:txBody>
      </p:sp>
      <p:sp>
        <p:nvSpPr>
          <p:cNvPr id="66562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Loan sales (secondary loan participation)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Generation of fee income. Examples: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Servicing mortgage-backed securities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Creating SIVs (structured investment vehicles) which can potentially expose banks to risk, as it happened in the  global financial crisis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Off-Balance-Sheet Activities</a:t>
            </a:r>
          </a:p>
        </p:txBody>
      </p:sp>
      <p:sp>
        <p:nvSpPr>
          <p:cNvPr id="68610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Trading activities and risk management techniques: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Financial futures, options for debt instruments, interest rate swaps, transactions in the foreign exchange market and speculation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Principal-agent problem arises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Off-Balance-Sheet Activities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Internal controls to reduce the principal-agent problem: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Separation of trading activities and bookkeeping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Limits on exposure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Value-at-risk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ea typeface="ヒラギノ角ゴ Pro W3" pitchFamily="-84" charset="-128"/>
              </a:rPr>
              <a:t>Stress testing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Learning Objectives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List the ways in which banks deal with credit risk.</a:t>
            </a:r>
          </a:p>
          <a:p>
            <a:r>
              <a:rPr lang="en-US" altLang="en-US" smtClean="0">
                <a:ea typeface="ヒラギノ角ゴ Pro W3" pitchFamily="-84" charset="-128"/>
              </a:rPr>
              <a:t>Apply gap and duration analysis and identify interest-rate risk.</a:t>
            </a:r>
          </a:p>
          <a:p>
            <a:r>
              <a:rPr lang="en-US" altLang="en-US" smtClean="0">
                <a:ea typeface="ヒラギノ角ゴ Pro W3" pitchFamily="-84" charset="-128"/>
              </a:rPr>
              <a:t>Examine off-balance sheet activities.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 Bank Balance Sheet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b="1" smtClean="0">
                <a:ea typeface="ヒラギノ角ゴ Pro W3" pitchFamily="-84" charset="-128"/>
              </a:rPr>
              <a:t>Liabilities: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Checkable deposits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Nontransaction deposits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Borrowings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Bank capital </a:t>
            </a:r>
          </a:p>
          <a:p>
            <a:pPr lvl="1" eaLnBrk="1" hangingPunct="1"/>
            <a:endParaRPr lang="en-US" altLang="en-US" smtClean="0">
              <a:ea typeface="ヒラギノ角ゴ Pro W3" pitchFamily="-8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The Bank Balance Sheet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b="1" smtClean="0">
                <a:ea typeface="ヒラギノ角ゴ Pro W3" pitchFamily="-84" charset="-128"/>
              </a:rPr>
              <a:t>Assets: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Reserves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Cash items in process of collection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Deposits at other banks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Securities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Loans </a:t>
            </a:r>
          </a:p>
          <a:p>
            <a:pPr lvl="1" eaLnBrk="1" hangingPunct="1"/>
            <a:r>
              <a:rPr lang="en-US" altLang="en-US" smtClean="0">
                <a:ea typeface="ヒラギノ角ゴ Pro W3" pitchFamily="-84" charset="-128"/>
              </a:rPr>
              <a:t>Other assets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-84" charset="-128"/>
              </a:rPr>
              <a:t>Table 1 Balance Sheet of All Commercial Banks (items as a percentage of the total, June 2014)</a:t>
            </a:r>
          </a:p>
        </p:txBody>
      </p:sp>
      <p:pic>
        <p:nvPicPr>
          <p:cNvPr id="17410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696200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Basic Banking</a:t>
            </a:r>
          </a:p>
        </p:txBody>
      </p:sp>
      <p:sp>
        <p:nvSpPr>
          <p:cNvPr id="19458" name="Rectangle 7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altLang="en-US" sz="2400" smtClean="0">
                <a:ea typeface="ヒラギノ角ゴ Pro W3" pitchFamily="-84" charset="-128"/>
              </a:rPr>
              <a:t>Cash Deposit:</a:t>
            </a:r>
          </a:p>
          <a:p>
            <a:pPr eaLnBrk="1" hangingPunct="1"/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/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/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/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>
              <a:buFontTx/>
              <a:buNone/>
            </a:pPr>
            <a:endParaRPr lang="en-US" altLang="en-US" sz="2400" smtClean="0">
              <a:ea typeface="ヒラギノ角ゴ Pro W3" pitchFamily="-84" charset="-128"/>
            </a:endParaRPr>
          </a:p>
          <a:p>
            <a:pPr eaLnBrk="1" hangingPunct="1"/>
            <a:r>
              <a:rPr lang="en-US" altLang="en-US" sz="2400" smtClean="0">
                <a:ea typeface="ヒラギノ角ゴ Pro W3" pitchFamily="-84" charset="-128"/>
              </a:rPr>
              <a:t>Opening of a checking account leads to an increase in the bank</a:t>
            </a:r>
            <a:r>
              <a:rPr lang="ja-JP" altLang="en-US" sz="2400" smtClean="0">
                <a:ea typeface="ヒラギノ角ゴ Pro W3" pitchFamily="-84" charset="-128"/>
              </a:rPr>
              <a:t>’</a:t>
            </a:r>
            <a:r>
              <a:rPr lang="en-US" altLang="ja-JP" sz="2400" smtClean="0">
                <a:ea typeface="ヒラギノ角ゴ Pro W3" pitchFamily="-84" charset="-128"/>
              </a:rPr>
              <a:t>s reserves equal to the increase in checkable deposits.</a:t>
            </a:r>
            <a:endParaRPr lang="en-US" altLang="en-US" sz="2400" smtClean="0">
              <a:ea typeface="ヒラギノ角ゴ Pro W3" pitchFamily="-84" charset="-128"/>
            </a:endParaRPr>
          </a:p>
        </p:txBody>
      </p:sp>
      <p:graphicFrame>
        <p:nvGraphicFramePr>
          <p:cNvPr id="4599" name="Group 503"/>
          <p:cNvGraphicFramePr>
            <a:graphicFrameLocks noGrp="1"/>
          </p:cNvGraphicFramePr>
          <p:nvPr/>
        </p:nvGraphicFramePr>
        <p:xfrm>
          <a:off x="838200" y="2286000"/>
          <a:ext cx="7764462" cy="1512888"/>
        </p:xfrm>
        <a:graphic>
          <a:graphicData uri="http://schemas.openxmlformats.org/drawingml/2006/table">
            <a:tbl>
              <a:tblPr/>
              <a:tblGrid>
                <a:gridCol w="755650"/>
                <a:gridCol w="989012"/>
                <a:gridCol w="1295400"/>
                <a:gridCol w="838200"/>
                <a:gridCol w="1066800"/>
                <a:gridCol w="762000"/>
                <a:gridCol w="1219200"/>
                <a:gridCol w="838200"/>
              </a:tblGrid>
              <a:tr h="4127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Vault 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Reserves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-84" charset="-128"/>
              </a:rPr>
              <a:t>Basic Banking</a:t>
            </a:r>
          </a:p>
        </p:txBody>
      </p:sp>
      <p:graphicFrame>
        <p:nvGraphicFramePr>
          <p:cNvPr id="6377" name="Group 233"/>
          <p:cNvGraphicFramePr>
            <a:graphicFrameLocks noGrp="1"/>
          </p:cNvGraphicFramePr>
          <p:nvPr/>
        </p:nvGraphicFramePr>
        <p:xfrm>
          <a:off x="541338" y="3810000"/>
          <a:ext cx="7907337" cy="1481138"/>
        </p:xfrm>
        <a:graphic>
          <a:graphicData uri="http://schemas.openxmlformats.org/drawingml/2006/table">
            <a:tbl>
              <a:tblPr/>
              <a:tblGrid>
                <a:gridCol w="1058862"/>
                <a:gridCol w="762000"/>
                <a:gridCol w="1295400"/>
                <a:gridCol w="838200"/>
                <a:gridCol w="1143000"/>
                <a:gridCol w="762000"/>
                <a:gridCol w="1222375"/>
                <a:gridCol w="825500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Second National Bank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Reserves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-$100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-$100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1" name="Group 207"/>
          <p:cNvGraphicFramePr>
            <a:graphicFrameLocks noGrp="1"/>
          </p:cNvGraphicFramePr>
          <p:nvPr/>
        </p:nvGraphicFramePr>
        <p:xfrm>
          <a:off x="533400" y="1731963"/>
          <a:ext cx="4114800" cy="1619251"/>
        </p:xfrm>
        <a:graphic>
          <a:graphicData uri="http://schemas.openxmlformats.org/drawingml/2006/table">
            <a:tbl>
              <a:tblPr/>
              <a:tblGrid>
                <a:gridCol w="1295400"/>
                <a:gridCol w="838200"/>
                <a:gridCol w="1219200"/>
                <a:gridCol w="762000"/>
              </a:tblGrid>
              <a:tr h="43149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First National Bank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" charset="0"/>
                        <a:ea typeface="ヒラギノ角ゴ Pro W3" pitchFamily="-1" charset="-128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8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Assets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Liabilities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Cash items in process of collection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T="45687" marB="4568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Checkable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deposits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" charset="0"/>
                          <a:ea typeface="ヒラギノ角ゴ Pro W3" pitchFamily="-1" charset="-128"/>
                        </a:rPr>
                        <a:t>+$100</a:t>
                      </a:r>
                    </a:p>
                  </a:txBody>
                  <a:tcPr marT="45687" marB="4568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5" name="TextBox 1"/>
          <p:cNvSpPr txBox="1">
            <a:spLocks noChangeArrowheads="1"/>
          </p:cNvSpPr>
          <p:nvPr/>
        </p:nvSpPr>
        <p:spPr bwMode="auto">
          <a:xfrm>
            <a:off x="4800600" y="1600200"/>
            <a:ext cx="419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lang="en-US" altLang="en-US" sz="2000">
                <a:latin typeface="Verdana" panose="020B0604030504040204" pitchFamily="34" charset="0"/>
              </a:rPr>
              <a:t>Check Deposit: </a:t>
            </a:r>
          </a:p>
          <a:p>
            <a:pPr eaLnBrk="1" hangingPunct="1"/>
            <a:r>
              <a:rPr lang="en-US" altLang="en-US" sz="2000">
                <a:latin typeface="Verdana" panose="020B0604030504040204" pitchFamily="34" charset="0"/>
              </a:rPr>
              <a:t>When a bank receives additional deposits, it gains an equal amount of reserves; when it loses deposits, it loses an equal amount of reserves. </a:t>
            </a:r>
            <a:endParaRPr lang="en-US" alt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01Mish769581_10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LN01Mish769581_10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LN01Mish769581_10_LN01.pot</Template>
  <TotalTime>1263</TotalTime>
  <Words>1225</Words>
  <Application>Microsoft Office PowerPoint</Application>
  <PresentationFormat>On-screen Show (4:3)</PresentationFormat>
  <Paragraphs>363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Times New Roman</vt:lpstr>
      <vt:lpstr>ヒラギノ角ゴ Pro W3</vt:lpstr>
      <vt:lpstr>Arial</vt:lpstr>
      <vt:lpstr>Verdana</vt:lpstr>
      <vt:lpstr>MS PGothic</vt:lpstr>
      <vt:lpstr>Symbol</vt:lpstr>
      <vt:lpstr>MS PGothic</vt:lpstr>
      <vt:lpstr>LN01Mish769581_10_LN01</vt:lpstr>
      <vt:lpstr>2_LN01Mish769581_10_LN01</vt:lpstr>
      <vt:lpstr>MathType 5.0 Equation</vt:lpstr>
      <vt:lpstr>MathType 6.0 Equation</vt:lpstr>
      <vt:lpstr>PowerPoint Presentation</vt:lpstr>
      <vt:lpstr>Preview</vt:lpstr>
      <vt:lpstr>Learning Objectives</vt:lpstr>
      <vt:lpstr>Learning Objectives</vt:lpstr>
      <vt:lpstr>The Bank Balance Sheet</vt:lpstr>
      <vt:lpstr>The Bank Balance Sheet</vt:lpstr>
      <vt:lpstr>Table 1 Balance Sheet of All Commercial Banks (items as a percentage of the total, June 2014)</vt:lpstr>
      <vt:lpstr>Basic Banking</vt:lpstr>
      <vt:lpstr>Basic Banking</vt:lpstr>
      <vt:lpstr>Basic Banking</vt:lpstr>
      <vt:lpstr>General Principles of Bank Management</vt:lpstr>
      <vt:lpstr>Liquidity Management and the Role of Reserves</vt:lpstr>
      <vt:lpstr>Liquidity Management and the Role of Reserves</vt:lpstr>
      <vt:lpstr>Liquidity Management and the Role of Reserves</vt:lpstr>
      <vt:lpstr>Liquidity Management and the Role of Reserves</vt:lpstr>
      <vt:lpstr>Liquidity Management and the Role of Reserves</vt:lpstr>
      <vt:lpstr>Liquidity Management and the Role of Reserves</vt:lpstr>
      <vt:lpstr>Asset Management</vt:lpstr>
      <vt:lpstr>Asset Management</vt:lpstr>
      <vt:lpstr>Liability Management</vt:lpstr>
      <vt:lpstr>Capital Adequacy Management</vt:lpstr>
      <vt:lpstr>Capital Adequacy Management</vt:lpstr>
      <vt:lpstr>Capital Adequacy Management</vt:lpstr>
      <vt:lpstr>Capital Adequacy Management</vt:lpstr>
      <vt:lpstr>Application: How a Capital Crunch Caused a Credit Crunch During the Global Financial Crisis</vt:lpstr>
      <vt:lpstr>Managing Credit Risk</vt:lpstr>
      <vt:lpstr>Managing Credit Risk</vt:lpstr>
      <vt:lpstr>Managing Interest-Rate Risk</vt:lpstr>
      <vt:lpstr>Gap and Duration Analysis</vt:lpstr>
      <vt:lpstr>Gap and Duration Analysis</vt:lpstr>
      <vt:lpstr>Off-Balance-Sheet Activities</vt:lpstr>
      <vt:lpstr>Off-Balance-Sheet Activities</vt:lpstr>
      <vt:lpstr>Off-Balance-Sheet Activities</vt:lpstr>
    </vt:vector>
  </TitlesOfParts>
  <Company>©2013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Banking and  the Management of Financial Institutions</dc:subject>
  <dc:creator>Mishkin</dc:creator>
  <cp:lastModifiedBy>Andrew Lawrence Parkes</cp:lastModifiedBy>
  <cp:revision>120</cp:revision>
  <dcterms:created xsi:type="dcterms:W3CDTF">2011-12-27T16:03:45Z</dcterms:created>
  <dcterms:modified xsi:type="dcterms:W3CDTF">2017-06-11T23:59:44Z</dcterms:modified>
</cp:coreProperties>
</file>