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sldIdLst>
    <p:sldId id="297" r:id="rId2"/>
    <p:sldId id="294" r:id="rId3"/>
    <p:sldId id="295" r:id="rId4"/>
    <p:sldId id="296" r:id="rId5"/>
    <p:sldId id="277" r:id="rId6"/>
    <p:sldId id="289" r:id="rId7"/>
    <p:sldId id="290" r:id="rId8"/>
    <p:sldId id="261" r:id="rId9"/>
    <p:sldId id="262" r:id="rId10"/>
    <p:sldId id="271" r:id="rId11"/>
    <p:sldId id="280" r:id="rId12"/>
    <p:sldId id="291" r:id="rId13"/>
    <p:sldId id="298" r:id="rId14"/>
    <p:sldId id="299" r:id="rId15"/>
    <p:sldId id="292" r:id="rId16"/>
    <p:sldId id="293" r:id="rId17"/>
    <p:sldId id="300" r:id="rId18"/>
    <p:sldId id="303" r:id="rId19"/>
    <p:sldId id="302" r:id="rId20"/>
    <p:sldId id="264" r:id="rId21"/>
    <p:sldId id="274" r:id="rId22"/>
    <p:sldId id="270" r:id="rId23"/>
    <p:sldId id="275" r:id="rId24"/>
    <p:sldId id="267" r:id="rId25"/>
    <p:sldId id="268" r:id="rId26"/>
    <p:sldId id="288"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ヒラギノ角ゴ Pro W3" pitchFamily="-8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ヒラギノ角ゴ Pro W3" pitchFamily="-8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ヒラギノ角ゴ Pro W3" pitchFamily="-8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ヒラギノ角ゴ Pro W3" pitchFamily="-8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ヒラギノ角ゴ Pro W3"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37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 Id="rId9"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ヒラギノ角ゴ Pro W3" charset="0"/>
                <a:cs typeface="ヒラギノ角ゴ Pro W3" charset="0"/>
              </a:defRPr>
            </a:lvl1pPr>
          </a:lstStyle>
          <a:p>
            <a:pPr>
              <a:defRPr/>
            </a:pPr>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ヒラギノ角ゴ Pro W3" charset="0"/>
                <a:cs typeface="ヒラギノ角ゴ Pro W3" charset="0"/>
              </a:defRPr>
            </a:lvl1pPr>
          </a:lstStyle>
          <a:p>
            <a:pPr>
              <a:defRPr/>
            </a:pPr>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ヒラギノ角ゴ Pro W3" charset="0"/>
                <a:cs typeface="ヒラギノ角ゴ Pro W3" charset="0"/>
              </a:defRPr>
            </a:lvl1pPr>
          </a:lstStyle>
          <a:p>
            <a:pPr>
              <a:defRPr/>
            </a:pPr>
            <a:endParaRPr lang="en-US"/>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A8F5D3-4AEA-470A-A247-F6F48CEC00D5}" type="slidenum">
              <a:rPr lang="en-US" altLang="en-US"/>
              <a:pPr/>
              <a:t>‹#›</a:t>
            </a:fld>
            <a:endParaRPr lang="en-US" altLang="en-US"/>
          </a:p>
        </p:txBody>
      </p:sp>
    </p:spTree>
    <p:extLst>
      <p:ext uri="{BB962C8B-B14F-4D97-AF65-F5344CB8AC3E}">
        <p14:creationId xmlns:p14="http://schemas.microsoft.com/office/powerpoint/2010/main" val="105141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ヒラギノ角ゴ Pro W3" pitchFamily="-65"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pitchFamily="-65" charset="-128"/>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FFD22A18-0AE2-409F-9F4D-20B101F2DD09}" type="slidenum">
              <a:rPr lang="en-US" altLang="en-US" sz="1200">
                <a:solidFill>
                  <a:srgbClr val="000000"/>
                </a:solidFill>
              </a:rPr>
              <a:pPr eaLnBrk="1" hangingPunct="1"/>
              <a:t>1</a:t>
            </a:fld>
            <a:endParaRPr lang="en-US" altLang="en-US" sz="1200">
              <a:solidFill>
                <a:srgbClr val="000000"/>
              </a:solidFill>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1324722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D2764D55-841F-4344-80B0-C770972462E4}" type="slidenum">
              <a:rPr lang="en-US" altLang="en-US" sz="1200"/>
              <a:pPr eaLnBrk="1" hangingPunct="1"/>
              <a:t>23</a:t>
            </a:fld>
            <a:endParaRPr lang="en-US" altLang="en-US" sz="1200"/>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2236491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E0625805-C09D-46DB-BB60-A5D35840EDA4}" type="slidenum">
              <a:rPr lang="en-US" altLang="en-US" sz="1200"/>
              <a:pPr eaLnBrk="1" hangingPunct="1"/>
              <a:t>24</a:t>
            </a:fld>
            <a:endParaRPr lang="en-US" altLang="en-US" sz="1200"/>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1629155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9C902149-1C65-4173-9A72-00730DBFDEB8}" type="slidenum">
              <a:rPr lang="en-US" altLang="en-US" sz="1200"/>
              <a:pPr eaLnBrk="1" hangingPunct="1"/>
              <a:t>25</a:t>
            </a:fld>
            <a:endParaRPr lang="en-US" altLang="en-US" sz="1200"/>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3894172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ヒラギノ角ゴ Pro W3" pitchFamily="-84" charset="-128"/>
            </a:endParaRPr>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3C1CEC56-F8CD-4858-A72F-F8831AA67AE6}" type="slidenum">
              <a:rPr lang="en-US" altLang="en-US" sz="1200"/>
              <a:pPr eaLnBrk="1" hangingPunct="1"/>
              <a:t>26</a:t>
            </a:fld>
            <a:endParaRPr lang="en-US" altLang="en-US" sz="1200"/>
          </a:p>
        </p:txBody>
      </p:sp>
    </p:spTree>
    <p:extLst>
      <p:ext uri="{BB962C8B-B14F-4D97-AF65-F5344CB8AC3E}">
        <p14:creationId xmlns:p14="http://schemas.microsoft.com/office/powerpoint/2010/main" val="414575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F0D0F6A8-19AA-4B33-8D7D-E5FF12BE5A58}" type="slidenum">
              <a:rPr lang="en-US" altLang="en-US" sz="1200"/>
              <a:pPr eaLnBrk="1" hangingPunct="1"/>
              <a:t>5</a:t>
            </a:fld>
            <a:endParaRPr lang="en-US" altLang="en-US" sz="1200"/>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2275781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BE58EE1D-E87F-4194-B9CC-4BAF955B77DF}" type="slidenum">
              <a:rPr lang="en-US" altLang="en-US" sz="1200"/>
              <a:pPr eaLnBrk="1" hangingPunct="1"/>
              <a:t>8</a:t>
            </a:fld>
            <a:endParaRPr lang="en-US" altLang="en-US" sz="1200"/>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41712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7D76E1C4-AE26-4634-8418-A8BD441F2C36}" type="slidenum">
              <a:rPr lang="en-US" altLang="en-US" sz="1200"/>
              <a:pPr eaLnBrk="1" hangingPunct="1"/>
              <a:t>9</a:t>
            </a:fld>
            <a:endParaRPr lang="en-US" altLang="en-US" sz="1200"/>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1146892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2133F410-C31A-429B-8D7E-4C9187AB535E}" type="slidenum">
              <a:rPr lang="en-US" altLang="en-US" sz="1200"/>
              <a:pPr eaLnBrk="1" hangingPunct="1"/>
              <a:t>10</a:t>
            </a:fld>
            <a:endParaRPr lang="en-US" altLang="en-US" sz="1200"/>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285729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DA86C35C-52D9-4F77-8E98-BBA0CD62A411}" type="slidenum">
              <a:rPr lang="en-US" altLang="en-US" sz="1200"/>
              <a:pPr eaLnBrk="1" hangingPunct="1"/>
              <a:t>11</a:t>
            </a:fld>
            <a:endParaRPr lang="en-US" altLang="en-US" sz="1200"/>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3934768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7C8861D2-B782-4067-8CB0-4A158AF74CCF}" type="slidenum">
              <a:rPr lang="en-US" altLang="en-US" sz="1200"/>
              <a:pPr eaLnBrk="1" hangingPunct="1"/>
              <a:t>20</a:t>
            </a:fld>
            <a:endParaRPr lang="en-US" altLang="en-US" sz="1200"/>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3613167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32101501-E655-4C6F-A67B-2CD90FFC3133}" type="slidenum">
              <a:rPr lang="en-US" altLang="en-US" sz="1200"/>
              <a:pPr eaLnBrk="1" hangingPunct="1"/>
              <a:t>21</a:t>
            </a:fld>
            <a:endParaRPr lang="en-US" altLang="en-US" sz="1200"/>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2802297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fld id="{FEB5CB1A-BFB8-4217-A067-40500D5386B1}" type="slidenum">
              <a:rPr lang="en-US" altLang="en-US" sz="1200"/>
              <a:pPr eaLnBrk="1" hangingPunct="1"/>
              <a:t>22</a:t>
            </a:fld>
            <a:endParaRPr lang="en-US" altLang="en-US" sz="1200"/>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ヒラギノ角ゴ Pro W3" pitchFamily="-84" charset="-128"/>
            </a:endParaRPr>
          </a:p>
        </p:txBody>
      </p:sp>
    </p:spTree>
    <p:extLst>
      <p:ext uri="{BB962C8B-B14F-4D97-AF65-F5344CB8AC3E}">
        <p14:creationId xmlns:p14="http://schemas.microsoft.com/office/powerpoint/2010/main" val="202881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458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81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2" name="Picture 3" descr="Pearson_Bound_Whit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Pearson_Strap_Bound_Whit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533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1592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5"/>
          <p:cNvSpPr>
            <a:spLocks noGrp="1" noChangeArrowheads="1"/>
          </p:cNvSpPr>
          <p:nvPr>
            <p:ph type="title"/>
          </p:nvPr>
        </p:nvSpPr>
        <p:spPr bwMode="auto">
          <a:xfrm>
            <a:off x="381000" y="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8" name="Rectangle 2"/>
          <p:cNvSpPr>
            <a:spLocks noChangeArrowheads="1"/>
          </p:cNvSpPr>
          <p:nvPr userDrawn="1"/>
        </p:nvSpPr>
        <p:spPr bwMode="gray">
          <a:xfrm>
            <a:off x="0" y="6397625"/>
            <a:ext cx="9144000" cy="457200"/>
          </a:xfrm>
          <a:prstGeom prst="rect">
            <a:avLst/>
          </a:prstGeom>
          <a:solidFill>
            <a:srgbClr val="04437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endParaRPr lang="en-US" altLang="en-US"/>
          </a:p>
        </p:txBody>
      </p:sp>
      <p:pic>
        <p:nvPicPr>
          <p:cNvPr id="1029" name="Picture 3" descr="Pearson_Bound_Whit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488238" y="6359525"/>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userDrawn="1"/>
        </p:nvSpPr>
        <p:spPr bwMode="gray">
          <a:xfrm>
            <a:off x="773113" y="6553200"/>
            <a:ext cx="5399087"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GB" altLang="en-US" sz="900">
                <a:solidFill>
                  <a:schemeClr val="bg1"/>
                </a:solidFill>
                <a:latin typeface="Verdana" panose="020B0604030504040204" pitchFamily="34" charset="0"/>
              </a:rPr>
              <a:t>© 2016 Pearson Education, Inc. All rights reserved. </a:t>
            </a:r>
          </a:p>
        </p:txBody>
      </p:sp>
      <p:sp>
        <p:nvSpPr>
          <p:cNvPr id="1031" name="Rectangle 7"/>
          <p:cNvSpPr>
            <a:spLocks noChangeArrowheads="1"/>
          </p:cNvSpPr>
          <p:nvPr userDrawn="1"/>
        </p:nvSpPr>
        <p:spPr bwMode="gray">
          <a:xfrm>
            <a:off x="244475" y="6553200"/>
            <a:ext cx="360363"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GB" altLang="en-US" sz="900">
                <a:solidFill>
                  <a:schemeClr val="bg1"/>
                </a:solidFill>
                <a:latin typeface="Verdana" panose="020B0604030504040204" pitchFamily="34" charset="0"/>
              </a:rPr>
              <a:t>16-</a:t>
            </a:r>
            <a:fld id="{02DFAC4D-52D1-4758-91A9-D99EB48917C3}" type="slidenum">
              <a:rPr lang="en-GB" altLang="en-US" sz="900">
                <a:solidFill>
                  <a:schemeClr val="bg1"/>
                </a:solidFill>
                <a:latin typeface="Verdana" panose="020B0604030504040204" pitchFamily="34" charset="0"/>
              </a:rPr>
              <a:pPr eaLnBrk="1" hangingPunct="1"/>
              <a:t>‹#›</a:t>
            </a:fld>
            <a:r>
              <a:rPr lang="en-GB" altLang="en-US" sz="900">
                <a:solidFill>
                  <a:schemeClr val="bg1"/>
                </a:solidFill>
                <a:latin typeface="Verdana" panose="020B0604030504040204" pitchFamily="34" charset="0"/>
              </a:rPr>
              <a:t> </a:t>
            </a: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Lst>
  <p:txStyles>
    <p:titleStyle>
      <a:lvl1pPr algn="l" rtl="0" eaLnBrk="0" fontAlgn="base" hangingPunct="0">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ts val="6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0" fontAlgn="base" hangingPunct="0">
        <a:spcBef>
          <a:spcPts val="6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0" fontAlgn="base" hangingPunct="0">
        <a:spcBef>
          <a:spcPts val="600"/>
        </a:spcBef>
        <a:spcAft>
          <a:spcPct val="0"/>
        </a:spcAft>
        <a:buChar char="•"/>
        <a:defRPr sz="2000">
          <a:solidFill>
            <a:schemeClr val="tx1"/>
          </a:solidFill>
          <a:latin typeface="+mn-lt"/>
          <a:ea typeface="MS PGothic" panose="020B0600070205080204" pitchFamily="34" charset="-128"/>
          <a:cs typeface="ＭＳ Ｐゴシック" pitchFamily="-65" charset="-128"/>
        </a:defRPr>
      </a:lvl3pPr>
      <a:lvl4pPr marL="1600200" indent="-228600" algn="l" rtl="0" eaLnBrk="0" fontAlgn="base" hangingPunct="0">
        <a:spcBef>
          <a:spcPts val="6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ts val="6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wmf"/><Relationship Id="rId3" Type="http://schemas.openxmlformats.org/officeDocument/2006/relationships/notesSlide" Target="../notesSlides/notesSlide9.xml"/><Relationship Id="rId7" Type="http://schemas.openxmlformats.org/officeDocument/2006/relationships/image" Target="../media/image6.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image" Target="../media/image10.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 Id="rId1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5.wmf"/><Relationship Id="rId18" Type="http://schemas.openxmlformats.org/officeDocument/2006/relationships/oleObject" Target="../embeddings/oleObject14.bin"/><Relationship Id="rId3" Type="http://schemas.openxmlformats.org/officeDocument/2006/relationships/notesSlide" Target="../notesSlides/notesSlide10.xml"/><Relationship Id="rId21" Type="http://schemas.openxmlformats.org/officeDocument/2006/relationships/image" Target="../media/image19.wmf"/><Relationship Id="rId7" Type="http://schemas.openxmlformats.org/officeDocument/2006/relationships/image" Target="../media/image12.wmf"/><Relationship Id="rId12" Type="http://schemas.openxmlformats.org/officeDocument/2006/relationships/oleObject" Target="../embeddings/oleObject11.bin"/><Relationship Id="rId17" Type="http://schemas.openxmlformats.org/officeDocument/2006/relationships/image" Target="../media/image17.wmf"/><Relationship Id="rId2" Type="http://schemas.openxmlformats.org/officeDocument/2006/relationships/slideLayout" Target="../slideLayouts/slideLayout1.xml"/><Relationship Id="rId16" Type="http://schemas.openxmlformats.org/officeDocument/2006/relationships/oleObject" Target="../embeddings/oleObject13.bin"/><Relationship Id="rId20" Type="http://schemas.openxmlformats.org/officeDocument/2006/relationships/oleObject" Target="../embeddings/oleObject15.bin"/><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10.bin"/><Relationship Id="rId19" Type="http://schemas.openxmlformats.org/officeDocument/2006/relationships/image" Target="../media/image18.wmf"/><Relationship Id="rId4" Type="http://schemas.openxmlformats.org/officeDocument/2006/relationships/oleObject" Target="../embeddings/oleObject7.bin"/><Relationship Id="rId9" Type="http://schemas.openxmlformats.org/officeDocument/2006/relationships/image" Target="../media/image13.wmf"/><Relationship Id="rId1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5"/>
          <p:cNvSpPr>
            <a:spLocks noGrp="1" noChangeArrowheads="1"/>
          </p:cNvSpPr>
          <p:nvPr>
            <p:ph type="subTitle" idx="4294967295"/>
          </p:nvPr>
        </p:nvSpPr>
        <p:spPr>
          <a:xfrm>
            <a:off x="5410200" y="2514600"/>
            <a:ext cx="3733800" cy="3048000"/>
          </a:xfrm>
        </p:spPr>
        <p:txBody>
          <a:bodyPr/>
          <a:lstStyle/>
          <a:p>
            <a:pPr marL="0" indent="0" algn="ctr" eaLnBrk="1" hangingPunct="1">
              <a:spcBef>
                <a:spcPts val="1200"/>
              </a:spcBef>
              <a:buFontTx/>
              <a:buNone/>
            </a:pPr>
            <a:r>
              <a:rPr lang="en-US" altLang="en-US" sz="3600" b="1" smtClean="0">
                <a:ea typeface="ヒラギノ角ゴ Pro W3" pitchFamily="-84" charset="-128"/>
              </a:rPr>
              <a:t>Chapter 16</a:t>
            </a:r>
          </a:p>
          <a:p>
            <a:pPr marL="0" indent="0" algn="ctr" eaLnBrk="1" hangingPunct="1">
              <a:buFontTx/>
              <a:buNone/>
            </a:pPr>
            <a:r>
              <a:rPr lang="en-US" altLang="en-US" b="1" smtClean="0">
                <a:ea typeface="ヒラギノ角ゴ Pro W3" pitchFamily="-84" charset="-128"/>
              </a:rPr>
              <a:t>The Conduct of  Monetary Policy: Strategy and Tactics</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title"/>
          </p:nvPr>
        </p:nvSpPr>
        <p:spPr>
          <a:xfrm>
            <a:off x="228600" y="1219200"/>
            <a:ext cx="2743200" cy="3352800"/>
          </a:xfrm>
        </p:spPr>
        <p:txBody>
          <a:bodyPr anchor="t"/>
          <a:lstStyle/>
          <a:p>
            <a:pPr eaLnBrk="1" hangingPunct="1"/>
            <a:r>
              <a:rPr lang="en-US" altLang="en-US" sz="2400" smtClean="0">
                <a:ea typeface="ヒラギノ角ゴ Pro W3" pitchFamily="-84" charset="-128"/>
              </a:rPr>
              <a:t>Figure 1  Inflation Rates and Inflation Targets for New Zealand, Canada, and the United Kingdom, 1980–2014</a:t>
            </a:r>
          </a:p>
        </p:txBody>
      </p:sp>
      <p:pic>
        <p:nvPicPr>
          <p:cNvPr id="174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5400"/>
            <a:ext cx="601662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4294967295"/>
          </p:nvPr>
        </p:nvSpPr>
        <p:spPr>
          <a:xfrm>
            <a:off x="381000" y="1219200"/>
            <a:ext cx="8305800" cy="4648200"/>
          </a:xfrm>
        </p:spPr>
        <p:txBody>
          <a:bodyPr rIns="91440"/>
          <a:lstStyle/>
          <a:p>
            <a:pPr eaLnBrk="1" hangingPunct="1">
              <a:lnSpc>
                <a:spcPct val="90000"/>
              </a:lnSpc>
            </a:pPr>
            <a:r>
              <a:rPr lang="en-US" altLang="en-US" smtClean="0">
                <a:ea typeface="ヒラギノ角ゴ Pro W3" pitchFamily="-84" charset="-128"/>
              </a:rPr>
              <a:t>Advantages:</a:t>
            </a:r>
          </a:p>
          <a:p>
            <a:pPr lvl="1" eaLnBrk="1" hangingPunct="1">
              <a:lnSpc>
                <a:spcPct val="90000"/>
              </a:lnSpc>
            </a:pPr>
            <a:r>
              <a:rPr lang="en-US" altLang="en-US" smtClean="0">
                <a:ea typeface="ヒラギノ角ゴ Pro W3" pitchFamily="-84" charset="-128"/>
              </a:rPr>
              <a:t>Does not rely on one variable to achieve target</a:t>
            </a:r>
          </a:p>
          <a:p>
            <a:pPr lvl="1" eaLnBrk="1" hangingPunct="1">
              <a:lnSpc>
                <a:spcPct val="90000"/>
              </a:lnSpc>
            </a:pPr>
            <a:r>
              <a:rPr lang="en-US" altLang="en-US" smtClean="0">
                <a:ea typeface="ヒラギノ角ゴ Pro W3" pitchFamily="-84" charset="-128"/>
              </a:rPr>
              <a:t>Easily understood</a:t>
            </a:r>
          </a:p>
          <a:p>
            <a:pPr lvl="1" eaLnBrk="1" hangingPunct="1">
              <a:lnSpc>
                <a:spcPct val="90000"/>
              </a:lnSpc>
            </a:pPr>
            <a:r>
              <a:rPr lang="en-US" altLang="en-US" smtClean="0">
                <a:ea typeface="ヒラギノ角ゴ Pro W3" pitchFamily="-84" charset="-128"/>
              </a:rPr>
              <a:t>Reduces potential of falling in time-inconsistency trap</a:t>
            </a:r>
          </a:p>
          <a:p>
            <a:pPr lvl="1" eaLnBrk="1" hangingPunct="1">
              <a:lnSpc>
                <a:spcPct val="90000"/>
              </a:lnSpc>
            </a:pPr>
            <a:r>
              <a:rPr lang="en-US" altLang="en-US" smtClean="0">
                <a:ea typeface="ヒラギノ角ゴ Pro W3" pitchFamily="-84" charset="-128"/>
              </a:rPr>
              <a:t>Stresses transparency and accountability</a:t>
            </a:r>
          </a:p>
          <a:p>
            <a:pPr eaLnBrk="1" hangingPunct="1">
              <a:lnSpc>
                <a:spcPct val="90000"/>
              </a:lnSpc>
            </a:pPr>
            <a:r>
              <a:rPr lang="en-US" altLang="en-US" smtClean="0">
                <a:ea typeface="ヒラギノ角ゴ Pro W3" pitchFamily="-84" charset="-128"/>
              </a:rPr>
              <a:t>Disadvantages:</a:t>
            </a:r>
          </a:p>
          <a:p>
            <a:pPr lvl="1" eaLnBrk="1" hangingPunct="1">
              <a:lnSpc>
                <a:spcPct val="90000"/>
              </a:lnSpc>
            </a:pPr>
            <a:r>
              <a:rPr lang="en-US" altLang="en-US" smtClean="0">
                <a:ea typeface="ヒラギノ角ゴ Pro W3" pitchFamily="-84" charset="-128"/>
              </a:rPr>
              <a:t>Delayed signaling</a:t>
            </a:r>
          </a:p>
          <a:p>
            <a:pPr lvl="1" eaLnBrk="1" hangingPunct="1">
              <a:lnSpc>
                <a:spcPct val="90000"/>
              </a:lnSpc>
            </a:pPr>
            <a:r>
              <a:rPr lang="en-US" altLang="en-US" smtClean="0">
                <a:ea typeface="ヒラギノ角ゴ Pro W3" pitchFamily="-84" charset="-128"/>
              </a:rPr>
              <a:t>Too much rigidity</a:t>
            </a:r>
          </a:p>
          <a:p>
            <a:pPr lvl="1" eaLnBrk="1" hangingPunct="1">
              <a:lnSpc>
                <a:spcPct val="90000"/>
              </a:lnSpc>
            </a:pPr>
            <a:r>
              <a:rPr lang="en-US" altLang="en-US" smtClean="0">
                <a:ea typeface="ヒラギノ角ゴ Pro W3" pitchFamily="-84" charset="-128"/>
              </a:rPr>
              <a:t>Potential for increased output fluctuations</a:t>
            </a:r>
          </a:p>
          <a:p>
            <a:pPr lvl="1" eaLnBrk="1" hangingPunct="1">
              <a:lnSpc>
                <a:spcPct val="90000"/>
              </a:lnSpc>
            </a:pPr>
            <a:r>
              <a:rPr lang="en-US" altLang="en-US" smtClean="0">
                <a:ea typeface="ヒラギノ角ゴ Pro W3" pitchFamily="-84" charset="-128"/>
              </a:rPr>
              <a:t>Low economic growth during disinflation</a:t>
            </a:r>
          </a:p>
        </p:txBody>
      </p:sp>
      <p:sp>
        <p:nvSpPr>
          <p:cNvPr id="19458" name="Rectangle 2"/>
          <p:cNvSpPr txBox="1">
            <a:spLocks noChangeArrowheads="1"/>
          </p:cNvSpPr>
          <p:nvPr/>
        </p:nvSpPr>
        <p:spPr bwMode="auto">
          <a:xfrm>
            <a:off x="457200" y="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3200" b="1">
                <a:latin typeface="Verdana" panose="020B0604030504040204" pitchFamily="34" charset="0"/>
              </a:rPr>
              <a:t>Inflation Targeting </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en-US" sz="3000" smtClean="0">
                <a:ea typeface="ヒラギノ角ゴ Pro W3" pitchFamily="-84" charset="-128"/>
              </a:rPr>
              <a:t>The Evolution of the Federal Reserve’s Monetary Policy Strategy</a:t>
            </a:r>
          </a:p>
        </p:txBody>
      </p:sp>
      <p:sp>
        <p:nvSpPr>
          <p:cNvPr id="21506" name="Rectangle 3"/>
          <p:cNvSpPr>
            <a:spLocks noGrp="1" noChangeArrowheads="1"/>
          </p:cNvSpPr>
          <p:nvPr>
            <p:ph idx="1"/>
          </p:nvPr>
        </p:nvSpPr>
        <p:spPr/>
        <p:txBody>
          <a:bodyPr/>
          <a:lstStyle/>
          <a:p>
            <a:pPr eaLnBrk="1" hangingPunct="1"/>
            <a:r>
              <a:rPr lang="en-US" altLang="en-US" sz="2400" smtClean="0">
                <a:ea typeface="ヒラギノ角ゴ Pro W3" pitchFamily="-84" charset="-128"/>
              </a:rPr>
              <a:t>The United States has achieved excellent macroeconomic performance (including low and stable inflation) until the onset of the global financial crisis without using an explicit nominal anchor such as an inflation target.</a:t>
            </a:r>
          </a:p>
          <a:p>
            <a:pPr eaLnBrk="1" hangingPunct="1"/>
            <a:r>
              <a:rPr lang="en-US" altLang="en-US" sz="2400" smtClean="0">
                <a:ea typeface="ヒラギノ角ゴ Pro W3" pitchFamily="-84" charset="-128"/>
              </a:rPr>
              <a:t>History:</a:t>
            </a:r>
          </a:p>
          <a:p>
            <a:pPr lvl="1" eaLnBrk="1" hangingPunct="1">
              <a:spcBef>
                <a:spcPct val="40000"/>
              </a:spcBef>
            </a:pPr>
            <a:r>
              <a:rPr lang="en-US" altLang="en-US" sz="2000" smtClean="0">
                <a:ea typeface="ヒラギノ角ゴ Pro W3" pitchFamily="-84" charset="-128"/>
              </a:rPr>
              <a:t>Fed began to announce publicly targets for money supply growth in 1975</a:t>
            </a:r>
          </a:p>
          <a:p>
            <a:pPr lvl="1" eaLnBrk="1" hangingPunct="1"/>
            <a:r>
              <a:rPr lang="en-US" altLang="en-US" sz="2000" smtClean="0">
                <a:ea typeface="ヒラギノ角ゴ Pro W3" pitchFamily="-84" charset="-128"/>
              </a:rPr>
              <a:t>Paul Volker (1979) focused more in nonborrowed reserves</a:t>
            </a:r>
          </a:p>
          <a:p>
            <a:pPr lvl="1" eaLnBrk="1" hangingPunct="1">
              <a:spcBef>
                <a:spcPct val="40000"/>
              </a:spcBef>
            </a:pPr>
            <a:r>
              <a:rPr lang="en-US" altLang="en-US" sz="2000" smtClean="0">
                <a:ea typeface="ヒラギノ角ゴ Pro W3" pitchFamily="-84" charset="-128"/>
              </a:rPr>
              <a:t>Greenspan announced in July 1993 that the Fed would not use any monetary aggregates as a guide for conducting monetary policy</a:t>
            </a:r>
          </a:p>
          <a:p>
            <a:pPr eaLnBrk="1" hangingPunct="1"/>
            <a:endParaRPr lang="en-US" altLang="en-US" sz="2400" smtClean="0">
              <a:ea typeface="ヒラギノ角ゴ Pro W3" pitchFamily="-8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en-US" sz="3000" smtClean="0">
                <a:ea typeface="ヒラギノ角ゴ Pro W3" pitchFamily="-84" charset="-128"/>
              </a:rPr>
              <a:t>The Evolution of the Federal Reserve’s Monetary Policy Strategy </a:t>
            </a:r>
          </a:p>
        </p:txBody>
      </p:sp>
      <p:sp>
        <p:nvSpPr>
          <p:cNvPr id="22530" name="Rectangle 3"/>
          <p:cNvSpPr txBox="1">
            <a:spLocks noChangeArrowheads="1"/>
          </p:cNvSpPr>
          <p:nvPr/>
        </p:nvSpPr>
        <p:spPr bwMode="auto">
          <a:xfrm>
            <a:off x="381000" y="15240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lstStyle>
            <a:lvl1pPr marL="342900" indent="-342900"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spcBef>
                <a:spcPts val="600"/>
              </a:spcBef>
              <a:buFontTx/>
              <a:buChar char="•"/>
            </a:pPr>
            <a:r>
              <a:rPr lang="en-US" altLang="en-US" sz="2800">
                <a:latin typeface="Verdana" panose="020B0604030504040204" pitchFamily="34" charset="0"/>
              </a:rPr>
              <a:t>There is no explicit nominal anchor in the form of an overriding concern for the Fed.</a:t>
            </a:r>
          </a:p>
          <a:p>
            <a:pPr eaLnBrk="1" hangingPunct="1">
              <a:spcBef>
                <a:spcPts val="600"/>
              </a:spcBef>
              <a:buFontTx/>
              <a:buChar char="•"/>
            </a:pPr>
            <a:r>
              <a:rPr lang="en-US" altLang="en-US" sz="2800">
                <a:latin typeface="Verdana" panose="020B0604030504040204" pitchFamily="34" charset="0"/>
              </a:rPr>
              <a:t>Forward looking behavior and periodic </a:t>
            </a:r>
            <a:r>
              <a:rPr lang="ja-JP" altLang="en-US" sz="2800">
                <a:latin typeface="Verdana" panose="020B0604030504040204" pitchFamily="34" charset="0"/>
              </a:rPr>
              <a:t>“</a:t>
            </a:r>
            <a:r>
              <a:rPr lang="en-US" altLang="ja-JP" sz="2800">
                <a:latin typeface="Verdana" panose="020B0604030504040204" pitchFamily="34" charset="0"/>
              </a:rPr>
              <a:t>preemptive strikes</a:t>
            </a:r>
            <a:r>
              <a:rPr lang="ja-JP" altLang="en-US" sz="2800">
                <a:latin typeface="Verdana" panose="020B0604030504040204" pitchFamily="34" charset="0"/>
              </a:rPr>
              <a:t>”</a:t>
            </a:r>
            <a:endParaRPr lang="en-US" altLang="ja-JP" sz="2800">
              <a:latin typeface="Verdana" panose="020B0604030504040204" pitchFamily="34" charset="0"/>
            </a:endParaRPr>
          </a:p>
          <a:p>
            <a:pPr eaLnBrk="1" hangingPunct="1">
              <a:spcBef>
                <a:spcPts val="600"/>
              </a:spcBef>
              <a:buFontTx/>
              <a:buChar char="•"/>
            </a:pPr>
            <a:r>
              <a:rPr lang="en-US" altLang="en-US" sz="2800">
                <a:latin typeface="Verdana" panose="020B0604030504040204" pitchFamily="34" charset="0"/>
              </a:rPr>
              <a:t>The goal is to prevent inflation from getting started. </a:t>
            </a:r>
          </a:p>
          <a:p>
            <a:pPr eaLnBrk="1" hangingPunct="1">
              <a:spcBef>
                <a:spcPts val="600"/>
              </a:spcBef>
              <a:buFontTx/>
              <a:buChar char="•"/>
            </a:pPr>
            <a:endParaRPr lang="en-US" altLang="en-US" sz="2800">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tLang="en-US" sz="3000" smtClean="0">
                <a:ea typeface="ヒラギノ角ゴ Pro W3" pitchFamily="-84" charset="-128"/>
              </a:rPr>
              <a:t>The Evolution of the Federal Reserve’s Monetary Policy Strategy </a:t>
            </a:r>
          </a:p>
        </p:txBody>
      </p:sp>
      <p:sp>
        <p:nvSpPr>
          <p:cNvPr id="23554" name="Rectangle 5"/>
          <p:cNvSpPr txBox="1">
            <a:spLocks noChangeArrowheads="1"/>
          </p:cNvSpPr>
          <p:nvPr/>
        </p:nvSpPr>
        <p:spPr bwMode="auto">
          <a:xfrm>
            <a:off x="622300" y="1676400"/>
            <a:ext cx="85217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lstStyle>
            <a:lvl1pPr marL="342900" indent="-342900"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lnSpc>
                <a:spcPct val="90000"/>
              </a:lnSpc>
              <a:spcBef>
                <a:spcPts val="600"/>
              </a:spcBef>
              <a:buFontTx/>
              <a:buChar char="•"/>
            </a:pPr>
            <a:r>
              <a:rPr lang="en-US" altLang="en-US">
                <a:latin typeface="Verdana" panose="020B0604030504040204" pitchFamily="34" charset="0"/>
              </a:rPr>
              <a:t>Advantages</a:t>
            </a:r>
          </a:p>
          <a:p>
            <a:pPr lvl="1" eaLnBrk="1" hangingPunct="1">
              <a:lnSpc>
                <a:spcPct val="90000"/>
              </a:lnSpc>
              <a:spcBef>
                <a:spcPts val="600"/>
              </a:spcBef>
              <a:buFontTx/>
              <a:buChar char="–"/>
            </a:pPr>
            <a:r>
              <a:rPr lang="en-US" altLang="en-US" sz="2000">
                <a:latin typeface="Verdana" panose="020B0604030504040204" pitchFamily="34" charset="0"/>
              </a:rPr>
              <a:t>Uses many sources of information</a:t>
            </a:r>
          </a:p>
          <a:p>
            <a:pPr lvl="1" eaLnBrk="1" hangingPunct="1">
              <a:lnSpc>
                <a:spcPct val="90000"/>
              </a:lnSpc>
              <a:spcBef>
                <a:spcPts val="600"/>
              </a:spcBef>
              <a:buFontTx/>
              <a:buChar char="–"/>
            </a:pPr>
            <a:r>
              <a:rPr lang="en-US" altLang="en-US" sz="2000">
                <a:latin typeface="Verdana" panose="020B0604030504040204" pitchFamily="34" charset="0"/>
              </a:rPr>
              <a:t>Demonstrated success</a:t>
            </a:r>
          </a:p>
          <a:p>
            <a:pPr lvl="1" eaLnBrk="1" hangingPunct="1">
              <a:lnSpc>
                <a:spcPct val="90000"/>
              </a:lnSpc>
              <a:spcBef>
                <a:spcPts val="600"/>
              </a:spcBef>
            </a:pPr>
            <a:endParaRPr lang="en-US" altLang="en-US" sz="2000">
              <a:latin typeface="Verdana" panose="020B0604030504040204" pitchFamily="34" charset="0"/>
            </a:endParaRPr>
          </a:p>
          <a:p>
            <a:pPr eaLnBrk="1" hangingPunct="1">
              <a:lnSpc>
                <a:spcPct val="90000"/>
              </a:lnSpc>
              <a:spcBef>
                <a:spcPts val="600"/>
              </a:spcBef>
              <a:buFontTx/>
              <a:buChar char="•"/>
            </a:pPr>
            <a:r>
              <a:rPr lang="en-US" altLang="en-US">
                <a:latin typeface="Verdana" panose="020B0604030504040204" pitchFamily="34" charset="0"/>
              </a:rPr>
              <a:t>Disadvantages</a:t>
            </a:r>
          </a:p>
          <a:p>
            <a:pPr lvl="1" eaLnBrk="1" hangingPunct="1">
              <a:lnSpc>
                <a:spcPct val="90000"/>
              </a:lnSpc>
              <a:spcBef>
                <a:spcPts val="600"/>
              </a:spcBef>
              <a:buFontTx/>
              <a:buChar char="–"/>
            </a:pPr>
            <a:r>
              <a:rPr lang="en-US" altLang="en-US" sz="2000">
                <a:latin typeface="Verdana" panose="020B0604030504040204" pitchFamily="34" charset="0"/>
              </a:rPr>
              <a:t>Lack of accountability</a:t>
            </a:r>
          </a:p>
          <a:p>
            <a:pPr lvl="1" eaLnBrk="1" hangingPunct="1">
              <a:lnSpc>
                <a:spcPct val="90000"/>
              </a:lnSpc>
              <a:spcBef>
                <a:spcPts val="600"/>
              </a:spcBef>
              <a:buFontTx/>
              <a:buChar char="–"/>
            </a:pPr>
            <a:r>
              <a:rPr lang="en-US" altLang="en-US" sz="2000">
                <a:latin typeface="Verdana" panose="020B0604030504040204" pitchFamily="34" charset="0"/>
              </a:rPr>
              <a:t>Inconsistent with democratic principles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en-US" smtClean="0">
                <a:ea typeface="ヒラギノ角ゴ Pro W3" pitchFamily="-84" charset="-128"/>
              </a:rPr>
              <a:t>The Fed’s “Just Do It” Monetary Policy Strategy</a:t>
            </a:r>
          </a:p>
        </p:txBody>
      </p:sp>
      <p:sp>
        <p:nvSpPr>
          <p:cNvPr id="24578" name="Rectangle 3"/>
          <p:cNvSpPr>
            <a:spLocks noGrp="1" noChangeArrowheads="1"/>
          </p:cNvSpPr>
          <p:nvPr>
            <p:ph idx="1"/>
          </p:nvPr>
        </p:nvSpPr>
        <p:spPr/>
        <p:txBody>
          <a:bodyPr/>
          <a:lstStyle/>
          <a:p>
            <a:pPr eaLnBrk="1" hangingPunct="1"/>
            <a:r>
              <a:rPr lang="en-US" altLang="en-US" sz="2400" smtClean="0">
                <a:ea typeface="ヒラギノ角ゴ Pro W3" pitchFamily="-84" charset="-128"/>
              </a:rPr>
              <a:t>Advantages of the Fed</a:t>
            </a:r>
            <a:r>
              <a:rPr lang="ja-JP" altLang="en-US" sz="2400" smtClean="0">
                <a:ea typeface="ヒラギノ角ゴ Pro W3" pitchFamily="-84" charset="-128"/>
              </a:rPr>
              <a:t>’</a:t>
            </a:r>
            <a:r>
              <a:rPr lang="en-US" altLang="ja-JP" sz="2400" smtClean="0">
                <a:ea typeface="ヒラギノ角ゴ Pro W3" pitchFamily="-84" charset="-128"/>
              </a:rPr>
              <a:t>s </a:t>
            </a:r>
            <a:r>
              <a:rPr lang="ja-JP" altLang="en-US" sz="2400" smtClean="0">
                <a:ea typeface="ヒラギノ角ゴ Pro W3" pitchFamily="-84" charset="-128"/>
              </a:rPr>
              <a:t>“</a:t>
            </a:r>
            <a:r>
              <a:rPr lang="en-US" altLang="ja-JP" sz="2400" smtClean="0">
                <a:ea typeface="ヒラギノ角ゴ Pro W3" pitchFamily="-84" charset="-128"/>
              </a:rPr>
              <a:t>Just Do It</a:t>
            </a:r>
            <a:r>
              <a:rPr lang="ja-JP" altLang="en-US" sz="2400" smtClean="0">
                <a:ea typeface="ヒラギノ角ゴ Pro W3" pitchFamily="-84" charset="-128"/>
              </a:rPr>
              <a:t>”</a:t>
            </a:r>
            <a:r>
              <a:rPr lang="en-US" altLang="ja-JP" sz="2400" smtClean="0">
                <a:ea typeface="ヒラギノ角ゴ Pro W3" pitchFamily="-84" charset="-128"/>
              </a:rPr>
              <a:t> Approach:</a:t>
            </a:r>
            <a:r>
              <a:rPr lang="en-US" altLang="ja-JP" b="1" smtClean="0">
                <a:ea typeface="ヒラギノ角ゴ Pro W3" pitchFamily="-84" charset="-128"/>
              </a:rPr>
              <a:t> </a:t>
            </a:r>
          </a:p>
          <a:p>
            <a:pPr lvl="1" eaLnBrk="1" hangingPunct="1"/>
            <a:r>
              <a:rPr lang="en-US" altLang="en-US" smtClean="0">
                <a:ea typeface="ヒラギノ角ゴ Pro W3" pitchFamily="-84" charset="-128"/>
              </a:rPr>
              <a:t>forward-looking behavior and stress on price stability also help to discourage overly expansionary monetary policy, thereby ameliorating the time-inconsistency problem</a:t>
            </a:r>
          </a:p>
          <a:p>
            <a:pPr lvl="1" eaLnBrk="1" hangingPunct="1">
              <a:buFontTx/>
              <a:buNone/>
            </a:pPr>
            <a:endParaRPr lang="en-US" altLang="en-US" b="1" smtClean="0">
              <a:ea typeface="ヒラギノ角ゴ Pro W3" pitchFamily="-84" charset="-128"/>
            </a:endParaRPr>
          </a:p>
          <a:p>
            <a:pPr eaLnBrk="1" hangingPunct="1"/>
            <a:r>
              <a:rPr lang="en-US" altLang="en-US" sz="2400" smtClean="0">
                <a:ea typeface="ヒラギノ角ゴ Pro W3" pitchFamily="-84" charset="-128"/>
              </a:rPr>
              <a:t>Disadvantages of the Fed</a:t>
            </a:r>
            <a:r>
              <a:rPr lang="ja-JP" altLang="en-US" sz="2400" smtClean="0">
                <a:ea typeface="ヒラギノ角ゴ Pro W3" pitchFamily="-84" charset="-128"/>
              </a:rPr>
              <a:t>’</a:t>
            </a:r>
            <a:r>
              <a:rPr lang="en-US" altLang="ja-JP" sz="2400" smtClean="0">
                <a:ea typeface="ヒラギノ角ゴ Pro W3" pitchFamily="-84" charset="-128"/>
              </a:rPr>
              <a:t>s </a:t>
            </a:r>
            <a:r>
              <a:rPr lang="ja-JP" altLang="en-US" sz="2400" smtClean="0">
                <a:ea typeface="ヒラギノ角ゴ Pro W3" pitchFamily="-84" charset="-128"/>
              </a:rPr>
              <a:t>“</a:t>
            </a:r>
            <a:r>
              <a:rPr lang="en-US" altLang="ja-JP" sz="2400" smtClean="0">
                <a:ea typeface="ヒラギノ角ゴ Pro W3" pitchFamily="-84" charset="-128"/>
              </a:rPr>
              <a:t>Just Do It</a:t>
            </a:r>
            <a:r>
              <a:rPr lang="ja-JP" altLang="en-US" sz="2400" smtClean="0">
                <a:ea typeface="ヒラギノ角ゴ Pro W3" pitchFamily="-84" charset="-128"/>
              </a:rPr>
              <a:t>”</a:t>
            </a:r>
            <a:r>
              <a:rPr lang="en-US" altLang="ja-JP" sz="2400" smtClean="0">
                <a:ea typeface="ヒラギノ角ゴ Pro W3" pitchFamily="-84" charset="-128"/>
              </a:rPr>
              <a:t> Approach:</a:t>
            </a:r>
          </a:p>
          <a:p>
            <a:pPr lvl="1" eaLnBrk="1" hangingPunct="1"/>
            <a:r>
              <a:rPr lang="en-US" altLang="en-US" smtClean="0">
                <a:ea typeface="ヒラギノ角ゴ Pro W3" pitchFamily="-84" charset="-128"/>
              </a:rPr>
              <a:t>lack of transparency; strong dependence on the preferences, skills, and trustworthiness of the individuals in charge of the central bank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04800" y="0"/>
            <a:ext cx="8458200" cy="1143000"/>
          </a:xfrm>
        </p:spPr>
        <p:txBody>
          <a:bodyPr/>
          <a:lstStyle/>
          <a:p>
            <a:pPr eaLnBrk="1" hangingPunct="1"/>
            <a:r>
              <a:rPr lang="en-US" altLang="en-US" sz="3100" smtClean="0">
                <a:ea typeface="ヒラギノ角ゴ Pro W3" pitchFamily="-84" charset="-128"/>
              </a:rPr>
              <a:t>Lessons for Monetary Policy Strategy from the Global Financial Crisis</a:t>
            </a:r>
          </a:p>
        </p:txBody>
      </p:sp>
      <p:sp>
        <p:nvSpPr>
          <p:cNvPr id="36867" name="Rectangle 3"/>
          <p:cNvSpPr>
            <a:spLocks noGrp="1" noChangeArrowheads="1"/>
          </p:cNvSpPr>
          <p:nvPr>
            <p:ph idx="1"/>
          </p:nvPr>
        </p:nvSpPr>
        <p:spPr/>
        <p:txBody>
          <a:bodyPr/>
          <a:lstStyle/>
          <a:p>
            <a:pPr marL="457200" indent="-457200" eaLnBrk="1" hangingPunct="1">
              <a:lnSpc>
                <a:spcPct val="90000"/>
              </a:lnSpc>
              <a:buFont typeface="+mj-lt"/>
              <a:buAutoNum type="arabicPeriod"/>
              <a:defRPr/>
            </a:pPr>
            <a:r>
              <a:rPr lang="en-US" sz="2400" dirty="0" smtClean="0">
                <a:ea typeface="ヒラギノ角ゴ Pro W3" charset="0"/>
                <a:cs typeface="ヒラギノ角ゴ Pro W3" charset="0"/>
              </a:rPr>
              <a:t>Developments </a:t>
            </a:r>
            <a:r>
              <a:rPr lang="en-US" sz="2400" dirty="0">
                <a:ea typeface="ヒラギノ角ゴ Pro W3" charset="0"/>
                <a:cs typeface="ヒラギノ角ゴ Pro W3" charset="0"/>
              </a:rPr>
              <a:t>in the financial sector have a far greater impact on economic activity than was earlier </a:t>
            </a:r>
            <a:r>
              <a:rPr lang="en-US" sz="2400" dirty="0" smtClean="0">
                <a:ea typeface="ヒラギノ角ゴ Pro W3" charset="0"/>
                <a:cs typeface="ヒラギノ角ゴ Pro W3" charset="0"/>
              </a:rPr>
              <a:t>realized.</a:t>
            </a:r>
          </a:p>
          <a:p>
            <a:pPr marL="0" indent="0" eaLnBrk="1" hangingPunct="1">
              <a:lnSpc>
                <a:spcPct val="90000"/>
              </a:lnSpc>
              <a:buFontTx/>
              <a:buNone/>
              <a:defRPr/>
            </a:pPr>
            <a:endParaRPr lang="en-US" sz="2400" dirty="0" smtClean="0">
              <a:ea typeface="ヒラギノ角ゴ Pro W3" charset="0"/>
              <a:cs typeface="ヒラギノ角ゴ Pro W3" charset="0"/>
            </a:endParaRPr>
          </a:p>
          <a:p>
            <a:pPr marL="457200" indent="-457200" eaLnBrk="1" hangingPunct="1">
              <a:lnSpc>
                <a:spcPct val="90000"/>
              </a:lnSpc>
              <a:buFont typeface="+mj-lt"/>
              <a:buAutoNum type="arabicPeriod"/>
              <a:defRPr/>
            </a:pPr>
            <a:r>
              <a:rPr lang="en-US" sz="2400" dirty="0" smtClean="0">
                <a:ea typeface="ヒラギノ角ゴ Pro W3" charset="0"/>
                <a:cs typeface="ヒラギノ角ゴ Pro W3" charset="0"/>
              </a:rPr>
              <a:t>The </a:t>
            </a:r>
            <a:r>
              <a:rPr lang="en-US" sz="2400" dirty="0">
                <a:ea typeface="ヒラギノ角ゴ Pro W3" charset="0"/>
                <a:cs typeface="ヒラギノ角ゴ Pro W3" charset="0"/>
              </a:rPr>
              <a:t>zero-lower-bound on interest rates can be a serious </a:t>
            </a:r>
            <a:r>
              <a:rPr lang="en-US" sz="2400" dirty="0" smtClean="0">
                <a:ea typeface="ヒラギノ角ゴ Pro W3" charset="0"/>
                <a:cs typeface="ヒラギノ角ゴ Pro W3" charset="0"/>
              </a:rPr>
              <a:t>problem.</a:t>
            </a:r>
          </a:p>
          <a:p>
            <a:pPr marL="0" indent="0" eaLnBrk="1" hangingPunct="1">
              <a:lnSpc>
                <a:spcPct val="90000"/>
              </a:lnSpc>
              <a:buFontTx/>
              <a:buNone/>
              <a:defRPr/>
            </a:pPr>
            <a:endParaRPr lang="en-US" sz="2400" dirty="0" smtClean="0">
              <a:ea typeface="ヒラギノ角ゴ Pro W3" charset="0"/>
              <a:cs typeface="ヒラギノ角ゴ Pro W3" charset="0"/>
            </a:endParaRPr>
          </a:p>
          <a:p>
            <a:pPr marL="457200" indent="-457200" eaLnBrk="1" hangingPunct="1">
              <a:lnSpc>
                <a:spcPct val="90000"/>
              </a:lnSpc>
              <a:buFont typeface="+mj-lt"/>
              <a:buAutoNum type="arabicPeriod"/>
              <a:defRPr/>
            </a:pPr>
            <a:r>
              <a:rPr lang="en-US" sz="2400" dirty="0" smtClean="0">
                <a:ea typeface="ヒラギノ角ゴ Pro W3" charset="0"/>
                <a:cs typeface="ヒラギノ角ゴ Pro W3" charset="0"/>
              </a:rPr>
              <a:t>The </a:t>
            </a:r>
            <a:r>
              <a:rPr lang="en-US" sz="2400" dirty="0">
                <a:ea typeface="ヒラギノ角ゴ Pro W3" charset="0"/>
                <a:cs typeface="ヒラギノ角ゴ Pro W3" charset="0"/>
              </a:rPr>
              <a:t>cost of cleaning up after a financial crisis is very </a:t>
            </a:r>
            <a:r>
              <a:rPr lang="en-US" sz="2400" dirty="0" smtClean="0">
                <a:ea typeface="ヒラギノ角ゴ Pro W3" charset="0"/>
                <a:cs typeface="ヒラギノ角ゴ Pro W3" charset="0"/>
              </a:rPr>
              <a:t>high.</a:t>
            </a:r>
          </a:p>
          <a:p>
            <a:pPr marL="0" indent="0" eaLnBrk="1" hangingPunct="1">
              <a:lnSpc>
                <a:spcPct val="90000"/>
              </a:lnSpc>
              <a:buFontTx/>
              <a:buNone/>
              <a:defRPr/>
            </a:pPr>
            <a:endParaRPr lang="en-US" sz="2400" dirty="0" smtClean="0">
              <a:ea typeface="ヒラギノ角ゴ Pro W3" charset="0"/>
              <a:cs typeface="ヒラギノ角ゴ Pro W3" charset="0"/>
            </a:endParaRPr>
          </a:p>
          <a:p>
            <a:pPr marL="457200" indent="-457200" eaLnBrk="1" hangingPunct="1">
              <a:lnSpc>
                <a:spcPct val="90000"/>
              </a:lnSpc>
              <a:buFont typeface="+mj-lt"/>
              <a:buAutoNum type="arabicPeriod"/>
              <a:defRPr/>
            </a:pPr>
            <a:r>
              <a:rPr lang="en-US" sz="2400" dirty="0" smtClean="0">
                <a:ea typeface="ヒラギノ角ゴ Pro W3" charset="0"/>
                <a:cs typeface="ヒラギノ角ゴ Pro W3" charset="0"/>
              </a:rPr>
              <a:t>Price </a:t>
            </a:r>
            <a:r>
              <a:rPr lang="en-US" sz="2400" dirty="0">
                <a:ea typeface="ヒラギノ角ゴ Pro W3" charset="0"/>
                <a:cs typeface="ヒラギノ角ゴ Pro W3" charset="0"/>
              </a:rPr>
              <a:t>and output stability do not ensure financial </a:t>
            </a:r>
            <a:r>
              <a:rPr lang="en-US" sz="2400" dirty="0" smtClean="0">
                <a:ea typeface="ヒラギノ角ゴ Pro W3" charset="0"/>
                <a:cs typeface="ヒラギノ角ゴ Pro W3" charset="0"/>
              </a:rPr>
              <a:t>stability.</a:t>
            </a:r>
            <a:endParaRPr lang="en-US" sz="2400" dirty="0">
              <a:ea typeface="ヒラギノ角ゴ Pro W3" charset="0"/>
              <a:cs typeface="ヒラギノ角ゴ Pro W3"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04800" y="0"/>
            <a:ext cx="8458200" cy="1143000"/>
          </a:xfrm>
        </p:spPr>
        <p:txBody>
          <a:bodyPr/>
          <a:lstStyle/>
          <a:p>
            <a:pPr eaLnBrk="1" hangingPunct="1"/>
            <a:r>
              <a:rPr lang="en-US" altLang="en-US" sz="3100" smtClean="0">
                <a:ea typeface="ヒラギノ角ゴ Pro W3" pitchFamily="-84" charset="-128"/>
              </a:rPr>
              <a:t>Lessons for Monetary Policy Strategy from the Global Financial Crisis </a:t>
            </a:r>
          </a:p>
        </p:txBody>
      </p:sp>
      <p:sp>
        <p:nvSpPr>
          <p:cNvPr id="26626" name="Rectangle 3"/>
          <p:cNvSpPr>
            <a:spLocks noGrp="1" noChangeArrowheads="1"/>
          </p:cNvSpPr>
          <p:nvPr>
            <p:ph idx="1"/>
          </p:nvPr>
        </p:nvSpPr>
        <p:spPr/>
        <p:txBody>
          <a:bodyPr rIns="91440"/>
          <a:lstStyle/>
          <a:p>
            <a:pPr eaLnBrk="1" hangingPunct="1"/>
            <a:r>
              <a:rPr lang="en-US" altLang="en-US" smtClean="0">
                <a:ea typeface="ヒラギノ角ゴ Pro W3" pitchFamily="-84" charset="-128"/>
              </a:rPr>
              <a:t>How should Central banks respond to asset price bubbles?</a:t>
            </a:r>
          </a:p>
          <a:p>
            <a:pPr lvl="1" eaLnBrk="1" hangingPunct="1"/>
            <a:r>
              <a:rPr lang="en-US" altLang="en-US" sz="2000" b="1" smtClean="0">
                <a:ea typeface="ヒラギノ角ゴ Pro W3" pitchFamily="-84" charset="-128"/>
              </a:rPr>
              <a:t>Asset-price bubble</a:t>
            </a:r>
            <a:r>
              <a:rPr lang="en-US" altLang="en-US" sz="2000" smtClean="0">
                <a:ea typeface="ヒラギノ角ゴ Pro W3" pitchFamily="-84" charset="-128"/>
              </a:rPr>
              <a:t>: pronounced increase in asset prices that depart from fundamental values, which eventually burst.</a:t>
            </a:r>
          </a:p>
          <a:p>
            <a:pPr eaLnBrk="1" hangingPunct="1"/>
            <a:r>
              <a:rPr lang="en-US" altLang="en-US" smtClean="0">
                <a:ea typeface="ヒラギノ角ゴ Pro W3" pitchFamily="-84" charset="-128"/>
              </a:rPr>
              <a:t>Types of asset-price bubbles</a:t>
            </a:r>
          </a:p>
          <a:p>
            <a:pPr lvl="1" eaLnBrk="1" hangingPunct="1"/>
            <a:r>
              <a:rPr lang="en-US" altLang="en-US" b="1" smtClean="0">
                <a:ea typeface="ヒラギノ角ゴ Pro W3" pitchFamily="-84" charset="-128"/>
              </a:rPr>
              <a:t>Credit-driven bubbles</a:t>
            </a:r>
          </a:p>
          <a:p>
            <a:pPr lvl="2" eaLnBrk="1" hangingPunct="1"/>
            <a:r>
              <a:rPr lang="en-US" altLang="en-US" smtClean="0"/>
              <a:t>Subprime financial crisis</a:t>
            </a:r>
          </a:p>
          <a:p>
            <a:pPr lvl="1" eaLnBrk="1" hangingPunct="1"/>
            <a:r>
              <a:rPr lang="en-US" altLang="en-US" b="1" smtClean="0">
                <a:ea typeface="ヒラギノ角ゴ Pro W3" pitchFamily="-84" charset="-128"/>
              </a:rPr>
              <a:t>Bubbles driven solely by irrational exuberance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smtClean="0">
                <a:ea typeface="ヒラギノ角ゴ Pro W3" pitchFamily="-84" charset="-128"/>
              </a:rPr>
              <a:t>Should central banks respond to bubbles?</a:t>
            </a:r>
          </a:p>
        </p:txBody>
      </p:sp>
      <p:sp>
        <p:nvSpPr>
          <p:cNvPr id="27650" name="Content Placeholder 2"/>
          <p:cNvSpPr>
            <a:spLocks noGrp="1"/>
          </p:cNvSpPr>
          <p:nvPr>
            <p:ph idx="1"/>
          </p:nvPr>
        </p:nvSpPr>
        <p:spPr/>
        <p:txBody>
          <a:bodyPr/>
          <a:lstStyle/>
          <a:p>
            <a:r>
              <a:rPr lang="en-US" altLang="en-US" smtClean="0">
                <a:ea typeface="ヒラギノ角ゴ Pro W3" pitchFamily="-84" charset="-128"/>
              </a:rPr>
              <a:t>Strong argument for not responding to bubbles driven by irrational exuberance</a:t>
            </a:r>
          </a:p>
          <a:p>
            <a:r>
              <a:rPr lang="en-US" altLang="en-US" smtClean="0">
                <a:ea typeface="ヒラギノ角ゴ Pro W3" pitchFamily="-84" charset="-128"/>
              </a:rPr>
              <a:t>Bubbles are easier to identify when asset prices and credit are increasing rapidly at the same time.</a:t>
            </a:r>
          </a:p>
          <a:p>
            <a:r>
              <a:rPr lang="en-US" altLang="en-US" smtClean="0">
                <a:ea typeface="ヒラギノ角ゴ Pro W3" pitchFamily="-84" charset="-128"/>
              </a:rPr>
              <a:t>Monetary policy should not be used to prick bubbles. </a:t>
            </a:r>
          </a:p>
          <a:p>
            <a:endParaRPr lang="en-US" altLang="en-US" smtClean="0">
              <a:ea typeface="ヒラギノ角ゴ Pro W3" pitchFamily="-8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txBox="1">
            <a:spLocks noChangeArrowheads="1"/>
          </p:cNvSpPr>
          <p:nvPr/>
        </p:nvSpPr>
        <p:spPr bwMode="auto">
          <a:xfrm>
            <a:off x="381000" y="1600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lstStyle>
            <a:lvl1pPr marL="342900" indent="-342900"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spcBef>
                <a:spcPts val="600"/>
              </a:spcBef>
              <a:buFontTx/>
              <a:buChar char="•"/>
            </a:pPr>
            <a:r>
              <a:rPr lang="en-US" altLang="en-US" sz="2800" b="1">
                <a:latin typeface="Verdana" panose="020B0604030504040204" pitchFamily="34" charset="0"/>
              </a:rPr>
              <a:t>Macropudential policy</a:t>
            </a:r>
            <a:r>
              <a:rPr lang="en-US" altLang="en-US" sz="2800">
                <a:latin typeface="Verdana" panose="020B0604030504040204" pitchFamily="34" charset="0"/>
              </a:rPr>
              <a:t>: regulatory policy to affect what is happening in credit markets in the aggregate. </a:t>
            </a:r>
          </a:p>
          <a:p>
            <a:pPr eaLnBrk="1" hangingPunct="1">
              <a:spcBef>
                <a:spcPts val="600"/>
              </a:spcBef>
              <a:buFontTx/>
              <a:buChar char="•"/>
            </a:pPr>
            <a:r>
              <a:rPr lang="en-US" altLang="en-US" sz="2800" b="1">
                <a:latin typeface="Verdana" panose="020B0604030504040204" pitchFamily="34" charset="0"/>
              </a:rPr>
              <a:t>Monetary policy</a:t>
            </a:r>
            <a:r>
              <a:rPr lang="en-US" altLang="en-US" sz="2800">
                <a:latin typeface="Verdana" panose="020B0604030504040204" pitchFamily="34" charset="0"/>
              </a:rPr>
              <a:t>: Central banks and other regulators should not have a laissez-faire attitude and let credit-driven bubbles proceed without any reaction.  </a:t>
            </a:r>
          </a:p>
          <a:p>
            <a:pPr lvl="1" eaLnBrk="1" hangingPunct="1">
              <a:spcBef>
                <a:spcPts val="600"/>
              </a:spcBef>
              <a:buFontTx/>
              <a:buChar char="–"/>
            </a:pPr>
            <a:endParaRPr lang="en-US" altLang="en-US">
              <a:latin typeface="Verdana" panose="020B0604030504040204" pitchFamily="34" charset="0"/>
            </a:endParaRPr>
          </a:p>
        </p:txBody>
      </p:sp>
      <p:sp>
        <p:nvSpPr>
          <p:cNvPr id="28674" name="Title 1"/>
          <p:cNvSpPr>
            <a:spLocks noGrp="1"/>
          </p:cNvSpPr>
          <p:nvPr>
            <p:ph type="title"/>
          </p:nvPr>
        </p:nvSpPr>
        <p:spPr/>
        <p:txBody>
          <a:bodyPr/>
          <a:lstStyle/>
          <a:p>
            <a:r>
              <a:rPr lang="en-US" altLang="en-US" smtClean="0">
                <a:ea typeface="ヒラギノ角ゴ Pro W3" pitchFamily="-84" charset="-128"/>
              </a:rPr>
              <a:t>Should central banks respond to bubbles?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altLang="en-US" smtClean="0">
                <a:ea typeface="ヒラギノ角ゴ Pro W3" pitchFamily="-84" charset="-128"/>
              </a:rPr>
              <a:t>Preview</a:t>
            </a:r>
          </a:p>
        </p:txBody>
      </p:sp>
      <p:sp>
        <p:nvSpPr>
          <p:cNvPr id="6146" name="Content Placeholder 2"/>
          <p:cNvSpPr>
            <a:spLocks noGrp="1"/>
          </p:cNvSpPr>
          <p:nvPr>
            <p:ph idx="1"/>
          </p:nvPr>
        </p:nvSpPr>
        <p:spPr/>
        <p:txBody>
          <a:bodyPr/>
          <a:lstStyle/>
          <a:p>
            <a:r>
              <a:rPr lang="en-US" altLang="en-US" smtClean="0">
                <a:ea typeface="ヒラギノ角ゴ Pro W3" pitchFamily="-84" charset="-128"/>
              </a:rPr>
              <a:t>This chapter examines the goals of monetary policy and then considers one of the most important strategies for the conduct of monetary policy, inflation targeting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title" idx="4294967295"/>
          </p:nvPr>
        </p:nvSpPr>
        <p:spPr>
          <a:xfrm>
            <a:off x="381000" y="9525"/>
            <a:ext cx="8305800" cy="1057275"/>
          </a:xfrm>
        </p:spPr>
        <p:txBody>
          <a:bodyPr/>
          <a:lstStyle/>
          <a:p>
            <a:pPr eaLnBrk="1" hangingPunct="1"/>
            <a:r>
              <a:rPr lang="en-US" altLang="en-US" smtClean="0">
                <a:ea typeface="ヒラギノ角ゴ Pro W3" pitchFamily="-84" charset="-128"/>
              </a:rPr>
              <a:t>Tactics: Choosing the Policy Instrument</a:t>
            </a:r>
          </a:p>
        </p:txBody>
      </p:sp>
      <p:sp>
        <p:nvSpPr>
          <p:cNvPr id="29698" name="Rectangle 5"/>
          <p:cNvSpPr>
            <a:spLocks noGrp="1" noChangeArrowheads="1"/>
          </p:cNvSpPr>
          <p:nvPr>
            <p:ph type="body" idx="4294967295"/>
          </p:nvPr>
        </p:nvSpPr>
        <p:spPr>
          <a:xfrm>
            <a:off x="469900" y="1371600"/>
            <a:ext cx="7912100" cy="4495800"/>
          </a:xfrm>
        </p:spPr>
        <p:txBody>
          <a:bodyPr rIns="91440"/>
          <a:lstStyle/>
          <a:p>
            <a:pPr eaLnBrk="1" hangingPunct="1"/>
            <a:r>
              <a:rPr lang="en-US" altLang="en-US" sz="2400" b="1" smtClean="0">
                <a:ea typeface="ヒラギノ角ゴ Pro W3" pitchFamily="-84" charset="-128"/>
              </a:rPr>
              <a:t>Tools</a:t>
            </a:r>
          </a:p>
          <a:p>
            <a:pPr lvl="1" eaLnBrk="1" hangingPunct="1"/>
            <a:r>
              <a:rPr lang="en-US" altLang="en-US" sz="2000" smtClean="0">
                <a:ea typeface="ヒラギノ角ゴ Pro W3" pitchFamily="-84" charset="-128"/>
              </a:rPr>
              <a:t>Open market operation</a:t>
            </a:r>
          </a:p>
          <a:p>
            <a:pPr lvl="1" eaLnBrk="1" hangingPunct="1"/>
            <a:r>
              <a:rPr lang="en-US" altLang="en-US" sz="2000" smtClean="0">
                <a:ea typeface="ヒラギノ角ゴ Pro W3" pitchFamily="-84" charset="-128"/>
              </a:rPr>
              <a:t>Reserve requirements</a:t>
            </a:r>
          </a:p>
          <a:p>
            <a:pPr lvl="1" eaLnBrk="1" hangingPunct="1"/>
            <a:r>
              <a:rPr lang="en-US" altLang="en-US" sz="2000" smtClean="0">
                <a:ea typeface="ヒラギノ角ゴ Pro W3" pitchFamily="-84" charset="-128"/>
              </a:rPr>
              <a:t>Discount rate</a:t>
            </a:r>
          </a:p>
          <a:p>
            <a:pPr eaLnBrk="1" hangingPunct="1">
              <a:spcBef>
                <a:spcPct val="40000"/>
              </a:spcBef>
            </a:pPr>
            <a:r>
              <a:rPr lang="en-US" altLang="en-US" sz="2400" b="1" smtClean="0">
                <a:ea typeface="ヒラギノ角ゴ Pro W3" pitchFamily="-84" charset="-128"/>
              </a:rPr>
              <a:t>Policy instrument (operating instrument)</a:t>
            </a:r>
          </a:p>
          <a:p>
            <a:pPr lvl="1" eaLnBrk="1" hangingPunct="1"/>
            <a:r>
              <a:rPr lang="en-US" altLang="en-US" sz="2000" smtClean="0">
                <a:ea typeface="ヒラギノ角ゴ Pro W3" pitchFamily="-84" charset="-128"/>
              </a:rPr>
              <a:t>Reserve aggregates</a:t>
            </a:r>
          </a:p>
          <a:p>
            <a:pPr lvl="1" eaLnBrk="1" hangingPunct="1"/>
            <a:r>
              <a:rPr lang="en-US" altLang="en-US" sz="2000" smtClean="0">
                <a:ea typeface="ヒラギノ角ゴ Pro W3" pitchFamily="-84" charset="-128"/>
              </a:rPr>
              <a:t>Interest rates</a:t>
            </a:r>
          </a:p>
          <a:p>
            <a:pPr lvl="1" eaLnBrk="1" hangingPunct="1"/>
            <a:r>
              <a:rPr lang="en-US" altLang="en-US" sz="2000" smtClean="0">
                <a:ea typeface="ヒラギノ角ゴ Pro W3" pitchFamily="-84" charset="-128"/>
              </a:rPr>
              <a:t>May be linked to an intermediate target</a:t>
            </a:r>
          </a:p>
          <a:p>
            <a:pPr eaLnBrk="1" hangingPunct="1">
              <a:spcBef>
                <a:spcPct val="40000"/>
              </a:spcBef>
            </a:pPr>
            <a:r>
              <a:rPr lang="en-US" altLang="en-US" sz="2400" b="1" smtClean="0">
                <a:ea typeface="ヒラギノ角ゴ Pro W3" pitchFamily="-84" charset="-128"/>
              </a:rPr>
              <a:t>Interest-rate and aggregate targets are incompatible (must chose one or the other)</a:t>
            </a:r>
            <a:r>
              <a:rPr lang="en-US" altLang="en-US" sz="2400" smtClean="0">
                <a:ea typeface="ヒラギノ角ゴ Pro W3" pitchFamily="-84" charset="-128"/>
              </a:rPr>
              <a:t>. </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title"/>
          </p:nvPr>
        </p:nvSpPr>
        <p:spPr/>
        <p:txBody>
          <a:bodyPr/>
          <a:lstStyle/>
          <a:p>
            <a:pPr eaLnBrk="1" hangingPunct="1"/>
            <a:r>
              <a:rPr lang="en-US" altLang="en-US" sz="2400" smtClean="0">
                <a:ea typeface="ヒラギノ角ゴ Pro W3" pitchFamily="-84" charset="-128"/>
              </a:rPr>
              <a:t>Figure 2 Linkages Between Central Bank Tools, Policy Instruments, Intermediate Targets, and Goals of Monetary Policy</a:t>
            </a:r>
          </a:p>
        </p:txBody>
      </p:sp>
      <p:grpSp>
        <p:nvGrpSpPr>
          <p:cNvPr id="31746" name="Group 15"/>
          <p:cNvGrpSpPr>
            <a:grpSpLocks/>
          </p:cNvGrpSpPr>
          <p:nvPr/>
        </p:nvGrpSpPr>
        <p:grpSpPr bwMode="auto">
          <a:xfrm>
            <a:off x="90488" y="2286000"/>
            <a:ext cx="9043987" cy="2466975"/>
            <a:chOff x="36" y="1662"/>
            <a:chExt cx="5697" cy="1362"/>
          </a:xfrm>
        </p:grpSpPr>
        <p:sp>
          <p:nvSpPr>
            <p:cNvPr id="5" name="Rectangle 7"/>
            <p:cNvSpPr>
              <a:spLocks noChangeArrowheads="1"/>
            </p:cNvSpPr>
            <p:nvPr/>
          </p:nvSpPr>
          <p:spPr bwMode="auto">
            <a:xfrm>
              <a:off x="36" y="2052"/>
              <a:ext cx="1296" cy="960"/>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lnSpc>
                  <a:spcPct val="130000"/>
                </a:lnSpc>
                <a:defRPr/>
              </a:pPr>
              <a:r>
                <a:rPr lang="en-US" sz="1200" b="1">
                  <a:latin typeface="Arial" charset="0"/>
                  <a:ea typeface="ヒラギノ角ゴ Pro W3" charset="0"/>
                </a:rPr>
                <a:t>Open Market Operations</a:t>
              </a:r>
            </a:p>
            <a:p>
              <a:pPr>
                <a:lnSpc>
                  <a:spcPct val="130000"/>
                </a:lnSpc>
                <a:defRPr/>
              </a:pPr>
              <a:r>
                <a:rPr lang="en-US" sz="1200" b="1">
                  <a:latin typeface="Arial" charset="0"/>
                  <a:ea typeface="ヒラギノ角ゴ Pro W3" charset="0"/>
                </a:rPr>
                <a:t>Discount Policy</a:t>
              </a:r>
            </a:p>
            <a:p>
              <a:pPr>
                <a:lnSpc>
                  <a:spcPct val="130000"/>
                </a:lnSpc>
                <a:defRPr/>
              </a:pPr>
              <a:r>
                <a:rPr lang="en-US" sz="1200" b="1">
                  <a:latin typeface="Arial" charset="0"/>
                  <a:ea typeface="ヒラギノ角ゴ Pro W3" charset="0"/>
                </a:rPr>
                <a:t>Reserve Requirements</a:t>
              </a:r>
            </a:p>
            <a:p>
              <a:pPr>
                <a:lnSpc>
                  <a:spcPct val="130000"/>
                </a:lnSpc>
                <a:defRPr/>
              </a:pPr>
              <a:r>
                <a:rPr lang="en-US" sz="1200" b="1">
                  <a:latin typeface="Arial" charset="0"/>
                  <a:ea typeface="ヒラギノ角ゴ Pro W3" charset="0"/>
                </a:rPr>
                <a:t>Interest on Reserves</a:t>
              </a:r>
            </a:p>
            <a:p>
              <a:pPr>
                <a:lnSpc>
                  <a:spcPct val="120000"/>
                </a:lnSpc>
                <a:defRPr/>
              </a:pPr>
              <a:r>
                <a:rPr lang="en-US" sz="1200" b="1">
                  <a:latin typeface="Arial" charset="0"/>
                  <a:ea typeface="ヒラギノ角ゴ Pro W3" charset="0"/>
                </a:rPr>
                <a:t>Large-scale Asset</a:t>
              </a:r>
            </a:p>
            <a:p>
              <a:pPr>
                <a:lnSpc>
                  <a:spcPct val="90000"/>
                </a:lnSpc>
                <a:defRPr/>
              </a:pPr>
              <a:r>
                <a:rPr lang="en-US" sz="1200" b="1">
                  <a:latin typeface="Arial" charset="0"/>
                  <a:ea typeface="ヒラギノ角ゴ Pro W3" charset="0"/>
                </a:rPr>
                <a:t>   Purchases</a:t>
              </a:r>
            </a:p>
            <a:p>
              <a:pPr>
                <a:lnSpc>
                  <a:spcPct val="130000"/>
                </a:lnSpc>
                <a:defRPr/>
              </a:pPr>
              <a:r>
                <a:rPr lang="en-US" sz="1200" b="1">
                  <a:latin typeface="Arial" charset="0"/>
                  <a:ea typeface="ヒラギノ角ゴ Pro W3" charset="0"/>
                </a:rPr>
                <a:t>Forward Guidance</a:t>
              </a:r>
            </a:p>
          </p:txBody>
        </p:sp>
        <p:grpSp>
          <p:nvGrpSpPr>
            <p:cNvPr id="31748" name="Group 14"/>
            <p:cNvGrpSpPr>
              <a:grpSpLocks/>
            </p:cNvGrpSpPr>
            <p:nvPr/>
          </p:nvGrpSpPr>
          <p:grpSpPr bwMode="auto">
            <a:xfrm>
              <a:off x="366" y="1662"/>
              <a:ext cx="5367" cy="1362"/>
              <a:chOff x="366" y="1662"/>
              <a:chExt cx="5367" cy="1362"/>
            </a:xfrm>
          </p:grpSpPr>
          <p:sp>
            <p:nvSpPr>
              <p:cNvPr id="7" name="Rectangle 3"/>
              <p:cNvSpPr>
                <a:spLocks noChangeArrowheads="1"/>
              </p:cNvSpPr>
              <p:nvPr/>
            </p:nvSpPr>
            <p:spPr bwMode="auto">
              <a:xfrm>
                <a:off x="366" y="1662"/>
                <a:ext cx="624" cy="2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ctr">
                  <a:defRPr/>
                </a:pPr>
                <a:r>
                  <a:rPr lang="en-US" sz="1200" b="1">
                    <a:latin typeface="Arial" charset="0"/>
                    <a:ea typeface="ヒラギノ角ゴ Pro W3" charset="0"/>
                  </a:rPr>
                  <a:t>Tools of the</a:t>
                </a:r>
              </a:p>
              <a:p>
                <a:pPr algn="ctr">
                  <a:defRPr/>
                </a:pPr>
                <a:r>
                  <a:rPr lang="en-US" sz="1200" b="1">
                    <a:latin typeface="Arial" charset="0"/>
                    <a:ea typeface="ヒラギノ角ゴ Pro W3" charset="0"/>
                  </a:rPr>
                  <a:t>Central Bank</a:t>
                </a:r>
              </a:p>
            </p:txBody>
          </p:sp>
          <p:sp>
            <p:nvSpPr>
              <p:cNvPr id="8" name="Rectangle 4"/>
              <p:cNvSpPr>
                <a:spLocks noChangeArrowheads="1"/>
              </p:cNvSpPr>
              <p:nvPr/>
            </p:nvSpPr>
            <p:spPr bwMode="auto">
              <a:xfrm>
                <a:off x="1902" y="1668"/>
                <a:ext cx="624" cy="2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ctr">
                  <a:defRPr/>
                </a:pPr>
                <a:r>
                  <a:rPr lang="en-US" sz="1200" b="1">
                    <a:latin typeface="Arial" charset="0"/>
                    <a:ea typeface="ヒラギノ角ゴ Pro W3" charset="0"/>
                  </a:rPr>
                  <a:t>Policy</a:t>
                </a:r>
              </a:p>
              <a:p>
                <a:pPr algn="ctr">
                  <a:defRPr/>
                </a:pPr>
                <a:r>
                  <a:rPr lang="en-US" sz="1200" b="1">
                    <a:latin typeface="Arial" charset="0"/>
                    <a:ea typeface="ヒラギノ角ゴ Pro W3" charset="0"/>
                  </a:rPr>
                  <a:t>Instruments</a:t>
                </a:r>
              </a:p>
            </p:txBody>
          </p:sp>
          <p:sp>
            <p:nvSpPr>
              <p:cNvPr id="9" name="Rectangle 5"/>
              <p:cNvSpPr>
                <a:spLocks noChangeArrowheads="1"/>
              </p:cNvSpPr>
              <p:nvPr/>
            </p:nvSpPr>
            <p:spPr bwMode="auto">
              <a:xfrm>
                <a:off x="3315" y="1668"/>
                <a:ext cx="624" cy="3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ctr">
                  <a:defRPr/>
                </a:pPr>
                <a:r>
                  <a:rPr lang="en-US" sz="1200" b="1">
                    <a:latin typeface="Arial" charset="0"/>
                    <a:ea typeface="ヒラギノ角ゴ Pro W3" charset="0"/>
                  </a:rPr>
                  <a:t>Intermediate</a:t>
                </a:r>
              </a:p>
              <a:p>
                <a:pPr algn="ctr">
                  <a:defRPr/>
                </a:pPr>
                <a:r>
                  <a:rPr lang="en-US" sz="1200" b="1">
                    <a:latin typeface="Arial" charset="0"/>
                    <a:ea typeface="ヒラギノ角ゴ Pro W3" charset="0"/>
                  </a:rPr>
                  <a:t>Targets</a:t>
                </a:r>
              </a:p>
              <a:p>
                <a:pPr algn="ctr">
                  <a:defRPr/>
                </a:pPr>
                <a:endParaRPr lang="en-US" sz="1200" b="1">
                  <a:latin typeface="Arial" charset="0"/>
                  <a:ea typeface="ヒラギノ角ゴ Pro W3" charset="0"/>
                </a:endParaRPr>
              </a:p>
            </p:txBody>
          </p:sp>
          <p:sp>
            <p:nvSpPr>
              <p:cNvPr id="10" name="Rectangle 6"/>
              <p:cNvSpPr>
                <a:spLocks noChangeArrowheads="1"/>
              </p:cNvSpPr>
              <p:nvPr/>
            </p:nvSpPr>
            <p:spPr bwMode="auto">
              <a:xfrm>
                <a:off x="4767" y="1668"/>
                <a:ext cx="624" cy="3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ctr">
                  <a:defRPr/>
                </a:pPr>
                <a:r>
                  <a:rPr lang="en-US" sz="1200" b="1">
                    <a:latin typeface="Arial" charset="0"/>
                    <a:ea typeface="ヒラギノ角ゴ Pro W3" charset="0"/>
                  </a:rPr>
                  <a:t>Goals</a:t>
                </a:r>
              </a:p>
            </p:txBody>
          </p:sp>
          <p:sp>
            <p:nvSpPr>
              <p:cNvPr id="11" name="Rectangle 8"/>
              <p:cNvSpPr>
                <a:spLocks noChangeArrowheads="1"/>
              </p:cNvSpPr>
              <p:nvPr/>
            </p:nvSpPr>
            <p:spPr bwMode="auto">
              <a:xfrm>
                <a:off x="3117" y="2061"/>
                <a:ext cx="1125" cy="961"/>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r>
                  <a:rPr lang="en-US" sz="1200" b="1">
                    <a:latin typeface="Arial" charset="0"/>
                    <a:ea typeface="ヒラギノ角ゴ Pro W3" charset="0"/>
                  </a:rPr>
                  <a:t>Monetary Aggregates</a:t>
                </a:r>
              </a:p>
              <a:p>
                <a:pPr>
                  <a:defRPr/>
                </a:pPr>
                <a:r>
                  <a:rPr lang="en-US" sz="1200" b="1">
                    <a:latin typeface="Arial" charset="0"/>
                    <a:ea typeface="ヒラギノ角ゴ Pro W3" charset="0"/>
                  </a:rPr>
                  <a:t>   (M1, M2)</a:t>
                </a:r>
              </a:p>
              <a:p>
                <a:pPr>
                  <a:lnSpc>
                    <a:spcPct val="160000"/>
                  </a:lnSpc>
                  <a:defRPr/>
                </a:pPr>
                <a:r>
                  <a:rPr lang="en-US" sz="1200" b="1">
                    <a:latin typeface="Arial" charset="0"/>
                    <a:ea typeface="ヒラギノ角ゴ Pro W3" charset="0"/>
                  </a:rPr>
                  <a:t>Interest rates</a:t>
                </a:r>
              </a:p>
              <a:p>
                <a:pPr>
                  <a:lnSpc>
                    <a:spcPct val="80000"/>
                  </a:lnSpc>
                  <a:defRPr/>
                </a:pPr>
                <a:r>
                  <a:rPr lang="en-US" sz="1200" b="1">
                    <a:latin typeface="Arial" charset="0"/>
                    <a:ea typeface="ヒラギノ角ゴ Pro W3" charset="0"/>
                  </a:rPr>
                  <a:t>   (short-term and</a:t>
                </a:r>
              </a:p>
              <a:p>
                <a:pPr>
                  <a:lnSpc>
                    <a:spcPct val="80000"/>
                  </a:lnSpc>
                  <a:defRPr/>
                </a:pPr>
                <a:r>
                  <a:rPr lang="en-US" sz="1200" b="1">
                    <a:latin typeface="Arial" charset="0"/>
                    <a:ea typeface="ヒラギノ角ゴ Pro W3" charset="0"/>
                  </a:rPr>
                  <a:t>   long-term)</a:t>
                </a:r>
              </a:p>
            </p:txBody>
          </p:sp>
          <p:sp>
            <p:nvSpPr>
              <p:cNvPr id="12" name="Rectangle 9"/>
              <p:cNvSpPr>
                <a:spLocks noChangeArrowheads="1"/>
              </p:cNvSpPr>
              <p:nvPr/>
            </p:nvSpPr>
            <p:spPr bwMode="auto">
              <a:xfrm>
                <a:off x="4437" y="2058"/>
                <a:ext cx="1296" cy="960"/>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lnSpc>
                    <a:spcPct val="130000"/>
                  </a:lnSpc>
                  <a:defRPr/>
                </a:pPr>
                <a:r>
                  <a:rPr lang="en-US" sz="1200" b="1">
                    <a:latin typeface="Arial" charset="0"/>
                    <a:ea typeface="ヒラギノ角ゴ Pro W3" charset="0"/>
                  </a:rPr>
                  <a:t>Price Stability</a:t>
                </a:r>
              </a:p>
              <a:p>
                <a:pPr>
                  <a:lnSpc>
                    <a:spcPct val="130000"/>
                  </a:lnSpc>
                  <a:defRPr/>
                </a:pPr>
                <a:r>
                  <a:rPr lang="en-US" sz="1200" b="1">
                    <a:latin typeface="Arial" charset="0"/>
                    <a:ea typeface="ヒラギノ角ゴ Pro W3" charset="0"/>
                  </a:rPr>
                  <a:t>High Employment</a:t>
                </a:r>
              </a:p>
              <a:p>
                <a:pPr>
                  <a:lnSpc>
                    <a:spcPct val="130000"/>
                  </a:lnSpc>
                  <a:defRPr/>
                </a:pPr>
                <a:r>
                  <a:rPr lang="en-US" sz="1200" b="1">
                    <a:latin typeface="Arial" charset="0"/>
                    <a:ea typeface="ヒラギノ角ゴ Pro W3" charset="0"/>
                  </a:rPr>
                  <a:t>Economic Growth</a:t>
                </a:r>
              </a:p>
              <a:p>
                <a:pPr>
                  <a:lnSpc>
                    <a:spcPct val="130000"/>
                  </a:lnSpc>
                  <a:defRPr/>
                </a:pPr>
                <a:r>
                  <a:rPr lang="en-US" sz="1200" b="1">
                    <a:latin typeface="Arial" charset="0"/>
                    <a:ea typeface="ヒラギノ角ゴ Pro W3" charset="0"/>
                  </a:rPr>
                  <a:t>Financial Market Stability</a:t>
                </a:r>
              </a:p>
              <a:p>
                <a:pPr>
                  <a:lnSpc>
                    <a:spcPct val="130000"/>
                  </a:lnSpc>
                  <a:defRPr/>
                </a:pPr>
                <a:r>
                  <a:rPr lang="en-US" sz="1200" b="1">
                    <a:latin typeface="Arial" charset="0"/>
                    <a:ea typeface="ヒラギノ角ゴ Pro W3" charset="0"/>
                  </a:rPr>
                  <a:t>Interest-Rate Stability</a:t>
                </a:r>
              </a:p>
              <a:p>
                <a:pPr>
                  <a:lnSpc>
                    <a:spcPct val="130000"/>
                  </a:lnSpc>
                  <a:defRPr/>
                </a:pPr>
                <a:r>
                  <a:rPr lang="en-US" sz="1200" b="1">
                    <a:latin typeface="Arial" charset="0"/>
                    <a:ea typeface="ヒラギノ角ゴ Pro W3" charset="0"/>
                  </a:rPr>
                  <a:t>Foreign Exchange Market</a:t>
                </a:r>
              </a:p>
              <a:p>
                <a:pPr>
                  <a:lnSpc>
                    <a:spcPct val="90000"/>
                  </a:lnSpc>
                  <a:defRPr/>
                </a:pPr>
                <a:r>
                  <a:rPr lang="en-US" sz="1200" b="1">
                    <a:latin typeface="Arial" charset="0"/>
                    <a:ea typeface="ヒラギノ角ゴ Pro W3" charset="0"/>
                  </a:rPr>
                  <a:t>   Stability</a:t>
                </a:r>
              </a:p>
            </p:txBody>
          </p:sp>
          <p:sp>
            <p:nvSpPr>
              <p:cNvPr id="13" name="Rectangle 10"/>
              <p:cNvSpPr>
                <a:spLocks noChangeArrowheads="1"/>
              </p:cNvSpPr>
              <p:nvPr/>
            </p:nvSpPr>
            <p:spPr bwMode="auto">
              <a:xfrm>
                <a:off x="1533" y="2064"/>
                <a:ext cx="1377" cy="960"/>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r>
                  <a:rPr lang="en-US" sz="1200" b="1">
                    <a:latin typeface="Arial" charset="0"/>
                    <a:ea typeface="ヒラギノ角ゴ Pro W3" charset="0"/>
                  </a:rPr>
                  <a:t>Reserve Aggregates</a:t>
                </a:r>
              </a:p>
              <a:p>
                <a:pPr>
                  <a:lnSpc>
                    <a:spcPct val="90000"/>
                  </a:lnSpc>
                  <a:defRPr/>
                </a:pPr>
                <a:r>
                  <a:rPr lang="en-US" sz="1200" b="1">
                    <a:latin typeface="Arial" charset="0"/>
                    <a:ea typeface="ヒラギノ角ゴ Pro W3" charset="0"/>
                  </a:rPr>
                  <a:t>   (reserves, nonborrowed</a:t>
                </a:r>
              </a:p>
              <a:p>
                <a:pPr>
                  <a:lnSpc>
                    <a:spcPct val="90000"/>
                  </a:lnSpc>
                  <a:defRPr/>
                </a:pPr>
                <a:r>
                  <a:rPr lang="en-US" sz="1200" b="1">
                    <a:latin typeface="Arial" charset="0"/>
                    <a:ea typeface="ヒラギノ角ゴ Pro W3" charset="0"/>
                  </a:rPr>
                  <a:t>   reserves, monetary base,</a:t>
                </a:r>
              </a:p>
              <a:p>
                <a:pPr>
                  <a:lnSpc>
                    <a:spcPct val="90000"/>
                  </a:lnSpc>
                  <a:defRPr/>
                </a:pPr>
                <a:r>
                  <a:rPr lang="en-US" sz="1200" b="1">
                    <a:latin typeface="Arial" charset="0"/>
                    <a:ea typeface="ヒラギノ角ゴ Pro W3" charset="0"/>
                  </a:rPr>
                  <a:t>   nonborrowed base)</a:t>
                </a:r>
              </a:p>
              <a:p>
                <a:pPr>
                  <a:lnSpc>
                    <a:spcPct val="150000"/>
                  </a:lnSpc>
                  <a:defRPr/>
                </a:pPr>
                <a:r>
                  <a:rPr lang="en-US" sz="1200" b="1">
                    <a:latin typeface="Arial" charset="0"/>
                    <a:ea typeface="ヒラギノ角ゴ Pro W3" charset="0"/>
                  </a:rPr>
                  <a:t>Interest rates</a:t>
                </a:r>
              </a:p>
              <a:p>
                <a:pPr>
                  <a:lnSpc>
                    <a:spcPct val="90000"/>
                  </a:lnSpc>
                  <a:defRPr/>
                </a:pPr>
                <a:r>
                  <a:rPr lang="en-US" sz="1200" b="1">
                    <a:latin typeface="Arial" charset="0"/>
                    <a:ea typeface="ヒラギノ角ゴ Pro W3" charset="0"/>
                  </a:rPr>
                  <a:t>   (short-term such as</a:t>
                </a:r>
              </a:p>
              <a:p>
                <a:pPr>
                  <a:lnSpc>
                    <a:spcPct val="90000"/>
                  </a:lnSpc>
                  <a:defRPr/>
                </a:pPr>
                <a:r>
                  <a:rPr lang="en-US" sz="1200" b="1">
                    <a:latin typeface="Arial" charset="0"/>
                    <a:ea typeface="ヒラギノ角ゴ Pro W3" charset="0"/>
                  </a:rPr>
                  <a:t>   federal funds rates)</a:t>
                </a:r>
              </a:p>
            </p:txBody>
          </p:sp>
          <p:sp>
            <p:nvSpPr>
              <p:cNvPr id="14" name="AutoShape 43"/>
              <p:cNvSpPr>
                <a:spLocks noChangeAspect="1" noChangeArrowheads="1"/>
              </p:cNvSpPr>
              <p:nvPr/>
            </p:nvSpPr>
            <p:spPr bwMode="auto">
              <a:xfrm rot="10800000">
                <a:off x="1356" y="2475"/>
                <a:ext cx="167" cy="78"/>
              </a:xfrm>
              <a:prstGeom prst="leftArrow">
                <a:avLst>
                  <a:gd name="adj1" fmla="val 50000"/>
                  <a:gd name="adj2" fmla="val 53526"/>
                </a:avLst>
              </a:prstGeom>
              <a:solidFill>
                <a:srgbClr val="44786E"/>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defRPr/>
                </a:pPr>
                <a:endParaRPr lang="en-US">
                  <a:latin typeface="Times New Roman" charset="0"/>
                  <a:ea typeface="ヒラギノ角ゴ Pro W3" charset="0"/>
                </a:endParaRPr>
              </a:p>
            </p:txBody>
          </p:sp>
          <p:sp>
            <p:nvSpPr>
              <p:cNvPr id="15" name="AutoShape 43"/>
              <p:cNvSpPr>
                <a:spLocks noChangeAspect="1" noChangeArrowheads="1"/>
              </p:cNvSpPr>
              <p:nvPr/>
            </p:nvSpPr>
            <p:spPr bwMode="auto">
              <a:xfrm rot="10800000">
                <a:off x="2938" y="2475"/>
                <a:ext cx="167" cy="78"/>
              </a:xfrm>
              <a:prstGeom prst="leftArrow">
                <a:avLst>
                  <a:gd name="adj1" fmla="val 50000"/>
                  <a:gd name="adj2" fmla="val 53526"/>
                </a:avLst>
              </a:prstGeom>
              <a:solidFill>
                <a:srgbClr val="44786E"/>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defRPr/>
                </a:pPr>
                <a:endParaRPr lang="en-US">
                  <a:latin typeface="Times New Roman" charset="0"/>
                  <a:ea typeface="ヒラギノ角ゴ Pro W3" charset="0"/>
                </a:endParaRPr>
              </a:p>
            </p:txBody>
          </p:sp>
          <p:sp>
            <p:nvSpPr>
              <p:cNvPr id="16" name="AutoShape 43"/>
              <p:cNvSpPr>
                <a:spLocks noChangeAspect="1" noChangeArrowheads="1"/>
              </p:cNvSpPr>
              <p:nvPr/>
            </p:nvSpPr>
            <p:spPr bwMode="auto">
              <a:xfrm rot="10800000">
                <a:off x="4255" y="2481"/>
                <a:ext cx="167" cy="78"/>
              </a:xfrm>
              <a:prstGeom prst="leftArrow">
                <a:avLst>
                  <a:gd name="adj1" fmla="val 50000"/>
                  <a:gd name="adj2" fmla="val 53526"/>
                </a:avLst>
              </a:prstGeom>
              <a:solidFill>
                <a:srgbClr val="44786E"/>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defRPr/>
                </a:pPr>
                <a:endParaRPr lang="en-US">
                  <a:latin typeface="Times New Roman" charset="0"/>
                  <a:ea typeface="ヒラギノ角ゴ Pro W3" charset="0"/>
                </a:endParaRPr>
              </a:p>
            </p:txBody>
          </p:sp>
        </p:grpSp>
      </p:gr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title"/>
          </p:nvPr>
        </p:nvSpPr>
        <p:spPr/>
        <p:txBody>
          <a:bodyPr/>
          <a:lstStyle/>
          <a:p>
            <a:pPr eaLnBrk="1" hangingPunct="1"/>
            <a:r>
              <a:rPr lang="en-US" altLang="en-US" smtClean="0">
                <a:ea typeface="ヒラギノ角ゴ Pro W3" pitchFamily="-84" charset="-128"/>
              </a:rPr>
              <a:t>Figure 3 Result of Targeting on Nonborrowed Reserves</a:t>
            </a:r>
          </a:p>
        </p:txBody>
      </p:sp>
      <p:sp>
        <p:nvSpPr>
          <p:cNvPr id="4" name="Rectangle 2"/>
          <p:cNvSpPr>
            <a:spLocks noChangeArrowheads="1"/>
          </p:cNvSpPr>
          <p:nvPr/>
        </p:nvSpPr>
        <p:spPr bwMode="auto">
          <a:xfrm>
            <a:off x="5715000" y="2667000"/>
            <a:ext cx="2938463"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300" b="1">
                <a:latin typeface="Arial" panose="020B0604020202020204" pitchFamily="34" charset="0"/>
              </a:rPr>
              <a:t>Step 1.</a:t>
            </a:r>
            <a:r>
              <a:rPr lang="en-US" altLang="en-US" sz="1300">
                <a:latin typeface="Arial" panose="020B0604020202020204" pitchFamily="34" charset="0"/>
              </a:rPr>
              <a:t> A rightward or leftward shift </a:t>
            </a:r>
            <a:br>
              <a:rPr lang="en-US" altLang="en-US" sz="1300">
                <a:latin typeface="Arial" panose="020B0604020202020204" pitchFamily="34" charset="0"/>
              </a:rPr>
            </a:br>
            <a:r>
              <a:rPr lang="en-US" altLang="en-US" sz="1300">
                <a:latin typeface="Arial" panose="020B0604020202020204" pitchFamily="34" charset="0"/>
              </a:rPr>
              <a:t>in the demand curve for reserves … </a:t>
            </a:r>
          </a:p>
        </p:txBody>
      </p:sp>
      <p:sp>
        <p:nvSpPr>
          <p:cNvPr id="5" name="Line 13"/>
          <p:cNvSpPr>
            <a:spLocks noChangeAspect="1" noChangeShapeType="1"/>
          </p:cNvSpPr>
          <p:nvPr/>
        </p:nvSpPr>
        <p:spPr bwMode="auto">
          <a:xfrm>
            <a:off x="3246438" y="2260600"/>
            <a:ext cx="1517650" cy="2360613"/>
          </a:xfrm>
          <a:prstGeom prst="line">
            <a:avLst/>
          </a:prstGeom>
          <a:noFill/>
          <a:ln w="508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6" name="Line 15"/>
          <p:cNvSpPr>
            <a:spLocks noChangeAspect="1" noChangeShapeType="1"/>
          </p:cNvSpPr>
          <p:nvPr/>
        </p:nvSpPr>
        <p:spPr bwMode="auto">
          <a:xfrm>
            <a:off x="4368800" y="4621213"/>
            <a:ext cx="395288" cy="0"/>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7" name="Line 19"/>
          <p:cNvSpPr>
            <a:spLocks noChangeAspect="1" noChangeShapeType="1"/>
          </p:cNvSpPr>
          <p:nvPr/>
        </p:nvSpPr>
        <p:spPr bwMode="auto">
          <a:xfrm flipV="1">
            <a:off x="2833688" y="2855913"/>
            <a:ext cx="0" cy="474662"/>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8" name="Line 20"/>
          <p:cNvSpPr>
            <a:spLocks noChangeAspect="1" noChangeShapeType="1"/>
          </p:cNvSpPr>
          <p:nvPr/>
        </p:nvSpPr>
        <p:spPr bwMode="auto">
          <a:xfrm>
            <a:off x="2833688" y="3516313"/>
            <a:ext cx="0" cy="474662"/>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9" name="AutoShape 21"/>
          <p:cNvSpPr>
            <a:spLocks noChangeAspect="1" noChangeArrowheads="1"/>
          </p:cNvSpPr>
          <p:nvPr/>
        </p:nvSpPr>
        <p:spPr bwMode="auto">
          <a:xfrm>
            <a:off x="3125788" y="2476500"/>
            <a:ext cx="685800" cy="190500"/>
          </a:xfrm>
          <a:prstGeom prst="leftRightArrow">
            <a:avLst>
              <a:gd name="adj1" fmla="val 50000"/>
              <a:gd name="adj2" fmla="val 72000"/>
            </a:avLst>
          </a:prstGeom>
          <a:gradFill rotWithShape="1">
            <a:gsLst>
              <a:gs pos="0">
                <a:schemeClr val="accent1"/>
              </a:gs>
              <a:gs pos="100000">
                <a:srgbClr val="800000"/>
              </a:gs>
            </a:gsLst>
            <a:path path="rect">
              <a:fillToRect l="50000" t="50000" r="50000" b="50000"/>
            </a:path>
          </a:gradFill>
          <a:ln w="698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ヒラギノ角ゴ Pro W3" charset="0"/>
            </a:endParaRPr>
          </a:p>
        </p:txBody>
      </p:sp>
      <p:grpSp>
        <p:nvGrpSpPr>
          <p:cNvPr id="33800" name="Group 39"/>
          <p:cNvGrpSpPr>
            <a:grpSpLocks/>
          </p:cNvGrpSpPr>
          <p:nvPr/>
        </p:nvGrpSpPr>
        <p:grpSpPr bwMode="auto">
          <a:xfrm>
            <a:off x="2552700" y="5232400"/>
            <a:ext cx="3409950" cy="693738"/>
            <a:chOff x="1677" y="3182"/>
            <a:chExt cx="2148" cy="437"/>
          </a:xfrm>
        </p:grpSpPr>
        <p:sp>
          <p:nvSpPr>
            <p:cNvPr id="11" name="Line 6"/>
            <p:cNvSpPr>
              <a:spLocks noChangeAspect="1" noChangeShapeType="1"/>
            </p:cNvSpPr>
            <p:nvPr/>
          </p:nvSpPr>
          <p:spPr bwMode="auto">
            <a:xfrm>
              <a:off x="1677" y="3206"/>
              <a:ext cx="212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12" name="Rectangle 23"/>
            <p:cNvSpPr>
              <a:spLocks noChangeAspect="1" noChangeArrowheads="1"/>
            </p:cNvSpPr>
            <p:nvPr/>
          </p:nvSpPr>
          <p:spPr bwMode="auto">
            <a:xfrm>
              <a:off x="3049" y="3182"/>
              <a:ext cx="776" cy="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r">
                <a:defRPr/>
              </a:pPr>
              <a:r>
                <a:rPr lang="en-US" sz="1200">
                  <a:latin typeface="Arial" charset="0"/>
                  <a:ea typeface="ヒラギノ角ゴ Pro W3" charset="0"/>
                </a:rPr>
                <a:t>Quantity of</a:t>
              </a:r>
            </a:p>
            <a:p>
              <a:pPr algn="r">
                <a:defRPr/>
              </a:pPr>
              <a:r>
                <a:rPr lang="en-US" sz="1200">
                  <a:latin typeface="Arial" charset="0"/>
                  <a:ea typeface="ヒラギノ角ゴ Pro W3" charset="0"/>
                </a:rPr>
                <a:t>Reserves, </a:t>
              </a:r>
              <a:r>
                <a:rPr lang="en-US" sz="1200" i="1">
                  <a:latin typeface="Arial" charset="0"/>
                  <a:ea typeface="ヒラギノ角ゴ Pro W3" charset="0"/>
                </a:rPr>
                <a:t>R</a:t>
              </a:r>
            </a:p>
          </p:txBody>
        </p:sp>
      </p:grpSp>
      <p:grpSp>
        <p:nvGrpSpPr>
          <p:cNvPr id="33801" name="Group 46"/>
          <p:cNvGrpSpPr>
            <a:grpSpLocks/>
          </p:cNvGrpSpPr>
          <p:nvPr/>
        </p:nvGrpSpPr>
        <p:grpSpPr bwMode="auto">
          <a:xfrm>
            <a:off x="2286000" y="2678113"/>
            <a:ext cx="1692275" cy="254000"/>
            <a:chOff x="1509" y="1573"/>
            <a:chExt cx="1066" cy="160"/>
          </a:xfrm>
        </p:grpSpPr>
        <p:sp>
          <p:nvSpPr>
            <p:cNvPr id="14" name="Line 9"/>
            <p:cNvSpPr>
              <a:spLocks noChangeAspect="1" noChangeShapeType="1"/>
            </p:cNvSpPr>
            <p:nvPr/>
          </p:nvSpPr>
          <p:spPr bwMode="auto">
            <a:xfrm>
              <a:off x="1677" y="1661"/>
              <a:ext cx="898" cy="0"/>
            </a:xfrm>
            <a:prstGeom prst="line">
              <a:avLst/>
            </a:prstGeom>
            <a:noFill/>
            <a:ln w="127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3833" name="Object 88"/>
            <p:cNvGraphicFramePr>
              <a:graphicFrameLocks noChangeAspect="1"/>
            </p:cNvGraphicFramePr>
            <p:nvPr/>
          </p:nvGraphicFramePr>
          <p:xfrm>
            <a:off x="1509" y="1573"/>
            <a:ext cx="107" cy="160"/>
          </p:xfrm>
          <a:graphic>
            <a:graphicData uri="http://schemas.openxmlformats.org/presentationml/2006/ole">
              <mc:AlternateContent xmlns:mc="http://schemas.openxmlformats.org/markup-compatibility/2006">
                <mc:Choice xmlns:v="urn:schemas-microsoft-com:vml" Requires="v">
                  <p:oleObj spid="_x0000_s33836" name="Equation" r:id="rId4" imgW="152334" imgH="228501" progId="Equation.DSMT4">
                    <p:embed/>
                  </p:oleObj>
                </mc:Choice>
                <mc:Fallback>
                  <p:oleObj name="Equation" r:id="rId4" imgW="152334" imgH="228501" progId="Equation.DSMT4">
                    <p:embed/>
                    <p:pic>
                      <p:nvPicPr>
                        <p:cNvPr id="0"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9" y="1573"/>
                          <a:ext cx="107" cy="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3802" name="Group 44"/>
          <p:cNvGrpSpPr>
            <a:grpSpLocks/>
          </p:cNvGrpSpPr>
          <p:nvPr/>
        </p:nvGrpSpPr>
        <p:grpSpPr bwMode="auto">
          <a:xfrm>
            <a:off x="2263775" y="3241675"/>
            <a:ext cx="1714500" cy="312738"/>
            <a:chOff x="1495" y="1928"/>
            <a:chExt cx="1080" cy="197"/>
          </a:xfrm>
        </p:grpSpPr>
        <p:sp>
          <p:nvSpPr>
            <p:cNvPr id="17" name="Line 10"/>
            <p:cNvSpPr>
              <a:spLocks noChangeAspect="1" noChangeShapeType="1"/>
            </p:cNvSpPr>
            <p:nvPr/>
          </p:nvSpPr>
          <p:spPr bwMode="auto">
            <a:xfrm>
              <a:off x="1677" y="2038"/>
              <a:ext cx="898" cy="0"/>
            </a:xfrm>
            <a:prstGeom prst="line">
              <a:avLst/>
            </a:prstGeom>
            <a:noFill/>
            <a:ln w="12700">
              <a:solidFill>
                <a:srgbClr val="0069AA"/>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3831" name="Object 26"/>
            <p:cNvGraphicFramePr>
              <a:graphicFrameLocks noChangeAspect="1"/>
            </p:cNvGraphicFramePr>
            <p:nvPr/>
          </p:nvGraphicFramePr>
          <p:xfrm>
            <a:off x="1495" y="1928"/>
            <a:ext cx="123" cy="197"/>
          </p:xfrm>
          <a:graphic>
            <a:graphicData uri="http://schemas.openxmlformats.org/presentationml/2006/ole">
              <mc:AlternateContent xmlns:mc="http://schemas.openxmlformats.org/markup-compatibility/2006">
                <mc:Choice xmlns:v="urn:schemas-microsoft-com:vml" Requires="v">
                  <p:oleObj spid="_x0000_s33837" name="Equation" r:id="rId6" imgW="152334" imgH="241195" progId="Equation.DSMT4">
                    <p:embed/>
                  </p:oleObj>
                </mc:Choice>
                <mc:Fallback>
                  <p:oleObj name="Equation" r:id="rId6" imgW="152334" imgH="241195" progId="Equation.DSMT4">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5" y="1928"/>
                          <a:ext cx="123" cy="1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3803" name="Group 38"/>
          <p:cNvGrpSpPr>
            <a:grpSpLocks/>
          </p:cNvGrpSpPr>
          <p:nvPr/>
        </p:nvGrpSpPr>
        <p:grpSpPr bwMode="auto">
          <a:xfrm>
            <a:off x="1190625" y="1419225"/>
            <a:ext cx="1509713" cy="3846513"/>
            <a:chOff x="819" y="780"/>
            <a:chExt cx="951" cy="2423"/>
          </a:xfrm>
        </p:grpSpPr>
        <p:sp>
          <p:nvSpPr>
            <p:cNvPr id="20" name="Line 5"/>
            <p:cNvSpPr>
              <a:spLocks noChangeAspect="1" noChangeShapeType="1"/>
            </p:cNvSpPr>
            <p:nvPr/>
          </p:nvSpPr>
          <p:spPr bwMode="auto">
            <a:xfrm>
              <a:off x="1677" y="894"/>
              <a:ext cx="0" cy="2309"/>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21" name="Line 7"/>
            <p:cNvSpPr>
              <a:spLocks noChangeAspect="1" noChangeShapeType="1"/>
            </p:cNvSpPr>
            <p:nvPr/>
          </p:nvSpPr>
          <p:spPr bwMode="auto">
            <a:xfrm>
              <a:off x="1681" y="1267"/>
              <a:ext cx="89"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22" name="Line 8"/>
            <p:cNvSpPr>
              <a:spLocks noChangeAspect="1" noChangeShapeType="1"/>
            </p:cNvSpPr>
            <p:nvPr/>
          </p:nvSpPr>
          <p:spPr bwMode="auto">
            <a:xfrm>
              <a:off x="1681" y="2800"/>
              <a:ext cx="89"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23" name="Rectangle 22"/>
            <p:cNvSpPr>
              <a:spLocks noChangeAspect="1" noChangeArrowheads="1"/>
            </p:cNvSpPr>
            <p:nvPr/>
          </p:nvSpPr>
          <p:spPr bwMode="auto">
            <a:xfrm>
              <a:off x="819" y="780"/>
              <a:ext cx="811" cy="3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lgn="r">
                <a:defRPr/>
              </a:pPr>
              <a:r>
                <a:rPr lang="en-US" sz="1200">
                  <a:latin typeface="Arial" charset="0"/>
                  <a:ea typeface="ヒラギノ角ゴ Pro W3" charset="0"/>
                </a:rPr>
                <a:t>Federal</a:t>
              </a:r>
            </a:p>
            <a:p>
              <a:pPr algn="r">
                <a:defRPr/>
              </a:pPr>
              <a:r>
                <a:rPr lang="en-US" sz="1200">
                  <a:latin typeface="Arial" charset="0"/>
                  <a:ea typeface="ヒラギノ角ゴ Pro W3" charset="0"/>
                </a:rPr>
                <a:t>Funds Rate</a:t>
              </a:r>
            </a:p>
          </p:txBody>
        </p:sp>
        <p:graphicFrame>
          <p:nvGraphicFramePr>
            <p:cNvPr id="33828" name="Object 88"/>
            <p:cNvGraphicFramePr>
              <a:graphicFrameLocks noChangeAspect="1"/>
            </p:cNvGraphicFramePr>
            <p:nvPr/>
          </p:nvGraphicFramePr>
          <p:xfrm>
            <a:off x="1497" y="1150"/>
            <a:ext cx="125" cy="188"/>
          </p:xfrm>
          <a:graphic>
            <a:graphicData uri="http://schemas.openxmlformats.org/presentationml/2006/ole">
              <mc:AlternateContent xmlns:mc="http://schemas.openxmlformats.org/markup-compatibility/2006">
                <mc:Choice xmlns:v="urn:schemas-microsoft-com:vml" Requires="v">
                  <p:oleObj spid="_x0000_s33838" name="Equation" r:id="rId8" imgW="152334" imgH="228501" progId="Equation.DSMT4">
                    <p:embed/>
                  </p:oleObj>
                </mc:Choice>
                <mc:Fallback>
                  <p:oleObj name="Equation" r:id="rId8" imgW="152334" imgH="228501" progId="Equation.DSMT4">
                    <p:embed/>
                    <p:pic>
                      <p:nvPicPr>
                        <p:cNvPr id="0" name="Object 8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97" y="1150"/>
                          <a:ext cx="125" cy="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3829" name="Object 27"/>
            <p:cNvGraphicFramePr>
              <a:graphicFrameLocks noChangeAspect="1"/>
            </p:cNvGraphicFramePr>
            <p:nvPr/>
          </p:nvGraphicFramePr>
          <p:xfrm>
            <a:off x="1497" y="2683"/>
            <a:ext cx="156" cy="187"/>
          </p:xfrm>
          <a:graphic>
            <a:graphicData uri="http://schemas.openxmlformats.org/presentationml/2006/ole">
              <mc:AlternateContent xmlns:mc="http://schemas.openxmlformats.org/markup-compatibility/2006">
                <mc:Choice xmlns:v="urn:schemas-microsoft-com:vml" Requires="v">
                  <p:oleObj spid="_x0000_s33839" name="Equation" r:id="rId10" imgW="190500" imgH="228600" progId="Equation.DSMT4">
                    <p:embed/>
                  </p:oleObj>
                </mc:Choice>
                <mc:Fallback>
                  <p:oleObj name="Equation" r:id="rId10" imgW="190500" imgH="228600" progId="Equation.DSMT4">
                    <p:embed/>
                    <p:pic>
                      <p:nvPicPr>
                        <p:cNvPr id="0" name="Object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7" y="2683"/>
                          <a:ext cx="156" cy="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3804" name="Group 47"/>
          <p:cNvGrpSpPr>
            <a:grpSpLocks/>
          </p:cNvGrpSpPr>
          <p:nvPr/>
        </p:nvGrpSpPr>
        <p:grpSpPr bwMode="auto">
          <a:xfrm>
            <a:off x="2274888" y="3846513"/>
            <a:ext cx="1703387" cy="296862"/>
            <a:chOff x="1502" y="2309"/>
            <a:chExt cx="1073" cy="187"/>
          </a:xfrm>
        </p:grpSpPr>
        <p:sp>
          <p:nvSpPr>
            <p:cNvPr id="27" name="Line 11"/>
            <p:cNvSpPr>
              <a:spLocks noChangeAspect="1" noChangeShapeType="1"/>
            </p:cNvSpPr>
            <p:nvPr/>
          </p:nvSpPr>
          <p:spPr bwMode="auto">
            <a:xfrm>
              <a:off x="1677" y="2423"/>
              <a:ext cx="898" cy="0"/>
            </a:xfrm>
            <a:prstGeom prst="line">
              <a:avLst/>
            </a:prstGeom>
            <a:noFill/>
            <a:ln w="127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3823" name="Object 88"/>
            <p:cNvGraphicFramePr>
              <a:graphicFrameLocks noChangeAspect="1"/>
            </p:cNvGraphicFramePr>
            <p:nvPr/>
          </p:nvGraphicFramePr>
          <p:xfrm>
            <a:off x="1502" y="2309"/>
            <a:ext cx="138" cy="187"/>
          </p:xfrm>
          <a:graphic>
            <a:graphicData uri="http://schemas.openxmlformats.org/presentationml/2006/ole">
              <mc:AlternateContent xmlns:mc="http://schemas.openxmlformats.org/markup-compatibility/2006">
                <mc:Choice xmlns:v="urn:schemas-microsoft-com:vml" Requires="v">
                  <p:oleObj spid="_x0000_s33840" name="Equation" r:id="rId12" imgW="177646" imgH="241091" progId="Equation.DSMT4">
                    <p:embed/>
                  </p:oleObj>
                </mc:Choice>
                <mc:Fallback>
                  <p:oleObj name="Equation" r:id="rId12" imgW="177646" imgH="241091" progId="Equation.DSMT4">
                    <p:embed/>
                    <p:pic>
                      <p:nvPicPr>
                        <p:cNvPr id="0" name="Object 8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02" y="2309"/>
                          <a:ext cx="138" cy="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3805" name="Group 41"/>
          <p:cNvGrpSpPr>
            <a:grpSpLocks/>
          </p:cNvGrpSpPr>
          <p:nvPr/>
        </p:nvGrpSpPr>
        <p:grpSpPr bwMode="auto">
          <a:xfrm>
            <a:off x="3965575" y="2001838"/>
            <a:ext cx="2016125" cy="395287"/>
            <a:chOff x="2567" y="1147"/>
            <a:chExt cx="1270" cy="249"/>
          </a:xfrm>
        </p:grpSpPr>
        <p:sp>
          <p:nvSpPr>
            <p:cNvPr id="30" name="Line 18"/>
            <p:cNvSpPr>
              <a:spLocks noChangeAspect="1" noChangeShapeType="1"/>
            </p:cNvSpPr>
            <p:nvPr/>
          </p:nvSpPr>
          <p:spPr bwMode="auto">
            <a:xfrm>
              <a:off x="2567" y="1280"/>
              <a:ext cx="1013" cy="1"/>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1" name="Rectangle 29"/>
            <p:cNvSpPr>
              <a:spLocks noChangeAspect="1" noChangeArrowheads="1"/>
            </p:cNvSpPr>
            <p:nvPr/>
          </p:nvSpPr>
          <p:spPr bwMode="auto">
            <a:xfrm>
              <a:off x="3587" y="1147"/>
              <a:ext cx="250" cy="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200" b="1" i="1">
                  <a:solidFill>
                    <a:srgbClr val="0069AA"/>
                  </a:solidFill>
                  <a:latin typeface="Arial" charset="0"/>
                  <a:ea typeface="ヒラギノ角ゴ Pro W3" charset="0"/>
                </a:rPr>
                <a:t>R</a:t>
              </a:r>
              <a:r>
                <a:rPr lang="en-US" sz="1200" i="1" baseline="30000">
                  <a:solidFill>
                    <a:srgbClr val="0069AA"/>
                  </a:solidFill>
                  <a:latin typeface="Arial" charset="0"/>
                  <a:ea typeface="ヒラギノ角ゴ Pro W3" charset="0"/>
                </a:rPr>
                <a:t>s</a:t>
              </a:r>
            </a:p>
          </p:txBody>
        </p:sp>
      </p:grpSp>
      <p:grpSp>
        <p:nvGrpSpPr>
          <p:cNvPr id="33806" name="Group 40"/>
          <p:cNvGrpSpPr>
            <a:grpSpLocks/>
          </p:cNvGrpSpPr>
          <p:nvPr/>
        </p:nvGrpSpPr>
        <p:grpSpPr bwMode="auto">
          <a:xfrm>
            <a:off x="3727450" y="2216150"/>
            <a:ext cx="693738" cy="3413125"/>
            <a:chOff x="2417" y="1282"/>
            <a:chExt cx="437" cy="2150"/>
          </a:xfrm>
        </p:grpSpPr>
        <p:sp>
          <p:nvSpPr>
            <p:cNvPr id="33" name="Line 17"/>
            <p:cNvSpPr>
              <a:spLocks noChangeAspect="1" noChangeShapeType="1"/>
            </p:cNvSpPr>
            <p:nvPr/>
          </p:nvSpPr>
          <p:spPr bwMode="auto">
            <a:xfrm>
              <a:off x="2581" y="1282"/>
              <a:ext cx="0" cy="1924"/>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4" name="Rectangle 33"/>
            <p:cNvSpPr>
              <a:spLocks noChangeAspect="1" noChangeArrowheads="1"/>
            </p:cNvSpPr>
            <p:nvPr/>
          </p:nvSpPr>
          <p:spPr bwMode="auto">
            <a:xfrm>
              <a:off x="2417" y="3182"/>
              <a:ext cx="43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200" b="1" i="1">
                  <a:solidFill>
                    <a:srgbClr val="0069AA"/>
                  </a:solidFill>
                  <a:latin typeface="Arial" charset="0"/>
                  <a:ea typeface="ヒラギノ角ゴ Pro W3" charset="0"/>
                </a:rPr>
                <a:t>NBR</a:t>
              </a:r>
              <a:r>
                <a:rPr lang="en-US" sz="1200" i="1" baseline="30000">
                  <a:solidFill>
                    <a:srgbClr val="0069AA"/>
                  </a:solidFill>
                  <a:latin typeface="Arial" charset="0"/>
                  <a:ea typeface="ヒラギノ角ゴ Pro W3" charset="0"/>
                </a:rPr>
                <a:t>*</a:t>
              </a:r>
            </a:p>
          </p:txBody>
        </p:sp>
      </p:grpSp>
      <p:grpSp>
        <p:nvGrpSpPr>
          <p:cNvPr id="33807" name="Group 45"/>
          <p:cNvGrpSpPr>
            <a:grpSpLocks/>
          </p:cNvGrpSpPr>
          <p:nvPr/>
        </p:nvGrpSpPr>
        <p:grpSpPr bwMode="auto">
          <a:xfrm>
            <a:off x="5719763" y="3290888"/>
            <a:ext cx="3124200" cy="642937"/>
            <a:chOff x="3672" y="1959"/>
            <a:chExt cx="1968" cy="405"/>
          </a:xfrm>
        </p:grpSpPr>
        <p:sp>
          <p:nvSpPr>
            <p:cNvPr id="36" name="Rectangle 3"/>
            <p:cNvSpPr>
              <a:spLocks noChangeArrowheads="1"/>
            </p:cNvSpPr>
            <p:nvPr/>
          </p:nvSpPr>
          <p:spPr bwMode="auto">
            <a:xfrm>
              <a:off x="3672" y="1959"/>
              <a:ext cx="1968" cy="4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300" b="1">
                  <a:latin typeface="Arial" charset="0"/>
                  <a:ea typeface="ヒラギノ角ゴ Pro W3" charset="0"/>
                </a:rPr>
                <a:t>Step 2.</a:t>
              </a:r>
              <a:r>
                <a:rPr lang="en-US" sz="1300">
                  <a:latin typeface="Arial" charset="0"/>
                  <a:ea typeface="ヒラギノ角ゴ Pro W3" charset="0"/>
                </a:rPr>
                <a:t> leads to fluctuations in the</a:t>
              </a:r>
            </a:p>
            <a:p>
              <a:pPr>
                <a:defRPr/>
              </a:pPr>
              <a:r>
                <a:rPr lang="en-US" sz="1300">
                  <a:latin typeface="Arial" charset="0"/>
                  <a:ea typeface="ヒラギノ角ゴ Pro W3" charset="0"/>
                </a:rPr>
                <a:t>federal funds rate between </a:t>
              </a:r>
            </a:p>
          </p:txBody>
        </p:sp>
        <p:graphicFrame>
          <p:nvGraphicFramePr>
            <p:cNvPr id="33817" name="Object 34"/>
            <p:cNvGraphicFramePr>
              <a:graphicFrameLocks noChangeAspect="1"/>
            </p:cNvGraphicFramePr>
            <p:nvPr/>
          </p:nvGraphicFramePr>
          <p:xfrm>
            <a:off x="5038" y="2142"/>
            <a:ext cx="408" cy="144"/>
          </p:xfrm>
          <a:graphic>
            <a:graphicData uri="http://schemas.openxmlformats.org/presentationml/2006/ole">
              <mc:AlternateContent xmlns:mc="http://schemas.openxmlformats.org/markup-compatibility/2006">
                <mc:Choice xmlns:v="urn:schemas-microsoft-com:vml" Requires="v">
                  <p:oleObj spid="_x0000_s33841" name="Equation" r:id="rId14" imgW="647700" imgH="228600" progId="Equation.DSMT4">
                    <p:embed/>
                  </p:oleObj>
                </mc:Choice>
                <mc:Fallback>
                  <p:oleObj name="Equation" r:id="rId14" imgW="647700" imgH="228600" progId="Equation.DSMT4">
                    <p:embed/>
                    <p:pic>
                      <p:nvPicPr>
                        <p:cNvPr id="0" name="Object 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38" y="2142"/>
                          <a:ext cx="408"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3808" name="Group 43"/>
          <p:cNvGrpSpPr>
            <a:grpSpLocks/>
          </p:cNvGrpSpPr>
          <p:nvPr/>
        </p:nvGrpSpPr>
        <p:grpSpPr bwMode="auto">
          <a:xfrm>
            <a:off x="4730750" y="4403725"/>
            <a:ext cx="1250950" cy="395288"/>
            <a:chOff x="3049" y="2660"/>
            <a:chExt cx="788" cy="249"/>
          </a:xfrm>
        </p:grpSpPr>
        <p:sp>
          <p:nvSpPr>
            <p:cNvPr id="39" name="Line 16"/>
            <p:cNvSpPr>
              <a:spLocks noChangeAspect="1" noChangeShapeType="1"/>
            </p:cNvSpPr>
            <p:nvPr/>
          </p:nvSpPr>
          <p:spPr bwMode="auto">
            <a:xfrm>
              <a:off x="3049" y="2796"/>
              <a:ext cx="536" cy="1"/>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40" name="Rectangle 30"/>
            <p:cNvSpPr>
              <a:spLocks noChangeAspect="1" noChangeArrowheads="1"/>
            </p:cNvSpPr>
            <p:nvPr/>
          </p:nvSpPr>
          <p:spPr bwMode="auto">
            <a:xfrm>
              <a:off x="3587" y="2660"/>
              <a:ext cx="250" cy="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200" b="1" i="1">
                  <a:solidFill>
                    <a:srgbClr val="0069AA"/>
                  </a:solidFill>
                  <a:latin typeface="Arial" charset="0"/>
                  <a:ea typeface="ヒラギノ角ゴ Pro W3" charset="0"/>
                </a:rPr>
                <a:t>R</a:t>
              </a:r>
              <a:r>
                <a:rPr lang="en-US" sz="1200" i="1" baseline="30000">
                  <a:solidFill>
                    <a:srgbClr val="0069AA"/>
                  </a:solidFill>
                  <a:latin typeface="Arial" charset="0"/>
                  <a:ea typeface="ヒラギノ角ゴ Pro W3" charset="0"/>
                </a:rPr>
                <a:t>d</a:t>
              </a:r>
              <a:r>
                <a:rPr lang="en-US" sz="1200" i="1" baseline="30000">
                  <a:solidFill>
                    <a:srgbClr val="0069AA"/>
                  </a:solidFill>
                  <a:latin typeface="Arial" charset="0"/>
                  <a:ea typeface="ヒラギノ角ゴ Pro W3" charset="0"/>
                  <a:cs typeface="Arial" charset="0"/>
                </a:rPr>
                <a:t>*</a:t>
              </a:r>
              <a:endParaRPr lang="en-US" sz="1200" i="1" baseline="30000">
                <a:solidFill>
                  <a:srgbClr val="0069AA"/>
                </a:solidFill>
                <a:latin typeface="Arial" charset="0"/>
                <a:ea typeface="ヒラギノ角ゴ Pro W3" charset="0"/>
              </a:endParaRPr>
            </a:p>
          </p:txBody>
        </p:sp>
      </p:grpSp>
      <p:grpSp>
        <p:nvGrpSpPr>
          <p:cNvPr id="33809" name="Group 45"/>
          <p:cNvGrpSpPr>
            <a:grpSpLocks/>
          </p:cNvGrpSpPr>
          <p:nvPr/>
        </p:nvGrpSpPr>
        <p:grpSpPr bwMode="auto">
          <a:xfrm>
            <a:off x="2965450" y="1997075"/>
            <a:ext cx="2335213" cy="2814638"/>
            <a:chOff x="1937" y="1144"/>
            <a:chExt cx="1471" cy="1773"/>
          </a:xfrm>
        </p:grpSpPr>
        <p:sp>
          <p:nvSpPr>
            <p:cNvPr id="42" name="Line 14"/>
            <p:cNvSpPr>
              <a:spLocks noChangeAspect="1" noChangeShapeType="1"/>
            </p:cNvSpPr>
            <p:nvPr/>
          </p:nvSpPr>
          <p:spPr bwMode="auto">
            <a:xfrm>
              <a:off x="2270" y="1144"/>
              <a:ext cx="1039" cy="1643"/>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43" name="Rectangle 31"/>
            <p:cNvSpPr>
              <a:spLocks noChangeAspect="1" noChangeArrowheads="1"/>
            </p:cNvSpPr>
            <p:nvPr/>
          </p:nvSpPr>
          <p:spPr bwMode="auto">
            <a:xfrm>
              <a:off x="3159" y="2371"/>
              <a:ext cx="24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200" b="1" i="1">
                  <a:solidFill>
                    <a:srgbClr val="800000"/>
                  </a:solidFill>
                  <a:latin typeface="Arial" charset="0"/>
                  <a:ea typeface="ヒラギノ角ゴ Pro W3" charset="0"/>
                </a:rPr>
                <a:t>R</a:t>
              </a:r>
              <a:r>
                <a:rPr lang="en-US" sz="1200" i="1" baseline="30000">
                  <a:solidFill>
                    <a:srgbClr val="800000"/>
                  </a:solidFill>
                  <a:latin typeface="Arial" charset="0"/>
                  <a:ea typeface="ヒラギノ角ゴ Pro W3" charset="0"/>
                </a:rPr>
                <a:t>d′′</a:t>
              </a:r>
            </a:p>
          </p:txBody>
        </p:sp>
        <p:sp>
          <p:nvSpPr>
            <p:cNvPr id="44" name="Line 12"/>
            <p:cNvSpPr>
              <a:spLocks noChangeAspect="1" noChangeShapeType="1"/>
            </p:cNvSpPr>
            <p:nvPr/>
          </p:nvSpPr>
          <p:spPr bwMode="auto">
            <a:xfrm>
              <a:off x="1937" y="1404"/>
              <a:ext cx="894" cy="1404"/>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45" name="Rectangle 32"/>
            <p:cNvSpPr>
              <a:spLocks noChangeAspect="1" noChangeArrowheads="1"/>
            </p:cNvSpPr>
            <p:nvPr/>
          </p:nvSpPr>
          <p:spPr bwMode="auto">
            <a:xfrm>
              <a:off x="2568" y="2730"/>
              <a:ext cx="250" cy="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76200" tIns="76200" rIns="76200" bIns="76200"/>
            <a:lstStyle/>
            <a:p>
              <a:pPr>
                <a:defRPr/>
              </a:pPr>
              <a:r>
                <a:rPr lang="en-US" sz="1200" b="1" i="1">
                  <a:solidFill>
                    <a:srgbClr val="800000"/>
                  </a:solidFill>
                  <a:latin typeface="Arial" charset="0"/>
                  <a:ea typeface="ヒラギノ角ゴ Pro W3" charset="0"/>
                </a:rPr>
                <a:t>R</a:t>
              </a:r>
              <a:r>
                <a:rPr lang="en-US" sz="1200" i="1" baseline="30000">
                  <a:solidFill>
                    <a:srgbClr val="800000"/>
                  </a:solidFill>
                  <a:latin typeface="Arial" charset="0"/>
                  <a:ea typeface="ヒラギノ角ゴ Pro W3" charset="0"/>
                </a:rPr>
                <a:t>d′</a:t>
              </a:r>
            </a:p>
          </p:txBody>
        </p:sp>
      </p:gr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title"/>
          </p:nvPr>
        </p:nvSpPr>
        <p:spPr/>
        <p:txBody>
          <a:bodyPr/>
          <a:lstStyle/>
          <a:p>
            <a:pPr eaLnBrk="1" hangingPunct="1"/>
            <a:r>
              <a:rPr lang="en-US" altLang="en-US" smtClean="0">
                <a:ea typeface="ヒラギノ角ゴ Pro W3" pitchFamily="-84" charset="-128"/>
              </a:rPr>
              <a:t>Figure 4 Result of Targeting on the Federal Funds Rate</a:t>
            </a:r>
          </a:p>
        </p:txBody>
      </p:sp>
      <p:sp>
        <p:nvSpPr>
          <p:cNvPr id="4" name="Line 11"/>
          <p:cNvSpPr>
            <a:spLocks noChangeAspect="1" noChangeShapeType="1"/>
          </p:cNvSpPr>
          <p:nvPr/>
        </p:nvSpPr>
        <p:spPr bwMode="auto">
          <a:xfrm flipH="1">
            <a:off x="3554413" y="4930775"/>
            <a:ext cx="457200" cy="0"/>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5" name="Line 12"/>
          <p:cNvSpPr>
            <a:spLocks noChangeAspect="1" noChangeShapeType="1"/>
          </p:cNvSpPr>
          <p:nvPr/>
        </p:nvSpPr>
        <p:spPr bwMode="auto">
          <a:xfrm>
            <a:off x="2743200" y="2482850"/>
            <a:ext cx="457200" cy="0"/>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6" name="AutoShape 13"/>
          <p:cNvSpPr>
            <a:spLocks noChangeAspect="1" noChangeArrowheads="1"/>
          </p:cNvSpPr>
          <p:nvPr/>
        </p:nvSpPr>
        <p:spPr bwMode="auto">
          <a:xfrm>
            <a:off x="2090738" y="2687638"/>
            <a:ext cx="1098550" cy="131762"/>
          </a:xfrm>
          <a:prstGeom prst="leftRightArrow">
            <a:avLst>
              <a:gd name="adj1" fmla="val 50000"/>
              <a:gd name="adj2" fmla="val 166748"/>
            </a:avLst>
          </a:prstGeom>
          <a:gradFill rotWithShape="1">
            <a:gsLst>
              <a:gs pos="0">
                <a:srgbClr val="0069AA"/>
              </a:gs>
              <a:gs pos="100000">
                <a:srgbClr val="800000"/>
              </a:gs>
            </a:gsLst>
            <a:path path="rect">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ヒラギノ角ゴ Pro W3" charset="0"/>
            </a:endParaRPr>
          </a:p>
        </p:txBody>
      </p:sp>
      <p:sp>
        <p:nvSpPr>
          <p:cNvPr id="7" name="Line 14"/>
          <p:cNvSpPr>
            <a:spLocks noChangeAspect="1" noChangeShapeType="1"/>
          </p:cNvSpPr>
          <p:nvPr/>
        </p:nvSpPr>
        <p:spPr bwMode="auto">
          <a:xfrm>
            <a:off x="2411413" y="2459038"/>
            <a:ext cx="1600200" cy="2447925"/>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8" name="AutoShape 18"/>
          <p:cNvSpPr>
            <a:spLocks noChangeAspect="1" noChangeArrowheads="1"/>
          </p:cNvSpPr>
          <p:nvPr/>
        </p:nvSpPr>
        <p:spPr bwMode="auto">
          <a:xfrm>
            <a:off x="2743200" y="5181600"/>
            <a:ext cx="987425" cy="131763"/>
          </a:xfrm>
          <a:prstGeom prst="leftRightArrow">
            <a:avLst>
              <a:gd name="adj1" fmla="val 50000"/>
              <a:gd name="adj2" fmla="val 149879"/>
            </a:avLst>
          </a:prstGeom>
          <a:gradFill rotWithShape="1">
            <a:gsLst>
              <a:gs pos="0">
                <a:srgbClr val="0069AA"/>
              </a:gs>
              <a:gs pos="100000">
                <a:srgbClr val="800000"/>
              </a:gs>
            </a:gsLst>
            <a:path path="rect">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ヒラギノ角ゴ Pro W3" charset="0"/>
            </a:endParaRPr>
          </a:p>
        </p:txBody>
      </p:sp>
      <p:grpSp>
        <p:nvGrpSpPr>
          <p:cNvPr id="35847" name="Group 47"/>
          <p:cNvGrpSpPr>
            <a:grpSpLocks/>
          </p:cNvGrpSpPr>
          <p:nvPr/>
        </p:nvGrpSpPr>
        <p:grpSpPr bwMode="auto">
          <a:xfrm>
            <a:off x="1549400" y="3529013"/>
            <a:ext cx="4394200" cy="534987"/>
            <a:chOff x="977" y="2223"/>
            <a:chExt cx="2768" cy="337"/>
          </a:xfrm>
        </p:grpSpPr>
        <p:sp>
          <p:nvSpPr>
            <p:cNvPr id="10" name="Line 6"/>
            <p:cNvSpPr>
              <a:spLocks noChangeAspect="1" noChangeShapeType="1"/>
            </p:cNvSpPr>
            <p:nvPr/>
          </p:nvSpPr>
          <p:spPr bwMode="auto">
            <a:xfrm>
              <a:off x="1130" y="2335"/>
              <a:ext cx="1645" cy="0"/>
            </a:xfrm>
            <a:prstGeom prst="line">
              <a:avLst/>
            </a:prstGeom>
            <a:noFill/>
            <a:ln w="19050">
              <a:solidFill>
                <a:srgbClr val="0069AA"/>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5881" name="Freeform 248"/>
            <p:cNvSpPr>
              <a:spLocks noChangeAspect="1"/>
            </p:cNvSpPr>
            <p:nvPr/>
          </p:nvSpPr>
          <p:spPr bwMode="auto">
            <a:xfrm>
              <a:off x="1989" y="2278"/>
              <a:ext cx="98" cy="97"/>
            </a:xfrm>
            <a:custGeom>
              <a:avLst/>
              <a:gdLst>
                <a:gd name="T0" fmla="*/ 2147483647 w 73"/>
                <a:gd name="T1" fmla="*/ 2147483647 h 73"/>
                <a:gd name="T2" fmla="*/ 2147483647 w 73"/>
                <a:gd name="T3" fmla="*/ 2147483647 h 73"/>
                <a:gd name="T4" fmla="*/ 2147483647 w 73"/>
                <a:gd name="T5" fmla="*/ 2147483647 h 73"/>
                <a:gd name="T6" fmla="*/ 2147483647 w 73"/>
                <a:gd name="T7" fmla="*/ 2147483647 h 73"/>
                <a:gd name="T8" fmla="*/ 2147483647 w 73"/>
                <a:gd name="T9" fmla="*/ 2147483647 h 73"/>
                <a:gd name="T10" fmla="*/ 2147483647 w 73"/>
                <a:gd name="T11" fmla="*/ 2147483647 h 73"/>
                <a:gd name="T12" fmla="*/ 2147483647 w 73"/>
                <a:gd name="T13" fmla="*/ 2147483647 h 73"/>
                <a:gd name="T14" fmla="*/ 2147483647 w 73"/>
                <a:gd name="T15" fmla="*/ 2147483647 h 73"/>
                <a:gd name="T16" fmla="*/ 2089214104 w 73"/>
                <a:gd name="T17" fmla="*/ 2147483647 h 73"/>
                <a:gd name="T18" fmla="*/ 835705251 w 73"/>
                <a:gd name="T19" fmla="*/ 2147483647 h 73"/>
                <a:gd name="T20" fmla="*/ 0 w 73"/>
                <a:gd name="T21" fmla="*/ 2147483647 h 73"/>
                <a:gd name="T22" fmla="*/ 0 w 73"/>
                <a:gd name="T23" fmla="*/ 2147483647 h 73"/>
                <a:gd name="T24" fmla="*/ 835705251 w 73"/>
                <a:gd name="T25" fmla="*/ 2147483647 h 73"/>
                <a:gd name="T26" fmla="*/ 2089214104 w 73"/>
                <a:gd name="T27" fmla="*/ 1791258766 h 73"/>
                <a:gd name="T28" fmla="*/ 2147483647 w 73"/>
                <a:gd name="T29" fmla="*/ 0 h 73"/>
                <a:gd name="T30" fmla="*/ 2147483647 w 73"/>
                <a:gd name="T31" fmla="*/ 0 h 73"/>
                <a:gd name="T32" fmla="*/ 2147483647 w 73"/>
                <a:gd name="T33" fmla="*/ 0 h 73"/>
                <a:gd name="T34" fmla="*/ 2147483647 w 73"/>
                <a:gd name="T35" fmla="*/ 0 h 73"/>
                <a:gd name="T36" fmla="*/ 2147483647 w 73"/>
                <a:gd name="T37" fmla="*/ 1791258766 h 73"/>
                <a:gd name="T38" fmla="*/ 2147483647 w 73"/>
                <a:gd name="T39" fmla="*/ 2147483647 h 73"/>
                <a:gd name="T40" fmla="*/ 2147483647 w 73"/>
                <a:gd name="T41" fmla="*/ 2147483647 h 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3"/>
                <a:gd name="T64" fmla="*/ 0 h 73"/>
                <a:gd name="T65" fmla="*/ 73 w 73"/>
                <a:gd name="T66" fmla="*/ 73 h 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3" h="73">
                  <a:moveTo>
                    <a:pt x="73" y="36"/>
                  </a:moveTo>
                  <a:lnTo>
                    <a:pt x="73" y="36"/>
                  </a:lnTo>
                  <a:lnTo>
                    <a:pt x="70" y="50"/>
                  </a:lnTo>
                  <a:lnTo>
                    <a:pt x="63" y="60"/>
                  </a:lnTo>
                  <a:lnTo>
                    <a:pt x="50" y="69"/>
                  </a:lnTo>
                  <a:lnTo>
                    <a:pt x="37" y="73"/>
                  </a:lnTo>
                  <a:lnTo>
                    <a:pt x="23" y="69"/>
                  </a:lnTo>
                  <a:lnTo>
                    <a:pt x="10" y="60"/>
                  </a:lnTo>
                  <a:lnTo>
                    <a:pt x="4" y="50"/>
                  </a:lnTo>
                  <a:lnTo>
                    <a:pt x="0" y="36"/>
                  </a:lnTo>
                  <a:lnTo>
                    <a:pt x="4" y="20"/>
                  </a:lnTo>
                  <a:lnTo>
                    <a:pt x="10" y="10"/>
                  </a:lnTo>
                  <a:lnTo>
                    <a:pt x="23" y="0"/>
                  </a:lnTo>
                  <a:lnTo>
                    <a:pt x="37" y="0"/>
                  </a:lnTo>
                  <a:lnTo>
                    <a:pt x="50" y="0"/>
                  </a:lnTo>
                  <a:lnTo>
                    <a:pt x="63" y="10"/>
                  </a:lnTo>
                  <a:lnTo>
                    <a:pt x="70" y="20"/>
                  </a:lnTo>
                  <a:lnTo>
                    <a:pt x="73" y="36"/>
                  </a:lnTo>
                  <a:close/>
                </a:path>
              </a:pathLst>
            </a:custGeom>
            <a:solidFill>
              <a:srgbClr val="0069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aphicFrame>
          <p:nvGraphicFramePr>
            <p:cNvPr id="35882" name="Object 24"/>
            <p:cNvGraphicFramePr>
              <a:graphicFrameLocks noChangeAspect="1"/>
            </p:cNvGraphicFramePr>
            <p:nvPr/>
          </p:nvGraphicFramePr>
          <p:xfrm>
            <a:off x="977" y="2223"/>
            <a:ext cx="110" cy="172"/>
          </p:xfrm>
          <a:graphic>
            <a:graphicData uri="http://schemas.openxmlformats.org/presentationml/2006/ole">
              <mc:AlternateContent xmlns:mc="http://schemas.openxmlformats.org/markup-compatibility/2006">
                <mc:Choice xmlns:v="urn:schemas-microsoft-com:vml" Requires="v">
                  <p:oleObj spid="_x0000_s35886" name="Equation" r:id="rId4" imgW="152334" imgH="241195" progId="Equation.DSMT4">
                    <p:embed/>
                  </p:oleObj>
                </mc:Choice>
                <mc:Fallback>
                  <p:oleObj name="Equation" r:id="rId4" imgW="152334" imgH="241195" progId="Equation.DSMT4">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 y="2223"/>
                          <a:ext cx="110"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35883" name="Group 45"/>
            <p:cNvGrpSpPr>
              <a:grpSpLocks/>
            </p:cNvGrpSpPr>
            <p:nvPr/>
          </p:nvGrpSpPr>
          <p:grpSpPr bwMode="auto">
            <a:xfrm>
              <a:off x="2823" y="2277"/>
              <a:ext cx="922" cy="283"/>
              <a:chOff x="2823" y="2277"/>
              <a:chExt cx="922" cy="283"/>
            </a:xfrm>
          </p:grpSpPr>
          <p:sp>
            <p:nvSpPr>
              <p:cNvPr id="35884" name="Rectangle 270"/>
              <p:cNvSpPr>
                <a:spLocks noChangeAspect="1" noChangeArrowheads="1"/>
              </p:cNvSpPr>
              <p:nvPr/>
            </p:nvSpPr>
            <p:spPr bwMode="auto">
              <a:xfrm>
                <a:off x="2823" y="2277"/>
                <a:ext cx="922"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200" b="1">
                    <a:solidFill>
                      <a:srgbClr val="0069AA"/>
                    </a:solidFill>
                    <a:latin typeface="Arial" panose="020B0604020202020204" pitchFamily="34" charset="0"/>
                  </a:rPr>
                  <a:t>  Federal Funds  </a:t>
                </a:r>
                <a:br>
                  <a:rPr lang="en-US" altLang="en-US" sz="1200" b="1">
                    <a:solidFill>
                      <a:srgbClr val="0069AA"/>
                    </a:solidFill>
                    <a:latin typeface="Arial" panose="020B0604020202020204" pitchFamily="34" charset="0"/>
                  </a:rPr>
                </a:br>
                <a:r>
                  <a:rPr lang="en-US" altLang="en-US" sz="1200" b="1">
                    <a:solidFill>
                      <a:srgbClr val="0069AA"/>
                    </a:solidFill>
                    <a:latin typeface="Arial" panose="020B0604020202020204" pitchFamily="34" charset="0"/>
                  </a:rPr>
                  <a:t>  Rates Target,</a:t>
                </a:r>
              </a:p>
            </p:txBody>
          </p:sp>
          <p:graphicFrame>
            <p:nvGraphicFramePr>
              <p:cNvPr id="35885" name="Object 26"/>
              <p:cNvGraphicFramePr>
                <a:graphicFrameLocks noChangeAspect="1"/>
              </p:cNvGraphicFramePr>
              <p:nvPr/>
            </p:nvGraphicFramePr>
            <p:xfrm>
              <a:off x="3500" y="2381"/>
              <a:ext cx="106" cy="154"/>
            </p:xfrm>
            <a:graphic>
              <a:graphicData uri="http://schemas.openxmlformats.org/presentationml/2006/ole">
                <mc:AlternateContent xmlns:mc="http://schemas.openxmlformats.org/markup-compatibility/2006">
                  <mc:Choice xmlns:v="urn:schemas-microsoft-com:vml" Requires="v">
                    <p:oleObj spid="_x0000_s35887" name="Equation" r:id="rId6" imgW="139639" imgH="203112" progId="Equation.DSMT4">
                      <p:embed/>
                    </p:oleObj>
                  </mc:Choice>
                  <mc:Fallback>
                    <p:oleObj name="Equation" r:id="rId6" imgW="139639" imgH="203112" progId="Equation.DSMT4">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0" y="2381"/>
                            <a:ext cx="106"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grpSp>
        <p:nvGrpSpPr>
          <p:cNvPr id="35848" name="Group 43"/>
          <p:cNvGrpSpPr>
            <a:grpSpLocks/>
          </p:cNvGrpSpPr>
          <p:nvPr/>
        </p:nvGrpSpPr>
        <p:grpSpPr bwMode="auto">
          <a:xfrm>
            <a:off x="4011613" y="4799013"/>
            <a:ext cx="1474787" cy="214312"/>
            <a:chOff x="2527" y="3023"/>
            <a:chExt cx="929" cy="135"/>
          </a:xfrm>
        </p:grpSpPr>
        <p:sp>
          <p:nvSpPr>
            <p:cNvPr id="17" name="Line 15"/>
            <p:cNvSpPr>
              <a:spLocks noChangeAspect="1" noChangeShapeType="1"/>
            </p:cNvSpPr>
            <p:nvPr/>
          </p:nvSpPr>
          <p:spPr bwMode="auto">
            <a:xfrm>
              <a:off x="2527" y="3098"/>
              <a:ext cx="708" cy="1"/>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79" name="Object 27"/>
            <p:cNvGraphicFramePr>
              <a:graphicFrameLocks noChangeAspect="1"/>
            </p:cNvGraphicFramePr>
            <p:nvPr/>
          </p:nvGraphicFramePr>
          <p:xfrm>
            <a:off x="3265" y="3023"/>
            <a:ext cx="191" cy="135"/>
          </p:xfrm>
          <a:graphic>
            <a:graphicData uri="http://schemas.openxmlformats.org/presentationml/2006/ole">
              <mc:AlternateContent xmlns:mc="http://schemas.openxmlformats.org/markup-compatibility/2006">
                <mc:Choice xmlns:v="urn:schemas-microsoft-com:vml" Requires="v">
                  <p:oleObj spid="_x0000_s35888" name="Equation" r:id="rId8" imgW="266469" imgH="190335" progId="Equation.DSMT4">
                    <p:embed/>
                  </p:oleObj>
                </mc:Choice>
                <mc:Fallback>
                  <p:oleObj name="Equation" r:id="rId8" imgW="266469" imgH="190335" progId="Equation.DSMT4">
                    <p:embed/>
                    <p:pic>
                      <p:nvPicPr>
                        <p:cNvPr id="0" name="Object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5" y="3023"/>
                          <a:ext cx="191"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5849" name="Group 42"/>
          <p:cNvGrpSpPr>
            <a:grpSpLocks/>
          </p:cNvGrpSpPr>
          <p:nvPr/>
        </p:nvGrpSpPr>
        <p:grpSpPr bwMode="auto">
          <a:xfrm>
            <a:off x="3213100" y="2344738"/>
            <a:ext cx="2182813" cy="215900"/>
            <a:chOff x="2024" y="1477"/>
            <a:chExt cx="1375" cy="136"/>
          </a:xfrm>
        </p:grpSpPr>
        <p:sp>
          <p:nvSpPr>
            <p:cNvPr id="20" name="Line 17"/>
            <p:cNvSpPr>
              <a:spLocks noChangeAspect="1" noChangeShapeType="1"/>
            </p:cNvSpPr>
            <p:nvPr/>
          </p:nvSpPr>
          <p:spPr bwMode="auto">
            <a:xfrm>
              <a:off x="2024" y="1564"/>
              <a:ext cx="1210" cy="0"/>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77" name="Object 30"/>
            <p:cNvGraphicFramePr>
              <a:graphicFrameLocks noChangeAspect="1"/>
            </p:cNvGraphicFramePr>
            <p:nvPr/>
          </p:nvGraphicFramePr>
          <p:xfrm>
            <a:off x="3244" y="1477"/>
            <a:ext cx="155" cy="136"/>
          </p:xfrm>
          <a:graphic>
            <a:graphicData uri="http://schemas.openxmlformats.org/presentationml/2006/ole">
              <mc:AlternateContent xmlns:mc="http://schemas.openxmlformats.org/markup-compatibility/2006">
                <mc:Choice xmlns:v="urn:schemas-microsoft-com:vml" Requires="v">
                  <p:oleObj spid="_x0000_s35889" name="Equation" r:id="rId10" imgW="215713" imgH="190335" progId="Equation.DSMT4">
                    <p:embed/>
                  </p:oleObj>
                </mc:Choice>
                <mc:Fallback>
                  <p:oleObj name="Equation" r:id="rId10" imgW="215713" imgH="190335" progId="Equation.DSMT4">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44" y="1477"/>
                          <a:ext cx="155" cy="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5850" name="Group 39"/>
          <p:cNvGrpSpPr>
            <a:grpSpLocks/>
          </p:cNvGrpSpPr>
          <p:nvPr/>
        </p:nvGrpSpPr>
        <p:grpSpPr bwMode="auto">
          <a:xfrm>
            <a:off x="760413" y="1612900"/>
            <a:ext cx="1143000" cy="3729038"/>
            <a:chOff x="479" y="1016"/>
            <a:chExt cx="720" cy="2349"/>
          </a:xfrm>
        </p:grpSpPr>
        <p:sp>
          <p:nvSpPr>
            <p:cNvPr id="23" name="Line 4"/>
            <p:cNvSpPr>
              <a:spLocks noChangeAspect="1" noChangeShapeType="1"/>
            </p:cNvSpPr>
            <p:nvPr/>
          </p:nvSpPr>
          <p:spPr bwMode="auto">
            <a:xfrm>
              <a:off x="1122" y="1059"/>
              <a:ext cx="0" cy="230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5871" name="Rectangle 270"/>
            <p:cNvSpPr>
              <a:spLocks noChangeAspect="1" noChangeArrowheads="1"/>
            </p:cNvSpPr>
            <p:nvPr/>
          </p:nvSpPr>
          <p:spPr bwMode="auto">
            <a:xfrm>
              <a:off x="1009" y="1365"/>
              <a:ext cx="1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200" b="1" i="1">
                  <a:latin typeface="Arial" panose="020B0604020202020204" pitchFamily="34" charset="0"/>
                </a:rPr>
                <a:t>i</a:t>
              </a:r>
              <a:r>
                <a:rPr lang="en-US" altLang="en-US" sz="1200" i="1" baseline="-25000">
                  <a:latin typeface="Arial" panose="020B0604020202020204" pitchFamily="34" charset="0"/>
                </a:rPr>
                <a:t>d</a:t>
              </a:r>
              <a:endParaRPr lang="en-US" altLang="en-US" sz="1200" i="1">
                <a:latin typeface="Arial" panose="020B0604020202020204" pitchFamily="34" charset="0"/>
              </a:endParaRPr>
            </a:p>
          </p:txBody>
        </p:sp>
        <p:sp>
          <p:nvSpPr>
            <p:cNvPr id="25" name="Line 21"/>
            <p:cNvSpPr>
              <a:spLocks noChangeAspect="1" noChangeShapeType="1"/>
            </p:cNvSpPr>
            <p:nvPr/>
          </p:nvSpPr>
          <p:spPr bwMode="auto">
            <a:xfrm>
              <a:off x="1126" y="1448"/>
              <a:ext cx="7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5873" name="Rectangle 270"/>
            <p:cNvSpPr>
              <a:spLocks noChangeAspect="1" noChangeArrowheads="1"/>
            </p:cNvSpPr>
            <p:nvPr/>
          </p:nvSpPr>
          <p:spPr bwMode="auto">
            <a:xfrm>
              <a:off x="1003" y="2957"/>
              <a:ext cx="17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200" b="1" i="1">
                  <a:latin typeface="Arial" panose="020B0604020202020204" pitchFamily="34" charset="0"/>
                </a:rPr>
                <a:t>i</a:t>
              </a:r>
              <a:r>
                <a:rPr lang="en-US" altLang="en-US" sz="1200" i="1" baseline="-25000">
                  <a:latin typeface="Arial" panose="020B0604020202020204" pitchFamily="34" charset="0"/>
                </a:rPr>
                <a:t>er</a:t>
              </a:r>
            </a:p>
          </p:txBody>
        </p:sp>
        <p:sp>
          <p:nvSpPr>
            <p:cNvPr id="27" name="Line 23"/>
            <p:cNvSpPr>
              <a:spLocks noChangeAspect="1" noChangeShapeType="1"/>
            </p:cNvSpPr>
            <p:nvPr/>
          </p:nvSpPr>
          <p:spPr bwMode="auto">
            <a:xfrm>
              <a:off x="1130" y="3048"/>
              <a:ext cx="6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5875" name="Rectangle 270"/>
            <p:cNvSpPr>
              <a:spLocks noChangeAspect="1" noChangeArrowheads="1"/>
            </p:cNvSpPr>
            <p:nvPr/>
          </p:nvSpPr>
          <p:spPr bwMode="auto">
            <a:xfrm>
              <a:off x="479" y="1016"/>
              <a:ext cx="705"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algn="ctr" eaLnBrk="1" hangingPunct="1"/>
              <a:r>
                <a:rPr lang="en-US" altLang="en-US" sz="1200">
                  <a:latin typeface="Arial" panose="020B0604020202020204" pitchFamily="34" charset="0"/>
                </a:rPr>
                <a:t>Federal </a:t>
              </a:r>
              <a:br>
                <a:rPr lang="en-US" altLang="en-US" sz="1200">
                  <a:latin typeface="Arial" panose="020B0604020202020204" pitchFamily="34" charset="0"/>
                </a:rPr>
              </a:br>
              <a:r>
                <a:rPr lang="en-US" altLang="en-US" sz="1200">
                  <a:latin typeface="Arial" panose="020B0604020202020204" pitchFamily="34" charset="0"/>
                </a:rPr>
                <a:t>Funds Rate </a:t>
              </a:r>
              <a:endParaRPr lang="en-US" altLang="en-US" sz="1200" i="1">
                <a:latin typeface="Arial" panose="020B0604020202020204" pitchFamily="34" charset="0"/>
              </a:endParaRPr>
            </a:p>
          </p:txBody>
        </p:sp>
      </p:grpSp>
      <p:grpSp>
        <p:nvGrpSpPr>
          <p:cNvPr id="35851" name="Group 40"/>
          <p:cNvGrpSpPr>
            <a:grpSpLocks/>
          </p:cNvGrpSpPr>
          <p:nvPr/>
        </p:nvGrpSpPr>
        <p:grpSpPr bwMode="auto">
          <a:xfrm>
            <a:off x="1781175" y="5353050"/>
            <a:ext cx="4151313" cy="492125"/>
            <a:chOff x="1122" y="3372"/>
            <a:chExt cx="2615" cy="310"/>
          </a:xfrm>
        </p:grpSpPr>
        <p:sp>
          <p:nvSpPr>
            <p:cNvPr id="30" name="Line 5"/>
            <p:cNvSpPr>
              <a:spLocks noChangeAspect="1" noChangeShapeType="1"/>
            </p:cNvSpPr>
            <p:nvPr/>
          </p:nvSpPr>
          <p:spPr bwMode="auto">
            <a:xfrm>
              <a:off x="1122" y="3372"/>
              <a:ext cx="2537"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sp>
          <p:nvSpPr>
            <p:cNvPr id="35869" name="Rectangle 270"/>
            <p:cNvSpPr>
              <a:spLocks noChangeAspect="1" noChangeArrowheads="1"/>
            </p:cNvSpPr>
            <p:nvPr/>
          </p:nvSpPr>
          <p:spPr bwMode="auto">
            <a:xfrm>
              <a:off x="3032" y="3394"/>
              <a:ext cx="7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algn="ctr" eaLnBrk="1" hangingPunct="1"/>
              <a:r>
                <a:rPr lang="en-US" altLang="en-US" sz="1200">
                  <a:latin typeface="Arial" panose="020B0604020202020204" pitchFamily="34" charset="0"/>
                </a:rPr>
                <a:t>Quantity of </a:t>
              </a:r>
              <a:br>
                <a:rPr lang="en-US" altLang="en-US" sz="1200">
                  <a:latin typeface="Arial" panose="020B0604020202020204" pitchFamily="34" charset="0"/>
                </a:rPr>
              </a:br>
              <a:r>
                <a:rPr lang="en-US" altLang="en-US" sz="1200">
                  <a:latin typeface="Arial" panose="020B0604020202020204" pitchFamily="34" charset="0"/>
                </a:rPr>
                <a:t>Reserves, </a:t>
              </a:r>
              <a:r>
                <a:rPr lang="en-US" altLang="en-US" sz="1200" i="1">
                  <a:latin typeface="Arial" panose="020B0604020202020204" pitchFamily="34" charset="0"/>
                </a:rPr>
                <a:t>R</a:t>
              </a:r>
              <a:r>
                <a:rPr lang="en-US" altLang="en-US" sz="1200">
                  <a:latin typeface="Arial" panose="020B0604020202020204" pitchFamily="34" charset="0"/>
                </a:rPr>
                <a:t> </a:t>
              </a:r>
              <a:endParaRPr lang="en-US" altLang="en-US" sz="1200" i="1">
                <a:latin typeface="Arial" panose="020B0604020202020204" pitchFamily="34" charset="0"/>
              </a:endParaRPr>
            </a:p>
          </p:txBody>
        </p:sp>
      </p:grpSp>
      <p:grpSp>
        <p:nvGrpSpPr>
          <p:cNvPr id="35852" name="Group 41"/>
          <p:cNvGrpSpPr>
            <a:grpSpLocks/>
          </p:cNvGrpSpPr>
          <p:nvPr/>
        </p:nvGrpSpPr>
        <p:grpSpPr bwMode="auto">
          <a:xfrm>
            <a:off x="3009900" y="2493963"/>
            <a:ext cx="506413" cy="3103562"/>
            <a:chOff x="1896" y="1571"/>
            <a:chExt cx="319" cy="1955"/>
          </a:xfrm>
        </p:grpSpPr>
        <p:sp>
          <p:nvSpPr>
            <p:cNvPr id="33" name="Line 16"/>
            <p:cNvSpPr>
              <a:spLocks noChangeAspect="1" noChangeShapeType="1"/>
            </p:cNvSpPr>
            <p:nvPr/>
          </p:nvSpPr>
          <p:spPr bwMode="auto">
            <a:xfrm>
              <a:off x="2037" y="1571"/>
              <a:ext cx="0" cy="1805"/>
            </a:xfrm>
            <a:prstGeom prst="line">
              <a:avLst/>
            </a:prstGeom>
            <a:noFill/>
            <a:ln w="38100">
              <a:solidFill>
                <a:srgbClr val="0069AA"/>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67" name="Object 34"/>
            <p:cNvGraphicFramePr>
              <a:graphicFrameLocks noChangeAspect="1"/>
            </p:cNvGraphicFramePr>
            <p:nvPr/>
          </p:nvGraphicFramePr>
          <p:xfrm>
            <a:off x="1896" y="3408"/>
            <a:ext cx="319" cy="118"/>
          </p:xfrm>
          <a:graphic>
            <a:graphicData uri="http://schemas.openxmlformats.org/presentationml/2006/ole">
              <mc:AlternateContent xmlns:mc="http://schemas.openxmlformats.org/markup-compatibility/2006">
                <mc:Choice xmlns:v="urn:schemas-microsoft-com:vml" Requires="v">
                  <p:oleObj spid="_x0000_s35890" name="Equation" r:id="rId12" imgW="444114" imgH="164957" progId="Equation.DSMT4">
                    <p:embed/>
                  </p:oleObj>
                </mc:Choice>
                <mc:Fallback>
                  <p:oleObj name="Equation" r:id="rId12" imgW="444114" imgH="164957" progId="Equation.DSMT4">
                    <p:embed/>
                    <p:pic>
                      <p:nvPicPr>
                        <p:cNvPr id="0" name="Object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96" y="3408"/>
                          <a:ext cx="319" cy="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35853" name="Group 48"/>
          <p:cNvGrpSpPr>
            <a:grpSpLocks/>
          </p:cNvGrpSpPr>
          <p:nvPr/>
        </p:nvGrpSpPr>
        <p:grpSpPr bwMode="auto">
          <a:xfrm>
            <a:off x="2465388" y="2527300"/>
            <a:ext cx="1608137" cy="3071813"/>
            <a:chOff x="1553" y="1592"/>
            <a:chExt cx="1013" cy="1935"/>
          </a:xfrm>
        </p:grpSpPr>
        <p:sp>
          <p:nvSpPr>
            <p:cNvPr id="36" name="Line 7"/>
            <p:cNvSpPr>
              <a:spLocks noChangeAspect="1" noChangeShapeType="1"/>
            </p:cNvSpPr>
            <p:nvPr/>
          </p:nvSpPr>
          <p:spPr bwMode="auto">
            <a:xfrm>
              <a:off x="1706" y="1619"/>
              <a:ext cx="0" cy="1751"/>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63" name="Object 33"/>
            <p:cNvGraphicFramePr>
              <a:graphicFrameLocks noChangeAspect="1"/>
            </p:cNvGraphicFramePr>
            <p:nvPr/>
          </p:nvGraphicFramePr>
          <p:xfrm>
            <a:off x="1553" y="3409"/>
            <a:ext cx="310" cy="118"/>
          </p:xfrm>
          <a:graphic>
            <a:graphicData uri="http://schemas.openxmlformats.org/presentationml/2006/ole">
              <mc:AlternateContent xmlns:mc="http://schemas.openxmlformats.org/markup-compatibility/2006">
                <mc:Choice xmlns:v="urn:schemas-microsoft-com:vml" Requires="v">
                  <p:oleObj spid="_x0000_s35891" name="Equation" r:id="rId14" imgW="431613" imgH="165028" progId="Equation.DSMT4">
                    <p:embed/>
                  </p:oleObj>
                </mc:Choice>
                <mc:Fallback>
                  <p:oleObj name="Equation" r:id="rId14" imgW="431613" imgH="165028" progId="Equation.DSMT4">
                    <p:embed/>
                    <p:pic>
                      <p:nvPicPr>
                        <p:cNvPr id="0" name="Object 3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53" y="3409"/>
                          <a:ext cx="310" cy="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 name="Line 10"/>
            <p:cNvSpPr>
              <a:spLocks noChangeAspect="1" noChangeShapeType="1"/>
            </p:cNvSpPr>
            <p:nvPr/>
          </p:nvSpPr>
          <p:spPr bwMode="auto">
            <a:xfrm>
              <a:off x="2369" y="1592"/>
              <a:ext cx="0" cy="1810"/>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65" name="Object 35"/>
            <p:cNvGraphicFramePr>
              <a:graphicFrameLocks noChangeAspect="1"/>
            </p:cNvGraphicFramePr>
            <p:nvPr/>
          </p:nvGraphicFramePr>
          <p:xfrm>
            <a:off x="2238" y="3408"/>
            <a:ext cx="328" cy="118"/>
          </p:xfrm>
          <a:graphic>
            <a:graphicData uri="http://schemas.openxmlformats.org/presentationml/2006/ole">
              <mc:AlternateContent xmlns:mc="http://schemas.openxmlformats.org/markup-compatibility/2006">
                <mc:Choice xmlns:v="urn:schemas-microsoft-com:vml" Requires="v">
                  <p:oleObj spid="_x0000_s35892" name="Equation" r:id="rId16" imgW="457002" imgH="165028" progId="Equation.DSMT4">
                    <p:embed/>
                  </p:oleObj>
                </mc:Choice>
                <mc:Fallback>
                  <p:oleObj name="Equation" r:id="rId16" imgW="457002" imgH="165028" progId="Equation.DSMT4">
                    <p:embed/>
                    <p:pic>
                      <p:nvPicPr>
                        <p:cNvPr id="0" name="Object 3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38" y="3408"/>
                          <a:ext cx="328" cy="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5854" name="Rectangle 270"/>
          <p:cNvSpPr>
            <a:spLocks noChangeAspect="1" noChangeArrowheads="1"/>
          </p:cNvSpPr>
          <p:nvPr/>
        </p:nvSpPr>
        <p:spPr bwMode="auto">
          <a:xfrm>
            <a:off x="6045200" y="2451100"/>
            <a:ext cx="244157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300" b="1">
                <a:latin typeface="Arial" panose="020B0604020202020204" pitchFamily="34" charset="0"/>
              </a:rPr>
              <a:t>Step 1.</a:t>
            </a:r>
            <a:r>
              <a:rPr lang="en-US" altLang="en-US" sz="1300">
                <a:latin typeface="Arial" panose="020B0604020202020204" pitchFamily="34" charset="0"/>
              </a:rPr>
              <a:t> A rightward or leftward shift in the demand curve for reserves…</a:t>
            </a:r>
          </a:p>
        </p:txBody>
      </p:sp>
      <p:sp>
        <p:nvSpPr>
          <p:cNvPr id="35855" name="Rectangle 270"/>
          <p:cNvSpPr>
            <a:spLocks noChangeAspect="1" noChangeArrowheads="1"/>
          </p:cNvSpPr>
          <p:nvPr/>
        </p:nvSpPr>
        <p:spPr bwMode="auto">
          <a:xfrm>
            <a:off x="6045200" y="3289300"/>
            <a:ext cx="24415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300" b="1">
                <a:latin typeface="Arial" panose="020B0604020202020204" pitchFamily="34" charset="0"/>
              </a:rPr>
              <a:t>Step 2.</a:t>
            </a:r>
            <a:r>
              <a:rPr lang="en-US" altLang="en-US" sz="1300">
                <a:latin typeface="Arial" panose="020B0604020202020204" pitchFamily="34" charset="0"/>
              </a:rPr>
              <a:t> lead the central bank to shift the supply curve of reserves so that the federal rate does not change…</a:t>
            </a:r>
          </a:p>
        </p:txBody>
      </p:sp>
      <p:sp>
        <p:nvSpPr>
          <p:cNvPr id="35856" name="Rectangle 270"/>
          <p:cNvSpPr>
            <a:spLocks noChangeAspect="1" noChangeArrowheads="1"/>
          </p:cNvSpPr>
          <p:nvPr/>
        </p:nvSpPr>
        <p:spPr bwMode="auto">
          <a:xfrm>
            <a:off x="6070600" y="4343400"/>
            <a:ext cx="244157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300" b="1">
                <a:latin typeface="Arial" panose="020B0604020202020204" pitchFamily="34" charset="0"/>
              </a:rPr>
              <a:t>Step 3.</a:t>
            </a:r>
            <a:r>
              <a:rPr lang="en-US" altLang="en-US" sz="1300">
                <a:latin typeface="Arial" panose="020B0604020202020204" pitchFamily="34" charset="0"/>
              </a:rPr>
              <a:t> with the result that non-borrowed reserves fluctuate between </a:t>
            </a:r>
            <a:r>
              <a:rPr lang="en-US" altLang="en-US" sz="1300" i="1">
                <a:latin typeface="Arial" panose="020B0604020202020204" pitchFamily="34" charset="0"/>
              </a:rPr>
              <a:t>NBR</a:t>
            </a:r>
            <a:r>
              <a:rPr lang="en-US" altLang="en-US" sz="1300" i="1">
                <a:latin typeface="Arial" panose="020B0604020202020204" pitchFamily="34" charset="0"/>
                <a:cs typeface="Arial" panose="020B0604020202020204" pitchFamily="34" charset="0"/>
                <a:sym typeface="Symbol" panose="05050102010706020507" pitchFamily="18" charset="2"/>
              </a:rPr>
              <a:t>′</a:t>
            </a:r>
            <a:r>
              <a:rPr lang="en-US" altLang="en-US" sz="1300" i="1" baseline="-25000">
                <a:latin typeface="Arial" panose="020B0604020202020204" pitchFamily="34" charset="0"/>
              </a:rPr>
              <a:t>ff</a:t>
            </a:r>
            <a:r>
              <a:rPr lang="en-US" altLang="en-US" sz="1300">
                <a:latin typeface="Arial" panose="020B0604020202020204" pitchFamily="34" charset="0"/>
              </a:rPr>
              <a:t> and </a:t>
            </a:r>
            <a:r>
              <a:rPr lang="en-US" altLang="en-US" sz="1300" i="1">
                <a:latin typeface="Arial" panose="020B0604020202020204" pitchFamily="34" charset="0"/>
              </a:rPr>
              <a:t>NBR</a:t>
            </a:r>
            <a:r>
              <a:rPr lang="en-US" altLang="en-US" sz="1300" i="1">
                <a:latin typeface="Arial" panose="020B0604020202020204" pitchFamily="34" charset="0"/>
                <a:cs typeface="Arial" panose="020B0604020202020204" pitchFamily="34" charset="0"/>
              </a:rPr>
              <a:t>′′</a:t>
            </a:r>
            <a:r>
              <a:rPr lang="en-US" altLang="en-US" sz="1300" i="1" baseline="-25000">
                <a:latin typeface="Arial" panose="020B0604020202020204" pitchFamily="34" charset="0"/>
              </a:rPr>
              <a:t>ff</a:t>
            </a:r>
            <a:r>
              <a:rPr lang="en-US" altLang="en-US" sz="1300">
                <a:latin typeface="Arial" panose="020B0604020202020204" pitchFamily="34" charset="0"/>
              </a:rPr>
              <a:t>.</a:t>
            </a:r>
          </a:p>
        </p:txBody>
      </p:sp>
      <p:grpSp>
        <p:nvGrpSpPr>
          <p:cNvPr id="35857" name="Group 49"/>
          <p:cNvGrpSpPr>
            <a:grpSpLocks/>
          </p:cNvGrpSpPr>
          <p:nvPr/>
        </p:nvGrpSpPr>
        <p:grpSpPr bwMode="auto">
          <a:xfrm>
            <a:off x="1997075" y="2058988"/>
            <a:ext cx="2706688" cy="3143250"/>
            <a:chOff x="1258" y="1297"/>
            <a:chExt cx="1705" cy="1980"/>
          </a:xfrm>
        </p:grpSpPr>
        <p:sp>
          <p:nvSpPr>
            <p:cNvPr id="44" name="Line 9"/>
            <p:cNvSpPr>
              <a:spLocks noChangeAspect="1" noChangeShapeType="1"/>
            </p:cNvSpPr>
            <p:nvPr/>
          </p:nvSpPr>
          <p:spPr bwMode="auto">
            <a:xfrm>
              <a:off x="1720" y="1297"/>
              <a:ext cx="1134" cy="1794"/>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59" name="Object 28"/>
            <p:cNvGraphicFramePr>
              <a:graphicFrameLocks noChangeAspect="1"/>
            </p:cNvGraphicFramePr>
            <p:nvPr/>
          </p:nvGraphicFramePr>
          <p:xfrm>
            <a:off x="2772" y="2789"/>
            <a:ext cx="191" cy="135"/>
          </p:xfrm>
          <a:graphic>
            <a:graphicData uri="http://schemas.openxmlformats.org/presentationml/2006/ole">
              <mc:AlternateContent xmlns:mc="http://schemas.openxmlformats.org/markup-compatibility/2006">
                <mc:Choice xmlns:v="urn:schemas-microsoft-com:vml" Requires="v">
                  <p:oleObj spid="_x0000_s35893" name="Equation" r:id="rId18" imgW="266469" imgH="190335" progId="Equation.DSMT4">
                    <p:embed/>
                  </p:oleObj>
                </mc:Choice>
                <mc:Fallback>
                  <p:oleObj name="Equation" r:id="rId18" imgW="266469" imgH="190335" progId="Equation.DSMT4">
                    <p:embed/>
                    <p:pic>
                      <p:nvPicPr>
                        <p:cNvPr id="0" name="Object 2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72" y="2789"/>
                          <a:ext cx="191"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6" name="Line 8"/>
            <p:cNvSpPr>
              <a:spLocks noChangeAspect="1" noChangeShapeType="1"/>
            </p:cNvSpPr>
            <p:nvPr/>
          </p:nvSpPr>
          <p:spPr bwMode="auto">
            <a:xfrm>
              <a:off x="1258" y="1656"/>
              <a:ext cx="952" cy="1463"/>
            </a:xfrm>
            <a:prstGeom prst="line">
              <a:avLst/>
            </a:prstGeom>
            <a:noFill/>
            <a:ln w="38100">
              <a:solidFill>
                <a:srgbClr val="80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ヒラギノ角ゴ Pro W3" charset="0"/>
              </a:endParaRPr>
            </a:p>
          </p:txBody>
        </p:sp>
        <p:graphicFrame>
          <p:nvGraphicFramePr>
            <p:cNvPr id="35861" name="Object 29"/>
            <p:cNvGraphicFramePr>
              <a:graphicFrameLocks noChangeAspect="1"/>
            </p:cNvGraphicFramePr>
            <p:nvPr/>
          </p:nvGraphicFramePr>
          <p:xfrm>
            <a:off x="2090" y="3142"/>
            <a:ext cx="173" cy="135"/>
          </p:xfrm>
          <a:graphic>
            <a:graphicData uri="http://schemas.openxmlformats.org/presentationml/2006/ole">
              <mc:AlternateContent xmlns:mc="http://schemas.openxmlformats.org/markup-compatibility/2006">
                <mc:Choice xmlns:v="urn:schemas-microsoft-com:vml" Requires="v">
                  <p:oleObj spid="_x0000_s35894" name="Equation" r:id="rId20" imgW="241195" imgH="190417" progId="Equation.DSMT4">
                    <p:embed/>
                  </p:oleObj>
                </mc:Choice>
                <mc:Fallback>
                  <p:oleObj name="Equation" r:id="rId20" imgW="241195" imgH="190417" progId="Equation.DSMT4">
                    <p:embed/>
                    <p:pic>
                      <p:nvPicPr>
                        <p:cNvPr id="0" name="Object 2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090" y="3142"/>
                          <a:ext cx="173"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a:xfrm>
            <a:off x="457200" y="0"/>
            <a:ext cx="8229600" cy="1066800"/>
          </a:xfrm>
        </p:spPr>
        <p:txBody>
          <a:bodyPr/>
          <a:lstStyle/>
          <a:p>
            <a:pPr eaLnBrk="1" hangingPunct="1"/>
            <a:r>
              <a:rPr lang="en-US" altLang="en-US" smtClean="0">
                <a:ea typeface="ヒラギノ角ゴ Pro W3" pitchFamily="-84" charset="-128"/>
              </a:rPr>
              <a:t>Criteria for Choosing the Policy Instrument</a:t>
            </a:r>
          </a:p>
        </p:txBody>
      </p:sp>
      <p:sp>
        <p:nvSpPr>
          <p:cNvPr id="37890" name="Rectangle 5"/>
          <p:cNvSpPr>
            <a:spLocks noGrp="1" noChangeArrowheads="1"/>
          </p:cNvSpPr>
          <p:nvPr>
            <p:ph type="body" idx="4294967295"/>
          </p:nvPr>
        </p:nvSpPr>
        <p:spPr>
          <a:xfrm>
            <a:off x="381000" y="1600200"/>
            <a:ext cx="8534400" cy="4572000"/>
          </a:xfrm>
        </p:spPr>
        <p:txBody>
          <a:bodyPr rIns="91440"/>
          <a:lstStyle/>
          <a:p>
            <a:pPr eaLnBrk="1" hangingPunct="1"/>
            <a:r>
              <a:rPr lang="en-US" altLang="en-US" sz="2400" smtClean="0">
                <a:ea typeface="ヒラギノ角ゴ Pro W3" pitchFamily="-84" charset="-128"/>
              </a:rPr>
              <a:t>Observability and Measurability</a:t>
            </a:r>
          </a:p>
          <a:p>
            <a:pPr eaLnBrk="1" hangingPunct="1"/>
            <a:r>
              <a:rPr lang="en-US" altLang="en-US" sz="2400" smtClean="0">
                <a:ea typeface="ヒラギノ角ゴ Pro W3" pitchFamily="-84" charset="-128"/>
              </a:rPr>
              <a:t>Controllability</a:t>
            </a:r>
          </a:p>
          <a:p>
            <a:pPr eaLnBrk="1" hangingPunct="1"/>
            <a:r>
              <a:rPr lang="en-US" altLang="en-US" sz="2400" smtClean="0">
                <a:ea typeface="ヒラギノ角ゴ Pro W3" pitchFamily="-84" charset="-128"/>
              </a:rPr>
              <a:t>Predictable effect on Goals</a:t>
            </a:r>
          </a:p>
          <a:p>
            <a:pPr eaLnBrk="1" hangingPunct="1"/>
            <a:endParaRPr lang="en-US" altLang="en-US" smtClean="0">
              <a:ea typeface="ヒラギノ角ゴ Pro W3" pitchFamily="-84" charset="-128"/>
            </a:endParaRP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Grp="1" noChangeArrowheads="1"/>
          </p:cNvSpPr>
          <p:nvPr>
            <p:ph type="title" idx="4294967295"/>
          </p:nvPr>
        </p:nvSpPr>
        <p:spPr>
          <a:xfrm>
            <a:off x="381000" y="0"/>
            <a:ext cx="7772400" cy="992188"/>
          </a:xfrm>
        </p:spPr>
        <p:txBody>
          <a:bodyPr/>
          <a:lstStyle/>
          <a:p>
            <a:pPr eaLnBrk="1" hangingPunct="1"/>
            <a:r>
              <a:rPr lang="en-US" altLang="en-US" smtClean="0">
                <a:ea typeface="ヒラギノ角ゴ Pro W3" pitchFamily="-84" charset="-128"/>
              </a:rPr>
              <a:t>Tactics: The Taylor Rule</a:t>
            </a:r>
          </a:p>
        </p:txBody>
      </p:sp>
      <p:graphicFrame>
        <p:nvGraphicFramePr>
          <p:cNvPr id="39938" name="Object 6"/>
          <p:cNvGraphicFramePr>
            <a:graphicFrameLocks noChangeAspect="1"/>
          </p:cNvGraphicFramePr>
          <p:nvPr>
            <p:ph sz="half" idx="4294967295"/>
          </p:nvPr>
        </p:nvGraphicFramePr>
        <p:xfrm>
          <a:off x="1447800" y="1447800"/>
          <a:ext cx="6227763" cy="1449388"/>
        </p:xfrm>
        <a:graphic>
          <a:graphicData uri="http://schemas.openxmlformats.org/presentationml/2006/ole">
            <mc:AlternateContent xmlns:mc="http://schemas.openxmlformats.org/markup-compatibility/2006">
              <mc:Choice xmlns:v="urn:schemas-microsoft-com:vml" Requires="v">
                <p:oleObj spid="_x0000_s39940" name="Equation" r:id="rId4" imgW="2768600" imgH="660400" progId="Equation.DSMT4">
                  <p:embed/>
                </p:oleObj>
              </mc:Choice>
              <mc:Fallback>
                <p:oleObj name="Equation" r:id="rId4" imgW="2768600" imgH="6604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447800"/>
                        <a:ext cx="6227763"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39" name="Rectangle 7"/>
          <p:cNvSpPr>
            <a:spLocks noGrp="1" noChangeArrowheads="1"/>
          </p:cNvSpPr>
          <p:nvPr>
            <p:ph type="body" sz="half" idx="4294967295"/>
          </p:nvPr>
        </p:nvSpPr>
        <p:spPr>
          <a:xfrm>
            <a:off x="381000" y="3429000"/>
            <a:ext cx="8521700" cy="2819400"/>
          </a:xfrm>
        </p:spPr>
        <p:txBody>
          <a:bodyPr rIns="91440"/>
          <a:lstStyle/>
          <a:p>
            <a:pPr eaLnBrk="1" hangingPunct="1"/>
            <a:r>
              <a:rPr lang="en-US" altLang="en-US" sz="2400" b="1" smtClean="0">
                <a:ea typeface="ヒラギノ角ゴ Pro W3" pitchFamily="-84" charset="-128"/>
              </a:rPr>
              <a:t>An inflation gap and an output gap</a:t>
            </a:r>
          </a:p>
          <a:p>
            <a:pPr lvl="1" eaLnBrk="1" hangingPunct="1"/>
            <a:r>
              <a:rPr lang="en-US" altLang="en-US" sz="2000" smtClean="0">
                <a:ea typeface="ヒラギノ角ゴ Pro W3" pitchFamily="-84" charset="-128"/>
              </a:rPr>
              <a:t>Stabilizing real output is an important concern</a:t>
            </a:r>
          </a:p>
          <a:p>
            <a:pPr lvl="1" eaLnBrk="1" hangingPunct="1"/>
            <a:r>
              <a:rPr lang="en-US" altLang="en-US" sz="2000" b="1" smtClean="0">
                <a:ea typeface="ヒラギノ角ゴ Pro W3" pitchFamily="-84" charset="-128"/>
              </a:rPr>
              <a:t>Output gap</a:t>
            </a:r>
            <a:r>
              <a:rPr lang="en-US" altLang="en-US" sz="2000" smtClean="0">
                <a:ea typeface="ヒラギノ角ゴ Pro W3" pitchFamily="-84" charset="-128"/>
              </a:rPr>
              <a:t> is an indicator of future inflation as shown by Phillips curve</a:t>
            </a:r>
          </a:p>
          <a:p>
            <a:pPr eaLnBrk="1" hangingPunct="1"/>
            <a:r>
              <a:rPr lang="en-US" altLang="en-US" sz="2400" b="1" smtClean="0">
                <a:ea typeface="ヒラギノ角ゴ Pro W3" pitchFamily="-84" charset="-128"/>
              </a:rPr>
              <a:t>NAIRU</a:t>
            </a:r>
          </a:p>
          <a:p>
            <a:pPr lvl="1" eaLnBrk="1" hangingPunct="1"/>
            <a:r>
              <a:rPr lang="en-US" altLang="en-US" sz="2000" smtClean="0">
                <a:ea typeface="ヒラギノ角ゴ Pro W3" pitchFamily="-84" charset="-128"/>
              </a:rPr>
              <a:t>Rate of unemployment at which there is no tendency for inflation to change</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en-US" smtClean="0">
                <a:ea typeface="ヒラギノ角ゴ Pro W3" pitchFamily="-84" charset="-128"/>
              </a:rPr>
              <a:t>Figure 5 The Taylor Rule for the Federal Funds Rate, 1970–2014</a:t>
            </a:r>
          </a:p>
        </p:txBody>
      </p:sp>
      <p:pic>
        <p:nvPicPr>
          <p:cNvPr id="4198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81200"/>
            <a:ext cx="8736013"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Box 4"/>
          <p:cNvSpPr txBox="1">
            <a:spLocks noChangeArrowheads="1"/>
          </p:cNvSpPr>
          <p:nvPr/>
        </p:nvSpPr>
        <p:spPr bwMode="auto">
          <a:xfrm>
            <a:off x="381000" y="6096000"/>
            <a:ext cx="838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1200">
                <a:latin typeface="Verdana" panose="020B0604030504040204" pitchFamily="34" charset="0"/>
              </a:rPr>
              <a:t>Source: Federal Reserve Bank of St. Louis, FRED database: http://research.stlouisfed.org/fred2/.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tLang="en-US" smtClean="0">
                <a:ea typeface="ヒラギノ角ゴ Pro W3" pitchFamily="-84" charset="-128"/>
              </a:rPr>
              <a:t>Learning Objectives</a:t>
            </a:r>
          </a:p>
        </p:txBody>
      </p:sp>
      <p:sp>
        <p:nvSpPr>
          <p:cNvPr id="7170" name="Content Placeholder 2"/>
          <p:cNvSpPr>
            <a:spLocks noGrp="1"/>
          </p:cNvSpPr>
          <p:nvPr>
            <p:ph idx="1"/>
          </p:nvPr>
        </p:nvSpPr>
        <p:spPr>
          <a:xfrm>
            <a:off x="381000" y="1066800"/>
            <a:ext cx="8382000" cy="4648200"/>
          </a:xfrm>
        </p:spPr>
        <p:txBody>
          <a:bodyPr/>
          <a:lstStyle/>
          <a:p>
            <a:r>
              <a:rPr lang="en-US" altLang="en-US" smtClean="0">
                <a:ea typeface="ヒラギノ角ゴ Pro W3" pitchFamily="-84" charset="-128"/>
              </a:rPr>
              <a:t>Define and recognize the importance of a nominal anchor.</a:t>
            </a:r>
          </a:p>
          <a:p>
            <a:r>
              <a:rPr lang="en-US" altLang="en-US" smtClean="0">
                <a:ea typeface="ヒラギノ角ゴ Pro W3" pitchFamily="-84" charset="-128"/>
              </a:rPr>
              <a:t>Identify the six potential goals that monetary policymakers may pursue.</a:t>
            </a:r>
          </a:p>
          <a:p>
            <a:r>
              <a:rPr lang="en-US" altLang="en-US" smtClean="0">
                <a:ea typeface="ヒラギノ角ゴ Pro W3" pitchFamily="-84" charset="-128"/>
              </a:rPr>
              <a:t>Summarize the distinctions between hierarchical and dual mandates.</a:t>
            </a:r>
          </a:p>
          <a:p>
            <a:r>
              <a:rPr lang="en-US" altLang="en-US" smtClean="0">
                <a:ea typeface="ヒラギノ角ゴ Pro W3" pitchFamily="-84" charset="-128"/>
              </a:rPr>
              <a:t>Compare and contrast the advantages and disadvantages of inflation targeting.</a:t>
            </a:r>
          </a:p>
          <a:p>
            <a:r>
              <a:rPr lang="en-US" altLang="en-US" smtClean="0">
                <a:ea typeface="ヒラギノ角ゴ Pro W3" pitchFamily="-84" charset="-128"/>
              </a:rPr>
              <a:t>Identify the key changes made over time to the Federal Reserve monetary policy strategy.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p:txBody>
          <a:bodyPr/>
          <a:lstStyle/>
          <a:p>
            <a:r>
              <a:rPr lang="en-US" altLang="en-US" smtClean="0">
                <a:ea typeface="ヒラギノ角ゴ Pro W3" pitchFamily="-84" charset="-128"/>
              </a:rPr>
              <a:t>Learning Objectives </a:t>
            </a:r>
          </a:p>
        </p:txBody>
      </p:sp>
      <p:sp>
        <p:nvSpPr>
          <p:cNvPr id="8194" name="Content Placeholder 2"/>
          <p:cNvSpPr>
            <a:spLocks noGrp="1"/>
          </p:cNvSpPr>
          <p:nvPr>
            <p:ph idx="1"/>
          </p:nvPr>
        </p:nvSpPr>
        <p:spPr>
          <a:xfrm>
            <a:off x="381000" y="990600"/>
            <a:ext cx="8382000" cy="5029200"/>
          </a:xfrm>
        </p:spPr>
        <p:txBody>
          <a:bodyPr/>
          <a:lstStyle/>
          <a:p>
            <a:pPr>
              <a:spcBef>
                <a:spcPts val="400"/>
              </a:spcBef>
            </a:pPr>
            <a:r>
              <a:rPr lang="en-US" altLang="en-US" smtClean="0">
                <a:ea typeface="ヒラギノ角ゴ Pro W3" pitchFamily="-84" charset="-128"/>
              </a:rPr>
              <a:t>List the four lessons learned from the global financial crisis and discuss what they mean to inflation targeting.</a:t>
            </a:r>
          </a:p>
          <a:p>
            <a:pPr>
              <a:spcBef>
                <a:spcPts val="400"/>
              </a:spcBef>
            </a:pPr>
            <a:r>
              <a:rPr lang="en-US" altLang="en-US" smtClean="0">
                <a:ea typeface="ヒラギノ角ゴ Pro W3" pitchFamily="-84" charset="-128"/>
              </a:rPr>
              <a:t>Summarize the arguments for and against central bank policy response to asset-price bubbles.</a:t>
            </a:r>
          </a:p>
          <a:p>
            <a:pPr>
              <a:spcBef>
                <a:spcPts val="400"/>
              </a:spcBef>
            </a:pPr>
            <a:r>
              <a:rPr lang="en-US" altLang="en-US" smtClean="0">
                <a:ea typeface="ヒラギノ角ゴ Pro W3" pitchFamily="-84" charset="-128"/>
              </a:rPr>
              <a:t>Describe and assess the four criteria for choosing a policy instrument.</a:t>
            </a:r>
          </a:p>
          <a:p>
            <a:pPr>
              <a:spcBef>
                <a:spcPts val="400"/>
              </a:spcBef>
            </a:pPr>
            <a:r>
              <a:rPr lang="en-US" altLang="en-US" smtClean="0">
                <a:ea typeface="ヒラギノ角ゴ Pro W3" pitchFamily="-84" charset="-128"/>
              </a:rPr>
              <a:t>Interpret and assess the performance of the Taylor rule as a hypothetical policy instrument for setting the federal funds 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idx="4294967295"/>
          </p:nvPr>
        </p:nvSpPr>
        <p:spPr>
          <a:xfrm>
            <a:off x="304800" y="0"/>
            <a:ext cx="8534400" cy="1068388"/>
          </a:xfrm>
        </p:spPr>
        <p:txBody>
          <a:bodyPr/>
          <a:lstStyle/>
          <a:p>
            <a:pPr eaLnBrk="1" hangingPunct="1"/>
            <a:r>
              <a:rPr lang="en-US" altLang="en-US" smtClean="0">
                <a:ea typeface="ヒラギノ角ゴ Pro W3" pitchFamily="-84" charset="-128"/>
              </a:rPr>
              <a:t>The Price Stability Goal and the Nominal Anchor</a:t>
            </a:r>
          </a:p>
        </p:txBody>
      </p:sp>
      <p:sp>
        <p:nvSpPr>
          <p:cNvPr id="9218" name="Rectangle 3"/>
          <p:cNvSpPr>
            <a:spLocks noGrp="1" noChangeArrowheads="1"/>
          </p:cNvSpPr>
          <p:nvPr>
            <p:ph type="body" idx="4294967295"/>
          </p:nvPr>
        </p:nvSpPr>
        <p:spPr>
          <a:xfrm>
            <a:off x="304800" y="1447800"/>
            <a:ext cx="8534400" cy="4572000"/>
          </a:xfrm>
        </p:spPr>
        <p:txBody>
          <a:bodyPr rIns="91440"/>
          <a:lstStyle/>
          <a:p>
            <a:pPr eaLnBrk="1" hangingPunct="1"/>
            <a:r>
              <a:rPr lang="en-US" altLang="en-US" sz="2600" smtClean="0">
                <a:ea typeface="ヒラギノ角ゴ Pro W3" pitchFamily="-84" charset="-128"/>
              </a:rPr>
              <a:t>Over the past few decades, policy makers throughout the world have become increasingly aware of the social and economic costs of inflation and more concerned with maintaining a stable price level as a goal of economic policy.</a:t>
            </a:r>
          </a:p>
          <a:p>
            <a:pPr eaLnBrk="1" hangingPunct="1"/>
            <a:r>
              <a:rPr lang="en-US" altLang="en-US" sz="2600" smtClean="0">
                <a:ea typeface="ヒラギノ角ゴ Pro W3" pitchFamily="-84" charset="-128"/>
              </a:rPr>
              <a:t>The role of a </a:t>
            </a:r>
            <a:r>
              <a:rPr lang="en-US" altLang="en-US" sz="2600" b="1" smtClean="0">
                <a:ea typeface="ヒラギノ角ゴ Pro W3" pitchFamily="-84" charset="-128"/>
              </a:rPr>
              <a:t>nominal anchor</a:t>
            </a:r>
            <a:r>
              <a:rPr lang="en-US" altLang="en-US" sz="2600" smtClean="0">
                <a:ea typeface="ヒラギノ角ゴ Pro W3" pitchFamily="-84" charset="-128"/>
              </a:rPr>
              <a:t>:</a:t>
            </a:r>
            <a:r>
              <a:rPr lang="en-US" altLang="en-US" sz="2600" b="1" smtClean="0">
                <a:ea typeface="ヒラギノ角ゴ Pro W3" pitchFamily="-84" charset="-128"/>
              </a:rPr>
              <a:t> </a:t>
            </a:r>
            <a:r>
              <a:rPr lang="en-US" altLang="en-US" sz="2600" smtClean="0">
                <a:ea typeface="ヒラギノ角ゴ Pro W3" pitchFamily="-84" charset="-128"/>
              </a:rPr>
              <a:t>a nominal variable, such as the inflation rate or the money supply, which ties down the price level to achieve price stability</a:t>
            </a:r>
          </a:p>
          <a:p>
            <a:pPr eaLnBrk="1" hangingPunct="1"/>
            <a:r>
              <a:rPr lang="en-US" altLang="en-US" sz="2600" smtClean="0">
                <a:ea typeface="ヒラギノ角ゴ Pro W3" pitchFamily="-84" charset="-128"/>
              </a:rPr>
              <a:t>The time-inconsistency problem</a:t>
            </a:r>
          </a:p>
          <a:p>
            <a:pPr eaLnBrk="1" hangingPunct="1"/>
            <a:endParaRPr lang="en-US" altLang="en-US" sz="2600" smtClean="0">
              <a:ea typeface="ヒラギノ角ゴ Pro W3" pitchFamily="-84" charset="-128"/>
            </a:endParaRP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en-US" smtClean="0">
                <a:ea typeface="ヒラギノ角ゴ Pro W3" pitchFamily="-84" charset="-128"/>
              </a:rPr>
              <a:t>Other Goals of Monetary Policy</a:t>
            </a:r>
          </a:p>
        </p:txBody>
      </p:sp>
      <p:sp>
        <p:nvSpPr>
          <p:cNvPr id="21507" name="Rectangle 3"/>
          <p:cNvSpPr>
            <a:spLocks noGrp="1" noChangeArrowheads="1"/>
          </p:cNvSpPr>
          <p:nvPr>
            <p:ph idx="1"/>
          </p:nvPr>
        </p:nvSpPr>
        <p:spPr/>
        <p:txBody>
          <a:bodyPr/>
          <a:lstStyle/>
          <a:p>
            <a:pPr eaLnBrk="1" hangingPunct="1">
              <a:defRPr/>
            </a:pPr>
            <a:r>
              <a:rPr lang="en-US" dirty="0">
                <a:ea typeface="ヒラギノ角ゴ Pro W3" charset="0"/>
                <a:cs typeface="ヒラギノ角ゴ Pro W3" charset="0"/>
              </a:rPr>
              <a:t>Five other goals are continually mentioned by central bank officials when they discuss the objectives of monetary policy</a:t>
            </a:r>
            <a:r>
              <a:rPr lang="en-US" dirty="0" smtClean="0">
                <a:ea typeface="ヒラギノ角ゴ Pro W3" charset="0"/>
                <a:cs typeface="ヒラギノ角ゴ Pro W3" charset="0"/>
              </a:rPr>
              <a:t>:</a:t>
            </a:r>
          </a:p>
          <a:p>
            <a:pPr marL="0" indent="0" eaLnBrk="1" hangingPunct="1">
              <a:buFontTx/>
              <a:buNone/>
              <a:defRPr/>
            </a:pPr>
            <a:endParaRPr lang="en-US" dirty="0">
              <a:ea typeface="ヒラギノ角ゴ Pro W3" charset="0"/>
              <a:cs typeface="ヒラギノ角ゴ Pro W3" charset="0"/>
            </a:endParaRPr>
          </a:p>
          <a:p>
            <a:pPr marL="914400" lvl="1" indent="-457200" eaLnBrk="1" hangingPunct="1">
              <a:buFont typeface="+mj-lt"/>
              <a:buAutoNum type="arabicPeriod"/>
              <a:defRPr/>
            </a:pPr>
            <a:r>
              <a:rPr lang="en-US" dirty="0" smtClean="0">
                <a:ea typeface="ヒラギノ角ゴ Pro W3" charset="0"/>
              </a:rPr>
              <a:t>High </a:t>
            </a:r>
            <a:r>
              <a:rPr lang="en-US" dirty="0">
                <a:ea typeface="ヒラギノ角ゴ Pro W3" charset="0"/>
              </a:rPr>
              <a:t>employment and output stability</a:t>
            </a:r>
          </a:p>
          <a:p>
            <a:pPr marL="914400" lvl="1" indent="-457200" eaLnBrk="1" hangingPunct="1">
              <a:buFont typeface="+mj-lt"/>
              <a:buAutoNum type="arabicPeriod"/>
              <a:defRPr/>
            </a:pPr>
            <a:r>
              <a:rPr lang="en-US" dirty="0" smtClean="0">
                <a:ea typeface="ヒラギノ角ゴ Pro W3" charset="0"/>
              </a:rPr>
              <a:t>Economic </a:t>
            </a:r>
            <a:r>
              <a:rPr lang="en-US" dirty="0">
                <a:ea typeface="ヒラギノ角ゴ Pro W3" charset="0"/>
              </a:rPr>
              <a:t>growth</a:t>
            </a:r>
          </a:p>
          <a:p>
            <a:pPr marL="914400" lvl="1" indent="-457200" eaLnBrk="1" hangingPunct="1">
              <a:buFont typeface="+mj-lt"/>
              <a:buAutoNum type="arabicPeriod"/>
              <a:defRPr/>
            </a:pPr>
            <a:r>
              <a:rPr lang="en-US" dirty="0" smtClean="0">
                <a:ea typeface="ヒラギノ角ゴ Pro W3" charset="0"/>
              </a:rPr>
              <a:t>Stability </a:t>
            </a:r>
            <a:r>
              <a:rPr lang="en-US" dirty="0">
                <a:ea typeface="ヒラギノ角ゴ Pro W3" charset="0"/>
              </a:rPr>
              <a:t>of financial markets</a:t>
            </a:r>
          </a:p>
          <a:p>
            <a:pPr marL="914400" lvl="1" indent="-457200" eaLnBrk="1" hangingPunct="1">
              <a:buFont typeface="+mj-lt"/>
              <a:buAutoNum type="arabicPeriod"/>
              <a:defRPr/>
            </a:pPr>
            <a:r>
              <a:rPr lang="en-US" dirty="0">
                <a:ea typeface="ヒラギノ角ゴ Pro W3" charset="0"/>
              </a:rPr>
              <a:t>I</a:t>
            </a:r>
            <a:r>
              <a:rPr lang="en-US" dirty="0" smtClean="0">
                <a:ea typeface="ヒラギノ角ゴ Pro W3" charset="0"/>
              </a:rPr>
              <a:t>nterest</a:t>
            </a:r>
            <a:r>
              <a:rPr lang="en-US" dirty="0">
                <a:ea typeface="ヒラギノ角ゴ Pro W3" charset="0"/>
              </a:rPr>
              <a:t>-rate stability</a:t>
            </a:r>
          </a:p>
          <a:p>
            <a:pPr marL="914400" lvl="1" indent="-457200" eaLnBrk="1" hangingPunct="1">
              <a:buFont typeface="+mj-lt"/>
              <a:buAutoNum type="arabicPeriod"/>
              <a:defRPr/>
            </a:pPr>
            <a:r>
              <a:rPr lang="en-US" dirty="0">
                <a:ea typeface="ヒラギノ角ゴ Pro W3" charset="0"/>
              </a:rPr>
              <a:t>S</a:t>
            </a:r>
            <a:r>
              <a:rPr lang="en-US" dirty="0" smtClean="0">
                <a:ea typeface="ヒラギノ角ゴ Pro W3" charset="0"/>
              </a:rPr>
              <a:t>tability </a:t>
            </a:r>
            <a:r>
              <a:rPr lang="en-US" dirty="0">
                <a:ea typeface="ヒラギノ角ゴ Pro W3" charset="0"/>
              </a:rPr>
              <a:t>in foreign exchange markets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tLang="en-US" smtClean="0">
                <a:ea typeface="ヒラギノ角ゴ Pro W3" pitchFamily="-84" charset="-128"/>
              </a:rPr>
              <a:t>Should Price Stability Be the Primary Goal of Monetary Policy?</a:t>
            </a:r>
          </a:p>
        </p:txBody>
      </p:sp>
      <p:sp>
        <p:nvSpPr>
          <p:cNvPr id="12290" name="Rectangle 3"/>
          <p:cNvSpPr>
            <a:spLocks noGrp="1" noChangeArrowheads="1"/>
          </p:cNvSpPr>
          <p:nvPr>
            <p:ph idx="1"/>
          </p:nvPr>
        </p:nvSpPr>
        <p:spPr>
          <a:xfrm>
            <a:off x="304800" y="1447800"/>
            <a:ext cx="8534400" cy="4953000"/>
          </a:xfrm>
        </p:spPr>
        <p:txBody>
          <a:bodyPr/>
          <a:lstStyle/>
          <a:p>
            <a:pPr eaLnBrk="1" hangingPunct="1"/>
            <a:r>
              <a:rPr lang="en-US" altLang="en-US" smtClean="0">
                <a:ea typeface="ヒラギノ角ゴ Pro W3" pitchFamily="-84" charset="-128"/>
              </a:rPr>
              <a:t>Hierarchical Versus Dual Mandates: </a:t>
            </a:r>
          </a:p>
          <a:p>
            <a:pPr lvl="1" eaLnBrk="1" hangingPunct="1"/>
            <a:r>
              <a:rPr lang="en-US" altLang="en-US" sz="2200" b="1" smtClean="0">
                <a:ea typeface="ヒラギノ角ゴ Pro W3" pitchFamily="-84" charset="-128"/>
              </a:rPr>
              <a:t>Hierarchical mandates</a:t>
            </a:r>
            <a:r>
              <a:rPr lang="en-US" altLang="en-US" sz="2200" smtClean="0">
                <a:ea typeface="ヒラギノ角ゴ Pro W3" pitchFamily="-84" charset="-128"/>
              </a:rPr>
              <a:t> put the goal of price stability first, and then say that as long as it is achieved other goals can be pursued</a:t>
            </a:r>
          </a:p>
          <a:p>
            <a:pPr lvl="1" eaLnBrk="1" hangingPunct="1"/>
            <a:r>
              <a:rPr lang="en-US" altLang="en-US" sz="2200" b="1" smtClean="0">
                <a:ea typeface="ヒラギノ角ゴ Pro W3" pitchFamily="-84" charset="-128"/>
              </a:rPr>
              <a:t>Dual mandates</a:t>
            </a:r>
            <a:r>
              <a:rPr lang="en-US" altLang="en-US" sz="2200" smtClean="0">
                <a:ea typeface="ヒラギノ角ゴ Pro W3" pitchFamily="-84" charset="-128"/>
              </a:rPr>
              <a:t> are aimed to achieve two coequal objectives: price stability and maximum employment (output stability)</a:t>
            </a:r>
          </a:p>
          <a:p>
            <a:pPr eaLnBrk="1" hangingPunct="1"/>
            <a:r>
              <a:rPr lang="en-US" altLang="en-US" smtClean="0">
                <a:ea typeface="ヒラギノ角ゴ Pro W3" pitchFamily="-84" charset="-128"/>
              </a:rPr>
              <a:t>Price Stability as the Primary, Long-Run Goal of Monetary Policy</a:t>
            </a:r>
          </a:p>
          <a:p>
            <a:pPr lvl="1" eaLnBrk="1" hangingPunct="1"/>
            <a:r>
              <a:rPr lang="en-US" altLang="en-US" sz="2200" smtClean="0">
                <a:ea typeface="ヒラギノ角ゴ Pro W3" pitchFamily="-84" charset="-128"/>
              </a:rPr>
              <a:t>Either type of mandate is acceptable as long as it</a:t>
            </a:r>
            <a:br>
              <a:rPr lang="en-US" altLang="en-US" sz="2200" smtClean="0">
                <a:ea typeface="ヒラギノ角ゴ Pro W3" pitchFamily="-84" charset="-128"/>
              </a:rPr>
            </a:br>
            <a:r>
              <a:rPr lang="en-US" altLang="en-US" sz="2200" smtClean="0">
                <a:ea typeface="ヒラギノ角ゴ Pro W3" pitchFamily="-84" charset="-128"/>
              </a:rPr>
              <a:t>operates to make price stability the primary goal in the long run but not the short run.</a:t>
            </a:r>
          </a:p>
          <a:p>
            <a:pPr lvl="1" eaLnBrk="1" hangingPunct="1"/>
            <a:endParaRPr lang="en-US" altLang="en-US" sz="2000" smtClean="0">
              <a:ea typeface="ヒラギノ角ゴ Pro W3" pitchFamily="-84" charset="-128"/>
            </a:endParaRPr>
          </a:p>
          <a:p>
            <a:pPr lvl="1" eaLnBrk="1" hangingPunct="1">
              <a:buFontTx/>
              <a:buNone/>
            </a:pPr>
            <a:endParaRPr lang="en-US" altLang="en-US" sz="2000" smtClean="0">
              <a:ea typeface="ヒラギノ角ゴ Pro W3" pitchFamily="-8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a:xfrm>
            <a:off x="457200" y="0"/>
            <a:ext cx="8305800" cy="914400"/>
          </a:xfrm>
        </p:spPr>
        <p:txBody>
          <a:bodyPr/>
          <a:lstStyle/>
          <a:p>
            <a:pPr eaLnBrk="1" hangingPunct="1"/>
            <a:r>
              <a:rPr lang="en-US" altLang="en-US" smtClean="0">
                <a:ea typeface="ヒラギノ角ゴ Pro W3" pitchFamily="-84" charset="-128"/>
              </a:rPr>
              <a:t>Inflation Targeting</a:t>
            </a:r>
          </a:p>
        </p:txBody>
      </p:sp>
      <p:sp>
        <p:nvSpPr>
          <p:cNvPr id="13314" name="Rectangle 3"/>
          <p:cNvSpPr>
            <a:spLocks noGrp="1" noChangeArrowheads="1"/>
          </p:cNvSpPr>
          <p:nvPr>
            <p:ph type="body" idx="4294967295"/>
          </p:nvPr>
        </p:nvSpPr>
        <p:spPr>
          <a:xfrm>
            <a:off x="457200" y="1143000"/>
            <a:ext cx="8305800" cy="4572000"/>
          </a:xfrm>
        </p:spPr>
        <p:txBody>
          <a:bodyPr rIns="91440"/>
          <a:lstStyle/>
          <a:p>
            <a:pPr eaLnBrk="1" hangingPunct="1">
              <a:spcBef>
                <a:spcPct val="40000"/>
              </a:spcBef>
            </a:pPr>
            <a:r>
              <a:rPr lang="en-US" altLang="en-US" sz="2600" smtClean="0">
                <a:ea typeface="ヒラギノ角ゴ Pro W3" pitchFamily="-84" charset="-128"/>
              </a:rPr>
              <a:t>Public announcement of medium-term numerical target for inflation</a:t>
            </a:r>
          </a:p>
          <a:p>
            <a:pPr eaLnBrk="1" hangingPunct="1">
              <a:spcBef>
                <a:spcPct val="40000"/>
              </a:spcBef>
            </a:pPr>
            <a:r>
              <a:rPr lang="en-US" altLang="en-US" sz="2600" smtClean="0">
                <a:ea typeface="ヒラギノ角ゴ Pro W3" pitchFamily="-84" charset="-128"/>
              </a:rPr>
              <a:t>Institutional commitment to price stability as the primary, long-run goal of monetary policy and a commitment to achieve the inflation goal</a:t>
            </a:r>
          </a:p>
          <a:p>
            <a:pPr eaLnBrk="1" hangingPunct="1">
              <a:spcBef>
                <a:spcPct val="40000"/>
              </a:spcBef>
            </a:pPr>
            <a:r>
              <a:rPr lang="en-US" altLang="en-US" sz="2600" smtClean="0">
                <a:ea typeface="ヒラギノ角ゴ Pro W3" pitchFamily="-84" charset="-128"/>
              </a:rPr>
              <a:t>Information-inclusive approach in which many variables are used in making decisions</a:t>
            </a:r>
          </a:p>
          <a:p>
            <a:pPr eaLnBrk="1" hangingPunct="1">
              <a:spcBef>
                <a:spcPct val="40000"/>
              </a:spcBef>
            </a:pPr>
            <a:r>
              <a:rPr lang="en-US" altLang="en-US" sz="2600" smtClean="0">
                <a:ea typeface="ヒラギノ角ゴ Pro W3" pitchFamily="-84" charset="-128"/>
              </a:rPr>
              <a:t>Increased transparency of the strategy</a:t>
            </a:r>
          </a:p>
          <a:p>
            <a:pPr eaLnBrk="1" hangingPunct="1">
              <a:spcBef>
                <a:spcPct val="40000"/>
              </a:spcBef>
            </a:pPr>
            <a:r>
              <a:rPr lang="en-US" altLang="en-US" sz="2600" smtClean="0">
                <a:ea typeface="ヒラギノ角ゴ Pro W3" pitchFamily="-84" charset="-128"/>
              </a:rPr>
              <a:t>Increased accountability of the central bank</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body" idx="4294967295"/>
          </p:nvPr>
        </p:nvSpPr>
        <p:spPr>
          <a:xfrm>
            <a:off x="457200" y="1066800"/>
            <a:ext cx="8305800" cy="5257800"/>
          </a:xfrm>
        </p:spPr>
        <p:txBody>
          <a:bodyPr rIns="91440"/>
          <a:lstStyle/>
          <a:p>
            <a:pPr eaLnBrk="1" hangingPunct="1"/>
            <a:r>
              <a:rPr lang="en-US" altLang="en-US" smtClean="0">
                <a:ea typeface="ヒラギノ角ゴ Pro W3" pitchFamily="-84" charset="-128"/>
              </a:rPr>
              <a:t>New Zealand (effective in 1990)</a:t>
            </a:r>
          </a:p>
          <a:p>
            <a:pPr lvl="1" eaLnBrk="1" hangingPunct="1"/>
            <a:r>
              <a:rPr lang="en-US" altLang="en-US" sz="2200" smtClean="0">
                <a:ea typeface="ヒラギノ角ゴ Pro W3" pitchFamily="-84" charset="-128"/>
              </a:rPr>
              <a:t>Inflation was brought down and remained within the target most of the time. </a:t>
            </a:r>
          </a:p>
          <a:p>
            <a:pPr lvl="1" eaLnBrk="1" hangingPunct="1"/>
            <a:r>
              <a:rPr lang="en-US" altLang="en-US" sz="2200" smtClean="0">
                <a:ea typeface="ヒラギノ角ゴ Pro W3" pitchFamily="-84" charset="-128"/>
              </a:rPr>
              <a:t>Growth has generally been high and unemployment has come down significantly.</a:t>
            </a:r>
          </a:p>
          <a:p>
            <a:pPr eaLnBrk="1" hangingPunct="1"/>
            <a:r>
              <a:rPr lang="en-US" altLang="en-US" smtClean="0">
                <a:ea typeface="ヒラギノ角ゴ Pro W3" pitchFamily="-84" charset="-128"/>
              </a:rPr>
              <a:t>Canada (1991)</a:t>
            </a:r>
          </a:p>
          <a:p>
            <a:pPr lvl="1" eaLnBrk="1" hangingPunct="1"/>
            <a:r>
              <a:rPr lang="en-US" altLang="en-US" sz="2200" smtClean="0">
                <a:ea typeface="ヒラギノ角ゴ Pro W3" pitchFamily="-84" charset="-128"/>
              </a:rPr>
              <a:t>Inflation decreased since 1991; some costs in term of unemployment</a:t>
            </a:r>
          </a:p>
          <a:p>
            <a:pPr eaLnBrk="1" hangingPunct="1"/>
            <a:r>
              <a:rPr lang="en-US" altLang="en-US" smtClean="0">
                <a:ea typeface="ヒラギノ角ゴ Pro W3" pitchFamily="-84" charset="-128"/>
              </a:rPr>
              <a:t>United Kingdom (1992)</a:t>
            </a:r>
          </a:p>
          <a:p>
            <a:pPr lvl="1" eaLnBrk="1" hangingPunct="1"/>
            <a:r>
              <a:rPr lang="en-US" altLang="en-US" sz="2200" smtClean="0">
                <a:ea typeface="ヒラギノ角ゴ Pro W3" pitchFamily="-84" charset="-128"/>
              </a:rPr>
              <a:t>Inflation has been close to its target.</a:t>
            </a:r>
          </a:p>
          <a:p>
            <a:pPr lvl="1" eaLnBrk="1" hangingPunct="1"/>
            <a:r>
              <a:rPr lang="en-US" altLang="en-US" sz="2200" smtClean="0">
                <a:ea typeface="ヒラギノ角ゴ Pro W3" pitchFamily="-84" charset="-128"/>
              </a:rPr>
              <a:t>Growth has been strong and unemployment has been decreasing.</a:t>
            </a:r>
          </a:p>
        </p:txBody>
      </p:sp>
      <p:sp>
        <p:nvSpPr>
          <p:cNvPr id="15362" name="Rectangle 2"/>
          <p:cNvSpPr txBox="1">
            <a:spLocks noChangeArrowheads="1"/>
          </p:cNvSpPr>
          <p:nvPr/>
        </p:nvSpPr>
        <p:spPr bwMode="auto">
          <a:xfrm>
            <a:off x="457200" y="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2400">
                <a:solidFill>
                  <a:schemeClr val="tx1"/>
                </a:solidFill>
                <a:latin typeface="Times New Roman" panose="02020603050405020304" pitchFamily="18" charset="0"/>
                <a:ea typeface="ヒラギノ角ゴ Pro W3" pitchFamily="-84" charset="-128"/>
              </a:defRPr>
            </a:lvl1pPr>
            <a:lvl2pPr marL="742950" indent="-285750" eaLnBrk="0" hangingPunct="0">
              <a:defRPr sz="2400">
                <a:solidFill>
                  <a:schemeClr val="tx1"/>
                </a:solidFill>
                <a:latin typeface="Times New Roman" panose="02020603050405020304" pitchFamily="18" charset="0"/>
                <a:ea typeface="ヒラギノ角ゴ Pro W3" pitchFamily="-84" charset="-128"/>
              </a:defRPr>
            </a:lvl2pPr>
            <a:lvl3pPr marL="1143000" indent="-228600" eaLnBrk="0" hangingPunct="0">
              <a:defRPr sz="2400">
                <a:solidFill>
                  <a:schemeClr val="tx1"/>
                </a:solidFill>
                <a:latin typeface="Times New Roman" panose="02020603050405020304" pitchFamily="18" charset="0"/>
                <a:ea typeface="ヒラギノ角ゴ Pro W3" pitchFamily="-84" charset="-128"/>
              </a:defRPr>
            </a:lvl3pPr>
            <a:lvl4pPr marL="1600200" indent="-228600" eaLnBrk="0" hangingPunct="0">
              <a:defRPr sz="2400">
                <a:solidFill>
                  <a:schemeClr val="tx1"/>
                </a:solidFill>
                <a:latin typeface="Times New Roman" panose="02020603050405020304" pitchFamily="18" charset="0"/>
                <a:ea typeface="ヒラギノ角ゴ Pro W3" pitchFamily="-84" charset="-128"/>
              </a:defRPr>
            </a:lvl4pPr>
            <a:lvl5pPr marL="2057400" indent="-228600" eaLnBrk="0" hangingPunct="0">
              <a:defRPr sz="2400">
                <a:solidFill>
                  <a:schemeClr val="tx1"/>
                </a:solidFill>
                <a:latin typeface="Times New Roman" panose="02020603050405020304" pitchFamily="18"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84" charset="-128"/>
              </a:defRPr>
            </a:lvl9pPr>
          </a:lstStyle>
          <a:p>
            <a:pPr eaLnBrk="1" hangingPunct="1"/>
            <a:r>
              <a:rPr lang="en-US" altLang="en-US" sz="3200" b="1">
                <a:latin typeface="Verdana" panose="020B0604030504040204" pitchFamily="34" charset="0"/>
              </a:rPr>
              <a:t>Inflation Targeting </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LN01Mish769581_10_LN0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TotalTime>
  <Words>1376</Words>
  <Application>Microsoft Office PowerPoint</Application>
  <PresentationFormat>On-screen Show (4:3)</PresentationFormat>
  <Paragraphs>197</Paragraphs>
  <Slides>26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Times New Roman</vt:lpstr>
      <vt:lpstr>ヒラギノ角ゴ Pro W3</vt:lpstr>
      <vt:lpstr>Arial</vt:lpstr>
      <vt:lpstr>Verdana</vt:lpstr>
      <vt:lpstr>MS PGothic</vt:lpstr>
      <vt:lpstr>Symbol</vt:lpstr>
      <vt:lpstr>LN01Mish769581_10_LN01</vt:lpstr>
      <vt:lpstr>MathType 6.0 Equation</vt:lpstr>
      <vt:lpstr>MathType 5.0 Equation</vt:lpstr>
      <vt:lpstr>PowerPoint Presentation</vt:lpstr>
      <vt:lpstr>Preview</vt:lpstr>
      <vt:lpstr>Learning Objectives</vt:lpstr>
      <vt:lpstr>Learning Objectives </vt:lpstr>
      <vt:lpstr>The Price Stability Goal and the Nominal Anchor</vt:lpstr>
      <vt:lpstr>Other Goals of Monetary Policy</vt:lpstr>
      <vt:lpstr>Should Price Stability Be the Primary Goal of Monetary Policy?</vt:lpstr>
      <vt:lpstr>Inflation Targeting</vt:lpstr>
      <vt:lpstr>PowerPoint Presentation</vt:lpstr>
      <vt:lpstr>Figure 1  Inflation Rates and Inflation Targets for New Zealand, Canada, and the United Kingdom, 1980–2014</vt:lpstr>
      <vt:lpstr>PowerPoint Presentation</vt:lpstr>
      <vt:lpstr>The Evolution of the Federal Reserve’s Monetary Policy Strategy</vt:lpstr>
      <vt:lpstr>The Evolution of the Federal Reserve’s Monetary Policy Strategy </vt:lpstr>
      <vt:lpstr>The Evolution of the Federal Reserve’s Monetary Policy Strategy </vt:lpstr>
      <vt:lpstr>The Fed’s “Just Do It” Monetary Policy Strategy</vt:lpstr>
      <vt:lpstr>Lessons for Monetary Policy Strategy from the Global Financial Crisis</vt:lpstr>
      <vt:lpstr>Lessons for Monetary Policy Strategy from the Global Financial Crisis </vt:lpstr>
      <vt:lpstr>Should central banks respond to bubbles?</vt:lpstr>
      <vt:lpstr>Should central banks respond to bubbles? </vt:lpstr>
      <vt:lpstr>Tactics: Choosing the Policy Instrument</vt:lpstr>
      <vt:lpstr>Figure 2 Linkages Between Central Bank Tools, Policy Instruments, Intermediate Targets, and Goals of Monetary Policy</vt:lpstr>
      <vt:lpstr>Figure 3 Result of Targeting on Nonborrowed Reserves</vt:lpstr>
      <vt:lpstr>Figure 4 Result of Targeting on the Federal Funds Rate</vt:lpstr>
      <vt:lpstr>Criteria for Choosing the Policy Instrument</vt:lpstr>
      <vt:lpstr>Tactics: The Taylor Rule</vt:lpstr>
      <vt:lpstr>Figure 5 The Taylor Rule for the Federal Funds Rate, 1970–2014</vt:lpstr>
    </vt:vector>
  </TitlesOfParts>
  <Company>©2013 Pearson Education, Inc.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The Conduct of  Monetary Policy: Strategy and Tactics</dc:subject>
  <dc:creator>Mishkin</dc:creator>
  <cp:lastModifiedBy>Andrew Parkes</cp:lastModifiedBy>
  <cp:revision>111</cp:revision>
  <dcterms:created xsi:type="dcterms:W3CDTF">2006-03-26T17:03:59Z</dcterms:created>
  <dcterms:modified xsi:type="dcterms:W3CDTF">2017-06-19T00:03:01Z</dcterms:modified>
</cp:coreProperties>
</file>