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37"/>
  </p:notesMasterIdLst>
  <p:handoutMasterIdLst>
    <p:handoutMasterId r:id="rId38"/>
  </p:handoutMasterIdLst>
  <p:sldIdLst>
    <p:sldId id="256" r:id="rId10"/>
    <p:sldId id="374" r:id="rId11"/>
    <p:sldId id="1115" r:id="rId12"/>
    <p:sldId id="1223" r:id="rId13"/>
    <p:sldId id="1224" r:id="rId14"/>
    <p:sldId id="1225" r:id="rId15"/>
    <p:sldId id="1226" r:id="rId16"/>
    <p:sldId id="1227" r:id="rId17"/>
    <p:sldId id="1228" r:id="rId18"/>
    <p:sldId id="1229" r:id="rId19"/>
    <p:sldId id="1183" r:id="rId20"/>
    <p:sldId id="1184" r:id="rId21"/>
    <p:sldId id="1185" r:id="rId22"/>
    <p:sldId id="1186" r:id="rId23"/>
    <p:sldId id="1187" r:id="rId24"/>
    <p:sldId id="1188" r:id="rId25"/>
    <p:sldId id="1189" r:id="rId26"/>
    <p:sldId id="1190" r:id="rId27"/>
    <p:sldId id="1191" r:id="rId28"/>
    <p:sldId id="1192" r:id="rId29"/>
    <p:sldId id="1193" r:id="rId30"/>
    <p:sldId id="1244" r:id="rId31"/>
    <p:sldId id="1133" r:id="rId32"/>
    <p:sldId id="1248" r:id="rId33"/>
    <p:sldId id="1245" r:id="rId34"/>
    <p:sldId id="1246" r:id="rId35"/>
    <p:sldId id="124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99"/>
    <a:srgbClr val="005EA4"/>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3054" autoAdjust="0"/>
  </p:normalViewPr>
  <p:slideViewPr>
    <p:cSldViewPr>
      <p:cViewPr varScale="1">
        <p:scale>
          <a:sx n="97" d="100"/>
          <a:sy n="97" d="100"/>
        </p:scale>
        <p:origin x="1818" y="174"/>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sorterViewPr>
    <p:cViewPr>
      <p:scale>
        <a:sx n="80" d="100"/>
        <a:sy n="80" d="100"/>
      </p:scale>
      <p:origin x="0" y="6558"/>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covers topics considered advanced for the typical principles course:  budget constraints, indifference curves, household optimization, and the income and substitution effects of price changes. </a:t>
            </a:r>
          </a:p>
          <a:p>
            <a:pPr eaLnBrk="1" hangingPunct="1"/>
            <a:endParaRPr lang="en-US" sz="1200" dirty="0" smtClean="0"/>
          </a:p>
          <a:p>
            <a:pPr eaLnBrk="1" hangingPunct="1"/>
            <a:r>
              <a:rPr lang="en-US" sz="1200" dirty="0" smtClean="0"/>
              <a:t>Most students find it more difficult than average. </a:t>
            </a:r>
          </a:p>
          <a:p>
            <a:pPr eaLnBrk="1" hangingPunct="1"/>
            <a:endParaRPr lang="en-US" sz="1200" dirty="0" smtClean="0"/>
          </a:p>
          <a:p>
            <a:pPr eaLnBrk="1" hangingPunct="1"/>
            <a:r>
              <a:rPr lang="en-US" sz="1200" dirty="0" smtClean="0"/>
              <a:t>The first half of the chapter develops the theory.  The second half applies the theory to three consumer choice problems:  </a:t>
            </a:r>
          </a:p>
          <a:p>
            <a:pPr eaLnBrk="1" hangingPunct="1"/>
            <a:endParaRPr lang="en-US" sz="1200" dirty="0" smtClean="0"/>
          </a:p>
          <a:p>
            <a:pPr eaLnBrk="1" hangingPunct="1"/>
            <a:r>
              <a:rPr lang="en-US" sz="1200" dirty="0" smtClean="0"/>
              <a:t>1) </a:t>
            </a:r>
            <a:r>
              <a:rPr lang="en-US" sz="1200" dirty="0" err="1" smtClean="0"/>
              <a:t>Giffen</a:t>
            </a:r>
            <a:r>
              <a:rPr lang="en-US" sz="1200" dirty="0" smtClean="0"/>
              <a:t> goods and positively-sloped demand curves</a:t>
            </a:r>
          </a:p>
          <a:p>
            <a:pPr eaLnBrk="1" hangingPunct="1"/>
            <a:endParaRPr lang="en-US" sz="1200" dirty="0" smtClean="0"/>
          </a:p>
          <a:p>
            <a:pPr eaLnBrk="1" hangingPunct="1"/>
            <a:r>
              <a:rPr lang="en-US" sz="1200" dirty="0" smtClean="0"/>
              <a:t>2) The labor</a:t>
            </a:r>
            <a:r>
              <a:rPr lang="en-US" sz="1200" kern="1200" dirty="0" smtClean="0">
                <a:solidFill>
                  <a:schemeClr val="tx1"/>
                </a:solidFill>
                <a:effectLst/>
                <a:latin typeface="Times New Roman" pitchFamily="18" charset="0"/>
                <a:ea typeface="+mn-ea"/>
                <a:cs typeface="Times New Roman" pitchFamily="18" charset="0"/>
              </a:rPr>
              <a:t>–</a:t>
            </a:r>
            <a:r>
              <a:rPr lang="en-US" sz="1200" dirty="0" smtClean="0"/>
              <a:t>leisure choice</a:t>
            </a:r>
          </a:p>
          <a:p>
            <a:pPr eaLnBrk="1" hangingPunct="1"/>
            <a:endParaRPr lang="en-US" sz="1200" dirty="0" smtClean="0"/>
          </a:p>
          <a:p>
            <a:pPr eaLnBrk="1" hangingPunct="1"/>
            <a:r>
              <a:rPr lang="en-US" sz="1200" dirty="0" smtClean="0"/>
              <a:t>3) The effects of interest rates on household saving</a:t>
            </a:r>
          </a:p>
          <a:p>
            <a:pPr eaLnBrk="1" hangingPunct="1"/>
            <a:endParaRPr lang="en-US" sz="1200" dirty="0" smtClean="0"/>
          </a:p>
          <a:p>
            <a:pPr eaLnBrk="1" hangingPunct="1"/>
            <a:r>
              <a:rPr lang="en-US" sz="1200" dirty="0" smtClean="0"/>
              <a:t>The first half of this PowerPoint chapter uses a different example than the text, with different numerical values.  (The applications in the second half are as in the textbook.)</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4473AB6-810C-400B-AECC-452D9F23342C}" type="slidenum">
              <a:rPr lang="en-US" smtClean="0"/>
              <a:pPr/>
              <a:t>11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975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8A1D667-687D-4986-A1E0-5598D7220099}" type="slidenum">
              <a:rPr lang="en-US" smtClean="0"/>
              <a:pPr/>
              <a:t>12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691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E0844D5-ABE3-484E-8C2B-200BB7CE1BE5}" type="slidenum">
              <a:rPr lang="en-US" smtClean="0"/>
              <a:pPr/>
              <a:t>13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845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0461AE7-AADC-469A-84E3-C4F801A90C67}" type="slidenum">
              <a:rPr lang="en-US" smtClean="0"/>
              <a:pPr/>
              <a:t>14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0113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BFEAD71-A4AB-410E-9306-BAE304ECC7EB}" type="slidenum">
              <a:rPr lang="en-US" smtClean="0"/>
              <a:pPr/>
              <a:t>15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Hurley has more fish at B than at A, so an extra fish would be less valuable at B than at A.  </a:t>
            </a:r>
          </a:p>
        </p:txBody>
      </p:sp>
    </p:spTree>
    <p:extLst>
      <p:ext uri="{BB962C8B-B14F-4D97-AF65-F5344CB8AC3E}">
        <p14:creationId xmlns:p14="http://schemas.microsoft.com/office/powerpoint/2010/main" val="373083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CF53757-F426-4CFE-8039-56559E0AD61D}" type="slidenum">
              <a:rPr lang="en-US" smtClean="0"/>
              <a:pPr/>
              <a:t>16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At </a:t>
            </a:r>
            <a:r>
              <a:rPr lang="en-US" b="1" dirty="0" smtClean="0"/>
              <a:t>A</a:t>
            </a:r>
            <a:r>
              <a:rPr lang="en-US" dirty="0" smtClean="0"/>
              <a:t>, Hurley has few fish, so an additional fish is very valuable to him. </a:t>
            </a:r>
          </a:p>
          <a:p>
            <a:pPr eaLnBrk="1" hangingPunct="1"/>
            <a:endParaRPr lang="en-US" dirty="0" smtClean="0"/>
          </a:p>
          <a:p>
            <a:pPr eaLnBrk="1" hangingPunct="1"/>
            <a:r>
              <a:rPr lang="en-US" dirty="0" smtClean="0"/>
              <a:t>At </a:t>
            </a:r>
            <a:r>
              <a:rPr lang="en-US" b="1" dirty="0" smtClean="0"/>
              <a:t>B</a:t>
            </a:r>
            <a:r>
              <a:rPr lang="en-US" dirty="0" smtClean="0"/>
              <a:t>, Hurley already has lots of fish, so an additional one is not as valuable to him.  </a:t>
            </a:r>
          </a:p>
        </p:txBody>
      </p:sp>
    </p:spTree>
    <p:extLst>
      <p:ext uri="{BB962C8B-B14F-4D97-AF65-F5344CB8AC3E}">
        <p14:creationId xmlns:p14="http://schemas.microsoft.com/office/powerpoint/2010/main" val="355780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B006FB-FF8F-44A7-A155-9087E7FEAE55}" type="slidenum">
              <a:rPr lang="en-US" smtClean="0"/>
              <a:pPr/>
              <a:t>17</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D7AC25-6E25-4822-9921-7586C7EFF757}" type="slidenum">
              <a:rPr lang="en-US" sz="1200">
                <a:cs typeface="Arial" charset="0"/>
              </a:rPr>
              <a:pPr algn="r"/>
              <a:t>17</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It is hard to think of examples of </a:t>
            </a:r>
            <a:r>
              <a:rPr lang="en-US" i="1" dirty="0" smtClean="0"/>
              <a:t>perfect</a:t>
            </a:r>
            <a:r>
              <a:rPr lang="en-US" dirty="0" smtClean="0"/>
              <a:t> substitutes.  (Even nickels and dimes are probably not perfect substitutes:  I’d rather carry 10 dimes in my pocket than 20 nickels.)  </a:t>
            </a:r>
          </a:p>
          <a:p>
            <a:pPr eaLnBrk="1" hangingPunct="1"/>
            <a:endParaRPr lang="en-US" dirty="0" smtClean="0"/>
          </a:p>
          <a:p>
            <a:pPr eaLnBrk="1" hangingPunct="1"/>
            <a:r>
              <a:rPr lang="en-US" dirty="0" smtClean="0"/>
              <a:t>But it’s easy to think of examples that are </a:t>
            </a:r>
            <a:r>
              <a:rPr lang="en-US" i="1" dirty="0" smtClean="0"/>
              <a:t>close</a:t>
            </a:r>
            <a:r>
              <a:rPr lang="en-US" dirty="0" smtClean="0"/>
              <a:t> substitutes, and therefore are likely to have indifference curves that are not very bowed:</a:t>
            </a:r>
          </a:p>
          <a:p>
            <a:pPr eaLnBrk="1" hangingPunct="1"/>
            <a:endParaRPr lang="en-US" dirty="0" smtClean="0"/>
          </a:p>
          <a:p>
            <a:pPr eaLnBrk="1" hangingPunct="1"/>
            <a:r>
              <a:rPr lang="en-US" dirty="0" smtClean="0"/>
              <a:t>1) Movies (at the movie theater) and videos at home.  A consumer might be willing to trade two videos for one night at the movies.  </a:t>
            </a:r>
          </a:p>
          <a:p>
            <a:pPr eaLnBrk="1" hangingPunct="1"/>
            <a:endParaRPr lang="en-US" dirty="0" smtClean="0"/>
          </a:p>
          <a:p>
            <a:pPr eaLnBrk="1" hangingPunct="1"/>
            <a:r>
              <a:rPr lang="en-US" dirty="0" smtClean="0"/>
              <a:t>2)  Coke and Pepsi (for consumers who do not perceive much difference between them).</a:t>
            </a:r>
          </a:p>
          <a:p>
            <a:pPr eaLnBrk="1" hangingPunct="1"/>
            <a:endParaRPr lang="en-US" dirty="0" smtClean="0"/>
          </a:p>
          <a:p>
            <a:pPr eaLnBrk="1" hangingPunct="1"/>
            <a:r>
              <a:rPr lang="en-US" dirty="0" smtClean="0"/>
              <a:t>3)  Vacations in Hawaii and vacations in the Bahamas.</a:t>
            </a:r>
          </a:p>
          <a:p>
            <a:pPr eaLnBrk="1" hangingPunct="1"/>
            <a:endParaRPr lang="en-US" dirty="0" smtClean="0"/>
          </a:p>
        </p:txBody>
      </p:sp>
    </p:spTree>
    <p:extLst>
      <p:ext uri="{BB962C8B-B14F-4D97-AF65-F5344CB8AC3E}">
        <p14:creationId xmlns:p14="http://schemas.microsoft.com/office/powerpoint/2010/main" val="2574611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713CC92-7B62-4B21-A470-C863E269FF32}" type="slidenum">
              <a:rPr lang="en-US" smtClean="0"/>
              <a:pPr/>
              <a:t>18</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DB8F4C-EA50-4850-80AF-24AB3D914AAF}" type="slidenum">
              <a:rPr lang="en-US" sz="1200">
                <a:cs typeface="Arial" charset="0"/>
              </a:rPr>
              <a:pPr algn="r"/>
              <a:t>18</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Again, It is hard to think of examples of perfect complements.  But it’s easy to think of examples that are good though not perfect complements, and therefore are likely to have indifference curves that are very bowed:</a:t>
            </a:r>
          </a:p>
          <a:p>
            <a:pPr eaLnBrk="1" hangingPunct="1"/>
            <a:endParaRPr lang="en-US" dirty="0" smtClean="0"/>
          </a:p>
          <a:p>
            <a:pPr eaLnBrk="1" hangingPunct="1"/>
            <a:r>
              <a:rPr lang="en-US" dirty="0" smtClean="0"/>
              <a:t>1) Tickets to rock concerts and parking at the arena in which the concert takes place.</a:t>
            </a:r>
          </a:p>
          <a:p>
            <a:pPr eaLnBrk="1" hangingPunct="1"/>
            <a:endParaRPr lang="en-US" dirty="0" smtClean="0"/>
          </a:p>
          <a:p>
            <a:pPr eaLnBrk="1" hangingPunct="1"/>
            <a:r>
              <a:rPr lang="en-US" dirty="0" smtClean="0"/>
              <a:t>2) Hot dogs and hot dog buns.</a:t>
            </a:r>
          </a:p>
          <a:p>
            <a:pPr eaLnBrk="1" hangingPunct="1"/>
            <a:endParaRPr lang="en-US" dirty="0" smtClean="0"/>
          </a:p>
          <a:p>
            <a:pPr eaLnBrk="1" hangingPunct="1"/>
            <a:r>
              <a:rPr lang="en-US" dirty="0" smtClean="0"/>
              <a:t>3) Brewed Starbucks coffee and 20 spoons of sugar  (If you don’t get this one, you probably haven’t tried brewed Starbucks coffee</a:t>
            </a:r>
            <a:r>
              <a:rPr lang="en-US" smtClean="0"/>
              <a:t>!).</a:t>
            </a:r>
            <a:endParaRPr lang="en-US" dirty="0" smtClean="0"/>
          </a:p>
        </p:txBody>
      </p:sp>
    </p:spTree>
    <p:extLst>
      <p:ext uri="{BB962C8B-B14F-4D97-AF65-F5344CB8AC3E}">
        <p14:creationId xmlns:p14="http://schemas.microsoft.com/office/powerpoint/2010/main" val="277751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472FE7A-0362-4CC8-8AEF-7DB55790C3B4}" type="slidenum">
              <a:rPr lang="en-US" smtClean="0"/>
              <a:pPr/>
              <a:t>19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When the two goods are close but not perfect substitutes (like Coke and Pepsi), indifference curves are slightly bowed.  </a:t>
            </a:r>
          </a:p>
          <a:p>
            <a:pPr eaLnBrk="1" hangingPunct="1"/>
            <a:endParaRPr lang="en-US" smtClean="0"/>
          </a:p>
          <a:p>
            <a:pPr eaLnBrk="1" hangingPunct="1"/>
            <a:r>
              <a:rPr lang="en-US" smtClean="0"/>
              <a:t>When the two goods are close but not perfect complements (like hot dogs and buns), indifference curves are very bowed, having a very sharp (but not quite 90-degree) angle.  </a:t>
            </a:r>
          </a:p>
          <a:p>
            <a:pPr eaLnBrk="1" hangingPunct="1"/>
            <a:endParaRPr lang="en-US" smtClean="0"/>
          </a:p>
          <a:p>
            <a:pPr eaLnBrk="1" hangingPunct="1"/>
            <a:r>
              <a:rPr lang="en-US" smtClean="0"/>
              <a:t>Later in this PowerPoint chapter, an Active Learning exercise asks students to illustrate the substitution effect for these two cases.  They will see that a relative price change causes a much bigger movement along an indifference curve when the goods are substitutes than when they are complements.  </a:t>
            </a:r>
          </a:p>
        </p:txBody>
      </p:sp>
    </p:spTree>
    <p:extLst>
      <p:ext uri="{BB962C8B-B14F-4D97-AF65-F5344CB8AC3E}">
        <p14:creationId xmlns:p14="http://schemas.microsoft.com/office/powerpoint/2010/main" val="390970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E70287E-C11E-4AEF-B344-3ECD497B1054}" type="slidenum">
              <a:rPr lang="en-US" smtClean="0"/>
              <a:pPr/>
              <a:t>20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Simply put, optimization means buying the bundle that makes the consumer happiest, given his or her income.  </a:t>
            </a:r>
          </a:p>
        </p:txBody>
      </p:sp>
    </p:spTree>
    <p:extLst>
      <p:ext uri="{BB962C8B-B14F-4D97-AF65-F5344CB8AC3E}">
        <p14:creationId xmlns:p14="http://schemas.microsoft.com/office/powerpoint/2010/main" val="263390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94939F3-6CE0-4A5E-8AD1-B584FA103020}" type="slidenum">
              <a:rPr lang="en-US" smtClean="0"/>
              <a:pPr/>
              <a:t>21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Consumer optimization is another example of “thinking at the margin.”  </a:t>
            </a:r>
          </a:p>
          <a:p>
            <a:pPr eaLnBrk="1" hangingPunct="1"/>
            <a:endParaRPr lang="en-US" smtClean="0"/>
          </a:p>
          <a:p>
            <a:pPr eaLnBrk="1" hangingPunct="1"/>
            <a:r>
              <a:rPr lang="en-US" smtClean="0"/>
              <a:t>Remember that MRS = marginal value of the good on the X-axis (fish) in terms of the good on Y-axis (mangos).  </a:t>
            </a:r>
          </a:p>
          <a:p>
            <a:pPr eaLnBrk="1" hangingPunct="1"/>
            <a:endParaRPr lang="en-US" smtClean="0"/>
          </a:p>
          <a:p>
            <a:pPr eaLnBrk="1" hangingPunct="1"/>
            <a:r>
              <a:rPr lang="en-US" smtClean="0"/>
              <a:t>If MRS &gt; Pf/Pm, the value of another fish is greater than its cost, so Hurley can make himself happier by decreasing his mango purchases and using the proceeds to buy another fish.  </a:t>
            </a:r>
          </a:p>
          <a:p>
            <a:pPr eaLnBrk="1" hangingPunct="1"/>
            <a:endParaRPr lang="en-US" smtClean="0"/>
          </a:p>
          <a:p>
            <a:pPr eaLnBrk="1" hangingPunct="1"/>
            <a:r>
              <a:rPr lang="en-US" smtClean="0"/>
              <a:t>If MRS &lt; Pf/Pm, the value of another fish is less than its cost, so Hurley should move along his budget line to a bundle with less fish and more mangos to make himself happier. </a:t>
            </a:r>
          </a:p>
        </p:txBody>
      </p:sp>
    </p:spTree>
    <p:extLst>
      <p:ext uri="{BB962C8B-B14F-4D97-AF65-F5344CB8AC3E}">
        <p14:creationId xmlns:p14="http://schemas.microsoft.com/office/powerpoint/2010/main" val="363467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010631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91136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two-good assumption greatly simplifies the analysis without altering the basic insights about consumer choice.  </a:t>
            </a:r>
          </a:p>
          <a:p>
            <a:endParaRPr lang="en-US" dirty="0" smtClean="0"/>
          </a:p>
          <a:p>
            <a:r>
              <a:rPr lang="en-US" dirty="0" smtClean="0"/>
              <a:t>If your students remember the Production Possibilities Frontier, you might tell them that a budget constraint is, in essence, a “consumption possibilities frontier” for the consumer:  it shows all combinations (bundles) of the two goods that the consumer can afford to buy.  </a:t>
            </a:r>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423550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very straightforward exercise.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53113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26865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Another straightforward problem that will not take much class time.  Yet, students will learn these concepts better by figuring out for themselves how the budget line moves in response to income and price changes.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22278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3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The Theory of</a:t>
            </a:r>
          </a:p>
          <a:p>
            <a:pPr>
              <a:defRPr/>
            </a:pPr>
            <a:r>
              <a:rPr lang="en-US" sz="5400" dirty="0"/>
              <a:t>Consumer Choice</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21</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 part B</a:t>
            </a:r>
            <a:endParaRPr lang="en-US" i="1" dirty="0"/>
          </a:p>
        </p:txBody>
      </p:sp>
      <p:sp>
        <p:nvSpPr>
          <p:cNvPr id="3" name="Content Placeholder 2"/>
          <p:cNvSpPr>
            <a:spLocks noGrp="1"/>
          </p:cNvSpPr>
          <p:nvPr>
            <p:ph idx="1"/>
          </p:nvPr>
        </p:nvSpPr>
        <p:spPr>
          <a:xfrm>
            <a:off x="304799" y="609600"/>
            <a:ext cx="3124201" cy="5838825"/>
          </a:xfrm>
        </p:spPr>
        <p:txBody>
          <a:bodyPr>
            <a:noAutofit/>
          </a:bodyPr>
          <a:lstStyle/>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chemeClr val="tx1"/>
                </a:solidFill>
                <a:latin typeface="Arial" pitchFamily="34" charset="0"/>
                <a:cs typeface="Arial" pitchFamily="34" charset="0"/>
              </a:rPr>
              <a:t>Hurley </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can still buy </a:t>
            </a:r>
            <a:br>
              <a:rPr lang="en-US" sz="2800" kern="1200" dirty="0">
                <a:solidFill>
                  <a:schemeClr val="tx1"/>
                </a:solidFill>
                <a:latin typeface="Arial" pitchFamily="34" charset="0"/>
                <a:cs typeface="Arial" pitchFamily="34" charset="0"/>
              </a:rPr>
            </a:br>
            <a:r>
              <a:rPr lang="en-US" sz="2800" kern="1200" dirty="0">
                <a:solidFill>
                  <a:srgbClr val="00B050"/>
                </a:solidFill>
                <a:latin typeface="Arial" pitchFamily="34" charset="0"/>
                <a:cs typeface="Arial" pitchFamily="34" charset="0"/>
              </a:rPr>
              <a:t>300 fish</a:t>
            </a:r>
            <a:r>
              <a:rPr lang="en-US" sz="2800" kern="1200" dirty="0">
                <a:solidFill>
                  <a:schemeClr val="tx1"/>
                </a:solidFill>
                <a:latin typeface="Arial" pitchFamily="34" charset="0"/>
                <a:cs typeface="Arial" pitchFamily="34" charset="0"/>
              </a:rPr>
              <a:t>.   </a:t>
            </a:r>
          </a:p>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chemeClr val="tx1"/>
                </a:solidFill>
                <a:latin typeface="Arial" pitchFamily="34" charset="0"/>
                <a:cs typeface="Arial" pitchFamily="34" charset="0"/>
              </a:rPr>
              <a:t>But now he </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can only buy $1200/$2 = </a:t>
            </a:r>
            <a:br>
              <a:rPr lang="en-US" sz="2800" kern="1200" dirty="0">
                <a:solidFill>
                  <a:schemeClr val="tx1"/>
                </a:solidFill>
                <a:latin typeface="Arial" pitchFamily="34" charset="0"/>
                <a:cs typeface="Arial" pitchFamily="34" charset="0"/>
              </a:rPr>
            </a:br>
            <a:r>
              <a:rPr lang="en-US" sz="2800" kern="1200" dirty="0">
                <a:solidFill>
                  <a:srgbClr val="00B050"/>
                </a:solidFill>
                <a:latin typeface="Arial" pitchFamily="34" charset="0"/>
                <a:cs typeface="Arial" pitchFamily="34" charset="0"/>
              </a:rPr>
              <a:t>600 mangos</a:t>
            </a:r>
            <a:r>
              <a:rPr lang="en-US" sz="2800" kern="1200" dirty="0">
                <a:solidFill>
                  <a:schemeClr val="tx1"/>
                </a:solidFill>
                <a:latin typeface="Arial" pitchFamily="34" charset="0"/>
                <a:cs typeface="Arial" pitchFamily="34" charset="0"/>
              </a:rPr>
              <a:t>.</a:t>
            </a:r>
          </a:p>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chemeClr val="tx1"/>
                </a:solidFill>
                <a:latin typeface="Arial" pitchFamily="34" charset="0"/>
                <a:cs typeface="Arial" pitchFamily="34" charset="0"/>
              </a:rPr>
              <a:t>Notice: </a:t>
            </a:r>
            <a:r>
              <a:rPr lang="en-US" sz="2800" kern="1200" dirty="0" smtClean="0">
                <a:solidFill>
                  <a:schemeClr val="tx1"/>
                </a:solidFill>
                <a:latin typeface="Arial" pitchFamily="34" charset="0"/>
                <a:cs typeface="Arial" pitchFamily="34" charset="0"/>
              </a:rPr>
              <a:t>slope is smaller</a:t>
            </a:r>
            <a:r>
              <a:rPr lang="en-US" sz="2800" kern="1200" dirty="0">
                <a:solidFill>
                  <a:schemeClr val="tx1"/>
                </a:solidFill>
                <a:latin typeface="Arial" pitchFamily="34" charset="0"/>
                <a:cs typeface="Arial" pitchFamily="34" charset="0"/>
              </a:rPr>
              <a:t>, relative price of fish </a:t>
            </a:r>
            <a:r>
              <a:rPr lang="en-US" sz="2800" kern="1200" dirty="0" smtClean="0">
                <a:solidFill>
                  <a:schemeClr val="tx1"/>
                </a:solidFill>
                <a:latin typeface="Arial" pitchFamily="34" charset="0"/>
                <a:cs typeface="Arial" pitchFamily="34" charset="0"/>
              </a:rPr>
              <a:t>is now </a:t>
            </a:r>
            <a:r>
              <a:rPr lang="en-US" sz="2800" kern="1200" dirty="0">
                <a:solidFill>
                  <a:schemeClr val="tx1"/>
                </a:solidFill>
                <a:latin typeface="Arial" pitchFamily="34" charset="0"/>
                <a:cs typeface="Arial" pitchFamily="34" charset="0"/>
              </a:rPr>
              <a:t>only 2 </a:t>
            </a:r>
            <a:r>
              <a:rPr lang="en-US" sz="2800" kern="1200" dirty="0" smtClean="0">
                <a:solidFill>
                  <a:schemeClr val="tx1"/>
                </a:solidFill>
                <a:latin typeface="Arial" pitchFamily="34" charset="0"/>
                <a:cs typeface="Arial" pitchFamily="34" charset="0"/>
              </a:rPr>
              <a:t>mangos</a:t>
            </a:r>
            <a:endParaRPr lang="en-US" sz="2800" kern="1200" dirty="0">
              <a:solidFill>
                <a:schemeClr val="tx1"/>
              </a:solidFill>
              <a:latin typeface="Arial" pitchFamily="34" charset="0"/>
              <a:cs typeface="Arial" pitchFamily="34" charset="0"/>
            </a:endParaRPr>
          </a:p>
          <a:p>
            <a:pPr marL="0" indent="0">
              <a:buNone/>
            </a:pP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7" name="Group 16"/>
          <p:cNvGrpSpPr/>
          <p:nvPr/>
        </p:nvGrpSpPr>
        <p:grpSpPr>
          <a:xfrm>
            <a:off x="2498725" y="808038"/>
            <a:ext cx="6721475" cy="5418360"/>
            <a:chOff x="2498725" y="808038"/>
            <a:chExt cx="6721475" cy="5418360"/>
          </a:xfrm>
        </p:grpSpPr>
        <p:pic>
          <p:nvPicPr>
            <p:cNvPr id="6" name="Picture 8"/>
            <p:cNvPicPr>
              <a:picLocks noChangeAspect="1" noChangeArrowheads="1"/>
            </p:cNvPicPr>
            <p:nvPr/>
          </p:nvPicPr>
          <p:blipFill>
            <a:blip r:embed="rId3" cstate="print"/>
            <a:srcRect/>
            <a:stretch>
              <a:fillRect/>
            </a:stretch>
          </p:blipFill>
          <p:spPr bwMode="auto">
            <a:xfrm>
              <a:off x="2954338" y="855663"/>
              <a:ext cx="5792787" cy="5207000"/>
            </a:xfrm>
            <a:prstGeom prst="rect">
              <a:avLst/>
            </a:prstGeom>
            <a:noFill/>
            <a:ln w="9525">
              <a:noFill/>
              <a:miter lim="800000"/>
              <a:headEnd/>
              <a:tailEnd/>
            </a:ln>
          </p:spPr>
        </p:pic>
        <p:sp>
          <p:nvSpPr>
            <p:cNvPr id="7" name="Text Box 9"/>
            <p:cNvSpPr txBox="1">
              <a:spLocks noChangeArrowheads="1"/>
            </p:cNvSpPr>
            <p:nvPr/>
          </p:nvSpPr>
          <p:spPr bwMode="auto">
            <a:xfrm>
              <a:off x="8043863" y="5546725"/>
              <a:ext cx="1176337" cy="679673"/>
            </a:xfrm>
            <a:prstGeom prst="rect">
              <a:avLst/>
            </a:prstGeom>
            <a:noFill/>
            <a:ln w="9525">
              <a:noFill/>
              <a:miter lim="800000"/>
              <a:headEnd/>
              <a:tailEnd/>
            </a:ln>
          </p:spPr>
          <p:txBody>
            <a:bodyPr>
              <a:spAutoFit/>
            </a:bodyPr>
            <a:lstStyle/>
            <a:p>
              <a:pPr algn="ctr">
                <a:lnSpc>
                  <a:spcPct val="95000"/>
                </a:lnSpc>
                <a:spcBef>
                  <a:spcPct val="50000"/>
                </a:spcBef>
              </a:pPr>
              <a:r>
                <a:rPr lang="en-US" sz="2000" dirty="0">
                  <a:latin typeface="Arial"/>
                  <a:cs typeface="Arial"/>
                </a:rPr>
                <a:t>Quantity of Fish</a:t>
              </a:r>
            </a:p>
          </p:txBody>
        </p:sp>
        <p:sp>
          <p:nvSpPr>
            <p:cNvPr id="8" name="Text Box 10"/>
            <p:cNvSpPr txBox="1">
              <a:spLocks noChangeArrowheads="1"/>
            </p:cNvSpPr>
            <p:nvPr/>
          </p:nvSpPr>
          <p:spPr bwMode="auto">
            <a:xfrm>
              <a:off x="2498725" y="808038"/>
              <a:ext cx="1408113" cy="679673"/>
            </a:xfrm>
            <a:prstGeom prst="rect">
              <a:avLst/>
            </a:prstGeom>
            <a:noFill/>
            <a:ln w="9525">
              <a:noFill/>
              <a:miter lim="800000"/>
              <a:headEnd/>
              <a:tailEnd/>
            </a:ln>
          </p:spPr>
          <p:txBody>
            <a:bodyPr>
              <a:spAutoFit/>
            </a:bodyPr>
            <a:lstStyle/>
            <a:p>
              <a:pPr algn="r">
                <a:lnSpc>
                  <a:spcPct val="95000"/>
                </a:lnSpc>
                <a:spcBef>
                  <a:spcPct val="50000"/>
                </a:spcBef>
              </a:pPr>
              <a:r>
                <a:rPr lang="en-US" sz="2000">
                  <a:latin typeface="Arial"/>
                  <a:cs typeface="Arial"/>
                </a:rPr>
                <a:t>Quantity of Mangos</a:t>
              </a:r>
            </a:p>
          </p:txBody>
        </p:sp>
      </p:grpSp>
      <p:sp>
        <p:nvSpPr>
          <p:cNvPr id="9" name="Line 11"/>
          <p:cNvSpPr>
            <a:spLocks noChangeShapeType="1"/>
          </p:cNvSpPr>
          <p:nvPr/>
        </p:nvSpPr>
        <p:spPr bwMode="auto">
          <a:xfrm>
            <a:off x="3975100" y="1641475"/>
            <a:ext cx="3851275" cy="3811588"/>
          </a:xfrm>
          <a:prstGeom prst="line">
            <a:avLst/>
          </a:prstGeom>
          <a:noFill/>
          <a:ln w="28575">
            <a:solidFill>
              <a:schemeClr val="tx1"/>
            </a:solidFill>
            <a:round/>
            <a:headEnd/>
            <a:tailEnd/>
          </a:ln>
        </p:spPr>
        <p:txBody>
          <a:bodyPr/>
          <a:lstStyle/>
          <a:p>
            <a:endParaRPr lang="en-US">
              <a:latin typeface="Arial"/>
              <a:cs typeface="Arial"/>
            </a:endParaRPr>
          </a:p>
        </p:txBody>
      </p:sp>
      <p:sp>
        <p:nvSpPr>
          <p:cNvPr id="10" name="Oval 25"/>
          <p:cNvSpPr>
            <a:spLocks noChangeArrowheads="1"/>
          </p:cNvSpPr>
          <p:nvPr/>
        </p:nvSpPr>
        <p:spPr bwMode="auto">
          <a:xfrm>
            <a:off x="7748588" y="5378450"/>
            <a:ext cx="139700" cy="138113"/>
          </a:xfrm>
          <a:prstGeom prst="ellipse">
            <a:avLst/>
          </a:prstGeom>
          <a:solidFill>
            <a:schemeClr val="tx1"/>
          </a:solidFill>
          <a:ln w="9525">
            <a:noFill/>
            <a:prstDash val="dash"/>
            <a:round/>
            <a:headEnd/>
            <a:tailEnd/>
          </a:ln>
        </p:spPr>
        <p:txBody>
          <a:bodyPr wrap="none" anchor="ctr"/>
          <a:lstStyle/>
          <a:p>
            <a:endParaRPr lang="en-US">
              <a:latin typeface="Arial"/>
              <a:cs typeface="Arial"/>
            </a:endParaRPr>
          </a:p>
        </p:txBody>
      </p:sp>
      <p:sp>
        <p:nvSpPr>
          <p:cNvPr id="11" name="Oval 25"/>
          <p:cNvSpPr>
            <a:spLocks noChangeArrowheads="1"/>
          </p:cNvSpPr>
          <p:nvPr/>
        </p:nvSpPr>
        <p:spPr bwMode="auto">
          <a:xfrm>
            <a:off x="3917950" y="1570038"/>
            <a:ext cx="139700" cy="138112"/>
          </a:xfrm>
          <a:prstGeom prst="ellipse">
            <a:avLst/>
          </a:prstGeom>
          <a:solidFill>
            <a:schemeClr val="tx1"/>
          </a:solidFill>
          <a:ln w="9525">
            <a:noFill/>
            <a:prstDash val="dash"/>
            <a:round/>
            <a:headEnd/>
            <a:tailEnd/>
          </a:ln>
        </p:spPr>
        <p:txBody>
          <a:bodyPr wrap="none" anchor="ctr"/>
          <a:lstStyle/>
          <a:p>
            <a:endParaRPr lang="en-US">
              <a:latin typeface="Arial"/>
              <a:cs typeface="Arial"/>
            </a:endParaRPr>
          </a:p>
        </p:txBody>
      </p:sp>
      <p:sp>
        <p:nvSpPr>
          <p:cNvPr id="12" name="Line 14"/>
          <p:cNvSpPr>
            <a:spLocks noChangeShapeType="1"/>
          </p:cNvSpPr>
          <p:nvPr/>
        </p:nvSpPr>
        <p:spPr bwMode="auto">
          <a:xfrm>
            <a:off x="3984625" y="3548063"/>
            <a:ext cx="3832225" cy="1906587"/>
          </a:xfrm>
          <a:prstGeom prst="line">
            <a:avLst/>
          </a:prstGeom>
          <a:noFill/>
          <a:ln w="28575">
            <a:solidFill>
              <a:srgbClr val="339933"/>
            </a:solidFill>
            <a:round/>
            <a:headEnd/>
            <a:tailEnd/>
          </a:ln>
        </p:spPr>
        <p:txBody>
          <a:bodyPr/>
          <a:lstStyle/>
          <a:p>
            <a:endParaRPr lang="en-US">
              <a:latin typeface="Arial"/>
              <a:cs typeface="Arial"/>
            </a:endParaRPr>
          </a:p>
        </p:txBody>
      </p:sp>
      <p:sp>
        <p:nvSpPr>
          <p:cNvPr id="13" name="Text Box 60"/>
          <p:cNvSpPr txBox="1">
            <a:spLocks noChangeArrowheads="1"/>
          </p:cNvSpPr>
          <p:nvPr/>
        </p:nvSpPr>
        <p:spPr bwMode="auto">
          <a:xfrm>
            <a:off x="5507037" y="1203325"/>
            <a:ext cx="2874963" cy="1616075"/>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500" i="1" dirty="0">
                <a:latin typeface="Arial"/>
                <a:cs typeface="Arial"/>
              </a:rPr>
              <a:t>An increase in the price of one good pivots the budget constraint inward.</a:t>
            </a:r>
          </a:p>
        </p:txBody>
      </p:sp>
      <p:sp>
        <p:nvSpPr>
          <p:cNvPr id="14" name="Line 16"/>
          <p:cNvSpPr>
            <a:spLocks noChangeShapeType="1"/>
          </p:cNvSpPr>
          <p:nvPr/>
        </p:nvSpPr>
        <p:spPr bwMode="auto">
          <a:xfrm flipH="1">
            <a:off x="3984625" y="1711325"/>
            <a:ext cx="3175" cy="1755775"/>
          </a:xfrm>
          <a:prstGeom prst="line">
            <a:avLst/>
          </a:prstGeom>
          <a:noFill/>
          <a:ln w="57150">
            <a:solidFill>
              <a:srgbClr val="339933"/>
            </a:solidFill>
            <a:round/>
            <a:headEnd/>
            <a:tailEnd type="triangle" w="med" len="med"/>
          </a:ln>
        </p:spPr>
        <p:txBody>
          <a:bodyPr/>
          <a:lstStyle/>
          <a:p>
            <a:endParaRPr lang="en-US">
              <a:latin typeface="Arial"/>
              <a:cs typeface="Arial"/>
            </a:endParaRPr>
          </a:p>
        </p:txBody>
      </p:sp>
      <p:sp>
        <p:nvSpPr>
          <p:cNvPr id="15" name="Oval 25"/>
          <p:cNvSpPr>
            <a:spLocks noChangeArrowheads="1"/>
          </p:cNvSpPr>
          <p:nvPr/>
        </p:nvSpPr>
        <p:spPr bwMode="auto">
          <a:xfrm>
            <a:off x="7748588" y="5381625"/>
            <a:ext cx="139700" cy="138113"/>
          </a:xfrm>
          <a:prstGeom prst="ellipse">
            <a:avLst/>
          </a:prstGeom>
          <a:solidFill>
            <a:srgbClr val="009900"/>
          </a:solidFill>
          <a:ln w="9525">
            <a:noFill/>
            <a:prstDash val="dash"/>
            <a:round/>
            <a:headEnd/>
            <a:tailEnd/>
          </a:ln>
        </p:spPr>
        <p:txBody>
          <a:bodyPr wrap="none" anchor="ctr"/>
          <a:lstStyle/>
          <a:p>
            <a:endParaRPr lang="en-US">
              <a:latin typeface="Arial"/>
              <a:cs typeface="Arial"/>
            </a:endParaRPr>
          </a:p>
        </p:txBody>
      </p:sp>
      <p:sp>
        <p:nvSpPr>
          <p:cNvPr id="16" name="Oval 25"/>
          <p:cNvSpPr>
            <a:spLocks noChangeArrowheads="1"/>
          </p:cNvSpPr>
          <p:nvPr/>
        </p:nvSpPr>
        <p:spPr bwMode="auto">
          <a:xfrm>
            <a:off x="3913188" y="3476625"/>
            <a:ext cx="139700" cy="138113"/>
          </a:xfrm>
          <a:prstGeom prst="ellipse">
            <a:avLst/>
          </a:prstGeom>
          <a:solidFill>
            <a:srgbClr val="009900"/>
          </a:solidFill>
          <a:ln w="9525">
            <a:noFill/>
            <a:prstDash val="dash"/>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4032843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B2B2B2"/>
                                      </p:to>
                                    </p:animClr>
                                  </p:sub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Grp="1" noChangeArrowheads="1"/>
          </p:cNvSpPr>
          <p:nvPr>
            <p:ph type="title"/>
          </p:nvPr>
        </p:nvSpPr>
        <p:spPr/>
        <p:txBody>
          <a:bodyPr>
            <a:normAutofit fontScale="90000"/>
          </a:bodyPr>
          <a:lstStyle/>
          <a:p>
            <a:pPr eaLnBrk="1" hangingPunct="1"/>
            <a:r>
              <a:rPr lang="en-US" sz="3300" dirty="0" smtClean="0"/>
              <a:t>Preferences:  What the Consumer Wants</a:t>
            </a:r>
          </a:p>
        </p:txBody>
      </p:sp>
      <p:sp>
        <p:nvSpPr>
          <p:cNvPr id="7" name="Text Placeholder 6"/>
          <p:cNvSpPr>
            <a:spLocks noGrp="1"/>
          </p:cNvSpPr>
          <p:nvPr>
            <p:ph type="body" sz="quarter" idx="12"/>
          </p:nvPr>
        </p:nvSpPr>
        <p:spPr>
          <a:xfrm>
            <a:off x="252522" y="887905"/>
            <a:ext cx="3615833" cy="5298090"/>
          </a:xfrm>
        </p:spPr>
        <p:txBody>
          <a:bodyPr/>
          <a:lstStyle/>
          <a:p>
            <a:r>
              <a:rPr lang="en-US" sz="2800" b="1" dirty="0">
                <a:solidFill>
                  <a:srgbClr val="CC0000"/>
                </a:solidFill>
                <a:cs typeface="Arial"/>
              </a:rPr>
              <a:t>Indifference curve</a:t>
            </a:r>
            <a:r>
              <a:rPr lang="en-US" sz="2800" dirty="0">
                <a:cs typeface="Arial"/>
              </a:rPr>
              <a:t>:  </a:t>
            </a:r>
            <a:br>
              <a:rPr lang="en-US" sz="2800" dirty="0">
                <a:cs typeface="Arial"/>
              </a:rPr>
            </a:br>
            <a:r>
              <a:rPr lang="en-US" sz="2800" dirty="0">
                <a:cs typeface="Arial"/>
              </a:rPr>
              <a:t>shows consumption bundles that give the consumer the same level of </a:t>
            </a:r>
            <a:r>
              <a:rPr lang="en-US" sz="2800" dirty="0" smtClean="0">
                <a:cs typeface="Arial"/>
              </a:rPr>
              <a:t>satisfaction</a:t>
            </a:r>
          </a:p>
          <a:p>
            <a:endParaRPr lang="en-US" sz="2800" dirty="0">
              <a:cs typeface="Arial"/>
            </a:endParaRPr>
          </a:p>
          <a:p>
            <a:r>
              <a:rPr lang="en-US" sz="2800" b="1" dirty="0">
                <a:cs typeface="Arial"/>
              </a:rPr>
              <a:t>A</a:t>
            </a:r>
            <a:r>
              <a:rPr lang="en-US" sz="2800" dirty="0">
                <a:cs typeface="Arial"/>
              </a:rPr>
              <a:t>, </a:t>
            </a:r>
            <a:r>
              <a:rPr lang="en-US" sz="2800" b="1" dirty="0">
                <a:cs typeface="Arial"/>
              </a:rPr>
              <a:t>B</a:t>
            </a:r>
            <a:r>
              <a:rPr lang="en-US" sz="2800" dirty="0">
                <a:cs typeface="Arial"/>
              </a:rPr>
              <a:t>, and all other bundles on </a:t>
            </a:r>
            <a:r>
              <a:rPr lang="en-US" sz="2800" b="1" i="1" dirty="0">
                <a:latin typeface="Tahoma"/>
                <a:cs typeface="Tahoma"/>
              </a:rPr>
              <a:t>I</a:t>
            </a:r>
            <a:r>
              <a:rPr lang="en-US" sz="2800" b="1" baseline="-25000" dirty="0">
                <a:latin typeface="Tahoma"/>
                <a:cs typeface="Tahoma"/>
              </a:rPr>
              <a:t>1</a:t>
            </a:r>
            <a:r>
              <a:rPr lang="en-US" sz="2800" b="1" baseline="-25000" dirty="0">
                <a:cs typeface="Arial"/>
              </a:rPr>
              <a:t>  </a:t>
            </a:r>
            <a:r>
              <a:rPr lang="en-US" sz="2800" dirty="0">
                <a:cs typeface="Arial"/>
              </a:rPr>
              <a:t>make Hurley equally happy: he is </a:t>
            </a:r>
            <a:r>
              <a:rPr lang="en-US" sz="2800" i="1" dirty="0">
                <a:cs typeface="Arial"/>
              </a:rPr>
              <a:t>indifferent</a:t>
            </a:r>
            <a:r>
              <a:rPr lang="en-US" sz="2800" dirty="0">
                <a:cs typeface="Arial"/>
              </a:rPr>
              <a:t> between them.</a:t>
            </a:r>
          </a:p>
          <a:p>
            <a:endParaRPr lang="en-US" sz="2800" dirty="0">
              <a:cs typeface="Arial"/>
            </a:endParaRPr>
          </a:p>
          <a:p>
            <a:endParaRPr lang="en-US" sz="2800" dirty="0"/>
          </a:p>
        </p:txBody>
      </p:sp>
      <p:grpSp>
        <p:nvGrpSpPr>
          <p:cNvPr id="8" name="Group 7"/>
          <p:cNvGrpSpPr/>
          <p:nvPr/>
        </p:nvGrpSpPr>
        <p:grpSpPr>
          <a:xfrm>
            <a:off x="3849688" y="1244600"/>
            <a:ext cx="4514850" cy="4941888"/>
            <a:chOff x="3849688" y="1244600"/>
            <a:chExt cx="4514850" cy="4941888"/>
          </a:xfrm>
        </p:grpSpPr>
        <p:grpSp>
          <p:nvGrpSpPr>
            <p:cNvPr id="2" name="Group 7"/>
            <p:cNvGrpSpPr>
              <a:grpSpLocks/>
            </p:cNvGrpSpPr>
            <p:nvPr/>
          </p:nvGrpSpPr>
          <p:grpSpPr bwMode="auto">
            <a:xfrm>
              <a:off x="5049838" y="1895475"/>
              <a:ext cx="3270250" cy="3635375"/>
              <a:chOff x="2677" y="894"/>
              <a:chExt cx="2715" cy="2485"/>
            </a:xfrm>
          </p:grpSpPr>
          <p:sp>
            <p:nvSpPr>
              <p:cNvPr id="15380"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15381"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5366" name="Text Box 36"/>
            <p:cNvSpPr txBox="1">
              <a:spLocks noChangeArrowheads="1"/>
            </p:cNvSpPr>
            <p:nvPr/>
          </p:nvSpPr>
          <p:spPr bwMode="auto">
            <a:xfrm>
              <a:off x="7248525" y="5576888"/>
              <a:ext cx="1116013" cy="6096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Fish</a:t>
              </a:r>
              <a:endParaRPr lang="en-US" sz="2000" baseline="-25000">
                <a:latin typeface="Arial"/>
                <a:cs typeface="Arial"/>
              </a:endParaRPr>
            </a:p>
          </p:txBody>
        </p:sp>
        <p:sp>
          <p:nvSpPr>
            <p:cNvPr id="15367" name="Text Box 36"/>
            <p:cNvSpPr txBox="1">
              <a:spLocks noChangeArrowheads="1"/>
            </p:cNvSpPr>
            <p:nvPr/>
          </p:nvSpPr>
          <p:spPr bwMode="auto">
            <a:xfrm>
              <a:off x="3849688" y="1244600"/>
              <a:ext cx="1390650"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Mangos</a:t>
              </a:r>
              <a:endParaRPr lang="en-US" sz="2000" baseline="-25000" dirty="0">
                <a:latin typeface="Arial"/>
                <a:cs typeface="Arial"/>
              </a:endParaRPr>
            </a:p>
          </p:txBody>
        </p:sp>
      </p:grpSp>
      <p:grpSp>
        <p:nvGrpSpPr>
          <p:cNvPr id="3" name="Group 47"/>
          <p:cNvGrpSpPr>
            <a:grpSpLocks/>
          </p:cNvGrpSpPr>
          <p:nvPr/>
        </p:nvGrpSpPr>
        <p:grpSpPr bwMode="auto">
          <a:xfrm>
            <a:off x="5691188" y="2687638"/>
            <a:ext cx="1958975" cy="2228850"/>
            <a:chOff x="3585" y="1693"/>
            <a:chExt cx="1234" cy="1404"/>
          </a:xfrm>
        </p:grpSpPr>
        <p:sp>
          <p:nvSpPr>
            <p:cNvPr id="15378" name="Arc 12"/>
            <p:cNvSpPr>
              <a:spLocks/>
            </p:cNvSpPr>
            <p:nvPr/>
          </p:nvSpPr>
          <p:spPr bwMode="auto">
            <a:xfrm flipH="1" flipV="1">
              <a:off x="3585" y="1693"/>
              <a:ext cx="1222" cy="1238"/>
            </a:xfrm>
            <a:custGeom>
              <a:avLst/>
              <a:gdLst>
                <a:gd name="T0" fmla="*/ 1 w 21120"/>
                <a:gd name="T1" fmla="*/ 0 h 21348"/>
                <a:gd name="T2" fmla="*/ 4 w 21120"/>
                <a:gd name="T3" fmla="*/ 3 h 21348"/>
                <a:gd name="T4" fmla="*/ 0 w 21120"/>
                <a:gd name="T5" fmla="*/ 4 h 21348"/>
                <a:gd name="T6" fmla="*/ 0 60000 65536"/>
                <a:gd name="T7" fmla="*/ 0 60000 65536"/>
                <a:gd name="T8" fmla="*/ 0 60000 65536"/>
                <a:gd name="T9" fmla="*/ 0 w 21120"/>
                <a:gd name="T10" fmla="*/ 0 h 21348"/>
                <a:gd name="T11" fmla="*/ 21120 w 21120"/>
                <a:gd name="T12" fmla="*/ 21348 h 21348"/>
              </a:gdLst>
              <a:ahLst/>
              <a:cxnLst>
                <a:cxn ang="T6">
                  <a:pos x="T0" y="T1"/>
                </a:cxn>
                <a:cxn ang="T7">
                  <a:pos x="T2" y="T3"/>
                </a:cxn>
                <a:cxn ang="T8">
                  <a:pos x="T4" y="T5"/>
                </a:cxn>
              </a:cxnLst>
              <a:rect l="T9" t="T10" r="T11" b="T12"/>
              <a:pathLst>
                <a:path w="21120" h="21348" fill="none" extrusionOk="0">
                  <a:moveTo>
                    <a:pt x="3289" y="0"/>
                  </a:moveTo>
                  <a:cubicBezTo>
                    <a:pt x="12146" y="1364"/>
                    <a:pt x="19240" y="8056"/>
                    <a:pt x="21119" y="16819"/>
                  </a:cubicBezTo>
                </a:path>
                <a:path w="21120" h="21348" stroke="0" extrusionOk="0">
                  <a:moveTo>
                    <a:pt x="3289" y="0"/>
                  </a:moveTo>
                  <a:cubicBezTo>
                    <a:pt x="12146" y="1364"/>
                    <a:pt x="19240" y="8056"/>
                    <a:pt x="21119" y="16819"/>
                  </a:cubicBezTo>
                  <a:lnTo>
                    <a:pt x="0" y="21348"/>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15379" name="Text Box 36"/>
            <p:cNvSpPr txBox="1">
              <a:spLocks noChangeArrowheads="1"/>
            </p:cNvSpPr>
            <p:nvPr/>
          </p:nvSpPr>
          <p:spPr bwMode="auto">
            <a:xfrm>
              <a:off x="4609" y="2828"/>
              <a:ext cx="210" cy="269"/>
            </a:xfrm>
            <a:prstGeom prst="rect">
              <a:avLst/>
            </a:prstGeom>
            <a:noFill/>
            <a:ln w="9525">
              <a:noFill/>
              <a:miter lim="800000"/>
              <a:headEnd/>
              <a:tailEnd/>
            </a:ln>
          </p:spPr>
          <p:txBody>
            <a:bodyPr lIns="0" tIns="0" rIns="0" bIns="91440">
              <a:spAutoFit/>
            </a:bodyPr>
            <a:lstStyle/>
            <a:p>
              <a:pPr>
                <a:spcBef>
                  <a:spcPct val="50000"/>
                </a:spcBef>
              </a:pPr>
              <a:r>
                <a:rPr lang="en-US" sz="2200" b="1" i="1" dirty="0" smtClean="0">
                  <a:latin typeface="Tahoma"/>
                  <a:cs typeface="Tahoma"/>
                </a:rPr>
                <a:t>I</a:t>
              </a:r>
              <a:r>
                <a:rPr lang="en-US" sz="2200" b="1" baseline="-25000" dirty="0" smtClean="0">
                  <a:latin typeface="Tahoma"/>
                  <a:cs typeface="Tahoma"/>
                </a:rPr>
                <a:t>1</a:t>
              </a:r>
              <a:endParaRPr lang="en-US" sz="2200" b="1" baseline="-25000" dirty="0">
                <a:latin typeface="Tahoma"/>
                <a:cs typeface="Tahoma"/>
              </a:endParaRPr>
            </a:p>
          </p:txBody>
        </p:sp>
      </p:grpSp>
      <p:sp>
        <p:nvSpPr>
          <p:cNvPr id="201774" name="Text Box 46"/>
          <p:cNvSpPr txBox="1">
            <a:spLocks noChangeArrowheads="1"/>
          </p:cNvSpPr>
          <p:nvPr/>
        </p:nvSpPr>
        <p:spPr bwMode="auto">
          <a:xfrm>
            <a:off x="5656263" y="1100138"/>
            <a:ext cx="2828925" cy="860425"/>
          </a:xfrm>
          <a:prstGeom prst="rect">
            <a:avLst/>
          </a:prstGeom>
          <a:noFill/>
          <a:ln w="9525">
            <a:noFill/>
            <a:miter lim="800000"/>
            <a:headEnd/>
            <a:tailEnd/>
          </a:ln>
        </p:spPr>
        <p:txBody>
          <a:bodyPr>
            <a:spAutoFit/>
          </a:bodyPr>
          <a:lstStyle/>
          <a:p>
            <a:pPr algn="ctr">
              <a:lnSpc>
                <a:spcPct val="105000"/>
              </a:lnSpc>
            </a:pPr>
            <a:r>
              <a:rPr lang="en-US" sz="2400" dirty="0">
                <a:latin typeface="Arial"/>
                <a:cs typeface="Arial"/>
              </a:rPr>
              <a:t>One of Hurley’s indifference curves</a:t>
            </a:r>
          </a:p>
        </p:txBody>
      </p:sp>
      <p:grpSp>
        <p:nvGrpSpPr>
          <p:cNvPr id="4" name="Group 21"/>
          <p:cNvGrpSpPr>
            <a:grpSpLocks/>
          </p:cNvGrpSpPr>
          <p:nvPr/>
        </p:nvGrpSpPr>
        <p:grpSpPr bwMode="auto">
          <a:xfrm>
            <a:off x="5818188" y="3265488"/>
            <a:ext cx="404812" cy="360362"/>
            <a:chOff x="3094" y="2172"/>
            <a:chExt cx="255" cy="227"/>
          </a:xfrm>
        </p:grpSpPr>
        <p:sp>
          <p:nvSpPr>
            <p:cNvPr id="15376" name="Oval 22"/>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5377"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B</a:t>
              </a:r>
              <a:endParaRPr lang="en-US" sz="2200" b="1" baseline="-25000">
                <a:latin typeface="Arial"/>
                <a:cs typeface="Arial"/>
              </a:endParaRPr>
            </a:p>
          </p:txBody>
        </p:sp>
      </p:grpSp>
      <p:grpSp>
        <p:nvGrpSpPr>
          <p:cNvPr id="5" name="Group 31"/>
          <p:cNvGrpSpPr>
            <a:grpSpLocks/>
          </p:cNvGrpSpPr>
          <p:nvPr/>
        </p:nvGrpSpPr>
        <p:grpSpPr bwMode="auto">
          <a:xfrm>
            <a:off x="6515100" y="4049713"/>
            <a:ext cx="398463" cy="360362"/>
            <a:chOff x="3484" y="2235"/>
            <a:chExt cx="251" cy="227"/>
          </a:xfrm>
        </p:grpSpPr>
        <p:sp>
          <p:nvSpPr>
            <p:cNvPr id="15374" name="Oval 32"/>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5375"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22168329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774"/>
                                        </p:tgtEl>
                                        <p:attrNameLst>
                                          <p:attrName>style.visibility</p:attrName>
                                        </p:attrNameLst>
                                      </p:cBhvr>
                                      <p:to>
                                        <p:strVal val="visible"/>
                                      </p:to>
                                    </p:set>
                                    <p:animEffect transition="in" filter="fade">
                                      <p:cBhvr>
                                        <p:cTn id="10" dur="1000"/>
                                        <p:tgtEl>
                                          <p:spTgt spid="20177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017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09550" y="0"/>
            <a:ext cx="8770938" cy="1549400"/>
          </a:xfrm>
        </p:spPr>
        <p:txBody>
          <a:bodyPr/>
          <a:lstStyle/>
          <a:p>
            <a:pPr eaLnBrk="1" hangingPunct="1"/>
            <a:r>
              <a:rPr lang="en-US" sz="3200" dirty="0" smtClean="0"/>
              <a:t>Four Properties of Indifference Curves</a:t>
            </a:r>
            <a:br>
              <a:rPr lang="en-US" sz="3200" dirty="0" smtClean="0"/>
            </a:br>
            <a:r>
              <a:rPr lang="en-US" sz="2800" b="1" dirty="0" smtClean="0">
                <a:solidFill>
                  <a:srgbClr val="C00000"/>
                </a:solidFill>
                <a:cs typeface="Arial"/>
              </a:rPr>
              <a:t>1. </a:t>
            </a:r>
            <a:r>
              <a:rPr lang="en-US" sz="3200" b="1" dirty="0" smtClean="0">
                <a:solidFill>
                  <a:srgbClr val="C00000"/>
                </a:solidFill>
                <a:cs typeface="Arial"/>
              </a:rPr>
              <a:t>Indifference </a:t>
            </a:r>
            <a:r>
              <a:rPr lang="en-US" sz="3200" b="1" dirty="0">
                <a:solidFill>
                  <a:srgbClr val="C00000"/>
                </a:solidFill>
                <a:cs typeface="Arial"/>
              </a:rPr>
              <a:t>curves are downward-sloping</a:t>
            </a:r>
            <a:r>
              <a:rPr lang="en-US" sz="3200" dirty="0">
                <a:solidFill>
                  <a:srgbClr val="C00000"/>
                </a:solidFill>
                <a:cs typeface="Arial"/>
              </a:rPr>
              <a:t>. </a:t>
            </a:r>
            <a:endParaRPr lang="en-US" sz="3200" dirty="0" smtClean="0">
              <a:solidFill>
                <a:srgbClr val="C00000"/>
              </a:solidFill>
            </a:endParaRPr>
          </a:p>
        </p:txBody>
      </p:sp>
      <p:sp>
        <p:nvSpPr>
          <p:cNvPr id="6" name="Text Placeholder 5"/>
          <p:cNvSpPr>
            <a:spLocks noGrp="1"/>
          </p:cNvSpPr>
          <p:nvPr>
            <p:ph type="body" sz="quarter" idx="12"/>
          </p:nvPr>
        </p:nvSpPr>
        <p:spPr>
          <a:xfrm>
            <a:off x="381000" y="1651000"/>
            <a:ext cx="3365500" cy="4826000"/>
          </a:xfrm>
        </p:spPr>
        <p:txBody>
          <a:bodyPr/>
          <a:lstStyle/>
          <a:p>
            <a:pPr>
              <a:lnSpc>
                <a:spcPct val="105000"/>
              </a:lnSpc>
              <a:spcBef>
                <a:spcPct val="20000"/>
              </a:spcBef>
            </a:pPr>
            <a:r>
              <a:rPr lang="en-US" sz="2800" dirty="0">
                <a:cs typeface="Arial"/>
              </a:rPr>
              <a:t>If the quantity of </a:t>
            </a:r>
            <a:br>
              <a:rPr lang="en-US" sz="2800" dirty="0">
                <a:cs typeface="Arial"/>
              </a:rPr>
            </a:br>
            <a:r>
              <a:rPr lang="en-US" sz="2800" dirty="0">
                <a:cs typeface="Arial"/>
              </a:rPr>
              <a:t>fish is reduced, </a:t>
            </a:r>
            <a:endParaRPr lang="en-US" sz="2800" dirty="0" smtClean="0">
              <a:cs typeface="Arial"/>
            </a:endParaRPr>
          </a:p>
          <a:p>
            <a:pPr>
              <a:lnSpc>
                <a:spcPct val="105000"/>
              </a:lnSpc>
              <a:spcBef>
                <a:spcPct val="20000"/>
              </a:spcBef>
            </a:pPr>
            <a:r>
              <a:rPr lang="en-US" sz="2800" dirty="0" smtClean="0">
                <a:cs typeface="Arial"/>
              </a:rPr>
              <a:t>the </a:t>
            </a:r>
            <a:r>
              <a:rPr lang="en-US" sz="2800" dirty="0">
                <a:cs typeface="Arial"/>
              </a:rPr>
              <a:t>quantity of mangos must be increased to keep Hurley equally happy.</a:t>
            </a:r>
          </a:p>
          <a:p>
            <a:endParaRPr lang="en-US" sz="2800" dirty="0"/>
          </a:p>
        </p:txBody>
      </p:sp>
      <p:grpSp>
        <p:nvGrpSpPr>
          <p:cNvPr id="7" name="Group 6"/>
          <p:cNvGrpSpPr/>
          <p:nvPr/>
        </p:nvGrpSpPr>
        <p:grpSpPr>
          <a:xfrm>
            <a:off x="3849688" y="1244600"/>
            <a:ext cx="4514850" cy="4941888"/>
            <a:chOff x="3849688" y="1244600"/>
            <a:chExt cx="4514850" cy="4941888"/>
          </a:xfrm>
        </p:grpSpPr>
        <p:grpSp>
          <p:nvGrpSpPr>
            <p:cNvPr id="2" name="Group 3"/>
            <p:cNvGrpSpPr>
              <a:grpSpLocks/>
            </p:cNvGrpSpPr>
            <p:nvPr/>
          </p:nvGrpSpPr>
          <p:grpSpPr bwMode="auto">
            <a:xfrm>
              <a:off x="5049838" y="1895475"/>
              <a:ext cx="3270250" cy="3635375"/>
              <a:chOff x="2677" y="894"/>
              <a:chExt cx="2715" cy="2485"/>
            </a:xfrm>
          </p:grpSpPr>
          <p:sp>
            <p:nvSpPr>
              <p:cNvPr id="16405"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p>
            </p:txBody>
          </p:sp>
          <p:sp>
            <p:nvSpPr>
              <p:cNvPr id="16406"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p>
            </p:txBody>
          </p:sp>
        </p:grpSp>
        <p:sp>
          <p:nvSpPr>
            <p:cNvPr id="16390" name="Text Box 36"/>
            <p:cNvSpPr txBox="1">
              <a:spLocks noChangeArrowheads="1"/>
            </p:cNvSpPr>
            <p:nvPr/>
          </p:nvSpPr>
          <p:spPr bwMode="auto">
            <a:xfrm>
              <a:off x="7248525" y="5576888"/>
              <a:ext cx="1116013"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Fish</a:t>
              </a:r>
              <a:endParaRPr lang="en-US" sz="2000" baseline="-25000" dirty="0">
                <a:latin typeface="Arial"/>
                <a:cs typeface="Arial"/>
              </a:endParaRPr>
            </a:p>
          </p:txBody>
        </p:sp>
        <p:sp>
          <p:nvSpPr>
            <p:cNvPr id="16391" name="Text Box 36"/>
            <p:cNvSpPr txBox="1">
              <a:spLocks noChangeArrowheads="1"/>
            </p:cNvSpPr>
            <p:nvPr/>
          </p:nvSpPr>
          <p:spPr bwMode="auto">
            <a:xfrm>
              <a:off x="3849688" y="1244600"/>
              <a:ext cx="1390650"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Mangos</a:t>
              </a:r>
              <a:endParaRPr lang="en-US" sz="2000" baseline="-25000" dirty="0">
                <a:latin typeface="Arial"/>
                <a:cs typeface="Arial"/>
              </a:endParaRPr>
            </a:p>
          </p:txBody>
        </p:sp>
      </p:grpSp>
      <p:grpSp>
        <p:nvGrpSpPr>
          <p:cNvPr id="3" name="Group 13"/>
          <p:cNvGrpSpPr>
            <a:grpSpLocks/>
          </p:cNvGrpSpPr>
          <p:nvPr/>
        </p:nvGrpSpPr>
        <p:grpSpPr bwMode="auto">
          <a:xfrm>
            <a:off x="6515100" y="4049713"/>
            <a:ext cx="398463" cy="360362"/>
            <a:chOff x="3484" y="2235"/>
            <a:chExt cx="251" cy="227"/>
          </a:xfrm>
        </p:grpSpPr>
        <p:sp>
          <p:nvSpPr>
            <p:cNvPr id="16403" name="Oval 14"/>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6404"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grpSp>
        <p:nvGrpSpPr>
          <p:cNvPr id="8" name="Group 7"/>
          <p:cNvGrpSpPr/>
          <p:nvPr/>
        </p:nvGrpSpPr>
        <p:grpSpPr>
          <a:xfrm>
            <a:off x="5656263" y="1100138"/>
            <a:ext cx="2828925" cy="3816350"/>
            <a:chOff x="5656263" y="1100138"/>
            <a:chExt cx="2828925" cy="3816350"/>
          </a:xfrm>
        </p:grpSpPr>
        <p:sp>
          <p:nvSpPr>
            <p:cNvPr id="16392" name="Arc 8"/>
            <p:cNvSpPr>
              <a:spLocks/>
            </p:cNvSpPr>
            <p:nvPr/>
          </p:nvSpPr>
          <p:spPr bwMode="auto">
            <a:xfrm flipH="1" flipV="1">
              <a:off x="5691188" y="2687638"/>
              <a:ext cx="1939925" cy="1965325"/>
            </a:xfrm>
            <a:custGeom>
              <a:avLst/>
              <a:gdLst>
                <a:gd name="T0" fmla="*/ 2147483647 w 21120"/>
                <a:gd name="T1" fmla="*/ 0 h 21348"/>
                <a:gd name="T2" fmla="*/ 2147483647 w 21120"/>
                <a:gd name="T3" fmla="*/ 2147483647 h 21348"/>
                <a:gd name="T4" fmla="*/ 0 w 21120"/>
                <a:gd name="T5" fmla="*/ 2147483647 h 21348"/>
                <a:gd name="T6" fmla="*/ 0 60000 65536"/>
                <a:gd name="T7" fmla="*/ 0 60000 65536"/>
                <a:gd name="T8" fmla="*/ 0 60000 65536"/>
                <a:gd name="T9" fmla="*/ 0 w 21120"/>
                <a:gd name="T10" fmla="*/ 0 h 21348"/>
                <a:gd name="T11" fmla="*/ 21120 w 21120"/>
                <a:gd name="T12" fmla="*/ 21348 h 21348"/>
              </a:gdLst>
              <a:ahLst/>
              <a:cxnLst>
                <a:cxn ang="T6">
                  <a:pos x="T0" y="T1"/>
                </a:cxn>
                <a:cxn ang="T7">
                  <a:pos x="T2" y="T3"/>
                </a:cxn>
                <a:cxn ang="T8">
                  <a:pos x="T4" y="T5"/>
                </a:cxn>
              </a:cxnLst>
              <a:rect l="T9" t="T10" r="T11" b="T12"/>
              <a:pathLst>
                <a:path w="21120" h="21348" fill="none" extrusionOk="0">
                  <a:moveTo>
                    <a:pt x="3289" y="0"/>
                  </a:moveTo>
                  <a:cubicBezTo>
                    <a:pt x="12146" y="1364"/>
                    <a:pt x="19240" y="8056"/>
                    <a:pt x="21119" y="16819"/>
                  </a:cubicBezTo>
                </a:path>
                <a:path w="21120" h="21348" stroke="0" extrusionOk="0">
                  <a:moveTo>
                    <a:pt x="3289" y="0"/>
                  </a:moveTo>
                  <a:cubicBezTo>
                    <a:pt x="12146" y="1364"/>
                    <a:pt x="19240" y="8056"/>
                    <a:pt x="21119" y="16819"/>
                  </a:cubicBezTo>
                  <a:lnTo>
                    <a:pt x="0" y="21348"/>
                  </a:lnTo>
                  <a:close/>
                </a:path>
              </a:pathLst>
            </a:custGeom>
            <a:noFill/>
            <a:ln w="28575">
              <a:solidFill>
                <a:srgbClr val="003399"/>
              </a:solidFill>
              <a:round/>
              <a:headEnd/>
              <a:tailEnd/>
            </a:ln>
          </p:spPr>
          <p:txBody>
            <a:bodyPr rot="10800000" wrap="none" anchor="ctr"/>
            <a:lstStyle/>
            <a:p>
              <a:pPr algn="ctr"/>
              <a:endParaRPr lang="en-US"/>
            </a:p>
            <a:p>
              <a:pPr algn="ctr"/>
              <a:endParaRPr lang="en-US"/>
            </a:p>
          </p:txBody>
        </p:sp>
        <p:sp>
          <p:nvSpPr>
            <p:cNvPr id="16395" name="Text Box 16"/>
            <p:cNvSpPr txBox="1">
              <a:spLocks noChangeArrowheads="1"/>
            </p:cNvSpPr>
            <p:nvPr/>
          </p:nvSpPr>
          <p:spPr bwMode="auto">
            <a:xfrm>
              <a:off x="5656263" y="1100138"/>
              <a:ext cx="2828925" cy="860425"/>
            </a:xfrm>
            <a:prstGeom prst="rect">
              <a:avLst/>
            </a:prstGeom>
            <a:noFill/>
            <a:ln w="9525">
              <a:noFill/>
              <a:miter lim="800000"/>
              <a:headEnd/>
              <a:tailEnd/>
            </a:ln>
          </p:spPr>
          <p:txBody>
            <a:bodyPr>
              <a:spAutoFit/>
            </a:bodyPr>
            <a:lstStyle/>
            <a:p>
              <a:pPr algn="ctr">
                <a:lnSpc>
                  <a:spcPct val="105000"/>
                </a:lnSpc>
              </a:pPr>
              <a:r>
                <a:rPr lang="en-US" sz="2400" dirty="0">
                  <a:latin typeface="Arial"/>
                  <a:cs typeface="Arial"/>
                </a:rPr>
                <a:t>One of Hurley’s indifference curves</a:t>
              </a:r>
            </a:p>
          </p:txBody>
        </p:sp>
        <p:sp>
          <p:nvSpPr>
            <p:cNvPr id="16396" name="Text Box 36"/>
            <p:cNvSpPr txBox="1">
              <a:spLocks noChangeArrowheads="1"/>
            </p:cNvSpPr>
            <p:nvPr/>
          </p:nvSpPr>
          <p:spPr bwMode="auto">
            <a:xfrm>
              <a:off x="7316788" y="4489450"/>
              <a:ext cx="333375" cy="427038"/>
            </a:xfrm>
            <a:prstGeom prst="rect">
              <a:avLst/>
            </a:prstGeom>
            <a:noFill/>
            <a:ln w="9525">
              <a:noFill/>
              <a:miter lim="800000"/>
              <a:headEnd/>
              <a:tailEnd/>
            </a:ln>
          </p:spPr>
          <p:txBody>
            <a:bodyPr lIns="0" tIns="0" rIns="0" bIns="91440">
              <a:spAutoFit/>
            </a:bodyPr>
            <a:lstStyle/>
            <a:p>
              <a:pPr>
                <a:spcBef>
                  <a:spcPct val="50000"/>
                </a:spcBef>
              </a:pPr>
              <a:r>
                <a:rPr lang="en-US" sz="2200" b="1" i="1" dirty="0">
                  <a:latin typeface="Tahoma" pitchFamily="34" charset="0"/>
                  <a:cs typeface="Arial" charset="0"/>
                </a:rPr>
                <a:t>I</a:t>
              </a:r>
              <a:r>
                <a:rPr lang="en-US" sz="2200" b="1" baseline="-25000" dirty="0">
                  <a:latin typeface="Tahoma" pitchFamily="34" charset="0"/>
                  <a:cs typeface="Arial" charset="0"/>
                </a:rPr>
                <a:t>1</a:t>
              </a:r>
            </a:p>
          </p:txBody>
        </p:sp>
      </p:grpSp>
      <p:grpSp>
        <p:nvGrpSpPr>
          <p:cNvPr id="4" name="Group 27"/>
          <p:cNvGrpSpPr>
            <a:grpSpLocks/>
          </p:cNvGrpSpPr>
          <p:nvPr/>
        </p:nvGrpSpPr>
        <p:grpSpPr bwMode="auto">
          <a:xfrm>
            <a:off x="5818188" y="3265488"/>
            <a:ext cx="404812" cy="360362"/>
            <a:chOff x="3094" y="2172"/>
            <a:chExt cx="255" cy="227"/>
          </a:xfrm>
        </p:grpSpPr>
        <p:sp>
          <p:nvSpPr>
            <p:cNvPr id="16401" name="Oval 28"/>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6402"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dirty="0">
                  <a:latin typeface="Arial"/>
                  <a:cs typeface="Arial"/>
                </a:rPr>
                <a:t>B</a:t>
              </a:r>
              <a:endParaRPr lang="en-US" sz="2200" b="1" baseline="-25000" dirty="0">
                <a:latin typeface="Arial"/>
                <a:cs typeface="Arial"/>
              </a:endParaRPr>
            </a:p>
          </p:txBody>
        </p:sp>
      </p:grpSp>
      <p:sp>
        <p:nvSpPr>
          <p:cNvPr id="205854" name="Line 30"/>
          <p:cNvSpPr>
            <a:spLocks noChangeShapeType="1"/>
          </p:cNvSpPr>
          <p:nvPr/>
        </p:nvSpPr>
        <p:spPr bwMode="auto">
          <a:xfrm flipH="1">
            <a:off x="5856288" y="4373563"/>
            <a:ext cx="657225" cy="0"/>
          </a:xfrm>
          <a:prstGeom prst="line">
            <a:avLst/>
          </a:prstGeom>
          <a:noFill/>
          <a:ln w="38100">
            <a:solidFill>
              <a:srgbClr val="CC0000"/>
            </a:solidFill>
            <a:round/>
            <a:headEnd/>
            <a:tailEnd type="triangle" w="lg" len="med"/>
          </a:ln>
        </p:spPr>
        <p:txBody>
          <a:bodyPr/>
          <a:lstStyle/>
          <a:p>
            <a:endParaRPr lang="en-US"/>
          </a:p>
        </p:txBody>
      </p:sp>
      <p:sp>
        <p:nvSpPr>
          <p:cNvPr id="205855" name="Line 31"/>
          <p:cNvSpPr>
            <a:spLocks noChangeShapeType="1"/>
          </p:cNvSpPr>
          <p:nvPr/>
        </p:nvSpPr>
        <p:spPr bwMode="auto">
          <a:xfrm flipV="1">
            <a:off x="5861050" y="3611563"/>
            <a:ext cx="0" cy="762000"/>
          </a:xfrm>
          <a:prstGeom prst="line">
            <a:avLst/>
          </a:prstGeom>
          <a:noFill/>
          <a:ln w="38100">
            <a:solidFill>
              <a:srgbClr val="CC0000"/>
            </a:solidFill>
            <a:round/>
            <a:headEnd/>
            <a:tailEnd type="triangle" w="lg" len="med"/>
          </a:ln>
        </p:spPr>
        <p:txBody>
          <a:bodyPr/>
          <a:lstStyle/>
          <a:p>
            <a:endParaRPr lang="en-US"/>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4265685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5854"/>
                                        </p:tgtEl>
                                        <p:attrNameLst>
                                          <p:attrName>style.visibility</p:attrName>
                                        </p:attrNameLst>
                                      </p:cBhvr>
                                      <p:to>
                                        <p:strVal val="visible"/>
                                      </p:to>
                                    </p:set>
                                    <p:animEffect transition="in" filter="wipe(right)">
                                      <p:cBhvr>
                                        <p:cTn id="7" dur="500"/>
                                        <p:tgtEl>
                                          <p:spTgt spid="2058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5855"/>
                                        </p:tgtEl>
                                        <p:attrNameLst>
                                          <p:attrName>style.visibility</p:attrName>
                                        </p:attrNameLst>
                                      </p:cBhvr>
                                      <p:to>
                                        <p:strVal val="visible"/>
                                      </p:to>
                                    </p:set>
                                    <p:animEffect transition="in" filter="wipe(down)">
                                      <p:cBhvr>
                                        <p:cTn id="15" dur="500"/>
                                        <p:tgtEl>
                                          <p:spTgt spid="20585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4" grpId="0" animBg="1"/>
      <p:bldP spid="2058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09550" y="-1"/>
            <a:ext cx="8770938" cy="1530351"/>
          </a:xfrm>
        </p:spPr>
        <p:txBody>
          <a:bodyPr/>
          <a:lstStyle/>
          <a:p>
            <a:pPr eaLnBrk="1" hangingPunct="1"/>
            <a:r>
              <a:rPr lang="en-US" sz="3200" dirty="0" smtClean="0"/>
              <a:t>Four Properties of Indifference Curves</a:t>
            </a:r>
            <a:br>
              <a:rPr lang="en-US" sz="3200" dirty="0" smtClean="0"/>
            </a:br>
            <a:r>
              <a:rPr lang="en-US" sz="2800" b="1" dirty="0" smtClean="0">
                <a:solidFill>
                  <a:srgbClr val="C00000"/>
                </a:solidFill>
                <a:cs typeface="Arial"/>
              </a:rPr>
              <a:t>2. </a:t>
            </a:r>
            <a:r>
              <a:rPr lang="en-US" sz="3200" b="1" dirty="0" smtClean="0">
                <a:solidFill>
                  <a:srgbClr val="C00000"/>
                </a:solidFill>
                <a:cs typeface="Arial"/>
              </a:rPr>
              <a:t>Higher </a:t>
            </a:r>
            <a:r>
              <a:rPr lang="en-US" sz="3200" b="1" dirty="0">
                <a:solidFill>
                  <a:srgbClr val="C00000"/>
                </a:solidFill>
                <a:cs typeface="Arial"/>
              </a:rPr>
              <a:t>indifference curves are preferred to lower ones. </a:t>
            </a:r>
            <a:endParaRPr lang="en-US" sz="3200" b="1" dirty="0" smtClean="0">
              <a:solidFill>
                <a:srgbClr val="C00000"/>
              </a:solidFill>
            </a:endParaRPr>
          </a:p>
        </p:txBody>
      </p:sp>
      <p:sp>
        <p:nvSpPr>
          <p:cNvPr id="10" name="Text Placeholder 9"/>
          <p:cNvSpPr>
            <a:spLocks noGrp="1"/>
          </p:cNvSpPr>
          <p:nvPr>
            <p:ph type="body" sz="quarter" idx="12"/>
          </p:nvPr>
        </p:nvSpPr>
        <p:spPr>
          <a:xfrm>
            <a:off x="304800" y="1895474"/>
            <a:ext cx="3365500" cy="4367213"/>
          </a:xfrm>
        </p:spPr>
        <p:txBody>
          <a:bodyPr/>
          <a:lstStyle/>
          <a:p>
            <a:r>
              <a:rPr lang="en-US" sz="2800" dirty="0">
                <a:cs typeface="Arial"/>
              </a:rPr>
              <a:t>Hurley prefers every bundle on </a:t>
            </a:r>
            <a:r>
              <a:rPr lang="en-US" sz="2800" b="1" i="1" dirty="0">
                <a:latin typeface="Tahoma"/>
                <a:cs typeface="Tahoma"/>
              </a:rPr>
              <a:t>I</a:t>
            </a:r>
            <a:r>
              <a:rPr lang="en-US" sz="2800" b="1" baseline="-25000" dirty="0">
                <a:latin typeface="Tahoma"/>
                <a:cs typeface="Tahoma"/>
              </a:rPr>
              <a:t>2</a:t>
            </a:r>
            <a:r>
              <a:rPr lang="en-US" sz="2800" dirty="0">
                <a:cs typeface="Arial"/>
              </a:rPr>
              <a:t> (like </a:t>
            </a:r>
            <a:r>
              <a:rPr lang="en-US" sz="2800" b="1" dirty="0">
                <a:cs typeface="Arial"/>
              </a:rPr>
              <a:t>C</a:t>
            </a:r>
            <a:r>
              <a:rPr lang="en-US" sz="2800" dirty="0">
                <a:cs typeface="Arial"/>
              </a:rPr>
              <a:t>) </a:t>
            </a:r>
            <a:r>
              <a:rPr lang="en-US" sz="2800" dirty="0" smtClean="0">
                <a:cs typeface="Arial"/>
              </a:rPr>
              <a:t>to </a:t>
            </a:r>
            <a:r>
              <a:rPr lang="en-US" sz="2800" dirty="0">
                <a:cs typeface="Arial"/>
              </a:rPr>
              <a:t>every bundle on </a:t>
            </a:r>
            <a:r>
              <a:rPr lang="en-US" sz="2800" b="1" i="1" dirty="0">
                <a:latin typeface="Tahoma"/>
                <a:cs typeface="Tahoma"/>
              </a:rPr>
              <a:t>I</a:t>
            </a:r>
            <a:r>
              <a:rPr lang="en-US" sz="2800" b="1" baseline="-25000" dirty="0">
                <a:latin typeface="Tahoma"/>
                <a:cs typeface="Tahoma"/>
              </a:rPr>
              <a:t>1</a:t>
            </a:r>
            <a:r>
              <a:rPr lang="en-US" sz="2800" b="1" dirty="0">
                <a:cs typeface="Arial"/>
              </a:rPr>
              <a:t> </a:t>
            </a:r>
            <a:r>
              <a:rPr lang="en-US" sz="2800" dirty="0">
                <a:cs typeface="Arial"/>
              </a:rPr>
              <a:t> (like </a:t>
            </a:r>
            <a:r>
              <a:rPr lang="en-US" sz="2800" b="1" dirty="0">
                <a:cs typeface="Arial"/>
              </a:rPr>
              <a:t>A</a:t>
            </a:r>
            <a:r>
              <a:rPr lang="en-US" sz="2800" dirty="0">
                <a:cs typeface="Arial"/>
              </a:rPr>
              <a:t>). </a:t>
            </a:r>
            <a:endParaRPr lang="en-US" sz="2800" dirty="0" smtClean="0">
              <a:cs typeface="Arial"/>
            </a:endParaRPr>
          </a:p>
          <a:p>
            <a:r>
              <a:rPr lang="en-US" sz="2800" dirty="0">
                <a:cs typeface="Arial"/>
              </a:rPr>
              <a:t>He prefers every bundle on </a:t>
            </a:r>
            <a:r>
              <a:rPr lang="en-US" sz="2800" b="1" i="1" dirty="0">
                <a:latin typeface="Tahoma"/>
                <a:cs typeface="Tahoma"/>
              </a:rPr>
              <a:t>I</a:t>
            </a:r>
            <a:r>
              <a:rPr lang="en-US" sz="2800" b="1" baseline="-25000" dirty="0">
                <a:latin typeface="Tahoma"/>
                <a:cs typeface="Tahoma"/>
              </a:rPr>
              <a:t>1</a:t>
            </a:r>
            <a:r>
              <a:rPr lang="en-US" sz="2800" dirty="0">
                <a:cs typeface="Arial"/>
              </a:rPr>
              <a:t> (like </a:t>
            </a:r>
            <a:r>
              <a:rPr lang="en-US" sz="2800" b="1" dirty="0">
                <a:cs typeface="Arial"/>
              </a:rPr>
              <a:t>A</a:t>
            </a:r>
            <a:r>
              <a:rPr lang="en-US" sz="2800" dirty="0">
                <a:cs typeface="Arial"/>
              </a:rPr>
              <a:t>) </a:t>
            </a:r>
            <a:r>
              <a:rPr lang="en-US" sz="2800" dirty="0" smtClean="0">
                <a:cs typeface="Arial"/>
              </a:rPr>
              <a:t>to </a:t>
            </a:r>
            <a:r>
              <a:rPr lang="en-US" sz="2800" dirty="0">
                <a:cs typeface="Arial"/>
              </a:rPr>
              <a:t>every bundle on </a:t>
            </a:r>
            <a:r>
              <a:rPr lang="en-US" sz="2800" b="1" i="1" dirty="0">
                <a:latin typeface="Tahoma"/>
                <a:cs typeface="Tahoma"/>
              </a:rPr>
              <a:t>I</a:t>
            </a:r>
            <a:r>
              <a:rPr lang="en-US" sz="2800" b="1" baseline="-25000" dirty="0">
                <a:latin typeface="Tahoma"/>
                <a:cs typeface="Tahoma"/>
              </a:rPr>
              <a:t>0</a:t>
            </a:r>
            <a:r>
              <a:rPr lang="en-US" sz="2800" b="1" dirty="0">
                <a:cs typeface="Arial"/>
              </a:rPr>
              <a:t> </a:t>
            </a:r>
            <a:r>
              <a:rPr lang="en-US" sz="2800" dirty="0">
                <a:cs typeface="Arial"/>
              </a:rPr>
              <a:t> (like </a:t>
            </a:r>
            <a:r>
              <a:rPr lang="en-US" sz="2800" b="1" dirty="0">
                <a:cs typeface="Arial"/>
              </a:rPr>
              <a:t>D</a:t>
            </a:r>
            <a:r>
              <a:rPr lang="en-US" sz="2800" dirty="0">
                <a:cs typeface="Arial"/>
              </a:rPr>
              <a:t>).  </a:t>
            </a:r>
          </a:p>
          <a:p>
            <a:r>
              <a:rPr lang="en-US" sz="2800" dirty="0" smtClean="0">
                <a:cs typeface="Arial"/>
              </a:rPr>
              <a:t> </a:t>
            </a:r>
            <a:endParaRPr lang="en-US" sz="2800" dirty="0">
              <a:cs typeface="Arial"/>
            </a:endParaRPr>
          </a:p>
          <a:p>
            <a:endParaRPr lang="en-US" sz="2800" dirty="0"/>
          </a:p>
        </p:txBody>
      </p:sp>
      <p:grpSp>
        <p:nvGrpSpPr>
          <p:cNvPr id="11" name="Group 10"/>
          <p:cNvGrpSpPr/>
          <p:nvPr/>
        </p:nvGrpSpPr>
        <p:grpSpPr>
          <a:xfrm>
            <a:off x="3849688" y="1244600"/>
            <a:ext cx="4514850" cy="4941888"/>
            <a:chOff x="3849688" y="1244600"/>
            <a:chExt cx="4514850" cy="4941888"/>
          </a:xfrm>
        </p:grpSpPr>
        <p:grpSp>
          <p:nvGrpSpPr>
            <p:cNvPr id="2" name="Group 3"/>
            <p:cNvGrpSpPr>
              <a:grpSpLocks/>
            </p:cNvGrpSpPr>
            <p:nvPr/>
          </p:nvGrpSpPr>
          <p:grpSpPr bwMode="auto">
            <a:xfrm>
              <a:off x="5049838" y="1895475"/>
              <a:ext cx="3270250" cy="3635375"/>
              <a:chOff x="2677" y="894"/>
              <a:chExt cx="2715" cy="2485"/>
            </a:xfrm>
          </p:grpSpPr>
          <p:sp>
            <p:nvSpPr>
              <p:cNvPr id="17438"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17439"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7414" name="Text Box 36"/>
            <p:cNvSpPr txBox="1">
              <a:spLocks noChangeArrowheads="1"/>
            </p:cNvSpPr>
            <p:nvPr/>
          </p:nvSpPr>
          <p:spPr bwMode="auto">
            <a:xfrm>
              <a:off x="7248525" y="5576888"/>
              <a:ext cx="1116013" cy="6096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Fish</a:t>
              </a:r>
              <a:endParaRPr lang="en-US" sz="2000" baseline="-25000">
                <a:latin typeface="Arial"/>
                <a:cs typeface="Arial"/>
              </a:endParaRPr>
            </a:p>
          </p:txBody>
        </p:sp>
        <p:sp>
          <p:nvSpPr>
            <p:cNvPr id="17415" name="Text Box 36"/>
            <p:cNvSpPr txBox="1">
              <a:spLocks noChangeArrowheads="1"/>
            </p:cNvSpPr>
            <p:nvPr/>
          </p:nvSpPr>
          <p:spPr bwMode="auto">
            <a:xfrm>
              <a:off x="3849688" y="1244600"/>
              <a:ext cx="1390650"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Mangos</a:t>
              </a:r>
              <a:endParaRPr lang="en-US" sz="2000" baseline="-25000" dirty="0">
                <a:latin typeface="Arial"/>
                <a:cs typeface="Arial"/>
              </a:endParaRPr>
            </a:p>
          </p:txBody>
        </p:sp>
      </p:grpSp>
      <p:sp>
        <p:nvSpPr>
          <p:cNvPr id="203796" name="Text Box 20"/>
          <p:cNvSpPr txBox="1">
            <a:spLocks noChangeArrowheads="1"/>
          </p:cNvSpPr>
          <p:nvPr/>
        </p:nvSpPr>
        <p:spPr bwMode="auto">
          <a:xfrm>
            <a:off x="5656263" y="1100138"/>
            <a:ext cx="2828925" cy="860425"/>
          </a:xfrm>
          <a:prstGeom prst="rect">
            <a:avLst/>
          </a:prstGeom>
          <a:noFill/>
          <a:ln w="9525">
            <a:noFill/>
            <a:miter lim="800000"/>
            <a:headEnd/>
            <a:tailEnd/>
          </a:ln>
        </p:spPr>
        <p:txBody>
          <a:bodyPr>
            <a:spAutoFit/>
          </a:bodyPr>
          <a:lstStyle/>
          <a:p>
            <a:pPr algn="ctr">
              <a:lnSpc>
                <a:spcPct val="105000"/>
              </a:lnSpc>
            </a:pPr>
            <a:r>
              <a:rPr lang="en-US" sz="2400" dirty="0">
                <a:latin typeface="Arial"/>
                <a:cs typeface="Arial"/>
              </a:rPr>
              <a:t>A few of Hurley’s indifference curves</a:t>
            </a:r>
          </a:p>
        </p:txBody>
      </p:sp>
      <p:grpSp>
        <p:nvGrpSpPr>
          <p:cNvPr id="3" name="Group 31"/>
          <p:cNvGrpSpPr>
            <a:grpSpLocks/>
          </p:cNvGrpSpPr>
          <p:nvPr/>
        </p:nvGrpSpPr>
        <p:grpSpPr bwMode="auto">
          <a:xfrm>
            <a:off x="5691188" y="2687638"/>
            <a:ext cx="1958975" cy="2228850"/>
            <a:chOff x="3585" y="1693"/>
            <a:chExt cx="1234" cy="1404"/>
          </a:xfrm>
        </p:grpSpPr>
        <p:sp>
          <p:nvSpPr>
            <p:cNvPr id="17436" name="Arc 8"/>
            <p:cNvSpPr>
              <a:spLocks/>
            </p:cNvSpPr>
            <p:nvPr/>
          </p:nvSpPr>
          <p:spPr bwMode="auto">
            <a:xfrm flipH="1" flipV="1">
              <a:off x="3585" y="1693"/>
              <a:ext cx="1222" cy="1238"/>
            </a:xfrm>
            <a:custGeom>
              <a:avLst/>
              <a:gdLst>
                <a:gd name="T0" fmla="*/ 1 w 21120"/>
                <a:gd name="T1" fmla="*/ 0 h 21348"/>
                <a:gd name="T2" fmla="*/ 4 w 21120"/>
                <a:gd name="T3" fmla="*/ 3 h 21348"/>
                <a:gd name="T4" fmla="*/ 0 w 21120"/>
                <a:gd name="T5" fmla="*/ 4 h 21348"/>
                <a:gd name="T6" fmla="*/ 0 60000 65536"/>
                <a:gd name="T7" fmla="*/ 0 60000 65536"/>
                <a:gd name="T8" fmla="*/ 0 60000 65536"/>
                <a:gd name="T9" fmla="*/ 0 w 21120"/>
                <a:gd name="T10" fmla="*/ 0 h 21348"/>
                <a:gd name="T11" fmla="*/ 21120 w 21120"/>
                <a:gd name="T12" fmla="*/ 21348 h 21348"/>
              </a:gdLst>
              <a:ahLst/>
              <a:cxnLst>
                <a:cxn ang="T6">
                  <a:pos x="T0" y="T1"/>
                </a:cxn>
                <a:cxn ang="T7">
                  <a:pos x="T2" y="T3"/>
                </a:cxn>
                <a:cxn ang="T8">
                  <a:pos x="T4" y="T5"/>
                </a:cxn>
              </a:cxnLst>
              <a:rect l="T9" t="T10" r="T11" b="T12"/>
              <a:pathLst>
                <a:path w="21120" h="21348" fill="none" extrusionOk="0">
                  <a:moveTo>
                    <a:pt x="3289" y="0"/>
                  </a:moveTo>
                  <a:cubicBezTo>
                    <a:pt x="12146" y="1364"/>
                    <a:pt x="19240" y="8056"/>
                    <a:pt x="21119" y="16819"/>
                  </a:cubicBezTo>
                </a:path>
                <a:path w="21120" h="21348" stroke="0" extrusionOk="0">
                  <a:moveTo>
                    <a:pt x="3289" y="0"/>
                  </a:moveTo>
                  <a:cubicBezTo>
                    <a:pt x="12146" y="1364"/>
                    <a:pt x="19240" y="8056"/>
                    <a:pt x="21119" y="16819"/>
                  </a:cubicBezTo>
                  <a:lnTo>
                    <a:pt x="0" y="21348"/>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17437" name="Text Box 36"/>
            <p:cNvSpPr txBox="1">
              <a:spLocks noChangeArrowheads="1"/>
            </p:cNvSpPr>
            <p:nvPr/>
          </p:nvSpPr>
          <p:spPr bwMode="auto">
            <a:xfrm>
              <a:off x="4609" y="2828"/>
              <a:ext cx="210" cy="269"/>
            </a:xfrm>
            <a:prstGeom prst="rect">
              <a:avLst/>
            </a:prstGeom>
            <a:noFill/>
            <a:ln w="9525">
              <a:noFill/>
              <a:miter lim="800000"/>
              <a:headEnd/>
              <a:tailEnd/>
            </a:ln>
          </p:spPr>
          <p:txBody>
            <a:bodyPr lIns="0" tIns="0" rIns="0" bIns="91440">
              <a:spAutoFit/>
            </a:bodyPr>
            <a:lstStyle/>
            <a:p>
              <a:pPr>
                <a:spcBef>
                  <a:spcPct val="50000"/>
                </a:spcBef>
              </a:pPr>
              <a:r>
                <a:rPr lang="en-US" sz="2200" b="1" i="1" dirty="0">
                  <a:latin typeface="Tahoma"/>
                  <a:cs typeface="Tahoma"/>
                </a:rPr>
                <a:t>I</a:t>
              </a:r>
              <a:r>
                <a:rPr lang="en-US" sz="2200" b="1" baseline="-25000" dirty="0">
                  <a:latin typeface="Tahoma"/>
                  <a:cs typeface="Tahoma"/>
                </a:rPr>
                <a:t>1</a:t>
              </a:r>
            </a:p>
          </p:txBody>
        </p:sp>
      </p:grpSp>
      <p:grpSp>
        <p:nvGrpSpPr>
          <p:cNvPr id="4" name="Group 32"/>
          <p:cNvGrpSpPr>
            <a:grpSpLocks/>
          </p:cNvGrpSpPr>
          <p:nvPr/>
        </p:nvGrpSpPr>
        <p:grpSpPr bwMode="auto">
          <a:xfrm>
            <a:off x="6129338" y="2211388"/>
            <a:ext cx="1960562" cy="2230437"/>
            <a:chOff x="3861" y="1393"/>
            <a:chExt cx="1235" cy="1405"/>
          </a:xfrm>
        </p:grpSpPr>
        <p:sp>
          <p:nvSpPr>
            <p:cNvPr id="17434" name="Text Box 36"/>
            <p:cNvSpPr txBox="1">
              <a:spLocks noChangeArrowheads="1"/>
            </p:cNvSpPr>
            <p:nvPr/>
          </p:nvSpPr>
          <p:spPr bwMode="auto">
            <a:xfrm>
              <a:off x="4886" y="2529"/>
              <a:ext cx="210" cy="269"/>
            </a:xfrm>
            <a:prstGeom prst="rect">
              <a:avLst/>
            </a:prstGeom>
            <a:noFill/>
            <a:ln w="9525">
              <a:noFill/>
              <a:miter lim="800000"/>
              <a:headEnd/>
              <a:tailEnd/>
            </a:ln>
          </p:spPr>
          <p:txBody>
            <a:bodyPr lIns="0" tIns="0" rIns="0" bIns="91440">
              <a:spAutoFit/>
            </a:bodyPr>
            <a:lstStyle/>
            <a:p>
              <a:pPr>
                <a:spcBef>
                  <a:spcPct val="50000"/>
                </a:spcBef>
              </a:pPr>
              <a:r>
                <a:rPr lang="en-US" sz="2200" b="1" i="1" dirty="0">
                  <a:latin typeface="Tahoma"/>
                  <a:cs typeface="Tahoma"/>
                </a:rPr>
                <a:t>I</a:t>
              </a:r>
              <a:r>
                <a:rPr lang="en-US" sz="2200" b="1" baseline="-25000" dirty="0">
                  <a:latin typeface="Tahoma"/>
                  <a:cs typeface="Tahoma"/>
                </a:rPr>
                <a:t>2</a:t>
              </a:r>
            </a:p>
          </p:txBody>
        </p:sp>
        <p:sp>
          <p:nvSpPr>
            <p:cNvPr id="17435" name="Arc 24"/>
            <p:cNvSpPr>
              <a:spLocks/>
            </p:cNvSpPr>
            <p:nvPr/>
          </p:nvSpPr>
          <p:spPr bwMode="auto">
            <a:xfrm flipH="1" flipV="1">
              <a:off x="3861" y="1393"/>
              <a:ext cx="1222" cy="1238"/>
            </a:xfrm>
            <a:custGeom>
              <a:avLst/>
              <a:gdLst>
                <a:gd name="T0" fmla="*/ 1 w 21120"/>
                <a:gd name="T1" fmla="*/ 0 h 21348"/>
                <a:gd name="T2" fmla="*/ 4 w 21120"/>
                <a:gd name="T3" fmla="*/ 3 h 21348"/>
                <a:gd name="T4" fmla="*/ 0 w 21120"/>
                <a:gd name="T5" fmla="*/ 4 h 21348"/>
                <a:gd name="T6" fmla="*/ 0 60000 65536"/>
                <a:gd name="T7" fmla="*/ 0 60000 65536"/>
                <a:gd name="T8" fmla="*/ 0 60000 65536"/>
                <a:gd name="T9" fmla="*/ 0 w 21120"/>
                <a:gd name="T10" fmla="*/ 0 h 21348"/>
                <a:gd name="T11" fmla="*/ 21120 w 21120"/>
                <a:gd name="T12" fmla="*/ 21348 h 21348"/>
              </a:gdLst>
              <a:ahLst/>
              <a:cxnLst>
                <a:cxn ang="T6">
                  <a:pos x="T0" y="T1"/>
                </a:cxn>
                <a:cxn ang="T7">
                  <a:pos x="T2" y="T3"/>
                </a:cxn>
                <a:cxn ang="T8">
                  <a:pos x="T4" y="T5"/>
                </a:cxn>
              </a:cxnLst>
              <a:rect l="T9" t="T10" r="T11" b="T12"/>
              <a:pathLst>
                <a:path w="21120" h="21348" fill="none" extrusionOk="0">
                  <a:moveTo>
                    <a:pt x="3289" y="0"/>
                  </a:moveTo>
                  <a:cubicBezTo>
                    <a:pt x="12146" y="1364"/>
                    <a:pt x="19240" y="8056"/>
                    <a:pt x="21119" y="16819"/>
                  </a:cubicBezTo>
                </a:path>
                <a:path w="21120" h="21348" stroke="0" extrusionOk="0">
                  <a:moveTo>
                    <a:pt x="3289" y="0"/>
                  </a:moveTo>
                  <a:cubicBezTo>
                    <a:pt x="12146" y="1364"/>
                    <a:pt x="19240" y="8056"/>
                    <a:pt x="21119" y="16819"/>
                  </a:cubicBezTo>
                  <a:lnTo>
                    <a:pt x="0" y="21348"/>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grpSp>
      <p:grpSp>
        <p:nvGrpSpPr>
          <p:cNvPr id="5" name="Group 33"/>
          <p:cNvGrpSpPr>
            <a:grpSpLocks/>
          </p:cNvGrpSpPr>
          <p:nvPr/>
        </p:nvGrpSpPr>
        <p:grpSpPr bwMode="auto">
          <a:xfrm>
            <a:off x="5410200" y="3216275"/>
            <a:ext cx="1949450" cy="2239963"/>
            <a:chOff x="3408" y="2026"/>
            <a:chExt cx="1228" cy="1411"/>
          </a:xfrm>
        </p:grpSpPr>
        <p:sp>
          <p:nvSpPr>
            <p:cNvPr id="17432" name="Text Box 36"/>
            <p:cNvSpPr txBox="1">
              <a:spLocks noChangeArrowheads="1"/>
            </p:cNvSpPr>
            <p:nvPr/>
          </p:nvSpPr>
          <p:spPr bwMode="auto">
            <a:xfrm>
              <a:off x="4426" y="3168"/>
              <a:ext cx="210" cy="269"/>
            </a:xfrm>
            <a:prstGeom prst="rect">
              <a:avLst/>
            </a:prstGeom>
            <a:noFill/>
            <a:ln w="9525">
              <a:noFill/>
              <a:miter lim="800000"/>
              <a:headEnd/>
              <a:tailEnd/>
            </a:ln>
          </p:spPr>
          <p:txBody>
            <a:bodyPr lIns="0" tIns="0" rIns="0" bIns="91440">
              <a:spAutoFit/>
            </a:bodyPr>
            <a:lstStyle/>
            <a:p>
              <a:pPr>
                <a:spcBef>
                  <a:spcPct val="50000"/>
                </a:spcBef>
              </a:pPr>
              <a:r>
                <a:rPr lang="en-US" sz="2200" b="1" i="1" dirty="0">
                  <a:latin typeface="Tahoma"/>
                  <a:cs typeface="Tahoma"/>
                </a:rPr>
                <a:t>I</a:t>
              </a:r>
              <a:r>
                <a:rPr lang="en-US" sz="2200" b="1" baseline="-25000" dirty="0">
                  <a:latin typeface="Tahoma"/>
                  <a:cs typeface="Tahoma"/>
                </a:rPr>
                <a:t>0</a:t>
              </a:r>
            </a:p>
          </p:txBody>
        </p:sp>
        <p:sp>
          <p:nvSpPr>
            <p:cNvPr id="17433" name="Arc 25"/>
            <p:cNvSpPr>
              <a:spLocks/>
            </p:cNvSpPr>
            <p:nvPr/>
          </p:nvSpPr>
          <p:spPr bwMode="auto">
            <a:xfrm flipH="1" flipV="1">
              <a:off x="3408" y="2026"/>
              <a:ext cx="1222" cy="1238"/>
            </a:xfrm>
            <a:custGeom>
              <a:avLst/>
              <a:gdLst>
                <a:gd name="T0" fmla="*/ 1 w 21120"/>
                <a:gd name="T1" fmla="*/ 0 h 21348"/>
                <a:gd name="T2" fmla="*/ 4 w 21120"/>
                <a:gd name="T3" fmla="*/ 3 h 21348"/>
                <a:gd name="T4" fmla="*/ 0 w 21120"/>
                <a:gd name="T5" fmla="*/ 4 h 21348"/>
                <a:gd name="T6" fmla="*/ 0 60000 65536"/>
                <a:gd name="T7" fmla="*/ 0 60000 65536"/>
                <a:gd name="T8" fmla="*/ 0 60000 65536"/>
                <a:gd name="T9" fmla="*/ 0 w 21120"/>
                <a:gd name="T10" fmla="*/ 0 h 21348"/>
                <a:gd name="T11" fmla="*/ 21120 w 21120"/>
                <a:gd name="T12" fmla="*/ 21348 h 21348"/>
              </a:gdLst>
              <a:ahLst/>
              <a:cxnLst>
                <a:cxn ang="T6">
                  <a:pos x="T0" y="T1"/>
                </a:cxn>
                <a:cxn ang="T7">
                  <a:pos x="T2" y="T3"/>
                </a:cxn>
                <a:cxn ang="T8">
                  <a:pos x="T4" y="T5"/>
                </a:cxn>
              </a:cxnLst>
              <a:rect l="T9" t="T10" r="T11" b="T12"/>
              <a:pathLst>
                <a:path w="21120" h="21348" fill="none" extrusionOk="0">
                  <a:moveTo>
                    <a:pt x="3289" y="0"/>
                  </a:moveTo>
                  <a:cubicBezTo>
                    <a:pt x="12146" y="1364"/>
                    <a:pt x="19240" y="8056"/>
                    <a:pt x="21119" y="16819"/>
                  </a:cubicBezTo>
                </a:path>
                <a:path w="21120" h="21348" stroke="0" extrusionOk="0">
                  <a:moveTo>
                    <a:pt x="3289" y="0"/>
                  </a:moveTo>
                  <a:cubicBezTo>
                    <a:pt x="12146" y="1364"/>
                    <a:pt x="19240" y="8056"/>
                    <a:pt x="21119" y="16819"/>
                  </a:cubicBezTo>
                  <a:lnTo>
                    <a:pt x="0" y="21348"/>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grpSp>
      <p:grpSp>
        <p:nvGrpSpPr>
          <p:cNvPr id="6" name="Group 26"/>
          <p:cNvGrpSpPr>
            <a:grpSpLocks/>
          </p:cNvGrpSpPr>
          <p:nvPr/>
        </p:nvGrpSpPr>
        <p:grpSpPr bwMode="auto">
          <a:xfrm>
            <a:off x="5470525" y="3651250"/>
            <a:ext cx="331788" cy="363538"/>
            <a:chOff x="3410" y="2895"/>
            <a:chExt cx="209" cy="229"/>
          </a:xfrm>
        </p:grpSpPr>
        <p:sp>
          <p:nvSpPr>
            <p:cNvPr id="17430" name="Oval 27"/>
            <p:cNvSpPr>
              <a:spLocks noChangeArrowheads="1"/>
            </p:cNvSpPr>
            <p:nvPr/>
          </p:nvSpPr>
          <p:spPr bwMode="auto">
            <a:xfrm>
              <a:off x="3410" y="3068"/>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7431" name="Text Box 36"/>
            <p:cNvSpPr txBox="1">
              <a:spLocks noChangeArrowheads="1"/>
            </p:cNvSpPr>
            <p:nvPr/>
          </p:nvSpPr>
          <p:spPr bwMode="auto">
            <a:xfrm>
              <a:off x="3473" y="2895"/>
              <a:ext cx="146"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D</a:t>
              </a:r>
              <a:endParaRPr lang="en-US" sz="2200" b="1" baseline="-25000">
                <a:latin typeface="Arial"/>
                <a:cs typeface="Arial"/>
              </a:endParaRPr>
            </a:p>
          </p:txBody>
        </p:sp>
      </p:grpSp>
      <p:grpSp>
        <p:nvGrpSpPr>
          <p:cNvPr id="7" name="Group 14"/>
          <p:cNvGrpSpPr>
            <a:grpSpLocks/>
          </p:cNvGrpSpPr>
          <p:nvPr/>
        </p:nvGrpSpPr>
        <p:grpSpPr bwMode="auto">
          <a:xfrm>
            <a:off x="6829425" y="3486150"/>
            <a:ext cx="331788" cy="363538"/>
            <a:chOff x="3410" y="2895"/>
            <a:chExt cx="209" cy="229"/>
          </a:xfrm>
        </p:grpSpPr>
        <p:sp>
          <p:nvSpPr>
            <p:cNvPr id="17428" name="Oval 15"/>
            <p:cNvSpPr>
              <a:spLocks noChangeArrowheads="1"/>
            </p:cNvSpPr>
            <p:nvPr/>
          </p:nvSpPr>
          <p:spPr bwMode="auto">
            <a:xfrm>
              <a:off x="3410" y="3068"/>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7429" name="Text Box 36"/>
            <p:cNvSpPr txBox="1">
              <a:spLocks noChangeArrowheads="1"/>
            </p:cNvSpPr>
            <p:nvPr/>
          </p:nvSpPr>
          <p:spPr bwMode="auto">
            <a:xfrm>
              <a:off x="3473" y="2895"/>
              <a:ext cx="146"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C</a:t>
              </a:r>
              <a:endParaRPr lang="en-US" sz="2200" b="1" baseline="-25000">
                <a:latin typeface="Arial"/>
                <a:cs typeface="Arial"/>
              </a:endParaRPr>
            </a:p>
          </p:txBody>
        </p:sp>
      </p:grpSp>
      <p:grpSp>
        <p:nvGrpSpPr>
          <p:cNvPr id="8" name="Group 17"/>
          <p:cNvGrpSpPr>
            <a:grpSpLocks/>
          </p:cNvGrpSpPr>
          <p:nvPr/>
        </p:nvGrpSpPr>
        <p:grpSpPr bwMode="auto">
          <a:xfrm>
            <a:off x="6515100" y="4049713"/>
            <a:ext cx="398463" cy="360362"/>
            <a:chOff x="3484" y="2235"/>
            <a:chExt cx="251" cy="227"/>
          </a:xfrm>
        </p:grpSpPr>
        <p:sp>
          <p:nvSpPr>
            <p:cNvPr id="17426" name="Oval 18"/>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7427"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Tree>
    <p:extLst>
      <p:ext uri="{BB962C8B-B14F-4D97-AF65-F5344CB8AC3E}">
        <p14:creationId xmlns:p14="http://schemas.microsoft.com/office/powerpoint/2010/main" val="3660926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3796"/>
                                        </p:tgtEl>
                                        <p:attrNameLst>
                                          <p:attrName>style.visibility</p:attrName>
                                        </p:attrNameLst>
                                      </p:cBhvr>
                                      <p:to>
                                        <p:strVal val="visible"/>
                                      </p:to>
                                    </p:set>
                                    <p:animEffect transition="in" filter="fade">
                                      <p:cBhvr>
                                        <p:cTn id="7" dur="1000"/>
                                        <p:tgtEl>
                                          <p:spTgt spid="203796"/>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par>
                                <p:cTn id="11" presetID="18" presetClass="entr" presetSubtype="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left)">
                                      <p:cBhvr>
                                        <p:cTn id="31" dur="500"/>
                                        <p:tgtEl>
                                          <p:spTgt spid="10">
                                            <p:txEl>
                                              <p:pRg st="1" end="1"/>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ipe(left)">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037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09550" y="0"/>
            <a:ext cx="8770938" cy="1100138"/>
          </a:xfrm>
        </p:spPr>
        <p:txBody>
          <a:bodyPr/>
          <a:lstStyle/>
          <a:p>
            <a:pPr eaLnBrk="1" hangingPunct="1"/>
            <a:r>
              <a:rPr lang="en-US" sz="3200" dirty="0" smtClean="0"/>
              <a:t>Four Properties of Indifference Curves</a:t>
            </a:r>
            <a:br>
              <a:rPr lang="en-US" sz="3200" dirty="0" smtClean="0"/>
            </a:br>
            <a:r>
              <a:rPr lang="en-US" sz="2800" b="1" dirty="0">
                <a:solidFill>
                  <a:srgbClr val="C00000"/>
                </a:solidFill>
                <a:cs typeface="Arial"/>
              </a:rPr>
              <a:t>3</a:t>
            </a:r>
            <a:r>
              <a:rPr lang="en-US" sz="2800" b="1" dirty="0" smtClean="0">
                <a:solidFill>
                  <a:srgbClr val="C00000"/>
                </a:solidFill>
                <a:cs typeface="Arial"/>
              </a:rPr>
              <a:t>. </a:t>
            </a:r>
            <a:r>
              <a:rPr lang="en-US" sz="3200" b="1" dirty="0" smtClean="0">
                <a:solidFill>
                  <a:srgbClr val="C00000"/>
                </a:solidFill>
                <a:cs typeface="Arial"/>
              </a:rPr>
              <a:t>Indifference </a:t>
            </a:r>
            <a:r>
              <a:rPr lang="en-US" sz="3200" b="1" dirty="0">
                <a:solidFill>
                  <a:srgbClr val="C00000"/>
                </a:solidFill>
                <a:cs typeface="Arial"/>
              </a:rPr>
              <a:t>curves cannot cross</a:t>
            </a:r>
            <a:r>
              <a:rPr lang="en-US" sz="3200" b="1" dirty="0" smtClean="0">
                <a:solidFill>
                  <a:srgbClr val="C00000"/>
                </a:solidFill>
                <a:cs typeface="Arial"/>
              </a:rPr>
              <a:t>.</a:t>
            </a:r>
            <a:endParaRPr lang="en-US" sz="3200" b="1" dirty="0" smtClean="0">
              <a:solidFill>
                <a:srgbClr val="C00000"/>
              </a:solidFill>
            </a:endParaRPr>
          </a:p>
        </p:txBody>
      </p:sp>
      <p:sp>
        <p:nvSpPr>
          <p:cNvPr id="8" name="Text Placeholder 7"/>
          <p:cNvSpPr>
            <a:spLocks noGrp="1"/>
          </p:cNvSpPr>
          <p:nvPr>
            <p:ph type="body" sz="quarter" idx="12"/>
          </p:nvPr>
        </p:nvSpPr>
        <p:spPr>
          <a:xfrm>
            <a:off x="304800" y="1100138"/>
            <a:ext cx="4114800" cy="5395119"/>
          </a:xfrm>
        </p:spPr>
        <p:txBody>
          <a:bodyPr/>
          <a:lstStyle/>
          <a:p>
            <a:pPr>
              <a:lnSpc>
                <a:spcPct val="105000"/>
              </a:lnSpc>
              <a:spcBef>
                <a:spcPct val="20000"/>
              </a:spcBef>
            </a:pPr>
            <a:r>
              <a:rPr lang="en-US" sz="2800" dirty="0">
                <a:cs typeface="Arial"/>
              </a:rPr>
              <a:t>Suppose they did.</a:t>
            </a:r>
          </a:p>
          <a:p>
            <a:pPr>
              <a:lnSpc>
                <a:spcPct val="105000"/>
              </a:lnSpc>
              <a:spcBef>
                <a:spcPct val="20000"/>
              </a:spcBef>
            </a:pPr>
            <a:r>
              <a:rPr lang="en-US" sz="2800" dirty="0">
                <a:cs typeface="Arial"/>
              </a:rPr>
              <a:t>Hurley should prefer </a:t>
            </a:r>
            <a:br>
              <a:rPr lang="en-US" sz="2800" dirty="0">
                <a:cs typeface="Arial"/>
              </a:rPr>
            </a:br>
            <a:r>
              <a:rPr lang="en-US" sz="2800" b="1" dirty="0">
                <a:cs typeface="Arial"/>
              </a:rPr>
              <a:t>B</a:t>
            </a:r>
            <a:r>
              <a:rPr lang="en-US" sz="2800" dirty="0">
                <a:cs typeface="Arial"/>
              </a:rPr>
              <a:t> to </a:t>
            </a:r>
            <a:r>
              <a:rPr lang="en-US" sz="2800" b="1" dirty="0">
                <a:cs typeface="Arial"/>
              </a:rPr>
              <a:t>C</a:t>
            </a:r>
            <a:r>
              <a:rPr lang="en-US" sz="2800" dirty="0">
                <a:cs typeface="Arial"/>
              </a:rPr>
              <a:t>, since </a:t>
            </a:r>
            <a:r>
              <a:rPr lang="en-US" sz="2800" b="1" dirty="0">
                <a:cs typeface="Arial"/>
              </a:rPr>
              <a:t>B</a:t>
            </a:r>
            <a:r>
              <a:rPr lang="en-US" sz="2800" dirty="0">
                <a:cs typeface="Arial"/>
              </a:rPr>
              <a:t> has </a:t>
            </a:r>
            <a:br>
              <a:rPr lang="en-US" sz="2800" dirty="0">
                <a:cs typeface="Arial"/>
              </a:rPr>
            </a:br>
            <a:r>
              <a:rPr lang="en-US" sz="2800" dirty="0">
                <a:cs typeface="Arial"/>
              </a:rPr>
              <a:t>more of both goods.</a:t>
            </a:r>
          </a:p>
          <a:p>
            <a:pPr>
              <a:lnSpc>
                <a:spcPct val="105000"/>
              </a:lnSpc>
              <a:spcBef>
                <a:spcPct val="20000"/>
              </a:spcBef>
            </a:pPr>
            <a:r>
              <a:rPr lang="en-US" sz="2800" dirty="0">
                <a:cs typeface="Arial"/>
              </a:rPr>
              <a:t>Yet, Hurley is indifferent </a:t>
            </a:r>
            <a:r>
              <a:rPr lang="en-US" sz="2800" dirty="0" smtClean="0">
                <a:cs typeface="Arial"/>
              </a:rPr>
              <a:t>between </a:t>
            </a:r>
            <a:r>
              <a:rPr lang="en-US" sz="2800" b="1" dirty="0">
                <a:cs typeface="Arial"/>
              </a:rPr>
              <a:t>B</a:t>
            </a:r>
            <a:r>
              <a:rPr lang="en-US" sz="2800" dirty="0">
                <a:cs typeface="Arial"/>
              </a:rPr>
              <a:t> and </a:t>
            </a:r>
            <a:r>
              <a:rPr lang="en-US" sz="2800" b="1" dirty="0">
                <a:cs typeface="Arial"/>
              </a:rPr>
              <a:t>C</a:t>
            </a:r>
            <a:r>
              <a:rPr lang="en-US" sz="2800" dirty="0">
                <a:cs typeface="Arial"/>
              </a:rPr>
              <a:t>:</a:t>
            </a:r>
          </a:p>
          <a:p>
            <a:pPr marL="233363" lvl="1">
              <a:lnSpc>
                <a:spcPct val="105000"/>
              </a:lnSpc>
              <a:spcBef>
                <a:spcPct val="10000"/>
              </a:spcBef>
            </a:pPr>
            <a:r>
              <a:rPr lang="en-US" sz="2800" dirty="0">
                <a:cs typeface="Arial"/>
              </a:rPr>
              <a:t>He likes </a:t>
            </a:r>
            <a:r>
              <a:rPr lang="en-US" sz="2800" b="1" dirty="0">
                <a:cs typeface="Arial"/>
              </a:rPr>
              <a:t>C</a:t>
            </a:r>
            <a:r>
              <a:rPr lang="en-US" sz="2800" dirty="0">
                <a:cs typeface="Arial"/>
              </a:rPr>
              <a:t> as much as </a:t>
            </a:r>
            <a:r>
              <a:rPr lang="en-US" sz="2800" b="1" dirty="0">
                <a:cs typeface="Arial"/>
              </a:rPr>
              <a:t>A</a:t>
            </a:r>
            <a:r>
              <a:rPr lang="en-US" sz="2800" dirty="0">
                <a:cs typeface="Arial"/>
              </a:rPr>
              <a:t> (both are on </a:t>
            </a:r>
            <a:r>
              <a:rPr lang="en-US" sz="2800" b="1" i="1" dirty="0">
                <a:latin typeface="Tahoma"/>
                <a:cs typeface="Tahoma"/>
              </a:rPr>
              <a:t>I</a:t>
            </a:r>
            <a:r>
              <a:rPr lang="en-US" sz="2800" b="1" baseline="-25000" dirty="0">
                <a:latin typeface="Tahoma"/>
                <a:cs typeface="Tahoma"/>
              </a:rPr>
              <a:t>4</a:t>
            </a:r>
            <a:r>
              <a:rPr lang="en-US" sz="2800" dirty="0">
                <a:cs typeface="Arial"/>
              </a:rPr>
              <a:t>).</a:t>
            </a:r>
          </a:p>
          <a:p>
            <a:pPr marL="233363" lvl="1">
              <a:lnSpc>
                <a:spcPct val="105000"/>
              </a:lnSpc>
              <a:spcBef>
                <a:spcPct val="15000"/>
              </a:spcBef>
            </a:pPr>
            <a:r>
              <a:rPr lang="en-US" sz="2800" dirty="0">
                <a:cs typeface="Arial"/>
              </a:rPr>
              <a:t>He likes </a:t>
            </a:r>
            <a:r>
              <a:rPr lang="en-US" sz="2800" b="1" dirty="0">
                <a:cs typeface="Arial"/>
              </a:rPr>
              <a:t>A</a:t>
            </a:r>
            <a:r>
              <a:rPr lang="en-US" sz="2800" dirty="0">
                <a:cs typeface="Arial"/>
              </a:rPr>
              <a:t> as much as </a:t>
            </a:r>
            <a:r>
              <a:rPr lang="en-US" sz="2800" b="1" dirty="0">
                <a:cs typeface="Arial"/>
              </a:rPr>
              <a:t>B</a:t>
            </a:r>
            <a:r>
              <a:rPr lang="en-US" sz="2800" dirty="0">
                <a:cs typeface="Arial"/>
              </a:rPr>
              <a:t> (both are on </a:t>
            </a:r>
            <a:r>
              <a:rPr lang="en-US" sz="2800" b="1" i="1" dirty="0">
                <a:latin typeface="Tahoma"/>
                <a:cs typeface="Tahoma"/>
              </a:rPr>
              <a:t>I</a:t>
            </a:r>
            <a:r>
              <a:rPr lang="en-US" sz="2800" b="1" baseline="-25000" dirty="0">
                <a:latin typeface="Tahoma"/>
                <a:cs typeface="Tahoma"/>
              </a:rPr>
              <a:t>1</a:t>
            </a:r>
            <a:r>
              <a:rPr lang="en-US" sz="2800" dirty="0" smtClean="0">
                <a:cs typeface="Arial"/>
              </a:rPr>
              <a:t>).</a:t>
            </a:r>
            <a:endParaRPr lang="en-US" sz="2800" dirty="0">
              <a:cs typeface="Arial"/>
            </a:endParaRPr>
          </a:p>
        </p:txBody>
      </p:sp>
      <p:grpSp>
        <p:nvGrpSpPr>
          <p:cNvPr id="9" name="Group 8"/>
          <p:cNvGrpSpPr/>
          <p:nvPr/>
        </p:nvGrpSpPr>
        <p:grpSpPr>
          <a:xfrm>
            <a:off x="4324350" y="1244600"/>
            <a:ext cx="4040188" cy="4941888"/>
            <a:chOff x="4324350" y="1244600"/>
            <a:chExt cx="4040188" cy="4941888"/>
          </a:xfrm>
        </p:grpSpPr>
        <p:grpSp>
          <p:nvGrpSpPr>
            <p:cNvPr id="2" name="Group 3"/>
            <p:cNvGrpSpPr>
              <a:grpSpLocks/>
            </p:cNvGrpSpPr>
            <p:nvPr/>
          </p:nvGrpSpPr>
          <p:grpSpPr bwMode="auto">
            <a:xfrm>
              <a:off x="5049838" y="1895475"/>
              <a:ext cx="3270250" cy="3635375"/>
              <a:chOff x="2677" y="894"/>
              <a:chExt cx="2715" cy="2485"/>
            </a:xfrm>
          </p:grpSpPr>
          <p:sp>
            <p:nvSpPr>
              <p:cNvPr id="18457"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18458"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8438" name="Text Box 36"/>
            <p:cNvSpPr txBox="1">
              <a:spLocks noChangeArrowheads="1"/>
            </p:cNvSpPr>
            <p:nvPr/>
          </p:nvSpPr>
          <p:spPr bwMode="auto">
            <a:xfrm>
              <a:off x="7248525" y="5576888"/>
              <a:ext cx="1116013" cy="6096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Fish</a:t>
              </a:r>
              <a:endParaRPr lang="en-US" sz="2000" baseline="-25000">
                <a:latin typeface="Arial"/>
                <a:cs typeface="Arial"/>
              </a:endParaRPr>
            </a:p>
          </p:txBody>
        </p:sp>
        <p:sp>
          <p:nvSpPr>
            <p:cNvPr id="18439" name="Text Box 36"/>
            <p:cNvSpPr txBox="1">
              <a:spLocks noChangeArrowheads="1"/>
            </p:cNvSpPr>
            <p:nvPr/>
          </p:nvSpPr>
          <p:spPr bwMode="auto">
            <a:xfrm>
              <a:off x="4324350" y="1244600"/>
              <a:ext cx="1390650"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Mangos</a:t>
              </a:r>
              <a:endParaRPr lang="en-US" sz="2000" baseline="-25000" dirty="0">
                <a:latin typeface="Arial"/>
                <a:cs typeface="Arial"/>
              </a:endParaRPr>
            </a:p>
          </p:txBody>
        </p:sp>
      </p:grpSp>
      <p:sp>
        <p:nvSpPr>
          <p:cNvPr id="18440" name="Arc 8"/>
          <p:cNvSpPr>
            <a:spLocks/>
          </p:cNvSpPr>
          <p:nvPr/>
        </p:nvSpPr>
        <p:spPr bwMode="auto">
          <a:xfrm flipH="1" flipV="1">
            <a:off x="5691188" y="2687638"/>
            <a:ext cx="1939925" cy="1965325"/>
          </a:xfrm>
          <a:custGeom>
            <a:avLst/>
            <a:gdLst>
              <a:gd name="T0" fmla="*/ 2147483647 w 21120"/>
              <a:gd name="T1" fmla="*/ 0 h 21348"/>
              <a:gd name="T2" fmla="*/ 2147483647 w 21120"/>
              <a:gd name="T3" fmla="*/ 2147483647 h 21348"/>
              <a:gd name="T4" fmla="*/ 0 w 21120"/>
              <a:gd name="T5" fmla="*/ 2147483647 h 21348"/>
              <a:gd name="T6" fmla="*/ 0 60000 65536"/>
              <a:gd name="T7" fmla="*/ 0 60000 65536"/>
              <a:gd name="T8" fmla="*/ 0 60000 65536"/>
              <a:gd name="T9" fmla="*/ 0 w 21120"/>
              <a:gd name="T10" fmla="*/ 0 h 21348"/>
              <a:gd name="T11" fmla="*/ 21120 w 21120"/>
              <a:gd name="T12" fmla="*/ 21348 h 21348"/>
            </a:gdLst>
            <a:ahLst/>
            <a:cxnLst>
              <a:cxn ang="T6">
                <a:pos x="T0" y="T1"/>
              </a:cxn>
              <a:cxn ang="T7">
                <a:pos x="T2" y="T3"/>
              </a:cxn>
              <a:cxn ang="T8">
                <a:pos x="T4" y="T5"/>
              </a:cxn>
            </a:cxnLst>
            <a:rect l="T9" t="T10" r="T11" b="T12"/>
            <a:pathLst>
              <a:path w="21120" h="21348" fill="none" extrusionOk="0">
                <a:moveTo>
                  <a:pt x="3289" y="0"/>
                </a:moveTo>
                <a:cubicBezTo>
                  <a:pt x="12146" y="1364"/>
                  <a:pt x="19240" y="8056"/>
                  <a:pt x="21119" y="16819"/>
                </a:cubicBezTo>
              </a:path>
              <a:path w="21120" h="21348" stroke="0" extrusionOk="0">
                <a:moveTo>
                  <a:pt x="3289" y="0"/>
                </a:moveTo>
                <a:cubicBezTo>
                  <a:pt x="12146" y="1364"/>
                  <a:pt x="19240" y="8056"/>
                  <a:pt x="21119" y="16819"/>
                </a:cubicBezTo>
                <a:lnTo>
                  <a:pt x="0" y="21348"/>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18442" name="Text Box 13"/>
          <p:cNvSpPr txBox="1">
            <a:spLocks noChangeArrowheads="1"/>
          </p:cNvSpPr>
          <p:nvPr/>
        </p:nvSpPr>
        <p:spPr bwMode="auto">
          <a:xfrm>
            <a:off x="5656263" y="1100138"/>
            <a:ext cx="2828925" cy="860425"/>
          </a:xfrm>
          <a:prstGeom prst="rect">
            <a:avLst/>
          </a:prstGeom>
          <a:noFill/>
          <a:ln w="9525">
            <a:noFill/>
            <a:miter lim="800000"/>
            <a:headEnd/>
            <a:tailEnd/>
          </a:ln>
        </p:spPr>
        <p:txBody>
          <a:bodyPr>
            <a:spAutoFit/>
          </a:bodyPr>
          <a:lstStyle/>
          <a:p>
            <a:pPr algn="ctr">
              <a:lnSpc>
                <a:spcPct val="105000"/>
              </a:lnSpc>
            </a:pPr>
            <a:r>
              <a:rPr lang="en-US" sz="2400" dirty="0">
                <a:latin typeface="Arial"/>
                <a:cs typeface="Arial"/>
              </a:rPr>
              <a:t>Hurley’s indifference curves</a:t>
            </a:r>
          </a:p>
        </p:txBody>
      </p:sp>
      <p:sp>
        <p:nvSpPr>
          <p:cNvPr id="18443" name="Text Box 36"/>
          <p:cNvSpPr txBox="1">
            <a:spLocks noChangeArrowheads="1"/>
          </p:cNvSpPr>
          <p:nvPr/>
        </p:nvSpPr>
        <p:spPr bwMode="auto">
          <a:xfrm>
            <a:off x="7316788" y="4489450"/>
            <a:ext cx="333375" cy="427038"/>
          </a:xfrm>
          <a:prstGeom prst="rect">
            <a:avLst/>
          </a:prstGeom>
          <a:noFill/>
          <a:ln w="9525">
            <a:noFill/>
            <a:miter lim="800000"/>
            <a:headEnd/>
            <a:tailEnd/>
          </a:ln>
        </p:spPr>
        <p:txBody>
          <a:bodyPr lIns="0" tIns="0" rIns="0" bIns="91440">
            <a:spAutoFit/>
          </a:bodyPr>
          <a:lstStyle/>
          <a:p>
            <a:pPr>
              <a:spcBef>
                <a:spcPct val="50000"/>
              </a:spcBef>
            </a:pPr>
            <a:r>
              <a:rPr lang="en-US" sz="2200" b="1" i="1" dirty="0">
                <a:latin typeface="Tahoma"/>
                <a:cs typeface="Tahoma"/>
              </a:rPr>
              <a:t>I</a:t>
            </a:r>
            <a:r>
              <a:rPr lang="en-US" sz="2200" b="1" baseline="-25000" dirty="0">
                <a:latin typeface="Tahoma"/>
                <a:cs typeface="Tahoma"/>
              </a:rPr>
              <a:t>1</a:t>
            </a:r>
          </a:p>
        </p:txBody>
      </p:sp>
      <p:grpSp>
        <p:nvGrpSpPr>
          <p:cNvPr id="3" name="Group 16"/>
          <p:cNvGrpSpPr>
            <a:grpSpLocks/>
          </p:cNvGrpSpPr>
          <p:nvPr/>
        </p:nvGrpSpPr>
        <p:grpSpPr bwMode="auto">
          <a:xfrm>
            <a:off x="5818188" y="3265488"/>
            <a:ext cx="404812" cy="360362"/>
            <a:chOff x="3094" y="2172"/>
            <a:chExt cx="255" cy="227"/>
          </a:xfrm>
        </p:grpSpPr>
        <p:sp>
          <p:nvSpPr>
            <p:cNvPr id="18455" name="Oval 17"/>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8456"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B</a:t>
              </a:r>
              <a:endParaRPr lang="en-US" sz="2200" b="1" baseline="-25000">
                <a:latin typeface="Arial"/>
                <a:cs typeface="Arial"/>
              </a:endParaRPr>
            </a:p>
          </p:txBody>
        </p:sp>
      </p:grpSp>
      <p:grpSp>
        <p:nvGrpSpPr>
          <p:cNvPr id="4" name="Group 29"/>
          <p:cNvGrpSpPr>
            <a:grpSpLocks/>
          </p:cNvGrpSpPr>
          <p:nvPr/>
        </p:nvGrpSpPr>
        <p:grpSpPr bwMode="auto">
          <a:xfrm>
            <a:off x="5324475" y="3343275"/>
            <a:ext cx="2963863" cy="1489075"/>
            <a:chOff x="3354" y="2106"/>
            <a:chExt cx="1867" cy="938"/>
          </a:xfrm>
        </p:grpSpPr>
        <p:sp>
          <p:nvSpPr>
            <p:cNvPr id="18450" name="Text Box 36"/>
            <p:cNvSpPr txBox="1">
              <a:spLocks noChangeArrowheads="1"/>
            </p:cNvSpPr>
            <p:nvPr/>
          </p:nvSpPr>
          <p:spPr bwMode="auto">
            <a:xfrm>
              <a:off x="3428" y="2465"/>
              <a:ext cx="146"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C</a:t>
              </a:r>
              <a:endParaRPr lang="en-US" sz="2200" b="1" baseline="-25000">
                <a:latin typeface="Arial"/>
                <a:cs typeface="Arial"/>
              </a:endParaRPr>
            </a:p>
          </p:txBody>
        </p:sp>
        <p:grpSp>
          <p:nvGrpSpPr>
            <p:cNvPr id="5" name="Group 27"/>
            <p:cNvGrpSpPr>
              <a:grpSpLocks/>
            </p:cNvGrpSpPr>
            <p:nvPr/>
          </p:nvGrpSpPr>
          <p:grpSpPr bwMode="auto">
            <a:xfrm>
              <a:off x="3354" y="2106"/>
              <a:ext cx="1867" cy="938"/>
              <a:chOff x="3354" y="2106"/>
              <a:chExt cx="1867" cy="938"/>
            </a:xfrm>
          </p:grpSpPr>
          <p:sp>
            <p:nvSpPr>
              <p:cNvPr id="18453" name="Text Box 36"/>
              <p:cNvSpPr txBox="1">
                <a:spLocks noChangeArrowheads="1"/>
              </p:cNvSpPr>
              <p:nvPr/>
            </p:nvSpPr>
            <p:spPr bwMode="auto">
              <a:xfrm>
                <a:off x="4919" y="2775"/>
                <a:ext cx="214" cy="269"/>
              </a:xfrm>
              <a:prstGeom prst="rect">
                <a:avLst/>
              </a:prstGeom>
              <a:noFill/>
              <a:ln w="9525">
                <a:noFill/>
                <a:miter lim="800000"/>
                <a:headEnd/>
                <a:tailEnd/>
              </a:ln>
            </p:spPr>
            <p:txBody>
              <a:bodyPr lIns="0" tIns="0" rIns="0" bIns="91440">
                <a:spAutoFit/>
              </a:bodyPr>
              <a:lstStyle/>
              <a:p>
                <a:pPr>
                  <a:spcBef>
                    <a:spcPct val="50000"/>
                  </a:spcBef>
                </a:pPr>
                <a:r>
                  <a:rPr lang="en-US" sz="2200" b="1" i="1" dirty="0">
                    <a:latin typeface="Tahoma"/>
                    <a:cs typeface="Tahoma"/>
                  </a:rPr>
                  <a:t>I</a:t>
                </a:r>
                <a:r>
                  <a:rPr lang="en-US" sz="2200" b="1" baseline="-25000" dirty="0">
                    <a:latin typeface="Tahoma"/>
                    <a:cs typeface="Tahoma"/>
                  </a:rPr>
                  <a:t>4</a:t>
                </a:r>
              </a:p>
            </p:txBody>
          </p:sp>
          <p:sp>
            <p:nvSpPr>
              <p:cNvPr id="18454" name="Arc 23"/>
              <p:cNvSpPr>
                <a:spLocks/>
              </p:cNvSpPr>
              <p:nvPr/>
            </p:nvSpPr>
            <p:spPr bwMode="auto">
              <a:xfrm flipH="1" flipV="1">
                <a:off x="3354" y="2106"/>
                <a:ext cx="1867" cy="784"/>
              </a:xfrm>
              <a:custGeom>
                <a:avLst/>
                <a:gdLst>
                  <a:gd name="T0" fmla="*/ 2 w 21506"/>
                  <a:gd name="T1" fmla="*/ 0 h 21348"/>
                  <a:gd name="T2" fmla="*/ 14 w 21506"/>
                  <a:gd name="T3" fmla="*/ 1 h 21348"/>
                  <a:gd name="T4" fmla="*/ 0 w 21506"/>
                  <a:gd name="T5" fmla="*/ 1 h 21348"/>
                  <a:gd name="T6" fmla="*/ 0 60000 65536"/>
                  <a:gd name="T7" fmla="*/ 0 60000 65536"/>
                  <a:gd name="T8" fmla="*/ 0 60000 65536"/>
                  <a:gd name="T9" fmla="*/ 0 w 21506"/>
                  <a:gd name="T10" fmla="*/ 0 h 21348"/>
                  <a:gd name="T11" fmla="*/ 21506 w 21506"/>
                  <a:gd name="T12" fmla="*/ 21348 h 21348"/>
                </a:gdLst>
                <a:ahLst/>
                <a:cxnLst>
                  <a:cxn ang="T6">
                    <a:pos x="T0" y="T1"/>
                  </a:cxn>
                  <a:cxn ang="T7">
                    <a:pos x="T2" y="T3"/>
                  </a:cxn>
                  <a:cxn ang="T8">
                    <a:pos x="T4" y="T5"/>
                  </a:cxn>
                </a:cxnLst>
                <a:rect l="T9" t="T10" r="T11" b="T12"/>
                <a:pathLst>
                  <a:path w="21506" h="21348" fill="none" extrusionOk="0">
                    <a:moveTo>
                      <a:pt x="3289" y="0"/>
                    </a:moveTo>
                    <a:cubicBezTo>
                      <a:pt x="13077" y="1508"/>
                      <a:pt x="20585" y="9479"/>
                      <a:pt x="21506" y="19338"/>
                    </a:cubicBezTo>
                  </a:path>
                  <a:path w="21506" h="21348" stroke="0" extrusionOk="0">
                    <a:moveTo>
                      <a:pt x="3289" y="0"/>
                    </a:moveTo>
                    <a:cubicBezTo>
                      <a:pt x="13077" y="1508"/>
                      <a:pt x="20585" y="9479"/>
                      <a:pt x="21506" y="19338"/>
                    </a:cubicBezTo>
                    <a:lnTo>
                      <a:pt x="0" y="21348"/>
                    </a:lnTo>
                    <a:close/>
                  </a:path>
                </a:pathLst>
              </a:custGeom>
              <a:noFill/>
              <a:ln w="28575">
                <a:solidFill>
                  <a:srgbClr val="FF6600"/>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grpSp>
        <p:sp>
          <p:nvSpPr>
            <p:cNvPr id="18452" name="Oval 25"/>
            <p:cNvSpPr>
              <a:spLocks noChangeArrowheads="1"/>
            </p:cNvSpPr>
            <p:nvPr/>
          </p:nvSpPr>
          <p:spPr bwMode="auto">
            <a:xfrm>
              <a:off x="3513" y="243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grpSp>
      <p:grpSp>
        <p:nvGrpSpPr>
          <p:cNvPr id="6" name="Group 10"/>
          <p:cNvGrpSpPr>
            <a:grpSpLocks/>
          </p:cNvGrpSpPr>
          <p:nvPr/>
        </p:nvGrpSpPr>
        <p:grpSpPr bwMode="auto">
          <a:xfrm>
            <a:off x="6515100" y="4049713"/>
            <a:ext cx="398463" cy="360362"/>
            <a:chOff x="3484" y="2235"/>
            <a:chExt cx="251" cy="227"/>
          </a:xfrm>
        </p:grpSpPr>
        <p:sp>
          <p:nvSpPr>
            <p:cNvPr id="18448" name="Oval 11"/>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8449"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1" name="Slide Number Placeholder 10"/>
          <p:cNvSpPr>
            <a:spLocks noGrp="1"/>
          </p:cNvSpPr>
          <p:nvPr>
            <p:ph type="sldNum" sz="quarter" idx="13"/>
          </p:nvPr>
        </p:nvSpPr>
        <p:spPr/>
        <p:txBody>
          <a:bodyPr/>
          <a:lstStyle/>
          <a:p>
            <a:pPr>
              <a:defRPr/>
            </a:pPr>
            <a:fld id="{2F37425F-5E17-4209-B948-B5CE2119E408}" type="slidenum">
              <a:rPr lang="en-US" smtClean="0"/>
              <a:pPr>
                <a:defRPr/>
              </a:pPr>
              <a:t>14</a:t>
            </a:fld>
            <a:endParaRPr lang="en-US" dirty="0"/>
          </a:p>
        </p:txBody>
      </p:sp>
    </p:spTree>
    <p:extLst>
      <p:ext uri="{BB962C8B-B14F-4D97-AF65-F5344CB8AC3E}">
        <p14:creationId xmlns:p14="http://schemas.microsoft.com/office/powerpoint/2010/main" val="3643749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left)">
                                      <p:cBhvr>
                                        <p:cTn id="23" dur="500"/>
                                        <p:tgtEl>
                                          <p:spTgt spid="8">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09550" y="0"/>
            <a:ext cx="8770938" cy="1066800"/>
          </a:xfrm>
        </p:spPr>
        <p:txBody>
          <a:bodyPr/>
          <a:lstStyle/>
          <a:p>
            <a:pPr eaLnBrk="1" hangingPunct="1"/>
            <a:r>
              <a:rPr lang="en-US" sz="3200" dirty="0" smtClean="0"/>
              <a:t>Four Properties of Indifference Curves</a:t>
            </a:r>
            <a:br>
              <a:rPr lang="en-US" sz="3200" dirty="0" smtClean="0"/>
            </a:br>
            <a:r>
              <a:rPr lang="en-US" sz="2800" b="1" dirty="0">
                <a:solidFill>
                  <a:srgbClr val="C00000"/>
                </a:solidFill>
                <a:cs typeface="Arial"/>
              </a:rPr>
              <a:t>4</a:t>
            </a:r>
            <a:r>
              <a:rPr lang="en-US" sz="2800" b="1" dirty="0" smtClean="0">
                <a:solidFill>
                  <a:srgbClr val="C00000"/>
                </a:solidFill>
                <a:cs typeface="Arial"/>
              </a:rPr>
              <a:t>. </a:t>
            </a:r>
            <a:r>
              <a:rPr lang="en-US" sz="3200" b="1" dirty="0" smtClean="0">
                <a:solidFill>
                  <a:srgbClr val="C00000"/>
                </a:solidFill>
                <a:cs typeface="Arial"/>
              </a:rPr>
              <a:t>Indifference </a:t>
            </a:r>
            <a:r>
              <a:rPr lang="en-US" sz="3200" b="1" dirty="0">
                <a:solidFill>
                  <a:srgbClr val="C00000"/>
                </a:solidFill>
                <a:cs typeface="Arial"/>
              </a:rPr>
              <a:t>curves are bowed inward. </a:t>
            </a:r>
            <a:endParaRPr lang="en-US" sz="3200" b="1" dirty="0" smtClean="0">
              <a:solidFill>
                <a:srgbClr val="C00000"/>
              </a:solidFill>
            </a:endParaRPr>
          </a:p>
        </p:txBody>
      </p:sp>
      <p:sp>
        <p:nvSpPr>
          <p:cNvPr id="9" name="Text Placeholder 8"/>
          <p:cNvSpPr>
            <a:spLocks noGrp="1"/>
          </p:cNvSpPr>
          <p:nvPr>
            <p:ph type="body" sz="quarter" idx="12"/>
          </p:nvPr>
        </p:nvSpPr>
        <p:spPr>
          <a:xfrm>
            <a:off x="484188" y="1669831"/>
            <a:ext cx="3554412" cy="3858093"/>
          </a:xfrm>
        </p:spPr>
        <p:txBody>
          <a:bodyPr/>
          <a:lstStyle/>
          <a:p>
            <a:r>
              <a:rPr lang="en-US" sz="2800" dirty="0">
                <a:cs typeface="Arial"/>
              </a:rPr>
              <a:t>Hurley is willing to give up more mangos for a fish if he has few fish (</a:t>
            </a:r>
            <a:r>
              <a:rPr lang="en-US" sz="2800" b="1" dirty="0">
                <a:cs typeface="Arial"/>
              </a:rPr>
              <a:t>A</a:t>
            </a:r>
            <a:r>
              <a:rPr lang="en-US" sz="2800" dirty="0">
                <a:cs typeface="Arial"/>
              </a:rPr>
              <a:t>) than if he has many (</a:t>
            </a:r>
            <a:r>
              <a:rPr lang="en-US" sz="2800" b="1" dirty="0">
                <a:cs typeface="Arial"/>
              </a:rPr>
              <a:t>B</a:t>
            </a:r>
            <a:r>
              <a:rPr lang="en-US" sz="2800" dirty="0">
                <a:cs typeface="Arial"/>
              </a:rPr>
              <a:t>).  </a:t>
            </a:r>
          </a:p>
          <a:p>
            <a:endParaRPr lang="en-US" sz="2800" dirty="0"/>
          </a:p>
        </p:txBody>
      </p:sp>
      <p:grpSp>
        <p:nvGrpSpPr>
          <p:cNvPr id="2" name="Group 51"/>
          <p:cNvGrpSpPr>
            <a:grpSpLocks/>
          </p:cNvGrpSpPr>
          <p:nvPr/>
        </p:nvGrpSpPr>
        <p:grpSpPr bwMode="auto">
          <a:xfrm>
            <a:off x="3849688" y="1244600"/>
            <a:ext cx="4514850" cy="4941888"/>
            <a:chOff x="2425" y="784"/>
            <a:chExt cx="2844" cy="3113"/>
          </a:xfrm>
        </p:grpSpPr>
        <p:grpSp>
          <p:nvGrpSpPr>
            <p:cNvPr id="3" name="Group 3"/>
            <p:cNvGrpSpPr>
              <a:grpSpLocks/>
            </p:cNvGrpSpPr>
            <p:nvPr/>
          </p:nvGrpSpPr>
          <p:grpSpPr bwMode="auto">
            <a:xfrm>
              <a:off x="3181" y="1194"/>
              <a:ext cx="2060" cy="2290"/>
              <a:chOff x="2677" y="894"/>
              <a:chExt cx="2715" cy="2485"/>
            </a:xfrm>
          </p:grpSpPr>
          <p:sp>
            <p:nvSpPr>
              <p:cNvPr id="19485"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19486"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9483" name="Text Box 36"/>
            <p:cNvSpPr txBox="1">
              <a:spLocks noChangeArrowheads="1"/>
            </p:cNvSpPr>
            <p:nvPr/>
          </p:nvSpPr>
          <p:spPr bwMode="auto">
            <a:xfrm>
              <a:off x="4566" y="3513"/>
              <a:ext cx="703" cy="384"/>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Fish</a:t>
              </a:r>
              <a:endParaRPr lang="en-US" sz="2000" baseline="-25000">
                <a:latin typeface="Arial"/>
                <a:cs typeface="Arial"/>
              </a:endParaRPr>
            </a:p>
          </p:txBody>
        </p:sp>
        <p:sp>
          <p:nvSpPr>
            <p:cNvPr id="19484" name="Text Box 36"/>
            <p:cNvSpPr txBox="1">
              <a:spLocks noChangeArrowheads="1"/>
            </p:cNvSpPr>
            <p:nvPr/>
          </p:nvSpPr>
          <p:spPr bwMode="auto">
            <a:xfrm>
              <a:off x="2425" y="784"/>
              <a:ext cx="876" cy="384"/>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Mangos</a:t>
              </a:r>
              <a:endParaRPr lang="en-US" sz="2000" baseline="-25000" dirty="0">
                <a:latin typeface="Arial"/>
                <a:cs typeface="Arial"/>
              </a:endParaRPr>
            </a:p>
          </p:txBody>
        </p:sp>
      </p:grpSp>
      <p:sp>
        <p:nvSpPr>
          <p:cNvPr id="19464" name="Arc 21"/>
          <p:cNvSpPr>
            <a:spLocks/>
          </p:cNvSpPr>
          <p:nvPr/>
        </p:nvSpPr>
        <p:spPr bwMode="auto">
          <a:xfrm flipH="1" flipV="1">
            <a:off x="5645150" y="1638300"/>
            <a:ext cx="2273300" cy="3182938"/>
          </a:xfrm>
          <a:custGeom>
            <a:avLst/>
            <a:gdLst>
              <a:gd name="T0" fmla="*/ 2015254733 w 21120"/>
              <a:gd name="T1" fmla="*/ 0 h 21539"/>
              <a:gd name="T2" fmla="*/ 2147483647 w 21120"/>
              <a:gd name="T3" fmla="*/ 2147483647 h 21539"/>
              <a:gd name="T4" fmla="*/ 0 w 21120"/>
              <a:gd name="T5" fmla="*/ 2147483647 h 21539"/>
              <a:gd name="T6" fmla="*/ 0 60000 65536"/>
              <a:gd name="T7" fmla="*/ 0 60000 65536"/>
              <a:gd name="T8" fmla="*/ 0 60000 65536"/>
              <a:gd name="T9" fmla="*/ 0 w 21120"/>
              <a:gd name="T10" fmla="*/ 0 h 21539"/>
              <a:gd name="T11" fmla="*/ 21120 w 21120"/>
              <a:gd name="T12" fmla="*/ 21539 h 21539"/>
            </a:gdLst>
            <a:ahLst/>
            <a:cxnLst>
              <a:cxn ang="T6">
                <a:pos x="T0" y="T1"/>
              </a:cxn>
              <a:cxn ang="T7">
                <a:pos x="T2" y="T3"/>
              </a:cxn>
              <a:cxn ang="T8">
                <a:pos x="T4" y="T5"/>
              </a:cxn>
            </a:cxnLst>
            <a:rect l="T9" t="T10" r="T11" b="T12"/>
            <a:pathLst>
              <a:path w="21120" h="21539" fill="none" extrusionOk="0">
                <a:moveTo>
                  <a:pt x="1616" y="-1"/>
                </a:moveTo>
                <a:cubicBezTo>
                  <a:pt x="11170" y="716"/>
                  <a:pt x="19110" y="7641"/>
                  <a:pt x="21119" y="17010"/>
                </a:cubicBezTo>
              </a:path>
              <a:path w="21120" h="21539" stroke="0" extrusionOk="0">
                <a:moveTo>
                  <a:pt x="1616" y="-1"/>
                </a:moveTo>
                <a:cubicBezTo>
                  <a:pt x="11170" y="716"/>
                  <a:pt x="19110" y="7641"/>
                  <a:pt x="21119" y="17010"/>
                </a:cubicBezTo>
                <a:lnTo>
                  <a:pt x="0" y="21539"/>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19465" name="Text Box 36"/>
          <p:cNvSpPr txBox="1">
            <a:spLocks noChangeArrowheads="1"/>
          </p:cNvSpPr>
          <p:nvPr/>
        </p:nvSpPr>
        <p:spPr bwMode="auto">
          <a:xfrm>
            <a:off x="7823200" y="4667250"/>
            <a:ext cx="333375" cy="427038"/>
          </a:xfrm>
          <a:prstGeom prst="rect">
            <a:avLst/>
          </a:prstGeom>
          <a:noFill/>
          <a:ln w="9525">
            <a:noFill/>
            <a:miter lim="800000"/>
            <a:headEnd/>
            <a:tailEnd/>
          </a:ln>
        </p:spPr>
        <p:txBody>
          <a:bodyPr lIns="0" tIns="0" rIns="0" bIns="91440">
            <a:spAutoFit/>
          </a:bodyPr>
          <a:lstStyle/>
          <a:p>
            <a:pPr>
              <a:spcBef>
                <a:spcPct val="50000"/>
              </a:spcBef>
            </a:pPr>
            <a:r>
              <a:rPr lang="en-US" sz="2200" b="1" i="1">
                <a:latin typeface="Tahoma"/>
                <a:cs typeface="Tahoma"/>
              </a:rPr>
              <a:t>I</a:t>
            </a:r>
            <a:r>
              <a:rPr lang="en-US" sz="2200" b="1" baseline="-25000">
                <a:latin typeface="Tahoma"/>
                <a:cs typeface="Tahoma"/>
              </a:rPr>
              <a:t>1</a:t>
            </a:r>
          </a:p>
        </p:txBody>
      </p:sp>
      <p:grpSp>
        <p:nvGrpSpPr>
          <p:cNvPr id="4" name="Group 38"/>
          <p:cNvGrpSpPr>
            <a:grpSpLocks/>
          </p:cNvGrpSpPr>
          <p:nvPr/>
        </p:nvGrpSpPr>
        <p:grpSpPr bwMode="auto">
          <a:xfrm flipH="1" flipV="1">
            <a:off x="5734050" y="2740025"/>
            <a:ext cx="395288" cy="958850"/>
            <a:chOff x="993" y="2249"/>
            <a:chExt cx="503" cy="376"/>
          </a:xfrm>
        </p:grpSpPr>
        <p:sp>
          <p:nvSpPr>
            <p:cNvPr id="19480" name="Line 39"/>
            <p:cNvSpPr>
              <a:spLocks noChangeShapeType="1"/>
            </p:cNvSpPr>
            <p:nvPr/>
          </p:nvSpPr>
          <p:spPr bwMode="auto">
            <a:xfrm>
              <a:off x="993" y="2249"/>
              <a:ext cx="503" cy="0"/>
            </a:xfrm>
            <a:prstGeom prst="line">
              <a:avLst/>
            </a:prstGeom>
            <a:noFill/>
            <a:ln w="12700">
              <a:solidFill>
                <a:schemeClr val="tx1"/>
              </a:solidFill>
              <a:round/>
              <a:headEnd/>
              <a:tailEnd/>
            </a:ln>
          </p:spPr>
          <p:txBody>
            <a:bodyPr/>
            <a:lstStyle/>
            <a:p>
              <a:endParaRPr lang="en-US">
                <a:latin typeface="Arial"/>
                <a:cs typeface="Arial"/>
              </a:endParaRPr>
            </a:p>
          </p:txBody>
        </p:sp>
        <p:sp>
          <p:nvSpPr>
            <p:cNvPr id="19481" name="Line 40"/>
            <p:cNvSpPr>
              <a:spLocks noChangeShapeType="1"/>
            </p:cNvSpPr>
            <p:nvPr/>
          </p:nvSpPr>
          <p:spPr bwMode="auto">
            <a:xfrm>
              <a:off x="1495" y="2249"/>
              <a:ext cx="0" cy="376"/>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5" name="Group 41"/>
          <p:cNvGrpSpPr>
            <a:grpSpLocks/>
          </p:cNvGrpSpPr>
          <p:nvPr/>
        </p:nvGrpSpPr>
        <p:grpSpPr bwMode="auto">
          <a:xfrm flipH="1" flipV="1">
            <a:off x="6767513" y="4441825"/>
            <a:ext cx="395287" cy="234950"/>
            <a:chOff x="993" y="2249"/>
            <a:chExt cx="503" cy="376"/>
          </a:xfrm>
        </p:grpSpPr>
        <p:sp>
          <p:nvSpPr>
            <p:cNvPr id="19478" name="Line 42"/>
            <p:cNvSpPr>
              <a:spLocks noChangeShapeType="1"/>
            </p:cNvSpPr>
            <p:nvPr/>
          </p:nvSpPr>
          <p:spPr bwMode="auto">
            <a:xfrm>
              <a:off x="993" y="2249"/>
              <a:ext cx="503" cy="0"/>
            </a:xfrm>
            <a:prstGeom prst="line">
              <a:avLst/>
            </a:prstGeom>
            <a:noFill/>
            <a:ln w="12700">
              <a:solidFill>
                <a:schemeClr val="tx1"/>
              </a:solidFill>
              <a:round/>
              <a:headEnd/>
              <a:tailEnd/>
            </a:ln>
          </p:spPr>
          <p:txBody>
            <a:bodyPr/>
            <a:lstStyle/>
            <a:p>
              <a:endParaRPr lang="en-US">
                <a:latin typeface="Arial"/>
                <a:cs typeface="Arial"/>
              </a:endParaRPr>
            </a:p>
          </p:txBody>
        </p:sp>
        <p:sp>
          <p:nvSpPr>
            <p:cNvPr id="19479" name="Line 43"/>
            <p:cNvSpPr>
              <a:spLocks noChangeShapeType="1"/>
            </p:cNvSpPr>
            <p:nvPr/>
          </p:nvSpPr>
          <p:spPr bwMode="auto">
            <a:xfrm>
              <a:off x="1495" y="2249"/>
              <a:ext cx="0" cy="376"/>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9468" name="Text Box 46"/>
          <p:cNvSpPr txBox="1">
            <a:spLocks noChangeArrowheads="1"/>
          </p:cNvSpPr>
          <p:nvPr/>
        </p:nvSpPr>
        <p:spPr bwMode="auto">
          <a:xfrm>
            <a:off x="5813425" y="3705225"/>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a:latin typeface="Tahoma"/>
                <a:cs typeface="Tahoma"/>
              </a:rPr>
              <a:t>1</a:t>
            </a:r>
          </a:p>
        </p:txBody>
      </p:sp>
      <p:sp>
        <p:nvSpPr>
          <p:cNvPr id="19469" name="Text Box 48"/>
          <p:cNvSpPr txBox="1">
            <a:spLocks noChangeArrowheads="1"/>
          </p:cNvSpPr>
          <p:nvPr/>
        </p:nvSpPr>
        <p:spPr bwMode="auto">
          <a:xfrm>
            <a:off x="6838950" y="4687888"/>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dirty="0">
                <a:latin typeface="Tahoma"/>
                <a:cs typeface="Tahoma"/>
              </a:rPr>
              <a:t>1</a:t>
            </a:r>
          </a:p>
        </p:txBody>
      </p:sp>
      <p:sp>
        <p:nvSpPr>
          <p:cNvPr id="19470" name="Text Box 49"/>
          <p:cNvSpPr txBox="1">
            <a:spLocks noChangeArrowheads="1"/>
          </p:cNvSpPr>
          <p:nvPr/>
        </p:nvSpPr>
        <p:spPr bwMode="auto">
          <a:xfrm>
            <a:off x="5410200" y="3057525"/>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dirty="0">
                <a:latin typeface="Arial"/>
                <a:cs typeface="Arial"/>
              </a:rPr>
              <a:t>6</a:t>
            </a:r>
          </a:p>
        </p:txBody>
      </p:sp>
      <p:sp>
        <p:nvSpPr>
          <p:cNvPr id="19471" name="Text Box 50"/>
          <p:cNvSpPr txBox="1">
            <a:spLocks noChangeArrowheads="1"/>
          </p:cNvSpPr>
          <p:nvPr/>
        </p:nvSpPr>
        <p:spPr bwMode="auto">
          <a:xfrm>
            <a:off x="6483350" y="4386263"/>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a:latin typeface="Arial"/>
                <a:cs typeface="Arial"/>
              </a:rPr>
              <a:t>2</a:t>
            </a:r>
          </a:p>
        </p:txBody>
      </p:sp>
      <p:grpSp>
        <p:nvGrpSpPr>
          <p:cNvPr id="6" name="Group 10"/>
          <p:cNvGrpSpPr>
            <a:grpSpLocks/>
          </p:cNvGrpSpPr>
          <p:nvPr/>
        </p:nvGrpSpPr>
        <p:grpSpPr bwMode="auto">
          <a:xfrm>
            <a:off x="5691188" y="2417763"/>
            <a:ext cx="398462" cy="360362"/>
            <a:chOff x="3484" y="2235"/>
            <a:chExt cx="251" cy="227"/>
          </a:xfrm>
        </p:grpSpPr>
        <p:sp>
          <p:nvSpPr>
            <p:cNvPr id="19476" name="Oval 11"/>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9477"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grpSp>
        <p:nvGrpSpPr>
          <p:cNvPr id="7" name="Group 16"/>
          <p:cNvGrpSpPr>
            <a:grpSpLocks/>
          </p:cNvGrpSpPr>
          <p:nvPr/>
        </p:nvGrpSpPr>
        <p:grpSpPr bwMode="auto">
          <a:xfrm>
            <a:off x="6723063" y="4097338"/>
            <a:ext cx="404812" cy="360362"/>
            <a:chOff x="3094" y="2172"/>
            <a:chExt cx="255" cy="227"/>
          </a:xfrm>
        </p:grpSpPr>
        <p:sp>
          <p:nvSpPr>
            <p:cNvPr id="19474" name="Oval 17"/>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19475"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B</a:t>
              </a:r>
              <a:endParaRPr lang="en-US" sz="2200" b="1" baseline="-25000">
                <a:latin typeface="Arial"/>
                <a:cs typeface="Arial"/>
              </a:endParaRPr>
            </a:p>
          </p:txBody>
        </p:sp>
      </p:gr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1" name="Slide Number Placeholder 10"/>
          <p:cNvSpPr>
            <a:spLocks noGrp="1"/>
          </p:cNvSpPr>
          <p:nvPr>
            <p:ph type="sldNum" sz="quarter" idx="13"/>
          </p:nvPr>
        </p:nvSpPr>
        <p:spPr/>
        <p:txBody>
          <a:bodyPr/>
          <a:lstStyle/>
          <a:p>
            <a:pPr>
              <a:defRPr/>
            </a:pPr>
            <a:fld id="{2F37425F-5E17-4209-B948-B5CE2119E408}" type="slidenum">
              <a:rPr lang="en-US" smtClean="0"/>
              <a:pPr>
                <a:defRPr/>
              </a:pPr>
              <a:t>15</a:t>
            </a:fld>
            <a:endParaRPr lang="en-US" dirty="0"/>
          </a:p>
        </p:txBody>
      </p:sp>
    </p:spTree>
    <p:extLst>
      <p:ext uri="{BB962C8B-B14F-4D97-AF65-F5344CB8AC3E}">
        <p14:creationId xmlns:p14="http://schemas.microsoft.com/office/powerpoint/2010/main" val="2255864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z="3200" smtClean="0"/>
              <a:t>The Marginal Rate of Substitution</a:t>
            </a:r>
          </a:p>
        </p:txBody>
      </p:sp>
      <p:sp>
        <p:nvSpPr>
          <p:cNvPr id="9" name="Text Placeholder 8"/>
          <p:cNvSpPr>
            <a:spLocks noGrp="1"/>
          </p:cNvSpPr>
          <p:nvPr>
            <p:ph type="body" sz="quarter" idx="12"/>
          </p:nvPr>
        </p:nvSpPr>
        <p:spPr>
          <a:xfrm>
            <a:off x="152400" y="533400"/>
            <a:ext cx="4572000" cy="6019800"/>
          </a:xfrm>
        </p:spPr>
        <p:txBody>
          <a:bodyPr/>
          <a:lstStyle/>
          <a:p>
            <a:r>
              <a:rPr lang="en-US" sz="2800" b="1" dirty="0">
                <a:solidFill>
                  <a:srgbClr val="CC0000"/>
                </a:solidFill>
                <a:cs typeface="Arial"/>
              </a:rPr>
              <a:t>Marginal rate of </a:t>
            </a:r>
            <a:br>
              <a:rPr lang="en-US" sz="2800" b="1" dirty="0">
                <a:solidFill>
                  <a:srgbClr val="CC0000"/>
                </a:solidFill>
                <a:cs typeface="Arial"/>
              </a:rPr>
            </a:br>
            <a:r>
              <a:rPr lang="en-US" sz="2800" b="1" dirty="0">
                <a:solidFill>
                  <a:srgbClr val="CC0000"/>
                </a:solidFill>
                <a:cs typeface="Arial"/>
              </a:rPr>
              <a:t>substitution (MRS)</a:t>
            </a:r>
            <a:r>
              <a:rPr lang="en-US" sz="2800" dirty="0">
                <a:cs typeface="Arial"/>
              </a:rPr>
              <a:t>:  </a:t>
            </a:r>
            <a:br>
              <a:rPr lang="en-US" sz="2800" dirty="0">
                <a:cs typeface="Arial"/>
              </a:rPr>
            </a:br>
            <a:r>
              <a:rPr lang="en-US" sz="2800" dirty="0">
                <a:cs typeface="Arial"/>
              </a:rPr>
              <a:t>the rate at which a consumer </a:t>
            </a:r>
            <a:r>
              <a:rPr lang="en-US" sz="2800" dirty="0" smtClean="0">
                <a:cs typeface="Arial"/>
              </a:rPr>
              <a:t>is </a:t>
            </a:r>
            <a:r>
              <a:rPr lang="en-US" sz="2800" dirty="0">
                <a:cs typeface="Arial"/>
              </a:rPr>
              <a:t>willing to </a:t>
            </a:r>
            <a:endParaRPr lang="en-US" sz="2800" dirty="0" smtClean="0">
              <a:cs typeface="Arial"/>
            </a:endParaRPr>
          </a:p>
          <a:p>
            <a:r>
              <a:rPr lang="en-US" sz="2800" dirty="0" smtClean="0">
                <a:cs typeface="Arial"/>
              </a:rPr>
              <a:t>trade </a:t>
            </a:r>
            <a:r>
              <a:rPr lang="en-US" sz="2800" dirty="0">
                <a:cs typeface="Arial"/>
              </a:rPr>
              <a:t>one good for another.</a:t>
            </a:r>
          </a:p>
          <a:p>
            <a:endParaRPr lang="en-US" sz="2800" dirty="0" smtClean="0">
              <a:cs typeface="Arial"/>
            </a:endParaRPr>
          </a:p>
          <a:p>
            <a:r>
              <a:rPr lang="en-US" sz="2800" dirty="0" smtClean="0">
                <a:cs typeface="Arial"/>
              </a:rPr>
              <a:t>Hurley’s </a:t>
            </a:r>
            <a:r>
              <a:rPr lang="en-US" sz="2800" dirty="0">
                <a:cs typeface="Arial"/>
              </a:rPr>
              <a:t>MRS is the amount of mangos he would substitute for another fish.  </a:t>
            </a:r>
          </a:p>
          <a:p>
            <a:r>
              <a:rPr lang="en-US" sz="2800" dirty="0" smtClean="0">
                <a:cs typeface="Arial"/>
              </a:rPr>
              <a:t>	MRS </a:t>
            </a:r>
            <a:r>
              <a:rPr lang="en-US" sz="2800" dirty="0">
                <a:cs typeface="Arial"/>
              </a:rPr>
              <a:t>falls as you </a:t>
            </a:r>
            <a:r>
              <a:rPr lang="en-US" sz="2800" dirty="0" smtClean="0">
                <a:cs typeface="Arial"/>
              </a:rPr>
              <a:t>	move </a:t>
            </a:r>
            <a:r>
              <a:rPr lang="en-US" sz="2800" dirty="0">
                <a:cs typeface="Arial"/>
              </a:rPr>
              <a:t>down along </a:t>
            </a:r>
            <a:r>
              <a:rPr lang="en-US" sz="2800" dirty="0" smtClean="0">
                <a:cs typeface="Arial"/>
              </a:rPr>
              <a:t>	an </a:t>
            </a:r>
            <a:r>
              <a:rPr lang="en-US" sz="2800" dirty="0">
                <a:cs typeface="Arial"/>
              </a:rPr>
              <a:t>indifference </a:t>
            </a:r>
            <a:r>
              <a:rPr lang="en-US" sz="2800" dirty="0" smtClean="0">
                <a:cs typeface="Arial"/>
              </a:rPr>
              <a:t>curve</a:t>
            </a:r>
            <a:r>
              <a:rPr lang="en-US" sz="2800" dirty="0">
                <a:cs typeface="Arial"/>
              </a:rPr>
              <a:t>. </a:t>
            </a:r>
          </a:p>
          <a:p>
            <a:endParaRPr lang="en-US" sz="2800" dirty="0"/>
          </a:p>
        </p:txBody>
      </p:sp>
      <p:grpSp>
        <p:nvGrpSpPr>
          <p:cNvPr id="2" name="Group 3"/>
          <p:cNvGrpSpPr>
            <a:grpSpLocks/>
          </p:cNvGrpSpPr>
          <p:nvPr/>
        </p:nvGrpSpPr>
        <p:grpSpPr bwMode="auto">
          <a:xfrm>
            <a:off x="3849688" y="1244600"/>
            <a:ext cx="4514850" cy="4941888"/>
            <a:chOff x="2425" y="784"/>
            <a:chExt cx="2844" cy="3113"/>
          </a:xfrm>
        </p:grpSpPr>
        <p:grpSp>
          <p:nvGrpSpPr>
            <p:cNvPr id="3" name="Group 4"/>
            <p:cNvGrpSpPr>
              <a:grpSpLocks/>
            </p:cNvGrpSpPr>
            <p:nvPr/>
          </p:nvGrpSpPr>
          <p:grpSpPr bwMode="auto">
            <a:xfrm>
              <a:off x="3181" y="1194"/>
              <a:ext cx="2060" cy="2290"/>
              <a:chOff x="2677" y="894"/>
              <a:chExt cx="2715" cy="2485"/>
            </a:xfrm>
          </p:grpSpPr>
          <p:sp>
            <p:nvSpPr>
              <p:cNvPr id="20513"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20514"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0511" name="Text Box 36"/>
            <p:cNvSpPr txBox="1">
              <a:spLocks noChangeArrowheads="1"/>
            </p:cNvSpPr>
            <p:nvPr/>
          </p:nvSpPr>
          <p:spPr bwMode="auto">
            <a:xfrm>
              <a:off x="4566" y="3513"/>
              <a:ext cx="703" cy="384"/>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Fish</a:t>
              </a:r>
              <a:endParaRPr lang="en-US" sz="2000" baseline="-25000">
                <a:latin typeface="Arial"/>
                <a:cs typeface="Arial"/>
              </a:endParaRPr>
            </a:p>
          </p:txBody>
        </p:sp>
        <p:sp>
          <p:nvSpPr>
            <p:cNvPr id="20512" name="Text Box 36"/>
            <p:cNvSpPr txBox="1">
              <a:spLocks noChangeArrowheads="1"/>
            </p:cNvSpPr>
            <p:nvPr/>
          </p:nvSpPr>
          <p:spPr bwMode="auto">
            <a:xfrm>
              <a:off x="2425" y="784"/>
              <a:ext cx="876" cy="384"/>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Mangos</a:t>
              </a:r>
              <a:endParaRPr lang="en-US" sz="2000" baseline="-25000">
                <a:latin typeface="Arial"/>
                <a:cs typeface="Arial"/>
              </a:endParaRPr>
            </a:p>
          </p:txBody>
        </p:sp>
      </p:grpSp>
      <p:sp>
        <p:nvSpPr>
          <p:cNvPr id="20487" name="Arc 11"/>
          <p:cNvSpPr>
            <a:spLocks/>
          </p:cNvSpPr>
          <p:nvPr/>
        </p:nvSpPr>
        <p:spPr bwMode="auto">
          <a:xfrm flipH="1" flipV="1">
            <a:off x="5645150" y="1638300"/>
            <a:ext cx="2273300" cy="3182938"/>
          </a:xfrm>
          <a:custGeom>
            <a:avLst/>
            <a:gdLst>
              <a:gd name="T0" fmla="*/ 2015254733 w 21120"/>
              <a:gd name="T1" fmla="*/ 0 h 21539"/>
              <a:gd name="T2" fmla="*/ 2147483647 w 21120"/>
              <a:gd name="T3" fmla="*/ 2147483647 h 21539"/>
              <a:gd name="T4" fmla="*/ 0 w 21120"/>
              <a:gd name="T5" fmla="*/ 2147483647 h 21539"/>
              <a:gd name="T6" fmla="*/ 0 60000 65536"/>
              <a:gd name="T7" fmla="*/ 0 60000 65536"/>
              <a:gd name="T8" fmla="*/ 0 60000 65536"/>
              <a:gd name="T9" fmla="*/ 0 w 21120"/>
              <a:gd name="T10" fmla="*/ 0 h 21539"/>
              <a:gd name="T11" fmla="*/ 21120 w 21120"/>
              <a:gd name="T12" fmla="*/ 21539 h 21539"/>
            </a:gdLst>
            <a:ahLst/>
            <a:cxnLst>
              <a:cxn ang="T6">
                <a:pos x="T0" y="T1"/>
              </a:cxn>
              <a:cxn ang="T7">
                <a:pos x="T2" y="T3"/>
              </a:cxn>
              <a:cxn ang="T8">
                <a:pos x="T4" y="T5"/>
              </a:cxn>
            </a:cxnLst>
            <a:rect l="T9" t="T10" r="T11" b="T12"/>
            <a:pathLst>
              <a:path w="21120" h="21539" fill="none" extrusionOk="0">
                <a:moveTo>
                  <a:pt x="1616" y="-1"/>
                </a:moveTo>
                <a:cubicBezTo>
                  <a:pt x="11170" y="716"/>
                  <a:pt x="19110" y="7641"/>
                  <a:pt x="21119" y="17010"/>
                </a:cubicBezTo>
              </a:path>
              <a:path w="21120" h="21539" stroke="0" extrusionOk="0">
                <a:moveTo>
                  <a:pt x="1616" y="-1"/>
                </a:moveTo>
                <a:cubicBezTo>
                  <a:pt x="11170" y="716"/>
                  <a:pt x="19110" y="7641"/>
                  <a:pt x="21119" y="17010"/>
                </a:cubicBezTo>
                <a:lnTo>
                  <a:pt x="0" y="21539"/>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20488" name="Text Box 36"/>
          <p:cNvSpPr txBox="1">
            <a:spLocks noChangeArrowheads="1"/>
          </p:cNvSpPr>
          <p:nvPr/>
        </p:nvSpPr>
        <p:spPr bwMode="auto">
          <a:xfrm>
            <a:off x="7823200" y="4667250"/>
            <a:ext cx="333375" cy="427038"/>
          </a:xfrm>
          <a:prstGeom prst="rect">
            <a:avLst/>
          </a:prstGeom>
          <a:noFill/>
          <a:ln w="9525">
            <a:noFill/>
            <a:miter lim="800000"/>
            <a:headEnd/>
            <a:tailEnd/>
          </a:ln>
        </p:spPr>
        <p:txBody>
          <a:bodyPr lIns="0" tIns="0" rIns="0" bIns="91440">
            <a:spAutoFit/>
          </a:bodyPr>
          <a:lstStyle/>
          <a:p>
            <a:pPr>
              <a:spcBef>
                <a:spcPct val="50000"/>
              </a:spcBef>
            </a:pPr>
            <a:r>
              <a:rPr lang="en-US" sz="2200" b="1" i="1">
                <a:latin typeface="Tahoma" pitchFamily="34" charset="0"/>
                <a:cs typeface="Arial" charset="0"/>
              </a:rPr>
              <a:t>I</a:t>
            </a:r>
            <a:r>
              <a:rPr lang="en-US" sz="2200" b="1" baseline="-25000">
                <a:latin typeface="Tahoma" pitchFamily="34" charset="0"/>
                <a:cs typeface="Arial" charset="0"/>
              </a:rPr>
              <a:t>1</a:t>
            </a:r>
          </a:p>
        </p:txBody>
      </p:sp>
      <p:grpSp>
        <p:nvGrpSpPr>
          <p:cNvPr id="4" name="Group 13"/>
          <p:cNvGrpSpPr>
            <a:grpSpLocks/>
          </p:cNvGrpSpPr>
          <p:nvPr/>
        </p:nvGrpSpPr>
        <p:grpSpPr bwMode="auto">
          <a:xfrm flipH="1" flipV="1">
            <a:off x="5734050" y="2740025"/>
            <a:ext cx="395288" cy="958850"/>
            <a:chOff x="993" y="2249"/>
            <a:chExt cx="503" cy="376"/>
          </a:xfrm>
        </p:grpSpPr>
        <p:sp>
          <p:nvSpPr>
            <p:cNvPr id="20508" name="Line 14"/>
            <p:cNvSpPr>
              <a:spLocks noChangeShapeType="1"/>
            </p:cNvSpPr>
            <p:nvPr/>
          </p:nvSpPr>
          <p:spPr bwMode="auto">
            <a:xfrm>
              <a:off x="993" y="2249"/>
              <a:ext cx="503" cy="0"/>
            </a:xfrm>
            <a:prstGeom prst="line">
              <a:avLst/>
            </a:prstGeom>
            <a:noFill/>
            <a:ln w="12700">
              <a:solidFill>
                <a:schemeClr val="tx1"/>
              </a:solidFill>
              <a:round/>
              <a:headEnd/>
              <a:tailEnd/>
            </a:ln>
          </p:spPr>
          <p:txBody>
            <a:bodyPr/>
            <a:lstStyle/>
            <a:p>
              <a:endParaRPr lang="en-US">
                <a:latin typeface="Arial"/>
                <a:cs typeface="Arial"/>
              </a:endParaRPr>
            </a:p>
          </p:txBody>
        </p:sp>
        <p:sp>
          <p:nvSpPr>
            <p:cNvPr id="20509" name="Line 15"/>
            <p:cNvSpPr>
              <a:spLocks noChangeShapeType="1"/>
            </p:cNvSpPr>
            <p:nvPr/>
          </p:nvSpPr>
          <p:spPr bwMode="auto">
            <a:xfrm>
              <a:off x="1495" y="2249"/>
              <a:ext cx="0" cy="376"/>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5" name="Group 16"/>
          <p:cNvGrpSpPr>
            <a:grpSpLocks/>
          </p:cNvGrpSpPr>
          <p:nvPr/>
        </p:nvGrpSpPr>
        <p:grpSpPr bwMode="auto">
          <a:xfrm flipH="1" flipV="1">
            <a:off x="6767513" y="4441825"/>
            <a:ext cx="395287" cy="234950"/>
            <a:chOff x="993" y="2249"/>
            <a:chExt cx="503" cy="376"/>
          </a:xfrm>
        </p:grpSpPr>
        <p:sp>
          <p:nvSpPr>
            <p:cNvPr id="20506" name="Line 17"/>
            <p:cNvSpPr>
              <a:spLocks noChangeShapeType="1"/>
            </p:cNvSpPr>
            <p:nvPr/>
          </p:nvSpPr>
          <p:spPr bwMode="auto">
            <a:xfrm>
              <a:off x="993" y="2249"/>
              <a:ext cx="503" cy="0"/>
            </a:xfrm>
            <a:prstGeom prst="line">
              <a:avLst/>
            </a:prstGeom>
            <a:noFill/>
            <a:ln w="12700">
              <a:solidFill>
                <a:schemeClr val="tx1"/>
              </a:solidFill>
              <a:round/>
              <a:headEnd/>
              <a:tailEnd/>
            </a:ln>
          </p:spPr>
          <p:txBody>
            <a:bodyPr/>
            <a:lstStyle/>
            <a:p>
              <a:endParaRPr lang="en-US">
                <a:latin typeface="Arial"/>
                <a:cs typeface="Arial"/>
              </a:endParaRPr>
            </a:p>
          </p:txBody>
        </p:sp>
        <p:sp>
          <p:nvSpPr>
            <p:cNvPr id="20507" name="Line 18"/>
            <p:cNvSpPr>
              <a:spLocks noChangeShapeType="1"/>
            </p:cNvSpPr>
            <p:nvPr/>
          </p:nvSpPr>
          <p:spPr bwMode="auto">
            <a:xfrm>
              <a:off x="1495" y="2249"/>
              <a:ext cx="0" cy="376"/>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0491" name="Text Box 19"/>
          <p:cNvSpPr txBox="1">
            <a:spLocks noChangeArrowheads="1"/>
          </p:cNvSpPr>
          <p:nvPr/>
        </p:nvSpPr>
        <p:spPr bwMode="auto">
          <a:xfrm>
            <a:off x="5813425" y="3705225"/>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a:latin typeface="Tahoma"/>
                <a:cs typeface="Tahoma"/>
              </a:rPr>
              <a:t>1</a:t>
            </a:r>
          </a:p>
        </p:txBody>
      </p:sp>
      <p:sp>
        <p:nvSpPr>
          <p:cNvPr id="20492" name="Text Box 20"/>
          <p:cNvSpPr txBox="1">
            <a:spLocks noChangeArrowheads="1"/>
          </p:cNvSpPr>
          <p:nvPr/>
        </p:nvSpPr>
        <p:spPr bwMode="auto">
          <a:xfrm>
            <a:off x="6838950" y="4687888"/>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dirty="0">
                <a:latin typeface="Tahoma"/>
                <a:cs typeface="Tahoma"/>
              </a:rPr>
              <a:t>1</a:t>
            </a:r>
          </a:p>
        </p:txBody>
      </p:sp>
      <p:sp>
        <p:nvSpPr>
          <p:cNvPr id="20493" name="Text Box 21"/>
          <p:cNvSpPr txBox="1">
            <a:spLocks noChangeArrowheads="1"/>
          </p:cNvSpPr>
          <p:nvPr/>
        </p:nvSpPr>
        <p:spPr bwMode="auto">
          <a:xfrm>
            <a:off x="5410200" y="3057525"/>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a:latin typeface="Arial"/>
                <a:cs typeface="Arial"/>
              </a:rPr>
              <a:t>6</a:t>
            </a:r>
          </a:p>
        </p:txBody>
      </p:sp>
      <p:sp>
        <p:nvSpPr>
          <p:cNvPr id="20494" name="Text Box 22"/>
          <p:cNvSpPr txBox="1">
            <a:spLocks noChangeArrowheads="1"/>
          </p:cNvSpPr>
          <p:nvPr/>
        </p:nvSpPr>
        <p:spPr bwMode="auto">
          <a:xfrm>
            <a:off x="6483350" y="4386263"/>
            <a:ext cx="265113" cy="384208"/>
          </a:xfrm>
          <a:prstGeom prst="rect">
            <a:avLst/>
          </a:prstGeom>
          <a:noFill/>
          <a:ln w="9525">
            <a:noFill/>
            <a:miter lim="800000"/>
            <a:headEnd/>
            <a:tailEnd/>
          </a:ln>
        </p:spPr>
        <p:txBody>
          <a:bodyPr lIns="45720" tIns="27432" rIns="45720">
            <a:spAutoFit/>
          </a:bodyPr>
          <a:lstStyle/>
          <a:p>
            <a:pPr algn="ctr">
              <a:lnSpc>
                <a:spcPct val="90000"/>
              </a:lnSpc>
              <a:spcBef>
                <a:spcPct val="50000"/>
              </a:spcBef>
            </a:pPr>
            <a:r>
              <a:rPr lang="en-US" sz="2200">
                <a:latin typeface="Arial"/>
                <a:cs typeface="Arial"/>
              </a:rPr>
              <a:t>2</a:t>
            </a:r>
          </a:p>
        </p:txBody>
      </p:sp>
      <p:grpSp>
        <p:nvGrpSpPr>
          <p:cNvPr id="6" name="Group 23"/>
          <p:cNvGrpSpPr>
            <a:grpSpLocks/>
          </p:cNvGrpSpPr>
          <p:nvPr/>
        </p:nvGrpSpPr>
        <p:grpSpPr bwMode="auto">
          <a:xfrm>
            <a:off x="5691188" y="2417763"/>
            <a:ext cx="398462" cy="360362"/>
            <a:chOff x="3484" y="2235"/>
            <a:chExt cx="251" cy="227"/>
          </a:xfrm>
        </p:grpSpPr>
        <p:sp>
          <p:nvSpPr>
            <p:cNvPr id="20504" name="Oval 24"/>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0505"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grpSp>
        <p:nvGrpSpPr>
          <p:cNvPr id="7" name="Group 26"/>
          <p:cNvGrpSpPr>
            <a:grpSpLocks/>
          </p:cNvGrpSpPr>
          <p:nvPr/>
        </p:nvGrpSpPr>
        <p:grpSpPr bwMode="auto">
          <a:xfrm>
            <a:off x="6723063" y="4097338"/>
            <a:ext cx="404812" cy="360362"/>
            <a:chOff x="3094" y="2172"/>
            <a:chExt cx="255" cy="227"/>
          </a:xfrm>
        </p:grpSpPr>
        <p:sp>
          <p:nvSpPr>
            <p:cNvPr id="20502" name="Oval 27"/>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0503"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B</a:t>
              </a:r>
              <a:endParaRPr lang="en-US" sz="2200" b="1" baseline="-25000">
                <a:latin typeface="Arial"/>
                <a:cs typeface="Arial"/>
              </a:endParaRPr>
            </a:p>
          </p:txBody>
        </p:sp>
      </p:grpSp>
      <p:sp>
        <p:nvSpPr>
          <p:cNvPr id="216094" name="Text Box 30"/>
          <p:cNvSpPr txBox="1">
            <a:spLocks noChangeArrowheads="1"/>
          </p:cNvSpPr>
          <p:nvPr/>
        </p:nvSpPr>
        <p:spPr bwMode="auto">
          <a:xfrm>
            <a:off x="5748338" y="1047750"/>
            <a:ext cx="2728912" cy="892175"/>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spcBef>
                <a:spcPct val="20000"/>
              </a:spcBef>
            </a:pPr>
            <a:r>
              <a:rPr lang="en-US" sz="2500" i="1">
                <a:latin typeface="Arial"/>
                <a:cs typeface="Arial"/>
              </a:rPr>
              <a:t>MRS = slope of indifference curve </a:t>
            </a:r>
          </a:p>
        </p:txBody>
      </p:sp>
      <p:sp>
        <p:nvSpPr>
          <p:cNvPr id="216097" name="Text Box 33"/>
          <p:cNvSpPr txBox="1">
            <a:spLocks noChangeArrowheads="1"/>
          </p:cNvSpPr>
          <p:nvPr/>
        </p:nvSpPr>
        <p:spPr bwMode="auto">
          <a:xfrm>
            <a:off x="4471988" y="3021013"/>
            <a:ext cx="941387" cy="427037"/>
          </a:xfrm>
          <a:prstGeom prst="rect">
            <a:avLst/>
          </a:prstGeom>
          <a:solidFill>
            <a:schemeClr val="bg1">
              <a:alpha val="70195"/>
            </a:schemeClr>
          </a:solidFill>
          <a:ln w="9525">
            <a:noFill/>
            <a:miter lim="800000"/>
            <a:headEnd/>
            <a:tailEnd/>
          </a:ln>
        </p:spPr>
        <p:txBody>
          <a:bodyPr lIns="0" rIns="0">
            <a:spAutoFit/>
          </a:bodyPr>
          <a:lstStyle/>
          <a:p>
            <a:pPr algn="r">
              <a:spcBef>
                <a:spcPct val="50000"/>
              </a:spcBef>
            </a:pPr>
            <a:r>
              <a:rPr lang="en-US" sz="2200" i="1">
                <a:latin typeface="Arial"/>
                <a:cs typeface="Arial"/>
              </a:rPr>
              <a:t>MRS</a:t>
            </a:r>
            <a:r>
              <a:rPr lang="en-US" sz="2200">
                <a:latin typeface="Arial"/>
                <a:cs typeface="Arial"/>
              </a:rPr>
              <a:t> =</a:t>
            </a:r>
          </a:p>
        </p:txBody>
      </p:sp>
      <p:sp>
        <p:nvSpPr>
          <p:cNvPr id="216099" name="Text Box 35"/>
          <p:cNvSpPr txBox="1">
            <a:spLocks noChangeArrowheads="1"/>
          </p:cNvSpPr>
          <p:nvPr/>
        </p:nvSpPr>
        <p:spPr bwMode="auto">
          <a:xfrm>
            <a:off x="5529263" y="4346575"/>
            <a:ext cx="941387" cy="427038"/>
          </a:xfrm>
          <a:prstGeom prst="rect">
            <a:avLst/>
          </a:prstGeom>
          <a:noFill/>
          <a:ln w="9525">
            <a:noFill/>
            <a:miter lim="800000"/>
            <a:headEnd/>
            <a:tailEnd/>
          </a:ln>
        </p:spPr>
        <p:txBody>
          <a:bodyPr lIns="0" rIns="0">
            <a:spAutoFit/>
          </a:bodyPr>
          <a:lstStyle/>
          <a:p>
            <a:pPr algn="r">
              <a:spcBef>
                <a:spcPct val="50000"/>
              </a:spcBef>
            </a:pPr>
            <a:r>
              <a:rPr lang="en-US" sz="2200" i="1">
                <a:latin typeface="Arial"/>
                <a:cs typeface="Arial"/>
              </a:rPr>
              <a:t>MRS</a:t>
            </a:r>
            <a:r>
              <a:rPr lang="en-US" sz="2200">
                <a:latin typeface="Arial"/>
                <a:cs typeface="Arial"/>
              </a:rPr>
              <a:t> =</a:t>
            </a:r>
          </a:p>
        </p:txBody>
      </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1" name="Slide Number Placeholder 10"/>
          <p:cNvSpPr>
            <a:spLocks noGrp="1"/>
          </p:cNvSpPr>
          <p:nvPr>
            <p:ph type="sldNum" sz="quarter" idx="13"/>
          </p:nvPr>
        </p:nvSpPr>
        <p:spPr/>
        <p:txBody>
          <a:bodyPr/>
          <a:lstStyle/>
          <a:p>
            <a:pPr>
              <a:defRPr/>
            </a:pPr>
            <a:fld id="{2F37425F-5E17-4209-B948-B5CE2119E408}" type="slidenum">
              <a:rPr lang="en-US" smtClean="0"/>
              <a:pPr>
                <a:defRPr/>
              </a:pPr>
              <a:t>16</a:t>
            </a:fld>
            <a:endParaRPr lang="en-US" dirty="0"/>
          </a:p>
        </p:txBody>
      </p:sp>
    </p:spTree>
    <p:extLst>
      <p:ext uri="{BB962C8B-B14F-4D97-AF65-F5344CB8AC3E}">
        <p14:creationId xmlns:p14="http://schemas.microsoft.com/office/powerpoint/2010/main" val="462489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6094">
                                            <p:bg/>
                                          </p:spTgt>
                                        </p:tgtEl>
                                        <p:attrNameLst>
                                          <p:attrName>style.visibility</p:attrName>
                                        </p:attrNameLst>
                                      </p:cBhvr>
                                      <p:to>
                                        <p:strVal val="visible"/>
                                      </p:to>
                                    </p:set>
                                    <p:animEffect transition="in" filter="fade">
                                      <p:cBhvr>
                                        <p:cTn id="20" dur="500"/>
                                        <p:tgtEl>
                                          <p:spTgt spid="216094">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6094">
                                            <p:txEl>
                                              <p:pRg st="0" end="0"/>
                                            </p:txEl>
                                          </p:spTgt>
                                        </p:tgtEl>
                                        <p:attrNameLst>
                                          <p:attrName>style.visibility</p:attrName>
                                        </p:attrNameLst>
                                      </p:cBhvr>
                                      <p:to>
                                        <p:strVal val="visible"/>
                                      </p:to>
                                    </p:set>
                                    <p:animEffect transition="in" filter="fade">
                                      <p:cBhvr>
                                        <p:cTn id="23" dur="500"/>
                                        <p:tgtEl>
                                          <p:spTgt spid="216094">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16097"/>
                                        </p:tgtEl>
                                        <p:attrNameLst>
                                          <p:attrName>style.visibility</p:attrName>
                                        </p:attrNameLst>
                                      </p:cBhvr>
                                      <p:to>
                                        <p:strVal val="visible"/>
                                      </p:to>
                                    </p:set>
                                    <p:animEffect transition="in" filter="fade">
                                      <p:cBhvr>
                                        <p:cTn id="27" dur="500"/>
                                        <p:tgtEl>
                                          <p:spTgt spid="216097"/>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16099"/>
                                        </p:tgtEl>
                                        <p:attrNameLst>
                                          <p:attrName>style.visibility</p:attrName>
                                        </p:attrNameLst>
                                      </p:cBhvr>
                                      <p:to>
                                        <p:strVal val="visible"/>
                                      </p:to>
                                    </p:set>
                                    <p:animEffect transition="in" filter="fade">
                                      <p:cBhvr>
                                        <p:cTn id="31" dur="500"/>
                                        <p:tgtEl>
                                          <p:spTgt spid="216099"/>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16094" grpId="0" build="p" bldLvl="2" animBg="1"/>
      <p:bldP spid="216097" grpId="0" animBg="1"/>
      <p:bldP spid="2160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eaLnBrk="1" hangingPunct="1"/>
            <a:r>
              <a:rPr lang="en-US" sz="3200" dirty="0" smtClean="0"/>
              <a:t>One Extreme Case:  Perfect Substitutes</a:t>
            </a:r>
          </a:p>
        </p:txBody>
      </p:sp>
      <p:pic>
        <p:nvPicPr>
          <p:cNvPr id="21509" name="Picture 3" descr="24729_2105"/>
          <p:cNvPicPr>
            <a:picLocks noChangeAspect="1" noChangeArrowheads="1"/>
          </p:cNvPicPr>
          <p:nvPr/>
        </p:nvPicPr>
        <p:blipFill>
          <a:blip r:embed="rId3" cstate="print"/>
          <a:srcRect t="8243" r="49843"/>
          <a:stretch>
            <a:fillRect/>
          </a:stretch>
        </p:blipFill>
        <p:spPr bwMode="auto">
          <a:xfrm>
            <a:off x="322263" y="1400175"/>
            <a:ext cx="6535737" cy="4667250"/>
          </a:xfrm>
          <a:prstGeom prst="rect">
            <a:avLst/>
          </a:prstGeom>
          <a:noFill/>
          <a:ln w="9525">
            <a:noFill/>
            <a:miter lim="800000"/>
            <a:headEnd/>
            <a:tailEnd/>
          </a:ln>
        </p:spPr>
      </p:pic>
      <p:sp>
        <p:nvSpPr>
          <p:cNvPr id="3" name="Text Placeholder 2"/>
          <p:cNvSpPr>
            <a:spLocks noGrp="1"/>
          </p:cNvSpPr>
          <p:nvPr>
            <p:ph type="body" sz="quarter" idx="12"/>
          </p:nvPr>
        </p:nvSpPr>
        <p:spPr>
          <a:xfrm>
            <a:off x="2590800" y="609600"/>
            <a:ext cx="6210300" cy="2984500"/>
          </a:xfrm>
          <a:solidFill>
            <a:schemeClr val="bg1"/>
          </a:solidFill>
        </p:spPr>
        <p:txBody>
          <a:bodyPr/>
          <a:lstStyle/>
          <a:p>
            <a:pPr>
              <a:lnSpc>
                <a:spcPct val="105000"/>
              </a:lnSpc>
              <a:spcBef>
                <a:spcPct val="45000"/>
              </a:spcBef>
              <a:buClr>
                <a:srgbClr val="00B85C"/>
              </a:buClr>
              <a:buSzPct val="120000"/>
              <a:buFont typeface="Wingdings" pitchFamily="2" charset="2"/>
              <a:buNone/>
            </a:pPr>
            <a:r>
              <a:rPr lang="en-US" sz="2800" b="1" dirty="0">
                <a:solidFill>
                  <a:srgbClr val="CC0000"/>
                </a:solidFill>
                <a:cs typeface="Arial"/>
              </a:rPr>
              <a:t>Perfect substitutes</a:t>
            </a:r>
            <a:r>
              <a:rPr lang="en-US" sz="2800" dirty="0">
                <a:cs typeface="Arial"/>
              </a:rPr>
              <a:t>:  two goods with straight-line indifference curves, </a:t>
            </a:r>
            <a:br>
              <a:rPr lang="en-US" sz="2800" dirty="0">
                <a:cs typeface="Arial"/>
              </a:rPr>
            </a:br>
            <a:r>
              <a:rPr lang="en-US" sz="2800" dirty="0">
                <a:cs typeface="Arial"/>
              </a:rPr>
              <a:t>constant MRS  </a:t>
            </a:r>
          </a:p>
          <a:p>
            <a:pPr>
              <a:lnSpc>
                <a:spcPct val="105000"/>
              </a:lnSpc>
              <a:spcBef>
                <a:spcPct val="45000"/>
              </a:spcBef>
              <a:buClr>
                <a:srgbClr val="00B85C"/>
              </a:buClr>
              <a:buSzPct val="120000"/>
              <a:buFont typeface="Wingdings" pitchFamily="2" charset="2"/>
              <a:buNone/>
            </a:pPr>
            <a:r>
              <a:rPr lang="en-US" sz="2800" dirty="0">
                <a:cs typeface="Arial"/>
              </a:rPr>
              <a:t>Example:  nickels and dimes</a:t>
            </a:r>
          </a:p>
          <a:p>
            <a:pPr lvl="1" indent="3175">
              <a:lnSpc>
                <a:spcPct val="105000"/>
              </a:lnSpc>
              <a:buClr>
                <a:srgbClr val="0066CC"/>
              </a:buClr>
              <a:buSzPct val="130000"/>
            </a:pPr>
            <a:r>
              <a:rPr lang="en-US" sz="2800" dirty="0">
                <a:cs typeface="Arial"/>
              </a:rPr>
              <a:t>Consumer is always willing to trade </a:t>
            </a:r>
            <a:r>
              <a:rPr lang="en-US" sz="2800" dirty="0" smtClean="0">
                <a:cs typeface="Arial"/>
              </a:rPr>
              <a:t>two </a:t>
            </a:r>
            <a:r>
              <a:rPr lang="en-US" sz="2800" dirty="0">
                <a:cs typeface="Arial"/>
              </a:rPr>
              <a:t>nickels for one dime. </a:t>
            </a:r>
          </a:p>
          <a:p>
            <a:endParaRPr lang="en-US" sz="2800" dirty="0"/>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17</a:t>
            </a:fld>
            <a:endParaRPr lang="en-US" dirty="0"/>
          </a:p>
        </p:txBody>
      </p:sp>
    </p:spTree>
    <p:extLst>
      <p:ext uri="{BB962C8B-B14F-4D97-AF65-F5344CB8AC3E}">
        <p14:creationId xmlns:p14="http://schemas.microsoft.com/office/powerpoint/2010/main" val="2072009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Autofit/>
          </a:bodyPr>
          <a:lstStyle/>
          <a:p>
            <a:pPr eaLnBrk="1" hangingPunct="1"/>
            <a:r>
              <a:rPr lang="en-US" sz="3000" dirty="0" smtClean="0"/>
              <a:t>Another Extreme Case:  Perfect Complements</a:t>
            </a:r>
          </a:p>
        </p:txBody>
      </p:sp>
      <p:pic>
        <p:nvPicPr>
          <p:cNvPr id="22533" name="Picture 3" descr="24729_2105"/>
          <p:cNvPicPr>
            <a:picLocks noChangeAspect="1" noChangeArrowheads="1"/>
          </p:cNvPicPr>
          <p:nvPr/>
        </p:nvPicPr>
        <p:blipFill>
          <a:blip r:embed="rId3" cstate="print"/>
          <a:srcRect l="49843" t="10303"/>
          <a:stretch>
            <a:fillRect/>
          </a:stretch>
        </p:blipFill>
        <p:spPr bwMode="auto">
          <a:xfrm>
            <a:off x="0" y="1881188"/>
            <a:ext cx="5916613" cy="4370387"/>
          </a:xfrm>
          <a:prstGeom prst="rect">
            <a:avLst/>
          </a:prstGeom>
          <a:noFill/>
          <a:ln w="9525">
            <a:noFill/>
            <a:miter lim="800000"/>
            <a:headEnd/>
            <a:tailEnd/>
          </a:ln>
        </p:spPr>
      </p:pic>
      <p:sp>
        <p:nvSpPr>
          <p:cNvPr id="165894" name="Oval 6"/>
          <p:cNvSpPr>
            <a:spLocks noChangeArrowheads="1"/>
          </p:cNvSpPr>
          <p:nvPr/>
        </p:nvSpPr>
        <p:spPr bwMode="auto">
          <a:xfrm>
            <a:off x="2203450" y="4044950"/>
            <a:ext cx="139700" cy="138113"/>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sp>
        <p:nvSpPr>
          <p:cNvPr id="165895" name="Oval 7"/>
          <p:cNvSpPr>
            <a:spLocks noChangeArrowheads="1"/>
          </p:cNvSpPr>
          <p:nvPr/>
        </p:nvSpPr>
        <p:spPr bwMode="auto">
          <a:xfrm>
            <a:off x="2201863" y="4567238"/>
            <a:ext cx="139700" cy="138112"/>
          </a:xfrm>
          <a:prstGeom prst="ellipse">
            <a:avLst/>
          </a:prstGeom>
          <a:solidFill>
            <a:srgbClr val="339933"/>
          </a:solidFill>
          <a:ln w="9525">
            <a:noFill/>
            <a:prstDash val="dash"/>
            <a:round/>
            <a:headEnd/>
            <a:tailEnd/>
          </a:ln>
        </p:spPr>
        <p:txBody>
          <a:bodyPr wrap="none" anchor="ctr"/>
          <a:lstStyle/>
          <a:p>
            <a:endParaRPr lang="en-US">
              <a:cs typeface="Arial" charset="0"/>
            </a:endParaRPr>
          </a:p>
        </p:txBody>
      </p:sp>
      <p:sp>
        <p:nvSpPr>
          <p:cNvPr id="3" name="Text Placeholder 2"/>
          <p:cNvSpPr>
            <a:spLocks noGrp="1"/>
          </p:cNvSpPr>
          <p:nvPr>
            <p:ph type="body" sz="quarter" idx="12"/>
          </p:nvPr>
        </p:nvSpPr>
        <p:spPr>
          <a:xfrm>
            <a:off x="3048000" y="609600"/>
            <a:ext cx="5753100" cy="2971800"/>
          </a:xfrm>
          <a:solidFill>
            <a:schemeClr val="bg1"/>
          </a:solidFill>
        </p:spPr>
        <p:txBody>
          <a:bodyPr/>
          <a:lstStyle/>
          <a:p>
            <a:r>
              <a:rPr lang="en-US" sz="2800" b="1" dirty="0">
                <a:solidFill>
                  <a:srgbClr val="CC0000"/>
                </a:solidFill>
                <a:cs typeface="Arial"/>
              </a:rPr>
              <a:t>Perfect complements</a:t>
            </a:r>
            <a:r>
              <a:rPr lang="en-US" sz="2800" dirty="0">
                <a:cs typeface="Arial"/>
              </a:rPr>
              <a:t>:  two goods with </a:t>
            </a:r>
            <a:r>
              <a:rPr lang="en-US" sz="2800" dirty="0" smtClean="0">
                <a:cs typeface="Arial"/>
              </a:rPr>
              <a:t>right-angle </a:t>
            </a:r>
            <a:r>
              <a:rPr lang="en-US" sz="2800" dirty="0">
                <a:cs typeface="Arial"/>
              </a:rPr>
              <a:t>indifference curves </a:t>
            </a:r>
          </a:p>
          <a:p>
            <a:pPr algn="ctr">
              <a:lnSpc>
                <a:spcPct val="105000"/>
              </a:lnSpc>
              <a:spcBef>
                <a:spcPct val="10000"/>
              </a:spcBef>
              <a:buClr>
                <a:srgbClr val="00B85C"/>
              </a:buClr>
              <a:buSzPct val="120000"/>
              <a:buFont typeface="Wingdings" pitchFamily="2" charset="2"/>
              <a:buNone/>
            </a:pPr>
            <a:r>
              <a:rPr lang="en-US" sz="2800" dirty="0">
                <a:cs typeface="Arial"/>
              </a:rPr>
              <a:t>Example:  Left shoes, right shoes</a:t>
            </a:r>
          </a:p>
          <a:p>
            <a:pPr lvl="1" indent="3175" algn="ctr">
              <a:lnSpc>
                <a:spcPct val="105000"/>
              </a:lnSpc>
              <a:spcBef>
                <a:spcPct val="10000"/>
              </a:spcBef>
              <a:buClr>
                <a:srgbClr val="0066CC"/>
              </a:buClr>
              <a:buSzPct val="130000"/>
            </a:pPr>
            <a:r>
              <a:rPr lang="en-US" sz="2800" dirty="0">
                <a:solidFill>
                  <a:srgbClr val="FF0000"/>
                </a:solidFill>
                <a:cs typeface="Arial"/>
              </a:rPr>
              <a:t>{7 left shoes, 5 right shoes}</a:t>
            </a:r>
          </a:p>
          <a:p>
            <a:pPr lvl="1" indent="3175" algn="ctr">
              <a:lnSpc>
                <a:spcPct val="105000"/>
              </a:lnSpc>
              <a:spcBef>
                <a:spcPct val="10000"/>
              </a:spcBef>
              <a:buClr>
                <a:srgbClr val="0066CC"/>
              </a:buClr>
              <a:buSzPct val="130000"/>
            </a:pPr>
            <a:r>
              <a:rPr lang="en-US" sz="2800" dirty="0">
                <a:cs typeface="Arial"/>
              </a:rPr>
              <a:t>is just as good as </a:t>
            </a:r>
          </a:p>
          <a:p>
            <a:pPr lvl="1" indent="3175" algn="ctr">
              <a:lnSpc>
                <a:spcPct val="105000"/>
              </a:lnSpc>
              <a:spcBef>
                <a:spcPct val="10000"/>
              </a:spcBef>
              <a:buClr>
                <a:srgbClr val="0066CC"/>
              </a:buClr>
              <a:buSzPct val="130000"/>
            </a:pPr>
            <a:r>
              <a:rPr lang="en-US" sz="2800" dirty="0">
                <a:solidFill>
                  <a:srgbClr val="339933"/>
                </a:solidFill>
                <a:cs typeface="Arial"/>
              </a:rPr>
              <a:t>{5 left shoes, 5 right shoes</a:t>
            </a:r>
            <a:r>
              <a:rPr lang="en-US" sz="2800" dirty="0" smtClean="0">
                <a:solidFill>
                  <a:srgbClr val="339933"/>
                </a:solidFill>
                <a:cs typeface="Arial"/>
              </a:rPr>
              <a:t>}</a:t>
            </a:r>
            <a:endParaRPr lang="en-US" sz="2800" dirty="0"/>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18</a:t>
            </a:fld>
            <a:endParaRPr lang="en-US" dirty="0"/>
          </a:p>
        </p:txBody>
      </p:sp>
    </p:spTree>
    <p:extLst>
      <p:ext uri="{BB962C8B-B14F-4D97-AF65-F5344CB8AC3E}">
        <p14:creationId xmlns:p14="http://schemas.microsoft.com/office/powerpoint/2010/main" val="11579361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500" fill="hold"/>
                                        <p:tgtEl>
                                          <p:spTgt spid="165894"/>
                                        </p:tgtEl>
                                        <p:attrNameLst>
                                          <p:attrName>ppt_w</p:attrName>
                                        </p:attrNameLst>
                                      </p:cBhvr>
                                      <p:tavLst>
                                        <p:tav tm="0">
                                          <p:val>
                                            <p:strVal val="4*#ppt_w"/>
                                          </p:val>
                                        </p:tav>
                                        <p:tav tm="100000">
                                          <p:val>
                                            <p:strVal val="#ppt_w"/>
                                          </p:val>
                                        </p:tav>
                                      </p:tavLst>
                                    </p:anim>
                                    <p:anim calcmode="lin" valueType="num">
                                      <p:cBhvr>
                                        <p:cTn id="8" dur="500" fill="hold"/>
                                        <p:tgtEl>
                                          <p:spTgt spid="165894"/>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165895"/>
                                        </p:tgtEl>
                                        <p:attrNameLst>
                                          <p:attrName>style.visibility</p:attrName>
                                        </p:attrNameLst>
                                      </p:cBhvr>
                                      <p:to>
                                        <p:strVal val="visible"/>
                                      </p:to>
                                    </p:set>
                                    <p:anim calcmode="lin" valueType="num">
                                      <p:cBhvr>
                                        <p:cTn id="11" dur="500" fill="hold"/>
                                        <p:tgtEl>
                                          <p:spTgt spid="165895"/>
                                        </p:tgtEl>
                                        <p:attrNameLst>
                                          <p:attrName>ppt_w</p:attrName>
                                        </p:attrNameLst>
                                      </p:cBhvr>
                                      <p:tavLst>
                                        <p:tav tm="0">
                                          <p:val>
                                            <p:strVal val="4*#ppt_w"/>
                                          </p:val>
                                        </p:tav>
                                        <p:tav tm="100000">
                                          <p:val>
                                            <p:strVal val="#ppt_w"/>
                                          </p:val>
                                        </p:tav>
                                      </p:tavLst>
                                    </p:anim>
                                    <p:anim calcmode="lin" valueType="num">
                                      <p:cBhvr>
                                        <p:cTn id="12" dur="500" fill="hold"/>
                                        <p:tgtEl>
                                          <p:spTgt spid="165895"/>
                                        </p:tgtEl>
                                        <p:attrNameLst>
                                          <p:attrName>ppt_h</p:attrName>
                                        </p:attrNameLst>
                                      </p:cBhvr>
                                      <p:tavLst>
                                        <p:tav tm="0">
                                          <p:val>
                                            <p:strVal val="4*#ppt_h"/>
                                          </p:val>
                                        </p:tav>
                                        <p:tav tm="100000">
                                          <p:val>
                                            <p:strVal val="#ppt_h"/>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500"/>
                                        <p:tgtEl>
                                          <p:spTgt spid="3">
                                            <p:bg/>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P spid="165895"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209550" y="0"/>
            <a:ext cx="8770938" cy="990600"/>
          </a:xfrm>
        </p:spPr>
        <p:txBody>
          <a:bodyPr>
            <a:normAutofit fontScale="90000"/>
          </a:bodyPr>
          <a:lstStyle/>
          <a:p>
            <a:pPr eaLnBrk="1" hangingPunct="1">
              <a:lnSpc>
                <a:spcPct val="105000"/>
              </a:lnSpc>
            </a:pPr>
            <a:r>
              <a:rPr lang="en-US" sz="3200" dirty="0" smtClean="0"/>
              <a:t>Less Extreme Cases:  </a:t>
            </a:r>
            <a:br>
              <a:rPr lang="en-US" sz="3200" dirty="0" smtClean="0"/>
            </a:br>
            <a:r>
              <a:rPr lang="en-US" sz="3200" dirty="0" smtClean="0"/>
              <a:t>Close Substitutes and Close Complements</a:t>
            </a:r>
          </a:p>
        </p:txBody>
      </p:sp>
      <p:grpSp>
        <p:nvGrpSpPr>
          <p:cNvPr id="8" name="Group 7"/>
          <p:cNvGrpSpPr/>
          <p:nvPr/>
        </p:nvGrpSpPr>
        <p:grpSpPr>
          <a:xfrm>
            <a:off x="239713" y="1273175"/>
            <a:ext cx="3652837" cy="4821237"/>
            <a:chOff x="239713" y="1273175"/>
            <a:chExt cx="3652837" cy="4821237"/>
          </a:xfrm>
        </p:grpSpPr>
        <p:grpSp>
          <p:nvGrpSpPr>
            <p:cNvPr id="2" name="Group 7"/>
            <p:cNvGrpSpPr>
              <a:grpSpLocks/>
            </p:cNvGrpSpPr>
            <p:nvPr/>
          </p:nvGrpSpPr>
          <p:grpSpPr bwMode="auto">
            <a:xfrm>
              <a:off x="928688" y="1993900"/>
              <a:ext cx="2919412" cy="3444875"/>
              <a:chOff x="2677" y="894"/>
              <a:chExt cx="2715" cy="2485"/>
            </a:xfrm>
          </p:grpSpPr>
          <p:sp>
            <p:nvSpPr>
              <p:cNvPr id="23567"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23568"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3556" name="Text Box 36"/>
            <p:cNvSpPr txBox="1">
              <a:spLocks noChangeArrowheads="1"/>
            </p:cNvSpPr>
            <p:nvPr/>
          </p:nvSpPr>
          <p:spPr bwMode="auto">
            <a:xfrm>
              <a:off x="2776538" y="5484812"/>
              <a:ext cx="1116012"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Coke</a:t>
              </a:r>
              <a:endParaRPr lang="en-US" sz="2000" baseline="-25000" dirty="0">
                <a:latin typeface="Arial"/>
                <a:cs typeface="Arial"/>
              </a:endParaRPr>
            </a:p>
          </p:txBody>
        </p:sp>
        <p:sp>
          <p:nvSpPr>
            <p:cNvPr id="23557" name="Text Box 36"/>
            <p:cNvSpPr txBox="1">
              <a:spLocks noChangeArrowheads="1"/>
            </p:cNvSpPr>
            <p:nvPr/>
          </p:nvSpPr>
          <p:spPr bwMode="auto">
            <a:xfrm>
              <a:off x="239713" y="1273175"/>
              <a:ext cx="1071562" cy="609600"/>
            </a:xfrm>
            <a:prstGeom prst="rect">
              <a:avLst/>
            </a:prstGeom>
            <a:noFill/>
            <a:ln w="9525">
              <a:noFill/>
              <a:miter lim="800000"/>
              <a:headEnd/>
              <a:tailEnd/>
            </a:ln>
          </p:spPr>
          <p:txBody>
            <a:bodyPr lIns="0" tIns="0" rIns="0" bIns="0">
              <a:spAutoFit/>
            </a:bodyPr>
            <a:lstStyle/>
            <a:p>
              <a:pPr algn="ctr">
                <a:spcBef>
                  <a:spcPct val="50000"/>
                </a:spcBef>
              </a:pPr>
              <a:r>
                <a:rPr lang="en-US" sz="2000">
                  <a:latin typeface="Arial"/>
                  <a:cs typeface="Arial"/>
                </a:rPr>
                <a:t>Quantity </a:t>
              </a:r>
              <a:br>
                <a:rPr lang="en-US" sz="2000">
                  <a:latin typeface="Arial"/>
                  <a:cs typeface="Arial"/>
                </a:rPr>
              </a:br>
              <a:r>
                <a:rPr lang="en-US" sz="2000">
                  <a:latin typeface="Arial"/>
                  <a:cs typeface="Arial"/>
                </a:rPr>
                <a:t>of Pepsi</a:t>
              </a:r>
              <a:endParaRPr lang="en-US" sz="2000" baseline="-25000">
                <a:latin typeface="Arial"/>
                <a:cs typeface="Arial"/>
              </a:endParaRPr>
            </a:p>
          </p:txBody>
        </p:sp>
      </p:grpSp>
      <p:sp>
        <p:nvSpPr>
          <p:cNvPr id="23558" name="Arc 12"/>
          <p:cNvSpPr>
            <a:spLocks/>
          </p:cNvSpPr>
          <p:nvPr/>
        </p:nvSpPr>
        <p:spPr bwMode="auto">
          <a:xfrm flipH="1" flipV="1">
            <a:off x="1074738" y="1244600"/>
            <a:ext cx="3200400" cy="3756025"/>
          </a:xfrm>
          <a:custGeom>
            <a:avLst/>
            <a:gdLst>
              <a:gd name="T0" fmla="*/ 2147483647 w 20257"/>
              <a:gd name="T1" fmla="*/ 0 h 21453"/>
              <a:gd name="T2" fmla="*/ 2147483647 w 20257"/>
              <a:gd name="T3" fmla="*/ 2147483647 h 21453"/>
              <a:gd name="T4" fmla="*/ 0 w 20257"/>
              <a:gd name="T5" fmla="*/ 2147483647 h 21453"/>
              <a:gd name="T6" fmla="*/ 0 60000 65536"/>
              <a:gd name="T7" fmla="*/ 0 60000 65536"/>
              <a:gd name="T8" fmla="*/ 0 60000 65536"/>
              <a:gd name="T9" fmla="*/ 0 w 20257"/>
              <a:gd name="T10" fmla="*/ 0 h 21453"/>
              <a:gd name="T11" fmla="*/ 20257 w 20257"/>
              <a:gd name="T12" fmla="*/ 21453 h 21453"/>
            </a:gdLst>
            <a:ahLst/>
            <a:cxnLst>
              <a:cxn ang="T6">
                <a:pos x="T0" y="T1"/>
              </a:cxn>
              <a:cxn ang="T7">
                <a:pos x="T2" y="T3"/>
              </a:cxn>
              <a:cxn ang="T8">
                <a:pos x="T4" y="T5"/>
              </a:cxn>
            </a:cxnLst>
            <a:rect l="T9" t="T10" r="T11" b="T12"/>
            <a:pathLst>
              <a:path w="20257" h="21453" fill="none" extrusionOk="0">
                <a:moveTo>
                  <a:pt x="2512" y="-1"/>
                </a:moveTo>
                <a:cubicBezTo>
                  <a:pt x="10580" y="944"/>
                  <a:pt x="17436" y="6335"/>
                  <a:pt x="20256" y="13954"/>
                </a:cubicBezTo>
              </a:path>
              <a:path w="20257" h="21453" stroke="0" extrusionOk="0">
                <a:moveTo>
                  <a:pt x="2512" y="-1"/>
                </a:moveTo>
                <a:cubicBezTo>
                  <a:pt x="10580" y="944"/>
                  <a:pt x="17436" y="6335"/>
                  <a:pt x="20256" y="13954"/>
                </a:cubicBezTo>
                <a:lnTo>
                  <a:pt x="0" y="21453"/>
                </a:lnTo>
                <a:close/>
              </a:path>
            </a:pathLst>
          </a:custGeom>
          <a:noFill/>
          <a:ln w="28575">
            <a:solidFill>
              <a:srgbClr val="008000"/>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292892" name="Text Box 28"/>
          <p:cNvSpPr txBox="1">
            <a:spLocks noChangeArrowheads="1"/>
          </p:cNvSpPr>
          <p:nvPr/>
        </p:nvSpPr>
        <p:spPr bwMode="auto">
          <a:xfrm>
            <a:off x="1692275" y="1101725"/>
            <a:ext cx="2319338" cy="1628775"/>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defRPr/>
            </a:pPr>
            <a:r>
              <a:rPr lang="en-US" sz="2400" i="1" dirty="0">
                <a:latin typeface="Arial"/>
                <a:cs typeface="Arial"/>
              </a:rPr>
              <a:t>Indifference curves for close substitutes are not very bowed</a:t>
            </a:r>
          </a:p>
        </p:txBody>
      </p:sp>
      <p:grpSp>
        <p:nvGrpSpPr>
          <p:cNvPr id="9" name="Group 8"/>
          <p:cNvGrpSpPr/>
          <p:nvPr/>
        </p:nvGrpSpPr>
        <p:grpSpPr>
          <a:xfrm>
            <a:off x="4703763" y="1192212"/>
            <a:ext cx="3767137" cy="4899025"/>
            <a:chOff x="4703763" y="1192212"/>
            <a:chExt cx="3767137" cy="4899025"/>
          </a:xfrm>
        </p:grpSpPr>
        <p:grpSp>
          <p:nvGrpSpPr>
            <p:cNvPr id="3" name="Group 35"/>
            <p:cNvGrpSpPr>
              <a:grpSpLocks/>
            </p:cNvGrpSpPr>
            <p:nvPr/>
          </p:nvGrpSpPr>
          <p:grpSpPr bwMode="auto">
            <a:xfrm>
              <a:off x="5337175" y="2162175"/>
              <a:ext cx="2919413" cy="3273425"/>
              <a:chOff x="2677" y="894"/>
              <a:chExt cx="2715" cy="2485"/>
            </a:xfrm>
          </p:grpSpPr>
          <p:sp>
            <p:nvSpPr>
              <p:cNvPr id="23565"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23566"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3561" name="Text Box 36"/>
            <p:cNvSpPr txBox="1">
              <a:spLocks noChangeArrowheads="1"/>
            </p:cNvSpPr>
            <p:nvPr/>
          </p:nvSpPr>
          <p:spPr bwMode="auto">
            <a:xfrm>
              <a:off x="7185025" y="5481637"/>
              <a:ext cx="1285875"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hot dogs</a:t>
              </a:r>
              <a:endParaRPr lang="en-US" sz="2000" baseline="-25000" dirty="0">
                <a:latin typeface="Arial"/>
                <a:cs typeface="Arial"/>
              </a:endParaRPr>
            </a:p>
          </p:txBody>
        </p:sp>
        <p:sp>
          <p:nvSpPr>
            <p:cNvPr id="23562" name="Text Box 36"/>
            <p:cNvSpPr txBox="1">
              <a:spLocks noChangeArrowheads="1"/>
            </p:cNvSpPr>
            <p:nvPr/>
          </p:nvSpPr>
          <p:spPr bwMode="auto">
            <a:xfrm>
              <a:off x="4703763" y="1192212"/>
              <a:ext cx="1071562" cy="914400"/>
            </a:xfrm>
            <a:prstGeom prst="rect">
              <a:avLst/>
            </a:prstGeom>
            <a:noFill/>
            <a:ln w="9525">
              <a:noFill/>
              <a:miter lim="800000"/>
              <a:headEnd/>
              <a:tailEnd/>
            </a:ln>
          </p:spPr>
          <p:txBody>
            <a:bodyPr lIns="0" tIns="0" rIns="0" bIns="0">
              <a:spAutoFit/>
            </a:bodyPr>
            <a:lstStyle/>
            <a:p>
              <a:pPr algn="ctr">
                <a:spcBef>
                  <a:spcPct val="50000"/>
                </a:spcBef>
              </a:pPr>
              <a:r>
                <a:rPr lang="en-US" sz="2000">
                  <a:latin typeface="Arial"/>
                  <a:cs typeface="Arial"/>
                </a:rPr>
                <a:t>Quantity </a:t>
              </a:r>
              <a:br>
                <a:rPr lang="en-US" sz="2000">
                  <a:latin typeface="Arial"/>
                  <a:cs typeface="Arial"/>
                </a:rPr>
              </a:br>
              <a:r>
                <a:rPr lang="en-US" sz="2000">
                  <a:latin typeface="Arial"/>
                  <a:cs typeface="Arial"/>
                </a:rPr>
                <a:t>of hot dog buns</a:t>
              </a:r>
              <a:endParaRPr lang="en-US" sz="2000" baseline="-25000">
                <a:latin typeface="Arial"/>
                <a:cs typeface="Arial"/>
              </a:endParaRPr>
            </a:p>
          </p:txBody>
        </p:sp>
      </p:grpSp>
      <p:sp>
        <p:nvSpPr>
          <p:cNvPr id="292905" name="Text Box 41"/>
          <p:cNvSpPr txBox="1">
            <a:spLocks noChangeArrowheads="1"/>
          </p:cNvSpPr>
          <p:nvPr/>
        </p:nvSpPr>
        <p:spPr bwMode="auto">
          <a:xfrm>
            <a:off x="6367463" y="1066800"/>
            <a:ext cx="2097087" cy="239712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defRPr/>
            </a:pPr>
            <a:r>
              <a:rPr lang="en-US" sz="2400" i="1" dirty="0">
                <a:latin typeface="Arial"/>
                <a:cs typeface="Arial"/>
              </a:rPr>
              <a:t>Indifference curves for </a:t>
            </a:r>
            <a:br>
              <a:rPr lang="en-US" sz="2400" i="1" dirty="0">
                <a:latin typeface="Arial"/>
                <a:cs typeface="Arial"/>
              </a:rPr>
            </a:br>
            <a:r>
              <a:rPr lang="en-US" sz="2400" i="1" dirty="0">
                <a:latin typeface="Arial"/>
                <a:cs typeface="Arial"/>
              </a:rPr>
              <a:t>close complements are very bowed</a:t>
            </a:r>
          </a:p>
        </p:txBody>
      </p:sp>
      <p:sp>
        <p:nvSpPr>
          <p:cNvPr id="23564" name="Freeform 42"/>
          <p:cNvSpPr>
            <a:spLocks/>
          </p:cNvSpPr>
          <p:nvPr/>
        </p:nvSpPr>
        <p:spPr bwMode="auto">
          <a:xfrm>
            <a:off x="5737225" y="2743200"/>
            <a:ext cx="2146300" cy="2093912"/>
          </a:xfrm>
          <a:custGeom>
            <a:avLst/>
            <a:gdLst>
              <a:gd name="T0" fmla="*/ 0 w 783"/>
              <a:gd name="T1" fmla="*/ 0 h 616"/>
              <a:gd name="T2" fmla="*/ 1555349526 w 783"/>
              <a:gd name="T3" fmla="*/ 2147483647 h 616"/>
              <a:gd name="T4" fmla="*/ 2147483647 w 783"/>
              <a:gd name="T5" fmla="*/ 2147483647 h 616"/>
              <a:gd name="T6" fmla="*/ 0 60000 65536"/>
              <a:gd name="T7" fmla="*/ 0 60000 65536"/>
              <a:gd name="T8" fmla="*/ 0 60000 65536"/>
              <a:gd name="T9" fmla="*/ 0 w 783"/>
              <a:gd name="T10" fmla="*/ 0 h 616"/>
              <a:gd name="T11" fmla="*/ 783 w 783"/>
              <a:gd name="T12" fmla="*/ 616 h 616"/>
            </a:gdLst>
            <a:ahLst/>
            <a:cxnLst>
              <a:cxn ang="T6">
                <a:pos x="T0" y="T1"/>
              </a:cxn>
              <a:cxn ang="T7">
                <a:pos x="T2" y="T3"/>
              </a:cxn>
              <a:cxn ang="T8">
                <a:pos x="T4" y="T5"/>
              </a:cxn>
            </a:cxnLst>
            <a:rect l="T9" t="T10" r="T11" b="T12"/>
            <a:pathLst>
              <a:path w="783" h="616">
                <a:moveTo>
                  <a:pt x="0" y="0"/>
                </a:moveTo>
                <a:cubicBezTo>
                  <a:pt x="38" y="193"/>
                  <a:pt x="77" y="386"/>
                  <a:pt x="207" y="489"/>
                </a:cubicBezTo>
                <a:cubicBezTo>
                  <a:pt x="337" y="592"/>
                  <a:pt x="560" y="604"/>
                  <a:pt x="783" y="616"/>
                </a:cubicBezTo>
              </a:path>
            </a:pathLst>
          </a:custGeom>
          <a:noFill/>
          <a:ln w="28575" cmpd="sng">
            <a:solidFill>
              <a:srgbClr val="993300"/>
            </a:solidFill>
            <a:round/>
            <a:headEnd/>
            <a:tailEnd/>
          </a:ln>
        </p:spPr>
        <p:txBody>
          <a:bodyPr/>
          <a:lstStyle/>
          <a:p>
            <a:endParaRPr lang="en-US">
              <a:latin typeface="Arial"/>
              <a:cs typeface="Arial"/>
            </a:endParaRP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19</a:t>
            </a:fld>
            <a:endParaRPr lang="en-US" dirty="0"/>
          </a:p>
        </p:txBody>
      </p:sp>
    </p:spTree>
    <p:extLst>
      <p:ext uri="{BB962C8B-B14F-4D97-AF65-F5344CB8AC3E}">
        <p14:creationId xmlns:p14="http://schemas.microsoft.com/office/powerpoint/2010/main" val="25337780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does the budget constraint represent the choices a consumer can afford?</a:t>
            </a:r>
          </a:p>
          <a:p>
            <a:r>
              <a:rPr lang="en-US" sz="3200" dirty="0"/>
              <a:t>How do indifference curves represent the consumer’s preferences? </a:t>
            </a:r>
          </a:p>
          <a:p>
            <a:r>
              <a:rPr lang="en-US" sz="3200" dirty="0"/>
              <a:t>What determines how a consumer divides her resources between two goods?  </a:t>
            </a:r>
          </a:p>
          <a:p>
            <a:r>
              <a:rPr lang="en-US" sz="3200" dirty="0"/>
              <a:t>How does the theory of consumer choice explain decisions such as how much a consumer saves, </a:t>
            </a:r>
            <a:r>
              <a:rPr lang="en-US" sz="3200" dirty="0" smtClean="0"/>
              <a:t>or </a:t>
            </a:r>
            <a:r>
              <a:rPr lang="en-US" sz="3200" dirty="0"/>
              <a:t>how much labor she supplies?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Line 3"/>
          <p:cNvSpPr>
            <a:spLocks noChangeShapeType="1"/>
          </p:cNvSpPr>
          <p:nvPr/>
        </p:nvSpPr>
        <p:spPr bwMode="auto">
          <a:xfrm>
            <a:off x="5437188" y="2417763"/>
            <a:ext cx="1401762" cy="3186112"/>
          </a:xfrm>
          <a:prstGeom prst="line">
            <a:avLst/>
          </a:prstGeom>
          <a:noFill/>
          <a:ln w="19050">
            <a:solidFill>
              <a:schemeClr val="tx1"/>
            </a:solidFill>
            <a:round/>
            <a:headEnd/>
            <a:tailEnd/>
          </a:ln>
        </p:spPr>
        <p:txBody>
          <a:bodyPr/>
          <a:lstStyle/>
          <a:p>
            <a:endParaRPr lang="en-US">
              <a:latin typeface="Arial"/>
              <a:cs typeface="Arial"/>
            </a:endParaRPr>
          </a:p>
        </p:txBody>
      </p:sp>
      <p:grpSp>
        <p:nvGrpSpPr>
          <p:cNvPr id="2" name="Group 6"/>
          <p:cNvGrpSpPr>
            <a:grpSpLocks/>
          </p:cNvGrpSpPr>
          <p:nvPr/>
        </p:nvGrpSpPr>
        <p:grpSpPr bwMode="auto">
          <a:xfrm>
            <a:off x="5430838" y="4005263"/>
            <a:ext cx="709612" cy="1597025"/>
            <a:chOff x="993" y="2249"/>
            <a:chExt cx="503" cy="376"/>
          </a:xfrm>
        </p:grpSpPr>
        <p:sp>
          <p:nvSpPr>
            <p:cNvPr id="24611" name="Line 7"/>
            <p:cNvSpPr>
              <a:spLocks noChangeShapeType="1"/>
            </p:cNvSpPr>
            <p:nvPr/>
          </p:nvSpPr>
          <p:spPr bwMode="auto">
            <a:xfrm>
              <a:off x="993" y="2249"/>
              <a:ext cx="503" cy="0"/>
            </a:xfrm>
            <a:prstGeom prst="line">
              <a:avLst/>
            </a:prstGeom>
            <a:noFill/>
            <a:ln w="9525">
              <a:solidFill>
                <a:srgbClr val="808080"/>
              </a:solidFill>
              <a:prstDash val="lgDash"/>
              <a:round/>
              <a:headEnd/>
              <a:tailEnd/>
            </a:ln>
          </p:spPr>
          <p:txBody>
            <a:bodyPr/>
            <a:lstStyle/>
            <a:p>
              <a:endParaRPr lang="en-US">
                <a:latin typeface="Arial"/>
                <a:cs typeface="Arial"/>
              </a:endParaRPr>
            </a:p>
          </p:txBody>
        </p:sp>
        <p:sp>
          <p:nvSpPr>
            <p:cNvPr id="24612" name="Line 8"/>
            <p:cNvSpPr>
              <a:spLocks noChangeShapeType="1"/>
            </p:cNvSpPr>
            <p:nvPr/>
          </p:nvSpPr>
          <p:spPr bwMode="auto">
            <a:xfrm>
              <a:off x="1495" y="2249"/>
              <a:ext cx="0" cy="376"/>
            </a:xfrm>
            <a:prstGeom prst="line">
              <a:avLst/>
            </a:prstGeom>
            <a:noFill/>
            <a:ln w="9525">
              <a:solidFill>
                <a:srgbClr val="808080"/>
              </a:solidFill>
              <a:prstDash val="lgDash"/>
              <a:round/>
              <a:headEnd/>
              <a:tailEnd/>
            </a:ln>
          </p:spPr>
          <p:txBody>
            <a:bodyPr/>
            <a:lstStyle/>
            <a:p>
              <a:endParaRPr lang="en-US">
                <a:latin typeface="Arial"/>
                <a:cs typeface="Arial"/>
              </a:endParaRPr>
            </a:p>
          </p:txBody>
        </p:sp>
      </p:grpSp>
      <p:sp>
        <p:nvSpPr>
          <p:cNvPr id="24582" name="Rectangle 15"/>
          <p:cNvSpPr>
            <a:spLocks noGrp="1" noChangeArrowheads="1"/>
          </p:cNvSpPr>
          <p:nvPr>
            <p:ph type="title"/>
          </p:nvPr>
        </p:nvSpPr>
        <p:spPr/>
        <p:txBody>
          <a:bodyPr>
            <a:normAutofit fontScale="90000"/>
          </a:bodyPr>
          <a:lstStyle/>
          <a:p>
            <a:pPr eaLnBrk="1" hangingPunct="1"/>
            <a:r>
              <a:rPr lang="en-US" sz="3200" smtClean="0"/>
              <a:t>Optimization:  What the Consumer Chooses</a:t>
            </a:r>
          </a:p>
        </p:txBody>
      </p:sp>
      <p:sp>
        <p:nvSpPr>
          <p:cNvPr id="11" name="Text Placeholder 10"/>
          <p:cNvSpPr>
            <a:spLocks noGrp="1"/>
          </p:cNvSpPr>
          <p:nvPr>
            <p:ph type="body" sz="quarter" idx="12"/>
          </p:nvPr>
        </p:nvSpPr>
        <p:spPr>
          <a:xfrm>
            <a:off x="152400" y="685800"/>
            <a:ext cx="4038600" cy="5791201"/>
          </a:xfrm>
        </p:spPr>
        <p:txBody>
          <a:bodyPr/>
          <a:lstStyle/>
          <a:p>
            <a:r>
              <a:rPr lang="en-US" sz="2800" b="1" dirty="0">
                <a:cs typeface="Arial"/>
              </a:rPr>
              <a:t>A</a:t>
            </a:r>
            <a:r>
              <a:rPr lang="en-US" sz="2800" dirty="0">
                <a:cs typeface="Arial"/>
              </a:rPr>
              <a:t> is the </a:t>
            </a:r>
            <a:r>
              <a:rPr lang="en-US" sz="2800" i="1" dirty="0">
                <a:cs typeface="Arial"/>
              </a:rPr>
              <a:t>optimum</a:t>
            </a:r>
            <a:r>
              <a:rPr lang="en-US" sz="2800" dirty="0">
                <a:cs typeface="Arial"/>
              </a:rPr>
              <a:t>:  </a:t>
            </a:r>
            <a:br>
              <a:rPr lang="en-US" sz="2800" dirty="0">
                <a:cs typeface="Arial"/>
              </a:rPr>
            </a:br>
            <a:r>
              <a:rPr lang="en-US" sz="2800" dirty="0">
                <a:cs typeface="Arial"/>
              </a:rPr>
              <a:t>the point on the budget constraint that touches the highest possible indifference </a:t>
            </a:r>
            <a:r>
              <a:rPr lang="en-US" sz="2800" dirty="0" smtClean="0">
                <a:cs typeface="Arial"/>
              </a:rPr>
              <a:t>curve.</a:t>
            </a:r>
          </a:p>
          <a:p>
            <a:endParaRPr lang="en-US" sz="2800" dirty="0" smtClean="0">
              <a:cs typeface="Arial"/>
            </a:endParaRPr>
          </a:p>
          <a:p>
            <a:r>
              <a:rPr lang="en-US" sz="2800" dirty="0">
                <a:cs typeface="Arial"/>
              </a:rPr>
              <a:t>Hurley prefers </a:t>
            </a:r>
            <a:r>
              <a:rPr lang="en-US" sz="2800" b="1" dirty="0">
                <a:cs typeface="Arial"/>
              </a:rPr>
              <a:t>B</a:t>
            </a:r>
            <a:r>
              <a:rPr lang="en-US" sz="2800" dirty="0">
                <a:cs typeface="Arial"/>
              </a:rPr>
              <a:t> to </a:t>
            </a:r>
            <a:r>
              <a:rPr lang="en-US" sz="2800" b="1" dirty="0">
                <a:cs typeface="Arial"/>
              </a:rPr>
              <a:t>A</a:t>
            </a:r>
            <a:r>
              <a:rPr lang="en-US" sz="2800" dirty="0">
                <a:cs typeface="Arial"/>
              </a:rPr>
              <a:t>, but he cannot afford </a:t>
            </a:r>
            <a:r>
              <a:rPr lang="en-US" sz="2800" b="1" dirty="0">
                <a:cs typeface="Arial"/>
              </a:rPr>
              <a:t>B</a:t>
            </a:r>
            <a:r>
              <a:rPr lang="en-US" sz="2800" dirty="0">
                <a:cs typeface="Arial"/>
              </a:rPr>
              <a:t>.</a:t>
            </a:r>
          </a:p>
          <a:p>
            <a:endParaRPr lang="en-US" sz="2800" dirty="0" smtClean="0">
              <a:cs typeface="Arial"/>
            </a:endParaRPr>
          </a:p>
          <a:p>
            <a:r>
              <a:rPr lang="en-US" sz="2800" dirty="0" smtClean="0">
                <a:cs typeface="Arial"/>
              </a:rPr>
              <a:t>Hurley </a:t>
            </a:r>
            <a:r>
              <a:rPr lang="en-US" sz="2800" dirty="0">
                <a:cs typeface="Arial"/>
              </a:rPr>
              <a:t>can afford </a:t>
            </a:r>
            <a:r>
              <a:rPr lang="en-US" sz="2800" b="1" dirty="0">
                <a:cs typeface="Arial"/>
              </a:rPr>
              <a:t>C</a:t>
            </a:r>
            <a:r>
              <a:rPr lang="en-US" sz="2800" dirty="0">
                <a:cs typeface="Arial"/>
              </a:rPr>
              <a:t> and </a:t>
            </a:r>
            <a:r>
              <a:rPr lang="en-US" sz="2800" b="1" dirty="0">
                <a:cs typeface="Arial"/>
              </a:rPr>
              <a:t>D</a:t>
            </a:r>
            <a:r>
              <a:rPr lang="en-US" sz="2800" dirty="0">
                <a:cs typeface="Arial"/>
              </a:rPr>
              <a:t>, </a:t>
            </a:r>
            <a:r>
              <a:rPr lang="en-US" sz="2800" dirty="0" smtClean="0">
                <a:cs typeface="Arial"/>
              </a:rPr>
              <a:t>but </a:t>
            </a:r>
            <a:r>
              <a:rPr lang="en-US" sz="2800" b="1" dirty="0">
                <a:cs typeface="Arial"/>
              </a:rPr>
              <a:t>A</a:t>
            </a:r>
            <a:r>
              <a:rPr lang="en-US" sz="2800" dirty="0">
                <a:cs typeface="Arial"/>
              </a:rPr>
              <a:t> is on a higher indifference curve.</a:t>
            </a:r>
          </a:p>
          <a:p>
            <a:endParaRPr lang="en-US" sz="2800" dirty="0"/>
          </a:p>
        </p:txBody>
      </p:sp>
      <p:sp>
        <p:nvSpPr>
          <p:cNvPr id="10" name="Slide Number Placeholder 9"/>
          <p:cNvSpPr>
            <a:spLocks noGrp="1"/>
          </p:cNvSpPr>
          <p:nvPr>
            <p:ph type="sldNum" sz="quarter" idx="13"/>
          </p:nvPr>
        </p:nvSpPr>
        <p:spPr/>
        <p:txBody>
          <a:bodyPr/>
          <a:lstStyle/>
          <a:p>
            <a:pPr>
              <a:defRPr/>
            </a:pPr>
            <a:fld id="{073C29DC-2178-4274-9150-45F8EBD31C2D}" type="slidenum">
              <a:rPr lang="en-US" smtClean="0"/>
              <a:pPr>
                <a:defRPr/>
              </a:pPr>
              <a:t>20</a:t>
            </a:fld>
            <a:endParaRPr lang="en-US"/>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2" name="Group 11"/>
          <p:cNvGrpSpPr/>
          <p:nvPr/>
        </p:nvGrpSpPr>
        <p:grpSpPr>
          <a:xfrm>
            <a:off x="4557384" y="533400"/>
            <a:ext cx="4188154" cy="5730875"/>
            <a:chOff x="4065259" y="755650"/>
            <a:chExt cx="4188154" cy="5730875"/>
          </a:xfrm>
        </p:grpSpPr>
        <p:grpSp>
          <p:nvGrpSpPr>
            <p:cNvPr id="3" name="Group 16"/>
            <p:cNvGrpSpPr>
              <a:grpSpLocks/>
            </p:cNvGrpSpPr>
            <p:nvPr/>
          </p:nvGrpSpPr>
          <p:grpSpPr bwMode="auto">
            <a:xfrm>
              <a:off x="4938713" y="1365250"/>
              <a:ext cx="3270250" cy="4465638"/>
              <a:chOff x="2677" y="894"/>
              <a:chExt cx="2715" cy="2485"/>
            </a:xfrm>
          </p:grpSpPr>
          <p:sp>
            <p:nvSpPr>
              <p:cNvPr id="24609"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24610"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4584" name="Text Box 36"/>
            <p:cNvSpPr txBox="1">
              <a:spLocks noChangeArrowheads="1"/>
            </p:cNvSpPr>
            <p:nvPr/>
          </p:nvSpPr>
          <p:spPr bwMode="auto">
            <a:xfrm>
              <a:off x="7137400" y="5876925"/>
              <a:ext cx="1116013" cy="6096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Fish</a:t>
              </a:r>
              <a:endParaRPr lang="en-US" sz="2000" baseline="-25000">
                <a:latin typeface="Arial"/>
                <a:cs typeface="Arial"/>
              </a:endParaRPr>
            </a:p>
          </p:txBody>
        </p:sp>
        <p:sp>
          <p:nvSpPr>
            <p:cNvPr id="24585" name="Text Box 36"/>
            <p:cNvSpPr txBox="1">
              <a:spLocks noChangeArrowheads="1"/>
            </p:cNvSpPr>
            <p:nvPr/>
          </p:nvSpPr>
          <p:spPr bwMode="auto">
            <a:xfrm>
              <a:off x="4065259" y="755650"/>
              <a:ext cx="1390650"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Mangos</a:t>
              </a:r>
              <a:endParaRPr lang="en-US" sz="2000" baseline="-25000" dirty="0">
                <a:latin typeface="Arial"/>
                <a:cs typeface="Arial"/>
              </a:endParaRPr>
            </a:p>
          </p:txBody>
        </p:sp>
      </p:grpSp>
      <p:sp>
        <p:nvSpPr>
          <p:cNvPr id="24586" name="Arc 21"/>
          <p:cNvSpPr>
            <a:spLocks/>
          </p:cNvSpPr>
          <p:nvPr/>
        </p:nvSpPr>
        <p:spPr bwMode="auto">
          <a:xfrm flipH="1" flipV="1">
            <a:off x="5943600" y="2960688"/>
            <a:ext cx="1473200" cy="1963737"/>
          </a:xfrm>
          <a:custGeom>
            <a:avLst/>
            <a:gdLst>
              <a:gd name="T0" fmla="*/ 1096323662 w 21511"/>
              <a:gd name="T1" fmla="*/ 0 h 21329"/>
              <a:gd name="T2" fmla="*/ 2147483647 w 21511"/>
              <a:gd name="T3" fmla="*/ 2147483647 h 21329"/>
              <a:gd name="T4" fmla="*/ 0 w 21511"/>
              <a:gd name="T5" fmla="*/ 2147483647 h 21329"/>
              <a:gd name="T6" fmla="*/ 0 60000 65536"/>
              <a:gd name="T7" fmla="*/ 0 60000 65536"/>
              <a:gd name="T8" fmla="*/ 0 60000 65536"/>
              <a:gd name="T9" fmla="*/ 0 w 21511"/>
              <a:gd name="T10" fmla="*/ 0 h 21329"/>
              <a:gd name="T11" fmla="*/ 21511 w 21511"/>
              <a:gd name="T12" fmla="*/ 21329 h 21329"/>
            </a:gdLst>
            <a:ahLst/>
            <a:cxnLst>
              <a:cxn ang="T6">
                <a:pos x="T0" y="T1"/>
              </a:cxn>
              <a:cxn ang="T7">
                <a:pos x="T2" y="T3"/>
              </a:cxn>
              <a:cxn ang="T8">
                <a:pos x="T4" y="T5"/>
              </a:cxn>
            </a:cxnLst>
            <a:rect l="T9" t="T10" r="T11" b="T12"/>
            <a:pathLst>
              <a:path w="21511" h="21329" fill="none" extrusionOk="0">
                <a:moveTo>
                  <a:pt x="3412" y="0"/>
                </a:moveTo>
                <a:cubicBezTo>
                  <a:pt x="13162" y="1560"/>
                  <a:pt x="20613" y="9533"/>
                  <a:pt x="21510" y="19366"/>
                </a:cubicBezTo>
              </a:path>
              <a:path w="21511" h="21329" stroke="0" extrusionOk="0">
                <a:moveTo>
                  <a:pt x="3412" y="0"/>
                </a:moveTo>
                <a:cubicBezTo>
                  <a:pt x="13162" y="1560"/>
                  <a:pt x="20613" y="9533"/>
                  <a:pt x="21510" y="19366"/>
                </a:cubicBezTo>
                <a:lnTo>
                  <a:pt x="0" y="21329"/>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24587" name="Text Box 36"/>
          <p:cNvSpPr txBox="1">
            <a:spLocks noChangeArrowheads="1"/>
          </p:cNvSpPr>
          <p:nvPr/>
        </p:nvSpPr>
        <p:spPr bwMode="auto">
          <a:xfrm>
            <a:off x="4699000" y="2265363"/>
            <a:ext cx="644525" cy="304800"/>
          </a:xfrm>
          <a:prstGeom prst="rect">
            <a:avLst/>
          </a:prstGeom>
          <a:noFill/>
          <a:ln w="9525">
            <a:noFill/>
            <a:miter lim="800000"/>
            <a:headEnd/>
            <a:tailEnd/>
          </a:ln>
        </p:spPr>
        <p:txBody>
          <a:bodyPr lIns="0" tIns="0" rIns="0" bIns="0">
            <a:spAutoFit/>
          </a:bodyPr>
          <a:lstStyle/>
          <a:p>
            <a:pPr algn="r">
              <a:spcBef>
                <a:spcPct val="50000"/>
              </a:spcBef>
            </a:pPr>
            <a:r>
              <a:rPr lang="en-US" sz="2000" dirty="0">
                <a:solidFill>
                  <a:srgbClr val="808080"/>
                </a:solidFill>
                <a:latin typeface="Arial"/>
                <a:cs typeface="Arial"/>
              </a:rPr>
              <a:t>1200</a:t>
            </a:r>
            <a:endParaRPr lang="en-US" sz="2000" baseline="-25000" dirty="0">
              <a:solidFill>
                <a:srgbClr val="808080"/>
              </a:solidFill>
              <a:latin typeface="Arial"/>
              <a:cs typeface="Arial"/>
            </a:endParaRPr>
          </a:p>
        </p:txBody>
      </p:sp>
      <p:sp>
        <p:nvSpPr>
          <p:cNvPr id="24588" name="Text Box 36"/>
          <p:cNvSpPr txBox="1">
            <a:spLocks noChangeArrowheads="1"/>
          </p:cNvSpPr>
          <p:nvPr/>
        </p:nvSpPr>
        <p:spPr bwMode="auto">
          <a:xfrm>
            <a:off x="4700588" y="3844925"/>
            <a:ext cx="644525" cy="3048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600</a:t>
            </a:r>
            <a:endParaRPr lang="en-US" sz="2000" baseline="-25000">
              <a:latin typeface="Arial"/>
              <a:cs typeface="Arial"/>
            </a:endParaRPr>
          </a:p>
        </p:txBody>
      </p:sp>
      <p:sp>
        <p:nvSpPr>
          <p:cNvPr id="24589" name="Text Box 36"/>
          <p:cNvSpPr txBox="1">
            <a:spLocks noChangeArrowheads="1"/>
          </p:cNvSpPr>
          <p:nvPr/>
        </p:nvSpPr>
        <p:spPr bwMode="auto">
          <a:xfrm>
            <a:off x="6567488" y="5634038"/>
            <a:ext cx="509587"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rgbClr val="808080"/>
                </a:solidFill>
                <a:latin typeface="Arial"/>
                <a:cs typeface="Arial"/>
              </a:rPr>
              <a:t>300</a:t>
            </a:r>
            <a:endParaRPr lang="en-US" sz="2000" baseline="-25000">
              <a:solidFill>
                <a:srgbClr val="808080"/>
              </a:solidFill>
              <a:latin typeface="Arial"/>
              <a:cs typeface="Arial"/>
            </a:endParaRPr>
          </a:p>
        </p:txBody>
      </p:sp>
      <p:sp>
        <p:nvSpPr>
          <p:cNvPr id="24590" name="Text Box 36"/>
          <p:cNvSpPr txBox="1">
            <a:spLocks noChangeArrowheads="1"/>
          </p:cNvSpPr>
          <p:nvPr/>
        </p:nvSpPr>
        <p:spPr bwMode="auto">
          <a:xfrm>
            <a:off x="5815013" y="5646738"/>
            <a:ext cx="644525" cy="304800"/>
          </a:xfrm>
          <a:prstGeom prst="rect">
            <a:avLst/>
          </a:prstGeom>
          <a:noFill/>
          <a:ln w="9525">
            <a:noFill/>
            <a:miter lim="800000"/>
            <a:headEnd/>
            <a:tailEnd/>
          </a:ln>
        </p:spPr>
        <p:txBody>
          <a:bodyPr lIns="0" tIns="0" rIns="0" bIns="0">
            <a:spAutoFit/>
          </a:bodyPr>
          <a:lstStyle/>
          <a:p>
            <a:pPr algn="ctr">
              <a:spcBef>
                <a:spcPct val="50000"/>
              </a:spcBef>
            </a:pPr>
            <a:r>
              <a:rPr lang="en-US" sz="2000">
                <a:latin typeface="Arial"/>
                <a:cs typeface="Arial"/>
              </a:rPr>
              <a:t>150</a:t>
            </a:r>
            <a:endParaRPr lang="en-US" sz="2000" baseline="-25000">
              <a:latin typeface="Arial"/>
              <a:cs typeface="Arial"/>
            </a:endParaRPr>
          </a:p>
        </p:txBody>
      </p:sp>
      <p:sp>
        <p:nvSpPr>
          <p:cNvPr id="24593" name="Arc 59"/>
          <p:cNvSpPr>
            <a:spLocks/>
          </p:cNvSpPr>
          <p:nvPr/>
        </p:nvSpPr>
        <p:spPr bwMode="auto">
          <a:xfrm flipH="1" flipV="1">
            <a:off x="5641975" y="3273425"/>
            <a:ext cx="1473200" cy="1963738"/>
          </a:xfrm>
          <a:custGeom>
            <a:avLst/>
            <a:gdLst>
              <a:gd name="T0" fmla="*/ 1096323662 w 21511"/>
              <a:gd name="T1" fmla="*/ 0 h 21329"/>
              <a:gd name="T2" fmla="*/ 2147483647 w 21511"/>
              <a:gd name="T3" fmla="*/ 2147483647 h 21329"/>
              <a:gd name="T4" fmla="*/ 0 w 21511"/>
              <a:gd name="T5" fmla="*/ 2147483647 h 21329"/>
              <a:gd name="T6" fmla="*/ 0 60000 65536"/>
              <a:gd name="T7" fmla="*/ 0 60000 65536"/>
              <a:gd name="T8" fmla="*/ 0 60000 65536"/>
              <a:gd name="T9" fmla="*/ 0 w 21511"/>
              <a:gd name="T10" fmla="*/ 0 h 21329"/>
              <a:gd name="T11" fmla="*/ 21511 w 21511"/>
              <a:gd name="T12" fmla="*/ 21329 h 21329"/>
            </a:gdLst>
            <a:ahLst/>
            <a:cxnLst>
              <a:cxn ang="T6">
                <a:pos x="T0" y="T1"/>
              </a:cxn>
              <a:cxn ang="T7">
                <a:pos x="T2" y="T3"/>
              </a:cxn>
              <a:cxn ang="T8">
                <a:pos x="T4" y="T5"/>
              </a:cxn>
            </a:cxnLst>
            <a:rect l="T9" t="T10" r="T11" b="T12"/>
            <a:pathLst>
              <a:path w="21511" h="21329" fill="none" extrusionOk="0">
                <a:moveTo>
                  <a:pt x="3412" y="0"/>
                </a:moveTo>
                <a:cubicBezTo>
                  <a:pt x="13162" y="1560"/>
                  <a:pt x="20613" y="9533"/>
                  <a:pt x="21510" y="19366"/>
                </a:cubicBezTo>
              </a:path>
              <a:path w="21511" h="21329" stroke="0" extrusionOk="0">
                <a:moveTo>
                  <a:pt x="3412" y="0"/>
                </a:moveTo>
                <a:cubicBezTo>
                  <a:pt x="13162" y="1560"/>
                  <a:pt x="20613" y="9533"/>
                  <a:pt x="21510" y="19366"/>
                </a:cubicBezTo>
                <a:lnTo>
                  <a:pt x="0" y="21329"/>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24594" name="Arc 60"/>
          <p:cNvSpPr>
            <a:spLocks/>
          </p:cNvSpPr>
          <p:nvPr/>
        </p:nvSpPr>
        <p:spPr bwMode="auto">
          <a:xfrm flipH="1" flipV="1">
            <a:off x="6286500" y="2617788"/>
            <a:ext cx="1435100" cy="1871662"/>
          </a:xfrm>
          <a:custGeom>
            <a:avLst/>
            <a:gdLst>
              <a:gd name="T0" fmla="*/ 2147483647 w 20959"/>
              <a:gd name="T1" fmla="*/ 0 h 20315"/>
              <a:gd name="T2" fmla="*/ 2147483647 w 20959"/>
              <a:gd name="T3" fmla="*/ 2147483647 h 20315"/>
              <a:gd name="T4" fmla="*/ 0 w 20959"/>
              <a:gd name="T5" fmla="*/ 2147483647 h 20315"/>
              <a:gd name="T6" fmla="*/ 0 60000 65536"/>
              <a:gd name="T7" fmla="*/ 0 60000 65536"/>
              <a:gd name="T8" fmla="*/ 0 60000 65536"/>
              <a:gd name="T9" fmla="*/ 0 w 20959"/>
              <a:gd name="T10" fmla="*/ 0 h 20315"/>
              <a:gd name="T11" fmla="*/ 20959 w 20959"/>
              <a:gd name="T12" fmla="*/ 20315 h 20315"/>
            </a:gdLst>
            <a:ahLst/>
            <a:cxnLst>
              <a:cxn ang="T6">
                <a:pos x="T0" y="T1"/>
              </a:cxn>
              <a:cxn ang="T7">
                <a:pos x="T2" y="T3"/>
              </a:cxn>
              <a:cxn ang="T8">
                <a:pos x="T4" y="T5"/>
              </a:cxn>
            </a:cxnLst>
            <a:rect l="T9" t="T10" r="T11" b="T12"/>
            <a:pathLst>
              <a:path w="20959" h="20315" fill="none" extrusionOk="0">
                <a:moveTo>
                  <a:pt x="7339" y="0"/>
                </a:moveTo>
                <a:cubicBezTo>
                  <a:pt x="14111" y="2446"/>
                  <a:pt x="19218" y="8106"/>
                  <a:pt x="20959" y="15091"/>
                </a:cubicBezTo>
              </a:path>
              <a:path w="20959" h="20315" stroke="0" extrusionOk="0">
                <a:moveTo>
                  <a:pt x="7339" y="0"/>
                </a:moveTo>
                <a:cubicBezTo>
                  <a:pt x="14111" y="2446"/>
                  <a:pt x="19218" y="8106"/>
                  <a:pt x="20959" y="15091"/>
                </a:cubicBezTo>
                <a:lnTo>
                  <a:pt x="0" y="20315"/>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grpSp>
        <p:nvGrpSpPr>
          <p:cNvPr id="4" name="Group 71"/>
          <p:cNvGrpSpPr>
            <a:grpSpLocks/>
          </p:cNvGrpSpPr>
          <p:nvPr/>
        </p:nvGrpSpPr>
        <p:grpSpPr bwMode="auto">
          <a:xfrm>
            <a:off x="6092825" y="3692525"/>
            <a:ext cx="404813" cy="360363"/>
            <a:chOff x="3094" y="2172"/>
            <a:chExt cx="255" cy="227"/>
          </a:xfrm>
        </p:grpSpPr>
        <p:sp>
          <p:nvSpPr>
            <p:cNvPr id="24607" name="Oval 22"/>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4608"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grpSp>
        <p:nvGrpSpPr>
          <p:cNvPr id="5" name="Group 68"/>
          <p:cNvGrpSpPr>
            <a:grpSpLocks/>
          </p:cNvGrpSpPr>
          <p:nvPr/>
        </p:nvGrpSpPr>
        <p:grpSpPr bwMode="auto">
          <a:xfrm>
            <a:off x="5581650" y="4341813"/>
            <a:ext cx="358775" cy="338137"/>
            <a:chOff x="2772" y="2581"/>
            <a:chExt cx="226" cy="213"/>
          </a:xfrm>
        </p:grpSpPr>
        <p:sp>
          <p:nvSpPr>
            <p:cNvPr id="24605" name="Oval 64"/>
            <p:cNvSpPr>
              <a:spLocks noChangeArrowheads="1"/>
            </p:cNvSpPr>
            <p:nvPr/>
          </p:nvSpPr>
          <p:spPr bwMode="auto">
            <a:xfrm>
              <a:off x="2942" y="259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4606" name="Text Box 36"/>
            <p:cNvSpPr txBox="1">
              <a:spLocks noChangeArrowheads="1"/>
            </p:cNvSpPr>
            <p:nvPr/>
          </p:nvSpPr>
          <p:spPr bwMode="auto">
            <a:xfrm>
              <a:off x="2772" y="2581"/>
              <a:ext cx="184" cy="213"/>
            </a:xfrm>
            <a:prstGeom prst="rect">
              <a:avLst/>
            </a:prstGeom>
            <a:noFill/>
            <a:ln w="9525">
              <a:noFill/>
              <a:miter lim="800000"/>
              <a:headEnd/>
              <a:tailEnd/>
            </a:ln>
          </p:spPr>
          <p:txBody>
            <a:bodyPr lIns="0" tIns="0" rIns="0" bIns="0">
              <a:spAutoFit/>
            </a:bodyPr>
            <a:lstStyle/>
            <a:p>
              <a:pPr algn="ctr">
                <a:spcBef>
                  <a:spcPct val="50000"/>
                </a:spcBef>
              </a:pPr>
              <a:r>
                <a:rPr lang="en-US" sz="2200" b="1">
                  <a:latin typeface="Arial"/>
                  <a:cs typeface="Arial"/>
                </a:rPr>
                <a:t>C</a:t>
              </a:r>
              <a:endParaRPr lang="en-US" sz="2200" b="1" baseline="-25000">
                <a:latin typeface="Arial"/>
                <a:cs typeface="Arial"/>
              </a:endParaRPr>
            </a:p>
          </p:txBody>
        </p:sp>
      </p:grpSp>
      <p:grpSp>
        <p:nvGrpSpPr>
          <p:cNvPr id="6" name="Group 69"/>
          <p:cNvGrpSpPr>
            <a:grpSpLocks/>
          </p:cNvGrpSpPr>
          <p:nvPr/>
        </p:nvGrpSpPr>
        <p:grpSpPr bwMode="auto">
          <a:xfrm>
            <a:off x="6594475" y="4840288"/>
            <a:ext cx="331788" cy="363537"/>
            <a:chOff x="3410" y="2895"/>
            <a:chExt cx="209" cy="229"/>
          </a:xfrm>
        </p:grpSpPr>
        <p:sp>
          <p:nvSpPr>
            <p:cNvPr id="24603" name="Oval 66"/>
            <p:cNvSpPr>
              <a:spLocks noChangeArrowheads="1"/>
            </p:cNvSpPr>
            <p:nvPr/>
          </p:nvSpPr>
          <p:spPr bwMode="auto">
            <a:xfrm>
              <a:off x="3410" y="3068"/>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4604" name="Text Box 36"/>
            <p:cNvSpPr txBox="1">
              <a:spLocks noChangeArrowheads="1"/>
            </p:cNvSpPr>
            <p:nvPr/>
          </p:nvSpPr>
          <p:spPr bwMode="auto">
            <a:xfrm>
              <a:off x="3473" y="2895"/>
              <a:ext cx="146"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D</a:t>
              </a:r>
              <a:endParaRPr lang="en-US" sz="2200" b="1" baseline="-25000">
                <a:latin typeface="Arial"/>
                <a:cs typeface="Arial"/>
              </a:endParaRPr>
            </a:p>
          </p:txBody>
        </p:sp>
      </p:grpSp>
      <p:grpSp>
        <p:nvGrpSpPr>
          <p:cNvPr id="7" name="Group 70"/>
          <p:cNvGrpSpPr>
            <a:grpSpLocks/>
          </p:cNvGrpSpPr>
          <p:nvPr/>
        </p:nvGrpSpPr>
        <p:grpSpPr bwMode="auto">
          <a:xfrm>
            <a:off x="6413500" y="3336925"/>
            <a:ext cx="398463" cy="360363"/>
            <a:chOff x="3484" y="2235"/>
            <a:chExt cx="251" cy="227"/>
          </a:xfrm>
        </p:grpSpPr>
        <p:sp>
          <p:nvSpPr>
            <p:cNvPr id="24601" name="Oval 62"/>
            <p:cNvSpPr>
              <a:spLocks noChangeArrowheads="1"/>
            </p:cNvSpPr>
            <p:nvPr/>
          </p:nvSpPr>
          <p:spPr bwMode="auto">
            <a:xfrm>
              <a:off x="3484" y="2406"/>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4602" name="Text Box 36"/>
            <p:cNvSpPr txBox="1">
              <a:spLocks noChangeArrowheads="1"/>
            </p:cNvSpPr>
            <p:nvPr/>
          </p:nvSpPr>
          <p:spPr bwMode="auto">
            <a:xfrm>
              <a:off x="3551" y="2235"/>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B</a:t>
              </a:r>
              <a:endParaRPr lang="en-US" sz="2200" b="1" baseline="-25000">
                <a:latin typeface="Arial"/>
                <a:cs typeface="Arial"/>
              </a:endParaRPr>
            </a:p>
          </p:txBody>
        </p:sp>
      </p:grpSp>
      <p:sp>
        <p:nvSpPr>
          <p:cNvPr id="188494" name="Text Box 78"/>
          <p:cNvSpPr txBox="1">
            <a:spLocks noChangeArrowheads="1"/>
          </p:cNvSpPr>
          <p:nvPr/>
        </p:nvSpPr>
        <p:spPr bwMode="auto">
          <a:xfrm>
            <a:off x="6705600" y="919163"/>
            <a:ext cx="2255837" cy="2397125"/>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defRPr/>
            </a:pPr>
            <a:r>
              <a:rPr lang="en-US" sz="2400" dirty="0">
                <a:latin typeface="Arial"/>
                <a:cs typeface="Arial"/>
              </a:rPr>
              <a:t>The optimum </a:t>
            </a:r>
            <a:br>
              <a:rPr lang="en-US" sz="2400" dirty="0">
                <a:latin typeface="Arial"/>
                <a:cs typeface="Arial"/>
              </a:rPr>
            </a:br>
            <a:r>
              <a:rPr lang="en-US" sz="2400" dirty="0">
                <a:latin typeface="Arial"/>
                <a:cs typeface="Arial"/>
              </a:rPr>
              <a:t>is the bundle Hurley most prefers out of all the bundles he can afford. </a:t>
            </a:r>
          </a:p>
        </p:txBody>
      </p:sp>
    </p:spTree>
    <p:extLst>
      <p:ext uri="{BB962C8B-B14F-4D97-AF65-F5344CB8AC3E}">
        <p14:creationId xmlns:p14="http://schemas.microsoft.com/office/powerpoint/2010/main" val="3680830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left)">
                                      <p:cBhvr>
                                        <p:cTn id="29" dur="50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8494"/>
                                        </p:tgtEl>
                                        <p:attrNameLst>
                                          <p:attrName>style.visibility</p:attrName>
                                        </p:attrNameLst>
                                      </p:cBhvr>
                                      <p:to>
                                        <p:strVal val="visible"/>
                                      </p:to>
                                    </p:set>
                                    <p:animEffect transition="in" filter="fade">
                                      <p:cBhvr>
                                        <p:cTn id="34" dur="500"/>
                                        <p:tgtEl>
                                          <p:spTgt spid="188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884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Line 2"/>
          <p:cNvSpPr>
            <a:spLocks noChangeShapeType="1"/>
          </p:cNvSpPr>
          <p:nvPr/>
        </p:nvSpPr>
        <p:spPr bwMode="auto">
          <a:xfrm>
            <a:off x="5265738" y="2320925"/>
            <a:ext cx="1401762" cy="3186112"/>
          </a:xfrm>
          <a:prstGeom prst="line">
            <a:avLst/>
          </a:prstGeom>
          <a:noFill/>
          <a:ln w="19050">
            <a:solidFill>
              <a:schemeClr val="tx1"/>
            </a:solidFill>
            <a:round/>
            <a:headEnd/>
            <a:tailEnd/>
          </a:ln>
        </p:spPr>
        <p:txBody>
          <a:bodyPr/>
          <a:lstStyle/>
          <a:p>
            <a:endParaRPr lang="en-US">
              <a:latin typeface="Arial"/>
              <a:cs typeface="Arial"/>
            </a:endParaRPr>
          </a:p>
        </p:txBody>
      </p:sp>
      <p:grpSp>
        <p:nvGrpSpPr>
          <p:cNvPr id="2" name="Group 3"/>
          <p:cNvGrpSpPr>
            <a:grpSpLocks/>
          </p:cNvGrpSpPr>
          <p:nvPr/>
        </p:nvGrpSpPr>
        <p:grpSpPr bwMode="auto">
          <a:xfrm>
            <a:off x="5259388" y="3908425"/>
            <a:ext cx="709612" cy="1597025"/>
            <a:chOff x="993" y="2249"/>
            <a:chExt cx="503" cy="376"/>
          </a:xfrm>
        </p:grpSpPr>
        <p:sp>
          <p:nvSpPr>
            <p:cNvPr id="25629" name="Line 4"/>
            <p:cNvSpPr>
              <a:spLocks noChangeShapeType="1"/>
            </p:cNvSpPr>
            <p:nvPr/>
          </p:nvSpPr>
          <p:spPr bwMode="auto">
            <a:xfrm>
              <a:off x="993" y="2249"/>
              <a:ext cx="503" cy="0"/>
            </a:xfrm>
            <a:prstGeom prst="line">
              <a:avLst/>
            </a:prstGeom>
            <a:noFill/>
            <a:ln w="9525">
              <a:solidFill>
                <a:srgbClr val="808080"/>
              </a:solidFill>
              <a:prstDash val="lgDash"/>
              <a:round/>
              <a:headEnd/>
              <a:tailEnd/>
            </a:ln>
          </p:spPr>
          <p:txBody>
            <a:bodyPr/>
            <a:lstStyle/>
            <a:p>
              <a:endParaRPr lang="en-US">
                <a:latin typeface="Arial"/>
                <a:cs typeface="Arial"/>
              </a:endParaRPr>
            </a:p>
          </p:txBody>
        </p:sp>
        <p:sp>
          <p:nvSpPr>
            <p:cNvPr id="25630" name="Line 5"/>
            <p:cNvSpPr>
              <a:spLocks noChangeShapeType="1"/>
            </p:cNvSpPr>
            <p:nvPr/>
          </p:nvSpPr>
          <p:spPr bwMode="auto">
            <a:xfrm>
              <a:off x="1495" y="2249"/>
              <a:ext cx="0" cy="376"/>
            </a:xfrm>
            <a:prstGeom prst="line">
              <a:avLst/>
            </a:prstGeom>
            <a:noFill/>
            <a:ln w="9525">
              <a:solidFill>
                <a:srgbClr val="808080"/>
              </a:solidFill>
              <a:prstDash val="lgDash"/>
              <a:round/>
              <a:headEnd/>
              <a:tailEnd/>
            </a:ln>
          </p:spPr>
          <p:txBody>
            <a:bodyPr/>
            <a:lstStyle/>
            <a:p>
              <a:endParaRPr lang="en-US">
                <a:latin typeface="Arial"/>
                <a:cs typeface="Arial"/>
              </a:endParaRPr>
            </a:p>
          </p:txBody>
        </p:sp>
      </p:grpSp>
      <p:sp>
        <p:nvSpPr>
          <p:cNvPr id="25606" name="Rectangle 6"/>
          <p:cNvSpPr>
            <a:spLocks noGrp="1" noChangeArrowheads="1"/>
          </p:cNvSpPr>
          <p:nvPr>
            <p:ph type="title"/>
          </p:nvPr>
        </p:nvSpPr>
        <p:spPr/>
        <p:txBody>
          <a:bodyPr>
            <a:normAutofit fontScale="90000"/>
          </a:bodyPr>
          <a:lstStyle/>
          <a:p>
            <a:pPr eaLnBrk="1" hangingPunct="1"/>
            <a:r>
              <a:rPr lang="en-US" sz="3200" dirty="0" smtClean="0"/>
              <a:t>Optimization: What the Consumer Chooses</a:t>
            </a:r>
          </a:p>
        </p:txBody>
      </p:sp>
      <p:sp>
        <p:nvSpPr>
          <p:cNvPr id="10" name="Text Placeholder 9"/>
          <p:cNvSpPr>
            <a:spLocks noGrp="1"/>
          </p:cNvSpPr>
          <p:nvPr>
            <p:ph type="body" sz="quarter" idx="12"/>
          </p:nvPr>
        </p:nvSpPr>
        <p:spPr>
          <a:xfrm>
            <a:off x="365563" y="1061928"/>
            <a:ext cx="3365500" cy="3325813"/>
          </a:xfrm>
        </p:spPr>
        <p:txBody>
          <a:bodyPr/>
          <a:lstStyle/>
          <a:p>
            <a:pPr>
              <a:lnSpc>
                <a:spcPct val="105000"/>
              </a:lnSpc>
            </a:pPr>
            <a:r>
              <a:rPr lang="en-US" sz="2800" dirty="0">
                <a:cs typeface="Arial"/>
              </a:rPr>
              <a:t>At the optimum, </a:t>
            </a:r>
          </a:p>
          <a:p>
            <a:pPr>
              <a:lnSpc>
                <a:spcPct val="105000"/>
              </a:lnSpc>
            </a:pPr>
            <a:r>
              <a:rPr lang="en-US" sz="2800" dirty="0">
                <a:cs typeface="Arial"/>
              </a:rPr>
              <a:t>slope of the indifference curve equals </a:t>
            </a:r>
            <a:r>
              <a:rPr lang="en-US" sz="2800" dirty="0" smtClean="0">
                <a:cs typeface="Arial"/>
              </a:rPr>
              <a:t>slope </a:t>
            </a:r>
            <a:r>
              <a:rPr lang="en-US" sz="2800" dirty="0">
                <a:cs typeface="Arial"/>
              </a:rPr>
              <a:t>of the budget constraint:</a:t>
            </a:r>
          </a:p>
          <a:p>
            <a:endParaRPr lang="en-US" sz="2800" dirty="0"/>
          </a:p>
        </p:txBody>
      </p:sp>
      <p:sp>
        <p:nvSpPr>
          <p:cNvPr id="9" name="Slide Number Placeholder 8"/>
          <p:cNvSpPr>
            <a:spLocks noGrp="1"/>
          </p:cNvSpPr>
          <p:nvPr>
            <p:ph type="sldNum" sz="quarter" idx="13"/>
          </p:nvPr>
        </p:nvSpPr>
        <p:spPr/>
        <p:txBody>
          <a:bodyPr/>
          <a:lstStyle/>
          <a:p>
            <a:pPr>
              <a:defRPr/>
            </a:pPr>
            <a:fld id="{073C29DC-2178-4274-9150-45F8EBD31C2D}" type="slidenum">
              <a:rPr lang="en-US" smtClean="0"/>
              <a:pPr>
                <a:defRPr/>
              </a:pPr>
              <a:t>21</a:t>
            </a:fld>
            <a:endParaRPr lang="en-US"/>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p:nvGrpSpPr>
        <p:grpSpPr>
          <a:xfrm>
            <a:off x="3784600" y="762000"/>
            <a:ext cx="4789488" cy="5405437"/>
            <a:chOff x="3463925" y="1081088"/>
            <a:chExt cx="4789488" cy="5405437"/>
          </a:xfrm>
        </p:grpSpPr>
        <p:grpSp>
          <p:nvGrpSpPr>
            <p:cNvPr id="3" name="Group 7"/>
            <p:cNvGrpSpPr>
              <a:grpSpLocks/>
            </p:cNvGrpSpPr>
            <p:nvPr/>
          </p:nvGrpSpPr>
          <p:grpSpPr bwMode="auto">
            <a:xfrm>
              <a:off x="4938713" y="1365250"/>
              <a:ext cx="3270250" cy="4465638"/>
              <a:chOff x="2677" y="894"/>
              <a:chExt cx="2715" cy="2485"/>
            </a:xfrm>
          </p:grpSpPr>
          <p:sp>
            <p:nvSpPr>
              <p:cNvPr id="25627" name="Line 33"/>
              <p:cNvSpPr>
                <a:spLocks noChangeShapeType="1"/>
              </p:cNvSpPr>
              <p:nvPr/>
            </p:nvSpPr>
            <p:spPr bwMode="auto">
              <a:xfrm>
                <a:off x="2680" y="894"/>
                <a:ext cx="0" cy="2485"/>
              </a:xfrm>
              <a:prstGeom prst="line">
                <a:avLst/>
              </a:prstGeom>
              <a:noFill/>
              <a:ln w="12700">
                <a:solidFill>
                  <a:schemeClr val="tx1"/>
                </a:solidFill>
                <a:round/>
                <a:headEnd/>
                <a:tailEnd/>
              </a:ln>
            </p:spPr>
            <p:txBody>
              <a:bodyPr/>
              <a:lstStyle/>
              <a:p>
                <a:endParaRPr lang="en-US">
                  <a:latin typeface="Arial"/>
                  <a:cs typeface="Arial"/>
                </a:endParaRPr>
              </a:p>
            </p:txBody>
          </p:sp>
          <p:sp>
            <p:nvSpPr>
              <p:cNvPr id="25628" name="Line 34"/>
              <p:cNvSpPr>
                <a:spLocks noChangeShapeType="1"/>
              </p:cNvSpPr>
              <p:nvPr/>
            </p:nvSpPr>
            <p:spPr bwMode="auto">
              <a:xfrm>
                <a:off x="2677" y="3377"/>
                <a:ext cx="271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5608" name="Text Box 36"/>
            <p:cNvSpPr txBox="1">
              <a:spLocks noChangeArrowheads="1"/>
            </p:cNvSpPr>
            <p:nvPr/>
          </p:nvSpPr>
          <p:spPr bwMode="auto">
            <a:xfrm>
              <a:off x="7137400" y="5876925"/>
              <a:ext cx="1116013" cy="609600"/>
            </a:xfrm>
            <a:prstGeom prst="rect">
              <a:avLst/>
            </a:prstGeom>
            <a:noFill/>
            <a:ln w="9525">
              <a:noFill/>
              <a:miter lim="800000"/>
              <a:headEnd/>
              <a:tailEnd/>
            </a:ln>
          </p:spPr>
          <p:txBody>
            <a:bodyPr lIns="0" tIns="0" rIns="0" bIns="0">
              <a:spAutoFit/>
            </a:bodyPr>
            <a:lstStyle/>
            <a:p>
              <a:pPr algn="r">
                <a:spcBef>
                  <a:spcPct val="50000"/>
                </a:spcBef>
              </a:pPr>
              <a:r>
                <a:rPr lang="en-US" sz="2000" dirty="0">
                  <a:latin typeface="Arial"/>
                  <a:cs typeface="Arial"/>
                </a:rPr>
                <a:t>Quantity </a:t>
              </a:r>
              <a:br>
                <a:rPr lang="en-US" sz="2000" dirty="0">
                  <a:latin typeface="Arial"/>
                  <a:cs typeface="Arial"/>
                </a:rPr>
              </a:br>
              <a:r>
                <a:rPr lang="en-US" sz="2000" dirty="0">
                  <a:latin typeface="Arial"/>
                  <a:cs typeface="Arial"/>
                </a:rPr>
                <a:t>of Fish</a:t>
              </a:r>
              <a:endParaRPr lang="en-US" sz="2000" baseline="-25000" dirty="0">
                <a:latin typeface="Arial"/>
                <a:cs typeface="Arial"/>
              </a:endParaRPr>
            </a:p>
          </p:txBody>
        </p:sp>
        <p:sp>
          <p:nvSpPr>
            <p:cNvPr id="25609" name="Text Box 36"/>
            <p:cNvSpPr txBox="1">
              <a:spLocks noChangeArrowheads="1"/>
            </p:cNvSpPr>
            <p:nvPr/>
          </p:nvSpPr>
          <p:spPr bwMode="auto">
            <a:xfrm>
              <a:off x="3463925" y="1081088"/>
              <a:ext cx="1390650" cy="6096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Quantity </a:t>
              </a:r>
              <a:br>
                <a:rPr lang="en-US" sz="2000">
                  <a:latin typeface="Arial"/>
                  <a:cs typeface="Arial"/>
                </a:rPr>
              </a:br>
              <a:r>
                <a:rPr lang="en-US" sz="2000">
                  <a:latin typeface="Arial"/>
                  <a:cs typeface="Arial"/>
                </a:rPr>
                <a:t>of Mangos</a:t>
              </a:r>
              <a:endParaRPr lang="en-US" sz="2000" baseline="-25000">
                <a:latin typeface="Arial"/>
                <a:cs typeface="Arial"/>
              </a:endParaRPr>
            </a:p>
          </p:txBody>
        </p:sp>
      </p:grpSp>
      <p:sp>
        <p:nvSpPr>
          <p:cNvPr id="25610" name="Arc 12"/>
          <p:cNvSpPr>
            <a:spLocks/>
          </p:cNvSpPr>
          <p:nvPr/>
        </p:nvSpPr>
        <p:spPr bwMode="auto">
          <a:xfrm flipH="1" flipV="1">
            <a:off x="5772150" y="2863850"/>
            <a:ext cx="1473200" cy="1963737"/>
          </a:xfrm>
          <a:custGeom>
            <a:avLst/>
            <a:gdLst>
              <a:gd name="T0" fmla="*/ 1096323662 w 21511"/>
              <a:gd name="T1" fmla="*/ 0 h 21329"/>
              <a:gd name="T2" fmla="*/ 2147483647 w 21511"/>
              <a:gd name="T3" fmla="*/ 2147483647 h 21329"/>
              <a:gd name="T4" fmla="*/ 0 w 21511"/>
              <a:gd name="T5" fmla="*/ 2147483647 h 21329"/>
              <a:gd name="T6" fmla="*/ 0 60000 65536"/>
              <a:gd name="T7" fmla="*/ 0 60000 65536"/>
              <a:gd name="T8" fmla="*/ 0 60000 65536"/>
              <a:gd name="T9" fmla="*/ 0 w 21511"/>
              <a:gd name="T10" fmla="*/ 0 h 21329"/>
              <a:gd name="T11" fmla="*/ 21511 w 21511"/>
              <a:gd name="T12" fmla="*/ 21329 h 21329"/>
            </a:gdLst>
            <a:ahLst/>
            <a:cxnLst>
              <a:cxn ang="T6">
                <a:pos x="T0" y="T1"/>
              </a:cxn>
              <a:cxn ang="T7">
                <a:pos x="T2" y="T3"/>
              </a:cxn>
              <a:cxn ang="T8">
                <a:pos x="T4" y="T5"/>
              </a:cxn>
            </a:cxnLst>
            <a:rect l="T9" t="T10" r="T11" b="T12"/>
            <a:pathLst>
              <a:path w="21511" h="21329" fill="none" extrusionOk="0">
                <a:moveTo>
                  <a:pt x="3412" y="0"/>
                </a:moveTo>
                <a:cubicBezTo>
                  <a:pt x="13162" y="1560"/>
                  <a:pt x="20613" y="9533"/>
                  <a:pt x="21510" y="19366"/>
                </a:cubicBezTo>
              </a:path>
              <a:path w="21511" h="21329" stroke="0" extrusionOk="0">
                <a:moveTo>
                  <a:pt x="3412" y="0"/>
                </a:moveTo>
                <a:cubicBezTo>
                  <a:pt x="13162" y="1560"/>
                  <a:pt x="20613" y="9533"/>
                  <a:pt x="21510" y="19366"/>
                </a:cubicBezTo>
                <a:lnTo>
                  <a:pt x="0" y="21329"/>
                </a:lnTo>
                <a:close/>
              </a:path>
            </a:pathLst>
          </a:custGeom>
          <a:noFill/>
          <a:ln w="28575">
            <a:solidFill>
              <a:srgbClr val="003399"/>
            </a:solidFill>
            <a:round/>
            <a:headEnd/>
            <a:tailEnd/>
          </a:ln>
        </p:spPr>
        <p:txBody>
          <a:bodyPr rot="10800000" wrap="none" anchor="ctr"/>
          <a:lstStyle/>
          <a:p>
            <a:pPr algn="ctr"/>
            <a:endParaRPr lang="en-US">
              <a:latin typeface="Arial"/>
              <a:cs typeface="Arial"/>
            </a:endParaRPr>
          </a:p>
          <a:p>
            <a:pPr algn="ctr"/>
            <a:endParaRPr lang="en-US">
              <a:latin typeface="Arial"/>
              <a:cs typeface="Arial"/>
            </a:endParaRPr>
          </a:p>
        </p:txBody>
      </p:sp>
      <p:sp>
        <p:nvSpPr>
          <p:cNvPr id="25611" name="Text Box 36"/>
          <p:cNvSpPr txBox="1">
            <a:spLocks noChangeArrowheads="1"/>
          </p:cNvSpPr>
          <p:nvPr/>
        </p:nvSpPr>
        <p:spPr bwMode="auto">
          <a:xfrm>
            <a:off x="4527550" y="2168525"/>
            <a:ext cx="644525" cy="304800"/>
          </a:xfrm>
          <a:prstGeom prst="rect">
            <a:avLst/>
          </a:prstGeom>
          <a:noFill/>
          <a:ln w="9525">
            <a:noFill/>
            <a:miter lim="800000"/>
            <a:headEnd/>
            <a:tailEnd/>
          </a:ln>
        </p:spPr>
        <p:txBody>
          <a:bodyPr lIns="0" tIns="0" rIns="0" bIns="0">
            <a:spAutoFit/>
          </a:bodyPr>
          <a:lstStyle/>
          <a:p>
            <a:pPr algn="r">
              <a:spcBef>
                <a:spcPct val="50000"/>
              </a:spcBef>
            </a:pPr>
            <a:r>
              <a:rPr lang="en-US" sz="2000">
                <a:solidFill>
                  <a:srgbClr val="808080"/>
                </a:solidFill>
                <a:latin typeface="Arial"/>
                <a:cs typeface="Arial"/>
              </a:rPr>
              <a:t>1200</a:t>
            </a:r>
            <a:endParaRPr lang="en-US" sz="2000" baseline="-25000">
              <a:solidFill>
                <a:srgbClr val="808080"/>
              </a:solidFill>
              <a:latin typeface="Arial"/>
              <a:cs typeface="Arial"/>
            </a:endParaRPr>
          </a:p>
        </p:txBody>
      </p:sp>
      <p:sp>
        <p:nvSpPr>
          <p:cNvPr id="25612" name="Text Box 36"/>
          <p:cNvSpPr txBox="1">
            <a:spLocks noChangeArrowheads="1"/>
          </p:cNvSpPr>
          <p:nvPr/>
        </p:nvSpPr>
        <p:spPr bwMode="auto">
          <a:xfrm>
            <a:off x="4529138" y="3748087"/>
            <a:ext cx="644525" cy="304800"/>
          </a:xfrm>
          <a:prstGeom prst="rect">
            <a:avLst/>
          </a:prstGeom>
          <a:noFill/>
          <a:ln w="9525">
            <a:noFill/>
            <a:miter lim="800000"/>
            <a:headEnd/>
            <a:tailEnd/>
          </a:ln>
        </p:spPr>
        <p:txBody>
          <a:bodyPr lIns="0" tIns="0" rIns="0" bIns="0">
            <a:spAutoFit/>
          </a:bodyPr>
          <a:lstStyle/>
          <a:p>
            <a:pPr algn="r">
              <a:spcBef>
                <a:spcPct val="50000"/>
              </a:spcBef>
            </a:pPr>
            <a:r>
              <a:rPr lang="en-US" sz="2000">
                <a:latin typeface="Arial"/>
                <a:cs typeface="Arial"/>
              </a:rPr>
              <a:t>600</a:t>
            </a:r>
            <a:endParaRPr lang="en-US" sz="2000" baseline="-25000">
              <a:latin typeface="Arial"/>
              <a:cs typeface="Arial"/>
            </a:endParaRPr>
          </a:p>
        </p:txBody>
      </p:sp>
      <p:sp>
        <p:nvSpPr>
          <p:cNvPr id="25613" name="Text Box 36"/>
          <p:cNvSpPr txBox="1">
            <a:spLocks noChangeArrowheads="1"/>
          </p:cNvSpPr>
          <p:nvPr/>
        </p:nvSpPr>
        <p:spPr bwMode="auto">
          <a:xfrm>
            <a:off x="6396038" y="5537200"/>
            <a:ext cx="509587" cy="304800"/>
          </a:xfrm>
          <a:prstGeom prst="rect">
            <a:avLst/>
          </a:prstGeom>
          <a:noFill/>
          <a:ln w="9525">
            <a:noFill/>
            <a:miter lim="800000"/>
            <a:headEnd/>
            <a:tailEnd/>
          </a:ln>
        </p:spPr>
        <p:txBody>
          <a:bodyPr lIns="0" tIns="0" rIns="0" bIns="0">
            <a:spAutoFit/>
          </a:bodyPr>
          <a:lstStyle/>
          <a:p>
            <a:pPr algn="ctr">
              <a:spcBef>
                <a:spcPct val="50000"/>
              </a:spcBef>
            </a:pPr>
            <a:r>
              <a:rPr lang="en-US" sz="2000" dirty="0">
                <a:solidFill>
                  <a:srgbClr val="808080"/>
                </a:solidFill>
                <a:latin typeface="Arial"/>
                <a:cs typeface="Arial"/>
              </a:rPr>
              <a:t>300</a:t>
            </a:r>
            <a:endParaRPr lang="en-US" sz="2000" baseline="-25000" dirty="0">
              <a:solidFill>
                <a:srgbClr val="808080"/>
              </a:solidFill>
              <a:latin typeface="Arial"/>
              <a:cs typeface="Arial"/>
            </a:endParaRPr>
          </a:p>
        </p:txBody>
      </p:sp>
      <p:sp>
        <p:nvSpPr>
          <p:cNvPr id="25614" name="Text Box 36"/>
          <p:cNvSpPr txBox="1">
            <a:spLocks noChangeArrowheads="1"/>
          </p:cNvSpPr>
          <p:nvPr/>
        </p:nvSpPr>
        <p:spPr bwMode="auto">
          <a:xfrm>
            <a:off x="5643563" y="5549900"/>
            <a:ext cx="644525" cy="304800"/>
          </a:xfrm>
          <a:prstGeom prst="rect">
            <a:avLst/>
          </a:prstGeom>
          <a:noFill/>
          <a:ln w="9525">
            <a:noFill/>
            <a:miter lim="800000"/>
            <a:headEnd/>
            <a:tailEnd/>
          </a:ln>
        </p:spPr>
        <p:txBody>
          <a:bodyPr lIns="0" tIns="0" rIns="0" bIns="0">
            <a:spAutoFit/>
          </a:bodyPr>
          <a:lstStyle/>
          <a:p>
            <a:pPr algn="ctr">
              <a:spcBef>
                <a:spcPct val="50000"/>
              </a:spcBef>
            </a:pPr>
            <a:r>
              <a:rPr lang="en-US" sz="2000">
                <a:latin typeface="Arial"/>
                <a:cs typeface="Arial"/>
              </a:rPr>
              <a:t>150</a:t>
            </a:r>
            <a:endParaRPr lang="en-US" sz="2000" baseline="-25000">
              <a:latin typeface="Arial"/>
              <a:cs typeface="Arial"/>
            </a:endParaRPr>
          </a:p>
        </p:txBody>
      </p:sp>
      <p:sp>
        <p:nvSpPr>
          <p:cNvPr id="193554" name="Text Box 18"/>
          <p:cNvSpPr txBox="1">
            <a:spLocks noChangeArrowheads="1"/>
          </p:cNvSpPr>
          <p:nvPr/>
        </p:nvSpPr>
        <p:spPr bwMode="auto">
          <a:xfrm>
            <a:off x="1046163" y="3700463"/>
            <a:ext cx="2306637" cy="476250"/>
          </a:xfrm>
          <a:prstGeom prst="rect">
            <a:avLst/>
          </a:prstGeom>
          <a:solidFill>
            <a:srgbClr val="FFFF99"/>
          </a:solidFill>
          <a:ln w="9525">
            <a:noFill/>
            <a:miter lim="800000"/>
            <a:headEnd/>
            <a:tailEnd/>
          </a:ln>
        </p:spPr>
        <p:txBody>
          <a:bodyPr>
            <a:spAutoFit/>
          </a:bodyPr>
          <a:lstStyle/>
          <a:p>
            <a:pPr>
              <a:lnSpc>
                <a:spcPct val="105000"/>
              </a:lnSpc>
              <a:spcBef>
                <a:spcPct val="20000"/>
              </a:spcBef>
            </a:pPr>
            <a:r>
              <a:rPr lang="en-US" sz="2400" dirty="0">
                <a:latin typeface="Arial"/>
                <a:cs typeface="Arial"/>
              </a:rPr>
              <a:t>MRS  =  </a:t>
            </a:r>
            <a:r>
              <a:rPr lang="en-US" sz="2400" b="1" i="1" dirty="0" smtClean="0">
                <a:latin typeface="Arial"/>
                <a:cs typeface="Arial"/>
              </a:rPr>
              <a:t>P</a:t>
            </a:r>
            <a:r>
              <a:rPr lang="en-US" sz="2400" b="1" baseline="-25000" dirty="0" smtClean="0">
                <a:latin typeface="Arial"/>
                <a:cs typeface="Arial"/>
              </a:rPr>
              <a:t>F </a:t>
            </a:r>
            <a:r>
              <a:rPr lang="en-US" sz="2400" dirty="0" smtClean="0">
                <a:latin typeface="Arial"/>
                <a:cs typeface="Arial"/>
              </a:rPr>
              <a:t>/ </a:t>
            </a:r>
            <a:r>
              <a:rPr lang="en-US" sz="2400" b="1" i="1" dirty="0" smtClean="0">
                <a:latin typeface="Arial"/>
                <a:cs typeface="Arial"/>
              </a:rPr>
              <a:t>P</a:t>
            </a:r>
            <a:r>
              <a:rPr lang="en-US" sz="2400" b="1" baseline="-25000" dirty="0" smtClean="0">
                <a:latin typeface="Arial"/>
                <a:cs typeface="Arial"/>
              </a:rPr>
              <a:t>M</a:t>
            </a:r>
            <a:endParaRPr lang="en-US" sz="2400" dirty="0">
              <a:latin typeface="Arial"/>
              <a:cs typeface="Arial"/>
            </a:endParaRPr>
          </a:p>
        </p:txBody>
      </p:sp>
      <p:grpSp>
        <p:nvGrpSpPr>
          <p:cNvPr id="4" name="Group 21"/>
          <p:cNvGrpSpPr>
            <a:grpSpLocks/>
          </p:cNvGrpSpPr>
          <p:nvPr/>
        </p:nvGrpSpPr>
        <p:grpSpPr bwMode="auto">
          <a:xfrm>
            <a:off x="5921375" y="3595687"/>
            <a:ext cx="404813" cy="360363"/>
            <a:chOff x="3094" y="2172"/>
            <a:chExt cx="255" cy="227"/>
          </a:xfrm>
        </p:grpSpPr>
        <p:sp>
          <p:nvSpPr>
            <p:cNvPr id="25625" name="Oval 22"/>
            <p:cNvSpPr>
              <a:spLocks noChangeArrowheads="1"/>
            </p:cNvSpPr>
            <p:nvPr/>
          </p:nvSpPr>
          <p:spPr bwMode="auto">
            <a:xfrm>
              <a:off x="3094" y="2343"/>
              <a:ext cx="56" cy="56"/>
            </a:xfrm>
            <a:prstGeom prst="ellipse">
              <a:avLst/>
            </a:prstGeom>
            <a:solidFill>
              <a:srgbClr val="000000"/>
            </a:solidFill>
            <a:ln w="9525">
              <a:noFill/>
              <a:round/>
              <a:headEnd/>
              <a:tailEnd/>
            </a:ln>
          </p:spPr>
          <p:txBody>
            <a:bodyPr wrap="none" anchor="ctr"/>
            <a:lstStyle/>
            <a:p>
              <a:endParaRPr lang="en-US">
                <a:latin typeface="Arial"/>
                <a:cs typeface="Arial"/>
              </a:endParaRPr>
            </a:p>
          </p:txBody>
        </p:sp>
        <p:sp>
          <p:nvSpPr>
            <p:cNvPr id="25626" name="Text Box 36"/>
            <p:cNvSpPr txBox="1">
              <a:spLocks noChangeArrowheads="1"/>
            </p:cNvSpPr>
            <p:nvPr/>
          </p:nvSpPr>
          <p:spPr bwMode="auto">
            <a:xfrm>
              <a:off x="3165" y="2172"/>
              <a:ext cx="184" cy="213"/>
            </a:xfrm>
            <a:prstGeom prst="rect">
              <a:avLst/>
            </a:prstGeom>
            <a:noFill/>
            <a:ln w="9525">
              <a:noFill/>
              <a:miter lim="800000"/>
              <a:headEnd/>
              <a:tailEnd/>
            </a:ln>
          </p:spPr>
          <p:txBody>
            <a:bodyPr lIns="0" tIns="0" rIns="0" bIns="0">
              <a:spAutoFit/>
            </a:bodyPr>
            <a:lstStyle/>
            <a:p>
              <a:pPr>
                <a:spcBef>
                  <a:spcPct val="50000"/>
                </a:spcBef>
              </a:pPr>
              <a:r>
                <a:rPr lang="en-US" sz="2200" b="1">
                  <a:latin typeface="Arial"/>
                  <a:cs typeface="Arial"/>
                </a:rPr>
                <a:t>A</a:t>
              </a:r>
              <a:endParaRPr lang="en-US" sz="2200" b="1" baseline="-25000">
                <a:latin typeface="Arial"/>
                <a:cs typeface="Arial"/>
              </a:endParaRPr>
            </a:p>
          </p:txBody>
        </p:sp>
      </p:grpSp>
      <p:grpSp>
        <p:nvGrpSpPr>
          <p:cNvPr id="5" name="Group 41"/>
          <p:cNvGrpSpPr>
            <a:grpSpLocks/>
          </p:cNvGrpSpPr>
          <p:nvPr/>
        </p:nvGrpSpPr>
        <p:grpSpPr bwMode="auto">
          <a:xfrm>
            <a:off x="342900" y="4244975"/>
            <a:ext cx="1849438" cy="1974850"/>
            <a:chOff x="216" y="2674"/>
            <a:chExt cx="1165" cy="1244"/>
          </a:xfrm>
        </p:grpSpPr>
        <p:sp>
          <p:nvSpPr>
            <p:cNvPr id="25623" name="Text Box 30"/>
            <p:cNvSpPr txBox="1">
              <a:spLocks noChangeArrowheads="1"/>
            </p:cNvSpPr>
            <p:nvPr/>
          </p:nvSpPr>
          <p:spPr bwMode="auto">
            <a:xfrm>
              <a:off x="216" y="2892"/>
              <a:ext cx="1165" cy="1026"/>
            </a:xfrm>
            <a:prstGeom prst="rect">
              <a:avLst/>
            </a:prstGeom>
            <a:noFill/>
            <a:ln w="9525">
              <a:noFill/>
              <a:miter lim="800000"/>
              <a:headEnd/>
              <a:tailEnd/>
            </a:ln>
          </p:spPr>
          <p:txBody>
            <a:bodyPr>
              <a:spAutoFit/>
            </a:bodyPr>
            <a:lstStyle/>
            <a:p>
              <a:pPr algn="ctr">
                <a:lnSpc>
                  <a:spcPct val="105000"/>
                </a:lnSpc>
                <a:spcBef>
                  <a:spcPct val="25000"/>
                </a:spcBef>
              </a:pPr>
              <a:r>
                <a:rPr lang="en-US" sz="2400">
                  <a:latin typeface="Arial"/>
                  <a:cs typeface="Arial"/>
                </a:rPr>
                <a:t>marginal value of fish </a:t>
              </a:r>
              <a:br>
                <a:rPr lang="en-US" sz="2400">
                  <a:latin typeface="Arial"/>
                  <a:cs typeface="Arial"/>
                </a:rPr>
              </a:br>
              <a:r>
                <a:rPr lang="en-US" sz="2400">
                  <a:latin typeface="Arial"/>
                  <a:cs typeface="Arial"/>
                </a:rPr>
                <a:t>(in terms of mangos)</a:t>
              </a:r>
            </a:p>
          </p:txBody>
        </p:sp>
        <p:sp>
          <p:nvSpPr>
            <p:cNvPr id="25624" name="Line 39"/>
            <p:cNvSpPr>
              <a:spLocks noChangeShapeType="1"/>
            </p:cNvSpPr>
            <p:nvPr/>
          </p:nvSpPr>
          <p:spPr bwMode="auto">
            <a:xfrm flipV="1">
              <a:off x="810" y="2674"/>
              <a:ext cx="108" cy="281"/>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6" name="Group 42"/>
          <p:cNvGrpSpPr>
            <a:grpSpLocks/>
          </p:cNvGrpSpPr>
          <p:nvPr/>
        </p:nvGrpSpPr>
        <p:grpSpPr bwMode="auto">
          <a:xfrm>
            <a:off x="2633663" y="4232275"/>
            <a:ext cx="1849437" cy="1785938"/>
            <a:chOff x="1659" y="2666"/>
            <a:chExt cx="1165" cy="1125"/>
          </a:xfrm>
        </p:grpSpPr>
        <p:sp>
          <p:nvSpPr>
            <p:cNvPr id="25621" name="Text Box 38"/>
            <p:cNvSpPr txBox="1">
              <a:spLocks noChangeArrowheads="1"/>
            </p:cNvSpPr>
            <p:nvPr/>
          </p:nvSpPr>
          <p:spPr bwMode="auto">
            <a:xfrm>
              <a:off x="1659" y="3007"/>
              <a:ext cx="1165" cy="784"/>
            </a:xfrm>
            <a:prstGeom prst="rect">
              <a:avLst/>
            </a:prstGeom>
            <a:noFill/>
            <a:ln w="9525">
              <a:noFill/>
              <a:miter lim="800000"/>
              <a:headEnd/>
              <a:tailEnd/>
            </a:ln>
          </p:spPr>
          <p:txBody>
            <a:bodyPr>
              <a:spAutoFit/>
            </a:bodyPr>
            <a:lstStyle/>
            <a:p>
              <a:pPr>
                <a:lnSpc>
                  <a:spcPct val="105000"/>
                </a:lnSpc>
                <a:spcBef>
                  <a:spcPct val="25000"/>
                </a:spcBef>
              </a:pPr>
              <a:r>
                <a:rPr lang="en-US" sz="2400">
                  <a:latin typeface="Arial"/>
                  <a:cs typeface="Arial"/>
                </a:rPr>
                <a:t>price of fish (in terms of mangos)</a:t>
              </a:r>
            </a:p>
          </p:txBody>
        </p:sp>
        <p:sp>
          <p:nvSpPr>
            <p:cNvPr id="25622" name="Line 40"/>
            <p:cNvSpPr>
              <a:spLocks noChangeShapeType="1"/>
            </p:cNvSpPr>
            <p:nvPr/>
          </p:nvSpPr>
          <p:spPr bwMode="auto">
            <a:xfrm flipH="1" flipV="1">
              <a:off x="1782" y="2666"/>
              <a:ext cx="214" cy="388"/>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93579" name="Text Box 43"/>
          <p:cNvSpPr txBox="1">
            <a:spLocks noChangeArrowheads="1"/>
          </p:cNvSpPr>
          <p:nvPr/>
        </p:nvSpPr>
        <p:spPr bwMode="auto">
          <a:xfrm>
            <a:off x="6172200" y="855662"/>
            <a:ext cx="2690812" cy="201295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defRPr/>
            </a:pPr>
            <a:r>
              <a:rPr lang="en-US" sz="2400" i="1" dirty="0">
                <a:latin typeface="Arial"/>
                <a:cs typeface="Arial"/>
              </a:rPr>
              <a:t>Consumer optimization is another example of “thinking at the margin.”</a:t>
            </a:r>
          </a:p>
        </p:txBody>
      </p:sp>
    </p:spTree>
    <p:extLst>
      <p:ext uri="{BB962C8B-B14F-4D97-AF65-F5344CB8AC3E}">
        <p14:creationId xmlns:p14="http://schemas.microsoft.com/office/powerpoint/2010/main" val="25969927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3554"/>
                                        </p:tgtEl>
                                        <p:attrNameLst>
                                          <p:attrName>style.visibility</p:attrName>
                                        </p:attrNameLst>
                                      </p:cBhvr>
                                      <p:to>
                                        <p:strVal val="visible"/>
                                      </p:to>
                                    </p:set>
                                    <p:animEffect transition="in" filter="fade">
                                      <p:cBhvr>
                                        <p:cTn id="16" dur="500"/>
                                        <p:tgtEl>
                                          <p:spTgt spid="1935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3579"/>
                                        </p:tgtEl>
                                        <p:attrNameLst>
                                          <p:attrName>style.visibility</p:attrName>
                                        </p:attrNameLst>
                                      </p:cBhvr>
                                      <p:to>
                                        <p:strVal val="visible"/>
                                      </p:to>
                                    </p:set>
                                    <p:animEffect transition="in" filter="fade">
                                      <p:cBhvr>
                                        <p:cTn id="21" dur="500"/>
                                        <p:tgtEl>
                                          <p:spTgt spid="193579"/>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500"/>
                                        <p:tgtEl>
                                          <p:spTgt spid="5"/>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Righ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93554" grpId="0" animBg="1"/>
      <p:bldP spid="1935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smtClean="0"/>
              <a:t>Conclusion:  </a:t>
            </a:r>
            <a:r>
              <a:rPr lang="en-US" sz="3600" dirty="0"/>
              <a:t/>
            </a:r>
            <a:br>
              <a:rPr lang="en-US" sz="3600" dirty="0"/>
            </a:br>
            <a:r>
              <a:rPr lang="en-US" sz="3600" dirty="0"/>
              <a:t>Do People Really Think This Way?</a:t>
            </a:r>
          </a:p>
        </p:txBody>
      </p:sp>
      <p:sp>
        <p:nvSpPr>
          <p:cNvPr id="3" name="Content Placeholder 2"/>
          <p:cNvSpPr>
            <a:spLocks noGrp="1"/>
          </p:cNvSpPr>
          <p:nvPr>
            <p:ph idx="1"/>
          </p:nvPr>
        </p:nvSpPr>
        <p:spPr/>
        <p:txBody>
          <a:bodyPr/>
          <a:lstStyle/>
          <a:p>
            <a:r>
              <a:rPr lang="en-US" sz="3000" dirty="0"/>
              <a:t>People do not make spending decisions </a:t>
            </a:r>
            <a:br>
              <a:rPr lang="en-US" sz="3000" dirty="0"/>
            </a:br>
            <a:r>
              <a:rPr lang="en-US" sz="3000" dirty="0"/>
              <a:t>by writing down their budget constraints and indifference curves.  </a:t>
            </a:r>
          </a:p>
          <a:p>
            <a:pPr lvl="1"/>
            <a:r>
              <a:rPr lang="en-US" sz="2800" dirty="0"/>
              <a:t>Yet, they try to make the choices that maximize their satisfaction given their limited resources.  </a:t>
            </a:r>
          </a:p>
          <a:p>
            <a:pPr lvl="1"/>
            <a:r>
              <a:rPr lang="en-US" sz="2800" dirty="0"/>
              <a:t>The theory in this chapter is only intended as a metaphor for how consumers make decisions.  </a:t>
            </a:r>
          </a:p>
          <a:p>
            <a:pPr lvl="1"/>
            <a:r>
              <a:rPr lang="en-US" sz="2800" dirty="0"/>
              <a:t>It explains consumer behavior fairly well in many situations and provides the basis for more advanced economic analysis.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993086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A consumer’s budget constraint shows the possible combinations of different goods she can buy given her income and the prices of the goods.  </a:t>
            </a:r>
            <a:endParaRPr lang="en-US" sz="3200" dirty="0" smtClean="0"/>
          </a:p>
          <a:p>
            <a:pPr lvl="1">
              <a:buSzPct val="120000"/>
              <a:buFont typeface="Arial" pitchFamily="34" charset="0"/>
              <a:buChar char="•"/>
            </a:pPr>
            <a:r>
              <a:rPr lang="en-US" sz="3000" dirty="0" smtClean="0"/>
              <a:t>The </a:t>
            </a:r>
            <a:r>
              <a:rPr lang="en-US" sz="3000" dirty="0"/>
              <a:t>slope of the budget constraint equals the relative price of the goods.  </a:t>
            </a:r>
          </a:p>
          <a:p>
            <a:pPr>
              <a:buSzPct val="120000"/>
              <a:buFont typeface="Arial" pitchFamily="34" charset="0"/>
              <a:buChar char="•"/>
            </a:pPr>
            <a:r>
              <a:rPr lang="en-US" sz="3200" dirty="0"/>
              <a:t>An increase in income shifts the budget constraint outward.  </a:t>
            </a:r>
            <a:endParaRPr lang="en-US" sz="3200" dirty="0" smtClean="0"/>
          </a:p>
          <a:p>
            <a:pPr>
              <a:buSzPct val="120000"/>
              <a:buFont typeface="Arial" pitchFamily="34" charset="0"/>
              <a:buChar char="•"/>
            </a:pPr>
            <a:r>
              <a:rPr lang="en-US" sz="3200" dirty="0" smtClean="0"/>
              <a:t>A </a:t>
            </a:r>
            <a:r>
              <a:rPr lang="en-US" sz="3200" dirty="0"/>
              <a:t>change in the price of one of the goods pivots the budget constraint.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150633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A consumer’s indifference curves represent her preferences.  </a:t>
            </a:r>
            <a:endParaRPr lang="en-US" sz="3000" dirty="0" smtClean="0"/>
          </a:p>
          <a:p>
            <a:pPr lvl="1">
              <a:buSzPct val="120000"/>
              <a:buFont typeface="Arial" pitchFamily="34" charset="0"/>
              <a:buChar char="•"/>
            </a:pPr>
            <a:r>
              <a:rPr lang="en-US" sz="2800" dirty="0" smtClean="0"/>
              <a:t>An </a:t>
            </a:r>
            <a:r>
              <a:rPr lang="en-US" sz="2800" dirty="0"/>
              <a:t>indifference curve shows all the bundles that give the consumer a certain level of happiness.  </a:t>
            </a:r>
            <a:endParaRPr lang="en-US" sz="2800" dirty="0" smtClean="0"/>
          </a:p>
          <a:p>
            <a:pPr lvl="1">
              <a:buSzPct val="120000"/>
              <a:buFont typeface="Arial" pitchFamily="34" charset="0"/>
              <a:buChar char="•"/>
            </a:pPr>
            <a:r>
              <a:rPr lang="en-US" sz="2800" dirty="0" smtClean="0"/>
              <a:t>The </a:t>
            </a:r>
            <a:r>
              <a:rPr lang="en-US" sz="2800" dirty="0"/>
              <a:t>consumer prefers points on higher indifference curves to points on lower ones. </a:t>
            </a:r>
          </a:p>
          <a:p>
            <a:pPr>
              <a:buSzPct val="120000"/>
              <a:buFont typeface="Arial" pitchFamily="34" charset="0"/>
              <a:buChar char="•"/>
            </a:pPr>
            <a:r>
              <a:rPr lang="en-US" sz="3000" dirty="0"/>
              <a:t>The slope of an indifference curve at any point is the marginal rate of </a:t>
            </a:r>
            <a:r>
              <a:rPr lang="en-US" sz="3000" dirty="0" smtClean="0"/>
              <a:t>substitution</a:t>
            </a:r>
          </a:p>
          <a:p>
            <a:pPr lvl="1">
              <a:buSzPct val="120000"/>
              <a:buFont typeface="Arial" pitchFamily="34" charset="0"/>
              <a:buChar char="•"/>
            </a:pPr>
            <a:r>
              <a:rPr lang="en-US" sz="2800" dirty="0" smtClean="0"/>
              <a:t>MRS = rate </a:t>
            </a:r>
            <a:r>
              <a:rPr lang="en-US" sz="2800" dirty="0"/>
              <a:t>at which the consumer is willing to trade one good for the other.</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950318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The consumer optimizes by choosing the point on her budget constraint that lies on the highest indifference curve.  </a:t>
            </a:r>
            <a:endParaRPr lang="en-US" sz="3200" dirty="0" smtClean="0"/>
          </a:p>
          <a:p>
            <a:pPr lvl="1">
              <a:buSzPct val="120000"/>
              <a:buFont typeface="Arial" pitchFamily="34" charset="0"/>
              <a:buChar char="•"/>
            </a:pPr>
            <a:r>
              <a:rPr lang="en-US" sz="3000" dirty="0" smtClean="0"/>
              <a:t>At </a:t>
            </a:r>
            <a:r>
              <a:rPr lang="en-US" sz="3000" dirty="0"/>
              <a:t>this point, the marginal rate of substitution equals the relative price of the two goods.  </a:t>
            </a:r>
          </a:p>
          <a:p>
            <a:pPr>
              <a:buSzPct val="120000"/>
              <a:buFont typeface="Arial" pitchFamily="34" charset="0"/>
              <a:buChar char="•"/>
            </a:pPr>
            <a:r>
              <a:rPr lang="en-US" sz="3200" dirty="0"/>
              <a:t>When the price of a good falls, the impact on the consumer’s choices can be broken down into two effects, an income effect and a substitution effect.</a:t>
            </a:r>
          </a:p>
          <a:p>
            <a:pPr>
              <a:buSzPct val="120000"/>
              <a:buFont typeface="Arial" pitchFamily="34" charset="0"/>
              <a:buChar char="•"/>
            </a:pP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95625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The income effect is the change in consumption that arises because a lower price makes the consumer better off.  </a:t>
            </a:r>
            <a:endParaRPr lang="en-US" sz="3200" dirty="0" smtClean="0"/>
          </a:p>
          <a:p>
            <a:pPr lvl="1">
              <a:buSzPct val="120000"/>
              <a:buFont typeface="Arial" pitchFamily="34" charset="0"/>
              <a:buChar char="•"/>
            </a:pPr>
            <a:r>
              <a:rPr lang="en-US" sz="3000" dirty="0" smtClean="0"/>
              <a:t>Movement </a:t>
            </a:r>
            <a:r>
              <a:rPr lang="en-US" sz="3000" dirty="0"/>
              <a:t>from a lower indifference curve to a higher one.  </a:t>
            </a:r>
          </a:p>
          <a:p>
            <a:pPr>
              <a:buSzPct val="120000"/>
              <a:buFont typeface="Arial" pitchFamily="34" charset="0"/>
              <a:buChar char="•"/>
            </a:pPr>
            <a:r>
              <a:rPr lang="en-US" sz="3200" dirty="0"/>
              <a:t>The substitution effect is the change that arises because a price change encourages greater consumption of the good that has become relatively cheaper.  </a:t>
            </a:r>
            <a:endParaRPr lang="en-US" sz="3200" dirty="0" smtClean="0"/>
          </a:p>
          <a:p>
            <a:pPr lvl="1">
              <a:buSzPct val="120000"/>
              <a:buFont typeface="Arial" pitchFamily="34" charset="0"/>
              <a:buChar char="•"/>
            </a:pPr>
            <a:r>
              <a:rPr lang="en-US" sz="3000" dirty="0" smtClean="0"/>
              <a:t>Movement </a:t>
            </a:r>
            <a:r>
              <a:rPr lang="en-US" sz="3000" dirty="0"/>
              <a:t>along an indifference curve.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95625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The theory of consumer choice can be applied in many situations.  </a:t>
            </a:r>
            <a:endParaRPr lang="en-US" sz="3200" dirty="0" smtClean="0"/>
          </a:p>
          <a:p>
            <a:pPr lvl="1">
              <a:buSzPct val="120000"/>
              <a:buFont typeface="Arial" pitchFamily="34" charset="0"/>
              <a:buChar char="•"/>
            </a:pPr>
            <a:r>
              <a:rPr lang="en-US" sz="3000" dirty="0" smtClean="0"/>
              <a:t>It </a:t>
            </a:r>
            <a:r>
              <a:rPr lang="en-US" sz="3000" dirty="0"/>
              <a:t>can explain why demand curves can potentially slope upward, why higher wages could either increase or decrease labor supply, and why higher interest rates could either increase or decrease saving.</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95625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77813" y="1025525"/>
            <a:ext cx="8713787" cy="5422900"/>
          </a:xfrm>
        </p:spPr>
        <p:txBody>
          <a:bodyPr/>
          <a:lstStyle/>
          <a:p>
            <a:r>
              <a:rPr lang="en-US" dirty="0" smtClean="0"/>
              <a:t>People </a:t>
            </a:r>
            <a:r>
              <a:rPr lang="en-US" dirty="0"/>
              <a:t>face tradeoffs.  </a:t>
            </a:r>
          </a:p>
          <a:p>
            <a:pPr lvl="1"/>
            <a:r>
              <a:rPr lang="en-US" sz="3000" dirty="0"/>
              <a:t>Buying more of one good leaves </a:t>
            </a:r>
            <a:r>
              <a:rPr lang="en-US" sz="3000" dirty="0" smtClean="0"/>
              <a:t>less </a:t>
            </a:r>
            <a:r>
              <a:rPr lang="en-US" sz="3000" dirty="0"/>
              <a:t>income to buy other </a:t>
            </a:r>
            <a:r>
              <a:rPr lang="en-US" sz="3000" dirty="0" smtClean="0"/>
              <a:t>goods</a:t>
            </a:r>
            <a:endParaRPr lang="en-US" sz="3000" dirty="0"/>
          </a:p>
          <a:p>
            <a:pPr lvl="1"/>
            <a:r>
              <a:rPr lang="en-US" sz="3000" dirty="0"/>
              <a:t>Working more hours means more income and more consumption, but less leisure </a:t>
            </a:r>
            <a:r>
              <a:rPr lang="en-US" sz="3000" dirty="0" smtClean="0"/>
              <a:t>time  </a:t>
            </a:r>
            <a:endParaRPr lang="en-US" sz="3000" dirty="0"/>
          </a:p>
          <a:p>
            <a:pPr lvl="1"/>
            <a:r>
              <a:rPr lang="en-US" sz="3000" dirty="0"/>
              <a:t>Reducing saving allows more consumption today but reduces future </a:t>
            </a:r>
            <a:r>
              <a:rPr lang="en-US" sz="3000" dirty="0" smtClean="0"/>
              <a:t>consumption</a:t>
            </a:r>
            <a:endParaRPr lang="en-US" sz="3000" dirty="0"/>
          </a:p>
          <a:p>
            <a:pPr marL="0" indent="0">
              <a:buNone/>
            </a:pPr>
            <a:r>
              <a:rPr lang="en-US" dirty="0"/>
              <a:t>This chapter explores how consumers make choices like these.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535665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Budget Constraint:  </a:t>
            </a:r>
            <a:br>
              <a:rPr lang="en-US" sz="3600" dirty="0"/>
            </a:br>
            <a:r>
              <a:rPr lang="en-US" sz="3600" dirty="0"/>
              <a:t>What the Consumer Can Afford</a:t>
            </a:r>
          </a:p>
        </p:txBody>
      </p:sp>
      <p:sp>
        <p:nvSpPr>
          <p:cNvPr id="3" name="Content Placeholder 2"/>
          <p:cNvSpPr>
            <a:spLocks noGrp="1"/>
          </p:cNvSpPr>
          <p:nvPr>
            <p:ph idx="1"/>
          </p:nvPr>
        </p:nvSpPr>
        <p:spPr/>
        <p:txBody>
          <a:bodyPr/>
          <a:lstStyle/>
          <a:p>
            <a:r>
              <a:rPr lang="en-US" dirty="0"/>
              <a:t>Budget constraint: </a:t>
            </a:r>
            <a:endParaRPr lang="en-US" dirty="0" smtClean="0"/>
          </a:p>
          <a:p>
            <a:pPr lvl="1"/>
            <a:r>
              <a:rPr lang="en-US" dirty="0" smtClean="0"/>
              <a:t>The </a:t>
            </a:r>
            <a:r>
              <a:rPr lang="en-US" dirty="0"/>
              <a:t>limit on the consumption bundles that a consumer can afford </a:t>
            </a:r>
          </a:p>
          <a:p>
            <a:r>
              <a:rPr lang="en-US" dirty="0" smtClean="0"/>
              <a:t>Example</a:t>
            </a:r>
            <a:r>
              <a:rPr lang="en-US" dirty="0"/>
              <a:t>: </a:t>
            </a:r>
            <a:endParaRPr lang="en-US" dirty="0" smtClean="0"/>
          </a:p>
          <a:p>
            <a:pPr lvl="1"/>
            <a:r>
              <a:rPr lang="en-US" dirty="0" smtClean="0"/>
              <a:t>Hurley </a:t>
            </a:r>
            <a:r>
              <a:rPr lang="en-US" dirty="0"/>
              <a:t>divides his income between two goods</a:t>
            </a:r>
            <a:r>
              <a:rPr lang="en-US" dirty="0" smtClean="0"/>
              <a:t>: fish </a:t>
            </a:r>
            <a:r>
              <a:rPr lang="en-US" dirty="0"/>
              <a:t>and mangos.  </a:t>
            </a:r>
          </a:p>
          <a:p>
            <a:pPr lvl="1"/>
            <a:r>
              <a:rPr lang="en-US" dirty="0"/>
              <a:t>A “consumption bundle” is a particular combination of the goods, e.g., 40 fish &amp; 300 </a:t>
            </a:r>
            <a:r>
              <a:rPr lang="en-US" dirty="0" smtClean="0"/>
              <a:t>mangos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184675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The budget constraint</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Hurley’s income:  $1200</a:t>
            </a:r>
          </a:p>
          <a:p>
            <a:pPr marL="0" indent="0">
              <a:buNone/>
            </a:pPr>
            <a:r>
              <a:rPr lang="en-US" sz="2800" dirty="0">
                <a:solidFill>
                  <a:schemeClr val="accent6">
                    <a:lumMod val="50000"/>
                  </a:schemeClr>
                </a:solidFill>
              </a:rPr>
              <a:t>Prices:  P</a:t>
            </a:r>
            <a:r>
              <a:rPr lang="en-US" sz="2800" baseline="-25000" dirty="0">
                <a:solidFill>
                  <a:schemeClr val="accent6">
                    <a:lumMod val="50000"/>
                  </a:schemeClr>
                </a:solidFill>
              </a:rPr>
              <a:t>F</a:t>
            </a:r>
            <a:r>
              <a:rPr lang="en-US" sz="2800" dirty="0">
                <a:solidFill>
                  <a:schemeClr val="accent6">
                    <a:lumMod val="50000"/>
                  </a:schemeClr>
                </a:solidFill>
              </a:rPr>
              <a:t> = $4 per fish,  P</a:t>
            </a:r>
            <a:r>
              <a:rPr lang="en-US" sz="2800" baseline="-25000" dirty="0">
                <a:solidFill>
                  <a:schemeClr val="accent6">
                    <a:lumMod val="50000"/>
                  </a:schemeClr>
                </a:solidFill>
              </a:rPr>
              <a:t>M</a:t>
            </a:r>
            <a:r>
              <a:rPr lang="en-US" sz="2800" dirty="0">
                <a:solidFill>
                  <a:schemeClr val="accent6">
                    <a:lumMod val="50000"/>
                  </a:schemeClr>
                </a:solidFill>
              </a:rPr>
              <a:t> = $1 per mango</a:t>
            </a:r>
          </a:p>
          <a:p>
            <a:pPr marL="514350" indent="-514350">
              <a:buClr>
                <a:srgbClr val="C00000"/>
              </a:buClr>
              <a:buFont typeface="+mj-lt"/>
              <a:buAutoNum type="alphaUcPeriod"/>
            </a:pPr>
            <a:r>
              <a:rPr lang="en-US" sz="2800" dirty="0" smtClean="0"/>
              <a:t>If </a:t>
            </a:r>
            <a:r>
              <a:rPr lang="en-US" sz="2800" dirty="0"/>
              <a:t>Hurley spends all his income on fish, </a:t>
            </a:r>
            <a:r>
              <a:rPr lang="en-US" sz="2800" dirty="0" smtClean="0"/>
              <a:t>how </a:t>
            </a:r>
            <a:r>
              <a:rPr lang="en-US" sz="2800" dirty="0"/>
              <a:t>many fish does he buy?</a:t>
            </a:r>
          </a:p>
          <a:p>
            <a:pPr marL="514350" indent="-514350">
              <a:buClr>
                <a:srgbClr val="C00000"/>
              </a:buClr>
              <a:buFont typeface="+mj-lt"/>
              <a:buAutoNum type="alphaUcPeriod"/>
            </a:pPr>
            <a:r>
              <a:rPr lang="en-US" sz="2800" dirty="0" smtClean="0"/>
              <a:t>If </a:t>
            </a:r>
            <a:r>
              <a:rPr lang="en-US" sz="2800" dirty="0"/>
              <a:t>Hurley spends all his income on mangos, </a:t>
            </a:r>
            <a:r>
              <a:rPr lang="en-US" sz="2800" dirty="0" smtClean="0"/>
              <a:t>how </a:t>
            </a:r>
            <a:r>
              <a:rPr lang="en-US" sz="2800" dirty="0"/>
              <a:t>many mangos does he buy?</a:t>
            </a:r>
          </a:p>
          <a:p>
            <a:pPr marL="514350" indent="-514350">
              <a:buClr>
                <a:srgbClr val="C00000"/>
              </a:buClr>
              <a:buFont typeface="+mj-lt"/>
              <a:buAutoNum type="alphaUcPeriod"/>
            </a:pPr>
            <a:r>
              <a:rPr lang="en-US" sz="2800" dirty="0" smtClean="0"/>
              <a:t>If </a:t>
            </a:r>
            <a:r>
              <a:rPr lang="en-US" sz="2800" dirty="0"/>
              <a:t>Hurley buys 100 fish, how many mangos </a:t>
            </a:r>
            <a:r>
              <a:rPr lang="en-US" sz="2800" dirty="0" smtClean="0"/>
              <a:t>can </a:t>
            </a:r>
            <a:r>
              <a:rPr lang="en-US" sz="2800" dirty="0"/>
              <a:t>he buy?</a:t>
            </a:r>
          </a:p>
          <a:p>
            <a:pPr marL="514350" indent="-514350">
              <a:buClr>
                <a:srgbClr val="C00000"/>
              </a:buClr>
              <a:buFont typeface="+mj-lt"/>
              <a:buAutoNum type="alphaUcPeriod"/>
            </a:pPr>
            <a:r>
              <a:rPr lang="en-US" sz="2800" dirty="0" smtClean="0"/>
              <a:t>Plot </a:t>
            </a:r>
            <a:r>
              <a:rPr lang="en-US" sz="2800" dirty="0"/>
              <a:t>each of the bundles from parts A – C on a graph that measures fish on the horizontal axis and mangos on the </a:t>
            </a:r>
            <a:r>
              <a:rPr lang="en-US" sz="2800" dirty="0" smtClean="0"/>
              <a:t>vertical; connect </a:t>
            </a:r>
            <a:r>
              <a:rPr lang="en-US" sz="2800" dirty="0"/>
              <a:t>the dots.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417854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614612" y="960438"/>
            <a:ext cx="6529388" cy="5281835"/>
            <a:chOff x="2614612" y="960438"/>
            <a:chExt cx="6529388" cy="5281835"/>
          </a:xfrm>
        </p:grpSpPr>
        <p:pic>
          <p:nvPicPr>
            <p:cNvPr id="6" name="Picture 13"/>
            <p:cNvPicPr>
              <a:picLocks noChangeAspect="1" noChangeArrowheads="1"/>
            </p:cNvPicPr>
            <p:nvPr/>
          </p:nvPicPr>
          <p:blipFill>
            <a:blip r:embed="rId3" cstate="print"/>
            <a:srcRect/>
            <a:stretch>
              <a:fillRect/>
            </a:stretch>
          </p:blipFill>
          <p:spPr bwMode="auto">
            <a:xfrm>
              <a:off x="3070225" y="1008063"/>
              <a:ext cx="5792787" cy="5207000"/>
            </a:xfrm>
            <a:prstGeom prst="rect">
              <a:avLst/>
            </a:prstGeom>
            <a:noFill/>
            <a:ln w="9525">
              <a:noFill/>
              <a:miter lim="800000"/>
              <a:headEnd/>
              <a:tailEnd/>
            </a:ln>
          </p:spPr>
        </p:pic>
        <p:sp>
          <p:nvSpPr>
            <p:cNvPr id="7" name="Text Box 10"/>
            <p:cNvSpPr txBox="1">
              <a:spLocks noChangeArrowheads="1"/>
            </p:cNvSpPr>
            <p:nvPr/>
          </p:nvSpPr>
          <p:spPr bwMode="auto">
            <a:xfrm>
              <a:off x="2614612" y="960438"/>
              <a:ext cx="1408113" cy="679673"/>
            </a:xfrm>
            <a:prstGeom prst="rect">
              <a:avLst/>
            </a:prstGeom>
            <a:noFill/>
            <a:ln w="9525">
              <a:noFill/>
              <a:miter lim="800000"/>
              <a:headEnd/>
              <a:tailEnd/>
            </a:ln>
          </p:spPr>
          <p:txBody>
            <a:bodyPr>
              <a:spAutoFit/>
            </a:bodyPr>
            <a:lstStyle/>
            <a:p>
              <a:pPr algn="r">
                <a:lnSpc>
                  <a:spcPct val="95000"/>
                </a:lnSpc>
                <a:spcBef>
                  <a:spcPct val="50000"/>
                </a:spcBef>
              </a:pPr>
              <a:r>
                <a:rPr lang="en-US" sz="2000">
                  <a:latin typeface="Arial"/>
                  <a:cs typeface="Arial"/>
                </a:rPr>
                <a:t>Quantity of Mangos</a:t>
              </a:r>
            </a:p>
          </p:txBody>
        </p:sp>
        <p:sp>
          <p:nvSpPr>
            <p:cNvPr id="23" name="Text Box 11"/>
            <p:cNvSpPr txBox="1">
              <a:spLocks noChangeArrowheads="1"/>
            </p:cNvSpPr>
            <p:nvPr/>
          </p:nvSpPr>
          <p:spPr bwMode="auto">
            <a:xfrm>
              <a:off x="7967663" y="5562600"/>
              <a:ext cx="1176337" cy="679673"/>
            </a:xfrm>
            <a:prstGeom prst="rect">
              <a:avLst/>
            </a:prstGeom>
            <a:noFill/>
            <a:ln w="9525">
              <a:noFill/>
              <a:miter lim="800000"/>
              <a:headEnd/>
              <a:tailEnd/>
            </a:ln>
          </p:spPr>
          <p:txBody>
            <a:bodyPr>
              <a:spAutoFit/>
            </a:bodyPr>
            <a:lstStyle/>
            <a:p>
              <a:pPr algn="ctr">
                <a:lnSpc>
                  <a:spcPct val="95000"/>
                </a:lnSpc>
                <a:spcBef>
                  <a:spcPct val="50000"/>
                </a:spcBef>
              </a:pPr>
              <a:r>
                <a:rPr lang="en-US" sz="2000" dirty="0">
                  <a:latin typeface="Arial"/>
                  <a:cs typeface="Arial"/>
                </a:rPr>
                <a:t>Quantity of Fish</a:t>
              </a:r>
            </a:p>
          </p:txBody>
        </p:sp>
      </p:grpSp>
      <p:sp>
        <p:nvSpPr>
          <p:cNvPr id="2" name="Title 1"/>
          <p:cNvSpPr>
            <a:spLocks noGrp="1"/>
          </p:cNvSpPr>
          <p:nvPr>
            <p:ph type="title"/>
          </p:nvPr>
        </p:nvSpPr>
        <p:spPr>
          <a:xfrm>
            <a:off x="152400" y="100939"/>
            <a:ext cx="8763000" cy="661061"/>
          </a:xfrm>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914400"/>
            <a:ext cx="3047627" cy="5534025"/>
          </a:xfrm>
        </p:spPr>
        <p:txBody>
          <a:bodyPr>
            <a:normAutofit/>
          </a:bodyPr>
          <a:lstStyle/>
          <a:p>
            <a:pPr marL="463550" lvl="0" indent="-463550" eaLnBrk="1" fontAlgn="auto" hangingPunct="1">
              <a:lnSpc>
                <a:spcPct val="105000"/>
              </a:lnSpc>
              <a:spcBef>
                <a:spcPct val="55000"/>
              </a:spcBef>
              <a:spcAft>
                <a:spcPts val="0"/>
              </a:spcAft>
              <a:buClr>
                <a:srgbClr val="A3C167"/>
              </a:buClr>
              <a:buSzPct val="115000"/>
              <a:buNone/>
              <a:defRPr/>
            </a:pPr>
            <a:r>
              <a:rPr lang="en-US" sz="2800" b="1" kern="1200" dirty="0">
                <a:solidFill>
                  <a:srgbClr val="800000"/>
                </a:solidFill>
                <a:latin typeface="Arial" pitchFamily="34" charset="0"/>
                <a:cs typeface="Arial" pitchFamily="34" charset="0"/>
              </a:rPr>
              <a:t>A. </a:t>
            </a:r>
            <a:r>
              <a:rPr lang="en-US" sz="2800" b="1" kern="1200" dirty="0">
                <a:solidFill>
                  <a:srgbClr val="339966"/>
                </a:solidFill>
                <a:latin typeface="Arial" pitchFamily="34" charset="0"/>
                <a:cs typeface="Arial" pitchFamily="34" charset="0"/>
              </a:rPr>
              <a:t> </a:t>
            </a:r>
            <a:r>
              <a:rPr lang="en-US" sz="2800" kern="1200" dirty="0">
                <a:solidFill>
                  <a:schemeClr val="tx1"/>
                </a:solidFill>
                <a:latin typeface="Arial" pitchFamily="34" charset="0"/>
                <a:cs typeface="Arial" pitchFamily="34" charset="0"/>
              </a:rPr>
              <a:t>$1200/$4</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 </a:t>
            </a:r>
            <a:r>
              <a:rPr lang="en-US" sz="2800" kern="1200" dirty="0">
                <a:solidFill>
                  <a:srgbClr val="3333FF"/>
                </a:solidFill>
                <a:latin typeface="Arial" pitchFamily="34" charset="0"/>
                <a:cs typeface="Arial" pitchFamily="34" charset="0"/>
              </a:rPr>
              <a:t>300 fish</a:t>
            </a:r>
          </a:p>
          <a:p>
            <a:pPr marL="463550" lvl="0" indent="-463550" eaLnBrk="1" fontAlgn="auto" hangingPunct="1">
              <a:lnSpc>
                <a:spcPct val="105000"/>
              </a:lnSpc>
              <a:spcBef>
                <a:spcPct val="55000"/>
              </a:spcBef>
              <a:spcAft>
                <a:spcPts val="0"/>
              </a:spcAft>
              <a:buClr>
                <a:srgbClr val="A3C167"/>
              </a:buClr>
              <a:buSzPct val="115000"/>
              <a:buNone/>
              <a:defRPr/>
            </a:pPr>
            <a:r>
              <a:rPr lang="en-US" sz="2800" b="1" kern="1200" dirty="0">
                <a:solidFill>
                  <a:srgbClr val="800000"/>
                </a:solidFill>
                <a:latin typeface="Arial" pitchFamily="34" charset="0"/>
                <a:cs typeface="Arial" pitchFamily="34" charset="0"/>
              </a:rPr>
              <a:t>B.</a:t>
            </a:r>
            <a:r>
              <a:rPr lang="en-US" sz="2800" b="1" kern="1200" dirty="0">
                <a:solidFill>
                  <a:srgbClr val="339966"/>
                </a:solidFill>
                <a:latin typeface="Arial" pitchFamily="34" charset="0"/>
                <a:cs typeface="Arial" pitchFamily="34" charset="0"/>
              </a:rPr>
              <a:t>  </a:t>
            </a:r>
            <a:r>
              <a:rPr lang="en-US" sz="2800" kern="1200" dirty="0">
                <a:solidFill>
                  <a:schemeClr val="tx1"/>
                </a:solidFill>
                <a:latin typeface="Arial" pitchFamily="34" charset="0"/>
                <a:cs typeface="Arial" pitchFamily="34" charset="0"/>
              </a:rPr>
              <a:t>$1200/$1</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 </a:t>
            </a:r>
            <a:r>
              <a:rPr lang="en-US" sz="2800" kern="1200" dirty="0">
                <a:solidFill>
                  <a:srgbClr val="3333FF"/>
                </a:solidFill>
                <a:latin typeface="Arial" pitchFamily="34" charset="0"/>
                <a:cs typeface="Arial" pitchFamily="34" charset="0"/>
              </a:rPr>
              <a:t>1200 mangos</a:t>
            </a:r>
          </a:p>
          <a:p>
            <a:pPr marL="463550" lvl="0" indent="-463550" eaLnBrk="1" fontAlgn="auto" hangingPunct="1">
              <a:lnSpc>
                <a:spcPct val="105000"/>
              </a:lnSpc>
              <a:spcBef>
                <a:spcPct val="55000"/>
              </a:spcBef>
              <a:spcAft>
                <a:spcPts val="0"/>
              </a:spcAft>
              <a:buClr>
                <a:srgbClr val="A3C167"/>
              </a:buClr>
              <a:buSzPct val="115000"/>
              <a:buNone/>
              <a:defRPr/>
            </a:pPr>
            <a:r>
              <a:rPr lang="en-US" sz="2800" b="1" kern="1200" dirty="0">
                <a:solidFill>
                  <a:srgbClr val="800000"/>
                </a:solidFill>
                <a:latin typeface="Arial" pitchFamily="34" charset="0"/>
                <a:cs typeface="Arial" pitchFamily="34" charset="0"/>
              </a:rPr>
              <a:t>C. </a:t>
            </a:r>
            <a:r>
              <a:rPr lang="en-US" sz="2800" b="1" kern="1200" dirty="0">
                <a:solidFill>
                  <a:srgbClr val="339966"/>
                </a:solidFill>
                <a:latin typeface="Arial" pitchFamily="34" charset="0"/>
                <a:cs typeface="Arial" pitchFamily="34" charset="0"/>
              </a:rPr>
              <a:t> </a:t>
            </a:r>
            <a:r>
              <a:rPr lang="en-US" sz="2800" kern="1200" dirty="0">
                <a:solidFill>
                  <a:srgbClr val="3333FF"/>
                </a:solidFill>
                <a:latin typeface="Arial" pitchFamily="34" charset="0"/>
                <a:cs typeface="Arial" pitchFamily="34" charset="0"/>
              </a:rPr>
              <a:t>100 fish</a:t>
            </a:r>
            <a:r>
              <a:rPr lang="en-US" sz="2800" kern="1200" dirty="0">
                <a:solidFill>
                  <a:schemeClr val="tx1"/>
                </a:solidFill>
                <a:latin typeface="Arial" pitchFamily="34" charset="0"/>
                <a:cs typeface="Arial" pitchFamily="34" charset="0"/>
              </a:rPr>
              <a:t> cost $400,</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$800 left buys </a:t>
            </a:r>
            <a:r>
              <a:rPr lang="en-US" sz="2800" kern="1200" dirty="0">
                <a:solidFill>
                  <a:srgbClr val="3333FF"/>
                </a:solidFill>
                <a:latin typeface="Arial" pitchFamily="34" charset="0"/>
                <a:cs typeface="Arial" pitchFamily="34" charset="0"/>
              </a:rPr>
              <a:t>800 mangos</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Line 17"/>
          <p:cNvSpPr>
            <a:spLocks noChangeShapeType="1"/>
          </p:cNvSpPr>
          <p:nvPr/>
        </p:nvSpPr>
        <p:spPr bwMode="auto">
          <a:xfrm>
            <a:off x="4090987" y="1793875"/>
            <a:ext cx="3851275" cy="3811588"/>
          </a:xfrm>
          <a:prstGeom prst="line">
            <a:avLst/>
          </a:prstGeom>
          <a:noFill/>
          <a:ln w="28575">
            <a:solidFill>
              <a:srgbClr val="FF0000"/>
            </a:solidFill>
            <a:round/>
            <a:headEnd/>
            <a:tailEnd/>
          </a:ln>
        </p:spPr>
        <p:txBody>
          <a:bodyPr/>
          <a:lstStyle/>
          <a:p>
            <a:endParaRPr lang="en-US">
              <a:latin typeface="Arial"/>
              <a:cs typeface="Arial"/>
            </a:endParaRPr>
          </a:p>
        </p:txBody>
      </p:sp>
      <p:grpSp>
        <p:nvGrpSpPr>
          <p:cNvPr id="9" name="Group 23"/>
          <p:cNvGrpSpPr>
            <a:grpSpLocks/>
          </p:cNvGrpSpPr>
          <p:nvPr/>
        </p:nvGrpSpPr>
        <p:grpSpPr bwMode="auto">
          <a:xfrm>
            <a:off x="7864475" y="5241925"/>
            <a:ext cx="393700" cy="427038"/>
            <a:chOff x="4779" y="3446"/>
            <a:chExt cx="248" cy="269"/>
          </a:xfrm>
        </p:grpSpPr>
        <p:sp>
          <p:nvSpPr>
            <p:cNvPr id="10" name="Oval 25"/>
            <p:cNvSpPr>
              <a:spLocks noChangeArrowheads="1"/>
            </p:cNvSpPr>
            <p:nvPr/>
          </p:nvSpPr>
          <p:spPr bwMode="auto">
            <a:xfrm>
              <a:off x="4779" y="3628"/>
              <a:ext cx="88" cy="87"/>
            </a:xfrm>
            <a:prstGeom prst="ellipse">
              <a:avLst/>
            </a:prstGeom>
            <a:solidFill>
              <a:srgbClr val="FF0000"/>
            </a:solidFill>
            <a:ln w="9525">
              <a:noFill/>
              <a:prstDash val="dash"/>
              <a:round/>
              <a:headEnd/>
              <a:tailEnd/>
            </a:ln>
          </p:spPr>
          <p:txBody>
            <a:bodyPr wrap="none" anchor="ctr"/>
            <a:lstStyle/>
            <a:p>
              <a:endParaRPr lang="en-US">
                <a:latin typeface="Arial"/>
                <a:cs typeface="Arial"/>
              </a:endParaRPr>
            </a:p>
          </p:txBody>
        </p:sp>
        <p:sp>
          <p:nvSpPr>
            <p:cNvPr id="11" name="Text Box 36"/>
            <p:cNvSpPr txBox="1">
              <a:spLocks noChangeArrowheads="1"/>
            </p:cNvSpPr>
            <p:nvPr/>
          </p:nvSpPr>
          <p:spPr bwMode="auto">
            <a:xfrm>
              <a:off x="4903" y="3446"/>
              <a:ext cx="124" cy="213"/>
            </a:xfrm>
            <a:prstGeom prst="rect">
              <a:avLst/>
            </a:prstGeom>
            <a:noFill/>
            <a:ln w="9525">
              <a:noFill/>
              <a:miter lim="800000"/>
              <a:headEnd/>
              <a:tailEnd/>
            </a:ln>
          </p:spPr>
          <p:txBody>
            <a:bodyPr lIns="0" tIns="0" rIns="0" bIns="0">
              <a:spAutoFit/>
            </a:bodyPr>
            <a:lstStyle/>
            <a:p>
              <a:pPr>
                <a:spcBef>
                  <a:spcPct val="50000"/>
                </a:spcBef>
              </a:pPr>
              <a:r>
                <a:rPr lang="en-US" sz="2200" b="1">
                  <a:solidFill>
                    <a:srgbClr val="FF0000"/>
                  </a:solidFill>
                  <a:latin typeface="Arial"/>
                  <a:cs typeface="Arial"/>
                </a:rPr>
                <a:t>A</a:t>
              </a:r>
              <a:endParaRPr lang="en-US" sz="2200" b="1" baseline="-25000">
                <a:solidFill>
                  <a:srgbClr val="FF0000"/>
                </a:solidFill>
                <a:latin typeface="Arial"/>
                <a:cs typeface="Arial"/>
              </a:endParaRPr>
            </a:p>
          </p:txBody>
        </p:sp>
      </p:grpSp>
      <p:grpSp>
        <p:nvGrpSpPr>
          <p:cNvPr id="12" name="Group 24"/>
          <p:cNvGrpSpPr>
            <a:grpSpLocks/>
          </p:cNvGrpSpPr>
          <p:nvPr/>
        </p:nvGrpSpPr>
        <p:grpSpPr bwMode="auto">
          <a:xfrm>
            <a:off x="4033837" y="1450975"/>
            <a:ext cx="490538" cy="409575"/>
            <a:chOff x="2366" y="1058"/>
            <a:chExt cx="309" cy="258"/>
          </a:xfrm>
        </p:grpSpPr>
        <p:sp>
          <p:nvSpPr>
            <p:cNvPr id="13" name="Oval 25"/>
            <p:cNvSpPr>
              <a:spLocks noChangeArrowheads="1"/>
            </p:cNvSpPr>
            <p:nvPr/>
          </p:nvSpPr>
          <p:spPr bwMode="auto">
            <a:xfrm>
              <a:off x="2366" y="1229"/>
              <a:ext cx="88" cy="87"/>
            </a:xfrm>
            <a:prstGeom prst="ellipse">
              <a:avLst/>
            </a:prstGeom>
            <a:solidFill>
              <a:srgbClr val="FF0000"/>
            </a:solidFill>
            <a:ln w="9525">
              <a:noFill/>
              <a:prstDash val="dash"/>
              <a:round/>
              <a:headEnd/>
              <a:tailEnd/>
            </a:ln>
          </p:spPr>
          <p:txBody>
            <a:bodyPr wrap="none" anchor="ctr"/>
            <a:lstStyle/>
            <a:p>
              <a:endParaRPr lang="en-US">
                <a:latin typeface="Arial"/>
                <a:cs typeface="Arial"/>
              </a:endParaRPr>
            </a:p>
          </p:txBody>
        </p:sp>
        <p:sp>
          <p:nvSpPr>
            <p:cNvPr id="14" name="Text Box 36"/>
            <p:cNvSpPr txBox="1">
              <a:spLocks noChangeArrowheads="1"/>
            </p:cNvSpPr>
            <p:nvPr/>
          </p:nvSpPr>
          <p:spPr bwMode="auto">
            <a:xfrm>
              <a:off x="2491" y="1058"/>
              <a:ext cx="184" cy="213"/>
            </a:xfrm>
            <a:prstGeom prst="rect">
              <a:avLst/>
            </a:prstGeom>
            <a:noFill/>
            <a:ln w="9525">
              <a:noFill/>
              <a:miter lim="800000"/>
              <a:headEnd/>
              <a:tailEnd/>
            </a:ln>
          </p:spPr>
          <p:txBody>
            <a:bodyPr lIns="0" tIns="0" rIns="0" bIns="0">
              <a:spAutoFit/>
            </a:bodyPr>
            <a:lstStyle/>
            <a:p>
              <a:pPr>
                <a:spcBef>
                  <a:spcPct val="50000"/>
                </a:spcBef>
              </a:pPr>
              <a:r>
                <a:rPr lang="en-US" sz="2200" b="1" dirty="0">
                  <a:solidFill>
                    <a:srgbClr val="FF0000"/>
                  </a:solidFill>
                  <a:latin typeface="Arial"/>
                  <a:cs typeface="Arial"/>
                </a:rPr>
                <a:t>B</a:t>
              </a:r>
              <a:endParaRPr lang="en-US" sz="2200" b="1" baseline="-25000" dirty="0">
                <a:solidFill>
                  <a:srgbClr val="FF0000"/>
                </a:solidFill>
                <a:latin typeface="Arial"/>
                <a:cs typeface="Arial"/>
              </a:endParaRPr>
            </a:p>
          </p:txBody>
        </p:sp>
      </p:grpSp>
      <p:grpSp>
        <p:nvGrpSpPr>
          <p:cNvPr id="15" name="Group 33"/>
          <p:cNvGrpSpPr>
            <a:grpSpLocks/>
          </p:cNvGrpSpPr>
          <p:nvPr/>
        </p:nvGrpSpPr>
        <p:grpSpPr bwMode="auto">
          <a:xfrm>
            <a:off x="4095750" y="2730500"/>
            <a:ext cx="1717675" cy="2868613"/>
            <a:chOff x="2405" y="1864"/>
            <a:chExt cx="1082" cy="1807"/>
          </a:xfrm>
        </p:grpSpPr>
        <p:grpSp>
          <p:nvGrpSpPr>
            <p:cNvPr id="16" name="Group 25"/>
            <p:cNvGrpSpPr>
              <a:grpSpLocks/>
            </p:cNvGrpSpPr>
            <p:nvPr/>
          </p:nvGrpSpPr>
          <p:grpSpPr bwMode="auto">
            <a:xfrm>
              <a:off x="3170" y="1864"/>
              <a:ext cx="317" cy="256"/>
              <a:chOff x="3170" y="1864"/>
              <a:chExt cx="317" cy="256"/>
            </a:xfrm>
          </p:grpSpPr>
          <p:sp>
            <p:nvSpPr>
              <p:cNvPr id="20" name="Text Box 36"/>
              <p:cNvSpPr txBox="1">
                <a:spLocks noChangeArrowheads="1"/>
              </p:cNvSpPr>
              <p:nvPr/>
            </p:nvSpPr>
            <p:spPr bwMode="auto">
              <a:xfrm>
                <a:off x="3303" y="1864"/>
                <a:ext cx="184" cy="213"/>
              </a:xfrm>
              <a:prstGeom prst="rect">
                <a:avLst/>
              </a:prstGeom>
              <a:noFill/>
              <a:ln w="9525">
                <a:noFill/>
                <a:miter lim="800000"/>
                <a:headEnd/>
                <a:tailEnd/>
              </a:ln>
            </p:spPr>
            <p:txBody>
              <a:bodyPr lIns="0" tIns="0" rIns="0" bIns="0">
                <a:spAutoFit/>
              </a:bodyPr>
              <a:lstStyle/>
              <a:p>
                <a:pPr>
                  <a:spcBef>
                    <a:spcPct val="50000"/>
                  </a:spcBef>
                </a:pPr>
                <a:r>
                  <a:rPr lang="en-US" sz="2200" b="1">
                    <a:solidFill>
                      <a:srgbClr val="FF0000"/>
                    </a:solidFill>
                    <a:latin typeface="Arial"/>
                    <a:cs typeface="Arial"/>
                  </a:rPr>
                  <a:t>C</a:t>
                </a:r>
                <a:endParaRPr lang="en-US" sz="2200" b="1" baseline="-25000">
                  <a:solidFill>
                    <a:srgbClr val="FF0000"/>
                  </a:solidFill>
                  <a:latin typeface="Arial"/>
                  <a:cs typeface="Arial"/>
                </a:endParaRPr>
              </a:p>
            </p:txBody>
          </p:sp>
          <p:sp>
            <p:nvSpPr>
              <p:cNvPr id="21" name="Oval 25"/>
              <p:cNvSpPr>
                <a:spLocks noChangeArrowheads="1"/>
              </p:cNvSpPr>
              <p:nvPr/>
            </p:nvSpPr>
            <p:spPr bwMode="auto">
              <a:xfrm>
                <a:off x="3170" y="2033"/>
                <a:ext cx="88" cy="87"/>
              </a:xfrm>
              <a:prstGeom prst="ellipse">
                <a:avLst/>
              </a:prstGeom>
              <a:solidFill>
                <a:srgbClr val="FF0000"/>
              </a:solidFill>
              <a:ln w="9525">
                <a:noFill/>
                <a:prstDash val="dash"/>
                <a:round/>
                <a:headEnd/>
                <a:tailEnd/>
              </a:ln>
            </p:spPr>
            <p:txBody>
              <a:bodyPr wrap="none" anchor="ctr"/>
              <a:lstStyle/>
              <a:p>
                <a:endParaRPr lang="en-US">
                  <a:latin typeface="Arial"/>
                  <a:cs typeface="Arial"/>
                </a:endParaRPr>
              </a:p>
            </p:txBody>
          </p:sp>
        </p:grpSp>
        <p:grpSp>
          <p:nvGrpSpPr>
            <p:cNvPr id="17" name="Group 65"/>
            <p:cNvGrpSpPr>
              <a:grpSpLocks/>
            </p:cNvGrpSpPr>
            <p:nvPr/>
          </p:nvGrpSpPr>
          <p:grpSpPr bwMode="auto">
            <a:xfrm>
              <a:off x="2405" y="-1518"/>
              <a:ext cx="806" cy="646"/>
              <a:chOff x="357" y="2450"/>
              <a:chExt cx="795" cy="646"/>
            </a:xfrm>
          </p:grpSpPr>
          <p:sp>
            <p:nvSpPr>
              <p:cNvPr id="18" name="Line 66"/>
              <p:cNvSpPr>
                <a:spLocks noChangeShapeType="1"/>
              </p:cNvSpPr>
              <p:nvPr/>
            </p:nvSpPr>
            <p:spPr bwMode="auto">
              <a:xfrm>
                <a:off x="357" y="2450"/>
                <a:ext cx="795" cy="0"/>
              </a:xfrm>
              <a:prstGeom prst="line">
                <a:avLst/>
              </a:prstGeom>
              <a:noFill/>
              <a:ln w="12700">
                <a:solidFill>
                  <a:srgbClr val="FF0000"/>
                </a:solidFill>
                <a:prstDash val="lgDash"/>
                <a:round/>
                <a:headEnd/>
                <a:tailEnd/>
              </a:ln>
            </p:spPr>
            <p:txBody>
              <a:bodyPr/>
              <a:lstStyle/>
              <a:p>
                <a:endParaRPr lang="en-US">
                  <a:latin typeface="Arial"/>
                  <a:cs typeface="Arial"/>
                </a:endParaRPr>
              </a:p>
            </p:txBody>
          </p:sp>
          <p:sp>
            <p:nvSpPr>
              <p:cNvPr id="19" name="Line 67"/>
              <p:cNvSpPr>
                <a:spLocks noChangeShapeType="1"/>
              </p:cNvSpPr>
              <p:nvPr/>
            </p:nvSpPr>
            <p:spPr bwMode="auto">
              <a:xfrm>
                <a:off x="1152" y="2451"/>
                <a:ext cx="0" cy="645"/>
              </a:xfrm>
              <a:prstGeom prst="line">
                <a:avLst/>
              </a:prstGeom>
              <a:noFill/>
              <a:ln w="12700">
                <a:solidFill>
                  <a:srgbClr val="FF0000"/>
                </a:solidFill>
                <a:prstDash val="lgDash"/>
                <a:round/>
                <a:headEnd/>
                <a:tailEnd/>
              </a:ln>
            </p:spPr>
            <p:txBody>
              <a:bodyPr/>
              <a:lstStyle/>
              <a:p>
                <a:endParaRPr lang="en-US">
                  <a:latin typeface="Arial"/>
                  <a:cs typeface="Arial"/>
                </a:endParaRPr>
              </a:p>
            </p:txBody>
          </p:sp>
        </p:grpSp>
      </p:grpSp>
      <p:sp>
        <p:nvSpPr>
          <p:cNvPr id="22" name="Text Box 60"/>
          <p:cNvSpPr txBox="1">
            <a:spLocks noChangeArrowheads="1"/>
          </p:cNvSpPr>
          <p:nvPr/>
        </p:nvSpPr>
        <p:spPr bwMode="auto">
          <a:xfrm>
            <a:off x="5105400" y="812006"/>
            <a:ext cx="3379788" cy="1616075"/>
          </a:xfrm>
          <a:prstGeom prst="rect">
            <a:avLst/>
          </a:prstGeom>
          <a:solidFill>
            <a:srgbClr val="D7E5F5"/>
          </a:solidFill>
          <a:ln w="9525">
            <a:noFill/>
            <a:miter lim="800000"/>
            <a:headEnd/>
            <a:tailEnd/>
          </a:ln>
          <a:effectLst>
            <a:outerShdw blurRad="50800" dist="38100" dir="2700000" algn="tl" rotWithShape="0">
              <a:prstClr val="black">
                <a:alpha val="40000"/>
              </a:prstClr>
            </a:outerShdw>
          </a:effectLst>
        </p:spPr>
        <p:txBody>
          <a:bodyPr>
            <a:spAutoFit/>
          </a:bodyPr>
          <a:lstStyle/>
          <a:p>
            <a:pPr marL="457200" indent="-457200">
              <a:spcBef>
                <a:spcPct val="50000"/>
              </a:spcBef>
              <a:defRPr/>
            </a:pPr>
            <a:r>
              <a:rPr lang="en-US" sz="2500" b="1" dirty="0">
                <a:solidFill>
                  <a:srgbClr val="C00000"/>
                </a:solidFill>
                <a:latin typeface="Arial"/>
                <a:cs typeface="Arial"/>
              </a:rPr>
              <a:t>D.</a:t>
            </a:r>
            <a:r>
              <a:rPr lang="en-US" sz="2500" dirty="0">
                <a:solidFill>
                  <a:srgbClr val="339966"/>
                </a:solidFill>
                <a:latin typeface="Arial"/>
                <a:cs typeface="Arial"/>
              </a:rPr>
              <a:t> 	</a:t>
            </a:r>
            <a:r>
              <a:rPr lang="en-US" sz="2500" dirty="0">
                <a:latin typeface="Arial"/>
                <a:cs typeface="Arial"/>
              </a:rPr>
              <a:t>Hurley’s </a:t>
            </a:r>
            <a:r>
              <a:rPr lang="en-US" sz="2500" b="1" dirty="0">
                <a:solidFill>
                  <a:srgbClr val="FF0000"/>
                </a:solidFill>
                <a:latin typeface="Arial"/>
                <a:cs typeface="Arial"/>
              </a:rPr>
              <a:t>budget constraint</a:t>
            </a:r>
            <a:r>
              <a:rPr lang="en-US" sz="2500" dirty="0">
                <a:latin typeface="Arial"/>
                <a:cs typeface="Arial"/>
              </a:rPr>
              <a:t> shows the bundles he can afford.</a:t>
            </a:r>
          </a:p>
        </p:txBody>
      </p:sp>
    </p:spTree>
    <p:extLst>
      <p:ext uri="{BB962C8B-B14F-4D97-AF65-F5344CB8AC3E}">
        <p14:creationId xmlns:p14="http://schemas.microsoft.com/office/powerpoint/2010/main" val="1511446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422525" y="842774"/>
            <a:ext cx="6721475" cy="5418360"/>
            <a:chOff x="2422525" y="842774"/>
            <a:chExt cx="6721475" cy="5418360"/>
          </a:xfrm>
        </p:grpSpPr>
        <p:pic>
          <p:nvPicPr>
            <p:cNvPr id="6" name="Picture 11"/>
            <p:cNvPicPr>
              <a:picLocks noChangeAspect="1" noChangeArrowheads="1"/>
            </p:cNvPicPr>
            <p:nvPr/>
          </p:nvPicPr>
          <p:blipFill>
            <a:blip r:embed="rId3" cstate="print"/>
            <a:srcRect/>
            <a:stretch>
              <a:fillRect/>
            </a:stretch>
          </p:blipFill>
          <p:spPr bwMode="auto">
            <a:xfrm>
              <a:off x="2878138" y="890399"/>
              <a:ext cx="5792787" cy="5207000"/>
            </a:xfrm>
            <a:prstGeom prst="rect">
              <a:avLst/>
            </a:prstGeom>
            <a:noFill/>
            <a:ln w="9525">
              <a:noFill/>
              <a:miter lim="800000"/>
              <a:headEnd/>
              <a:tailEnd/>
            </a:ln>
          </p:spPr>
        </p:pic>
        <p:sp>
          <p:nvSpPr>
            <p:cNvPr id="7" name="Text Box 12"/>
            <p:cNvSpPr txBox="1">
              <a:spLocks noChangeArrowheads="1"/>
            </p:cNvSpPr>
            <p:nvPr/>
          </p:nvSpPr>
          <p:spPr bwMode="auto">
            <a:xfrm>
              <a:off x="7967663" y="5581461"/>
              <a:ext cx="1176337" cy="679673"/>
            </a:xfrm>
            <a:prstGeom prst="rect">
              <a:avLst/>
            </a:prstGeom>
            <a:noFill/>
            <a:ln w="9525">
              <a:noFill/>
              <a:miter lim="800000"/>
              <a:headEnd/>
              <a:tailEnd/>
            </a:ln>
          </p:spPr>
          <p:txBody>
            <a:bodyPr>
              <a:spAutoFit/>
            </a:bodyPr>
            <a:lstStyle/>
            <a:p>
              <a:pPr algn="ctr">
                <a:lnSpc>
                  <a:spcPct val="95000"/>
                </a:lnSpc>
                <a:spcBef>
                  <a:spcPct val="50000"/>
                </a:spcBef>
              </a:pPr>
              <a:r>
                <a:rPr lang="en-US" sz="2000">
                  <a:latin typeface="Arial"/>
                  <a:cs typeface="Arial"/>
                </a:rPr>
                <a:t>Quantity of Fish</a:t>
              </a:r>
            </a:p>
          </p:txBody>
        </p:sp>
        <p:sp>
          <p:nvSpPr>
            <p:cNvPr id="8" name="Text Box 13"/>
            <p:cNvSpPr txBox="1">
              <a:spLocks noChangeArrowheads="1"/>
            </p:cNvSpPr>
            <p:nvPr/>
          </p:nvSpPr>
          <p:spPr bwMode="auto">
            <a:xfrm>
              <a:off x="2422525" y="842774"/>
              <a:ext cx="1408113" cy="679673"/>
            </a:xfrm>
            <a:prstGeom prst="rect">
              <a:avLst/>
            </a:prstGeom>
            <a:noFill/>
            <a:ln w="9525">
              <a:noFill/>
              <a:miter lim="800000"/>
              <a:headEnd/>
              <a:tailEnd/>
            </a:ln>
          </p:spPr>
          <p:txBody>
            <a:bodyPr>
              <a:spAutoFit/>
            </a:bodyPr>
            <a:lstStyle/>
            <a:p>
              <a:pPr algn="r">
                <a:lnSpc>
                  <a:spcPct val="95000"/>
                </a:lnSpc>
                <a:spcBef>
                  <a:spcPct val="50000"/>
                </a:spcBef>
              </a:pPr>
              <a:r>
                <a:rPr lang="en-US" sz="2000">
                  <a:latin typeface="Arial"/>
                  <a:cs typeface="Arial"/>
                </a:rPr>
                <a:t>Quantity of Mangos</a:t>
              </a:r>
            </a:p>
          </p:txBody>
        </p:sp>
      </p:grpSp>
      <p:sp>
        <p:nvSpPr>
          <p:cNvPr id="2" name="Title 1"/>
          <p:cNvSpPr>
            <a:spLocks noGrp="1"/>
          </p:cNvSpPr>
          <p:nvPr>
            <p:ph type="title"/>
          </p:nvPr>
        </p:nvSpPr>
        <p:spPr>
          <a:xfrm>
            <a:off x="152400" y="100939"/>
            <a:ext cx="87630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1	</a:t>
            </a:r>
            <a:r>
              <a:rPr lang="en-US" sz="2800" dirty="0" smtClean="0">
                <a:solidFill>
                  <a:srgbClr val="AE1221"/>
                </a:solidFill>
              </a:rPr>
              <a:t>The Slope of the Budget Constraint</a:t>
            </a:r>
            <a:endParaRPr lang="en-US" sz="2800" dirty="0"/>
          </a:p>
        </p:txBody>
      </p:sp>
      <p:sp>
        <p:nvSpPr>
          <p:cNvPr id="3" name="Content Placeholder 2"/>
          <p:cNvSpPr>
            <a:spLocks noGrp="1"/>
          </p:cNvSpPr>
          <p:nvPr>
            <p:ph idx="1"/>
          </p:nvPr>
        </p:nvSpPr>
        <p:spPr>
          <a:xfrm>
            <a:off x="347241" y="914400"/>
            <a:ext cx="3005559" cy="5534025"/>
          </a:xfrm>
        </p:spPr>
        <p:txBody>
          <a:bodyPr>
            <a:normAutofit/>
          </a:bodyPr>
          <a:lstStyle/>
          <a:p>
            <a:pPr>
              <a:lnSpc>
                <a:spcPct val="105000"/>
              </a:lnSpc>
              <a:spcBef>
                <a:spcPct val="40000"/>
              </a:spcBef>
              <a:buClr>
                <a:srgbClr val="339966"/>
              </a:buClr>
              <a:buSzPct val="120000"/>
              <a:buFont typeface="Wingdings" pitchFamily="2" charset="2"/>
              <a:buNone/>
            </a:pPr>
            <a:r>
              <a:rPr lang="en-US" sz="2800" dirty="0">
                <a:cs typeface="Arial"/>
              </a:rPr>
              <a:t>From </a:t>
            </a:r>
            <a:r>
              <a:rPr lang="en-US" sz="2800" b="1" dirty="0">
                <a:solidFill>
                  <a:srgbClr val="FF0000"/>
                </a:solidFill>
                <a:cs typeface="Arial"/>
              </a:rPr>
              <a:t>C</a:t>
            </a:r>
            <a:r>
              <a:rPr lang="en-US" sz="2800" dirty="0">
                <a:cs typeface="Arial"/>
              </a:rPr>
              <a:t> to </a:t>
            </a:r>
            <a:r>
              <a:rPr lang="en-US" sz="2800" b="1" dirty="0">
                <a:solidFill>
                  <a:srgbClr val="FF0000"/>
                </a:solidFill>
                <a:cs typeface="Arial"/>
              </a:rPr>
              <a:t>D</a:t>
            </a:r>
            <a:r>
              <a:rPr lang="en-US" sz="2800" dirty="0">
                <a:cs typeface="Arial"/>
              </a:rPr>
              <a:t>, </a:t>
            </a:r>
          </a:p>
          <a:p>
            <a:pPr marL="287338" lvl="1" indent="-173038">
              <a:spcBef>
                <a:spcPct val="40000"/>
              </a:spcBef>
              <a:buClr>
                <a:srgbClr val="996633"/>
              </a:buClr>
              <a:buSzPct val="120000"/>
              <a:buFont typeface="Wingdings" pitchFamily="2" charset="2"/>
              <a:buNone/>
            </a:pPr>
            <a:r>
              <a:rPr lang="en-US" dirty="0">
                <a:cs typeface="Arial"/>
              </a:rPr>
              <a:t>“rise” =</a:t>
            </a:r>
            <a:br>
              <a:rPr lang="en-US" dirty="0">
                <a:cs typeface="Arial"/>
              </a:rPr>
            </a:br>
            <a:r>
              <a:rPr lang="en-US" dirty="0">
                <a:solidFill>
                  <a:srgbClr val="0000FF"/>
                </a:solidFill>
                <a:cs typeface="Arial"/>
              </a:rPr>
              <a:t>–200 mangos</a:t>
            </a:r>
          </a:p>
          <a:p>
            <a:pPr marL="287338" lvl="1" indent="-173038">
              <a:spcBef>
                <a:spcPct val="40000"/>
              </a:spcBef>
              <a:buClr>
                <a:srgbClr val="996633"/>
              </a:buClr>
              <a:buSzPct val="120000"/>
              <a:buFont typeface="Wingdings" pitchFamily="2" charset="2"/>
              <a:buNone/>
            </a:pPr>
            <a:r>
              <a:rPr lang="en-US" dirty="0">
                <a:cs typeface="Arial"/>
              </a:rPr>
              <a:t>“run” = </a:t>
            </a:r>
            <a:br>
              <a:rPr lang="en-US" dirty="0">
                <a:cs typeface="Arial"/>
              </a:rPr>
            </a:br>
            <a:r>
              <a:rPr lang="en-US" dirty="0">
                <a:solidFill>
                  <a:srgbClr val="0000FF"/>
                </a:solidFill>
                <a:cs typeface="Arial"/>
              </a:rPr>
              <a:t>+50 fish</a:t>
            </a:r>
          </a:p>
          <a:p>
            <a:pPr marL="287338" lvl="1" indent="-173038">
              <a:spcBef>
                <a:spcPct val="40000"/>
              </a:spcBef>
              <a:buClr>
                <a:srgbClr val="996633"/>
              </a:buClr>
              <a:buSzPct val="120000"/>
              <a:buFont typeface="Wingdings" pitchFamily="2" charset="2"/>
              <a:buNone/>
            </a:pPr>
            <a:r>
              <a:rPr lang="en-US" dirty="0">
                <a:cs typeface="Arial"/>
              </a:rPr>
              <a:t>Slope = – 4</a:t>
            </a:r>
          </a:p>
          <a:p>
            <a:pPr>
              <a:lnSpc>
                <a:spcPct val="105000"/>
              </a:lnSpc>
              <a:spcBef>
                <a:spcPct val="40000"/>
              </a:spcBef>
              <a:buClr>
                <a:srgbClr val="339966"/>
              </a:buClr>
              <a:buSzPct val="120000"/>
              <a:buFont typeface="Wingdings" pitchFamily="2" charset="2"/>
              <a:buNone/>
            </a:pPr>
            <a:r>
              <a:rPr lang="en-US" sz="2800" dirty="0">
                <a:cs typeface="Arial"/>
              </a:rPr>
              <a:t>Hurley must </a:t>
            </a:r>
            <a:br>
              <a:rPr lang="en-US" sz="2800" dirty="0">
                <a:cs typeface="Arial"/>
              </a:rPr>
            </a:br>
            <a:r>
              <a:rPr lang="en-US" sz="2800" dirty="0">
                <a:cs typeface="Arial"/>
              </a:rPr>
              <a:t>give up </a:t>
            </a:r>
            <a:br>
              <a:rPr lang="en-US" sz="2800" dirty="0">
                <a:cs typeface="Arial"/>
              </a:rPr>
            </a:br>
            <a:r>
              <a:rPr lang="en-US" sz="2800" dirty="0">
                <a:cs typeface="Arial"/>
              </a:rPr>
              <a:t>4 mangos </a:t>
            </a:r>
            <a:br>
              <a:rPr lang="en-US" sz="2800" dirty="0">
                <a:cs typeface="Arial"/>
              </a:rPr>
            </a:br>
            <a:r>
              <a:rPr lang="en-US" sz="2800" dirty="0">
                <a:cs typeface="Arial"/>
              </a:rPr>
              <a:t>to get one fish</a:t>
            </a:r>
            <a:r>
              <a:rPr lang="en-US" sz="2800" dirty="0" smtClean="0">
                <a:cs typeface="Arial"/>
              </a:rPr>
              <a:t>.</a:t>
            </a:r>
            <a:endParaRPr lang="en-US" sz="2800" dirty="0">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Line 14"/>
          <p:cNvSpPr>
            <a:spLocks noChangeShapeType="1"/>
          </p:cNvSpPr>
          <p:nvPr/>
        </p:nvSpPr>
        <p:spPr bwMode="auto">
          <a:xfrm>
            <a:off x="3898900" y="1676211"/>
            <a:ext cx="3851275" cy="3811588"/>
          </a:xfrm>
          <a:prstGeom prst="line">
            <a:avLst/>
          </a:prstGeom>
          <a:noFill/>
          <a:ln w="28575">
            <a:solidFill>
              <a:schemeClr val="tx1"/>
            </a:solidFill>
            <a:round/>
            <a:headEnd/>
            <a:tailEnd/>
          </a:ln>
        </p:spPr>
        <p:txBody>
          <a:bodyPr/>
          <a:lstStyle/>
          <a:p>
            <a:endParaRPr lang="en-US">
              <a:latin typeface="Arial"/>
              <a:cs typeface="Arial"/>
            </a:endParaRPr>
          </a:p>
        </p:txBody>
      </p:sp>
      <p:grpSp>
        <p:nvGrpSpPr>
          <p:cNvPr id="10" name="Group 15"/>
          <p:cNvGrpSpPr>
            <a:grpSpLocks/>
          </p:cNvGrpSpPr>
          <p:nvPr/>
        </p:nvGrpSpPr>
        <p:grpSpPr bwMode="auto">
          <a:xfrm>
            <a:off x="5751513" y="3217674"/>
            <a:ext cx="393700" cy="427037"/>
            <a:chOff x="4779" y="3446"/>
            <a:chExt cx="248" cy="269"/>
          </a:xfrm>
        </p:grpSpPr>
        <p:sp>
          <p:nvSpPr>
            <p:cNvPr id="11" name="Oval 25"/>
            <p:cNvSpPr>
              <a:spLocks noChangeArrowheads="1"/>
            </p:cNvSpPr>
            <p:nvPr/>
          </p:nvSpPr>
          <p:spPr bwMode="auto">
            <a:xfrm>
              <a:off x="4779" y="3628"/>
              <a:ext cx="88" cy="87"/>
            </a:xfrm>
            <a:prstGeom prst="ellipse">
              <a:avLst/>
            </a:prstGeom>
            <a:solidFill>
              <a:srgbClr val="FF0000"/>
            </a:solidFill>
            <a:ln w="9525">
              <a:noFill/>
              <a:prstDash val="dash"/>
              <a:round/>
              <a:headEnd/>
              <a:tailEnd/>
            </a:ln>
          </p:spPr>
          <p:txBody>
            <a:bodyPr wrap="none" anchor="ctr"/>
            <a:lstStyle/>
            <a:p>
              <a:endParaRPr lang="en-US">
                <a:latin typeface="Arial"/>
                <a:cs typeface="Arial"/>
              </a:endParaRPr>
            </a:p>
          </p:txBody>
        </p:sp>
        <p:sp>
          <p:nvSpPr>
            <p:cNvPr id="12" name="Text Box 36"/>
            <p:cNvSpPr txBox="1">
              <a:spLocks noChangeArrowheads="1"/>
            </p:cNvSpPr>
            <p:nvPr/>
          </p:nvSpPr>
          <p:spPr bwMode="auto">
            <a:xfrm>
              <a:off x="4903" y="3446"/>
              <a:ext cx="124" cy="213"/>
            </a:xfrm>
            <a:prstGeom prst="rect">
              <a:avLst/>
            </a:prstGeom>
            <a:noFill/>
            <a:ln w="9525">
              <a:noFill/>
              <a:miter lim="800000"/>
              <a:headEnd/>
              <a:tailEnd/>
            </a:ln>
          </p:spPr>
          <p:txBody>
            <a:bodyPr lIns="0" tIns="0" rIns="0" bIns="0">
              <a:spAutoFit/>
            </a:bodyPr>
            <a:lstStyle/>
            <a:p>
              <a:pPr>
                <a:spcBef>
                  <a:spcPct val="50000"/>
                </a:spcBef>
              </a:pPr>
              <a:r>
                <a:rPr lang="en-US" sz="2200" b="1">
                  <a:solidFill>
                    <a:srgbClr val="FF0000"/>
                  </a:solidFill>
                  <a:latin typeface="Arial"/>
                  <a:cs typeface="Arial"/>
                </a:rPr>
                <a:t>D</a:t>
              </a:r>
              <a:endParaRPr lang="en-US" sz="2200" b="1" baseline="-25000">
                <a:solidFill>
                  <a:srgbClr val="FF0000"/>
                </a:solidFill>
                <a:latin typeface="Arial"/>
                <a:cs typeface="Arial"/>
              </a:endParaRPr>
            </a:p>
          </p:txBody>
        </p:sp>
      </p:grpSp>
      <p:grpSp>
        <p:nvGrpSpPr>
          <p:cNvPr id="13" name="Group 31"/>
          <p:cNvGrpSpPr>
            <a:grpSpLocks/>
          </p:cNvGrpSpPr>
          <p:nvPr/>
        </p:nvGrpSpPr>
        <p:grpSpPr bwMode="auto">
          <a:xfrm>
            <a:off x="5118100" y="2612836"/>
            <a:ext cx="503238" cy="406400"/>
            <a:chOff x="3170" y="1864"/>
            <a:chExt cx="317" cy="256"/>
          </a:xfrm>
        </p:grpSpPr>
        <p:sp>
          <p:nvSpPr>
            <p:cNvPr id="14" name="Text Box 36"/>
            <p:cNvSpPr txBox="1">
              <a:spLocks noChangeArrowheads="1"/>
            </p:cNvSpPr>
            <p:nvPr/>
          </p:nvSpPr>
          <p:spPr bwMode="auto">
            <a:xfrm>
              <a:off x="3303" y="1864"/>
              <a:ext cx="184" cy="213"/>
            </a:xfrm>
            <a:prstGeom prst="rect">
              <a:avLst/>
            </a:prstGeom>
            <a:noFill/>
            <a:ln w="9525">
              <a:noFill/>
              <a:miter lim="800000"/>
              <a:headEnd/>
              <a:tailEnd/>
            </a:ln>
          </p:spPr>
          <p:txBody>
            <a:bodyPr lIns="0" tIns="0" rIns="0" bIns="0">
              <a:spAutoFit/>
            </a:bodyPr>
            <a:lstStyle/>
            <a:p>
              <a:pPr>
                <a:spcBef>
                  <a:spcPct val="50000"/>
                </a:spcBef>
              </a:pPr>
              <a:r>
                <a:rPr lang="en-US" sz="2200" b="1">
                  <a:solidFill>
                    <a:srgbClr val="FF0000"/>
                  </a:solidFill>
                  <a:latin typeface="Arial"/>
                  <a:cs typeface="Arial"/>
                </a:rPr>
                <a:t>C</a:t>
              </a:r>
              <a:endParaRPr lang="en-US" sz="2200" b="1" baseline="-25000">
                <a:solidFill>
                  <a:srgbClr val="FF0000"/>
                </a:solidFill>
                <a:latin typeface="Arial"/>
                <a:cs typeface="Arial"/>
              </a:endParaRPr>
            </a:p>
          </p:txBody>
        </p:sp>
        <p:sp>
          <p:nvSpPr>
            <p:cNvPr id="15" name="Oval 25"/>
            <p:cNvSpPr>
              <a:spLocks noChangeArrowheads="1"/>
            </p:cNvSpPr>
            <p:nvPr/>
          </p:nvSpPr>
          <p:spPr bwMode="auto">
            <a:xfrm>
              <a:off x="3170" y="2033"/>
              <a:ext cx="88" cy="87"/>
            </a:xfrm>
            <a:prstGeom prst="ellipse">
              <a:avLst/>
            </a:prstGeom>
            <a:solidFill>
              <a:srgbClr val="FF0000"/>
            </a:solidFill>
            <a:ln w="9525">
              <a:noFill/>
              <a:prstDash val="dash"/>
              <a:round/>
              <a:headEnd/>
              <a:tailEnd/>
            </a:ln>
          </p:spPr>
          <p:txBody>
            <a:bodyPr wrap="none" anchor="ctr"/>
            <a:lstStyle/>
            <a:p>
              <a:endParaRPr lang="en-US">
                <a:latin typeface="Arial"/>
                <a:cs typeface="Arial"/>
              </a:endParaRPr>
            </a:p>
          </p:txBody>
        </p:sp>
      </p:grpSp>
      <p:sp>
        <p:nvSpPr>
          <p:cNvPr id="16" name="Line 37"/>
          <p:cNvSpPr>
            <a:spLocks noChangeShapeType="1"/>
          </p:cNvSpPr>
          <p:nvPr/>
        </p:nvSpPr>
        <p:spPr bwMode="auto">
          <a:xfrm flipH="1">
            <a:off x="5178425" y="3019236"/>
            <a:ext cx="4763" cy="573088"/>
          </a:xfrm>
          <a:prstGeom prst="line">
            <a:avLst/>
          </a:prstGeom>
          <a:noFill/>
          <a:ln w="38100">
            <a:solidFill>
              <a:srgbClr val="0000FF"/>
            </a:solidFill>
            <a:round/>
            <a:headEnd/>
            <a:tailEnd type="triangle" w="med" len="med"/>
          </a:ln>
        </p:spPr>
        <p:txBody>
          <a:bodyPr/>
          <a:lstStyle/>
          <a:p>
            <a:endParaRPr lang="en-US">
              <a:latin typeface="Arial"/>
              <a:cs typeface="Arial"/>
            </a:endParaRPr>
          </a:p>
        </p:txBody>
      </p:sp>
      <p:sp>
        <p:nvSpPr>
          <p:cNvPr id="17" name="Line 38"/>
          <p:cNvSpPr>
            <a:spLocks noChangeShapeType="1"/>
          </p:cNvSpPr>
          <p:nvPr/>
        </p:nvSpPr>
        <p:spPr bwMode="auto">
          <a:xfrm>
            <a:off x="5183188" y="3581211"/>
            <a:ext cx="571500" cy="0"/>
          </a:xfrm>
          <a:prstGeom prst="line">
            <a:avLst/>
          </a:prstGeom>
          <a:noFill/>
          <a:ln w="38100">
            <a:solidFill>
              <a:srgbClr val="0000FF"/>
            </a:solidFill>
            <a:round/>
            <a:headEnd/>
            <a:tailEnd type="triangle" w="med" len="med"/>
          </a:ln>
        </p:spPr>
        <p:txBody>
          <a:bodyPr/>
          <a:lstStyle/>
          <a:p>
            <a:endParaRPr lang="en-US">
              <a:latin typeface="Arial"/>
              <a:cs typeface="Arial"/>
            </a:endParaRPr>
          </a:p>
        </p:txBody>
      </p:sp>
      <p:sp>
        <p:nvSpPr>
          <p:cNvPr id="18" name="Text Box 60"/>
          <p:cNvSpPr txBox="1">
            <a:spLocks noChangeArrowheads="1"/>
          </p:cNvSpPr>
          <p:nvPr/>
        </p:nvSpPr>
        <p:spPr bwMode="auto">
          <a:xfrm>
            <a:off x="6154738" y="762000"/>
            <a:ext cx="2846387" cy="2015936"/>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marL="58738">
              <a:spcBef>
                <a:spcPct val="50000"/>
              </a:spcBef>
              <a:defRPr/>
            </a:pPr>
            <a:r>
              <a:rPr lang="en-US" sz="2400" i="1" dirty="0" smtClean="0">
                <a:latin typeface="Arial"/>
                <a:cs typeface="Arial"/>
              </a:rPr>
              <a:t>The slope of the budget constraint equals the relative price of the good on the X axis.</a:t>
            </a:r>
            <a:endParaRPr lang="en-US" sz="2400" i="1" dirty="0">
              <a:latin typeface="Arial"/>
              <a:cs typeface="Arial"/>
            </a:endParaRPr>
          </a:p>
        </p:txBody>
      </p:sp>
    </p:spTree>
    <p:extLst>
      <p:ext uri="{BB962C8B-B14F-4D97-AF65-F5344CB8AC3E}">
        <p14:creationId xmlns:p14="http://schemas.microsoft.com/office/powerpoint/2010/main" val="1990484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2</a:t>
            </a:r>
            <a:r>
              <a:rPr lang="en-US" sz="2800" dirty="0">
                <a:solidFill>
                  <a:schemeClr val="accent6">
                    <a:lumMod val="50000"/>
                  </a:schemeClr>
                </a:solidFill>
              </a:rPr>
              <a:t>	</a:t>
            </a:r>
            <a:r>
              <a:rPr lang="en-US" sz="2800" dirty="0">
                <a:solidFill>
                  <a:srgbClr val="AE1221"/>
                </a:solidFill>
              </a:rPr>
              <a:t>The budget </a:t>
            </a:r>
            <a:r>
              <a:rPr lang="en-US" sz="2800" dirty="0" smtClean="0">
                <a:solidFill>
                  <a:srgbClr val="AE1221"/>
                </a:solidFill>
              </a:rPr>
              <a:t>constraint, </a:t>
            </a:r>
            <a:r>
              <a:rPr lang="en-US" sz="2800" i="1" dirty="0" smtClean="0">
                <a:solidFill>
                  <a:srgbClr val="AE1221"/>
                </a:solidFill>
              </a:rPr>
              <a:t>continued</a:t>
            </a:r>
            <a:endParaRPr lang="en-US" sz="2800" i="1"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smtClean="0">
                <a:solidFill>
                  <a:schemeClr val="accent6">
                    <a:lumMod val="50000"/>
                  </a:schemeClr>
                </a:solidFill>
              </a:rPr>
              <a:t>Initial problem: </a:t>
            </a:r>
          </a:p>
          <a:p>
            <a:pPr marL="0" indent="0">
              <a:buNone/>
            </a:pPr>
            <a:r>
              <a:rPr lang="en-US" dirty="0">
                <a:solidFill>
                  <a:schemeClr val="accent6">
                    <a:lumMod val="50000"/>
                  </a:schemeClr>
                </a:solidFill>
              </a:rPr>
              <a:t>	</a:t>
            </a:r>
            <a:r>
              <a:rPr lang="en-US" sz="3000" dirty="0" smtClean="0">
                <a:solidFill>
                  <a:schemeClr val="accent6">
                    <a:lumMod val="50000"/>
                  </a:schemeClr>
                </a:solidFill>
              </a:rPr>
              <a:t>Hurley’s </a:t>
            </a:r>
            <a:r>
              <a:rPr lang="en-US" sz="3000" dirty="0">
                <a:solidFill>
                  <a:schemeClr val="accent6">
                    <a:lumMod val="50000"/>
                  </a:schemeClr>
                </a:solidFill>
              </a:rPr>
              <a:t>income:  $1200</a:t>
            </a:r>
          </a:p>
          <a:p>
            <a:pPr marL="0" indent="0">
              <a:buNone/>
            </a:pPr>
            <a:r>
              <a:rPr lang="en-US" sz="3000" dirty="0" smtClean="0">
                <a:solidFill>
                  <a:schemeClr val="accent6">
                    <a:lumMod val="50000"/>
                  </a:schemeClr>
                </a:solidFill>
              </a:rPr>
              <a:t>	Prices</a:t>
            </a:r>
            <a:r>
              <a:rPr lang="en-US" sz="3000" dirty="0">
                <a:solidFill>
                  <a:schemeClr val="accent6">
                    <a:lumMod val="50000"/>
                  </a:schemeClr>
                </a:solidFill>
              </a:rPr>
              <a:t>:  P</a:t>
            </a:r>
            <a:r>
              <a:rPr lang="en-US" sz="3000" baseline="-25000" dirty="0">
                <a:solidFill>
                  <a:schemeClr val="accent6">
                    <a:lumMod val="50000"/>
                  </a:schemeClr>
                </a:solidFill>
              </a:rPr>
              <a:t>F</a:t>
            </a:r>
            <a:r>
              <a:rPr lang="en-US" sz="3000" dirty="0">
                <a:solidFill>
                  <a:schemeClr val="accent6">
                    <a:lumMod val="50000"/>
                  </a:schemeClr>
                </a:solidFill>
              </a:rPr>
              <a:t> = $4 per fish,  P</a:t>
            </a:r>
            <a:r>
              <a:rPr lang="en-US" sz="3000" baseline="-25000" dirty="0">
                <a:solidFill>
                  <a:schemeClr val="accent6">
                    <a:lumMod val="50000"/>
                  </a:schemeClr>
                </a:solidFill>
              </a:rPr>
              <a:t>M</a:t>
            </a:r>
            <a:r>
              <a:rPr lang="en-US" sz="3000" dirty="0">
                <a:solidFill>
                  <a:schemeClr val="accent6">
                    <a:lumMod val="50000"/>
                  </a:schemeClr>
                </a:solidFill>
              </a:rPr>
              <a:t> = $1 per mango</a:t>
            </a:r>
          </a:p>
          <a:p>
            <a:pPr marL="0" indent="0">
              <a:buNone/>
            </a:pPr>
            <a:r>
              <a:rPr lang="en-US" dirty="0" smtClean="0">
                <a:solidFill>
                  <a:schemeClr val="accent6">
                    <a:lumMod val="50000"/>
                  </a:schemeClr>
                </a:solidFill>
              </a:rPr>
              <a:t>Show </a:t>
            </a:r>
            <a:r>
              <a:rPr lang="en-US" dirty="0">
                <a:solidFill>
                  <a:schemeClr val="accent6">
                    <a:lumMod val="50000"/>
                  </a:schemeClr>
                </a:solidFill>
              </a:rPr>
              <a:t>what happens to Hurley’s budget constraint if:</a:t>
            </a:r>
          </a:p>
          <a:p>
            <a:pPr marL="514350" indent="-514350">
              <a:buClr>
                <a:srgbClr val="C00000"/>
              </a:buClr>
              <a:buFont typeface="+mj-lt"/>
              <a:buAutoNum type="alphaUcPeriod"/>
            </a:pPr>
            <a:r>
              <a:rPr lang="en-US" dirty="0" smtClean="0">
                <a:solidFill>
                  <a:schemeClr val="tx1"/>
                </a:solidFill>
              </a:rPr>
              <a:t>His </a:t>
            </a:r>
            <a:r>
              <a:rPr lang="en-US" dirty="0">
                <a:solidFill>
                  <a:schemeClr val="tx1"/>
                </a:solidFill>
              </a:rPr>
              <a:t>income falls to $800.</a:t>
            </a:r>
          </a:p>
          <a:p>
            <a:pPr marL="514350" indent="-514350">
              <a:buClr>
                <a:srgbClr val="C00000"/>
              </a:buClr>
              <a:buFont typeface="+mj-lt"/>
              <a:buAutoNum type="alphaUcPeriod"/>
            </a:pPr>
            <a:r>
              <a:rPr lang="en-US" dirty="0" smtClean="0">
                <a:solidFill>
                  <a:schemeClr val="tx1"/>
                </a:solidFill>
              </a:rPr>
              <a:t>The </a:t>
            </a:r>
            <a:r>
              <a:rPr lang="en-US" dirty="0">
                <a:solidFill>
                  <a:schemeClr val="tx1"/>
                </a:solidFill>
              </a:rPr>
              <a:t>price of mangos rises to </a:t>
            </a:r>
            <a:r>
              <a:rPr lang="en-US" dirty="0" smtClean="0">
                <a:solidFill>
                  <a:schemeClr val="tx1"/>
                </a:solidFill>
              </a:rPr>
              <a:t>P</a:t>
            </a:r>
            <a:r>
              <a:rPr lang="en-US" baseline="-25000" dirty="0" smtClean="0">
                <a:solidFill>
                  <a:schemeClr val="tx1"/>
                </a:solidFill>
              </a:rPr>
              <a:t>M</a:t>
            </a:r>
            <a:r>
              <a:rPr lang="en-US" dirty="0" smtClean="0">
                <a:solidFill>
                  <a:schemeClr val="tx1"/>
                </a:solidFill>
              </a:rPr>
              <a:t> </a:t>
            </a:r>
            <a:r>
              <a:rPr lang="en-US" dirty="0">
                <a:solidFill>
                  <a:schemeClr val="tx1"/>
                </a:solidFill>
              </a:rPr>
              <a:t>= $2 per mango</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722853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 part A</a:t>
            </a:r>
            <a:endParaRPr lang="en-US" i="1" dirty="0"/>
          </a:p>
        </p:txBody>
      </p:sp>
      <p:sp>
        <p:nvSpPr>
          <p:cNvPr id="3" name="Content Placeholder 2"/>
          <p:cNvSpPr>
            <a:spLocks noGrp="1"/>
          </p:cNvSpPr>
          <p:nvPr>
            <p:ph idx="1"/>
          </p:nvPr>
        </p:nvSpPr>
        <p:spPr>
          <a:xfrm>
            <a:off x="304799" y="762000"/>
            <a:ext cx="2821781" cy="5686425"/>
          </a:xfrm>
        </p:spPr>
        <p:txBody>
          <a:bodyPr>
            <a:noAutofit/>
          </a:bodyPr>
          <a:lstStyle/>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chemeClr val="tx1"/>
                </a:solidFill>
                <a:latin typeface="Arial" pitchFamily="34" charset="0"/>
                <a:cs typeface="Arial" pitchFamily="34" charset="0"/>
              </a:rPr>
              <a:t>Now, </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Hurley </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can buy </a:t>
            </a:r>
          </a:p>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chemeClr val="tx1"/>
                </a:solidFill>
                <a:latin typeface="Arial" pitchFamily="34" charset="0"/>
                <a:cs typeface="Arial" pitchFamily="34" charset="0"/>
              </a:rPr>
              <a:t>$800/$4</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 </a:t>
            </a:r>
            <a:r>
              <a:rPr lang="en-US" sz="2800" kern="1200" dirty="0">
                <a:solidFill>
                  <a:srgbClr val="0000FF"/>
                </a:solidFill>
                <a:latin typeface="Arial" pitchFamily="34" charset="0"/>
                <a:cs typeface="Arial" pitchFamily="34" charset="0"/>
              </a:rPr>
              <a:t>200 fish</a:t>
            </a:r>
          </a:p>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chemeClr val="tx1"/>
                </a:solidFill>
                <a:latin typeface="Arial" pitchFamily="34" charset="0"/>
                <a:cs typeface="Arial" pitchFamily="34" charset="0"/>
              </a:rPr>
              <a:t>or</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$800/$1</a:t>
            </a:r>
            <a:br>
              <a:rPr lang="en-US" sz="2800" kern="1200" dirty="0">
                <a:solidFill>
                  <a:schemeClr val="tx1"/>
                </a:solidFill>
                <a:latin typeface="Arial" pitchFamily="34" charset="0"/>
                <a:cs typeface="Arial" pitchFamily="34" charset="0"/>
              </a:rPr>
            </a:br>
            <a:r>
              <a:rPr lang="en-US" sz="2800" kern="1200" dirty="0">
                <a:solidFill>
                  <a:schemeClr val="tx1"/>
                </a:solidFill>
                <a:latin typeface="Arial" pitchFamily="34" charset="0"/>
                <a:cs typeface="Arial" pitchFamily="34" charset="0"/>
              </a:rPr>
              <a:t>= </a:t>
            </a:r>
            <a:r>
              <a:rPr lang="en-US" sz="2800" kern="1200" dirty="0">
                <a:solidFill>
                  <a:srgbClr val="0000FF"/>
                </a:solidFill>
                <a:latin typeface="Arial" pitchFamily="34" charset="0"/>
                <a:cs typeface="Arial" pitchFamily="34" charset="0"/>
              </a:rPr>
              <a:t>800 mangos</a:t>
            </a:r>
          </a:p>
          <a:p>
            <a:pPr marL="0" lvl="0" indent="0" eaLnBrk="1" fontAlgn="auto" hangingPunct="1">
              <a:lnSpc>
                <a:spcPct val="105000"/>
              </a:lnSpc>
              <a:spcBef>
                <a:spcPct val="40000"/>
              </a:spcBef>
              <a:spcAft>
                <a:spcPts val="0"/>
              </a:spcAft>
              <a:buClr>
                <a:srgbClr val="A3C167"/>
              </a:buClr>
              <a:buSzPct val="115000"/>
              <a:buNone/>
              <a:defRPr/>
            </a:pPr>
            <a:r>
              <a:rPr lang="en-US" sz="2800" kern="1200" dirty="0">
                <a:solidFill>
                  <a:srgbClr val="FF0000"/>
                </a:solidFill>
                <a:latin typeface="Arial" pitchFamily="34" charset="0"/>
                <a:cs typeface="Arial" pitchFamily="34" charset="0"/>
              </a:rPr>
              <a:t>or any combination in between</a:t>
            </a:r>
            <a:r>
              <a:rPr lang="en-US" sz="2800" kern="1200" dirty="0" smtClean="0">
                <a:solidFill>
                  <a:srgbClr val="FF0000"/>
                </a:solidFill>
                <a:latin typeface="Arial" pitchFamily="34" charset="0"/>
                <a:cs typeface="Arial" pitchFamily="34" charset="0"/>
              </a:rPr>
              <a:t>.</a:t>
            </a:r>
            <a:endParaRPr lang="en-US" sz="2800" kern="120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8" name="Group 17"/>
          <p:cNvGrpSpPr/>
          <p:nvPr/>
        </p:nvGrpSpPr>
        <p:grpSpPr>
          <a:xfrm>
            <a:off x="2422525" y="685800"/>
            <a:ext cx="6721475" cy="5418360"/>
            <a:chOff x="2336800" y="835025"/>
            <a:chExt cx="6721475" cy="5418360"/>
          </a:xfrm>
        </p:grpSpPr>
        <p:pic>
          <p:nvPicPr>
            <p:cNvPr id="6" name="Picture 5"/>
            <p:cNvPicPr>
              <a:picLocks noChangeAspect="1" noChangeArrowheads="1"/>
            </p:cNvPicPr>
            <p:nvPr/>
          </p:nvPicPr>
          <p:blipFill>
            <a:blip r:embed="rId3" cstate="print"/>
            <a:srcRect/>
            <a:stretch>
              <a:fillRect/>
            </a:stretch>
          </p:blipFill>
          <p:spPr bwMode="auto">
            <a:xfrm>
              <a:off x="2792413" y="882650"/>
              <a:ext cx="5792787" cy="5207000"/>
            </a:xfrm>
            <a:prstGeom prst="rect">
              <a:avLst/>
            </a:prstGeom>
            <a:noFill/>
            <a:ln w="9525">
              <a:noFill/>
              <a:miter lim="800000"/>
              <a:headEnd/>
              <a:tailEnd/>
            </a:ln>
          </p:spPr>
        </p:pic>
        <p:sp>
          <p:nvSpPr>
            <p:cNvPr id="7" name="Text Box 9"/>
            <p:cNvSpPr txBox="1">
              <a:spLocks noChangeArrowheads="1"/>
            </p:cNvSpPr>
            <p:nvPr/>
          </p:nvSpPr>
          <p:spPr bwMode="auto">
            <a:xfrm>
              <a:off x="7881938" y="5573712"/>
              <a:ext cx="1176337" cy="679673"/>
            </a:xfrm>
            <a:prstGeom prst="rect">
              <a:avLst/>
            </a:prstGeom>
            <a:noFill/>
            <a:ln w="9525">
              <a:noFill/>
              <a:miter lim="800000"/>
              <a:headEnd/>
              <a:tailEnd/>
            </a:ln>
          </p:spPr>
          <p:txBody>
            <a:bodyPr>
              <a:spAutoFit/>
            </a:bodyPr>
            <a:lstStyle/>
            <a:p>
              <a:pPr algn="ctr">
                <a:lnSpc>
                  <a:spcPct val="95000"/>
                </a:lnSpc>
                <a:spcBef>
                  <a:spcPct val="50000"/>
                </a:spcBef>
              </a:pPr>
              <a:r>
                <a:rPr lang="en-US" sz="2000" dirty="0">
                  <a:latin typeface="Arial"/>
                  <a:cs typeface="Arial"/>
                </a:rPr>
                <a:t>Quantity of Fish</a:t>
              </a:r>
            </a:p>
          </p:txBody>
        </p:sp>
        <p:sp>
          <p:nvSpPr>
            <p:cNvPr id="8" name="Text Box 10"/>
            <p:cNvSpPr txBox="1">
              <a:spLocks noChangeArrowheads="1"/>
            </p:cNvSpPr>
            <p:nvPr/>
          </p:nvSpPr>
          <p:spPr bwMode="auto">
            <a:xfrm>
              <a:off x="2336800" y="835025"/>
              <a:ext cx="1408113" cy="679673"/>
            </a:xfrm>
            <a:prstGeom prst="rect">
              <a:avLst/>
            </a:prstGeom>
            <a:noFill/>
            <a:ln w="9525">
              <a:noFill/>
              <a:miter lim="800000"/>
              <a:headEnd/>
              <a:tailEnd/>
            </a:ln>
          </p:spPr>
          <p:txBody>
            <a:bodyPr>
              <a:spAutoFit/>
            </a:bodyPr>
            <a:lstStyle/>
            <a:p>
              <a:pPr algn="r">
                <a:lnSpc>
                  <a:spcPct val="95000"/>
                </a:lnSpc>
                <a:spcBef>
                  <a:spcPct val="50000"/>
                </a:spcBef>
              </a:pPr>
              <a:r>
                <a:rPr lang="en-US" sz="2000">
                  <a:latin typeface="Arial"/>
                  <a:cs typeface="Arial"/>
                </a:rPr>
                <a:t>Quantity of Mangos</a:t>
              </a:r>
            </a:p>
          </p:txBody>
        </p:sp>
      </p:grpSp>
      <p:sp>
        <p:nvSpPr>
          <p:cNvPr id="9" name="Line 11"/>
          <p:cNvSpPr>
            <a:spLocks noChangeShapeType="1"/>
          </p:cNvSpPr>
          <p:nvPr/>
        </p:nvSpPr>
        <p:spPr bwMode="auto">
          <a:xfrm>
            <a:off x="3898900" y="1519237"/>
            <a:ext cx="3851275" cy="3811588"/>
          </a:xfrm>
          <a:prstGeom prst="line">
            <a:avLst/>
          </a:prstGeom>
          <a:noFill/>
          <a:ln w="28575">
            <a:solidFill>
              <a:schemeClr val="tx1"/>
            </a:solidFill>
            <a:round/>
            <a:headEnd/>
            <a:tailEnd/>
          </a:ln>
        </p:spPr>
        <p:txBody>
          <a:bodyPr/>
          <a:lstStyle/>
          <a:p>
            <a:endParaRPr lang="en-US">
              <a:latin typeface="Arial"/>
              <a:cs typeface="Arial"/>
            </a:endParaRPr>
          </a:p>
        </p:txBody>
      </p:sp>
      <p:sp>
        <p:nvSpPr>
          <p:cNvPr id="10" name="Oval 25"/>
          <p:cNvSpPr>
            <a:spLocks noChangeArrowheads="1"/>
          </p:cNvSpPr>
          <p:nvPr/>
        </p:nvSpPr>
        <p:spPr bwMode="auto">
          <a:xfrm>
            <a:off x="7672388" y="5256212"/>
            <a:ext cx="139700" cy="138113"/>
          </a:xfrm>
          <a:prstGeom prst="ellipse">
            <a:avLst/>
          </a:prstGeom>
          <a:solidFill>
            <a:schemeClr val="tx1"/>
          </a:solidFill>
          <a:ln w="9525">
            <a:noFill/>
            <a:prstDash val="dash"/>
            <a:round/>
            <a:headEnd/>
            <a:tailEnd/>
          </a:ln>
        </p:spPr>
        <p:txBody>
          <a:bodyPr wrap="none" anchor="ctr"/>
          <a:lstStyle/>
          <a:p>
            <a:endParaRPr lang="en-US">
              <a:latin typeface="Arial"/>
              <a:cs typeface="Arial"/>
            </a:endParaRPr>
          </a:p>
        </p:txBody>
      </p:sp>
      <p:sp>
        <p:nvSpPr>
          <p:cNvPr id="11" name="Oval 25"/>
          <p:cNvSpPr>
            <a:spLocks noChangeArrowheads="1"/>
          </p:cNvSpPr>
          <p:nvPr/>
        </p:nvSpPr>
        <p:spPr bwMode="auto">
          <a:xfrm>
            <a:off x="3841750" y="1447800"/>
            <a:ext cx="139700" cy="138112"/>
          </a:xfrm>
          <a:prstGeom prst="ellipse">
            <a:avLst/>
          </a:prstGeom>
          <a:solidFill>
            <a:schemeClr val="tx1"/>
          </a:solidFill>
          <a:ln w="9525">
            <a:noFill/>
            <a:prstDash val="dash"/>
            <a:round/>
            <a:headEnd/>
            <a:tailEnd/>
          </a:ln>
        </p:spPr>
        <p:txBody>
          <a:bodyPr wrap="none" anchor="ctr"/>
          <a:lstStyle/>
          <a:p>
            <a:endParaRPr lang="en-US">
              <a:latin typeface="Arial"/>
              <a:cs typeface="Arial"/>
            </a:endParaRPr>
          </a:p>
        </p:txBody>
      </p:sp>
      <p:sp>
        <p:nvSpPr>
          <p:cNvPr id="12" name="Line 28"/>
          <p:cNvSpPr>
            <a:spLocks noChangeShapeType="1"/>
          </p:cNvSpPr>
          <p:nvPr/>
        </p:nvSpPr>
        <p:spPr bwMode="auto">
          <a:xfrm>
            <a:off x="3905250" y="2787650"/>
            <a:ext cx="2555875" cy="2538412"/>
          </a:xfrm>
          <a:prstGeom prst="line">
            <a:avLst/>
          </a:prstGeom>
          <a:noFill/>
          <a:ln w="28575">
            <a:solidFill>
              <a:srgbClr val="0000FF"/>
            </a:solidFill>
            <a:round/>
            <a:headEnd/>
            <a:tailEnd/>
          </a:ln>
        </p:spPr>
        <p:txBody>
          <a:bodyPr/>
          <a:lstStyle/>
          <a:p>
            <a:endParaRPr lang="en-US">
              <a:latin typeface="Arial"/>
              <a:cs typeface="Arial"/>
            </a:endParaRPr>
          </a:p>
        </p:txBody>
      </p:sp>
      <p:sp>
        <p:nvSpPr>
          <p:cNvPr id="13" name="Text Box 60"/>
          <p:cNvSpPr txBox="1">
            <a:spLocks noChangeArrowheads="1"/>
          </p:cNvSpPr>
          <p:nvPr/>
        </p:nvSpPr>
        <p:spPr bwMode="auto">
          <a:xfrm>
            <a:off x="5572125" y="1183125"/>
            <a:ext cx="2627313" cy="1235075"/>
          </a:xfrm>
          <a:prstGeom prst="rect">
            <a:avLst/>
          </a:prstGeom>
          <a:solidFill>
            <a:srgbClr val="9BDEFF"/>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i="1" dirty="0">
                <a:latin typeface="Arial"/>
                <a:cs typeface="Arial"/>
              </a:rPr>
              <a:t>A fall in income shifts the budget constraint down.</a:t>
            </a:r>
          </a:p>
        </p:txBody>
      </p:sp>
      <p:sp>
        <p:nvSpPr>
          <p:cNvPr id="14" name="Line 30"/>
          <p:cNvSpPr>
            <a:spLocks noChangeShapeType="1"/>
          </p:cNvSpPr>
          <p:nvPr/>
        </p:nvSpPr>
        <p:spPr bwMode="auto">
          <a:xfrm flipH="1">
            <a:off x="3908425" y="1589087"/>
            <a:ext cx="3175" cy="1136650"/>
          </a:xfrm>
          <a:prstGeom prst="line">
            <a:avLst/>
          </a:prstGeom>
          <a:noFill/>
          <a:ln w="57150">
            <a:solidFill>
              <a:srgbClr val="0099CC"/>
            </a:solidFill>
            <a:round/>
            <a:headEnd/>
            <a:tailEnd type="triangle" w="med" len="med"/>
          </a:ln>
        </p:spPr>
        <p:txBody>
          <a:bodyPr/>
          <a:lstStyle/>
          <a:p>
            <a:endParaRPr lang="en-US">
              <a:latin typeface="Arial"/>
              <a:cs typeface="Arial"/>
            </a:endParaRPr>
          </a:p>
        </p:txBody>
      </p:sp>
      <p:sp>
        <p:nvSpPr>
          <p:cNvPr id="15" name="Line 31"/>
          <p:cNvSpPr>
            <a:spLocks noChangeShapeType="1"/>
          </p:cNvSpPr>
          <p:nvPr/>
        </p:nvSpPr>
        <p:spPr bwMode="auto">
          <a:xfrm flipH="1">
            <a:off x="6540500" y="5329237"/>
            <a:ext cx="1133475" cy="0"/>
          </a:xfrm>
          <a:prstGeom prst="line">
            <a:avLst/>
          </a:prstGeom>
          <a:noFill/>
          <a:ln w="57150">
            <a:solidFill>
              <a:srgbClr val="0099CC"/>
            </a:solidFill>
            <a:round/>
            <a:headEnd/>
            <a:tailEnd type="triangle" w="med" len="med"/>
          </a:ln>
        </p:spPr>
        <p:txBody>
          <a:bodyPr/>
          <a:lstStyle/>
          <a:p>
            <a:endParaRPr lang="en-US">
              <a:latin typeface="Arial"/>
              <a:cs typeface="Arial"/>
            </a:endParaRPr>
          </a:p>
        </p:txBody>
      </p:sp>
      <p:sp>
        <p:nvSpPr>
          <p:cNvPr id="16" name="Oval 25"/>
          <p:cNvSpPr>
            <a:spLocks noChangeArrowheads="1"/>
          </p:cNvSpPr>
          <p:nvPr/>
        </p:nvSpPr>
        <p:spPr bwMode="auto">
          <a:xfrm>
            <a:off x="6396038" y="5259387"/>
            <a:ext cx="139700" cy="138113"/>
          </a:xfrm>
          <a:prstGeom prst="ellipse">
            <a:avLst/>
          </a:prstGeom>
          <a:solidFill>
            <a:srgbClr val="0000FF"/>
          </a:solidFill>
          <a:ln w="9525">
            <a:noFill/>
            <a:prstDash val="dash"/>
            <a:round/>
            <a:headEnd/>
            <a:tailEnd/>
          </a:ln>
        </p:spPr>
        <p:txBody>
          <a:bodyPr wrap="none" anchor="ctr"/>
          <a:lstStyle/>
          <a:p>
            <a:endParaRPr lang="en-US">
              <a:latin typeface="Arial"/>
              <a:cs typeface="Arial"/>
            </a:endParaRPr>
          </a:p>
        </p:txBody>
      </p:sp>
      <p:sp>
        <p:nvSpPr>
          <p:cNvPr id="17" name="Oval 25"/>
          <p:cNvSpPr>
            <a:spLocks noChangeArrowheads="1"/>
          </p:cNvSpPr>
          <p:nvPr/>
        </p:nvSpPr>
        <p:spPr bwMode="auto">
          <a:xfrm>
            <a:off x="3836988" y="2725737"/>
            <a:ext cx="139700" cy="138113"/>
          </a:xfrm>
          <a:prstGeom prst="ellipse">
            <a:avLst/>
          </a:prstGeom>
          <a:solidFill>
            <a:srgbClr val="0000FF"/>
          </a:solidFill>
          <a:ln w="9525">
            <a:noFill/>
            <a:prstDash val="dash"/>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3222661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5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24296</TotalTime>
  <Words>3415</Words>
  <Application>Microsoft Office PowerPoint</Application>
  <PresentationFormat>On-screen Show (4:3)</PresentationFormat>
  <Paragraphs>356</Paragraphs>
  <Slides>27</Slides>
  <Notes>27</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27</vt:i4>
      </vt:variant>
    </vt:vector>
  </HeadingPairs>
  <TitlesOfParts>
    <vt:vector size="45"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vt:lpstr>
      <vt:lpstr>The Budget Constraint:   What the Consumer Can Afford</vt:lpstr>
      <vt:lpstr>Active Learning 1  The budget constraint</vt:lpstr>
      <vt:lpstr>Active Learning 1    Answers</vt:lpstr>
      <vt:lpstr>Active Learning 1 The Slope of the Budget Constraint</vt:lpstr>
      <vt:lpstr>Active Learning 2 The budget constraint, continued</vt:lpstr>
      <vt:lpstr>Active Learning 2  Answers, part A</vt:lpstr>
      <vt:lpstr>Active Learning 2  Answers, part B</vt:lpstr>
      <vt:lpstr>Preferences:  What the Consumer Wants</vt:lpstr>
      <vt:lpstr>Four Properties of Indifference Curves 1. Indifference curves are downward-sloping. </vt:lpstr>
      <vt:lpstr>Four Properties of Indifference Curves 2. Higher indifference curves are preferred to lower ones. </vt:lpstr>
      <vt:lpstr>Four Properties of Indifference Curves 3. Indifference curves cannot cross.</vt:lpstr>
      <vt:lpstr>Four Properties of Indifference Curves 4. Indifference curves are bowed inward. </vt:lpstr>
      <vt:lpstr>The Marginal Rate of Substitution</vt:lpstr>
      <vt:lpstr>One Extreme Case:  Perfect Substitutes</vt:lpstr>
      <vt:lpstr>Another Extreme Case:  Perfect Complements</vt:lpstr>
      <vt:lpstr>Less Extreme Cases:   Close Substitutes and Close Complements</vt:lpstr>
      <vt:lpstr>Optimization:  What the Consumer Chooses</vt:lpstr>
      <vt:lpstr>Optimization: What the Consumer Chooses</vt:lpstr>
      <vt:lpstr>Conclusion:   Do People Really Think This Way?</vt:lpstr>
      <vt:lpstr>Summary </vt:lpstr>
      <vt:lpstr>Summary </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871</cp:revision>
  <dcterms:created xsi:type="dcterms:W3CDTF">2016-03-16T19:41:09Z</dcterms:created>
  <dcterms:modified xsi:type="dcterms:W3CDTF">2017-03-27T16:50:13Z</dcterms:modified>
</cp:coreProperties>
</file>