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9" r:id="rId1"/>
  </p:sldMasterIdLst>
  <p:notesMasterIdLst>
    <p:notesMasterId r:id="rId108"/>
  </p:notesMasterIdLst>
  <p:handoutMasterIdLst>
    <p:handoutMasterId r:id="rId109"/>
  </p:handoutMasterIdLst>
  <p:sldIdLst>
    <p:sldId id="652" r:id="rId2"/>
    <p:sldId id="657" r:id="rId3"/>
    <p:sldId id="714" r:id="rId4"/>
    <p:sldId id="539" r:id="rId5"/>
    <p:sldId id="537" r:id="rId6"/>
    <p:sldId id="654" r:id="rId7"/>
    <p:sldId id="683" r:id="rId8"/>
    <p:sldId id="687" r:id="rId9"/>
    <p:sldId id="715" r:id="rId10"/>
    <p:sldId id="538" r:id="rId11"/>
    <p:sldId id="541" r:id="rId12"/>
    <p:sldId id="542" r:id="rId13"/>
    <p:sldId id="726" r:id="rId14"/>
    <p:sldId id="543" r:id="rId15"/>
    <p:sldId id="545" r:id="rId16"/>
    <p:sldId id="698" r:id="rId17"/>
    <p:sldId id="699" r:id="rId18"/>
    <p:sldId id="700" r:id="rId19"/>
    <p:sldId id="701" r:id="rId20"/>
    <p:sldId id="702" r:id="rId21"/>
    <p:sldId id="703" r:id="rId22"/>
    <p:sldId id="704" r:id="rId23"/>
    <p:sldId id="716" r:id="rId24"/>
    <p:sldId id="546" r:id="rId25"/>
    <p:sldId id="649" r:id="rId26"/>
    <p:sldId id="567" r:id="rId27"/>
    <p:sldId id="660" r:id="rId28"/>
    <p:sldId id="568" r:id="rId29"/>
    <p:sldId id="552" r:id="rId30"/>
    <p:sldId id="689" r:id="rId31"/>
    <p:sldId id="569" r:id="rId32"/>
    <p:sldId id="548" r:id="rId33"/>
    <p:sldId id="570" r:id="rId34"/>
    <p:sldId id="553" r:id="rId35"/>
    <p:sldId id="571" r:id="rId36"/>
    <p:sldId id="549" r:id="rId37"/>
    <p:sldId id="551" r:id="rId38"/>
    <p:sldId id="572" r:id="rId39"/>
    <p:sldId id="706" r:id="rId40"/>
    <p:sldId id="707" r:id="rId41"/>
    <p:sldId id="708" r:id="rId42"/>
    <p:sldId id="709" r:id="rId43"/>
    <p:sldId id="728" r:id="rId44"/>
    <p:sldId id="729" r:id="rId45"/>
    <p:sldId id="710" r:id="rId46"/>
    <p:sldId id="711" r:id="rId47"/>
    <p:sldId id="712" r:id="rId48"/>
    <p:sldId id="713" r:id="rId49"/>
    <p:sldId id="717" r:id="rId50"/>
    <p:sldId id="727" r:id="rId51"/>
    <p:sldId id="693" r:id="rId52"/>
    <p:sldId id="694" r:id="rId53"/>
    <p:sldId id="695" r:id="rId54"/>
    <p:sldId id="718" r:id="rId55"/>
    <p:sldId id="720" r:id="rId56"/>
    <p:sldId id="722" r:id="rId57"/>
    <p:sldId id="723" r:id="rId58"/>
    <p:sldId id="661" r:id="rId59"/>
    <p:sldId id="587" r:id="rId60"/>
    <p:sldId id="574" r:id="rId61"/>
    <p:sldId id="589" r:id="rId62"/>
    <p:sldId id="582" r:id="rId63"/>
    <p:sldId id="591" r:id="rId64"/>
    <p:sldId id="590" r:id="rId65"/>
    <p:sldId id="588" r:id="rId66"/>
    <p:sldId id="581" r:id="rId67"/>
    <p:sldId id="558" r:id="rId68"/>
    <p:sldId id="575" r:id="rId69"/>
    <p:sldId id="556" r:id="rId70"/>
    <p:sldId id="592" r:id="rId71"/>
    <p:sldId id="557" r:id="rId72"/>
    <p:sldId id="594" r:id="rId73"/>
    <p:sldId id="593" r:id="rId74"/>
    <p:sldId id="596" r:id="rId75"/>
    <p:sldId id="595" r:id="rId76"/>
    <p:sldId id="598" r:id="rId77"/>
    <p:sldId id="600" r:id="rId78"/>
    <p:sldId id="601" r:id="rId79"/>
    <p:sldId id="597" r:id="rId80"/>
    <p:sldId id="688" r:id="rId81"/>
    <p:sldId id="599" r:id="rId82"/>
    <p:sldId id="617" r:id="rId83"/>
    <p:sldId id="604" r:id="rId84"/>
    <p:sldId id="616" r:id="rId85"/>
    <p:sldId id="605" r:id="rId86"/>
    <p:sldId id="606" r:id="rId87"/>
    <p:sldId id="615" r:id="rId88"/>
    <p:sldId id="607" r:id="rId89"/>
    <p:sldId id="608" r:id="rId90"/>
    <p:sldId id="609" r:id="rId91"/>
    <p:sldId id="612" r:id="rId92"/>
    <p:sldId id="610" r:id="rId93"/>
    <p:sldId id="618" r:id="rId94"/>
    <p:sldId id="619" r:id="rId95"/>
    <p:sldId id="532" r:id="rId96"/>
    <p:sldId id="560" r:id="rId97"/>
    <p:sldId id="561" r:id="rId98"/>
    <p:sldId id="562" r:id="rId99"/>
    <p:sldId id="634" r:id="rId100"/>
    <p:sldId id="563" r:id="rId101"/>
    <p:sldId id="578" r:id="rId102"/>
    <p:sldId id="624" r:id="rId103"/>
    <p:sldId id="625" r:id="rId104"/>
    <p:sldId id="633" r:id="rId105"/>
    <p:sldId id="684" r:id="rId106"/>
    <p:sldId id="685" r:id="rId107"/>
  </p:sldIdLst>
  <p:sldSz cx="9144000" cy="6858000" type="screen4x3"/>
  <p:notesSz cx="7010400" cy="9296400"/>
  <p:embeddedFontLst>
    <p:embeddedFont>
      <p:font typeface="Euclid" panose="020B0604020202020204" charset="0"/>
      <p:regular r:id="rId110"/>
      <p:bold r:id="rId111"/>
      <p:italic r:id="rId112"/>
      <p:boldItalic r:id="rId113"/>
    </p:embeddedFont>
    <p:embeddedFont>
      <p:font typeface="Book Antiqua" panose="02040602050305030304" pitchFamily="18" charset="0"/>
      <p:regular r:id="rId114"/>
      <p:bold r:id="rId115"/>
      <p:italic r:id="rId116"/>
      <p:boldItalic r:id="rId117"/>
    </p:embeddedFont>
  </p:embeddedFontLst>
  <p:defaultTextStyle>
    <a:defPPr>
      <a:defRPr lang="en-US"/>
    </a:defPPr>
    <a:lvl1pPr algn="l" rtl="0" fontAlgn="base">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FFCCCC"/>
    <a:srgbClr val="FFCC99"/>
    <a:srgbClr val="FF3300"/>
    <a:srgbClr val="0000FF"/>
    <a:srgbClr val="CE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0617" autoAdjust="0"/>
  </p:normalViewPr>
  <p:slideViewPr>
    <p:cSldViewPr>
      <p:cViewPr varScale="1">
        <p:scale>
          <a:sx n="94" d="100"/>
          <a:sy n="94" d="100"/>
        </p:scale>
        <p:origin x="2016" y="114"/>
      </p:cViewPr>
      <p:guideLst>
        <p:guide orient="horz" pos="2160"/>
        <p:guide pos="432"/>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00" d="100"/>
        <a:sy n="100" d="100"/>
      </p:scale>
      <p:origin x="0" y="0"/>
    </p:cViewPr>
  </p:sorterViewPr>
  <p:notesViewPr>
    <p:cSldViewPr>
      <p:cViewPr>
        <p:scale>
          <a:sx n="75" d="100"/>
          <a:sy n="75" d="100"/>
        </p:scale>
        <p:origin x="-78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8.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3.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4.fntdata"/><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11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5.fntdata"/><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fntdata"/><Relationship Id="rId115" Type="http://schemas.openxmlformats.org/officeDocument/2006/relationships/font" Target="fonts/font6.fntdata"/></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4429" tIns="47215" rIns="94429" bIns="47215" numCol="1" anchor="t" anchorCtr="0" compatLnSpc="1">
            <a:prstTxWarp prst="textNoShape">
              <a:avLst/>
            </a:prstTxWarp>
          </a:bodyPr>
          <a:lstStyle>
            <a:lvl1pPr>
              <a:defRPr sz="1200"/>
            </a:lvl1pPr>
          </a:lstStyle>
          <a:p>
            <a:pPr>
              <a:defRPr/>
            </a:pPr>
            <a:r>
              <a:rPr lang="en-US"/>
              <a:t>Eastwood's ECO486 Notes</a:t>
            </a:r>
          </a:p>
        </p:txBody>
      </p:sp>
      <p:sp>
        <p:nvSpPr>
          <p:cNvPr id="3075" name="Rectangle 3"/>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4429" tIns="47215" rIns="94429" bIns="47215" numCol="1" anchor="b" anchorCtr="0" compatLnSpc="1">
            <a:prstTxWarp prst="textNoShape">
              <a:avLst/>
            </a:prstTxWarp>
          </a:bodyPr>
          <a:lstStyle>
            <a:lvl1pPr>
              <a:defRPr sz="1200"/>
            </a:lvl1pPr>
          </a:lstStyle>
          <a:p>
            <a:pPr>
              <a:defRPr/>
            </a:pPr>
            <a:r>
              <a:rPr lang="en-US"/>
              <a:t>Tariffs</a:t>
            </a:r>
          </a:p>
        </p:txBody>
      </p:sp>
      <p:sp>
        <p:nvSpPr>
          <p:cNvPr id="3076" name="Rectangle 4"/>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4429" tIns="47215" rIns="94429" bIns="47215" numCol="1" anchor="b" anchorCtr="0" compatLnSpc="1">
            <a:prstTxWarp prst="textNoShape">
              <a:avLst/>
            </a:prstTxWarp>
          </a:bodyPr>
          <a:lstStyle>
            <a:lvl1pPr algn="r">
              <a:defRPr sz="1200"/>
            </a:lvl1pPr>
          </a:lstStyle>
          <a:p>
            <a:fld id="{E56C7F58-78FA-4EB1-940D-16FF408F6B54}" type="slidenum">
              <a:rPr lang="en-US"/>
              <a:pPr/>
              <a:t>‹#›</a:t>
            </a:fld>
            <a:endParaRPr lang="en-US"/>
          </a:p>
        </p:txBody>
      </p:sp>
    </p:spTree>
    <p:extLst>
      <p:ext uri="{BB962C8B-B14F-4D97-AF65-F5344CB8AC3E}">
        <p14:creationId xmlns:p14="http://schemas.microsoft.com/office/powerpoint/2010/main" val="28753076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5-04-11T17:33:01.929"/>
    </inkml:context>
    <inkml:brush xml:id="br0">
      <inkml:brushProperty name="width" value="0.05292" units="cm"/>
      <inkml:brushProperty name="height" value="0.05292" units="cm"/>
      <inkml:brushProperty name="color" value="#FFFFFF"/>
      <inkml:brushProperty name="fitToCurve" value="1"/>
      <inkml:brushProperty name="ignorePressure" value="1"/>
    </inkml:brush>
  </inkml:definitions>
  <inkml:trace contextRef="#ctx0" brushRef="#br0">230 221,'0'0,"-25"0,25 0,-24 0,24 0,-25 25,25 0,0-1,-24-24,24 0,0 25,0 0,-25-25,25 0,0 24,-24-24,24 0,-25 0,25 0,0-24,0 24,0-25,0 25,25-25,-1 25,-24-24,0-1,25 25,-25-25,0 25,24 0,1 0,-1 0,1 0,-25 0,0-24,0 24,24 0,-24-25,0 25,0-25,0 25,-24 0,-1 0,1 0,24 0,24 0,1 0,-1 0,1 0,-25 0,24 0,1 0,-1 0,1 0,-25 0,24 0,1 0,-1 0,1 0,-1 0,1 0,-1 0,1 0,-50 0,1 0,-1 0,1 0,-1 0,25 0,0 0,-24 0,-1 0,1 0,-1 0,25 0,-24 0,24 0,0 25,0 0,-25-25,1 0,24 24,0 1,0 0,-25-25,25 0,0 24,-24-24,24 0,0 25,-25-25,25 0,-24 25,24-1,-25-24,25 0,0 0,0-24,0-1,0 0,0 25,0-24,0 24,25-25,-1 0,1 25,-25-24,0 24,24 0,-24-25,0 25,25 0,-25-25,0 25,-25 25,25 0,-24-25,-1 0,25 24,-24-24,-1 0,25 0,25 0,-25-24,0 24,0-25,0 25,0-25,0 25,0-24,0 24,24 0,-24-25,0 0,0 25,25 0,-25-24,0 24,0-25,0 25,24 0,-24-25,-24 25,-1 25,1-25,24 0,-25 0,1 0,-1 25,1-25,24 0,-25 0,1 0,24 0,-25 0,25 0,0 24,25-24,-1 0,1 0,-1 0,-24 0,25 0,-1 0,1 0,-1 0,-24 0,25 0,-25 0,-25 0,1 0,-1 0,25 0,-24 0,-1 0,1 0,-1 0,25 25,-24-25,24 0,0 25,0-1,0 1,0 0,0-25,0 24,0-24,24 0,1 0,-1 0,1 0,-25-24,0 24,24 0,-24-25,0 25,25-25,-1 25,-24-24,0 24,25-25,-1 25,1 0,-50 0,25 25,-24-1,24 1,0 0,0-25,0 24,0 1,-25-25,25 0,0 25,-24-1,24 1,0 0,-25-25,25 0,0 24,0-24,0-24,0 24,0-25,0 25,25 0,-25-25,0 25,0-24,0 24,0-25,0 25,0-25,0 25,24 0,1 0,-1 0,-24-24,-24 24,-1 0,1 0,-1 0,25 0,-24 0,-1 0,1 0,-1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5-04-11T17:33:18.714"/>
    </inkml:context>
    <inkml:brush xml:id="br0">
      <inkml:brushProperty name="width" value="0.05292" units="cm"/>
      <inkml:brushProperty name="height" value="0.05292" units="cm"/>
      <inkml:brushProperty name="color" value="#FFFF00"/>
      <inkml:brushProperty name="fitToCurve" value="1"/>
      <inkml:brushProperty name="ignorePressure" value="1"/>
    </inkml:brush>
  </inkml:definitions>
  <inkml:trace contextRef="#ctx0" brushRef="#br0">372 49,'0'0,"-25"0,25 0,0 24,-24-24,24 0,-25 0,25 0,0 24,-25-24,25 0,-25 0,25 0,-25 0,25 0,0 24,-24-24,24 0,-25 0,25 0,25 0,-1 0,1 0,0 0,0 0,0 0,-1 0,1 0,-25 0,25 0,0-24,0 24,0 0,-50 0,0 0,0 0,0 0,0 0,25 0,0 48,-24-48,24 0,0 25,0-25,24 0,1 0,0 0,0-25,-25 25,25 0,0 0,-25-24,0 0,24 24,-24-24,0 24,0-24,0 24,0-25,0 25,0-24,0 24,0 0,-24 24,24 1,0-1,0 0,-25-24,25 0,-25 24,25 0,0 1,-25-1,25-24,-25 0,25 0,0 0,0 0,25 0,0 0,0 0,0-24,-25 24,24-25,-24 25,-24 0,24 0,-25 0,25 0,-25 0,25 0,-50 25,50-1,-25 0,25 0,-24-24,24 0,-25 0,25 0,0 25,0-1,0-24,25 0,-25-24,0 24,0-25,0 1,24 24,-24-24,0 24,25 0,-25-24,0 24,25 0,-25-25,0 25,0-24,0 0,0 24,0-24,0 24,25 0,-25-24,0 24,25 0,-25-25,0 25,-25 0,25 0,-25 0,25 0,0 25,-25-25,25 0,0 24,-25 0,25 0,-24 0,24-24,0 25,0-1,-25-24,25 0,0 0,0-24,0 24,25 0,-1-25,1 25,-25-24,0 0,0 24,25 0,-25-24,0 24,25 0,0 0,0 0,-1 0,-24 0,25 0,0 0,0 0,0 24,-25 0,0 0,0 1,-25-25,25 0,0 24,25-24,-1 0,1 0,0 0,-25 0,25 0,-25-24,0-1,0 1,0 0,0 24,0 24,-25-24,25 0,0 24,0 1,-25-25,25 0,0 24,0 0,-25-24,25 0,-24 0,24 0,0 24,-25-24,25 0,-25 0,25 0,-25 0,25 0,0 25,-25-25,25 0,-24 0,24 0,0 24,-25-24,0 0,25 0,-25 0,25 0,-25 0,0 0,25 0,-24 0,-1 0,0 0,25 0,-25 0,0 0,25 0,-24 0,-1 0,0 0,25 0,-25 0,0 0,1 0,-1 0,0 0,25 0,-25 0,25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5-04-11T17:32:47.728"/>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25,'0'-25,"0"25,25 0,-1 0,1 0,0 0,-25 0,24 0,1 0,-1 0,1 0,-25 0,0 0,0 0,25 0,-25 0,0 0,25 0,-25 0,0 0,0 0,0 0,0 0,0 0,25 0,-1 0,-24 0,0 0,25 0,-25 0,0 0,24 0,1 0,0 0,-25 0,0 0,24 0,1 0,-25 0,0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5-04-11T17:32:51.033"/>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0 299,'0'-25,"25"25,-1 0,1-24,-1-2,-24 26,25 0,0 0,-25-25,0 25,24 0,1-25,-1 1,1 24,-25-25,25 25,-1 0,1 0,-25-25,0 25,0-26,0 26,0-24,0 24,0-25,0 25,0-25,0 25,24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1026"/>
          <p:cNvSpPr>
            <a:spLocks noGrp="1" noChangeArrowheads="1"/>
          </p:cNvSpPr>
          <p:nvPr>
            <p:ph type="hdr" sz="quarter"/>
          </p:nvPr>
        </p:nvSpPr>
        <p:spPr bwMode="auto">
          <a:xfrm>
            <a:off x="0" y="0"/>
            <a:ext cx="3038475" cy="465138"/>
          </a:xfrm>
          <a:prstGeom prst="rect">
            <a:avLst/>
          </a:prstGeom>
          <a:noFill/>
          <a:ln w="12700">
            <a:noFill/>
            <a:miter lim="800000"/>
            <a:headEnd type="none" w="sm" len="sm"/>
            <a:tailEnd type="none" w="sm" len="sm"/>
          </a:ln>
          <a:effectLst/>
        </p:spPr>
        <p:txBody>
          <a:bodyPr vert="horz" wrap="square" lIns="94429" tIns="47215" rIns="94429" bIns="47215" numCol="1" anchor="t" anchorCtr="0" compatLnSpc="1">
            <a:prstTxWarp prst="textNoShape">
              <a:avLst/>
            </a:prstTxWarp>
          </a:bodyPr>
          <a:lstStyle>
            <a:lvl1pPr>
              <a:defRPr sz="1200"/>
            </a:lvl1pPr>
          </a:lstStyle>
          <a:p>
            <a:pPr>
              <a:defRPr/>
            </a:pPr>
            <a:r>
              <a:rPr lang="en-US"/>
              <a:t>Eastwood's ECO486 Notes</a:t>
            </a:r>
          </a:p>
        </p:txBody>
      </p:sp>
      <p:sp>
        <p:nvSpPr>
          <p:cNvPr id="137219" name="Rectangle 1027"/>
          <p:cNvSpPr>
            <a:spLocks noGrp="1" noChangeArrowheads="1"/>
          </p:cNvSpPr>
          <p:nvPr>
            <p:ph type="dt" idx="1"/>
          </p:nvPr>
        </p:nvSpPr>
        <p:spPr bwMode="auto">
          <a:xfrm>
            <a:off x="3971925" y="0"/>
            <a:ext cx="3038475" cy="465138"/>
          </a:xfrm>
          <a:prstGeom prst="rect">
            <a:avLst/>
          </a:prstGeom>
          <a:noFill/>
          <a:ln w="12700">
            <a:noFill/>
            <a:miter lim="800000"/>
            <a:headEnd type="none" w="sm" len="sm"/>
            <a:tailEnd type="none" w="sm" len="sm"/>
          </a:ln>
          <a:effectLst/>
        </p:spPr>
        <p:txBody>
          <a:bodyPr vert="horz" wrap="square" lIns="94429" tIns="47215" rIns="94429" bIns="47215" numCol="1" anchor="t" anchorCtr="0" compatLnSpc="1">
            <a:prstTxWarp prst="textNoShape">
              <a:avLst/>
            </a:prstTxWarp>
          </a:bodyPr>
          <a:lstStyle>
            <a:lvl1pPr algn="r">
              <a:defRPr sz="1200"/>
            </a:lvl1pPr>
          </a:lstStyle>
          <a:p>
            <a:pPr>
              <a:defRPr/>
            </a:pPr>
            <a:endParaRPr lang="en-US"/>
          </a:p>
        </p:txBody>
      </p:sp>
      <p:sp>
        <p:nvSpPr>
          <p:cNvPr id="134148"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1" name="Rectangle 1029"/>
          <p:cNvSpPr>
            <a:spLocks noGrp="1" noChangeArrowheads="1"/>
          </p:cNvSpPr>
          <p:nvPr>
            <p:ph type="body" sz="quarter" idx="3"/>
          </p:nvPr>
        </p:nvSpPr>
        <p:spPr bwMode="auto">
          <a:xfrm>
            <a:off x="935038" y="4416425"/>
            <a:ext cx="5140325" cy="4183063"/>
          </a:xfrm>
          <a:prstGeom prst="rect">
            <a:avLst/>
          </a:prstGeom>
          <a:noFill/>
          <a:ln w="12700">
            <a:noFill/>
            <a:miter lim="800000"/>
            <a:headEnd type="none" w="sm" len="sm"/>
            <a:tailEnd type="none" w="sm" len="sm"/>
          </a:ln>
          <a:effectLst/>
        </p:spPr>
        <p:txBody>
          <a:bodyPr vert="horz" wrap="square" lIns="94429" tIns="47215" rIns="94429" bIns="472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7222" name="Rectangle 1030"/>
          <p:cNvSpPr>
            <a:spLocks noGrp="1" noChangeArrowheads="1"/>
          </p:cNvSpPr>
          <p:nvPr>
            <p:ph type="ftr" sz="quarter" idx="4"/>
          </p:nvPr>
        </p:nvSpPr>
        <p:spPr bwMode="auto">
          <a:xfrm>
            <a:off x="0" y="8831263"/>
            <a:ext cx="3038475" cy="465137"/>
          </a:xfrm>
          <a:prstGeom prst="rect">
            <a:avLst/>
          </a:prstGeom>
          <a:noFill/>
          <a:ln w="12700">
            <a:noFill/>
            <a:miter lim="800000"/>
            <a:headEnd type="none" w="sm" len="sm"/>
            <a:tailEnd type="none" w="sm" len="sm"/>
          </a:ln>
          <a:effectLst/>
        </p:spPr>
        <p:txBody>
          <a:bodyPr vert="horz" wrap="square" lIns="94429" tIns="47215" rIns="94429" bIns="47215" numCol="1" anchor="b" anchorCtr="0" compatLnSpc="1">
            <a:prstTxWarp prst="textNoShape">
              <a:avLst/>
            </a:prstTxWarp>
          </a:bodyPr>
          <a:lstStyle>
            <a:lvl1pPr>
              <a:defRPr sz="1200"/>
            </a:lvl1pPr>
          </a:lstStyle>
          <a:p>
            <a:pPr>
              <a:defRPr/>
            </a:pPr>
            <a:r>
              <a:rPr lang="en-US"/>
              <a:t>Tariffs</a:t>
            </a:r>
          </a:p>
        </p:txBody>
      </p:sp>
      <p:sp>
        <p:nvSpPr>
          <p:cNvPr id="137223" name="Rectangle 1031"/>
          <p:cNvSpPr>
            <a:spLocks noGrp="1" noChangeArrowheads="1"/>
          </p:cNvSpPr>
          <p:nvPr>
            <p:ph type="sldNum" sz="quarter" idx="5"/>
          </p:nvPr>
        </p:nvSpPr>
        <p:spPr bwMode="auto">
          <a:xfrm>
            <a:off x="3971925" y="8831263"/>
            <a:ext cx="3038475" cy="465137"/>
          </a:xfrm>
          <a:prstGeom prst="rect">
            <a:avLst/>
          </a:prstGeom>
          <a:noFill/>
          <a:ln w="12700">
            <a:noFill/>
            <a:miter lim="800000"/>
            <a:headEnd type="none" w="sm" len="sm"/>
            <a:tailEnd type="none" w="sm" len="sm"/>
          </a:ln>
          <a:effectLst/>
        </p:spPr>
        <p:txBody>
          <a:bodyPr vert="horz" wrap="square" lIns="94429" tIns="47215" rIns="94429" bIns="47215" numCol="1" anchor="b" anchorCtr="0" compatLnSpc="1">
            <a:prstTxWarp prst="textNoShape">
              <a:avLst/>
            </a:prstTxWarp>
          </a:bodyPr>
          <a:lstStyle>
            <a:lvl1pPr algn="r">
              <a:defRPr sz="1200"/>
            </a:lvl1pPr>
          </a:lstStyle>
          <a:p>
            <a:fld id="{952EB0CE-5DBC-44D6-99C4-35DC6A66CDCB}" type="slidenum">
              <a:rPr lang="en-US"/>
              <a:pPr/>
              <a:t>‹#›</a:t>
            </a:fld>
            <a:endParaRPr lang="en-US"/>
          </a:p>
        </p:txBody>
      </p:sp>
    </p:spTree>
    <p:extLst>
      <p:ext uri="{BB962C8B-B14F-4D97-AF65-F5344CB8AC3E}">
        <p14:creationId xmlns:p14="http://schemas.microsoft.com/office/powerpoint/2010/main" val="246954698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ncyclopedia.com/printable.aspx?id=1O999:phytosanitary"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del.icio.us/post" TargetMode="External"/><Relationship Id="rId4" Type="http://schemas.openxmlformats.org/officeDocument/2006/relationships/hyperlink" Target="http://digg.com/submit?phase=2&amp;url=http://www.encyclopedia.com/doc/1O999-phytosanitary.html&amp;title=phytosanitary&amp;bodytext=%0a++++++%3cp%3e%3cspan+style=%22display:inline;font-size:105%25;font-weight:bold;%22%3ephy&amp;#xB7;to&amp;#xB7;san&amp;#xB7;i&amp;#xB7;tar&amp;#xB7;y+&lt;/span&gt;+/+&lt;span+style=&quot;font-family:Lucida+Sans+Unicode;&quot;&gt;&amp;#x2CC;f&amp;#x12B;t&amp;#x14D;&amp;#x2C8;saniter&amp;#x113;&lt;/span&gt;/++&lt;span+style=&quot;display:block;+margin-left:1em;+text-indent:-1.5em;+counter-reset:subsense;&quot;&gt;&amp;#x2022;+adj.++(of+agricultural+good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3517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3517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5115A8A2-51A0-4B0E-9295-8763F59E6EB1}" type="slidenum">
              <a:rPr lang="en-US" sz="1200"/>
              <a:pPr eaLnBrk="1" hangingPunct="1"/>
              <a:t>1</a:t>
            </a:fld>
            <a:endParaRPr lang="en-US" sz="1200"/>
          </a:p>
        </p:txBody>
      </p:sp>
      <p:sp>
        <p:nvSpPr>
          <p:cNvPr id="135173" name="Rectangle 2"/>
          <p:cNvSpPr>
            <a:spLocks noGrp="1" noRot="1" noChangeAspect="1" noChangeArrowheads="1" noTextEdit="1"/>
          </p:cNvSpPr>
          <p:nvPr>
            <p:ph type="sldImg"/>
          </p:nvPr>
        </p:nvSpPr>
        <p:spPr>
          <a:ln/>
        </p:spPr>
      </p:sp>
      <p:sp>
        <p:nvSpPr>
          <p:cNvPr id="1351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37301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4643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4643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A77C611E-1118-44F1-9CED-64FCD419401E}" type="slidenum">
              <a:rPr lang="en-US" sz="1200"/>
              <a:pPr eaLnBrk="1" hangingPunct="1"/>
              <a:t>10</a:t>
            </a:fld>
            <a:endParaRPr lang="en-US" sz="1200"/>
          </a:p>
        </p:txBody>
      </p:sp>
      <p:sp>
        <p:nvSpPr>
          <p:cNvPr id="146437" name="Rectangle 2"/>
          <p:cNvSpPr>
            <a:spLocks noGrp="1" noRot="1" noChangeAspect="1" noChangeArrowheads="1" noTextEdit="1"/>
          </p:cNvSpPr>
          <p:nvPr>
            <p:ph type="sldImg"/>
          </p:nvPr>
        </p:nvSpPr>
        <p:spPr>
          <a:ln/>
        </p:spPr>
      </p:sp>
      <p:sp>
        <p:nvSpPr>
          <p:cNvPr id="1464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439479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4745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4746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B71EE38D-7A54-49B7-9DC4-1DF38D337069}" type="slidenum">
              <a:rPr lang="en-US" sz="1200"/>
              <a:pPr eaLnBrk="1" hangingPunct="1"/>
              <a:t>11</a:t>
            </a:fld>
            <a:endParaRPr lang="en-US" sz="1200"/>
          </a:p>
        </p:txBody>
      </p:sp>
      <p:sp>
        <p:nvSpPr>
          <p:cNvPr id="147461" name="Rectangle 2"/>
          <p:cNvSpPr>
            <a:spLocks noGrp="1" noRot="1" noChangeAspect="1" noChangeArrowheads="1" noTextEdit="1"/>
          </p:cNvSpPr>
          <p:nvPr>
            <p:ph type="sldImg"/>
          </p:nvPr>
        </p:nvSpPr>
        <p:spPr>
          <a:ln/>
        </p:spPr>
      </p:sp>
      <p:sp>
        <p:nvSpPr>
          <p:cNvPr id="1474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214404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4848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4848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17F1C4A6-D276-4D2C-BFD1-2B8FF36C0A3C}" type="slidenum">
              <a:rPr lang="en-US" sz="1200"/>
              <a:pPr eaLnBrk="1" hangingPunct="1"/>
              <a:t>12</a:t>
            </a:fld>
            <a:endParaRPr lang="en-US" sz="1200"/>
          </a:p>
        </p:txBody>
      </p:sp>
      <p:sp>
        <p:nvSpPr>
          <p:cNvPr id="148485" name="Rectangle 2"/>
          <p:cNvSpPr>
            <a:spLocks noGrp="1" noRot="1" noChangeAspect="1" noChangeArrowheads="1" noTextEdit="1"/>
          </p:cNvSpPr>
          <p:nvPr>
            <p:ph type="sldImg"/>
          </p:nvPr>
        </p:nvSpPr>
        <p:spPr>
          <a:ln/>
        </p:spPr>
      </p:sp>
      <p:sp>
        <p:nvSpPr>
          <p:cNvPr id="1484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495337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0992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0992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806FA673-D36B-4D9C-9961-4D1B7B1653BB}" type="slidenum">
              <a:rPr lang="en-US" sz="1200"/>
              <a:pPr eaLnBrk="1" hangingPunct="1"/>
              <a:t>13</a:t>
            </a:fld>
            <a:endParaRPr lang="en-US" sz="1200"/>
          </a:p>
        </p:txBody>
      </p:sp>
      <p:sp>
        <p:nvSpPr>
          <p:cNvPr id="209925" name="Rectangle 2"/>
          <p:cNvSpPr>
            <a:spLocks noGrp="1" noRot="1" noChangeAspect="1" noChangeArrowheads="1" noTextEdit="1"/>
          </p:cNvSpPr>
          <p:nvPr>
            <p:ph type="sldImg"/>
          </p:nvPr>
        </p:nvSpPr>
        <p:spPr>
          <a:solidFill>
            <a:srgbClr val="FFFFFF"/>
          </a:solidFill>
          <a:ln/>
        </p:spPr>
      </p:sp>
      <p:sp>
        <p:nvSpPr>
          <p:cNvPr id="209926" name="Rectangle 3"/>
          <p:cNvSpPr>
            <a:spLocks noGrp="1" noChangeArrowheads="1"/>
          </p:cNvSpPr>
          <p:nvPr>
            <p:ph type="body" idx="1"/>
          </p:nvPr>
        </p:nvSpPr>
        <p:spPr>
          <a:solidFill>
            <a:srgbClr val="FFFFFF"/>
          </a:solidFill>
          <a:ln>
            <a:solidFill>
              <a:srgbClr val="000000"/>
            </a:solidFill>
          </a:ln>
        </p:spPr>
        <p:txBody>
          <a:bodyPr/>
          <a:lstStyle/>
          <a:p>
            <a:r>
              <a:rPr lang="en-US" dirty="0" smtClean="0"/>
              <a:t>Tariffs &amp; NTBs often exclude new goods (e.g., computers, just-in-time inventory processes)</a:t>
            </a:r>
          </a:p>
          <a:p>
            <a:endParaRPr lang="en-US" dirty="0" smtClean="0"/>
          </a:p>
        </p:txBody>
      </p:sp>
    </p:spTree>
    <p:extLst>
      <p:ext uri="{BB962C8B-B14F-4D97-AF65-F5344CB8AC3E}">
        <p14:creationId xmlns:p14="http://schemas.microsoft.com/office/powerpoint/2010/main" val="64381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4950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4950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367347CF-35A9-4D78-B6F1-0C9A1C6C3645}" type="slidenum">
              <a:rPr lang="en-US" sz="1200"/>
              <a:pPr eaLnBrk="1" hangingPunct="1"/>
              <a:t>14</a:t>
            </a:fld>
            <a:endParaRPr lang="en-US" sz="1200"/>
          </a:p>
        </p:txBody>
      </p:sp>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1000851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1776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1776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441B8574-D933-40CC-99D8-368A6A974F48}" type="slidenum">
              <a:rPr lang="en-US" sz="1200"/>
              <a:pPr eaLnBrk="1" hangingPunct="1"/>
              <a:t>16</a:t>
            </a:fld>
            <a:endParaRPr lang="en-US" sz="1200"/>
          </a:p>
        </p:txBody>
      </p:sp>
      <p:sp>
        <p:nvSpPr>
          <p:cNvPr id="117765" name="Rectangle 2"/>
          <p:cNvSpPr>
            <a:spLocks noGrp="1" noRot="1" noChangeAspect="1" noChangeArrowheads="1" noTextEdit="1"/>
          </p:cNvSpPr>
          <p:nvPr>
            <p:ph type="sldImg"/>
          </p:nvPr>
        </p:nvSpPr>
        <p:spPr>
          <a:ln/>
        </p:spPr>
      </p:sp>
      <p:sp>
        <p:nvSpPr>
          <p:cNvPr id="1177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380681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Eastwood's ECO486 Notes</a:t>
            </a:r>
            <a:endParaRPr lang="en-US"/>
          </a:p>
        </p:txBody>
      </p:sp>
      <p:sp>
        <p:nvSpPr>
          <p:cNvPr id="5" name="Footer Placeholder 4"/>
          <p:cNvSpPr>
            <a:spLocks noGrp="1"/>
          </p:cNvSpPr>
          <p:nvPr>
            <p:ph type="ftr" sz="quarter" idx="11"/>
          </p:nvPr>
        </p:nvSpPr>
        <p:spPr/>
        <p:txBody>
          <a:bodyPr/>
          <a:lstStyle/>
          <a:p>
            <a:pPr>
              <a:defRPr/>
            </a:pPr>
            <a:r>
              <a:rPr lang="en-US" smtClean="0"/>
              <a:t>Tariffs</a:t>
            </a:r>
            <a:endParaRPr lang="en-US"/>
          </a:p>
        </p:txBody>
      </p:sp>
      <p:sp>
        <p:nvSpPr>
          <p:cNvPr id="6" name="Slide Number Placeholder 5"/>
          <p:cNvSpPr>
            <a:spLocks noGrp="1"/>
          </p:cNvSpPr>
          <p:nvPr>
            <p:ph type="sldNum" sz="quarter" idx="12"/>
          </p:nvPr>
        </p:nvSpPr>
        <p:spPr/>
        <p:txBody>
          <a:bodyPr/>
          <a:lstStyle/>
          <a:p>
            <a:fld id="{952EB0CE-5DBC-44D6-99C4-35DC6A66CDCB}" type="slidenum">
              <a:rPr lang="en-US" smtClean="0"/>
              <a:pPr/>
              <a:t>17</a:t>
            </a:fld>
            <a:endParaRPr lang="en-US"/>
          </a:p>
        </p:txBody>
      </p:sp>
    </p:spTree>
    <p:extLst>
      <p:ext uri="{BB962C8B-B14F-4D97-AF65-F5344CB8AC3E}">
        <p14:creationId xmlns:p14="http://schemas.microsoft.com/office/powerpoint/2010/main" val="3354737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1878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1878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19F5C6D7-ED81-41FE-BC13-244D6B4053C5}" type="slidenum">
              <a:rPr lang="en-US" sz="1200"/>
              <a:pPr eaLnBrk="1" hangingPunct="1"/>
              <a:t>18</a:t>
            </a:fld>
            <a:endParaRPr lang="en-US" sz="1200"/>
          </a:p>
        </p:txBody>
      </p:sp>
      <p:sp>
        <p:nvSpPr>
          <p:cNvPr id="11878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While quotas are being phased out, other non-tariff barriers are on the rise. </a:t>
            </a:r>
            <a:r>
              <a:rPr lang="en-US" sz="1200" dirty="0" smtClean="0"/>
              <a:t>See Table5.2, page 147, </a:t>
            </a:r>
            <a:r>
              <a:rPr lang="en-US" sz="1200" dirty="0" err="1" smtClean="0"/>
              <a:t>Carbaugh</a:t>
            </a:r>
            <a:endParaRPr lang="en-US" sz="1200" dirty="0" smtClean="0"/>
          </a:p>
          <a:p>
            <a:endParaRPr lang="en-US" dirty="0" smtClean="0"/>
          </a:p>
        </p:txBody>
      </p:sp>
    </p:spTree>
    <p:extLst>
      <p:ext uri="{BB962C8B-B14F-4D97-AF65-F5344CB8AC3E}">
        <p14:creationId xmlns:p14="http://schemas.microsoft.com/office/powerpoint/2010/main" val="2876770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1981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1981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9890603B-2783-4892-A2D1-D9C73F367C53}" type="slidenum">
              <a:rPr lang="en-US" sz="1200"/>
              <a:pPr eaLnBrk="1" hangingPunct="1"/>
              <a:t>19</a:t>
            </a:fld>
            <a:endParaRPr lang="en-US" sz="1200"/>
          </a:p>
        </p:txBody>
      </p:sp>
      <p:sp>
        <p:nvSpPr>
          <p:cNvPr id="119813" name="Notes Placeholder 4"/>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b="1" smtClean="0"/>
              <a:t>phytosanitary</a:t>
            </a:r>
          </a:p>
          <a:p>
            <a:r>
              <a:rPr lang="en-US" b="1" smtClean="0"/>
              <a:t>From: The Oxford Pocket Dictionary of Current English  |  Date: 2008 </a:t>
            </a:r>
          </a:p>
          <a:p>
            <a:r>
              <a:rPr lang="en-US" smtClean="0">
                <a:hlinkClick r:id="rId3" action="ppaction://hlinkfile"/>
              </a:rPr>
              <a:t>Print</a:t>
            </a:r>
            <a:r>
              <a:rPr lang="en-US" smtClean="0"/>
              <a:t> </a:t>
            </a:r>
          </a:p>
          <a:p>
            <a:r>
              <a:rPr lang="en-US" smtClean="0">
                <a:hlinkClick r:id="rId4"/>
              </a:rPr>
              <a:t>Digg</a:t>
            </a:r>
            <a:r>
              <a:rPr lang="en-US" smtClean="0"/>
              <a:t> </a:t>
            </a:r>
          </a:p>
          <a:p>
            <a:r>
              <a:rPr lang="en-US" smtClean="0">
                <a:hlinkClick r:id="rId5"/>
              </a:rPr>
              <a:t>del.icio.us</a:t>
            </a:r>
            <a:r>
              <a:rPr lang="en-US" smtClean="0"/>
              <a:t> </a:t>
            </a:r>
          </a:p>
          <a:p>
            <a:r>
              <a:rPr lang="en-US" b="1" smtClean="0"/>
              <a:t>phy·to·san·i·tar·y </a:t>
            </a:r>
            <a:r>
              <a:rPr lang="en-US" smtClean="0"/>
              <a:t>/ ˌfītōˈsaniterē/ </a:t>
            </a:r>
          </a:p>
          <a:p>
            <a:r>
              <a:rPr lang="en-US" smtClean="0"/>
              <a:t>adj. (of agricultural goods crossing borders) sanitary with regard to pests and pathogens: </a:t>
            </a:r>
            <a:r>
              <a:rPr lang="en-US" i="1" smtClean="0"/>
              <a:t>a point-of-origin phytosanitary certificate.</a:t>
            </a:r>
            <a:endParaRPr lang="en-US" smtClean="0"/>
          </a:p>
          <a:p>
            <a:endParaRPr lang="en-US" smtClean="0"/>
          </a:p>
        </p:txBody>
      </p:sp>
    </p:spTree>
    <p:extLst>
      <p:ext uri="{BB962C8B-B14F-4D97-AF65-F5344CB8AC3E}">
        <p14:creationId xmlns:p14="http://schemas.microsoft.com/office/powerpoint/2010/main" val="2344912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2185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2186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777C4BB0-3A38-4162-9D5C-C8D60EA00597}" type="slidenum">
              <a:rPr lang="en-US" sz="1200"/>
              <a:pPr eaLnBrk="1" hangingPunct="1"/>
              <a:t>22</a:t>
            </a:fld>
            <a:endParaRPr lang="en-US" sz="1200"/>
          </a:p>
        </p:txBody>
      </p:sp>
    </p:spTree>
    <p:extLst>
      <p:ext uri="{BB962C8B-B14F-4D97-AF65-F5344CB8AC3E}">
        <p14:creationId xmlns:p14="http://schemas.microsoft.com/office/powerpoint/2010/main" val="275831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361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361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C7BD1690-E1A3-4DED-ADF9-C8E3E7CED6E5}" type="slidenum">
              <a:rPr lang="en-US" sz="1200"/>
              <a:pPr eaLnBrk="1" hangingPunct="1"/>
              <a:t>2</a:t>
            </a:fld>
            <a:endParaRPr lang="en-US" sz="1200"/>
          </a:p>
        </p:txBody>
      </p:sp>
      <p:sp>
        <p:nvSpPr>
          <p:cNvPr id="136197"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1800130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361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361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C7BD1690-E1A3-4DED-ADF9-C8E3E7CED6E5}" type="slidenum">
              <a:rPr lang="en-US" sz="1200"/>
              <a:pPr eaLnBrk="1" hangingPunct="1"/>
              <a:t>23</a:t>
            </a:fld>
            <a:endParaRPr lang="en-US" sz="1200"/>
          </a:p>
        </p:txBody>
      </p:sp>
      <p:sp>
        <p:nvSpPr>
          <p:cNvPr id="136197"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3055815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See also Figure 4.2, Carbaugh</a:t>
            </a:r>
          </a:p>
          <a:p>
            <a:endParaRPr lang="en-US" smtClean="0"/>
          </a:p>
        </p:txBody>
      </p:sp>
      <p:sp>
        <p:nvSpPr>
          <p:cNvPr id="152580" name="Header Placeholder 3"/>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52581" name="Footer Placeholder 4"/>
          <p:cNvSpPr>
            <a:spLocks noGrp="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52582" name="Slide Number Placeholder 5"/>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E4F6C18D-267D-4309-BECD-B289EB0F8429}" type="slidenum">
              <a:rPr lang="en-US" sz="1200"/>
              <a:pPr eaLnBrk="1" hangingPunct="1"/>
              <a:t>25</a:t>
            </a:fld>
            <a:endParaRPr lang="en-US" sz="1200"/>
          </a:p>
        </p:txBody>
      </p:sp>
    </p:spTree>
    <p:extLst>
      <p:ext uri="{BB962C8B-B14F-4D97-AF65-F5344CB8AC3E}">
        <p14:creationId xmlns:p14="http://schemas.microsoft.com/office/powerpoint/2010/main" val="4144144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5462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5462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F58CB223-C6BC-4D03-BD5B-4D452F62AB69}" type="slidenum">
              <a:rPr lang="en-US" sz="1200"/>
              <a:pPr eaLnBrk="1" hangingPunct="1"/>
              <a:t>26</a:t>
            </a:fld>
            <a:endParaRPr lang="en-US" sz="1200"/>
          </a:p>
        </p:txBody>
      </p:sp>
    </p:spTree>
    <p:extLst>
      <p:ext uri="{BB962C8B-B14F-4D97-AF65-F5344CB8AC3E}">
        <p14:creationId xmlns:p14="http://schemas.microsoft.com/office/powerpoint/2010/main" val="2703450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5565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5565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92535517-5057-4033-980A-E27EFC70A268}" type="slidenum">
              <a:rPr lang="en-US" sz="1200"/>
              <a:pPr eaLnBrk="1" hangingPunct="1"/>
              <a:t>27</a:t>
            </a:fld>
            <a:endParaRPr lang="en-US" sz="1200"/>
          </a:p>
        </p:txBody>
      </p:sp>
    </p:spTree>
    <p:extLst>
      <p:ext uri="{BB962C8B-B14F-4D97-AF65-F5344CB8AC3E}">
        <p14:creationId xmlns:p14="http://schemas.microsoft.com/office/powerpoint/2010/main" val="3872943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5667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5667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14C40412-6560-4BA1-90AE-DDD01B67EAD7}" type="slidenum">
              <a:rPr lang="en-US" sz="1200"/>
              <a:pPr eaLnBrk="1" hangingPunct="1"/>
              <a:t>28</a:t>
            </a:fld>
            <a:endParaRPr lang="en-US" sz="1200"/>
          </a:p>
        </p:txBody>
      </p:sp>
    </p:spTree>
    <p:extLst>
      <p:ext uri="{BB962C8B-B14F-4D97-AF65-F5344CB8AC3E}">
        <p14:creationId xmlns:p14="http://schemas.microsoft.com/office/powerpoint/2010/main" val="2005455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5769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5770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60D7659F-87BE-4ED7-913E-9C61AE3F3297}" type="slidenum">
              <a:rPr lang="en-US" sz="1200"/>
              <a:pPr eaLnBrk="1" hangingPunct="1"/>
              <a:t>29</a:t>
            </a:fld>
            <a:endParaRPr lang="en-US" sz="1200"/>
          </a:p>
        </p:txBody>
      </p:sp>
    </p:spTree>
    <p:extLst>
      <p:ext uri="{BB962C8B-B14F-4D97-AF65-F5344CB8AC3E}">
        <p14:creationId xmlns:p14="http://schemas.microsoft.com/office/powerpoint/2010/main" val="998743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5872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5872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9B80F408-95FD-47BF-AC25-F61277B2C076}" type="slidenum">
              <a:rPr lang="en-US" sz="1200"/>
              <a:pPr eaLnBrk="1" hangingPunct="1"/>
              <a:t>31</a:t>
            </a:fld>
            <a:endParaRPr lang="en-US" sz="1200"/>
          </a:p>
        </p:txBody>
      </p:sp>
    </p:spTree>
    <p:extLst>
      <p:ext uri="{BB962C8B-B14F-4D97-AF65-F5344CB8AC3E}">
        <p14:creationId xmlns:p14="http://schemas.microsoft.com/office/powerpoint/2010/main" val="1950649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5974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5974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9FF88716-442E-497B-B728-0180DEE492B2}" type="slidenum">
              <a:rPr lang="en-US" sz="1200"/>
              <a:pPr eaLnBrk="1" hangingPunct="1"/>
              <a:t>32</a:t>
            </a:fld>
            <a:endParaRPr lang="en-US" sz="1200"/>
          </a:p>
        </p:txBody>
      </p:sp>
    </p:spTree>
    <p:extLst>
      <p:ext uri="{BB962C8B-B14F-4D97-AF65-F5344CB8AC3E}">
        <p14:creationId xmlns:p14="http://schemas.microsoft.com/office/powerpoint/2010/main" val="1158569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6077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6077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4189E229-1659-4F58-8721-0F2B85B948B0}" type="slidenum">
              <a:rPr lang="en-US" sz="1200"/>
              <a:pPr eaLnBrk="1" hangingPunct="1"/>
              <a:t>33</a:t>
            </a:fld>
            <a:endParaRPr lang="en-US" sz="1200"/>
          </a:p>
        </p:txBody>
      </p:sp>
    </p:spTree>
    <p:extLst>
      <p:ext uri="{BB962C8B-B14F-4D97-AF65-F5344CB8AC3E}">
        <p14:creationId xmlns:p14="http://schemas.microsoft.com/office/powerpoint/2010/main" val="1018196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617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617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18A25B22-49DB-4248-9E03-1B18CA33F87F}" type="slidenum">
              <a:rPr lang="en-US" sz="1200"/>
              <a:pPr eaLnBrk="1" hangingPunct="1"/>
              <a:t>34</a:t>
            </a:fld>
            <a:endParaRPr lang="en-US" sz="1200"/>
          </a:p>
        </p:txBody>
      </p:sp>
    </p:spTree>
    <p:extLst>
      <p:ext uri="{BB962C8B-B14F-4D97-AF65-F5344CB8AC3E}">
        <p14:creationId xmlns:p14="http://schemas.microsoft.com/office/powerpoint/2010/main" val="13813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361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361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C7BD1690-E1A3-4DED-ADF9-C8E3E7CED6E5}" type="slidenum">
              <a:rPr lang="en-US" sz="1200"/>
              <a:pPr eaLnBrk="1" hangingPunct="1"/>
              <a:t>3</a:t>
            </a:fld>
            <a:endParaRPr lang="en-US" sz="1200"/>
          </a:p>
        </p:txBody>
      </p:sp>
      <p:sp>
        <p:nvSpPr>
          <p:cNvPr id="136197"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3467602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6281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6282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7F2C61D1-4EB6-4B2B-90DE-20CEAA15400B}" type="slidenum">
              <a:rPr lang="en-US" sz="1200"/>
              <a:pPr eaLnBrk="1" hangingPunct="1"/>
              <a:t>35</a:t>
            </a:fld>
            <a:endParaRPr lang="en-US" sz="1200"/>
          </a:p>
        </p:txBody>
      </p:sp>
    </p:spTree>
    <p:extLst>
      <p:ext uri="{BB962C8B-B14F-4D97-AF65-F5344CB8AC3E}">
        <p14:creationId xmlns:p14="http://schemas.microsoft.com/office/powerpoint/2010/main" val="2028166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6384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6384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522765D1-2CBA-4DD2-A4E3-CB659E7C8A41}" type="slidenum">
              <a:rPr lang="en-US" sz="1200"/>
              <a:pPr eaLnBrk="1" hangingPunct="1"/>
              <a:t>36</a:t>
            </a:fld>
            <a:endParaRPr lang="en-US" sz="1200"/>
          </a:p>
        </p:txBody>
      </p:sp>
    </p:spTree>
    <p:extLst>
      <p:ext uri="{BB962C8B-B14F-4D97-AF65-F5344CB8AC3E}">
        <p14:creationId xmlns:p14="http://schemas.microsoft.com/office/powerpoint/2010/main" val="3770761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6486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6486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44033F09-63F0-4BB8-B21F-6AD49B5FC347}" type="slidenum">
              <a:rPr lang="en-US" sz="1200"/>
              <a:pPr eaLnBrk="1" hangingPunct="1"/>
              <a:t>37</a:t>
            </a:fld>
            <a:endParaRPr lang="en-US" sz="1200"/>
          </a:p>
        </p:txBody>
      </p:sp>
    </p:spTree>
    <p:extLst>
      <p:ext uri="{BB962C8B-B14F-4D97-AF65-F5344CB8AC3E}">
        <p14:creationId xmlns:p14="http://schemas.microsoft.com/office/powerpoint/2010/main" val="1304896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6589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6589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D60F1C26-F305-4CE9-A2E4-28C122D81241}" type="slidenum">
              <a:rPr lang="en-US" sz="1200"/>
              <a:pPr eaLnBrk="1" hangingPunct="1"/>
              <a:t>38</a:t>
            </a:fld>
            <a:endParaRPr lang="en-US" sz="1200"/>
          </a:p>
        </p:txBody>
      </p:sp>
    </p:spTree>
    <p:extLst>
      <p:ext uri="{BB962C8B-B14F-4D97-AF65-F5344CB8AC3E}">
        <p14:creationId xmlns:p14="http://schemas.microsoft.com/office/powerpoint/2010/main" val="166926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2390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2390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F17E80DC-BC68-4DC3-8917-BADABC3F8CDF}" type="slidenum">
              <a:rPr lang="en-US" sz="1200"/>
              <a:pPr eaLnBrk="1" hangingPunct="1"/>
              <a:t>39</a:t>
            </a:fld>
            <a:endParaRPr lang="en-US" sz="1200"/>
          </a:p>
        </p:txBody>
      </p:sp>
    </p:spTree>
    <p:extLst>
      <p:ext uri="{BB962C8B-B14F-4D97-AF65-F5344CB8AC3E}">
        <p14:creationId xmlns:p14="http://schemas.microsoft.com/office/powerpoint/2010/main" val="4168374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2493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2493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365E5CB6-BAB2-4F9D-A7DB-A0F6599F9D84}" type="slidenum">
              <a:rPr lang="en-US" sz="1200"/>
              <a:pPr eaLnBrk="1" hangingPunct="1"/>
              <a:t>40</a:t>
            </a:fld>
            <a:endParaRPr lang="en-US" sz="1200"/>
          </a:p>
        </p:txBody>
      </p:sp>
    </p:spTree>
    <p:extLst>
      <p:ext uri="{BB962C8B-B14F-4D97-AF65-F5344CB8AC3E}">
        <p14:creationId xmlns:p14="http://schemas.microsoft.com/office/powerpoint/2010/main" val="3880005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2595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2595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D15B59A9-D016-435D-A865-7069AA017691}" type="slidenum">
              <a:rPr lang="en-US" sz="1200"/>
              <a:pPr eaLnBrk="1" hangingPunct="1"/>
              <a:t>41</a:t>
            </a:fld>
            <a:endParaRPr lang="en-US" sz="1200"/>
          </a:p>
        </p:txBody>
      </p:sp>
    </p:spTree>
    <p:extLst>
      <p:ext uri="{BB962C8B-B14F-4D97-AF65-F5344CB8AC3E}">
        <p14:creationId xmlns:p14="http://schemas.microsoft.com/office/powerpoint/2010/main" val="2453476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2697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2698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307AF397-7B30-439E-8E73-C6D7448C6823}" type="slidenum">
              <a:rPr lang="en-US" sz="1200"/>
              <a:pPr eaLnBrk="1" hangingPunct="1"/>
              <a:t>42</a:t>
            </a:fld>
            <a:endParaRPr lang="en-US" sz="1200"/>
          </a:p>
        </p:txBody>
      </p:sp>
    </p:spTree>
    <p:extLst>
      <p:ext uri="{BB962C8B-B14F-4D97-AF65-F5344CB8AC3E}">
        <p14:creationId xmlns:p14="http://schemas.microsoft.com/office/powerpoint/2010/main" val="2069316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20377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20378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45C9B4DE-560F-48EA-B2FB-1B283628A2C4}" type="slidenum">
              <a:rPr lang="en-US" sz="1200"/>
              <a:pPr eaLnBrk="1" hangingPunct="1"/>
              <a:t>43</a:t>
            </a:fld>
            <a:endParaRPr lang="en-US" sz="1200"/>
          </a:p>
        </p:txBody>
      </p:sp>
      <p:sp>
        <p:nvSpPr>
          <p:cNvPr id="203781" name="Rectangle 2"/>
          <p:cNvSpPr>
            <a:spLocks noGrp="1" noRot="1" noChangeAspect="1" noChangeArrowheads="1" noTextEdit="1"/>
          </p:cNvSpPr>
          <p:nvPr>
            <p:ph type="sldImg"/>
          </p:nvPr>
        </p:nvSpPr>
        <p:spPr>
          <a:ln/>
        </p:spPr>
      </p:sp>
      <p:sp>
        <p:nvSpPr>
          <p:cNvPr id="2037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2249415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20480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20480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B2EF7F88-DDD0-47CC-A336-85F110A30E70}" type="slidenum">
              <a:rPr lang="en-US" sz="1200"/>
              <a:pPr eaLnBrk="1" hangingPunct="1"/>
              <a:t>44</a:t>
            </a:fld>
            <a:endParaRPr lang="en-US" sz="1200"/>
          </a:p>
        </p:txBody>
      </p:sp>
      <p:sp>
        <p:nvSpPr>
          <p:cNvPr id="204805" name="Rectangle 2"/>
          <p:cNvSpPr>
            <a:spLocks noGrp="1" noRot="1" noChangeAspect="1" noChangeArrowheads="1" noTextEdit="1"/>
          </p:cNvSpPr>
          <p:nvPr>
            <p:ph type="sldImg"/>
          </p:nvPr>
        </p:nvSpPr>
        <p:spPr>
          <a:ln/>
        </p:spPr>
      </p:sp>
      <p:sp>
        <p:nvSpPr>
          <p:cNvPr id="2048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See also page 159 of Sawyer &amp; Sprinkle</a:t>
            </a:r>
          </a:p>
        </p:txBody>
      </p:sp>
    </p:spTree>
    <p:extLst>
      <p:ext uri="{BB962C8B-B14F-4D97-AF65-F5344CB8AC3E}">
        <p14:creationId xmlns:p14="http://schemas.microsoft.com/office/powerpoint/2010/main" val="162227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3824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3824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67CC6DD3-B87A-4E10-BED3-A397C0BF0B5F}" type="slidenum">
              <a:rPr lang="en-US" sz="1200"/>
              <a:pPr eaLnBrk="1" hangingPunct="1"/>
              <a:t>4</a:t>
            </a:fld>
            <a:endParaRPr lang="en-US" sz="1200"/>
          </a:p>
        </p:txBody>
      </p:sp>
      <p:sp>
        <p:nvSpPr>
          <p:cNvPr id="138245" name="Rectangle 2"/>
          <p:cNvSpPr>
            <a:spLocks noGrp="1" noRot="1" noChangeAspect="1" noChangeArrowheads="1" noTextEdit="1"/>
          </p:cNvSpPr>
          <p:nvPr>
            <p:ph type="sldImg"/>
          </p:nvPr>
        </p:nvSpPr>
        <p:spPr>
          <a:ln/>
        </p:spPr>
      </p:sp>
      <p:sp>
        <p:nvSpPr>
          <p:cNvPr id="1382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2400807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6896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6896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0EE747A8-C15F-4C58-A24A-71D7DF140D0F}" type="slidenum">
              <a:rPr lang="en-US" sz="1200"/>
              <a:pPr eaLnBrk="1" hangingPunct="1"/>
              <a:t>45</a:t>
            </a:fld>
            <a:endParaRPr lang="en-US" sz="1200"/>
          </a:p>
        </p:txBody>
      </p:sp>
    </p:spTree>
    <p:extLst>
      <p:ext uri="{BB962C8B-B14F-4D97-AF65-F5344CB8AC3E}">
        <p14:creationId xmlns:p14="http://schemas.microsoft.com/office/powerpoint/2010/main" val="41046575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6998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6998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529D7126-302B-46A3-AF3F-5C3E96DC44CE}" type="slidenum">
              <a:rPr lang="en-US" sz="1200"/>
              <a:pPr eaLnBrk="1" hangingPunct="1"/>
              <a:t>46</a:t>
            </a:fld>
            <a:endParaRPr lang="en-US" sz="1200"/>
          </a:p>
        </p:txBody>
      </p:sp>
    </p:spTree>
    <p:extLst>
      <p:ext uri="{BB962C8B-B14F-4D97-AF65-F5344CB8AC3E}">
        <p14:creationId xmlns:p14="http://schemas.microsoft.com/office/powerpoint/2010/main" val="33159213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7101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7101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4351932F-E37E-4C77-A8DD-F5CB68808D46}" type="slidenum">
              <a:rPr lang="en-US" sz="1200"/>
              <a:pPr eaLnBrk="1" hangingPunct="1"/>
              <a:t>47</a:t>
            </a:fld>
            <a:endParaRPr lang="en-US" sz="1200"/>
          </a:p>
        </p:txBody>
      </p:sp>
    </p:spTree>
    <p:extLst>
      <p:ext uri="{BB962C8B-B14F-4D97-AF65-F5344CB8AC3E}">
        <p14:creationId xmlns:p14="http://schemas.microsoft.com/office/powerpoint/2010/main" val="3256587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7203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7203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6C518EB2-4FD9-4432-BBBC-421B37FEA426}" type="slidenum">
              <a:rPr lang="en-US" sz="1200"/>
              <a:pPr eaLnBrk="1" hangingPunct="1"/>
              <a:t>48</a:t>
            </a:fld>
            <a:endParaRPr lang="en-US" sz="1200"/>
          </a:p>
        </p:txBody>
      </p:sp>
    </p:spTree>
    <p:extLst>
      <p:ext uri="{BB962C8B-B14F-4D97-AF65-F5344CB8AC3E}">
        <p14:creationId xmlns:p14="http://schemas.microsoft.com/office/powerpoint/2010/main" val="28622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361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361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C7BD1690-E1A3-4DED-ADF9-C8E3E7CED6E5}" type="slidenum">
              <a:rPr lang="en-US" sz="1200"/>
              <a:pPr eaLnBrk="1" hangingPunct="1"/>
              <a:t>49</a:t>
            </a:fld>
            <a:endParaRPr lang="en-US" sz="1200"/>
          </a:p>
        </p:txBody>
      </p:sp>
      <p:sp>
        <p:nvSpPr>
          <p:cNvPr id="136197"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1066859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2493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2493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365E5CB6-BAB2-4F9D-A7DB-A0F6599F9D84}" type="slidenum">
              <a:rPr lang="en-US" sz="1200"/>
              <a:pPr eaLnBrk="1" hangingPunct="1"/>
              <a:t>50</a:t>
            </a:fld>
            <a:endParaRPr lang="en-US" sz="1200"/>
          </a:p>
        </p:txBody>
      </p:sp>
    </p:spTree>
    <p:extLst>
      <p:ext uri="{BB962C8B-B14F-4D97-AF65-F5344CB8AC3E}">
        <p14:creationId xmlns:p14="http://schemas.microsoft.com/office/powerpoint/2010/main" val="41123450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5769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5770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C8E11EAC-5606-4CF1-AE81-B9D479DD4272}" type="slidenum">
              <a:rPr lang="en-US" sz="1200"/>
              <a:pPr eaLnBrk="1" hangingPunct="1"/>
              <a:t>51</a:t>
            </a:fld>
            <a:endParaRPr lang="en-US" sz="1200"/>
          </a:p>
        </p:txBody>
      </p:sp>
    </p:spTree>
    <p:extLst>
      <p:ext uri="{BB962C8B-B14F-4D97-AF65-F5344CB8AC3E}">
        <p14:creationId xmlns:p14="http://schemas.microsoft.com/office/powerpoint/2010/main" val="31996153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5872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5872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B07572AE-C43A-40C5-8E8E-C9357A8DD64A}" type="slidenum">
              <a:rPr lang="en-US" sz="1200"/>
              <a:pPr eaLnBrk="1" hangingPunct="1"/>
              <a:t>52</a:t>
            </a:fld>
            <a:endParaRPr lang="en-US" sz="1200"/>
          </a:p>
        </p:txBody>
      </p:sp>
    </p:spTree>
    <p:extLst>
      <p:ext uri="{BB962C8B-B14F-4D97-AF65-F5344CB8AC3E}">
        <p14:creationId xmlns:p14="http://schemas.microsoft.com/office/powerpoint/2010/main" val="2358616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 486 Notes</a:t>
            </a:r>
          </a:p>
        </p:txBody>
      </p:sp>
      <p:sp>
        <p:nvSpPr>
          <p:cNvPr id="15974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Non-tariff Barriers and Arguments for Protection</a:t>
            </a:r>
          </a:p>
        </p:txBody>
      </p:sp>
      <p:sp>
        <p:nvSpPr>
          <p:cNvPr id="15974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94FD0CA9-993A-4C97-864A-2A2177473B63}" type="slidenum">
              <a:rPr lang="en-US" sz="1200"/>
              <a:pPr eaLnBrk="1" hangingPunct="1"/>
              <a:t>53</a:t>
            </a:fld>
            <a:endParaRPr lang="en-US" sz="1200"/>
          </a:p>
        </p:txBody>
      </p:sp>
      <p:sp>
        <p:nvSpPr>
          <p:cNvPr id="159749" name="Rectangle 2"/>
          <p:cNvSpPr>
            <a:spLocks noGrp="1" noRot="1" noChangeAspect="1" noChangeArrowheads="1" noTextEdit="1"/>
          </p:cNvSpPr>
          <p:nvPr>
            <p:ph type="sldImg"/>
          </p:nvPr>
        </p:nvSpPr>
        <p:spPr>
          <a:ln/>
        </p:spPr>
      </p:sp>
      <p:sp>
        <p:nvSpPr>
          <p:cNvPr id="1597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Tariffs &amp; NTBs often exclude new goods (e.g., computers, just-in-time inventory processes)</a:t>
            </a:r>
          </a:p>
          <a:p>
            <a:endParaRPr lang="en-US" smtClean="0"/>
          </a:p>
        </p:txBody>
      </p:sp>
    </p:spTree>
    <p:extLst>
      <p:ext uri="{BB962C8B-B14F-4D97-AF65-F5344CB8AC3E}">
        <p14:creationId xmlns:p14="http://schemas.microsoft.com/office/powerpoint/2010/main" val="2621004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361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361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C7BD1690-E1A3-4DED-ADF9-C8E3E7CED6E5}" type="slidenum">
              <a:rPr lang="en-US" sz="1200"/>
              <a:pPr eaLnBrk="1" hangingPunct="1"/>
              <a:t>54</a:t>
            </a:fld>
            <a:endParaRPr lang="en-US" sz="1200"/>
          </a:p>
        </p:txBody>
      </p:sp>
      <p:sp>
        <p:nvSpPr>
          <p:cNvPr id="136197"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3888016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4029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4029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F8194A00-12C7-467E-B1D2-5BAE82C87EA9}" type="slidenum">
              <a:rPr lang="en-US" sz="1200"/>
              <a:pPr eaLnBrk="1" hangingPunct="1"/>
              <a:t>5</a:t>
            </a:fld>
            <a:endParaRPr lang="en-US" sz="1200"/>
          </a:p>
        </p:txBody>
      </p:sp>
    </p:spTree>
    <p:extLst>
      <p:ext uri="{BB962C8B-B14F-4D97-AF65-F5344CB8AC3E}">
        <p14:creationId xmlns:p14="http://schemas.microsoft.com/office/powerpoint/2010/main" val="1885923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0582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0582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74008C60-A461-4440-8724-84945FCFFAA6}" type="slidenum">
              <a:rPr lang="en-US" sz="1200"/>
              <a:pPr eaLnBrk="1" hangingPunct="1"/>
              <a:t>56</a:t>
            </a:fld>
            <a:endParaRPr lang="en-US" sz="1200"/>
          </a:p>
        </p:txBody>
      </p:sp>
      <p:sp>
        <p:nvSpPr>
          <p:cNvPr id="205829" name="Rectangle 2"/>
          <p:cNvSpPr>
            <a:spLocks noGrp="1" noRot="1" noChangeAspect="1" noChangeArrowheads="1" noTextEdit="1"/>
          </p:cNvSpPr>
          <p:nvPr>
            <p:ph type="sldImg"/>
          </p:nvPr>
        </p:nvSpPr>
        <p:spPr>
          <a:ln/>
        </p:spPr>
      </p:sp>
      <p:sp>
        <p:nvSpPr>
          <p:cNvPr id="2058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dirty="0" smtClean="0"/>
              <a:t>The NRP is the ad valorem tariff rate. In the case of a specific tariff (or a compound tariff), it is the equivalent ad valorem tariff rate, expressed as a percentage of the free-trade price of the good. Value added</a:t>
            </a:r>
            <a:r>
              <a:rPr lang="en-US" baseline="0" dirty="0" smtClean="0"/>
              <a:t> is the difference between the price of the final good and the price of the (imported) intermediate goods used to </a:t>
            </a:r>
            <a:r>
              <a:rPr lang="en-US" baseline="0" smtClean="0"/>
              <a:t>make it.</a:t>
            </a:r>
            <a:endParaRPr lang="en-US" smtClean="0"/>
          </a:p>
          <a:p>
            <a:endParaRPr lang="en-US" dirty="0" smtClean="0"/>
          </a:p>
          <a:p>
            <a:r>
              <a:rPr lang="en-US" dirty="0" smtClean="0"/>
              <a:t>The ERP is the percentage increase in domestic value added as a result of trade policy.</a:t>
            </a:r>
          </a:p>
        </p:txBody>
      </p:sp>
    </p:spTree>
    <p:extLst>
      <p:ext uri="{BB962C8B-B14F-4D97-AF65-F5344CB8AC3E}">
        <p14:creationId xmlns:p14="http://schemas.microsoft.com/office/powerpoint/2010/main" val="4178850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0685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0685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53FABC4A-4706-4943-B8E7-90960D452257}" type="slidenum">
              <a:rPr lang="en-US" sz="1200"/>
              <a:pPr eaLnBrk="1" hangingPunct="1"/>
              <a:t>57</a:t>
            </a:fld>
            <a:endParaRPr lang="en-US" sz="1200"/>
          </a:p>
        </p:txBody>
      </p:sp>
      <p:sp>
        <p:nvSpPr>
          <p:cNvPr id="206853" name="Rectangle 2"/>
          <p:cNvSpPr>
            <a:spLocks noGrp="1" noRot="1" noChangeAspect="1" noChangeArrowheads="1" noTextEdit="1"/>
          </p:cNvSpPr>
          <p:nvPr>
            <p:ph type="sldImg"/>
          </p:nvPr>
        </p:nvSpPr>
        <p:spPr>
          <a:ln/>
        </p:spPr>
      </p:sp>
      <p:sp>
        <p:nvSpPr>
          <p:cNvPr id="2068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a:p>
            <a:r>
              <a:rPr lang="en-US" sz="2900" b="1" i="1" smtClean="0">
                <a:latin typeface="Euclid" panose="02020503060505020303" pitchFamily="18" charset="0"/>
              </a:rPr>
              <a:t>If n=b, then e=n.</a:t>
            </a:r>
          </a:p>
          <a:p>
            <a:endParaRPr lang="en-US" sz="2900" b="1" i="1" smtClean="0">
              <a:latin typeface="Euclid" panose="02020503060505020303" pitchFamily="18" charset="0"/>
            </a:endParaRPr>
          </a:p>
          <a:p>
            <a:r>
              <a:rPr lang="en-US" sz="2900" b="1" i="1" smtClean="0">
                <a:latin typeface="Euclid" panose="02020503060505020303" pitchFamily="18" charset="0"/>
              </a:rPr>
              <a:t>If n&gt;b, then e&gt;b.</a:t>
            </a:r>
          </a:p>
          <a:p>
            <a:endParaRPr lang="en-US" sz="2900" b="1" i="1" smtClean="0">
              <a:latin typeface="Euclid" panose="02020503060505020303" pitchFamily="18" charset="0"/>
            </a:endParaRPr>
          </a:p>
          <a:p>
            <a:r>
              <a:rPr lang="en-US" sz="2900" b="1" i="1" smtClean="0">
                <a:latin typeface="Euclid" panose="02020503060505020303" pitchFamily="18" charset="0"/>
              </a:rPr>
              <a:t>If n&lt;b, then e&lt;b.</a:t>
            </a:r>
          </a:p>
          <a:p>
            <a:endParaRPr lang="en-US" sz="2900" b="1" i="1" smtClean="0">
              <a:latin typeface="Euclid" panose="02020503060505020303" pitchFamily="18" charset="0"/>
            </a:endParaRPr>
          </a:p>
          <a:p>
            <a:r>
              <a:rPr lang="en-US" sz="2900" b="1" i="1" smtClean="0">
                <a:latin typeface="Euclid" panose="02020503060505020303" pitchFamily="18" charset="0"/>
              </a:rPr>
              <a:t>If n&lt;ab, then e&lt;0. </a:t>
            </a:r>
          </a:p>
        </p:txBody>
      </p:sp>
    </p:spTree>
    <p:extLst>
      <p:ext uri="{BB962C8B-B14F-4D97-AF65-F5344CB8AC3E}">
        <p14:creationId xmlns:p14="http://schemas.microsoft.com/office/powerpoint/2010/main" val="31421598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7305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7306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DB576292-2F82-4533-8010-2222C0E82EDB}" type="slidenum">
              <a:rPr lang="en-US" sz="1200"/>
              <a:pPr eaLnBrk="1" hangingPunct="1"/>
              <a:t>58</a:t>
            </a:fld>
            <a:endParaRPr lang="en-US" sz="1200"/>
          </a:p>
        </p:txBody>
      </p:sp>
      <p:sp>
        <p:nvSpPr>
          <p:cNvPr id="173061" name="Rectangle 2"/>
          <p:cNvSpPr>
            <a:spLocks noGrp="1" noRot="1" noChangeAspect="1" noChangeArrowheads="1" noTextEdit="1"/>
          </p:cNvSpPr>
          <p:nvPr>
            <p:ph type="sldImg"/>
          </p:nvPr>
        </p:nvSpPr>
        <p:spPr>
          <a:ln/>
        </p:spPr>
      </p:sp>
      <p:sp>
        <p:nvSpPr>
          <p:cNvPr id="1730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23106905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7408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7408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80015CC8-3D78-41E4-AAB8-F36CEC49096E}" type="slidenum">
              <a:rPr lang="en-US" sz="1200"/>
              <a:pPr eaLnBrk="1" hangingPunct="1"/>
              <a:t>59</a:t>
            </a:fld>
            <a:endParaRPr lang="en-US" sz="1200"/>
          </a:p>
        </p:txBody>
      </p:sp>
    </p:spTree>
    <p:extLst>
      <p:ext uri="{BB962C8B-B14F-4D97-AF65-F5344CB8AC3E}">
        <p14:creationId xmlns:p14="http://schemas.microsoft.com/office/powerpoint/2010/main" val="4085586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7510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7510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EB702357-8999-4800-B137-6A2D5D32ED3F}" type="slidenum">
              <a:rPr lang="en-US" sz="1200"/>
              <a:pPr eaLnBrk="1" hangingPunct="1"/>
              <a:t>60</a:t>
            </a:fld>
            <a:endParaRPr lang="en-US" sz="1200"/>
          </a:p>
        </p:txBody>
      </p:sp>
    </p:spTree>
    <p:extLst>
      <p:ext uri="{BB962C8B-B14F-4D97-AF65-F5344CB8AC3E}">
        <p14:creationId xmlns:p14="http://schemas.microsoft.com/office/powerpoint/2010/main" val="2017667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7715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7715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40B62406-5035-47AA-93D4-FC5632F58D55}" type="slidenum">
              <a:rPr lang="en-US" sz="1200"/>
              <a:pPr eaLnBrk="1" hangingPunct="1"/>
              <a:t>61</a:t>
            </a:fld>
            <a:endParaRPr lang="en-US" sz="1200"/>
          </a:p>
        </p:txBody>
      </p:sp>
    </p:spTree>
    <p:extLst>
      <p:ext uri="{BB962C8B-B14F-4D97-AF65-F5344CB8AC3E}">
        <p14:creationId xmlns:p14="http://schemas.microsoft.com/office/powerpoint/2010/main" val="3196723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7817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7818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9C314A33-6D1F-4470-A6E0-48155C203400}" type="slidenum">
              <a:rPr lang="en-US" sz="1200"/>
              <a:pPr eaLnBrk="1" hangingPunct="1"/>
              <a:t>62</a:t>
            </a:fld>
            <a:endParaRPr lang="en-US" sz="1200"/>
          </a:p>
        </p:txBody>
      </p:sp>
    </p:spTree>
    <p:extLst>
      <p:ext uri="{BB962C8B-B14F-4D97-AF65-F5344CB8AC3E}">
        <p14:creationId xmlns:p14="http://schemas.microsoft.com/office/powerpoint/2010/main" val="22942529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7920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7920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8406D3D8-3B73-4F2D-A1D4-E485AB61BAB0}" type="slidenum">
              <a:rPr lang="en-US" sz="1200"/>
              <a:pPr eaLnBrk="1" hangingPunct="1"/>
              <a:t>63</a:t>
            </a:fld>
            <a:endParaRPr lang="en-US" sz="1200"/>
          </a:p>
        </p:txBody>
      </p:sp>
    </p:spTree>
    <p:extLst>
      <p:ext uri="{BB962C8B-B14F-4D97-AF65-F5344CB8AC3E}">
        <p14:creationId xmlns:p14="http://schemas.microsoft.com/office/powerpoint/2010/main" val="25706941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8022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8022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385AB330-042C-4E3A-A5F5-885655D8174A}" type="slidenum">
              <a:rPr lang="en-US" sz="1200"/>
              <a:pPr eaLnBrk="1" hangingPunct="1"/>
              <a:t>64</a:t>
            </a:fld>
            <a:endParaRPr lang="en-US" sz="1200"/>
          </a:p>
        </p:txBody>
      </p:sp>
    </p:spTree>
    <p:extLst>
      <p:ext uri="{BB962C8B-B14F-4D97-AF65-F5344CB8AC3E}">
        <p14:creationId xmlns:p14="http://schemas.microsoft.com/office/powerpoint/2010/main" val="30566264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8125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8125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F14A213C-E486-4F2C-9A2A-0C71D41A5555}" type="slidenum">
              <a:rPr lang="en-US" sz="1200"/>
              <a:pPr eaLnBrk="1" hangingPunct="1"/>
              <a:t>65</a:t>
            </a:fld>
            <a:endParaRPr lang="en-US" sz="1200"/>
          </a:p>
        </p:txBody>
      </p:sp>
    </p:spTree>
    <p:extLst>
      <p:ext uri="{BB962C8B-B14F-4D97-AF65-F5344CB8AC3E}">
        <p14:creationId xmlns:p14="http://schemas.microsoft.com/office/powerpoint/2010/main" val="411608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4233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4234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42C31888-A9D5-4589-868F-0FEF7340D237}" type="slidenum">
              <a:rPr lang="en-US" sz="1200"/>
              <a:pPr eaLnBrk="1" hangingPunct="1"/>
              <a:t>6</a:t>
            </a:fld>
            <a:endParaRPr lang="en-US" sz="1200"/>
          </a:p>
        </p:txBody>
      </p:sp>
      <p:sp>
        <p:nvSpPr>
          <p:cNvPr id="142341" name="Rectangle 2"/>
          <p:cNvSpPr>
            <a:spLocks noGrp="1" noRot="1" noChangeAspect="1" noChangeArrowheads="1" noTextEdit="1"/>
          </p:cNvSpPr>
          <p:nvPr>
            <p:ph type="sldImg"/>
          </p:nvPr>
        </p:nvSpPr>
        <p:spPr>
          <a:ln/>
        </p:spPr>
      </p:sp>
      <p:sp>
        <p:nvSpPr>
          <p:cNvPr id="1423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2664275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8227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8227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1CE98D08-316D-4DAA-9678-8E3AD7FEA494}" type="slidenum">
              <a:rPr lang="en-US" sz="1200"/>
              <a:pPr eaLnBrk="1" hangingPunct="1"/>
              <a:t>66</a:t>
            </a:fld>
            <a:endParaRPr lang="en-US" sz="1200"/>
          </a:p>
        </p:txBody>
      </p:sp>
    </p:spTree>
    <p:extLst>
      <p:ext uri="{BB962C8B-B14F-4D97-AF65-F5344CB8AC3E}">
        <p14:creationId xmlns:p14="http://schemas.microsoft.com/office/powerpoint/2010/main" val="2231375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8329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8330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6D46AE08-A2B6-443D-BF2E-F0C509A29909}" type="slidenum">
              <a:rPr lang="en-US" sz="1200"/>
              <a:pPr eaLnBrk="1" hangingPunct="1"/>
              <a:t>67</a:t>
            </a:fld>
            <a:endParaRPr lang="en-US" sz="1200"/>
          </a:p>
        </p:txBody>
      </p:sp>
      <p:sp>
        <p:nvSpPr>
          <p:cNvPr id="183301" name="Rectangle 1026"/>
          <p:cNvSpPr>
            <a:spLocks noGrp="1" noRot="1" noChangeAspect="1" noChangeArrowheads="1" noTextEdit="1"/>
          </p:cNvSpPr>
          <p:nvPr>
            <p:ph type="sldImg"/>
          </p:nvPr>
        </p:nvSpPr>
        <p:spPr>
          <a:ln/>
        </p:spPr>
      </p:sp>
      <p:sp>
        <p:nvSpPr>
          <p:cNvPr id="18330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See Table 4.6, p. 116, Carbaugh</a:t>
            </a:r>
          </a:p>
          <a:p>
            <a:endParaRPr lang="en-US" smtClean="0"/>
          </a:p>
        </p:txBody>
      </p:sp>
    </p:spTree>
    <p:extLst>
      <p:ext uri="{BB962C8B-B14F-4D97-AF65-F5344CB8AC3E}">
        <p14:creationId xmlns:p14="http://schemas.microsoft.com/office/powerpoint/2010/main" val="26095028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8432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8432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E459CD0A-6FD6-470B-838A-D96B55BB6DC1}" type="slidenum">
              <a:rPr lang="en-US" sz="1200"/>
              <a:pPr eaLnBrk="1" hangingPunct="1"/>
              <a:t>68</a:t>
            </a:fld>
            <a:endParaRPr lang="en-US" sz="1200"/>
          </a:p>
        </p:txBody>
      </p:sp>
    </p:spTree>
    <p:extLst>
      <p:ext uri="{BB962C8B-B14F-4D97-AF65-F5344CB8AC3E}">
        <p14:creationId xmlns:p14="http://schemas.microsoft.com/office/powerpoint/2010/main" val="13225247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8534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8534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59AB4ABF-5AF3-4413-A44D-2FAA5BB3E41E}" type="slidenum">
              <a:rPr lang="en-US" sz="1200"/>
              <a:pPr eaLnBrk="1" hangingPunct="1"/>
              <a:t>69</a:t>
            </a:fld>
            <a:endParaRPr lang="en-US" sz="1200"/>
          </a:p>
        </p:txBody>
      </p:sp>
    </p:spTree>
    <p:extLst>
      <p:ext uri="{BB962C8B-B14F-4D97-AF65-F5344CB8AC3E}">
        <p14:creationId xmlns:p14="http://schemas.microsoft.com/office/powerpoint/2010/main" val="33142446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8637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8637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81490183-3910-4C5F-BA11-E09761B76798}" type="slidenum">
              <a:rPr lang="en-US" sz="1200"/>
              <a:pPr eaLnBrk="1" hangingPunct="1"/>
              <a:t>70</a:t>
            </a:fld>
            <a:endParaRPr lang="en-US" sz="1200"/>
          </a:p>
        </p:txBody>
      </p:sp>
    </p:spTree>
    <p:extLst>
      <p:ext uri="{BB962C8B-B14F-4D97-AF65-F5344CB8AC3E}">
        <p14:creationId xmlns:p14="http://schemas.microsoft.com/office/powerpoint/2010/main" val="10012190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873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873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11DC48A7-2355-4AB5-A1B3-646AA0083D09}" type="slidenum">
              <a:rPr lang="en-US" sz="1200"/>
              <a:pPr eaLnBrk="1" hangingPunct="1"/>
              <a:t>71</a:t>
            </a:fld>
            <a:endParaRPr lang="en-US" sz="1200"/>
          </a:p>
        </p:txBody>
      </p:sp>
    </p:spTree>
    <p:extLst>
      <p:ext uri="{BB962C8B-B14F-4D97-AF65-F5344CB8AC3E}">
        <p14:creationId xmlns:p14="http://schemas.microsoft.com/office/powerpoint/2010/main" val="869001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8841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8842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1FC105B7-FCC9-42E4-BBE4-7C34665546FE}" type="slidenum">
              <a:rPr lang="en-US" sz="1200"/>
              <a:pPr eaLnBrk="1" hangingPunct="1"/>
              <a:t>72</a:t>
            </a:fld>
            <a:endParaRPr lang="en-US" sz="1200"/>
          </a:p>
        </p:txBody>
      </p:sp>
    </p:spTree>
    <p:extLst>
      <p:ext uri="{BB962C8B-B14F-4D97-AF65-F5344CB8AC3E}">
        <p14:creationId xmlns:p14="http://schemas.microsoft.com/office/powerpoint/2010/main" val="21878353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8944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8944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948EC387-A9FD-4DA7-BFC8-579F979CC53D}" type="slidenum">
              <a:rPr lang="en-US" sz="1200"/>
              <a:pPr eaLnBrk="1" hangingPunct="1"/>
              <a:t>73</a:t>
            </a:fld>
            <a:endParaRPr lang="en-US" sz="1200"/>
          </a:p>
        </p:txBody>
      </p:sp>
    </p:spTree>
    <p:extLst>
      <p:ext uri="{BB962C8B-B14F-4D97-AF65-F5344CB8AC3E}">
        <p14:creationId xmlns:p14="http://schemas.microsoft.com/office/powerpoint/2010/main" val="3103083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9046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9046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3A6147A3-733E-4E0B-AFD5-5FAA94846EA9}" type="slidenum">
              <a:rPr lang="en-US" sz="1200"/>
              <a:pPr eaLnBrk="1" hangingPunct="1"/>
              <a:t>74</a:t>
            </a:fld>
            <a:endParaRPr lang="en-US" sz="1200"/>
          </a:p>
        </p:txBody>
      </p:sp>
    </p:spTree>
    <p:extLst>
      <p:ext uri="{BB962C8B-B14F-4D97-AF65-F5344CB8AC3E}">
        <p14:creationId xmlns:p14="http://schemas.microsoft.com/office/powerpoint/2010/main" val="22664063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9149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9149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E7857BF6-4F51-4935-9DEC-015E785772D8}" type="slidenum">
              <a:rPr lang="en-US" sz="1200"/>
              <a:pPr eaLnBrk="1" hangingPunct="1"/>
              <a:t>75</a:t>
            </a:fld>
            <a:endParaRPr lang="en-US" sz="1200"/>
          </a:p>
        </p:txBody>
      </p:sp>
    </p:spTree>
    <p:extLst>
      <p:ext uri="{BB962C8B-B14F-4D97-AF65-F5344CB8AC3E}">
        <p14:creationId xmlns:p14="http://schemas.microsoft.com/office/powerpoint/2010/main" val="203854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4336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4336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D4BBDE6F-BBB2-44B3-9941-3500DF08A1CF}" type="slidenum">
              <a:rPr lang="en-US" sz="1200"/>
              <a:pPr eaLnBrk="1" hangingPunct="1"/>
              <a:t>7</a:t>
            </a:fld>
            <a:endParaRPr lang="en-US" sz="1200"/>
          </a:p>
        </p:txBody>
      </p:sp>
      <p:sp>
        <p:nvSpPr>
          <p:cNvPr id="143365" name="Rectangle 2"/>
          <p:cNvSpPr>
            <a:spLocks noGrp="1" noRot="1" noChangeAspect="1" noChangeArrowheads="1" noTextEdit="1"/>
          </p:cNvSpPr>
          <p:nvPr>
            <p:ph type="sldImg"/>
          </p:nvPr>
        </p:nvSpPr>
        <p:spPr>
          <a:ln/>
        </p:spPr>
      </p:sp>
      <p:sp>
        <p:nvSpPr>
          <p:cNvPr id="1433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Myint, Hla; “The ‘classical theory’ of international trade and the underdeveloped countries” Economic Journal 68, Num 270 pp. 317-337, JSTOR</a:t>
            </a:r>
          </a:p>
        </p:txBody>
      </p:sp>
    </p:spTree>
    <p:extLst>
      <p:ext uri="{BB962C8B-B14F-4D97-AF65-F5344CB8AC3E}">
        <p14:creationId xmlns:p14="http://schemas.microsoft.com/office/powerpoint/2010/main" val="35883700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9251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9251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36BC0348-E289-4DCE-9EB9-DB2F37FFD786}" type="slidenum">
              <a:rPr lang="en-US" sz="1200"/>
              <a:pPr eaLnBrk="1" hangingPunct="1"/>
              <a:t>76</a:t>
            </a:fld>
            <a:endParaRPr lang="en-US" sz="1200"/>
          </a:p>
        </p:txBody>
      </p:sp>
      <p:sp>
        <p:nvSpPr>
          <p:cNvPr id="192517" name="Rectangle 2"/>
          <p:cNvSpPr>
            <a:spLocks noGrp="1" noRot="1" noChangeAspect="1" noChangeArrowheads="1" noTextEdit="1"/>
          </p:cNvSpPr>
          <p:nvPr>
            <p:ph type="sldImg"/>
          </p:nvPr>
        </p:nvSpPr>
        <p:spPr>
          <a:solidFill>
            <a:srgbClr val="FFFFFF"/>
          </a:solidFill>
          <a:ln/>
        </p:spPr>
      </p:sp>
      <p:sp>
        <p:nvSpPr>
          <p:cNvPr id="19251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0960580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1094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1094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D4FA0B7E-4FCF-48EA-82B2-B22B2509C0A5}" type="slidenum">
              <a:rPr lang="en-US" sz="1200"/>
              <a:pPr eaLnBrk="1" hangingPunct="1"/>
              <a:t>77</a:t>
            </a:fld>
            <a:endParaRPr lang="en-US" sz="1200"/>
          </a:p>
        </p:txBody>
      </p:sp>
      <p:sp>
        <p:nvSpPr>
          <p:cNvPr id="210949" name="Rectangle 2"/>
          <p:cNvSpPr>
            <a:spLocks noGrp="1" noRot="1" noChangeAspect="1" noChangeArrowheads="1" noTextEdit="1"/>
          </p:cNvSpPr>
          <p:nvPr>
            <p:ph type="sldImg"/>
          </p:nvPr>
        </p:nvSpPr>
        <p:spPr>
          <a:solidFill>
            <a:srgbClr val="FFFFFF"/>
          </a:solidFill>
          <a:ln/>
        </p:spPr>
      </p:sp>
      <p:sp>
        <p:nvSpPr>
          <p:cNvPr id="21095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8334008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1197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1197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57839141-B4B0-44AA-8394-6257D0EDDF15}" type="slidenum">
              <a:rPr lang="en-US" sz="1200"/>
              <a:pPr eaLnBrk="1" hangingPunct="1"/>
              <a:t>78</a:t>
            </a:fld>
            <a:endParaRPr lang="en-US" sz="1200"/>
          </a:p>
        </p:txBody>
      </p:sp>
    </p:spTree>
    <p:extLst>
      <p:ext uri="{BB962C8B-B14F-4D97-AF65-F5344CB8AC3E}">
        <p14:creationId xmlns:p14="http://schemas.microsoft.com/office/powerpoint/2010/main" val="14037356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129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129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58495696-D826-4941-8082-7A0D21271979}" type="slidenum">
              <a:rPr lang="en-US" sz="1200"/>
              <a:pPr eaLnBrk="1" hangingPunct="1"/>
              <a:t>79</a:t>
            </a:fld>
            <a:endParaRPr lang="en-US" sz="1200"/>
          </a:p>
        </p:txBody>
      </p:sp>
    </p:spTree>
    <p:extLst>
      <p:ext uri="{BB962C8B-B14F-4D97-AF65-F5344CB8AC3E}">
        <p14:creationId xmlns:p14="http://schemas.microsoft.com/office/powerpoint/2010/main" val="29896445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solidFill>
                  <a:srgbClr val="000000"/>
                </a:solidFill>
              </a:rPr>
              <a:t>Eastwood's ECO486 Notes</a:t>
            </a:r>
          </a:p>
        </p:txBody>
      </p:sp>
      <p:sp>
        <p:nvSpPr>
          <p:cNvPr id="21401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solidFill>
                  <a:srgbClr val="000000"/>
                </a:solidFill>
              </a:rPr>
              <a:t>Tariffs</a:t>
            </a:r>
          </a:p>
        </p:txBody>
      </p:sp>
      <p:sp>
        <p:nvSpPr>
          <p:cNvPr id="21402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18DB9992-130F-4849-B27E-E633F5D95AFF}" type="slidenum">
              <a:rPr lang="en-US" sz="1200">
                <a:solidFill>
                  <a:srgbClr val="000000"/>
                </a:solidFill>
              </a:rPr>
              <a:pPr eaLnBrk="1" hangingPunct="1"/>
              <a:t>80</a:t>
            </a:fld>
            <a:endParaRPr lang="en-US" sz="1200">
              <a:solidFill>
                <a:srgbClr val="000000"/>
              </a:solidFill>
            </a:endParaRPr>
          </a:p>
        </p:txBody>
      </p:sp>
    </p:spTree>
    <p:extLst>
      <p:ext uri="{BB962C8B-B14F-4D97-AF65-F5344CB8AC3E}">
        <p14:creationId xmlns:p14="http://schemas.microsoft.com/office/powerpoint/2010/main" val="26590619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1504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1504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21DF57D6-123F-4E76-B7A6-EAE8A707E0B2}" type="slidenum">
              <a:rPr lang="en-US" sz="1200"/>
              <a:pPr eaLnBrk="1" hangingPunct="1"/>
              <a:t>81</a:t>
            </a:fld>
            <a:endParaRPr lang="en-US" sz="1200"/>
          </a:p>
        </p:txBody>
      </p:sp>
    </p:spTree>
    <p:extLst>
      <p:ext uri="{BB962C8B-B14F-4D97-AF65-F5344CB8AC3E}">
        <p14:creationId xmlns:p14="http://schemas.microsoft.com/office/powerpoint/2010/main" val="92776512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1606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1606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B04359AA-AEF4-49F9-97F1-6346CDDC5518}" type="slidenum">
              <a:rPr lang="en-US" sz="1200"/>
              <a:pPr eaLnBrk="1" hangingPunct="1"/>
              <a:t>83</a:t>
            </a:fld>
            <a:endParaRPr lang="en-US" sz="1200"/>
          </a:p>
        </p:txBody>
      </p:sp>
      <p:sp>
        <p:nvSpPr>
          <p:cNvPr id="216069" name="Rectangle 2"/>
          <p:cNvSpPr>
            <a:spLocks noGrp="1" noRot="1" noChangeAspect="1" noChangeArrowheads="1" noTextEdit="1"/>
          </p:cNvSpPr>
          <p:nvPr>
            <p:ph type="sldImg"/>
          </p:nvPr>
        </p:nvSpPr>
        <p:spPr>
          <a:xfrm>
            <a:off x="1190625" y="703263"/>
            <a:ext cx="4630738" cy="3473450"/>
          </a:xfrm>
          <a:solidFill>
            <a:srgbClr val="FFFFFF"/>
          </a:solidFill>
          <a:ln/>
        </p:spPr>
      </p:sp>
      <p:sp>
        <p:nvSpPr>
          <p:cNvPr id="21607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4538185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1709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1709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BD6B9404-6C2C-4D12-90EA-92301E45B9E9}" type="slidenum">
              <a:rPr lang="en-US" sz="1200"/>
              <a:pPr eaLnBrk="1" hangingPunct="1"/>
              <a:t>85</a:t>
            </a:fld>
            <a:endParaRPr lang="en-US" sz="1200"/>
          </a:p>
        </p:txBody>
      </p:sp>
      <p:sp>
        <p:nvSpPr>
          <p:cNvPr id="217093" name="Rectangle 2"/>
          <p:cNvSpPr>
            <a:spLocks noGrp="1" noRot="1" noChangeAspect="1" noChangeArrowheads="1" noTextEdit="1"/>
          </p:cNvSpPr>
          <p:nvPr>
            <p:ph type="sldImg"/>
          </p:nvPr>
        </p:nvSpPr>
        <p:spPr>
          <a:xfrm>
            <a:off x="1190625" y="703263"/>
            <a:ext cx="4630738" cy="3473450"/>
          </a:xfrm>
          <a:solidFill>
            <a:srgbClr val="FFFFFF"/>
          </a:solidFill>
          <a:ln/>
        </p:spPr>
      </p:sp>
      <p:sp>
        <p:nvSpPr>
          <p:cNvPr id="21709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761789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1811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1811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87EE939A-B0B4-4A97-98EE-64AC2D87FA26}" type="slidenum">
              <a:rPr lang="en-US" sz="1200"/>
              <a:pPr eaLnBrk="1" hangingPunct="1"/>
              <a:t>86</a:t>
            </a:fld>
            <a:endParaRPr lang="en-US" sz="1200"/>
          </a:p>
        </p:txBody>
      </p:sp>
      <p:sp>
        <p:nvSpPr>
          <p:cNvPr id="218117" name="Rectangle 2"/>
          <p:cNvSpPr>
            <a:spLocks noGrp="1" noRot="1" noChangeAspect="1" noChangeArrowheads="1" noTextEdit="1"/>
          </p:cNvSpPr>
          <p:nvPr>
            <p:ph type="sldImg"/>
          </p:nvPr>
        </p:nvSpPr>
        <p:spPr>
          <a:xfrm>
            <a:off x="1190625" y="703263"/>
            <a:ext cx="4630738" cy="3473450"/>
          </a:xfrm>
          <a:solidFill>
            <a:srgbClr val="FFFFFF"/>
          </a:solidFill>
          <a:ln/>
        </p:spPr>
      </p:sp>
      <p:sp>
        <p:nvSpPr>
          <p:cNvPr id="21811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0856571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1913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1914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0C71ADC6-C55E-41F3-914E-A901CDED4193}" type="slidenum">
              <a:rPr lang="en-US" sz="1200"/>
              <a:pPr eaLnBrk="1" hangingPunct="1"/>
              <a:t>87</a:t>
            </a:fld>
            <a:endParaRPr lang="en-US" sz="1200"/>
          </a:p>
        </p:txBody>
      </p:sp>
      <p:sp>
        <p:nvSpPr>
          <p:cNvPr id="219141" name="Rectangle 2"/>
          <p:cNvSpPr>
            <a:spLocks noGrp="1" noRot="1" noChangeAspect="1" noChangeArrowheads="1" noTextEdit="1"/>
          </p:cNvSpPr>
          <p:nvPr>
            <p:ph type="sldImg"/>
          </p:nvPr>
        </p:nvSpPr>
        <p:spPr>
          <a:xfrm>
            <a:off x="1190625" y="703263"/>
            <a:ext cx="4630738" cy="3473450"/>
          </a:xfrm>
          <a:solidFill>
            <a:srgbClr val="FFFFFF"/>
          </a:solidFill>
          <a:ln/>
        </p:spPr>
      </p:sp>
      <p:sp>
        <p:nvSpPr>
          <p:cNvPr id="21914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667846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4438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4438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B76FDFE1-D05A-456B-AB6A-9B9F9C406251}" type="slidenum">
              <a:rPr lang="en-US" sz="1200"/>
              <a:pPr eaLnBrk="1" hangingPunct="1"/>
              <a:t>8</a:t>
            </a:fld>
            <a:endParaRPr lang="en-US" sz="1200"/>
          </a:p>
        </p:txBody>
      </p:sp>
      <p:sp>
        <p:nvSpPr>
          <p:cNvPr id="144389" name="Rectangle 2"/>
          <p:cNvSpPr>
            <a:spLocks noGrp="1" noRot="1" noChangeAspect="1" noChangeArrowheads="1" noTextEdit="1"/>
          </p:cNvSpPr>
          <p:nvPr>
            <p:ph type="sldImg"/>
          </p:nvPr>
        </p:nvSpPr>
        <p:spPr>
          <a:ln/>
        </p:spPr>
      </p:sp>
      <p:sp>
        <p:nvSpPr>
          <p:cNvPr id="1443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smtClean="0"/>
              <a:t>I saved a pdf copy of the De Soysa article 4/22/2006.</a:t>
            </a:r>
          </a:p>
        </p:txBody>
      </p:sp>
    </p:spTree>
    <p:extLst>
      <p:ext uri="{BB962C8B-B14F-4D97-AF65-F5344CB8AC3E}">
        <p14:creationId xmlns:p14="http://schemas.microsoft.com/office/powerpoint/2010/main" val="12176704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2016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2016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86FA21A8-56CE-49B3-9CEB-4C5E94A25448}" type="slidenum">
              <a:rPr lang="en-US" sz="1200"/>
              <a:pPr eaLnBrk="1" hangingPunct="1"/>
              <a:t>88</a:t>
            </a:fld>
            <a:endParaRPr lang="en-US" sz="1200"/>
          </a:p>
        </p:txBody>
      </p:sp>
      <p:sp>
        <p:nvSpPr>
          <p:cNvPr id="220165" name="Rectangle 2"/>
          <p:cNvSpPr>
            <a:spLocks noGrp="1" noRot="1" noChangeAspect="1" noChangeArrowheads="1" noTextEdit="1"/>
          </p:cNvSpPr>
          <p:nvPr>
            <p:ph type="sldImg"/>
          </p:nvPr>
        </p:nvSpPr>
        <p:spPr>
          <a:xfrm>
            <a:off x="1190625" y="703263"/>
            <a:ext cx="4630738" cy="3473450"/>
          </a:xfrm>
          <a:solidFill>
            <a:srgbClr val="FFFFFF"/>
          </a:solidFill>
          <a:ln/>
        </p:spPr>
      </p:sp>
      <p:sp>
        <p:nvSpPr>
          <p:cNvPr id="22016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946829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2118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2118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DA1F961D-E660-4D1B-9C22-61B4C175A799}" type="slidenum">
              <a:rPr lang="en-US" sz="1200"/>
              <a:pPr eaLnBrk="1" hangingPunct="1"/>
              <a:t>89</a:t>
            </a:fld>
            <a:endParaRPr lang="en-US" sz="1200"/>
          </a:p>
        </p:txBody>
      </p:sp>
      <p:sp>
        <p:nvSpPr>
          <p:cNvPr id="221189" name="Rectangle 2"/>
          <p:cNvSpPr>
            <a:spLocks noGrp="1" noRot="1" noChangeAspect="1" noChangeArrowheads="1" noTextEdit="1"/>
          </p:cNvSpPr>
          <p:nvPr>
            <p:ph type="sldImg"/>
          </p:nvPr>
        </p:nvSpPr>
        <p:spPr>
          <a:xfrm>
            <a:off x="1190625" y="703263"/>
            <a:ext cx="4630738" cy="3473450"/>
          </a:xfrm>
          <a:solidFill>
            <a:srgbClr val="FFFFFF"/>
          </a:solidFill>
          <a:ln/>
        </p:spPr>
      </p:sp>
      <p:sp>
        <p:nvSpPr>
          <p:cNvPr id="22119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3842675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2221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2221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D6BA183E-6920-4762-AAD4-CF84CAFD9BC8}" type="slidenum">
              <a:rPr lang="en-US" sz="1200"/>
              <a:pPr eaLnBrk="1" hangingPunct="1"/>
              <a:t>90</a:t>
            </a:fld>
            <a:endParaRPr lang="en-US" sz="1200"/>
          </a:p>
        </p:txBody>
      </p:sp>
    </p:spTree>
    <p:extLst>
      <p:ext uri="{BB962C8B-B14F-4D97-AF65-F5344CB8AC3E}">
        <p14:creationId xmlns:p14="http://schemas.microsoft.com/office/powerpoint/2010/main" val="17945698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2323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2323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36DD5DB5-707D-4AAB-AE4E-3D88C2E9739C}" type="slidenum">
              <a:rPr lang="en-US" sz="1200"/>
              <a:pPr eaLnBrk="1" hangingPunct="1"/>
              <a:t>91</a:t>
            </a:fld>
            <a:endParaRPr lang="en-US" sz="1200"/>
          </a:p>
        </p:txBody>
      </p:sp>
      <p:sp>
        <p:nvSpPr>
          <p:cNvPr id="223237" name="Rectangle 2"/>
          <p:cNvSpPr>
            <a:spLocks noGrp="1" noRot="1" noChangeAspect="1" noChangeArrowheads="1" noTextEdit="1"/>
          </p:cNvSpPr>
          <p:nvPr>
            <p:ph type="sldImg"/>
          </p:nvPr>
        </p:nvSpPr>
        <p:spPr>
          <a:xfrm>
            <a:off x="1190625" y="703263"/>
            <a:ext cx="4630738" cy="3473450"/>
          </a:xfrm>
          <a:solidFill>
            <a:srgbClr val="FFFFFF"/>
          </a:solidFill>
          <a:ln/>
        </p:spPr>
      </p:sp>
      <p:sp>
        <p:nvSpPr>
          <p:cNvPr id="22323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7744517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2425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2426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31C8FBAC-CADF-4DCD-8B84-EC488090FC9B}" type="slidenum">
              <a:rPr lang="en-US" sz="1200"/>
              <a:pPr eaLnBrk="1" hangingPunct="1"/>
              <a:t>92</a:t>
            </a:fld>
            <a:endParaRPr lang="en-US" sz="1200"/>
          </a:p>
        </p:txBody>
      </p:sp>
      <p:sp>
        <p:nvSpPr>
          <p:cNvPr id="224261" name="Rectangle 2"/>
          <p:cNvSpPr>
            <a:spLocks noGrp="1" noRot="1" noChangeAspect="1" noChangeArrowheads="1" noTextEdit="1"/>
          </p:cNvSpPr>
          <p:nvPr>
            <p:ph type="sldImg"/>
          </p:nvPr>
        </p:nvSpPr>
        <p:spPr>
          <a:xfrm>
            <a:off x="1190625" y="703263"/>
            <a:ext cx="4630738" cy="3473450"/>
          </a:xfrm>
          <a:solidFill>
            <a:srgbClr val="FFFFFF"/>
          </a:solidFill>
          <a:ln/>
        </p:spPr>
      </p:sp>
      <p:sp>
        <p:nvSpPr>
          <p:cNvPr id="22426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8083641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2528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2528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0771D1F6-A507-49B6-957F-47BC0595898C}" type="slidenum">
              <a:rPr lang="en-US" sz="1200"/>
              <a:pPr eaLnBrk="1" hangingPunct="1"/>
              <a:t>93</a:t>
            </a:fld>
            <a:endParaRPr lang="en-US" sz="1200"/>
          </a:p>
        </p:txBody>
      </p:sp>
    </p:spTree>
    <p:extLst>
      <p:ext uri="{BB962C8B-B14F-4D97-AF65-F5344CB8AC3E}">
        <p14:creationId xmlns:p14="http://schemas.microsoft.com/office/powerpoint/2010/main" val="7082295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2630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2630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6F4B3EF0-757D-4A58-A727-4F009D3BBC8F}" type="slidenum">
              <a:rPr lang="en-US" sz="1200"/>
              <a:pPr eaLnBrk="1" hangingPunct="1"/>
              <a:t>94</a:t>
            </a:fld>
            <a:endParaRPr lang="en-US" sz="1200"/>
          </a:p>
        </p:txBody>
      </p:sp>
    </p:spTree>
    <p:extLst>
      <p:ext uri="{BB962C8B-B14F-4D97-AF65-F5344CB8AC3E}">
        <p14:creationId xmlns:p14="http://schemas.microsoft.com/office/powerpoint/2010/main" val="25547575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2835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2835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FF79E8F6-3A53-4CCD-8263-0E41F425AA41}" type="slidenum">
              <a:rPr lang="en-US" sz="1200"/>
              <a:pPr eaLnBrk="1" hangingPunct="1"/>
              <a:t>95</a:t>
            </a:fld>
            <a:endParaRPr lang="en-US" sz="1200"/>
          </a:p>
        </p:txBody>
      </p:sp>
      <p:sp>
        <p:nvSpPr>
          <p:cNvPr id="228357" name="Rectangle 2"/>
          <p:cNvSpPr>
            <a:spLocks noGrp="1" noRot="1" noChangeAspect="1" noChangeArrowheads="1" noTextEdit="1"/>
          </p:cNvSpPr>
          <p:nvPr>
            <p:ph type="sldImg"/>
          </p:nvPr>
        </p:nvSpPr>
        <p:spPr>
          <a:ln/>
        </p:spPr>
      </p:sp>
      <p:sp>
        <p:nvSpPr>
          <p:cNvPr id="2283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39860995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2937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2938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3B648764-87A8-4491-B985-6F86981C2DDC}" type="slidenum">
              <a:rPr lang="en-US" sz="1200"/>
              <a:pPr eaLnBrk="1" hangingPunct="1"/>
              <a:t>96</a:t>
            </a:fld>
            <a:endParaRPr lang="en-US" sz="1200"/>
          </a:p>
        </p:txBody>
      </p:sp>
      <p:sp>
        <p:nvSpPr>
          <p:cNvPr id="229381" name="Rectangle 1026"/>
          <p:cNvSpPr>
            <a:spLocks noGrp="1" noRot="1" noChangeAspect="1" noChangeArrowheads="1" noTextEdit="1"/>
          </p:cNvSpPr>
          <p:nvPr>
            <p:ph type="sldImg"/>
          </p:nvPr>
        </p:nvSpPr>
        <p:spPr>
          <a:ln/>
        </p:spPr>
      </p:sp>
      <p:sp>
        <p:nvSpPr>
          <p:cNvPr id="229382"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31321917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3040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3040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13CC9FE0-CDA5-4C00-89DD-6EF9905F42FA}" type="slidenum">
              <a:rPr lang="en-US" sz="1200"/>
              <a:pPr eaLnBrk="1" hangingPunct="1"/>
              <a:t>97</a:t>
            </a:fld>
            <a:endParaRPr lang="en-US" sz="1200"/>
          </a:p>
        </p:txBody>
      </p:sp>
    </p:spTree>
    <p:extLst>
      <p:ext uri="{BB962C8B-B14F-4D97-AF65-F5344CB8AC3E}">
        <p14:creationId xmlns:p14="http://schemas.microsoft.com/office/powerpoint/2010/main" val="97812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13619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13619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C7BD1690-E1A3-4DED-ADF9-C8E3E7CED6E5}" type="slidenum">
              <a:rPr lang="en-US" sz="1200"/>
              <a:pPr eaLnBrk="1" hangingPunct="1"/>
              <a:t>9</a:t>
            </a:fld>
            <a:endParaRPr lang="en-US" sz="1200"/>
          </a:p>
        </p:txBody>
      </p:sp>
      <p:sp>
        <p:nvSpPr>
          <p:cNvPr id="136197"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Tree>
    <p:extLst>
      <p:ext uri="{BB962C8B-B14F-4D97-AF65-F5344CB8AC3E}">
        <p14:creationId xmlns:p14="http://schemas.microsoft.com/office/powerpoint/2010/main" val="2320498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3142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3142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5EAB9393-7DEA-42F1-9A64-F4C156C5BEEA}" type="slidenum">
              <a:rPr lang="en-US" sz="1200"/>
              <a:pPr eaLnBrk="1" hangingPunct="1"/>
              <a:t>98</a:t>
            </a:fld>
            <a:endParaRPr lang="en-US" sz="1200"/>
          </a:p>
        </p:txBody>
      </p:sp>
    </p:spTree>
    <p:extLst>
      <p:ext uri="{BB962C8B-B14F-4D97-AF65-F5344CB8AC3E}">
        <p14:creationId xmlns:p14="http://schemas.microsoft.com/office/powerpoint/2010/main" val="18011914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2733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2733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3F902D7E-7026-4B57-A653-8302B38B31E1}" type="slidenum">
              <a:rPr lang="en-US" sz="1200"/>
              <a:pPr eaLnBrk="1" hangingPunct="1"/>
              <a:t>99</a:t>
            </a:fld>
            <a:endParaRPr lang="en-US" sz="1200"/>
          </a:p>
        </p:txBody>
      </p:sp>
      <p:sp>
        <p:nvSpPr>
          <p:cNvPr id="227333" name="Rectangle 2"/>
          <p:cNvSpPr>
            <a:spLocks noGrp="1" noRot="1" noChangeAspect="1" noChangeArrowheads="1" noTextEdit="1"/>
          </p:cNvSpPr>
          <p:nvPr>
            <p:ph type="sldImg"/>
          </p:nvPr>
        </p:nvSpPr>
        <p:spPr>
          <a:ln/>
        </p:spPr>
      </p:sp>
      <p:sp>
        <p:nvSpPr>
          <p:cNvPr id="2273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nSpc>
                <a:spcPct val="80000"/>
              </a:lnSpc>
            </a:pPr>
            <a:r>
              <a:rPr lang="en-US" sz="900" smtClean="0"/>
              <a:t>WTO NEWS, 15 November 2002 :	</a:t>
            </a:r>
          </a:p>
          <a:p>
            <a:pPr>
              <a:lnSpc>
                <a:spcPct val="80000"/>
              </a:lnSpc>
            </a:pPr>
            <a:r>
              <a:rPr lang="en-US" sz="900" smtClean="0"/>
              <a:t>SUPACHAI CITES KEY NEGOTIATING AREAS </a:t>
            </a:r>
            <a:br>
              <a:rPr lang="en-US" sz="900" smtClean="0"/>
            </a:br>
            <a:r>
              <a:rPr lang="en-US" sz="900" smtClean="0"/>
              <a:t>Director­General Supachai Panitchpakdi, in his first annual report to </a:t>
            </a:r>
            <a:br>
              <a:rPr lang="en-US" sz="900" smtClean="0"/>
            </a:br>
            <a:r>
              <a:rPr lang="en-US" sz="900" smtClean="0"/>
              <a:t>members on developments in the international trading environment released </a:t>
            </a:r>
            <a:br>
              <a:rPr lang="en-US" sz="900" smtClean="0"/>
            </a:br>
            <a:r>
              <a:rPr lang="en-US" sz="900" smtClean="0"/>
              <a:t>on 15 November 2002, underlined that “trade liberalization and poverty </a:t>
            </a:r>
            <a:br>
              <a:rPr lang="en-US" sz="900" smtClean="0"/>
            </a:br>
            <a:r>
              <a:rPr lang="en-US" sz="900" smtClean="0"/>
              <a:t>reduction go hand in hand”. He cited recent estimates that eliminating </a:t>
            </a:r>
            <a:br>
              <a:rPr lang="en-US" sz="900" smtClean="0"/>
            </a:br>
            <a:r>
              <a:rPr lang="en-US" sz="900" smtClean="0"/>
              <a:t>trade barriers in all countries could result in welfare gains of up to </a:t>
            </a:r>
            <a:br>
              <a:rPr lang="en-US" sz="900" smtClean="0"/>
            </a:br>
            <a:r>
              <a:rPr lang="en-US" sz="900" smtClean="0"/>
              <a:t>US$620 billion annually, of which about one third to one half would go to </a:t>
            </a:r>
            <a:br>
              <a:rPr lang="en-US" sz="900" smtClean="0"/>
            </a:br>
            <a:r>
              <a:rPr lang="en-US" sz="900" smtClean="0"/>
              <a:t>developing countries. </a:t>
            </a:r>
            <a:br>
              <a:rPr lang="en-US" sz="900" smtClean="0"/>
            </a:br>
            <a:r>
              <a:rPr lang="en-US" sz="900" smtClean="0"/>
              <a:t>The Director­General said there is still “unfinished business on tariffs,” </a:t>
            </a:r>
            <a:br>
              <a:rPr lang="en-US" sz="900" smtClean="0"/>
            </a:br>
            <a:r>
              <a:rPr lang="en-US" sz="900" smtClean="0"/>
              <a:t>noting that “tariffs remain an important impediment to international </a:t>
            </a:r>
            <a:br>
              <a:rPr lang="en-US" sz="900" smtClean="0"/>
            </a:br>
            <a:r>
              <a:rPr lang="en-US" sz="900" smtClean="0"/>
              <a:t>trade, notwithstanding the considerable achievements of the Uruguay Round” </a:t>
            </a:r>
            <a:br>
              <a:rPr lang="en-US" sz="900" smtClean="0"/>
            </a:br>
            <a:r>
              <a:rPr lang="en-US" sz="900" smtClean="0"/>
              <a:t> He added that even in industrialized countries, where average tariff </a:t>
            </a:r>
            <a:br>
              <a:rPr lang="en-US" sz="900" smtClean="0"/>
            </a:br>
            <a:r>
              <a:rPr lang="en-US" sz="900" smtClean="0"/>
              <a:t>protection is low, tariff “peaks” exist in certain sectors, notably </a:t>
            </a:r>
            <a:br>
              <a:rPr lang="en-US" sz="900" smtClean="0"/>
            </a:br>
            <a:r>
              <a:rPr lang="en-US" sz="900" smtClean="0"/>
              <a:t>agricultural products, textiles, clothing and footwear. </a:t>
            </a:r>
            <a:br>
              <a:rPr lang="en-US" sz="900" smtClean="0"/>
            </a:br>
            <a:r>
              <a:rPr lang="en-US" sz="900" smtClean="0"/>
              <a:t>Dr. Supachai said another key area of interest is agriculture, which, </a:t>
            </a:r>
            <a:br>
              <a:rPr lang="en-US" sz="900" smtClean="0"/>
            </a:br>
            <a:r>
              <a:rPr lang="en-US" sz="900" smtClean="0"/>
              <a:t>“despite its small and diminishing contribution to GDP in most developed </a:t>
            </a:r>
            <a:br>
              <a:rPr lang="en-US" sz="900" smtClean="0"/>
            </a:br>
            <a:r>
              <a:rPr lang="en-US" sz="900" smtClean="0"/>
              <a:t>economies, receives a disproportionate amount of assistance in the form of </a:t>
            </a:r>
            <a:br>
              <a:rPr lang="en-US" sz="900" smtClean="0"/>
            </a:br>
            <a:r>
              <a:rPr lang="en-US" sz="900" smtClean="0"/>
              <a:t>subsidies and protection at the border”. </a:t>
            </a:r>
            <a:br>
              <a:rPr lang="en-US" sz="900" smtClean="0"/>
            </a:br>
            <a:r>
              <a:rPr lang="en-US" sz="900" smtClean="0"/>
              <a:t>Market­access conditions are also a key interest of members in trade in </a:t>
            </a:r>
            <a:br>
              <a:rPr lang="en-US" sz="900" smtClean="0"/>
            </a:br>
            <a:r>
              <a:rPr lang="en-US" sz="900" smtClean="0"/>
              <a:t>services, which are now among the fastest growing segments of world trade. </a:t>
            </a:r>
            <a:br>
              <a:rPr lang="en-US" sz="900" smtClean="0"/>
            </a:br>
            <a:r>
              <a:rPr lang="en-US" sz="900" smtClean="0"/>
              <a:t>Dr. Supachai said expectations are that “the gains from liberalizing </a:t>
            </a:r>
            <a:br>
              <a:rPr lang="en-US" sz="900" smtClean="0"/>
            </a:br>
            <a:r>
              <a:rPr lang="en-US" sz="900" smtClean="0"/>
              <a:t>services are substantially greater than those from liberalizing trade in </a:t>
            </a:r>
            <a:br>
              <a:rPr lang="en-US" sz="900" smtClean="0"/>
            </a:br>
            <a:r>
              <a:rPr lang="en-US" sz="900" smtClean="0"/>
              <a:t>goods”. </a:t>
            </a:r>
            <a:br>
              <a:rPr lang="en-US" sz="900" smtClean="0"/>
            </a:br>
            <a:r>
              <a:rPr lang="en-US" sz="900" smtClean="0"/>
              <a:t>The Director­General notes that there are around 240 regional trade </a:t>
            </a:r>
            <a:br>
              <a:rPr lang="en-US" sz="900" smtClean="0"/>
            </a:br>
            <a:r>
              <a:rPr lang="en-US" sz="900" smtClean="0"/>
              <a:t>agreements currently in force, and there could be close to 300 by 2005. He </a:t>
            </a:r>
            <a:br>
              <a:rPr lang="en-US" sz="900" smtClean="0"/>
            </a:br>
            <a:r>
              <a:rPr lang="en-US" sz="900" smtClean="0"/>
              <a:t>said that when fully in line with the WTO, these agreements can complement </a:t>
            </a:r>
            <a:br>
              <a:rPr lang="en-US" sz="900" smtClean="0"/>
            </a:br>
            <a:r>
              <a:rPr lang="en-US" sz="900" smtClean="0"/>
              <a:t>the strengthening and liberalization of world trade “but by discriminating </a:t>
            </a:r>
            <a:br>
              <a:rPr lang="en-US" sz="900" smtClean="0"/>
            </a:br>
            <a:r>
              <a:rPr lang="en-US" sz="900" smtClean="0"/>
              <a:t>against third countries and creating a complex network of trade regimes, </a:t>
            </a:r>
            <a:br>
              <a:rPr lang="en-US" sz="900" smtClean="0"/>
            </a:br>
            <a:r>
              <a:rPr lang="en-US" sz="900" smtClean="0"/>
              <a:t>such agreements pose systemic risk to the global trading system”. </a:t>
            </a:r>
            <a:br>
              <a:rPr lang="en-US" sz="900" smtClean="0"/>
            </a:br>
            <a:r>
              <a:rPr lang="en-US" sz="900" smtClean="0"/>
              <a:t>Dr. Supachai also notes that another area of key interest is the </a:t>
            </a:r>
            <a:br>
              <a:rPr lang="en-US" sz="900" smtClean="0"/>
            </a:br>
            <a:r>
              <a:rPr lang="en-US" sz="900" smtClean="0"/>
              <a:t>increasing use by more members, including developing countries, of </a:t>
            </a:r>
            <a:br>
              <a:rPr lang="en-US" sz="900" smtClean="0"/>
            </a:br>
            <a:r>
              <a:rPr lang="en-US" sz="900" smtClean="0"/>
              <a:t>contingency measures, particularly anti­dumping actions. </a:t>
            </a:r>
            <a:br>
              <a:rPr lang="en-US" sz="900" smtClean="0"/>
            </a:br>
            <a:r>
              <a:rPr lang="en-US" sz="900" smtClean="0"/>
              <a:t>&gt; Annual Report by the Director­General </a:t>
            </a:r>
            <a:br>
              <a:rPr lang="en-US" sz="900" smtClean="0"/>
            </a:br>
            <a:endParaRPr lang="en-US" sz="900" smtClean="0"/>
          </a:p>
        </p:txBody>
      </p:sp>
    </p:spTree>
    <p:extLst>
      <p:ext uri="{BB962C8B-B14F-4D97-AF65-F5344CB8AC3E}">
        <p14:creationId xmlns:p14="http://schemas.microsoft.com/office/powerpoint/2010/main" val="6712291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32451"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3245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7BB4F2B1-BF61-4A75-B000-B8A755A48F84}" type="slidenum">
              <a:rPr lang="en-US" sz="1200"/>
              <a:pPr eaLnBrk="1" hangingPunct="1"/>
              <a:t>100</a:t>
            </a:fld>
            <a:endParaRPr lang="en-US" sz="1200"/>
          </a:p>
        </p:txBody>
      </p:sp>
    </p:spTree>
    <p:extLst>
      <p:ext uri="{BB962C8B-B14F-4D97-AF65-F5344CB8AC3E}">
        <p14:creationId xmlns:p14="http://schemas.microsoft.com/office/powerpoint/2010/main" val="39058802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33475"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33476"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ECC89086-2036-4209-9571-E450143B492A}" type="slidenum">
              <a:rPr lang="en-US" sz="1200"/>
              <a:pPr eaLnBrk="1" hangingPunct="1"/>
              <a:t>101</a:t>
            </a:fld>
            <a:endParaRPr lang="en-US" sz="1200"/>
          </a:p>
        </p:txBody>
      </p:sp>
    </p:spTree>
    <p:extLst>
      <p:ext uri="{BB962C8B-B14F-4D97-AF65-F5344CB8AC3E}">
        <p14:creationId xmlns:p14="http://schemas.microsoft.com/office/powerpoint/2010/main" val="3769584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34499"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3450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5A8FAB83-B1F8-4A90-8E57-557C1BC2F3AF}" type="slidenum">
              <a:rPr lang="en-US" sz="1200"/>
              <a:pPr eaLnBrk="1" hangingPunct="1"/>
              <a:t>102</a:t>
            </a:fld>
            <a:endParaRPr lang="en-US" sz="1200"/>
          </a:p>
        </p:txBody>
      </p:sp>
    </p:spTree>
    <p:extLst>
      <p:ext uri="{BB962C8B-B14F-4D97-AF65-F5344CB8AC3E}">
        <p14:creationId xmlns:p14="http://schemas.microsoft.com/office/powerpoint/2010/main" val="14536580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35523"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3552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2B8FE81A-A6A3-49C6-8188-90FF89F0431A}" type="slidenum">
              <a:rPr lang="en-US" sz="1200"/>
              <a:pPr eaLnBrk="1" hangingPunct="1"/>
              <a:t>103</a:t>
            </a:fld>
            <a:endParaRPr lang="en-US" sz="1200"/>
          </a:p>
        </p:txBody>
      </p:sp>
    </p:spTree>
    <p:extLst>
      <p:ext uri="{BB962C8B-B14F-4D97-AF65-F5344CB8AC3E}">
        <p14:creationId xmlns:p14="http://schemas.microsoft.com/office/powerpoint/2010/main" val="42760493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026"/>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Eastwood's ECO486 Notes</a:t>
            </a:r>
          </a:p>
        </p:txBody>
      </p:sp>
      <p:sp>
        <p:nvSpPr>
          <p:cNvPr id="236547" name="Rectangle 1030"/>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1200" smtClean="0"/>
              <a:t>Tariffs</a:t>
            </a:r>
          </a:p>
        </p:txBody>
      </p:sp>
      <p:sp>
        <p:nvSpPr>
          <p:cNvPr id="23654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fld id="{6DE8E6BC-C55C-4AF2-BEE0-3948A90DA618}" type="slidenum">
              <a:rPr lang="en-US" sz="1200"/>
              <a:pPr eaLnBrk="1" hangingPunct="1"/>
              <a:t>104</a:t>
            </a:fld>
            <a:endParaRPr lang="en-US" sz="1200"/>
          </a:p>
        </p:txBody>
      </p:sp>
    </p:spTree>
    <p:extLst>
      <p:ext uri="{BB962C8B-B14F-4D97-AF65-F5344CB8AC3E}">
        <p14:creationId xmlns:p14="http://schemas.microsoft.com/office/powerpoint/2010/main" val="2372139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fld id="{DA0763C6-CD2A-41BA-A45D-2A3D3B2F626A}" type="slidenum">
              <a:rPr lang="en-US"/>
              <a:pPr/>
              <a:t>‹#›</a:t>
            </a:fld>
            <a:endParaRPr lang="en-US"/>
          </a:p>
        </p:txBody>
      </p:sp>
    </p:spTree>
    <p:extLst>
      <p:ext uri="{BB962C8B-B14F-4D97-AF65-F5344CB8AC3E}">
        <p14:creationId xmlns:p14="http://schemas.microsoft.com/office/powerpoint/2010/main" val="297955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fld id="{EEFFE327-4D22-4C1A-BD55-EADD0F1996FE}" type="slidenum">
              <a:rPr lang="en-US"/>
              <a:pPr/>
              <a:t>‹#›</a:t>
            </a:fld>
            <a:endParaRPr lang="en-US"/>
          </a:p>
        </p:txBody>
      </p:sp>
    </p:spTree>
    <p:extLst>
      <p:ext uri="{BB962C8B-B14F-4D97-AF65-F5344CB8AC3E}">
        <p14:creationId xmlns:p14="http://schemas.microsoft.com/office/powerpoint/2010/main" val="351886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fld id="{A8868A2B-6334-41B6-B39B-107A9A9DDF74}" type="slidenum">
              <a:rPr lang="en-US"/>
              <a:pPr/>
              <a:t>‹#›</a:t>
            </a:fld>
            <a:endParaRPr lang="en-US"/>
          </a:p>
        </p:txBody>
      </p:sp>
    </p:spTree>
    <p:extLst>
      <p:ext uri="{BB962C8B-B14F-4D97-AF65-F5344CB8AC3E}">
        <p14:creationId xmlns:p14="http://schemas.microsoft.com/office/powerpoint/2010/main" val="1691618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ftr" sz="quarter" idx="11"/>
          </p:nvPr>
        </p:nvSpPr>
        <p:spPr>
          <a:ln/>
        </p:spPr>
        <p:txBody>
          <a:bodyPr/>
          <a:lstStyle>
            <a:lvl1pPr>
              <a:defRPr/>
            </a:lvl1pPr>
          </a:lstStyle>
          <a:p>
            <a:pPr>
              <a:defRPr/>
            </a:pPr>
            <a:endParaRPr lang="en-US"/>
          </a:p>
        </p:txBody>
      </p:sp>
      <p:sp>
        <p:nvSpPr>
          <p:cNvPr id="8" name="Rectangle 4"/>
          <p:cNvSpPr>
            <a:spLocks noGrp="1" noChangeArrowheads="1"/>
          </p:cNvSpPr>
          <p:nvPr>
            <p:ph type="sldNum" sz="quarter" idx="12"/>
          </p:nvPr>
        </p:nvSpPr>
        <p:spPr>
          <a:ln/>
        </p:spPr>
        <p:txBody>
          <a:bodyPr/>
          <a:lstStyle>
            <a:lvl1pPr>
              <a:defRPr/>
            </a:lvl1pPr>
          </a:lstStyle>
          <a:p>
            <a:fld id="{6D5F2815-6379-475F-9DE8-BC5F0D65D782}" type="slidenum">
              <a:rPr lang="en-US"/>
              <a:pPr/>
              <a:t>‹#›</a:t>
            </a:fld>
            <a:endParaRPr lang="en-US"/>
          </a:p>
        </p:txBody>
      </p:sp>
    </p:spTree>
    <p:extLst>
      <p:ext uri="{BB962C8B-B14F-4D97-AF65-F5344CB8AC3E}">
        <p14:creationId xmlns:p14="http://schemas.microsoft.com/office/powerpoint/2010/main" val="2314484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fld id="{C8724FA4-5818-4F88-B6B0-6F0DDCD6C4F9}" type="slidenum">
              <a:rPr lang="en-US"/>
              <a:pPr/>
              <a:t>‹#›</a:t>
            </a:fld>
            <a:endParaRPr lang="en-US"/>
          </a:p>
        </p:txBody>
      </p:sp>
    </p:spTree>
    <p:extLst>
      <p:ext uri="{BB962C8B-B14F-4D97-AF65-F5344CB8AC3E}">
        <p14:creationId xmlns:p14="http://schemas.microsoft.com/office/powerpoint/2010/main" val="220244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fld id="{423FEEB0-3D72-428D-ACA8-90129AD83A5F}" type="slidenum">
              <a:rPr lang="en-US"/>
              <a:pPr/>
              <a:t>‹#›</a:t>
            </a:fld>
            <a:endParaRPr lang="en-US"/>
          </a:p>
        </p:txBody>
      </p:sp>
    </p:spTree>
    <p:extLst>
      <p:ext uri="{BB962C8B-B14F-4D97-AF65-F5344CB8AC3E}">
        <p14:creationId xmlns:p14="http://schemas.microsoft.com/office/powerpoint/2010/main" val="148681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371600"/>
            <a:ext cx="777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176256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fld id="{BF68CA89-4416-48D3-9B0D-8A2F607ED6A2}" type="slidenum">
              <a:rPr lang="en-US"/>
              <a:pPr/>
              <a:t>‹#›</a:t>
            </a:fld>
            <a:endParaRPr lang="en-US"/>
          </a:p>
        </p:txBody>
      </p:sp>
    </p:spTree>
    <p:extLst>
      <p:ext uri="{BB962C8B-B14F-4D97-AF65-F5344CB8AC3E}">
        <p14:creationId xmlns:p14="http://schemas.microsoft.com/office/powerpoint/2010/main" val="275642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fld id="{85B9F9A9-31DE-447B-B924-055F870D2516}" type="slidenum">
              <a:rPr lang="en-US"/>
              <a:pPr/>
              <a:t>‹#›</a:t>
            </a:fld>
            <a:endParaRPr lang="en-US"/>
          </a:p>
        </p:txBody>
      </p:sp>
    </p:spTree>
    <p:extLst>
      <p:ext uri="{BB962C8B-B14F-4D97-AF65-F5344CB8AC3E}">
        <p14:creationId xmlns:p14="http://schemas.microsoft.com/office/powerpoint/2010/main" val="320286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fld id="{492FB6FE-ADC0-46EB-827E-52144AA717AB}" type="slidenum">
              <a:rPr lang="en-US"/>
              <a:pPr/>
              <a:t>‹#›</a:t>
            </a:fld>
            <a:endParaRPr lang="en-US"/>
          </a:p>
        </p:txBody>
      </p:sp>
    </p:spTree>
    <p:extLst>
      <p:ext uri="{BB962C8B-B14F-4D97-AF65-F5344CB8AC3E}">
        <p14:creationId xmlns:p14="http://schemas.microsoft.com/office/powerpoint/2010/main" val="163369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fld id="{4908EEAD-A8F0-44E3-AFC5-DBF32C5FD364}" type="slidenum">
              <a:rPr lang="en-US"/>
              <a:pPr/>
              <a:t>‹#›</a:t>
            </a:fld>
            <a:endParaRPr lang="en-US"/>
          </a:p>
        </p:txBody>
      </p:sp>
    </p:spTree>
    <p:extLst>
      <p:ext uri="{BB962C8B-B14F-4D97-AF65-F5344CB8AC3E}">
        <p14:creationId xmlns:p14="http://schemas.microsoft.com/office/powerpoint/2010/main" val="51524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fld id="{7AC9596F-0219-4A8B-9CC5-435723E2F5A1}" type="slidenum">
              <a:rPr lang="en-US"/>
              <a:pPr/>
              <a:t>‹#›</a:t>
            </a:fld>
            <a:endParaRPr lang="en-US"/>
          </a:p>
        </p:txBody>
      </p:sp>
    </p:spTree>
    <p:extLst>
      <p:ext uri="{BB962C8B-B14F-4D97-AF65-F5344CB8AC3E}">
        <p14:creationId xmlns:p14="http://schemas.microsoft.com/office/powerpoint/2010/main" val="73210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fld id="{E23F495E-1636-4518-9550-DDF72D8AFC6B}" type="slidenum">
              <a:rPr lang="en-US"/>
              <a:pPr/>
              <a:t>‹#›</a:t>
            </a:fld>
            <a:endParaRPr lang="en-US"/>
          </a:p>
        </p:txBody>
      </p:sp>
    </p:spTree>
    <p:extLst>
      <p:ext uri="{BB962C8B-B14F-4D97-AF65-F5344CB8AC3E}">
        <p14:creationId xmlns:p14="http://schemas.microsoft.com/office/powerpoint/2010/main" val="320813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fld id="{F4B819A1-EF5D-4282-A7C0-537DC80B5C3B}" type="slidenum">
              <a:rPr lang="en-US"/>
              <a:pPr/>
              <a:t>‹#›</a:t>
            </a:fld>
            <a:endParaRPr lang="en-US"/>
          </a:p>
        </p:txBody>
      </p:sp>
    </p:spTree>
    <p:extLst>
      <p:ext uri="{BB962C8B-B14F-4D97-AF65-F5344CB8AC3E}">
        <p14:creationId xmlns:p14="http://schemas.microsoft.com/office/powerpoint/2010/main" val="273880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vl1pPr>
          </a:lstStyle>
          <a:p>
            <a:pPr>
              <a:defRPr/>
            </a:pPr>
            <a:endParaRPr lang="en-US"/>
          </a:p>
        </p:txBody>
      </p:sp>
      <p:sp>
        <p:nvSpPr>
          <p:cNvPr id="13414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vl1pPr>
          </a:lstStyle>
          <a:p>
            <a:pPr>
              <a:defRPr/>
            </a:pPr>
            <a:endParaRPr lang="en-US"/>
          </a:p>
        </p:txBody>
      </p:sp>
      <p:sp>
        <p:nvSpPr>
          <p:cNvPr id="13414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vl1pPr>
          </a:lstStyle>
          <a:p>
            <a:fld id="{C5BF45A3-9D0C-4CA4-A937-19A0DD5DE00C}" type="slidenum">
              <a:rPr lang="en-US"/>
              <a:pPr/>
              <a:t>‹#›</a:t>
            </a:fld>
            <a:endParaRPr lang="en-US"/>
          </a:p>
        </p:txBody>
      </p:sp>
      <p:sp>
        <p:nvSpPr>
          <p:cNvPr id="1029"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7772400" y="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B719C41-01D4-4D55-B59F-4544139EC3D6}" type="slidenum">
              <a:rPr lang="en-US" sz="5400" b="1" i="1">
                <a:solidFill>
                  <a:srgbClr val="FF5008"/>
                </a:solidFill>
              </a:rPr>
              <a:pPr/>
              <a:t>‹#›</a:t>
            </a:fld>
            <a:endParaRPr lang="en-US" sz="5400" b="1" i="1">
              <a:solidFill>
                <a:srgbClr val="FF5008"/>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sitc.gov/"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3.xml"/><Relationship Id="rId1" Type="http://schemas.openxmlformats.org/officeDocument/2006/relationships/vmlDrawing" Target="../drawings/vmlDrawing32.vml"/><Relationship Id="rId5" Type="http://schemas.openxmlformats.org/officeDocument/2006/relationships/image" Target="../media/image30.wmf"/><Relationship Id="rId4" Type="http://schemas.openxmlformats.org/officeDocument/2006/relationships/oleObject" Target="../embeddings/oleObject32.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3.xml"/><Relationship Id="rId1" Type="http://schemas.openxmlformats.org/officeDocument/2006/relationships/vmlDrawing" Target="../drawings/vmlDrawing33.vml"/><Relationship Id="rId5" Type="http://schemas.openxmlformats.org/officeDocument/2006/relationships/image" Target="../media/image31.wmf"/><Relationship Id="rId4" Type="http://schemas.openxmlformats.org/officeDocument/2006/relationships/oleObject" Target="../embeddings/oleObject33.bin"/></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2.xml"/><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customXml" Target="../ink/ink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wsj.com/articles/SB1004565116710302480" TargetMode="External"/><Relationship Id="rId2" Type="http://schemas.openxmlformats.org/officeDocument/2006/relationships/hyperlink" Target="http://libproxy.nau.edu/login?url=https://www.wsj.com/articles/SB125357990638429655"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7.wmf"/><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8.wmf"/><Relationship Id="rId4" Type="http://schemas.openxmlformats.org/officeDocument/2006/relationships/oleObject" Target="../embeddings/oleObject9.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9.wmf"/><Relationship Id="rId4" Type="http://schemas.openxmlformats.org/officeDocument/2006/relationships/oleObject" Target="../embeddings/oleObject1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10.wmf"/><Relationship Id="rId4" Type="http://schemas.openxmlformats.org/officeDocument/2006/relationships/oleObject" Target="../embeddings/oleObject11.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11.wmf"/><Relationship Id="rId4" Type="http://schemas.openxmlformats.org/officeDocument/2006/relationships/oleObject" Target="../embeddings/oleObject1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vmlDrawing" Target="../drawings/vmlDrawing13.vml"/><Relationship Id="rId5" Type="http://schemas.openxmlformats.org/officeDocument/2006/relationships/image" Target="../media/image12.emf"/><Relationship Id="rId4" Type="http://schemas.openxmlformats.org/officeDocument/2006/relationships/oleObject" Target="../embeddings/Microsoft_Word_97_-_2003_Document1.doc"/></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5.wmf"/><Relationship Id="rId2" Type="http://schemas.openxmlformats.org/officeDocument/2006/relationships/slideLayout" Target="../slideLayouts/slideLayout14.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image" Target="../media/image14.wmf"/><Relationship Id="rId4" Type="http://schemas.openxmlformats.org/officeDocument/2006/relationships/oleObject" Target="../embeddings/oleObject14.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vmlDrawing" Target="../drawings/vmlDrawing16.vml"/><Relationship Id="rId5" Type="http://schemas.openxmlformats.org/officeDocument/2006/relationships/image" Target="../media/image16.wmf"/><Relationship Id="rId4" Type="http://schemas.openxmlformats.org/officeDocument/2006/relationships/oleObject" Target="../embeddings/oleObject16.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vmlDrawing" Target="../drawings/vmlDrawing17.vml"/><Relationship Id="rId5" Type="http://schemas.openxmlformats.org/officeDocument/2006/relationships/image" Target="../media/image17.wmf"/><Relationship Id="rId4" Type="http://schemas.openxmlformats.org/officeDocument/2006/relationships/oleObject" Target="../embeddings/oleObject17.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18.wmf"/><Relationship Id="rId4" Type="http://schemas.openxmlformats.org/officeDocument/2006/relationships/oleObject" Target="../embeddings/oleObject18.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vmlDrawing" Target="../drawings/vmlDrawing19.vml"/><Relationship Id="rId5" Type="http://schemas.openxmlformats.org/officeDocument/2006/relationships/image" Target="../media/image19.wmf"/><Relationship Id="rId4" Type="http://schemas.openxmlformats.org/officeDocument/2006/relationships/oleObject" Target="../embeddings/oleObject19.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vmlDrawing" Target="../drawings/vmlDrawing20.vml"/><Relationship Id="rId5" Type="http://schemas.openxmlformats.org/officeDocument/2006/relationships/image" Target="../media/image20.wmf"/><Relationship Id="rId4" Type="http://schemas.openxmlformats.org/officeDocument/2006/relationships/oleObject" Target="../embeddings/oleObject20.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vmlDrawing" Target="../drawings/vmlDrawing21.vml"/><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svt.ntnu.no/iss/Indra.de.Soysa/POL2004V05/artikler/paradise%20is%20bazaar_desoysa.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22.w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3.wmf"/><Relationship Id="rId4" Type="http://schemas.openxmlformats.org/officeDocument/2006/relationships/oleObject" Target="../embeddings/oleObject23.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24.wm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25.wmf"/><Relationship Id="rId4" Type="http://schemas.openxmlformats.org/officeDocument/2006/relationships/oleObject" Target="../embeddings/oleObject25.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5.wmf"/><Relationship Id="rId4" Type="http://schemas.openxmlformats.org/officeDocument/2006/relationships/oleObject" Target="../embeddings/oleObject26.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6.wmf"/><Relationship Id="rId4" Type="http://schemas.openxmlformats.org/officeDocument/2006/relationships/oleObject" Target="../embeddings/oleObject27.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27.wmf"/><Relationship Id="rId4" Type="http://schemas.openxmlformats.org/officeDocument/2006/relationships/oleObject" Target="../embeddings/oleObject28.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28.wmf"/><Relationship Id="rId4" Type="http://schemas.openxmlformats.org/officeDocument/2006/relationships/oleObject" Target="../embeddings/oleObject29.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29.wmf"/><Relationship Id="rId4" Type="http://schemas.openxmlformats.org/officeDocument/2006/relationships/oleObject" Target="../embeddings/oleObject30.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29.wmf"/><Relationship Id="rId4" Type="http://schemas.openxmlformats.org/officeDocument/2006/relationships/oleObject" Target="../embeddings/oleObject31.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noFill/>
        </p:spPr>
        <p:txBody>
          <a:bodyPr/>
          <a:lstStyle/>
          <a:p>
            <a:r>
              <a:rPr lang="en-US" sz="4000" dirty="0" smtClean="0"/>
              <a:t>The Instruments of Trade Policy: Part I, Tariffs</a:t>
            </a:r>
          </a:p>
        </p:txBody>
      </p:sp>
      <p:sp>
        <p:nvSpPr>
          <p:cNvPr id="2051" name="Rectangle 3"/>
          <p:cNvSpPr>
            <a:spLocks noGrp="1" noChangeArrowheads="1"/>
          </p:cNvSpPr>
          <p:nvPr>
            <p:ph type="body" sz="half" idx="1"/>
          </p:nvPr>
        </p:nvSpPr>
        <p:spPr>
          <a:xfrm>
            <a:off x="685800" y="1981200"/>
            <a:ext cx="7924800" cy="4114800"/>
          </a:xfrm>
          <a:noFill/>
        </p:spPr>
        <p:txBody>
          <a:bodyPr/>
          <a:lstStyle/>
          <a:p>
            <a:r>
              <a:rPr lang="en-US" sz="2800" smtClean="0"/>
              <a:t>INTERNATIONAL ECONOMICS,</a:t>
            </a:r>
            <a:br>
              <a:rPr lang="en-US" sz="2800" smtClean="0"/>
            </a:br>
            <a:r>
              <a:rPr lang="en-US" sz="2800" smtClean="0"/>
              <a:t>ECO 486</a:t>
            </a:r>
          </a:p>
          <a:p>
            <a:r>
              <a:rPr lang="en-US" sz="2800" smtClean="0"/>
              <a:t>Harmonized tariff schedule (HTS) of the United States:</a:t>
            </a:r>
            <a:br>
              <a:rPr lang="en-US" sz="2800" smtClean="0"/>
            </a:br>
            <a:r>
              <a:rPr lang="en-US" sz="2800" smtClean="0">
                <a:hlinkClick r:id="rId3"/>
              </a:rPr>
              <a:t>Tariff Information Center</a:t>
            </a:r>
            <a:endParaRPr lang="en-US" sz="2800" smtClean="0"/>
          </a:p>
        </p:txBody>
      </p:sp>
      <p:pic>
        <p:nvPicPr>
          <p:cNvPr id="2052" name="Picture 4" descr="itc banner_small"/>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28600" y="5791200"/>
            <a:ext cx="8534400" cy="728663"/>
          </a:xfrm>
          <a:no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lIns="90488" tIns="44450" rIns="90488" bIns="44450"/>
          <a:lstStyle/>
          <a:p>
            <a:r>
              <a:rPr lang="en-US" smtClean="0"/>
              <a:t>Commercial Policy</a:t>
            </a:r>
          </a:p>
        </p:txBody>
      </p:sp>
      <p:sp>
        <p:nvSpPr>
          <p:cNvPr id="13315" name="Rectangle 3"/>
          <p:cNvSpPr>
            <a:spLocks noGrp="1" noChangeArrowheads="1"/>
          </p:cNvSpPr>
          <p:nvPr>
            <p:ph type="body" idx="1"/>
          </p:nvPr>
        </p:nvSpPr>
        <p:spPr>
          <a:noFill/>
        </p:spPr>
        <p:txBody>
          <a:bodyPr lIns="90488" tIns="44450" rIns="90488" bIns="44450"/>
          <a:lstStyle/>
          <a:p>
            <a:pPr>
              <a:spcBef>
                <a:spcPct val="40000"/>
              </a:spcBef>
            </a:pPr>
            <a:r>
              <a:rPr lang="en-US" smtClean="0"/>
              <a:t>Governments action that may change the composition and volume of trade flows</a:t>
            </a:r>
          </a:p>
          <a:p>
            <a:pPr lvl="1">
              <a:spcBef>
                <a:spcPct val="40000"/>
              </a:spcBef>
            </a:pPr>
            <a:r>
              <a:rPr lang="en-US" smtClean="0"/>
              <a:t>Tariffs</a:t>
            </a:r>
          </a:p>
          <a:p>
            <a:pPr lvl="1">
              <a:spcBef>
                <a:spcPct val="40000"/>
              </a:spcBef>
            </a:pPr>
            <a:r>
              <a:rPr lang="en-US" smtClean="0"/>
              <a:t>Quotas</a:t>
            </a:r>
          </a:p>
          <a:p>
            <a:pPr lvl="1">
              <a:spcBef>
                <a:spcPct val="40000"/>
              </a:spcBef>
            </a:pPr>
            <a:r>
              <a:rPr lang="en-US" smtClean="0"/>
              <a:t>Subsidies</a:t>
            </a:r>
          </a:p>
          <a:p>
            <a:pPr lvl="1">
              <a:spcBef>
                <a:spcPct val="40000"/>
              </a:spcBef>
            </a:pPr>
            <a:r>
              <a:rPr lang="en-US" smtClean="0"/>
              <a:t>Other non-tariff barriers</a:t>
            </a:r>
          </a:p>
          <a:p>
            <a:pPr>
              <a:spcBef>
                <a:spcPct val="40000"/>
              </a:spcBef>
            </a:pPr>
            <a:r>
              <a:rPr lang="en-US" smtClean="0"/>
              <a:t>We’ll analyze the cost &amp; benefits of these</a:t>
            </a:r>
          </a:p>
        </p:txBody>
      </p:sp>
    </p:spTree>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mtClean="0"/>
              <a:t>Welfare Cost of a Tariff</a:t>
            </a:r>
            <a:br>
              <a:rPr lang="en-US" smtClean="0"/>
            </a:br>
            <a:r>
              <a:rPr lang="en-US" sz="3600" smtClean="0"/>
              <a:t>Imperfect Substitutes</a:t>
            </a:r>
          </a:p>
        </p:txBody>
      </p:sp>
      <p:graphicFrame>
        <p:nvGraphicFramePr>
          <p:cNvPr id="105475" name="Object 3"/>
          <p:cNvGraphicFramePr>
            <a:graphicFrameLocks noGrp="1" noChangeAspect="1"/>
          </p:cNvGraphicFramePr>
          <p:nvPr>
            <p:ph type="tbl" idx="1"/>
          </p:nvPr>
        </p:nvGraphicFramePr>
        <p:xfrm>
          <a:off x="1304925" y="1987550"/>
          <a:ext cx="6478588" cy="3913188"/>
        </p:xfrm>
        <a:graphic>
          <a:graphicData uri="http://schemas.openxmlformats.org/presentationml/2006/ole">
            <mc:AlternateContent xmlns:mc="http://schemas.openxmlformats.org/markup-compatibility/2006">
              <mc:Choice xmlns:v="urn:schemas-microsoft-com:vml" Requires="v">
                <p:oleObj spid="_x0000_s105520" name="Document" r:id="rId4" imgW="6632448" imgH="4008120" progId="Word.Document.8">
                  <p:embed/>
                </p:oleObj>
              </mc:Choice>
              <mc:Fallback>
                <p:oleObj name="Document" r:id="rId4" imgW="6632448" imgH="400812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4925" y="1987550"/>
                        <a:ext cx="6478588"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t>Welfare Cost of a Tariff</a:t>
            </a:r>
            <a:br>
              <a:rPr lang="en-US" smtClean="0"/>
            </a:br>
            <a:r>
              <a:rPr lang="en-US" sz="3600" smtClean="0"/>
              <a:t>Imperfect Substitutes</a:t>
            </a:r>
          </a:p>
        </p:txBody>
      </p:sp>
      <p:graphicFrame>
        <p:nvGraphicFramePr>
          <p:cNvPr id="106499" name="Object 3"/>
          <p:cNvGraphicFramePr>
            <a:graphicFrameLocks noGrp="1" noChangeAspect="1"/>
          </p:cNvGraphicFramePr>
          <p:nvPr>
            <p:ph type="tbl" idx="1"/>
          </p:nvPr>
        </p:nvGraphicFramePr>
        <p:xfrm>
          <a:off x="1295400" y="1981200"/>
          <a:ext cx="6934200" cy="4000500"/>
        </p:xfrm>
        <a:graphic>
          <a:graphicData uri="http://schemas.openxmlformats.org/presentationml/2006/ole">
            <mc:AlternateContent xmlns:mc="http://schemas.openxmlformats.org/markup-compatibility/2006">
              <mc:Choice xmlns:v="urn:schemas-microsoft-com:vml" Requires="v">
                <p:oleObj spid="_x0000_s106544" name="Document" r:id="rId4" imgW="6938772" imgH="4006596" progId="Word.Document.8">
                  <p:embed/>
                </p:oleObj>
              </mc:Choice>
              <mc:Fallback>
                <p:oleObj name="Document" r:id="rId4" imgW="6938772" imgH="4006596"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981200"/>
                        <a:ext cx="69342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Line 2"/>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523" name="Rectangle 3"/>
          <p:cNvSpPr>
            <a:spLocks noGrp="1" noChangeArrowheads="1"/>
          </p:cNvSpPr>
          <p:nvPr>
            <p:ph type="title"/>
          </p:nvPr>
        </p:nvSpPr>
        <p:spPr>
          <a:xfrm>
            <a:off x="685800" y="0"/>
            <a:ext cx="7772400" cy="1371600"/>
          </a:xfrm>
          <a:noFill/>
        </p:spPr>
        <p:txBody>
          <a:bodyPr lIns="90488" tIns="44450" rIns="90488" bIns="44450"/>
          <a:lstStyle/>
          <a:p>
            <a:r>
              <a:rPr lang="en-US" smtClean="0"/>
              <a:t>Trade with a Tariff</a:t>
            </a:r>
            <a:br>
              <a:rPr lang="en-US" smtClean="0"/>
            </a:br>
            <a:r>
              <a:rPr lang="en-US" sz="3600" smtClean="0"/>
              <a:t>Versus Autarky</a:t>
            </a:r>
            <a:endParaRPr lang="en-US" smtClean="0"/>
          </a:p>
        </p:txBody>
      </p:sp>
      <p:sp>
        <p:nvSpPr>
          <p:cNvPr id="107524" name="Line 4"/>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525" name="Line 5"/>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526" name="Rectangle 6"/>
          <p:cNvSpPr>
            <a:spLocks noChangeArrowheads="1"/>
          </p:cNvSpPr>
          <p:nvPr/>
        </p:nvSpPr>
        <p:spPr bwMode="auto">
          <a:xfrm>
            <a:off x="1905000" y="3279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6</a:t>
            </a:r>
          </a:p>
        </p:txBody>
      </p:sp>
      <p:sp>
        <p:nvSpPr>
          <p:cNvPr id="107527" name="Rectangle 7"/>
          <p:cNvSpPr>
            <a:spLocks noChangeArrowheads="1"/>
          </p:cNvSpPr>
          <p:nvPr/>
        </p:nvSpPr>
        <p:spPr bwMode="auto">
          <a:xfrm>
            <a:off x="1905000" y="3660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chemeClr val="hlink"/>
                </a:solidFill>
              </a:rPr>
              <a:t>5</a:t>
            </a:r>
          </a:p>
        </p:txBody>
      </p:sp>
      <p:sp>
        <p:nvSpPr>
          <p:cNvPr id="107528" name="Rectangle 8"/>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107529" name="Rectangle 9"/>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107530" name="Rectangle 10"/>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107531" name="Rectangle 11"/>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107532" name="Line 13"/>
          <p:cNvSpPr>
            <a:spLocks noChangeShapeType="1"/>
          </p:cNvSpPr>
          <p:nvPr/>
        </p:nvSpPr>
        <p:spPr bwMode="auto">
          <a:xfrm flipV="1">
            <a:off x="4191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533" name="Line 14"/>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534" name="Rectangle 16"/>
          <p:cNvSpPr>
            <a:spLocks noChangeArrowheads="1"/>
          </p:cNvSpPr>
          <p:nvPr/>
        </p:nvSpPr>
        <p:spPr bwMode="auto">
          <a:xfrm>
            <a:off x="5867400" y="5257800"/>
            <a:ext cx="298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demand for grapes</a:t>
            </a:r>
          </a:p>
        </p:txBody>
      </p:sp>
      <p:sp>
        <p:nvSpPr>
          <p:cNvPr id="107535" name="Rectangle 17"/>
          <p:cNvSpPr>
            <a:spLocks noChangeArrowheads="1"/>
          </p:cNvSpPr>
          <p:nvPr/>
        </p:nvSpPr>
        <p:spPr bwMode="auto">
          <a:xfrm>
            <a:off x="5943600" y="12954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Supply</a:t>
            </a:r>
          </a:p>
          <a:p>
            <a:r>
              <a:rPr lang="en-US" sz="1800" b="1"/>
              <a:t>of grapes</a:t>
            </a:r>
          </a:p>
        </p:txBody>
      </p:sp>
      <p:sp>
        <p:nvSpPr>
          <p:cNvPr id="107536" name="Rectangle 19"/>
          <p:cNvSpPr>
            <a:spLocks noChangeArrowheads="1"/>
          </p:cNvSpPr>
          <p:nvPr/>
        </p:nvSpPr>
        <p:spPr bwMode="auto">
          <a:xfrm>
            <a:off x="3657600" y="35052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e</a:t>
            </a:r>
          </a:p>
        </p:txBody>
      </p:sp>
      <p:sp>
        <p:nvSpPr>
          <p:cNvPr id="107537" name="Rectangle 20"/>
          <p:cNvSpPr>
            <a:spLocks noChangeArrowheads="1"/>
          </p:cNvSpPr>
          <p:nvPr/>
        </p:nvSpPr>
        <p:spPr bwMode="auto">
          <a:xfrm>
            <a:off x="3429000" y="6078538"/>
            <a:ext cx="43672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bushels of grapes per year)</a:t>
            </a:r>
          </a:p>
        </p:txBody>
      </p:sp>
      <p:sp>
        <p:nvSpPr>
          <p:cNvPr id="107538" name="Rectangle 21"/>
          <p:cNvSpPr>
            <a:spLocks noChangeArrowheads="1"/>
          </p:cNvSpPr>
          <p:nvPr/>
        </p:nvSpPr>
        <p:spPr bwMode="auto">
          <a:xfrm rot="-5400000">
            <a:off x="34925" y="2311401"/>
            <a:ext cx="290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bushel of  grapes)</a:t>
            </a:r>
          </a:p>
        </p:txBody>
      </p:sp>
      <p:sp>
        <p:nvSpPr>
          <p:cNvPr id="107539" name="Rectangle 22"/>
          <p:cNvSpPr>
            <a:spLocks noChangeArrowheads="1"/>
          </p:cNvSpPr>
          <p:nvPr/>
        </p:nvSpPr>
        <p:spPr bwMode="auto">
          <a:xfrm>
            <a:off x="6051550" y="4451350"/>
            <a:ext cx="2101850"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of grapes</a:t>
            </a:r>
          </a:p>
        </p:txBody>
      </p:sp>
      <p:sp>
        <p:nvSpPr>
          <p:cNvPr id="107540" name="Line 23"/>
          <p:cNvSpPr>
            <a:spLocks noChangeShapeType="1"/>
          </p:cNvSpPr>
          <p:nvPr/>
        </p:nvSpPr>
        <p:spPr bwMode="auto">
          <a:xfrm flipV="1">
            <a:off x="2209800" y="3505200"/>
            <a:ext cx="16002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541" name="Rectangle 25"/>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107542" name="Rectangle 27"/>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
        <p:nvSpPr>
          <p:cNvPr id="107543" name="Line 28"/>
          <p:cNvSpPr>
            <a:spLocks noChangeShapeType="1"/>
          </p:cNvSpPr>
          <p:nvPr/>
        </p:nvSpPr>
        <p:spPr bwMode="auto">
          <a:xfrm flipV="1">
            <a:off x="2209800" y="3886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544" name="Rectangle 29"/>
          <p:cNvSpPr>
            <a:spLocks noChangeArrowheads="1"/>
          </p:cNvSpPr>
          <p:nvPr/>
        </p:nvSpPr>
        <p:spPr bwMode="auto">
          <a:xfrm>
            <a:off x="6051550" y="3657600"/>
            <a:ext cx="2513013"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 tariff $2/bu </a:t>
            </a:r>
          </a:p>
        </p:txBody>
      </p:sp>
      <p:sp>
        <p:nvSpPr>
          <p:cNvPr id="107545" name="Line 30"/>
          <p:cNvSpPr>
            <a:spLocks noChangeShapeType="1"/>
          </p:cNvSpPr>
          <p:nvPr/>
        </p:nvSpPr>
        <p:spPr bwMode="auto">
          <a:xfrm flipV="1">
            <a:off x="3429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546" name="Rectangle 31"/>
          <p:cNvSpPr>
            <a:spLocks noChangeArrowheads="1"/>
          </p:cNvSpPr>
          <p:nvPr/>
        </p:nvSpPr>
        <p:spPr bwMode="auto">
          <a:xfrm>
            <a:off x="3276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3</a:t>
            </a:r>
          </a:p>
        </p:txBody>
      </p:sp>
      <p:sp>
        <p:nvSpPr>
          <p:cNvPr id="107547" name="Rectangle 32"/>
          <p:cNvSpPr>
            <a:spLocks noChangeArrowheads="1"/>
          </p:cNvSpPr>
          <p:nvPr/>
        </p:nvSpPr>
        <p:spPr bwMode="auto">
          <a:xfrm>
            <a:off x="4038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
        <p:nvSpPr>
          <p:cNvPr id="107548" name="Rectangle 33"/>
          <p:cNvSpPr>
            <a:spLocks noChangeArrowheads="1"/>
          </p:cNvSpPr>
          <p:nvPr/>
        </p:nvSpPr>
        <p:spPr bwMode="auto">
          <a:xfrm>
            <a:off x="2743200" y="3508375"/>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a:t>d</a:t>
            </a:r>
            <a:endParaRPr lang="en-US" sz="2400"/>
          </a:p>
        </p:txBody>
      </p:sp>
      <p:sp>
        <p:nvSpPr>
          <p:cNvPr id="107549" name="Line 34"/>
          <p:cNvSpPr>
            <a:spLocks noChangeShapeType="1"/>
          </p:cNvSpPr>
          <p:nvPr/>
        </p:nvSpPr>
        <p:spPr bwMode="auto">
          <a:xfrm flipV="1">
            <a:off x="2209800" y="4648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7550" name="Rectangle 35"/>
          <p:cNvSpPr>
            <a:spLocks noChangeArrowheads="1"/>
          </p:cNvSpPr>
          <p:nvPr/>
        </p:nvSpPr>
        <p:spPr bwMode="auto">
          <a:xfrm>
            <a:off x="1905000" y="44196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3</a:t>
            </a:r>
          </a:p>
        </p:txBody>
      </p:sp>
    </p:spTree>
  </p:cSld>
  <p:clrMapOvr>
    <a:masterClrMapping/>
  </p:clrMapOvr>
  <p:transition spd="med">
    <p:wipe dir="r"/>
  </p:transition>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Line 2"/>
          <p:cNvSpPr>
            <a:spLocks noChangeShapeType="1"/>
          </p:cNvSpPr>
          <p:nvPr/>
        </p:nvSpPr>
        <p:spPr bwMode="auto">
          <a:xfrm flipH="1" flipV="1">
            <a:off x="2209800" y="1371600"/>
            <a:ext cx="0" cy="4343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547" name="Rectangle 3"/>
          <p:cNvSpPr>
            <a:spLocks noGrp="1" noChangeArrowheads="1"/>
          </p:cNvSpPr>
          <p:nvPr>
            <p:ph type="title"/>
          </p:nvPr>
        </p:nvSpPr>
        <p:spPr>
          <a:xfrm>
            <a:off x="685800" y="0"/>
            <a:ext cx="7772400" cy="1371600"/>
          </a:xfrm>
          <a:noFill/>
        </p:spPr>
        <p:txBody>
          <a:bodyPr lIns="90488" tIns="44450" rIns="90488" bIns="44450"/>
          <a:lstStyle/>
          <a:p>
            <a:r>
              <a:rPr lang="en-US" smtClean="0"/>
              <a:t>Pure Revenue Tariff</a:t>
            </a:r>
            <a:br>
              <a:rPr lang="en-US" smtClean="0"/>
            </a:br>
            <a:r>
              <a:rPr lang="en-US" sz="3600" smtClean="0"/>
              <a:t>Versus Free Trade</a:t>
            </a:r>
            <a:endParaRPr lang="en-US" smtClean="0"/>
          </a:p>
        </p:txBody>
      </p:sp>
      <p:sp>
        <p:nvSpPr>
          <p:cNvPr id="108548" name="Line 5"/>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549" name="Rectangle 7"/>
          <p:cNvSpPr>
            <a:spLocks noChangeArrowheads="1"/>
          </p:cNvSpPr>
          <p:nvPr/>
        </p:nvSpPr>
        <p:spPr bwMode="auto">
          <a:xfrm>
            <a:off x="1905000" y="3660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chemeClr val="hlink"/>
                </a:solidFill>
              </a:rPr>
              <a:t>5</a:t>
            </a:r>
          </a:p>
        </p:txBody>
      </p:sp>
      <p:sp>
        <p:nvSpPr>
          <p:cNvPr id="108550" name="Rectangle 8"/>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108551" name="Rectangle 9"/>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108552" name="Rectangle 10"/>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108553" name="Rectangle 11"/>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108554" name="Line 12"/>
          <p:cNvSpPr>
            <a:spLocks noChangeShapeType="1"/>
          </p:cNvSpPr>
          <p:nvPr/>
        </p:nvSpPr>
        <p:spPr bwMode="auto">
          <a:xfrm flipV="1">
            <a:off x="4191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555" name="Line 13"/>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556" name="Rectangle 14"/>
          <p:cNvSpPr>
            <a:spLocks noChangeArrowheads="1"/>
          </p:cNvSpPr>
          <p:nvPr/>
        </p:nvSpPr>
        <p:spPr bwMode="auto">
          <a:xfrm>
            <a:off x="5867400" y="5257800"/>
            <a:ext cx="3136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Iceland’s demand for bananas</a:t>
            </a:r>
          </a:p>
        </p:txBody>
      </p:sp>
      <p:sp>
        <p:nvSpPr>
          <p:cNvPr id="108557" name="Rectangle 15"/>
          <p:cNvSpPr>
            <a:spLocks noChangeArrowheads="1"/>
          </p:cNvSpPr>
          <p:nvPr/>
        </p:nvSpPr>
        <p:spPr bwMode="auto">
          <a:xfrm>
            <a:off x="2209800" y="1219200"/>
            <a:ext cx="267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chemeClr val="hlink"/>
                </a:solidFill>
              </a:rPr>
              <a:t>Domestic Supply</a:t>
            </a:r>
          </a:p>
          <a:p>
            <a:r>
              <a:rPr lang="en-US" sz="1800" b="1">
                <a:solidFill>
                  <a:schemeClr val="hlink"/>
                </a:solidFill>
              </a:rPr>
              <a:t>of grapes lies along y-axis</a:t>
            </a:r>
          </a:p>
        </p:txBody>
      </p:sp>
      <p:sp>
        <p:nvSpPr>
          <p:cNvPr id="108558" name="Rectangle 16"/>
          <p:cNvSpPr>
            <a:spLocks noChangeArrowheads="1"/>
          </p:cNvSpPr>
          <p:nvPr/>
        </p:nvSpPr>
        <p:spPr bwMode="auto">
          <a:xfrm>
            <a:off x="2743200" y="297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a</a:t>
            </a:r>
          </a:p>
        </p:txBody>
      </p:sp>
      <p:sp>
        <p:nvSpPr>
          <p:cNvPr id="108559" name="Rectangle 17"/>
          <p:cNvSpPr>
            <a:spLocks noChangeArrowheads="1"/>
          </p:cNvSpPr>
          <p:nvPr/>
        </p:nvSpPr>
        <p:spPr bwMode="auto">
          <a:xfrm>
            <a:off x="3429000" y="6078538"/>
            <a:ext cx="4513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bushels of bananas per year)</a:t>
            </a:r>
          </a:p>
        </p:txBody>
      </p:sp>
      <p:sp>
        <p:nvSpPr>
          <p:cNvPr id="108560" name="Rectangle 18"/>
          <p:cNvSpPr>
            <a:spLocks noChangeArrowheads="1"/>
          </p:cNvSpPr>
          <p:nvPr/>
        </p:nvSpPr>
        <p:spPr bwMode="auto">
          <a:xfrm rot="-5400000">
            <a:off x="-14288" y="2262188"/>
            <a:ext cx="3000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bushel of bananas)</a:t>
            </a:r>
          </a:p>
        </p:txBody>
      </p:sp>
      <p:sp>
        <p:nvSpPr>
          <p:cNvPr id="108561" name="Rectangle 19"/>
          <p:cNvSpPr>
            <a:spLocks noChangeArrowheads="1"/>
          </p:cNvSpPr>
          <p:nvPr/>
        </p:nvSpPr>
        <p:spPr bwMode="auto">
          <a:xfrm>
            <a:off x="6051550" y="4451350"/>
            <a:ext cx="2247900"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of bananas</a:t>
            </a:r>
          </a:p>
        </p:txBody>
      </p:sp>
      <p:sp>
        <p:nvSpPr>
          <p:cNvPr id="108562" name="Rectangle 21"/>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108563" name="Rectangle 22"/>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
        <p:nvSpPr>
          <p:cNvPr id="108564" name="Line 23"/>
          <p:cNvSpPr>
            <a:spLocks noChangeShapeType="1"/>
          </p:cNvSpPr>
          <p:nvPr/>
        </p:nvSpPr>
        <p:spPr bwMode="auto">
          <a:xfrm flipV="1">
            <a:off x="2209800" y="3886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565" name="Rectangle 24"/>
          <p:cNvSpPr>
            <a:spLocks noChangeArrowheads="1"/>
          </p:cNvSpPr>
          <p:nvPr/>
        </p:nvSpPr>
        <p:spPr bwMode="auto">
          <a:xfrm>
            <a:off x="6051550" y="3657600"/>
            <a:ext cx="2513013"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 tariff $2/bu </a:t>
            </a:r>
          </a:p>
        </p:txBody>
      </p:sp>
      <p:sp>
        <p:nvSpPr>
          <p:cNvPr id="108566" name="Line 25"/>
          <p:cNvSpPr>
            <a:spLocks noChangeShapeType="1"/>
          </p:cNvSpPr>
          <p:nvPr/>
        </p:nvSpPr>
        <p:spPr bwMode="auto">
          <a:xfrm flipV="1">
            <a:off x="4953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567" name="Rectangle 26"/>
          <p:cNvSpPr>
            <a:spLocks noChangeArrowheads="1"/>
          </p:cNvSpPr>
          <p:nvPr/>
        </p:nvSpPr>
        <p:spPr bwMode="auto">
          <a:xfrm>
            <a:off x="3276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3</a:t>
            </a:r>
          </a:p>
        </p:txBody>
      </p:sp>
      <p:sp>
        <p:nvSpPr>
          <p:cNvPr id="108568" name="Rectangle 27"/>
          <p:cNvSpPr>
            <a:spLocks noChangeArrowheads="1"/>
          </p:cNvSpPr>
          <p:nvPr/>
        </p:nvSpPr>
        <p:spPr bwMode="auto">
          <a:xfrm>
            <a:off x="4038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
        <p:nvSpPr>
          <p:cNvPr id="108569" name="Rectangle 28"/>
          <p:cNvSpPr>
            <a:spLocks noChangeArrowheads="1"/>
          </p:cNvSpPr>
          <p:nvPr/>
        </p:nvSpPr>
        <p:spPr bwMode="auto">
          <a:xfrm>
            <a:off x="2743200" y="4194175"/>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a:t>b</a:t>
            </a:r>
            <a:endParaRPr lang="en-US" sz="2400"/>
          </a:p>
        </p:txBody>
      </p:sp>
      <p:sp>
        <p:nvSpPr>
          <p:cNvPr id="108570" name="Line 29"/>
          <p:cNvSpPr>
            <a:spLocks noChangeShapeType="1"/>
          </p:cNvSpPr>
          <p:nvPr/>
        </p:nvSpPr>
        <p:spPr bwMode="auto">
          <a:xfrm flipV="1">
            <a:off x="2209800" y="4648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571" name="Rectangle 30"/>
          <p:cNvSpPr>
            <a:spLocks noChangeArrowheads="1"/>
          </p:cNvSpPr>
          <p:nvPr/>
        </p:nvSpPr>
        <p:spPr bwMode="auto">
          <a:xfrm>
            <a:off x="1905000" y="44196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3</a:t>
            </a:r>
          </a:p>
        </p:txBody>
      </p:sp>
      <p:sp>
        <p:nvSpPr>
          <p:cNvPr id="108572" name="Line 4"/>
          <p:cNvSpPr>
            <a:spLocks noChangeShapeType="1"/>
          </p:cNvSpPr>
          <p:nvPr/>
        </p:nvSpPr>
        <p:spPr bwMode="auto">
          <a:xfrm>
            <a:off x="2209800" y="1398588"/>
            <a:ext cx="0" cy="4291012"/>
          </a:xfrm>
          <a:prstGeom prst="line">
            <a:avLst/>
          </a:prstGeom>
          <a:noFill/>
          <a:ln w="254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573" name="Rectangle 31"/>
          <p:cNvSpPr>
            <a:spLocks noChangeArrowheads="1"/>
          </p:cNvSpPr>
          <p:nvPr/>
        </p:nvSpPr>
        <p:spPr bwMode="auto">
          <a:xfrm>
            <a:off x="4191000" y="4191000"/>
            <a:ext cx="3159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a:t>c</a:t>
            </a:r>
            <a:endParaRPr lang="en-US" sz="2400"/>
          </a:p>
        </p:txBody>
      </p:sp>
    </p:spTree>
  </p:cSld>
  <p:clrMapOvr>
    <a:masterClrMapping/>
  </p:clrMapOvr>
  <p:transition spd="med">
    <p:wipe dir="r"/>
  </p:transition>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228600" y="45894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a:t>
            </a:r>
          </a:p>
        </p:txBody>
      </p:sp>
      <p:sp>
        <p:nvSpPr>
          <p:cNvPr id="109571" name="Line 4"/>
          <p:cNvSpPr>
            <a:spLocks noChangeShapeType="1"/>
          </p:cNvSpPr>
          <p:nvPr/>
        </p:nvSpPr>
        <p:spPr bwMode="auto">
          <a:xfrm flipH="1" flipV="1">
            <a:off x="762000" y="3505200"/>
            <a:ext cx="6705600" cy="1295400"/>
          </a:xfrm>
          <a:prstGeom prst="line">
            <a:avLst/>
          </a:prstGeom>
          <a:noFill/>
          <a:ln w="381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72" name="Line 5"/>
          <p:cNvSpPr>
            <a:spLocks noChangeShapeType="1"/>
          </p:cNvSpPr>
          <p:nvPr/>
        </p:nvSpPr>
        <p:spPr bwMode="auto">
          <a:xfrm flipV="1">
            <a:off x="762000" y="2971800"/>
            <a:ext cx="6324600" cy="914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73" name="Line 6"/>
          <p:cNvSpPr>
            <a:spLocks noChangeShapeType="1"/>
          </p:cNvSpPr>
          <p:nvPr/>
        </p:nvSpPr>
        <p:spPr bwMode="auto">
          <a:xfrm>
            <a:off x="762000" y="1828800"/>
            <a:ext cx="5867400" cy="3505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74" name="Line 7"/>
          <p:cNvSpPr>
            <a:spLocks noChangeShapeType="1"/>
          </p:cNvSpPr>
          <p:nvPr/>
        </p:nvSpPr>
        <p:spPr bwMode="auto">
          <a:xfrm flipV="1">
            <a:off x="3505200" y="3429000"/>
            <a:ext cx="0" cy="2286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75" name="Line 8"/>
          <p:cNvSpPr>
            <a:spLocks noChangeShapeType="1"/>
          </p:cNvSpPr>
          <p:nvPr/>
        </p:nvSpPr>
        <p:spPr bwMode="auto">
          <a:xfrm>
            <a:off x="685800" y="3498850"/>
            <a:ext cx="2819400" cy="635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76" name="Line 9"/>
          <p:cNvSpPr>
            <a:spLocks noChangeShapeType="1"/>
          </p:cNvSpPr>
          <p:nvPr/>
        </p:nvSpPr>
        <p:spPr bwMode="auto">
          <a:xfrm flipH="1" flipV="1">
            <a:off x="4953000" y="4343400"/>
            <a:ext cx="0" cy="13716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77" name="Line 10"/>
          <p:cNvSpPr>
            <a:spLocks noChangeShapeType="1"/>
          </p:cNvSpPr>
          <p:nvPr/>
        </p:nvSpPr>
        <p:spPr bwMode="auto">
          <a:xfrm flipV="1">
            <a:off x="762000" y="4038600"/>
            <a:ext cx="6324600" cy="914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78" name="Rectangle 11"/>
          <p:cNvSpPr>
            <a:spLocks noGrp="1" noChangeArrowheads="1"/>
          </p:cNvSpPr>
          <p:nvPr>
            <p:ph type="title"/>
          </p:nvPr>
        </p:nvSpPr>
        <p:spPr>
          <a:xfrm>
            <a:off x="381000" y="0"/>
            <a:ext cx="8077200" cy="1371600"/>
          </a:xfrm>
          <a:noFill/>
        </p:spPr>
        <p:txBody>
          <a:bodyPr lIns="90488" tIns="44450" rIns="90488" bIns="44450"/>
          <a:lstStyle/>
          <a:p>
            <a:r>
              <a:rPr lang="en-US" smtClean="0"/>
              <a:t>Differing </a:t>
            </a:r>
            <a:r>
              <a:rPr lang="en-US" b="1" i="1" smtClean="0"/>
              <a:t>e</a:t>
            </a:r>
            <a:r>
              <a:rPr lang="en-US" b="1" i="1" baseline="-25000" smtClean="0"/>
              <a:t>m</a:t>
            </a:r>
          </a:p>
        </p:txBody>
      </p:sp>
      <p:grpSp>
        <p:nvGrpSpPr>
          <p:cNvPr id="109579" name="Group 12"/>
          <p:cNvGrpSpPr>
            <a:grpSpLocks/>
          </p:cNvGrpSpPr>
          <p:nvPr/>
        </p:nvGrpSpPr>
        <p:grpSpPr bwMode="auto">
          <a:xfrm>
            <a:off x="762000" y="1371600"/>
            <a:ext cx="7315200" cy="4343400"/>
            <a:chOff x="480" y="864"/>
            <a:chExt cx="2160" cy="2703"/>
          </a:xfrm>
        </p:grpSpPr>
        <p:sp>
          <p:nvSpPr>
            <p:cNvPr id="109611" name="Line 13"/>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612" name="Line 14"/>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9580" name="Rectangle 15"/>
          <p:cNvSpPr>
            <a:spLocks noChangeArrowheads="1"/>
          </p:cNvSpPr>
          <p:nvPr/>
        </p:nvSpPr>
        <p:spPr bwMode="auto">
          <a:xfrm>
            <a:off x="50165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109581" name="Line 16"/>
          <p:cNvSpPr>
            <a:spLocks noChangeShapeType="1"/>
          </p:cNvSpPr>
          <p:nvPr/>
        </p:nvSpPr>
        <p:spPr bwMode="auto">
          <a:xfrm flipV="1">
            <a:off x="762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82" name="Rectangle 17"/>
          <p:cNvSpPr>
            <a:spLocks noChangeArrowheads="1"/>
          </p:cNvSpPr>
          <p:nvPr/>
        </p:nvSpPr>
        <p:spPr bwMode="auto">
          <a:xfrm>
            <a:off x="6553200" y="51196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Inelastic M</a:t>
            </a:r>
          </a:p>
        </p:txBody>
      </p:sp>
      <p:sp>
        <p:nvSpPr>
          <p:cNvPr id="109583" name="Rectangle 18"/>
          <p:cNvSpPr>
            <a:spLocks noChangeArrowheads="1"/>
          </p:cNvSpPr>
          <p:nvPr/>
        </p:nvSpPr>
        <p:spPr bwMode="auto">
          <a:xfrm>
            <a:off x="6769100" y="3733800"/>
            <a:ext cx="189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Export Supply, X</a:t>
            </a:r>
          </a:p>
        </p:txBody>
      </p:sp>
      <p:sp>
        <p:nvSpPr>
          <p:cNvPr id="109584" name="Rectangle 19"/>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109585" name="Line 20"/>
          <p:cNvSpPr>
            <a:spLocks noChangeShapeType="1"/>
          </p:cNvSpPr>
          <p:nvPr/>
        </p:nvSpPr>
        <p:spPr bwMode="auto">
          <a:xfrm>
            <a:off x="685800" y="4343400"/>
            <a:ext cx="4267200" cy="0"/>
          </a:xfrm>
          <a:prstGeom prst="line">
            <a:avLst/>
          </a:prstGeom>
          <a:noFill/>
          <a:ln w="50800" cap="rnd">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86" name="Oval 21"/>
          <p:cNvSpPr>
            <a:spLocks noChangeArrowheads="1"/>
          </p:cNvSpPr>
          <p:nvPr/>
        </p:nvSpPr>
        <p:spPr bwMode="auto">
          <a:xfrm>
            <a:off x="4876800" y="4267200"/>
            <a:ext cx="152400" cy="152400"/>
          </a:xfrm>
          <a:prstGeom prst="ellipse">
            <a:avLst/>
          </a:prstGeom>
          <a:solidFill>
            <a:schemeClr val="accent2"/>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9587" name="Oval 22"/>
          <p:cNvSpPr>
            <a:spLocks noChangeArrowheads="1"/>
          </p:cNvSpPr>
          <p:nvPr/>
        </p:nvSpPr>
        <p:spPr bwMode="auto">
          <a:xfrm>
            <a:off x="3429000" y="3429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9588" name="Rectangle 23"/>
          <p:cNvSpPr>
            <a:spLocks noChangeArrowheads="1"/>
          </p:cNvSpPr>
          <p:nvPr/>
        </p:nvSpPr>
        <p:spPr bwMode="auto">
          <a:xfrm>
            <a:off x="228600" y="1600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109589" name="Rectangle 24"/>
          <p:cNvSpPr>
            <a:spLocks noChangeArrowheads="1"/>
          </p:cNvSpPr>
          <p:nvPr/>
        </p:nvSpPr>
        <p:spPr bwMode="auto">
          <a:xfrm>
            <a:off x="228600" y="40560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accent2"/>
                </a:solidFill>
              </a:rPr>
              <a:t>P</a:t>
            </a:r>
            <a:r>
              <a:rPr lang="en-US" sz="1800" baseline="-25000">
                <a:solidFill>
                  <a:schemeClr val="accent2"/>
                </a:solidFill>
              </a:rPr>
              <a:t>FT</a:t>
            </a:r>
            <a:endParaRPr lang="en-US" sz="1800">
              <a:solidFill>
                <a:schemeClr val="accent2"/>
              </a:solidFill>
            </a:endParaRPr>
          </a:p>
        </p:txBody>
      </p:sp>
      <p:sp>
        <p:nvSpPr>
          <p:cNvPr id="109590" name="Rectangle 25"/>
          <p:cNvSpPr>
            <a:spLocks noChangeArrowheads="1"/>
          </p:cNvSpPr>
          <p:nvPr/>
        </p:nvSpPr>
        <p:spPr bwMode="auto">
          <a:xfrm>
            <a:off x="4800600" y="5715000"/>
            <a:ext cx="838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accent2"/>
                </a:solidFill>
              </a:rPr>
              <a:t>M</a:t>
            </a:r>
            <a:r>
              <a:rPr lang="en-US" sz="1800" baseline="-25000">
                <a:solidFill>
                  <a:schemeClr val="accent2"/>
                </a:solidFill>
              </a:rPr>
              <a:t>FT</a:t>
            </a:r>
          </a:p>
        </p:txBody>
      </p:sp>
      <p:sp>
        <p:nvSpPr>
          <p:cNvPr id="109591" name="Line 26"/>
          <p:cNvSpPr>
            <a:spLocks noChangeShapeType="1"/>
          </p:cNvSpPr>
          <p:nvPr/>
        </p:nvSpPr>
        <p:spPr bwMode="auto">
          <a:xfrm flipV="1">
            <a:off x="6705600" y="3009900"/>
            <a:ext cx="0" cy="10287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92" name="Rectangle 27"/>
          <p:cNvSpPr>
            <a:spLocks noChangeArrowheads="1"/>
          </p:cNvSpPr>
          <p:nvPr/>
        </p:nvSpPr>
        <p:spPr bwMode="auto">
          <a:xfrm>
            <a:off x="6899275" y="2590800"/>
            <a:ext cx="1711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X + TARIFF, T</a:t>
            </a:r>
          </a:p>
        </p:txBody>
      </p:sp>
      <p:sp>
        <p:nvSpPr>
          <p:cNvPr id="109593" name="Line 28"/>
          <p:cNvSpPr>
            <a:spLocks noChangeShapeType="1"/>
          </p:cNvSpPr>
          <p:nvPr/>
        </p:nvSpPr>
        <p:spPr bwMode="auto">
          <a:xfrm>
            <a:off x="685800" y="4572000"/>
            <a:ext cx="28194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94" name="Oval 29"/>
          <p:cNvSpPr>
            <a:spLocks noChangeArrowheads="1"/>
          </p:cNvSpPr>
          <p:nvPr/>
        </p:nvSpPr>
        <p:spPr bwMode="auto">
          <a:xfrm>
            <a:off x="3429000" y="4495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9595" name="Rectangle 30"/>
          <p:cNvSpPr>
            <a:spLocks noChangeArrowheads="1"/>
          </p:cNvSpPr>
          <p:nvPr/>
        </p:nvSpPr>
        <p:spPr bwMode="auto">
          <a:xfrm>
            <a:off x="0" y="3294063"/>
            <a:ext cx="990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P</a:t>
            </a:r>
            <a:r>
              <a:rPr lang="en-US" sz="1800" baseline="-25000">
                <a:solidFill>
                  <a:srgbClr val="0000FF"/>
                </a:solidFill>
              </a:rPr>
              <a:t>W </a:t>
            </a:r>
            <a:r>
              <a:rPr lang="en-US" sz="1800">
                <a:solidFill>
                  <a:srgbClr val="0000FF"/>
                </a:solidFill>
              </a:rPr>
              <a:t>+T</a:t>
            </a:r>
            <a:endParaRPr lang="en-US" sz="1800" baseline="-25000">
              <a:solidFill>
                <a:srgbClr val="0000FF"/>
              </a:solidFill>
            </a:endParaRPr>
          </a:p>
        </p:txBody>
      </p:sp>
      <p:sp>
        <p:nvSpPr>
          <p:cNvPr id="109596" name="Rectangle 31"/>
          <p:cNvSpPr>
            <a:spLocks noChangeArrowheads="1"/>
          </p:cNvSpPr>
          <p:nvPr/>
        </p:nvSpPr>
        <p:spPr bwMode="auto">
          <a:xfrm>
            <a:off x="228600" y="43608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P</a:t>
            </a:r>
            <a:r>
              <a:rPr lang="en-US" sz="1800" baseline="-25000">
                <a:solidFill>
                  <a:srgbClr val="0000FF"/>
                </a:solidFill>
              </a:rPr>
              <a:t>W</a:t>
            </a:r>
          </a:p>
        </p:txBody>
      </p:sp>
      <p:sp>
        <p:nvSpPr>
          <p:cNvPr id="109597" name="Rectangle 32"/>
          <p:cNvSpPr>
            <a:spLocks noChangeArrowheads="1"/>
          </p:cNvSpPr>
          <p:nvPr/>
        </p:nvSpPr>
        <p:spPr bwMode="auto">
          <a:xfrm>
            <a:off x="3276600" y="5715000"/>
            <a:ext cx="533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M</a:t>
            </a:r>
            <a:r>
              <a:rPr lang="en-US" sz="1800" baseline="-25000">
                <a:solidFill>
                  <a:srgbClr val="0000FF"/>
                </a:solidFill>
              </a:rPr>
              <a:t>T</a:t>
            </a:r>
          </a:p>
        </p:txBody>
      </p:sp>
      <p:sp>
        <p:nvSpPr>
          <p:cNvPr id="109598" name="Rectangle 33"/>
          <p:cNvSpPr>
            <a:spLocks noChangeArrowheads="1"/>
          </p:cNvSpPr>
          <p:nvPr/>
        </p:nvSpPr>
        <p:spPr bwMode="auto">
          <a:xfrm>
            <a:off x="6781800" y="33528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T</a:t>
            </a:r>
            <a:endParaRPr lang="en-US" sz="2400"/>
          </a:p>
        </p:txBody>
      </p:sp>
      <p:sp>
        <p:nvSpPr>
          <p:cNvPr id="109599" name="Rectangle 34"/>
          <p:cNvSpPr>
            <a:spLocks noChangeArrowheads="1"/>
          </p:cNvSpPr>
          <p:nvPr/>
        </p:nvSpPr>
        <p:spPr bwMode="auto">
          <a:xfrm>
            <a:off x="3505200" y="4208463"/>
            <a:ext cx="381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g</a:t>
            </a:r>
          </a:p>
        </p:txBody>
      </p:sp>
      <p:sp>
        <p:nvSpPr>
          <p:cNvPr id="109600" name="Rectangle 35"/>
          <p:cNvSpPr>
            <a:spLocks noChangeArrowheads="1"/>
          </p:cNvSpPr>
          <p:nvPr/>
        </p:nvSpPr>
        <p:spPr bwMode="auto">
          <a:xfrm>
            <a:off x="3581400" y="37338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f</a:t>
            </a:r>
            <a:endParaRPr lang="en-US" sz="2400" b="1">
              <a:solidFill>
                <a:srgbClr val="0000FF"/>
              </a:solidFill>
            </a:endParaRPr>
          </a:p>
        </p:txBody>
      </p:sp>
      <p:sp>
        <p:nvSpPr>
          <p:cNvPr id="109601" name="Line 38"/>
          <p:cNvSpPr>
            <a:spLocks noChangeShapeType="1"/>
          </p:cNvSpPr>
          <p:nvPr/>
        </p:nvSpPr>
        <p:spPr bwMode="auto">
          <a:xfrm flipV="1">
            <a:off x="1905000" y="3733800"/>
            <a:ext cx="0" cy="1905000"/>
          </a:xfrm>
          <a:prstGeom prst="line">
            <a:avLst/>
          </a:prstGeom>
          <a:noFill/>
          <a:ln w="12700">
            <a:solidFill>
              <a:srgbClr val="00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602" name="Rectangle 39"/>
          <p:cNvSpPr>
            <a:spLocks noChangeArrowheads="1"/>
          </p:cNvSpPr>
          <p:nvPr/>
        </p:nvSpPr>
        <p:spPr bwMode="auto">
          <a:xfrm>
            <a:off x="7162800" y="4419600"/>
            <a:ext cx="111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Elastic M</a:t>
            </a:r>
          </a:p>
        </p:txBody>
      </p:sp>
      <p:sp>
        <p:nvSpPr>
          <p:cNvPr id="109603" name="Oval 41"/>
          <p:cNvSpPr>
            <a:spLocks noChangeArrowheads="1"/>
          </p:cNvSpPr>
          <p:nvPr/>
        </p:nvSpPr>
        <p:spPr bwMode="auto">
          <a:xfrm>
            <a:off x="1828800" y="3657600"/>
            <a:ext cx="152400" cy="152400"/>
          </a:xfrm>
          <a:prstGeom prst="ellipse">
            <a:avLst/>
          </a:prstGeom>
          <a:solidFill>
            <a:schemeClr val="hlink"/>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9604" name="Oval 42"/>
          <p:cNvSpPr>
            <a:spLocks noChangeArrowheads="1"/>
          </p:cNvSpPr>
          <p:nvPr/>
        </p:nvSpPr>
        <p:spPr bwMode="auto">
          <a:xfrm>
            <a:off x="1828800" y="4724400"/>
            <a:ext cx="152400" cy="152400"/>
          </a:xfrm>
          <a:prstGeom prst="ellipse">
            <a:avLst/>
          </a:prstGeom>
          <a:solidFill>
            <a:schemeClr val="hlink"/>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9605" name="Rectangle 43"/>
          <p:cNvSpPr>
            <a:spLocks noChangeArrowheads="1"/>
          </p:cNvSpPr>
          <p:nvPr/>
        </p:nvSpPr>
        <p:spPr bwMode="auto">
          <a:xfrm>
            <a:off x="1676400" y="5715000"/>
            <a:ext cx="533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M</a:t>
            </a:r>
            <a:r>
              <a:rPr lang="en-US" sz="1800" baseline="-25000">
                <a:solidFill>
                  <a:schemeClr val="hlink"/>
                </a:solidFill>
              </a:rPr>
              <a:t>T</a:t>
            </a:r>
          </a:p>
        </p:txBody>
      </p:sp>
      <p:sp>
        <p:nvSpPr>
          <p:cNvPr id="109606" name="Rectangle 44"/>
          <p:cNvSpPr>
            <a:spLocks noChangeArrowheads="1"/>
          </p:cNvSpPr>
          <p:nvPr/>
        </p:nvSpPr>
        <p:spPr bwMode="auto">
          <a:xfrm>
            <a:off x="0" y="3581400"/>
            <a:ext cx="99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 </a:t>
            </a:r>
            <a:r>
              <a:rPr lang="en-US" sz="1800">
                <a:solidFill>
                  <a:schemeClr val="hlink"/>
                </a:solidFill>
              </a:rPr>
              <a:t>+T</a:t>
            </a:r>
            <a:endParaRPr lang="en-US" sz="1800" baseline="-25000">
              <a:solidFill>
                <a:schemeClr val="hlink"/>
              </a:solidFill>
            </a:endParaRPr>
          </a:p>
        </p:txBody>
      </p:sp>
      <p:sp>
        <p:nvSpPr>
          <p:cNvPr id="109607" name="Line 45"/>
          <p:cNvSpPr>
            <a:spLocks noChangeShapeType="1"/>
          </p:cNvSpPr>
          <p:nvPr/>
        </p:nvSpPr>
        <p:spPr bwMode="auto">
          <a:xfrm>
            <a:off x="685800" y="3733800"/>
            <a:ext cx="1219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608" name="Line 46"/>
          <p:cNvSpPr>
            <a:spLocks noChangeShapeType="1"/>
          </p:cNvSpPr>
          <p:nvPr/>
        </p:nvSpPr>
        <p:spPr bwMode="auto">
          <a:xfrm>
            <a:off x="685800" y="4800600"/>
            <a:ext cx="1219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609" name="Rectangle 47"/>
          <p:cNvSpPr>
            <a:spLocks noChangeArrowheads="1"/>
          </p:cNvSpPr>
          <p:nvPr/>
        </p:nvSpPr>
        <p:spPr bwMode="auto">
          <a:xfrm>
            <a:off x="2743200" y="39798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chemeClr val="hlink"/>
                </a:solidFill>
              </a:rPr>
              <a:t>f</a:t>
            </a:r>
            <a:endParaRPr lang="en-US" sz="2400" b="1">
              <a:solidFill>
                <a:schemeClr val="hlink"/>
              </a:solidFill>
            </a:endParaRPr>
          </a:p>
        </p:txBody>
      </p:sp>
      <p:sp>
        <p:nvSpPr>
          <p:cNvPr id="109610" name="Rectangle 48"/>
          <p:cNvSpPr>
            <a:spLocks noChangeArrowheads="1"/>
          </p:cNvSpPr>
          <p:nvPr/>
        </p:nvSpPr>
        <p:spPr bwMode="auto">
          <a:xfrm>
            <a:off x="2743200" y="4267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chemeClr val="hlink"/>
                </a:solidFill>
              </a:rPr>
              <a:t>g</a:t>
            </a:r>
            <a:endParaRPr lang="en-US" sz="2400" b="1">
              <a:solidFill>
                <a:schemeClr val="hlink"/>
              </a:solidFill>
            </a:endParaRPr>
          </a:p>
        </p:txBody>
      </p:sp>
    </p:spTree>
  </p:cSld>
  <p:clrMapOvr>
    <a:masterClrMapping/>
  </p:clrMapOvr>
  <p:transition spd="med">
    <p:wipe dir="r"/>
  </p:transition>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2098" name="Picture 2" descr="sta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93750"/>
            <a:ext cx="78486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099" name="Text Box 3"/>
          <p:cNvSpPr txBox="1">
            <a:spLocks noChangeArrowheads="1"/>
          </p:cNvSpPr>
          <p:nvPr/>
        </p:nvSpPr>
        <p:spPr bwMode="auto">
          <a:xfrm>
            <a:off x="936625" y="6324600"/>
            <a:ext cx="6454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u="sng"/>
              <a:t>Arizona Republic,</a:t>
            </a:r>
            <a:r>
              <a:rPr lang="en-US"/>
              <a:t> Sunday editorial cartoon, December 1995</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781300"/>
            <a:ext cx="815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lIns="90488" tIns="44450" rIns="90488" bIns="44450"/>
          <a:lstStyle/>
          <a:p>
            <a:r>
              <a:rPr lang="en-US" smtClean="0"/>
              <a:t>Tariffs</a:t>
            </a:r>
          </a:p>
        </p:txBody>
      </p:sp>
      <p:sp>
        <p:nvSpPr>
          <p:cNvPr id="14339" name="Rectangle 3"/>
          <p:cNvSpPr>
            <a:spLocks noGrp="1" noChangeArrowheads="1"/>
          </p:cNvSpPr>
          <p:nvPr>
            <p:ph type="body" idx="1"/>
          </p:nvPr>
        </p:nvSpPr>
        <p:spPr>
          <a:noFill/>
        </p:spPr>
        <p:txBody>
          <a:bodyPr lIns="90488" tIns="44450" rIns="90488" bIns="44450"/>
          <a:lstStyle/>
          <a:p>
            <a:pPr>
              <a:lnSpc>
                <a:spcPct val="90000"/>
              </a:lnSpc>
            </a:pPr>
            <a:r>
              <a:rPr lang="en-US" dirty="0" smtClean="0"/>
              <a:t>Taxes on</a:t>
            </a:r>
          </a:p>
          <a:p>
            <a:pPr lvl="1">
              <a:lnSpc>
                <a:spcPct val="90000"/>
              </a:lnSpc>
            </a:pPr>
            <a:r>
              <a:rPr lang="en-US" dirty="0" smtClean="0"/>
              <a:t>Imports</a:t>
            </a:r>
          </a:p>
          <a:p>
            <a:pPr lvl="1">
              <a:lnSpc>
                <a:spcPct val="90000"/>
              </a:lnSpc>
            </a:pPr>
            <a:r>
              <a:rPr lang="en-US" dirty="0" smtClean="0"/>
              <a:t>Exports</a:t>
            </a:r>
          </a:p>
          <a:p>
            <a:pPr lvl="1">
              <a:lnSpc>
                <a:spcPct val="90000"/>
              </a:lnSpc>
            </a:pPr>
            <a:r>
              <a:rPr lang="en-US" dirty="0" smtClean="0"/>
              <a:t>Subsidies</a:t>
            </a:r>
          </a:p>
          <a:p>
            <a:pPr>
              <a:lnSpc>
                <a:spcPct val="90000"/>
              </a:lnSpc>
            </a:pPr>
            <a:r>
              <a:rPr lang="en-US" dirty="0" smtClean="0"/>
              <a:t>Components -- See US tariff schedule</a:t>
            </a:r>
          </a:p>
          <a:p>
            <a:pPr lvl="1">
              <a:lnSpc>
                <a:spcPct val="90000"/>
              </a:lnSpc>
            </a:pPr>
            <a:r>
              <a:rPr lang="en-US" dirty="0" smtClean="0"/>
              <a:t>Ad valorem-- % of value</a:t>
            </a:r>
          </a:p>
          <a:p>
            <a:pPr lvl="1">
              <a:lnSpc>
                <a:spcPct val="90000"/>
              </a:lnSpc>
            </a:pPr>
            <a:r>
              <a:rPr lang="en-US" dirty="0" smtClean="0"/>
              <a:t>Specific -- flat fee per unit		</a:t>
            </a:r>
          </a:p>
          <a:p>
            <a:pPr lvl="1">
              <a:lnSpc>
                <a:spcPct val="90000"/>
              </a:lnSpc>
            </a:pPr>
            <a:r>
              <a:rPr lang="en-US" dirty="0" smtClean="0"/>
              <a:t>Compound -- both</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lIns="90488" tIns="44450" rIns="90488" bIns="44450"/>
          <a:lstStyle/>
          <a:p>
            <a:r>
              <a:rPr lang="en-US" smtClean="0"/>
              <a:t>Positive Effects of Tariffs</a:t>
            </a:r>
          </a:p>
        </p:txBody>
      </p:sp>
      <p:sp>
        <p:nvSpPr>
          <p:cNvPr id="15363" name="Rectangle 3"/>
          <p:cNvSpPr>
            <a:spLocks noGrp="1" noChangeArrowheads="1"/>
          </p:cNvSpPr>
          <p:nvPr>
            <p:ph type="body" idx="1"/>
          </p:nvPr>
        </p:nvSpPr>
        <p:spPr>
          <a:noFill/>
        </p:spPr>
        <p:txBody>
          <a:bodyPr lIns="90488" tIns="44450" rIns="90488" bIns="44450"/>
          <a:lstStyle/>
          <a:p>
            <a:r>
              <a:rPr lang="en-US" dirty="0" smtClean="0"/>
              <a:t>Revenue Effect -- provide tax revenue</a:t>
            </a:r>
          </a:p>
          <a:p>
            <a:pPr lvl="1"/>
            <a:r>
              <a:rPr lang="en-US" dirty="0" smtClean="0"/>
              <a:t>Developing countries may rely on tariffs to provide tax revenue</a:t>
            </a:r>
          </a:p>
          <a:p>
            <a:r>
              <a:rPr lang="en-US" dirty="0" smtClean="0"/>
              <a:t>Protective Effect -- shelter domestic producers from foreign competition</a:t>
            </a:r>
          </a:p>
          <a:p>
            <a:pPr lvl="1"/>
            <a:r>
              <a:rPr lang="en-US" dirty="0" smtClean="0"/>
              <a:t>Many countries impose tariffs for their protective effect</a:t>
            </a:r>
          </a:p>
          <a:p>
            <a:pPr marL="457200" lvl="1" indent="0">
              <a:buNone/>
            </a:pPr>
            <a:endParaRPr lang="en-US" dirty="0" smtClean="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76200" y="228600"/>
            <a:ext cx="7772400" cy="1143000"/>
          </a:xfrm>
        </p:spPr>
        <p:txBody>
          <a:bodyPr/>
          <a:lstStyle/>
          <a:p>
            <a:r>
              <a:rPr lang="en-US" dirty="0" smtClean="0"/>
              <a:t>Welfare Cost of Tariffs as a Percentage of GDP</a:t>
            </a:r>
          </a:p>
        </p:txBody>
      </p:sp>
      <p:sp>
        <p:nvSpPr>
          <p:cNvPr id="80899" name="Rectangle 3"/>
          <p:cNvSpPr>
            <a:spLocks noGrp="1" noChangeArrowheads="1"/>
          </p:cNvSpPr>
          <p:nvPr>
            <p:ph type="body" idx="1"/>
          </p:nvPr>
        </p:nvSpPr>
        <p:spPr>
          <a:xfrm>
            <a:off x="609600" y="1752600"/>
            <a:ext cx="7772400" cy="4724400"/>
          </a:xfrm>
        </p:spPr>
        <p:txBody>
          <a:bodyPr/>
          <a:lstStyle/>
          <a:p>
            <a:r>
              <a:rPr lang="en-US" dirty="0" smtClean="0"/>
              <a:t>Static: Square the tariff rate</a:t>
            </a:r>
          </a:p>
          <a:p>
            <a:pPr lvl="1"/>
            <a:r>
              <a:rPr lang="en-US" dirty="0" smtClean="0"/>
              <a:t>Ten percent tariff reduces GDP by 1%</a:t>
            </a:r>
          </a:p>
          <a:p>
            <a:pPr marL="342900" lvl="1" indent="-342900">
              <a:buFontTx/>
              <a:buChar char="•"/>
            </a:pPr>
            <a:r>
              <a:rPr lang="en-US" sz="3200" dirty="0" smtClean="0"/>
              <a:t>Dynamic: GDP loss almost twice tariff rate</a:t>
            </a:r>
          </a:p>
          <a:p>
            <a:pPr lvl="1"/>
            <a:r>
              <a:rPr lang="en-US" dirty="0" smtClean="0"/>
              <a:t>Tariffs &amp; NTBs often exclude new goods</a:t>
            </a:r>
          </a:p>
          <a:p>
            <a:pPr lvl="2"/>
            <a:r>
              <a:rPr lang="en-US" dirty="0" smtClean="0"/>
              <a:t>(e.g., computers, just-in-time inventory processes)</a:t>
            </a:r>
          </a:p>
          <a:p>
            <a:pPr lvl="1"/>
            <a:r>
              <a:rPr lang="en-US" dirty="0" smtClean="0"/>
              <a:t>Ten percent tariff lowers GDP by 19.8%</a:t>
            </a:r>
          </a:p>
          <a:p>
            <a:pPr lvl="1"/>
            <a:r>
              <a:rPr lang="en-US" dirty="0" smtClean="0"/>
              <a:t>Twenty-five percent tariff lowers GDP by 47%</a:t>
            </a:r>
          </a:p>
        </p:txBody>
      </p:sp>
    </p:spTree>
    <p:extLst>
      <p:ext uri="{BB962C8B-B14F-4D97-AF65-F5344CB8AC3E}">
        <p14:creationId xmlns:p14="http://schemas.microsoft.com/office/powerpoint/2010/main" val="262740457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p:spPr>
        <p:txBody>
          <a:bodyPr lIns="90488" tIns="44450" rIns="90488" bIns="44450"/>
          <a:lstStyle/>
          <a:p>
            <a:r>
              <a:rPr lang="en-US" smtClean="0"/>
              <a:t>Tariff Terminology</a:t>
            </a:r>
          </a:p>
        </p:txBody>
      </p:sp>
      <p:sp>
        <p:nvSpPr>
          <p:cNvPr id="16387" name="Rectangle 3"/>
          <p:cNvSpPr>
            <a:spLocks noGrp="1" noChangeArrowheads="1"/>
          </p:cNvSpPr>
          <p:nvPr>
            <p:ph type="body" idx="1"/>
          </p:nvPr>
        </p:nvSpPr>
        <p:spPr>
          <a:noFill/>
        </p:spPr>
        <p:txBody>
          <a:bodyPr lIns="90488" tIns="44450" rIns="90488" bIns="44450"/>
          <a:lstStyle/>
          <a:p>
            <a:r>
              <a:rPr lang="en-US" smtClean="0"/>
              <a:t>A </a:t>
            </a:r>
            <a:r>
              <a:rPr lang="en-US" smtClean="0">
                <a:solidFill>
                  <a:schemeClr val="hlink"/>
                </a:solidFill>
              </a:rPr>
              <a:t>pure-revenue tariff</a:t>
            </a:r>
            <a:r>
              <a:rPr lang="en-US" smtClean="0"/>
              <a:t> is one imposed on a good not produced domestically</a:t>
            </a:r>
          </a:p>
          <a:p>
            <a:pPr lvl="1"/>
            <a:r>
              <a:rPr lang="en-US" smtClean="0"/>
              <a:t>A tariff on bananas imported to Greenland</a:t>
            </a:r>
          </a:p>
          <a:p>
            <a:r>
              <a:rPr lang="en-US" smtClean="0"/>
              <a:t>A </a:t>
            </a:r>
            <a:r>
              <a:rPr lang="en-US" smtClean="0">
                <a:solidFill>
                  <a:schemeClr val="hlink"/>
                </a:solidFill>
              </a:rPr>
              <a:t>prohibitive tariff</a:t>
            </a:r>
            <a:r>
              <a:rPr lang="en-US" smtClean="0"/>
              <a:t> is one that is so high that none of the good is imported</a:t>
            </a:r>
          </a:p>
          <a:p>
            <a:pPr lvl="1"/>
            <a:r>
              <a:rPr lang="en-US" smtClean="0"/>
              <a:t>no revenue is collected</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Tariffs as tools of int’l policy</a:t>
            </a:r>
          </a:p>
        </p:txBody>
      </p:sp>
      <p:sp>
        <p:nvSpPr>
          <p:cNvPr id="18435" name="Rectangle 3"/>
          <p:cNvSpPr>
            <a:spLocks noGrp="1" noChangeArrowheads="1"/>
          </p:cNvSpPr>
          <p:nvPr>
            <p:ph type="body" idx="1"/>
          </p:nvPr>
        </p:nvSpPr>
        <p:spPr/>
        <p:txBody>
          <a:bodyPr/>
          <a:lstStyle/>
          <a:p>
            <a:r>
              <a:rPr lang="en-US" dirty="0" smtClean="0"/>
              <a:t>Most Favored Nation status, MFN</a:t>
            </a:r>
          </a:p>
          <a:p>
            <a:pPr lvl="1"/>
            <a:r>
              <a:rPr lang="en-US" dirty="0" smtClean="0"/>
              <a:t>Once granted as a reward, withheld as a punishment</a:t>
            </a:r>
          </a:p>
          <a:p>
            <a:r>
              <a:rPr lang="en-US" dirty="0" smtClean="0"/>
              <a:t>Generalized System of Preferences, GSP</a:t>
            </a:r>
          </a:p>
          <a:p>
            <a:pPr lvl="1"/>
            <a:r>
              <a:rPr lang="en-US" dirty="0" smtClean="0"/>
              <a:t>Most developed countries have GSP as means of granting developing countries market access</a:t>
            </a:r>
          </a:p>
          <a:p>
            <a:pPr lvl="2"/>
            <a:r>
              <a:rPr lang="en-US" dirty="0" smtClean="0"/>
              <a:t>EU’s Everything but Arms</a:t>
            </a:r>
          </a:p>
          <a:p>
            <a:pPr lvl="2"/>
            <a:r>
              <a:rPr lang="en-US" dirty="0" smtClean="0"/>
              <a:t>US: Caribbean Basin Initiative, Andean Trade Preference Act, African Growth and Opportunity </a:t>
            </a:r>
            <a:br>
              <a:rPr lang="en-US" dirty="0" smtClean="0"/>
            </a:br>
            <a:r>
              <a:rPr lang="en-US" dirty="0" smtClean="0"/>
              <a:t>Act US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pPr>
              <a:spcBef>
                <a:spcPct val="70000"/>
              </a:spcBef>
            </a:pPr>
            <a:r>
              <a:rPr lang="en-US" smtClean="0"/>
              <a:t>Non-tariff Barriers</a:t>
            </a:r>
          </a:p>
        </p:txBody>
      </p:sp>
      <p:sp>
        <p:nvSpPr>
          <p:cNvPr id="18435" name="Rectangle 1027"/>
          <p:cNvSpPr>
            <a:spLocks noGrp="1" noChangeArrowheads="1"/>
          </p:cNvSpPr>
          <p:nvPr>
            <p:ph type="body" idx="1"/>
          </p:nvPr>
        </p:nvSpPr>
        <p:spPr/>
        <p:txBody>
          <a:bodyPr/>
          <a:lstStyle/>
          <a:p>
            <a:r>
              <a:rPr lang="en-US" smtClean="0">
                <a:solidFill>
                  <a:schemeClr val="hlink"/>
                </a:solidFill>
              </a:rPr>
              <a:t>Quotas</a:t>
            </a:r>
            <a:r>
              <a:rPr lang="en-US" smtClean="0"/>
              <a:t> are a quantitative restriction on the import of a particular good</a:t>
            </a:r>
          </a:p>
          <a:p>
            <a:pPr lvl="1"/>
            <a:r>
              <a:rPr lang="en-US" smtClean="0">
                <a:solidFill>
                  <a:schemeClr val="hlink"/>
                </a:solidFill>
              </a:rPr>
              <a:t>Value quotas</a:t>
            </a:r>
            <a:r>
              <a:rPr lang="en-US" smtClean="0"/>
              <a:t> are less common</a:t>
            </a:r>
          </a:p>
          <a:p>
            <a:pPr lvl="1"/>
            <a:r>
              <a:rPr lang="en-US" smtClean="0"/>
              <a:t>Most quotas on manufactured goods long prohibited by GATT</a:t>
            </a:r>
          </a:p>
          <a:p>
            <a:r>
              <a:rPr lang="en-US" smtClean="0">
                <a:solidFill>
                  <a:schemeClr val="hlink"/>
                </a:solidFill>
              </a:rPr>
              <a:t>Embargo</a:t>
            </a:r>
            <a:r>
              <a:rPr lang="en-US" smtClean="0"/>
              <a:t> – quota equal to zero</a:t>
            </a:r>
          </a:p>
        </p:txBody>
      </p:sp>
    </p:spTree>
    <p:extLst>
      <p:ext uri="{BB962C8B-B14F-4D97-AF65-F5344CB8AC3E}">
        <p14:creationId xmlns:p14="http://schemas.microsoft.com/office/powerpoint/2010/main" val="359514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188913" y="157163"/>
            <a:ext cx="7772400" cy="1143000"/>
          </a:xfrm>
        </p:spPr>
        <p:txBody>
          <a:bodyPr/>
          <a:lstStyle/>
          <a:p>
            <a:r>
              <a:rPr lang="en-US" smtClean="0"/>
              <a:t>Non-tariff Barriers</a:t>
            </a:r>
            <a:r>
              <a:rPr lang="en-US" smtClean="0">
                <a:solidFill>
                  <a:schemeClr val="hlink"/>
                </a:solidFill>
              </a:rPr>
              <a:t> </a:t>
            </a:r>
          </a:p>
        </p:txBody>
      </p:sp>
      <p:sp>
        <p:nvSpPr>
          <p:cNvPr id="19459" name="Rectangle 1027"/>
          <p:cNvSpPr>
            <a:spLocks noGrp="1" noChangeArrowheads="1"/>
          </p:cNvSpPr>
          <p:nvPr>
            <p:ph type="body" idx="1"/>
          </p:nvPr>
        </p:nvSpPr>
        <p:spPr>
          <a:xfrm>
            <a:off x="457200" y="1066801"/>
            <a:ext cx="8153400" cy="5513388"/>
          </a:xfrm>
        </p:spPr>
        <p:txBody>
          <a:bodyPr/>
          <a:lstStyle/>
          <a:p>
            <a:pPr>
              <a:lnSpc>
                <a:spcPct val="90000"/>
              </a:lnSpc>
            </a:pPr>
            <a:r>
              <a:rPr lang="en-US" dirty="0" smtClean="0">
                <a:solidFill>
                  <a:schemeClr val="hlink"/>
                </a:solidFill>
              </a:rPr>
              <a:t>Voluntary export restraints (VER) </a:t>
            </a:r>
            <a:r>
              <a:rPr lang="en-US" dirty="0" smtClean="0"/>
              <a:t>are agreements between two governments in which the government of the exporting country agrees to restrain the volume of its own exports</a:t>
            </a:r>
            <a:r>
              <a:rPr lang="en-US" dirty="0"/>
              <a:t>. </a:t>
            </a:r>
            <a:r>
              <a:rPr lang="en-US" dirty="0" smtClean="0"/>
              <a:t>“</a:t>
            </a:r>
            <a:r>
              <a:rPr lang="en-US" dirty="0"/>
              <a:t>Orderly Marketing Agreements” </a:t>
            </a:r>
            <a:endParaRPr lang="en-US" dirty="0" smtClean="0"/>
          </a:p>
          <a:p>
            <a:pPr lvl="1">
              <a:lnSpc>
                <a:spcPct val="90000"/>
              </a:lnSpc>
            </a:pPr>
            <a:r>
              <a:rPr lang="en-US" dirty="0" smtClean="0"/>
              <a:t>Met letter, but not spirit, of GATT prohibition of quotas</a:t>
            </a:r>
          </a:p>
          <a:p>
            <a:pPr lvl="1">
              <a:lnSpc>
                <a:spcPct val="90000"/>
              </a:lnSpc>
            </a:pPr>
            <a:r>
              <a:rPr lang="en-US" dirty="0" smtClean="0"/>
              <a:t>Typically discriminate against the largest exporter(s)</a:t>
            </a:r>
          </a:p>
          <a:p>
            <a:pPr lvl="1">
              <a:lnSpc>
                <a:spcPct val="90000"/>
              </a:lnSpc>
            </a:pPr>
            <a:r>
              <a:rPr lang="en-US" dirty="0" smtClean="0"/>
              <a:t>The </a:t>
            </a:r>
            <a:r>
              <a:rPr lang="en-US" dirty="0" err="1" smtClean="0"/>
              <a:t>Multifibre</a:t>
            </a:r>
            <a:r>
              <a:rPr lang="en-US" dirty="0" smtClean="0"/>
              <a:t> Agreement grew from VERs imposed by the US in 1957 (see Caves)</a:t>
            </a:r>
          </a:p>
        </p:txBody>
      </p:sp>
    </p:spTree>
    <p:extLst>
      <p:ext uri="{BB962C8B-B14F-4D97-AF65-F5344CB8AC3E}">
        <p14:creationId xmlns:p14="http://schemas.microsoft.com/office/powerpoint/2010/main" val="576222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noFill/>
        </p:spPr>
        <p:txBody>
          <a:bodyPr lIns="90488" tIns="44450" rIns="90488" bIns="44450"/>
          <a:lstStyle/>
          <a:p>
            <a:r>
              <a:rPr lang="en-US" smtClean="0"/>
              <a:t>Non-tariff Barriers</a:t>
            </a:r>
          </a:p>
        </p:txBody>
      </p:sp>
      <p:sp>
        <p:nvSpPr>
          <p:cNvPr id="20483" name="Rectangle 1027"/>
          <p:cNvSpPr>
            <a:spLocks noGrp="1" noChangeArrowheads="1"/>
          </p:cNvSpPr>
          <p:nvPr>
            <p:ph type="body" idx="1"/>
          </p:nvPr>
        </p:nvSpPr>
        <p:spPr>
          <a:noFill/>
        </p:spPr>
        <p:txBody>
          <a:bodyPr lIns="90488" tIns="44450" rIns="90488" bIns="44450"/>
          <a:lstStyle/>
          <a:p>
            <a:r>
              <a:rPr lang="en-US" sz="2800" dirty="0" smtClean="0">
                <a:solidFill>
                  <a:schemeClr val="hlink"/>
                </a:solidFill>
              </a:rPr>
              <a:t>Tariff-rate quotas (TRQs)</a:t>
            </a:r>
            <a:r>
              <a:rPr lang="en-US" sz="2800" dirty="0" smtClean="0"/>
              <a:t>, allow quantities below the quota to enter at low tariff rates. Once the quota is exceeded a higher tariff applies. Quotas (on apparel and textiles) were to be phased out by </a:t>
            </a:r>
            <a:r>
              <a:rPr lang="en-US" sz="2800" dirty="0"/>
              <a:t>2005. WTO members </a:t>
            </a:r>
            <a:r>
              <a:rPr lang="en-US" sz="2800" dirty="0" smtClean="0"/>
              <a:t>replaced </a:t>
            </a:r>
            <a:r>
              <a:rPr lang="en-US" sz="2800" dirty="0"/>
              <a:t>existing quotas with </a:t>
            </a:r>
            <a:r>
              <a:rPr lang="en-US" sz="2800" dirty="0" smtClean="0"/>
              <a:t>TRQs, but often with high out-of-quota rates, denying developing countries the opportunity to export more.</a:t>
            </a:r>
            <a:endParaRPr lang="en-US" sz="2800" dirty="0"/>
          </a:p>
          <a:p>
            <a:pPr lvl="2"/>
            <a:r>
              <a:rPr lang="en-US" sz="2000" dirty="0" smtClean="0"/>
              <a:t>Exceptions allowed</a:t>
            </a:r>
          </a:p>
        </p:txBody>
      </p:sp>
    </p:spTree>
    <p:extLst>
      <p:ext uri="{BB962C8B-B14F-4D97-AF65-F5344CB8AC3E}">
        <p14:creationId xmlns:p14="http://schemas.microsoft.com/office/powerpoint/2010/main" val="189759244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noFill/>
        </p:spPr>
        <p:txBody>
          <a:bodyPr lIns="90488" tIns="44450" rIns="90488" bIns="44450"/>
          <a:lstStyle/>
          <a:p>
            <a:r>
              <a:rPr lang="en-US" smtClean="0"/>
              <a:t>Non-tariff Barriers</a:t>
            </a:r>
          </a:p>
        </p:txBody>
      </p:sp>
      <p:sp>
        <p:nvSpPr>
          <p:cNvPr id="21507" name="Rectangle 1027"/>
          <p:cNvSpPr>
            <a:spLocks noGrp="1" noChangeArrowheads="1"/>
          </p:cNvSpPr>
          <p:nvPr>
            <p:ph type="body" idx="1"/>
          </p:nvPr>
        </p:nvSpPr>
        <p:spPr>
          <a:noFill/>
        </p:spPr>
        <p:txBody>
          <a:bodyPr lIns="90488" tIns="44450" rIns="90488" bIns="44450"/>
          <a:lstStyle/>
          <a:p>
            <a:r>
              <a:rPr lang="en-US" sz="2800" dirty="0" smtClean="0"/>
              <a:t>Import licensing requirements</a:t>
            </a:r>
          </a:p>
          <a:p>
            <a:r>
              <a:rPr lang="en-US" sz="2800" dirty="0" smtClean="0"/>
              <a:t>Export subsidies and countervailing duties</a:t>
            </a:r>
          </a:p>
          <a:p>
            <a:r>
              <a:rPr lang="en-US" sz="2800" dirty="0" smtClean="0"/>
              <a:t>Government procurement policies</a:t>
            </a:r>
          </a:p>
          <a:p>
            <a:r>
              <a:rPr lang="en-US" sz="2800" dirty="0" smtClean="0"/>
              <a:t>Health and safety standards</a:t>
            </a:r>
          </a:p>
          <a:p>
            <a:r>
              <a:rPr lang="en-US" sz="2800" dirty="0" smtClean="0"/>
              <a:t>Failure to protect intellectual property rights</a:t>
            </a:r>
          </a:p>
          <a:p>
            <a:r>
              <a:rPr lang="en-US" sz="2800" dirty="0" smtClean="0"/>
              <a:t>Labeling requirements</a:t>
            </a:r>
          </a:p>
          <a:p>
            <a:r>
              <a:rPr lang="en-US" sz="2800" dirty="0" smtClean="0"/>
              <a:t>Jones Act of 1920</a:t>
            </a:r>
          </a:p>
        </p:txBody>
      </p:sp>
    </p:spTree>
    <p:extLst>
      <p:ext uri="{BB962C8B-B14F-4D97-AF65-F5344CB8AC3E}">
        <p14:creationId xmlns:p14="http://schemas.microsoft.com/office/powerpoint/2010/main" val="1271536965"/>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lIns="90488" tIns="44450" rIns="90488" bIns="44450"/>
          <a:lstStyle/>
          <a:p>
            <a:r>
              <a:rPr lang="en-US" smtClean="0"/>
              <a:t>Learning Objectives</a:t>
            </a:r>
          </a:p>
        </p:txBody>
      </p:sp>
      <p:sp>
        <p:nvSpPr>
          <p:cNvPr id="3075" name="Rectangle 3"/>
          <p:cNvSpPr>
            <a:spLocks noGrp="1" noChangeArrowheads="1"/>
          </p:cNvSpPr>
          <p:nvPr>
            <p:ph type="body" idx="1"/>
          </p:nvPr>
        </p:nvSpPr>
        <p:spPr>
          <a:xfrm>
            <a:off x="685800" y="1981200"/>
            <a:ext cx="7772400" cy="4419600"/>
          </a:xfrm>
          <a:noFill/>
        </p:spPr>
        <p:txBody>
          <a:bodyPr lIns="90488" tIns="44450" rIns="90488" bIns="44450"/>
          <a:lstStyle/>
          <a:p>
            <a:pPr>
              <a:spcBef>
                <a:spcPct val="40000"/>
              </a:spcBef>
            </a:pPr>
            <a:r>
              <a:rPr lang="en-US" dirty="0" smtClean="0"/>
              <a:t>Reprise the gains from trade</a:t>
            </a:r>
          </a:p>
          <a:p>
            <a:pPr>
              <a:spcBef>
                <a:spcPct val="40000"/>
              </a:spcBef>
            </a:pPr>
            <a:r>
              <a:rPr lang="en-US" dirty="0" smtClean="0"/>
              <a:t>Learn terms related to commercial policy</a:t>
            </a:r>
          </a:p>
          <a:p>
            <a:pPr>
              <a:spcBef>
                <a:spcPct val="40000"/>
              </a:spcBef>
            </a:pPr>
            <a:r>
              <a:rPr lang="en-US" dirty="0" smtClean="0"/>
              <a:t>Analyze the effects of tariffs and quotas</a:t>
            </a:r>
          </a:p>
          <a:p>
            <a:pPr>
              <a:lnSpc>
                <a:spcPct val="90000"/>
              </a:lnSpc>
              <a:spcBef>
                <a:spcPct val="40000"/>
              </a:spcBef>
            </a:pPr>
            <a:r>
              <a:rPr lang="en-US" dirty="0" smtClean="0"/>
              <a:t>Analyze a domestic production subsidy</a:t>
            </a:r>
          </a:p>
          <a:p>
            <a:pPr>
              <a:spcBef>
                <a:spcPct val="40000"/>
              </a:spcBef>
            </a:pPr>
            <a:r>
              <a:rPr lang="en-US" dirty="0" smtClean="0"/>
              <a:t>Explain the effective rate of protection</a:t>
            </a:r>
          </a:p>
          <a:p>
            <a:pPr>
              <a:spcBef>
                <a:spcPct val="40000"/>
              </a:spcBef>
            </a:pPr>
            <a:r>
              <a:rPr lang="en-US" dirty="0" smtClean="0"/>
              <a:t>Determine the optimal tariff</a:t>
            </a:r>
          </a:p>
          <a:p>
            <a:pPr marL="0" indent="0">
              <a:spcBef>
                <a:spcPct val="40000"/>
              </a:spcBef>
              <a:buNone/>
            </a:pPr>
            <a:endParaRPr lang="en-US" dirty="0" smtClean="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r>
              <a:rPr lang="en-US" smtClean="0"/>
              <a:t>More Non-tariff Barriers</a:t>
            </a:r>
          </a:p>
        </p:txBody>
      </p:sp>
      <p:sp>
        <p:nvSpPr>
          <p:cNvPr id="22531" name="Rectangle 1027"/>
          <p:cNvSpPr>
            <a:spLocks noGrp="1" noChangeArrowheads="1"/>
          </p:cNvSpPr>
          <p:nvPr>
            <p:ph type="body" idx="1"/>
          </p:nvPr>
        </p:nvSpPr>
        <p:spPr/>
        <p:txBody>
          <a:bodyPr/>
          <a:lstStyle/>
          <a:p>
            <a:r>
              <a:rPr lang="en-US" sz="2800" dirty="0" smtClean="0"/>
              <a:t>International Commodity Agreements</a:t>
            </a:r>
          </a:p>
          <a:p>
            <a:r>
              <a:rPr lang="en-US" sz="2800" dirty="0" smtClean="0"/>
              <a:t>Cartels (international)</a:t>
            </a:r>
          </a:p>
          <a:p>
            <a:pPr lvl="1"/>
            <a:r>
              <a:rPr lang="en-US" sz="2400" dirty="0" smtClean="0"/>
              <a:t>Oil, Vitamins, Coffee, Air Transport, …</a:t>
            </a:r>
          </a:p>
          <a:p>
            <a:r>
              <a:rPr lang="en-US" sz="2800" dirty="0" smtClean="0"/>
              <a:t>Rules and Regulations</a:t>
            </a:r>
          </a:p>
          <a:p>
            <a:r>
              <a:rPr lang="en-US" sz="2800" dirty="0" smtClean="0"/>
              <a:t>Local Content Requirements</a:t>
            </a:r>
          </a:p>
          <a:p>
            <a:r>
              <a:rPr lang="en-US" sz="2800" dirty="0" smtClean="0"/>
              <a:t>Border Tax Adjustments</a:t>
            </a:r>
          </a:p>
          <a:p>
            <a:r>
              <a:rPr lang="en-US" sz="2800" dirty="0" smtClean="0"/>
              <a:t>“Voluntary” Import Expansion (VIE)</a:t>
            </a:r>
          </a:p>
        </p:txBody>
      </p:sp>
    </p:spTree>
    <p:extLst>
      <p:ext uri="{BB962C8B-B14F-4D97-AF65-F5344CB8AC3E}">
        <p14:creationId xmlns:p14="http://schemas.microsoft.com/office/powerpoint/2010/main" val="92216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r>
              <a:rPr lang="en-US" smtClean="0"/>
              <a:t>International Commodity Agreements, ICA</a:t>
            </a:r>
          </a:p>
        </p:txBody>
      </p:sp>
      <p:sp>
        <p:nvSpPr>
          <p:cNvPr id="23555" name="Rectangle 1027"/>
          <p:cNvSpPr>
            <a:spLocks noGrp="1" noChangeArrowheads="1"/>
          </p:cNvSpPr>
          <p:nvPr>
            <p:ph type="body" idx="1"/>
          </p:nvPr>
        </p:nvSpPr>
        <p:spPr/>
        <p:txBody>
          <a:bodyPr/>
          <a:lstStyle/>
          <a:p>
            <a:r>
              <a:rPr lang="en-US" dirty="0" smtClean="0"/>
              <a:t>Allegedly designed to stabilize the world price of a specific commodity, e.g., coffee</a:t>
            </a:r>
          </a:p>
          <a:p>
            <a:r>
              <a:rPr lang="en-US" dirty="0" smtClean="0"/>
              <a:t>Involve both producing and consuming nations and assume one of three forms:</a:t>
            </a:r>
          </a:p>
          <a:p>
            <a:pPr lvl="1"/>
            <a:r>
              <a:rPr lang="en-US" dirty="0" smtClean="0"/>
              <a:t>Export restriction schemes</a:t>
            </a:r>
          </a:p>
          <a:p>
            <a:pPr lvl="1"/>
            <a:r>
              <a:rPr lang="en-US" dirty="0" smtClean="0"/>
              <a:t>Buffer stocks</a:t>
            </a:r>
          </a:p>
          <a:p>
            <a:pPr lvl="1"/>
            <a:r>
              <a:rPr lang="en-US" dirty="0" smtClean="0"/>
              <a:t>Multilateral contracts</a:t>
            </a:r>
          </a:p>
        </p:txBody>
      </p:sp>
    </p:spTree>
    <p:extLst>
      <p:ext uri="{BB962C8B-B14F-4D97-AF65-F5344CB8AC3E}">
        <p14:creationId xmlns:p14="http://schemas.microsoft.com/office/powerpoint/2010/main" val="3932684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noFill/>
        </p:spPr>
        <p:txBody>
          <a:bodyPr lIns="90488" tIns="44450" rIns="90488" bIns="44450"/>
          <a:lstStyle/>
          <a:p>
            <a:r>
              <a:rPr lang="en-US" smtClean="0"/>
              <a:t>Non-tariff Barriers</a:t>
            </a:r>
          </a:p>
        </p:txBody>
      </p:sp>
      <p:sp>
        <p:nvSpPr>
          <p:cNvPr id="2052" name="Rectangle 3"/>
          <p:cNvSpPr>
            <a:spLocks noGrp="1" noChangeArrowheads="1"/>
          </p:cNvSpPr>
          <p:nvPr>
            <p:ph type="body" idx="1"/>
          </p:nvPr>
        </p:nvSpPr>
        <p:spPr>
          <a:noFill/>
        </p:spPr>
        <p:txBody>
          <a:bodyPr lIns="90488" tIns="44450" rIns="90488" bIns="44450"/>
          <a:lstStyle/>
          <a:p>
            <a:pPr>
              <a:spcBef>
                <a:spcPct val="70000"/>
              </a:spcBef>
            </a:pPr>
            <a:r>
              <a:rPr lang="en-US" smtClean="0"/>
              <a:t>Quotas and other NTB raise the price of the imported good</a:t>
            </a:r>
          </a:p>
          <a:p>
            <a:pPr>
              <a:spcBef>
                <a:spcPct val="70000"/>
              </a:spcBef>
            </a:pPr>
            <a:r>
              <a:rPr lang="en-US" smtClean="0"/>
              <a:t>The implicit-tariff equivalent of a NTB may be calculated as follows:</a:t>
            </a:r>
          </a:p>
          <a:p>
            <a:pPr>
              <a:spcBef>
                <a:spcPct val="70000"/>
              </a:spcBef>
            </a:pPr>
            <a:endParaRPr lang="en-US" smtClean="0"/>
          </a:p>
        </p:txBody>
      </p:sp>
      <p:graphicFrame>
        <p:nvGraphicFramePr>
          <p:cNvPr id="2050" name="Object 1024"/>
          <p:cNvGraphicFramePr>
            <a:graphicFrameLocks noChangeAspect="1"/>
          </p:cNvGraphicFramePr>
          <p:nvPr/>
        </p:nvGraphicFramePr>
        <p:xfrm>
          <a:off x="3124200" y="4675188"/>
          <a:ext cx="3048000" cy="1420812"/>
        </p:xfrm>
        <a:graphic>
          <a:graphicData uri="http://schemas.openxmlformats.org/presentationml/2006/ole">
            <mc:AlternateContent xmlns:mc="http://schemas.openxmlformats.org/markup-compatibility/2006">
              <mc:Choice xmlns:v="urn:schemas-microsoft-com:vml" Requires="v">
                <p:oleObj spid="_x0000_s258089" name="MathType Equation" r:id="rId4" imgW="1117440" imgH="520560" progId="Equation">
                  <p:embed/>
                </p:oleObj>
              </mc:Choice>
              <mc:Fallback>
                <p:oleObj name="MathType Equation" r:id="rId4" imgW="1117440" imgH="520560" progId="Equatio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675188"/>
                        <a:ext cx="3048000"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32182586"/>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lIns="90488" tIns="44450" rIns="90488" bIns="44450"/>
          <a:lstStyle/>
          <a:p>
            <a:r>
              <a:rPr lang="en-US" smtClean="0"/>
              <a:t>Learning Objectives</a:t>
            </a:r>
          </a:p>
        </p:txBody>
      </p:sp>
      <p:sp>
        <p:nvSpPr>
          <p:cNvPr id="3075" name="Rectangle 3"/>
          <p:cNvSpPr>
            <a:spLocks noGrp="1" noChangeArrowheads="1"/>
          </p:cNvSpPr>
          <p:nvPr>
            <p:ph type="body" idx="1"/>
          </p:nvPr>
        </p:nvSpPr>
        <p:spPr>
          <a:xfrm>
            <a:off x="685800" y="1981200"/>
            <a:ext cx="7772400" cy="4419600"/>
          </a:xfrm>
          <a:noFill/>
        </p:spPr>
        <p:txBody>
          <a:bodyPr lIns="90488" tIns="44450" rIns="90488" bIns="44450"/>
          <a:lstStyle/>
          <a:p>
            <a:pPr>
              <a:spcBef>
                <a:spcPct val="40000"/>
              </a:spcBef>
            </a:pPr>
            <a:r>
              <a:rPr lang="en-US" dirty="0">
                <a:solidFill>
                  <a:srgbClr val="B2B2B2"/>
                </a:solidFill>
              </a:rPr>
              <a:t>Reprise the gains from trade</a:t>
            </a:r>
          </a:p>
          <a:p>
            <a:pPr>
              <a:spcBef>
                <a:spcPct val="40000"/>
              </a:spcBef>
            </a:pPr>
            <a:r>
              <a:rPr lang="en-US" dirty="0">
                <a:solidFill>
                  <a:srgbClr val="B2B2B2"/>
                </a:solidFill>
              </a:rPr>
              <a:t>Learn terms related to commercial policy</a:t>
            </a:r>
          </a:p>
          <a:p>
            <a:pPr>
              <a:spcBef>
                <a:spcPct val="40000"/>
              </a:spcBef>
            </a:pPr>
            <a:r>
              <a:rPr lang="en-US" dirty="0"/>
              <a:t>Analyze the effects of tariffs and quotas</a:t>
            </a:r>
          </a:p>
          <a:p>
            <a:pPr>
              <a:lnSpc>
                <a:spcPct val="90000"/>
              </a:lnSpc>
              <a:spcBef>
                <a:spcPct val="40000"/>
              </a:spcBef>
            </a:pPr>
            <a:r>
              <a:rPr lang="en-US" dirty="0">
                <a:solidFill>
                  <a:srgbClr val="B2B2B2"/>
                </a:solidFill>
              </a:rPr>
              <a:t>Analyze a domestic production subsidy</a:t>
            </a:r>
          </a:p>
          <a:p>
            <a:pPr>
              <a:spcBef>
                <a:spcPct val="40000"/>
              </a:spcBef>
            </a:pPr>
            <a:r>
              <a:rPr lang="en-US" dirty="0">
                <a:solidFill>
                  <a:srgbClr val="B2B2B2"/>
                </a:solidFill>
              </a:rPr>
              <a:t>Explain the effective rate of protection</a:t>
            </a:r>
          </a:p>
          <a:p>
            <a:pPr>
              <a:spcBef>
                <a:spcPct val="40000"/>
              </a:spcBef>
            </a:pPr>
            <a:r>
              <a:rPr lang="en-US" dirty="0">
                <a:solidFill>
                  <a:srgbClr val="B2B2B2"/>
                </a:solidFill>
              </a:rPr>
              <a:t>Determine the optimal tariff</a:t>
            </a:r>
          </a:p>
          <a:p>
            <a:pPr marL="0" indent="0">
              <a:spcBef>
                <a:spcPct val="40000"/>
              </a:spcBef>
              <a:buNone/>
            </a:pPr>
            <a:endParaRPr lang="en-US" dirty="0">
              <a:solidFill>
                <a:srgbClr val="B2B2B2"/>
              </a:solidFill>
            </a:endParaRPr>
          </a:p>
        </p:txBody>
      </p:sp>
    </p:spTree>
    <p:extLst>
      <p:ext uri="{BB962C8B-B14F-4D97-AF65-F5344CB8AC3E}">
        <p14:creationId xmlns:p14="http://schemas.microsoft.com/office/powerpoint/2010/main" val="281514204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Welfare Cost Analysis</a:t>
            </a:r>
          </a:p>
        </p:txBody>
      </p:sp>
      <p:sp>
        <p:nvSpPr>
          <p:cNvPr id="20483" name="Rectangle 3"/>
          <p:cNvSpPr>
            <a:spLocks noGrp="1" noChangeArrowheads="1"/>
          </p:cNvSpPr>
          <p:nvPr>
            <p:ph type="body" idx="1"/>
          </p:nvPr>
        </p:nvSpPr>
        <p:spPr/>
        <p:txBody>
          <a:bodyPr/>
          <a:lstStyle/>
          <a:p>
            <a:r>
              <a:rPr lang="en-US" smtClean="0"/>
              <a:t>Use (National) Supply and Demand</a:t>
            </a:r>
          </a:p>
          <a:p>
            <a:pPr lvl="1"/>
            <a:r>
              <a:rPr lang="en-US" smtClean="0"/>
              <a:t>Partial equilibrium</a:t>
            </a:r>
          </a:p>
          <a:p>
            <a:pPr lvl="1"/>
            <a:r>
              <a:rPr lang="en-US" smtClean="0"/>
              <a:t>One import or export good</a:t>
            </a:r>
          </a:p>
          <a:p>
            <a:r>
              <a:rPr lang="en-US" smtClean="0"/>
              <a:t>Measure Changes in Consumer Surplus and Producer Surplus</a:t>
            </a:r>
          </a:p>
          <a:p>
            <a:r>
              <a:rPr lang="en-US" smtClean="0"/>
              <a:t>Start with a small country</a:t>
            </a:r>
          </a:p>
          <a:p>
            <a:pPr lvl="1"/>
            <a:r>
              <a:rPr lang="en-US" smtClean="0"/>
              <a:t>Its trade is too small to affect terms of trade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r>
              <a:rPr lang="en-US" dirty="0" smtClean="0"/>
              <a:t>Consumer and Producer Surplus</a:t>
            </a:r>
          </a:p>
        </p:txBody>
      </p:sp>
      <p:sp>
        <p:nvSpPr>
          <p:cNvPr id="940035" name="Rectangle 3"/>
          <p:cNvSpPr>
            <a:spLocks noGrp="1" noChangeArrowheads="1"/>
          </p:cNvSpPr>
          <p:nvPr>
            <p:ph type="body" idx="1"/>
          </p:nvPr>
        </p:nvSpPr>
        <p:spPr>
          <a:xfrm>
            <a:off x="685800" y="1371600"/>
            <a:ext cx="7772400" cy="5105400"/>
          </a:xfrm>
          <a:noFill/>
        </p:spPr>
        <p:txBody>
          <a:bodyPr/>
          <a:lstStyle/>
          <a:p>
            <a:r>
              <a:rPr lang="en-US" dirty="0" smtClean="0">
                <a:solidFill>
                  <a:srgbClr val="FF0000"/>
                </a:solidFill>
              </a:rPr>
              <a:t>Consumers’ Surplus</a:t>
            </a:r>
            <a:r>
              <a:rPr lang="en-US" dirty="0" smtClean="0"/>
              <a:t> is the difference between consumers’ maximum willingness-to-pay and the amount they actually paid.</a:t>
            </a:r>
          </a:p>
          <a:p>
            <a:pPr lvl="1"/>
            <a:r>
              <a:rPr lang="en-US" sz="2400" dirty="0" smtClean="0"/>
              <a:t>The amount actually paid equals PQ.</a:t>
            </a:r>
          </a:p>
          <a:p>
            <a:pPr lvl="1"/>
            <a:r>
              <a:rPr lang="en-US" sz="2400" dirty="0" smtClean="0"/>
              <a:t>Graphically, Consumers’ Surplus (CS) is the area under the demand curve above P.</a:t>
            </a:r>
          </a:p>
          <a:p>
            <a:pPr>
              <a:spcBef>
                <a:spcPct val="70000"/>
              </a:spcBef>
            </a:pPr>
            <a:r>
              <a:rPr lang="en-US" dirty="0" smtClean="0">
                <a:solidFill>
                  <a:srgbClr val="FF3300"/>
                </a:solidFill>
              </a:rPr>
              <a:t>Producers’ surplus</a:t>
            </a:r>
            <a:r>
              <a:rPr lang="en-US" dirty="0" smtClean="0"/>
              <a:t> is the price of a good minus the opportunity cost of producing it.</a:t>
            </a:r>
          </a:p>
          <a:p>
            <a:pPr lvl="1"/>
            <a:r>
              <a:rPr lang="en-US" sz="2400" dirty="0" smtClean="0"/>
              <a:t>Graphically, Producers’ Surplus (PS) is the area under the Price line and above Supply.</a:t>
            </a:r>
          </a:p>
          <a:p>
            <a:endParaRPr 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40035">
                                            <p:txEl>
                                              <p:pRg st="0" end="0"/>
                                            </p:txEl>
                                          </p:spTgt>
                                        </p:tgtEl>
                                        <p:attrNameLst>
                                          <p:attrName>style.visibility</p:attrName>
                                        </p:attrNameLst>
                                      </p:cBhvr>
                                      <p:to>
                                        <p:strVal val="visible"/>
                                      </p:to>
                                    </p:set>
                                    <p:anim to="" calcmode="lin" valueType="num">
                                      <p:cBhvr>
                                        <p:cTn id="7" dur="1" fill="hold"/>
                                        <p:tgtEl>
                                          <p:spTgt spid="94003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940035">
                                            <p:txEl>
                                              <p:pRg st="1" end="1"/>
                                            </p:txEl>
                                          </p:spTgt>
                                        </p:tgtEl>
                                        <p:attrNameLst>
                                          <p:attrName>style.visibility</p:attrName>
                                        </p:attrNameLst>
                                      </p:cBhvr>
                                      <p:to>
                                        <p:strVal val="visible"/>
                                      </p:to>
                                    </p:set>
                                    <p:anim to="" calcmode="lin" valueType="num">
                                      <p:cBhvr>
                                        <p:cTn id="10" dur="1" fill="hold"/>
                                        <p:tgtEl>
                                          <p:spTgt spid="940035">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940035">
                                            <p:txEl>
                                              <p:pRg st="2" end="2"/>
                                            </p:txEl>
                                          </p:spTgt>
                                        </p:tgtEl>
                                        <p:attrNameLst>
                                          <p:attrName>style.visibility</p:attrName>
                                        </p:attrNameLst>
                                      </p:cBhvr>
                                      <p:to>
                                        <p:strVal val="visible"/>
                                      </p:to>
                                    </p:set>
                                    <p:anim to="" calcmode="lin" valueType="num">
                                      <p:cBhvr>
                                        <p:cTn id="13" dur="1" fill="hold"/>
                                        <p:tgtEl>
                                          <p:spTgt spid="940035">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940035">
                                            <p:txEl>
                                              <p:pRg st="3" end="3"/>
                                            </p:txEl>
                                          </p:spTgt>
                                        </p:tgtEl>
                                        <p:attrNameLst>
                                          <p:attrName>style.visibility</p:attrName>
                                        </p:attrNameLst>
                                      </p:cBhvr>
                                      <p:to>
                                        <p:strVal val="visible"/>
                                      </p:to>
                                    </p:set>
                                    <p:anim to="" calcmode="lin" valueType="num">
                                      <p:cBhvr>
                                        <p:cTn id="18" dur="1" fill="hold"/>
                                        <p:tgtEl>
                                          <p:spTgt spid="940035">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499"/>
                                          </p:stCondLst>
                                        </p:cTn>
                                        <p:tgtEl>
                                          <p:spTgt spid="940035">
                                            <p:txEl>
                                              <p:pRg st="4" end="4"/>
                                            </p:txEl>
                                          </p:spTgt>
                                        </p:tgtEl>
                                        <p:attrNameLst>
                                          <p:attrName>style.visibility</p:attrName>
                                        </p:attrNameLst>
                                      </p:cBhvr>
                                      <p:to>
                                        <p:strVal val="visible"/>
                                      </p:to>
                                    </p:set>
                                    <p:anim to="" calcmode="lin" valueType="num">
                                      <p:cBhvr>
                                        <p:cTn id="21" dur="1" fill="hold"/>
                                        <p:tgtEl>
                                          <p:spTgt spid="94003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1026"/>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55" name="Rectangle 1027"/>
          <p:cNvSpPr>
            <a:spLocks noGrp="1" noChangeArrowheads="1"/>
          </p:cNvSpPr>
          <p:nvPr>
            <p:ph type="title"/>
          </p:nvPr>
        </p:nvSpPr>
        <p:spPr>
          <a:xfrm>
            <a:off x="685800" y="0"/>
            <a:ext cx="7772400" cy="1143000"/>
          </a:xfrm>
          <a:noFill/>
        </p:spPr>
        <p:txBody>
          <a:bodyPr lIns="90488" tIns="44450" rIns="90488" bIns="44450"/>
          <a:lstStyle/>
          <a:p>
            <a:r>
              <a:rPr lang="en-US" dirty="0" smtClean="0"/>
              <a:t>Gains from free trade -- imports</a:t>
            </a:r>
          </a:p>
        </p:txBody>
      </p:sp>
      <p:sp>
        <p:nvSpPr>
          <p:cNvPr id="23556" name="Line 1028"/>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57" name="Line 1029"/>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58" name="Rectangle 1030"/>
          <p:cNvSpPr>
            <a:spLocks noChangeArrowheads="1"/>
          </p:cNvSpPr>
          <p:nvPr/>
        </p:nvSpPr>
        <p:spPr bwMode="auto">
          <a:xfrm>
            <a:off x="1908175" y="4422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3</a:t>
            </a:r>
          </a:p>
        </p:txBody>
      </p:sp>
      <p:sp>
        <p:nvSpPr>
          <p:cNvPr id="23559" name="Rectangle 1031"/>
          <p:cNvSpPr>
            <a:spLocks noChangeArrowheads="1"/>
          </p:cNvSpPr>
          <p:nvPr/>
        </p:nvSpPr>
        <p:spPr bwMode="auto">
          <a:xfrm>
            <a:off x="1828800" y="32766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6</a:t>
            </a:r>
          </a:p>
        </p:txBody>
      </p:sp>
      <p:sp>
        <p:nvSpPr>
          <p:cNvPr id="23560" name="Rectangle 1032"/>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23561" name="Rectangle 1033"/>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23562" name="Rectangle 1034"/>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23563" name="Rectangle 1035"/>
          <p:cNvSpPr>
            <a:spLocks noChangeArrowheads="1"/>
          </p:cNvSpPr>
          <p:nvPr/>
        </p:nvSpPr>
        <p:spPr bwMode="auto">
          <a:xfrm>
            <a:off x="36576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4</a:t>
            </a:r>
          </a:p>
        </p:txBody>
      </p:sp>
      <p:sp>
        <p:nvSpPr>
          <p:cNvPr id="23564" name="Rectangle 1036"/>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23565" name="Line 1038"/>
          <p:cNvSpPr>
            <a:spLocks noChangeShapeType="1"/>
          </p:cNvSpPr>
          <p:nvPr/>
        </p:nvSpPr>
        <p:spPr bwMode="auto">
          <a:xfrm>
            <a:off x="2209800" y="3505200"/>
            <a:ext cx="1600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66" name="Line 1039"/>
          <p:cNvSpPr>
            <a:spLocks noChangeShapeType="1"/>
          </p:cNvSpPr>
          <p:nvPr/>
        </p:nvSpPr>
        <p:spPr bwMode="auto">
          <a:xfrm flipV="1">
            <a:off x="3810000" y="3581400"/>
            <a:ext cx="0" cy="21336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1040"/>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68" name="Oval 1041"/>
          <p:cNvSpPr>
            <a:spLocks noChangeArrowheads="1"/>
          </p:cNvSpPr>
          <p:nvPr/>
        </p:nvSpPr>
        <p:spPr bwMode="auto">
          <a:xfrm>
            <a:off x="3733800" y="3429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23569" name="Oval 1042"/>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23570" name="Rectangle 1047"/>
          <p:cNvSpPr>
            <a:spLocks noChangeArrowheads="1"/>
          </p:cNvSpPr>
          <p:nvPr/>
        </p:nvSpPr>
        <p:spPr bwMode="auto">
          <a:xfrm>
            <a:off x="3429000" y="6078538"/>
            <a:ext cx="43672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bushels of grapes per year)</a:t>
            </a:r>
          </a:p>
        </p:txBody>
      </p:sp>
      <p:sp>
        <p:nvSpPr>
          <p:cNvPr id="23571" name="Rectangle 1048"/>
          <p:cNvSpPr>
            <a:spLocks noChangeArrowheads="1"/>
          </p:cNvSpPr>
          <p:nvPr/>
        </p:nvSpPr>
        <p:spPr bwMode="auto">
          <a:xfrm rot="-5400000">
            <a:off x="34925" y="2311401"/>
            <a:ext cx="290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bushel of  grapes)</a:t>
            </a:r>
          </a:p>
        </p:txBody>
      </p:sp>
      <p:sp>
        <p:nvSpPr>
          <p:cNvPr id="23572" name="Line 1050"/>
          <p:cNvSpPr>
            <a:spLocks noChangeShapeType="1"/>
          </p:cNvSpPr>
          <p:nvPr/>
        </p:nvSpPr>
        <p:spPr bwMode="auto">
          <a:xfrm flipV="1">
            <a:off x="2209800" y="4648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3" name="Line 1051"/>
          <p:cNvSpPr>
            <a:spLocks noChangeShapeType="1"/>
          </p:cNvSpPr>
          <p:nvPr/>
        </p:nvSpPr>
        <p:spPr bwMode="auto">
          <a:xfrm flipV="1">
            <a:off x="2667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4" name="Rectangle 1052"/>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23575" name="Line 1053"/>
          <p:cNvSpPr>
            <a:spLocks noChangeShapeType="1"/>
          </p:cNvSpPr>
          <p:nvPr/>
        </p:nvSpPr>
        <p:spPr bwMode="auto">
          <a:xfrm flipV="1">
            <a:off x="4953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76" name="Rectangle 1054"/>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Line 2"/>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79" name="Rectangle 3"/>
          <p:cNvSpPr>
            <a:spLocks noGrp="1" noChangeArrowheads="1"/>
          </p:cNvSpPr>
          <p:nvPr>
            <p:ph type="title"/>
          </p:nvPr>
        </p:nvSpPr>
        <p:spPr>
          <a:xfrm>
            <a:off x="685800" y="0"/>
            <a:ext cx="7772400" cy="1143000"/>
          </a:xfrm>
          <a:noFill/>
        </p:spPr>
        <p:txBody>
          <a:bodyPr lIns="90488" tIns="44450" rIns="90488" bIns="44450"/>
          <a:lstStyle/>
          <a:p>
            <a:r>
              <a:rPr lang="en-US" smtClean="0"/>
              <a:t>Gains from free trade -- imports</a:t>
            </a:r>
          </a:p>
        </p:txBody>
      </p:sp>
      <p:sp>
        <p:nvSpPr>
          <p:cNvPr id="24580" name="Line 4"/>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81" name="Line 5"/>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82" name="Rectangle 6"/>
          <p:cNvSpPr>
            <a:spLocks noChangeArrowheads="1"/>
          </p:cNvSpPr>
          <p:nvPr/>
        </p:nvSpPr>
        <p:spPr bwMode="auto">
          <a:xfrm>
            <a:off x="1908175" y="4422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3</a:t>
            </a:r>
          </a:p>
        </p:txBody>
      </p:sp>
      <p:sp>
        <p:nvSpPr>
          <p:cNvPr id="24583" name="Rectangle 7"/>
          <p:cNvSpPr>
            <a:spLocks noChangeArrowheads="1"/>
          </p:cNvSpPr>
          <p:nvPr/>
        </p:nvSpPr>
        <p:spPr bwMode="auto">
          <a:xfrm>
            <a:off x="1828800" y="32766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6</a:t>
            </a:r>
          </a:p>
        </p:txBody>
      </p:sp>
      <p:sp>
        <p:nvSpPr>
          <p:cNvPr id="24584" name="Rectangle 8"/>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24585" name="Rectangle 9"/>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24586" name="Rectangle 10"/>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24587" name="Rectangle 11"/>
          <p:cNvSpPr>
            <a:spLocks noChangeArrowheads="1"/>
          </p:cNvSpPr>
          <p:nvPr/>
        </p:nvSpPr>
        <p:spPr bwMode="auto">
          <a:xfrm>
            <a:off x="36576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4</a:t>
            </a:r>
          </a:p>
        </p:txBody>
      </p:sp>
      <p:sp>
        <p:nvSpPr>
          <p:cNvPr id="24588" name="Rectangle 12"/>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24589" name="Rectangle 13"/>
          <p:cNvSpPr>
            <a:spLocks noChangeArrowheads="1"/>
          </p:cNvSpPr>
          <p:nvPr/>
        </p:nvSpPr>
        <p:spPr bwMode="auto">
          <a:xfrm>
            <a:off x="3352800" y="403860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a:t>b</a:t>
            </a:r>
            <a:endParaRPr lang="en-US" sz="2400"/>
          </a:p>
        </p:txBody>
      </p:sp>
      <p:sp>
        <p:nvSpPr>
          <p:cNvPr id="24590" name="Line 14"/>
          <p:cNvSpPr>
            <a:spLocks noChangeShapeType="1"/>
          </p:cNvSpPr>
          <p:nvPr/>
        </p:nvSpPr>
        <p:spPr bwMode="auto">
          <a:xfrm>
            <a:off x="2209800" y="3505200"/>
            <a:ext cx="1600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91" name="Line 15"/>
          <p:cNvSpPr>
            <a:spLocks noChangeShapeType="1"/>
          </p:cNvSpPr>
          <p:nvPr/>
        </p:nvSpPr>
        <p:spPr bwMode="auto">
          <a:xfrm flipV="1">
            <a:off x="3810000" y="3581400"/>
            <a:ext cx="0" cy="21336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92" name="Line 16"/>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93" name="Oval 17"/>
          <p:cNvSpPr>
            <a:spLocks noChangeArrowheads="1"/>
          </p:cNvSpPr>
          <p:nvPr/>
        </p:nvSpPr>
        <p:spPr bwMode="auto">
          <a:xfrm>
            <a:off x="3733800" y="3429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24594" name="Oval 18"/>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24595" name="Rectangle 19"/>
          <p:cNvSpPr>
            <a:spLocks noChangeArrowheads="1"/>
          </p:cNvSpPr>
          <p:nvPr/>
        </p:nvSpPr>
        <p:spPr bwMode="auto">
          <a:xfrm>
            <a:off x="5867400" y="5257800"/>
            <a:ext cx="298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demand for grapes</a:t>
            </a:r>
          </a:p>
        </p:txBody>
      </p:sp>
      <p:sp>
        <p:nvSpPr>
          <p:cNvPr id="24596" name="Rectangle 20"/>
          <p:cNvSpPr>
            <a:spLocks noChangeArrowheads="1"/>
          </p:cNvSpPr>
          <p:nvPr/>
        </p:nvSpPr>
        <p:spPr bwMode="auto">
          <a:xfrm>
            <a:off x="5943600" y="12954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Supply</a:t>
            </a:r>
          </a:p>
          <a:p>
            <a:r>
              <a:rPr lang="en-US" sz="1800" b="1"/>
              <a:t>of grapes</a:t>
            </a:r>
          </a:p>
        </p:txBody>
      </p:sp>
      <p:sp>
        <p:nvSpPr>
          <p:cNvPr id="24597" name="Rectangle 21"/>
          <p:cNvSpPr>
            <a:spLocks noChangeArrowheads="1"/>
          </p:cNvSpPr>
          <p:nvPr/>
        </p:nvSpPr>
        <p:spPr bwMode="auto">
          <a:xfrm>
            <a:off x="2438400" y="3657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a</a:t>
            </a:r>
          </a:p>
        </p:txBody>
      </p:sp>
      <p:sp>
        <p:nvSpPr>
          <p:cNvPr id="24598" name="Rectangle 22"/>
          <p:cNvSpPr>
            <a:spLocks noChangeArrowheads="1"/>
          </p:cNvSpPr>
          <p:nvPr/>
        </p:nvSpPr>
        <p:spPr bwMode="auto">
          <a:xfrm>
            <a:off x="3886200" y="40386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c</a:t>
            </a:r>
          </a:p>
        </p:txBody>
      </p:sp>
      <p:sp>
        <p:nvSpPr>
          <p:cNvPr id="24599" name="Rectangle 23"/>
          <p:cNvSpPr>
            <a:spLocks noChangeArrowheads="1"/>
          </p:cNvSpPr>
          <p:nvPr/>
        </p:nvSpPr>
        <p:spPr bwMode="auto">
          <a:xfrm>
            <a:off x="3429000" y="6078538"/>
            <a:ext cx="43672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bushels of grapes per year)</a:t>
            </a:r>
          </a:p>
        </p:txBody>
      </p:sp>
      <p:sp>
        <p:nvSpPr>
          <p:cNvPr id="24600" name="Rectangle 24"/>
          <p:cNvSpPr>
            <a:spLocks noChangeArrowheads="1"/>
          </p:cNvSpPr>
          <p:nvPr/>
        </p:nvSpPr>
        <p:spPr bwMode="auto">
          <a:xfrm rot="-5400000">
            <a:off x="34925" y="2311401"/>
            <a:ext cx="290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bushel of  grapes)</a:t>
            </a:r>
          </a:p>
        </p:txBody>
      </p:sp>
      <p:sp>
        <p:nvSpPr>
          <p:cNvPr id="24601" name="Rectangle 25"/>
          <p:cNvSpPr>
            <a:spLocks noChangeArrowheads="1"/>
          </p:cNvSpPr>
          <p:nvPr/>
        </p:nvSpPr>
        <p:spPr bwMode="auto">
          <a:xfrm>
            <a:off x="6019800" y="4451350"/>
            <a:ext cx="2101850"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of grapes</a:t>
            </a:r>
          </a:p>
        </p:txBody>
      </p:sp>
      <p:sp>
        <p:nvSpPr>
          <p:cNvPr id="24602" name="Line 26"/>
          <p:cNvSpPr>
            <a:spLocks noChangeShapeType="1"/>
          </p:cNvSpPr>
          <p:nvPr/>
        </p:nvSpPr>
        <p:spPr bwMode="auto">
          <a:xfrm flipV="1">
            <a:off x="2209800" y="4648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03" name="Line 27"/>
          <p:cNvSpPr>
            <a:spLocks noChangeShapeType="1"/>
          </p:cNvSpPr>
          <p:nvPr/>
        </p:nvSpPr>
        <p:spPr bwMode="auto">
          <a:xfrm flipV="1">
            <a:off x="2667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04" name="Rectangle 28"/>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24605" name="Line 29"/>
          <p:cNvSpPr>
            <a:spLocks noChangeShapeType="1"/>
          </p:cNvSpPr>
          <p:nvPr/>
        </p:nvSpPr>
        <p:spPr bwMode="auto">
          <a:xfrm flipV="1">
            <a:off x="4953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606" name="Rectangle 30"/>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mc:AlternateContent xmlns:mc="http://schemas.openxmlformats.org/markup-compatibility/2006" xmlns:p14="http://schemas.microsoft.com/office/powerpoint/2010/main">
        <mc:Choice Requires="p14">
          <p:contentPart p14:bwMode="auto" r:id="rId3">
            <p14:nvContentPartPr>
              <p14:cNvPr id="1026" name="Ink 31"/>
              <p14:cNvContentPartPr>
                <a14:cpLocks xmlns:a14="http://schemas.microsoft.com/office/drawing/2010/main" noRot="1" noChangeAspect="1" noEditPoints="1" noChangeArrowheads="1" noChangeShapeType="1"/>
              </p14:cNvContentPartPr>
              <p14:nvPr/>
            </p14:nvContentPartPr>
            <p14:xfrm>
              <a:off x="2401888" y="4652963"/>
              <a:ext cx="206375" cy="133350"/>
            </p14:xfrm>
          </p:contentPart>
        </mc:Choice>
        <mc:Fallback xmlns="">
          <p:pic>
            <p:nvPicPr>
              <p:cNvPr id="1026" name="Ink 31"/>
              <p:cNvPicPr>
                <a:picLocks noRot="1" noChangeAspect="1" noEditPoints="1" noChangeArrowheads="1" noChangeShapeType="1"/>
              </p:cNvPicPr>
              <p:nvPr/>
            </p:nvPicPr>
            <p:blipFill>
              <a:blip r:embed="rId4"/>
              <a:stretch>
                <a:fillRect/>
              </a:stretch>
            </p:blipFill>
            <p:spPr>
              <a:xfrm>
                <a:off x="2392524" y="4643592"/>
                <a:ext cx="225104" cy="15209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7" name="Ink 32"/>
              <p14:cNvContentPartPr>
                <a14:cpLocks xmlns:a14="http://schemas.microsoft.com/office/drawing/2010/main" noRot="1" noChangeAspect="1" noEditPoints="1" noChangeArrowheads="1" noChangeShapeType="1"/>
              </p14:cNvContentPartPr>
              <p14:nvPr/>
            </p14:nvContentPartPr>
            <p14:xfrm>
              <a:off x="2320925" y="4660900"/>
              <a:ext cx="250825" cy="107950"/>
            </p14:xfrm>
          </p:contentPart>
        </mc:Choice>
        <mc:Fallback xmlns="">
          <p:pic>
            <p:nvPicPr>
              <p:cNvPr id="1027" name="Ink 32"/>
              <p:cNvPicPr>
                <a:picLocks noRot="1" noChangeAspect="1" noEditPoints="1" noChangeArrowheads="1" noChangeShapeType="1"/>
              </p:cNvPicPr>
              <p:nvPr/>
            </p:nvPicPr>
            <p:blipFill>
              <a:blip r:embed="rId6"/>
              <a:stretch>
                <a:fillRect/>
              </a:stretch>
            </p:blipFill>
            <p:spPr>
              <a:xfrm>
                <a:off x="2311569" y="4651544"/>
                <a:ext cx="269538" cy="12666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8" name="Ink 33"/>
              <p14:cNvContentPartPr>
                <a14:cpLocks xmlns:a14="http://schemas.microsoft.com/office/drawing/2010/main" noRot="1" noChangeAspect="1" noEditPoints="1" noChangeArrowheads="1" noChangeShapeType="1"/>
              </p14:cNvContentPartPr>
              <p14:nvPr/>
            </p14:nvContentPartPr>
            <p14:xfrm>
              <a:off x="2251075" y="4768850"/>
              <a:ext cx="160338" cy="9525"/>
            </p14:xfrm>
          </p:contentPart>
        </mc:Choice>
        <mc:Fallback xmlns="">
          <p:pic>
            <p:nvPicPr>
              <p:cNvPr id="1028" name="Ink 33"/>
              <p:cNvPicPr>
                <a:picLocks noRot="1" noChangeAspect="1" noEditPoints="1" noChangeArrowheads="1" noChangeShapeType="1"/>
              </p:cNvPicPr>
              <p:nvPr/>
            </p:nvPicPr>
            <p:blipFill>
              <a:blip r:embed="rId8"/>
              <a:stretch>
                <a:fillRect/>
              </a:stretch>
            </p:blipFill>
            <p:spPr>
              <a:xfrm>
                <a:off x="2222611" y="4652352"/>
                <a:ext cx="217267" cy="24215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9" name="Ink 34"/>
              <p14:cNvContentPartPr>
                <a14:cpLocks xmlns:a14="http://schemas.microsoft.com/office/drawing/2010/main" noRot="1" noChangeAspect="1" noEditPoints="1" noChangeArrowheads="1" noChangeShapeType="1"/>
              </p14:cNvContentPartPr>
              <p14:nvPr/>
            </p14:nvContentPartPr>
            <p14:xfrm>
              <a:off x="2241550" y="4786313"/>
              <a:ext cx="133350" cy="107950"/>
            </p14:xfrm>
          </p:contentPart>
        </mc:Choice>
        <mc:Fallback xmlns="">
          <p:pic>
            <p:nvPicPr>
              <p:cNvPr id="1029" name="Ink 34"/>
              <p:cNvPicPr>
                <a:picLocks noRot="1" noChangeAspect="1" noEditPoints="1" noChangeArrowheads="1" noChangeShapeType="1"/>
              </p:cNvPicPr>
              <p:nvPr/>
            </p:nvPicPr>
            <p:blipFill>
              <a:blip r:embed="rId10"/>
              <a:stretch>
                <a:fillRect/>
              </a:stretch>
            </p:blipFill>
            <p:spPr>
              <a:xfrm>
                <a:off x="2213078" y="4671886"/>
                <a:ext cx="190294" cy="336444"/>
              </a:xfrm>
              <a:prstGeom prst="rect">
                <a:avLst/>
              </a:prstGeom>
            </p:spPr>
          </p:pic>
        </mc:Fallback>
      </mc:AlternateContent>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Welfare of a Move to Free Trade</a:t>
            </a:r>
            <a:br>
              <a:rPr lang="en-US" smtClean="0"/>
            </a:br>
            <a:r>
              <a:rPr lang="en-US" sz="3600" smtClean="0"/>
              <a:t>A Small Country’s Imports</a:t>
            </a:r>
          </a:p>
        </p:txBody>
      </p:sp>
      <p:graphicFrame>
        <p:nvGraphicFramePr>
          <p:cNvPr id="25603" name="Object 3"/>
          <p:cNvGraphicFramePr>
            <a:graphicFrameLocks noGrp="1" noChangeAspect="1"/>
          </p:cNvGraphicFramePr>
          <p:nvPr>
            <p:ph type="tbl" idx="1"/>
          </p:nvPr>
        </p:nvGraphicFramePr>
        <p:xfrm>
          <a:off x="842963" y="2360613"/>
          <a:ext cx="7423150" cy="4037012"/>
        </p:xfrm>
        <a:graphic>
          <a:graphicData uri="http://schemas.openxmlformats.org/presentationml/2006/ole">
            <mc:AlternateContent xmlns:mc="http://schemas.openxmlformats.org/markup-compatibility/2006">
              <mc:Choice xmlns:v="urn:schemas-microsoft-com:vml" Requires="v">
                <p:oleObj spid="_x0000_s25648" name="Document" r:id="rId4" imgW="7461504" imgH="4056888" progId="Word.Document.8">
                  <p:embed/>
                </p:oleObj>
              </mc:Choice>
              <mc:Fallback>
                <p:oleObj name="Document" r:id="rId4" imgW="7461504" imgH="4056888"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3" y="2360613"/>
                        <a:ext cx="7423150"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Welfare of a Move to Free Trade</a:t>
            </a:r>
            <a:br>
              <a:rPr lang="en-US" smtClean="0"/>
            </a:br>
            <a:r>
              <a:rPr lang="en-US" sz="3600" smtClean="0"/>
              <a:t>A Small Country’s Imports</a:t>
            </a:r>
          </a:p>
        </p:txBody>
      </p:sp>
      <p:graphicFrame>
        <p:nvGraphicFramePr>
          <p:cNvPr id="26627" name="Object 3"/>
          <p:cNvGraphicFramePr>
            <a:graphicFrameLocks noGrp="1" noChangeAspect="1"/>
          </p:cNvGraphicFramePr>
          <p:nvPr>
            <p:ph type="tbl" idx="1"/>
          </p:nvPr>
        </p:nvGraphicFramePr>
        <p:xfrm>
          <a:off x="838200" y="2362200"/>
          <a:ext cx="7456488" cy="4092575"/>
        </p:xfrm>
        <a:graphic>
          <a:graphicData uri="http://schemas.openxmlformats.org/presentationml/2006/ole">
            <mc:AlternateContent xmlns:mc="http://schemas.openxmlformats.org/markup-compatibility/2006">
              <mc:Choice xmlns:v="urn:schemas-microsoft-com:vml" Requires="v">
                <p:oleObj spid="_x0000_s26672" name="Document" r:id="rId4" imgW="7461504" imgH="4094988" progId="Word.Document.8">
                  <p:embed/>
                </p:oleObj>
              </mc:Choice>
              <mc:Fallback>
                <p:oleObj name="Document" r:id="rId4" imgW="7461504" imgH="4094988"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362200"/>
                        <a:ext cx="7456488"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lIns="90488" tIns="44450" rIns="90488" bIns="44450"/>
          <a:lstStyle/>
          <a:p>
            <a:r>
              <a:rPr lang="en-US" smtClean="0"/>
              <a:t>Learning Objectives</a:t>
            </a:r>
          </a:p>
        </p:txBody>
      </p:sp>
      <p:sp>
        <p:nvSpPr>
          <p:cNvPr id="3075" name="Rectangle 3"/>
          <p:cNvSpPr>
            <a:spLocks noGrp="1" noChangeArrowheads="1"/>
          </p:cNvSpPr>
          <p:nvPr>
            <p:ph type="body" idx="1"/>
          </p:nvPr>
        </p:nvSpPr>
        <p:spPr>
          <a:xfrm>
            <a:off x="685800" y="1981200"/>
            <a:ext cx="7772400" cy="4419600"/>
          </a:xfrm>
          <a:noFill/>
        </p:spPr>
        <p:txBody>
          <a:bodyPr lIns="90488" tIns="44450" rIns="90488" bIns="44450"/>
          <a:lstStyle/>
          <a:p>
            <a:pPr>
              <a:spcBef>
                <a:spcPct val="40000"/>
              </a:spcBef>
            </a:pPr>
            <a:r>
              <a:rPr lang="en-US" dirty="0" smtClean="0"/>
              <a:t>Reprise the gains from trade</a:t>
            </a:r>
          </a:p>
          <a:p>
            <a:pPr>
              <a:spcBef>
                <a:spcPct val="40000"/>
              </a:spcBef>
            </a:pPr>
            <a:r>
              <a:rPr lang="en-US" dirty="0">
                <a:solidFill>
                  <a:srgbClr val="B2B2B2"/>
                </a:solidFill>
              </a:rPr>
              <a:t>Learn terms related to commercial policy</a:t>
            </a:r>
          </a:p>
          <a:p>
            <a:pPr>
              <a:spcBef>
                <a:spcPct val="40000"/>
              </a:spcBef>
            </a:pPr>
            <a:r>
              <a:rPr lang="en-US" dirty="0">
                <a:solidFill>
                  <a:srgbClr val="B2B2B2"/>
                </a:solidFill>
              </a:rPr>
              <a:t>Analyze the effects of tariffs and quotas</a:t>
            </a:r>
          </a:p>
          <a:p>
            <a:pPr>
              <a:lnSpc>
                <a:spcPct val="90000"/>
              </a:lnSpc>
              <a:spcBef>
                <a:spcPct val="40000"/>
              </a:spcBef>
            </a:pPr>
            <a:r>
              <a:rPr lang="en-US" dirty="0">
                <a:solidFill>
                  <a:srgbClr val="B2B2B2"/>
                </a:solidFill>
              </a:rPr>
              <a:t>Analyze a domestic production subsidy</a:t>
            </a:r>
          </a:p>
          <a:p>
            <a:pPr>
              <a:spcBef>
                <a:spcPct val="40000"/>
              </a:spcBef>
            </a:pPr>
            <a:r>
              <a:rPr lang="en-US" dirty="0">
                <a:solidFill>
                  <a:srgbClr val="B2B2B2"/>
                </a:solidFill>
              </a:rPr>
              <a:t>Explain the effective rate of protection</a:t>
            </a:r>
          </a:p>
          <a:p>
            <a:pPr>
              <a:spcBef>
                <a:spcPct val="40000"/>
              </a:spcBef>
            </a:pPr>
            <a:r>
              <a:rPr lang="en-US" dirty="0">
                <a:solidFill>
                  <a:srgbClr val="B2B2B2"/>
                </a:solidFill>
              </a:rPr>
              <a:t>Determine the optimal tariff</a:t>
            </a:r>
          </a:p>
          <a:p>
            <a:pPr marL="0" indent="0">
              <a:spcBef>
                <a:spcPct val="40000"/>
              </a:spcBef>
              <a:buNone/>
            </a:pPr>
            <a:endParaRPr lang="en-US" dirty="0">
              <a:solidFill>
                <a:srgbClr val="B2B2B2"/>
              </a:solidFill>
            </a:endParaRPr>
          </a:p>
        </p:txBody>
      </p:sp>
    </p:spTree>
    <p:extLst>
      <p:ext uri="{BB962C8B-B14F-4D97-AF65-F5344CB8AC3E}">
        <p14:creationId xmlns:p14="http://schemas.microsoft.com/office/powerpoint/2010/main" val="1530982993"/>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0"/>
            <a:ext cx="7772400" cy="1143000"/>
          </a:xfrm>
        </p:spPr>
        <p:txBody>
          <a:bodyPr/>
          <a:lstStyle/>
          <a:p>
            <a:r>
              <a:rPr lang="en-US" dirty="0" smtClean="0"/>
              <a:t>Unintended side effects</a:t>
            </a:r>
          </a:p>
        </p:txBody>
      </p:sp>
      <p:sp>
        <p:nvSpPr>
          <p:cNvPr id="27651" name="Rectangle 4"/>
          <p:cNvSpPr>
            <a:spLocks noChangeArrowheads="1"/>
          </p:cNvSpPr>
          <p:nvPr/>
        </p:nvSpPr>
        <p:spPr bwMode="auto">
          <a:xfrm>
            <a:off x="914400" y="1149927"/>
            <a:ext cx="7162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457200" indent="-457200" eaLnBrk="1" hangingPunct="1">
              <a:buFont typeface="Arial" panose="020B0604020202020204" pitchFamily="34" charset="0"/>
              <a:buChar char="•"/>
            </a:pPr>
            <a:r>
              <a:rPr lang="en-US" sz="3200" dirty="0"/>
              <a:t>Tax avoidance: read </a:t>
            </a:r>
            <a:r>
              <a:rPr lang="en-US" sz="3200" dirty="0">
                <a:hlinkClick r:id="rId2"/>
              </a:rPr>
              <a:t>"To Outfox the Chicken Tax, Ford Strips Its Own Vans" </a:t>
            </a:r>
            <a:endParaRPr lang="en-US" sz="3200" dirty="0" smtClean="0"/>
          </a:p>
          <a:p>
            <a:pPr marL="457200" indent="-457200" eaLnBrk="1" hangingPunct="1">
              <a:buFont typeface="Arial" panose="020B0604020202020204" pitchFamily="34" charset="0"/>
              <a:buChar char="•"/>
            </a:pPr>
            <a:r>
              <a:rPr lang="en-US" sz="3200" dirty="0" smtClean="0"/>
              <a:t>Tax evasion: read “</a:t>
            </a:r>
            <a:r>
              <a:rPr lang="en-US" sz="3200" dirty="0">
                <a:hlinkClick r:id="rId3"/>
              </a:rPr>
              <a:t>Steel Smugglers Pull Wool Over the Eyes Of Customs Agents to Enter U.S. </a:t>
            </a:r>
            <a:r>
              <a:rPr lang="en-US" sz="3200" dirty="0" smtClean="0">
                <a:hlinkClick r:id="rId3"/>
              </a:rPr>
              <a:t>Market</a:t>
            </a:r>
            <a:r>
              <a:rPr lang="en-US" sz="3200" dirty="0" smtClean="0"/>
              <a:t>”</a:t>
            </a:r>
            <a:endParaRPr lang="en-US" sz="3200" dirty="0"/>
          </a:p>
          <a:p>
            <a:pPr marL="457200" indent="-457200" eaLnBrk="1" hangingPunct="1">
              <a:buFont typeface="Arial" panose="020B0604020202020204" pitchFamily="34" charset="0"/>
              <a:buChar char="•"/>
            </a:pPr>
            <a:r>
              <a:rPr lang="en-US" sz="3200" dirty="0" smtClean="0"/>
              <a:t>Duties </a:t>
            </a:r>
            <a:r>
              <a:rPr lang="en-US" sz="3200" dirty="0"/>
              <a:t>may discourage a company from importing </a:t>
            </a:r>
            <a:r>
              <a:rPr lang="en-US" sz="3200" dirty="0" smtClean="0"/>
              <a:t>enough </a:t>
            </a:r>
            <a:r>
              <a:rPr lang="en-US" sz="3200" dirty="0"/>
              <a:t>to </a:t>
            </a:r>
            <a:r>
              <a:rPr lang="en-US" sz="3200" dirty="0" smtClean="0"/>
              <a:t>get quantity </a:t>
            </a:r>
            <a:r>
              <a:rPr lang="en-US" sz="3200" dirty="0"/>
              <a:t>discount pricing. Also, up-front payment of </a:t>
            </a:r>
            <a:r>
              <a:rPr lang="en-US" sz="3200" dirty="0" smtClean="0"/>
              <a:t>tariffs imposes </a:t>
            </a:r>
            <a:r>
              <a:rPr lang="en-US" sz="3200" dirty="0"/>
              <a:t>financial hardships on importers</a:t>
            </a:r>
            <a:r>
              <a:rPr lang="en-US" sz="3200" dirty="0" smtClean="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5" name="Rectangle 3"/>
          <p:cNvSpPr>
            <a:spLocks noGrp="1" noChangeArrowheads="1"/>
          </p:cNvSpPr>
          <p:nvPr>
            <p:ph type="title"/>
          </p:nvPr>
        </p:nvSpPr>
        <p:spPr>
          <a:xfrm>
            <a:off x="685800" y="0"/>
            <a:ext cx="7772400" cy="1143000"/>
          </a:xfrm>
          <a:noFill/>
        </p:spPr>
        <p:txBody>
          <a:bodyPr lIns="90488" tIns="44450" rIns="90488" bIns="44450"/>
          <a:lstStyle/>
          <a:p>
            <a:r>
              <a:rPr lang="en-US" smtClean="0"/>
              <a:t>Gains from free trade -- exports</a:t>
            </a:r>
          </a:p>
        </p:txBody>
      </p:sp>
      <p:sp>
        <p:nvSpPr>
          <p:cNvPr id="28676" name="Line 4"/>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7" name="Line 5"/>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8" name="Rectangle 6"/>
          <p:cNvSpPr>
            <a:spLocks noChangeArrowheads="1"/>
          </p:cNvSpPr>
          <p:nvPr/>
        </p:nvSpPr>
        <p:spPr bwMode="auto">
          <a:xfrm>
            <a:off x="1828800" y="2209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9</a:t>
            </a:r>
          </a:p>
        </p:txBody>
      </p:sp>
      <p:sp>
        <p:nvSpPr>
          <p:cNvPr id="28679" name="Rectangle 7"/>
          <p:cNvSpPr>
            <a:spLocks noChangeArrowheads="1"/>
          </p:cNvSpPr>
          <p:nvPr/>
        </p:nvSpPr>
        <p:spPr bwMode="auto">
          <a:xfrm>
            <a:off x="1828800" y="32766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6</a:t>
            </a:r>
          </a:p>
        </p:txBody>
      </p:sp>
      <p:sp>
        <p:nvSpPr>
          <p:cNvPr id="28680" name="Rectangle 8"/>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28681" name="Rectangle 9"/>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28682" name="Rectangle 10"/>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28683" name="Rectangle 11"/>
          <p:cNvSpPr>
            <a:spLocks noChangeArrowheads="1"/>
          </p:cNvSpPr>
          <p:nvPr/>
        </p:nvSpPr>
        <p:spPr bwMode="auto">
          <a:xfrm>
            <a:off x="36576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4</a:t>
            </a:r>
          </a:p>
        </p:txBody>
      </p:sp>
      <p:sp>
        <p:nvSpPr>
          <p:cNvPr id="28684" name="Rectangle 12"/>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28685" name="Line 14"/>
          <p:cNvSpPr>
            <a:spLocks noChangeShapeType="1"/>
          </p:cNvSpPr>
          <p:nvPr/>
        </p:nvSpPr>
        <p:spPr bwMode="auto">
          <a:xfrm>
            <a:off x="2209800" y="3505200"/>
            <a:ext cx="1600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6" name="Line 15"/>
          <p:cNvSpPr>
            <a:spLocks noChangeShapeType="1"/>
          </p:cNvSpPr>
          <p:nvPr/>
        </p:nvSpPr>
        <p:spPr bwMode="auto">
          <a:xfrm flipV="1">
            <a:off x="3810000" y="3505200"/>
            <a:ext cx="0" cy="2209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16"/>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8" name="Oval 17"/>
          <p:cNvSpPr>
            <a:spLocks noChangeArrowheads="1"/>
          </p:cNvSpPr>
          <p:nvPr/>
        </p:nvSpPr>
        <p:spPr bwMode="auto">
          <a:xfrm>
            <a:off x="3733800" y="3429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28689" name="Oval 18"/>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28690" name="Rectangle 22"/>
          <p:cNvSpPr>
            <a:spLocks noChangeArrowheads="1"/>
          </p:cNvSpPr>
          <p:nvPr/>
        </p:nvSpPr>
        <p:spPr bwMode="auto">
          <a:xfrm>
            <a:off x="3429000" y="6078538"/>
            <a:ext cx="4005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jars of honey per year)</a:t>
            </a:r>
          </a:p>
        </p:txBody>
      </p:sp>
      <p:sp>
        <p:nvSpPr>
          <p:cNvPr id="28691" name="Rectangle 23"/>
          <p:cNvSpPr>
            <a:spLocks noChangeArrowheads="1"/>
          </p:cNvSpPr>
          <p:nvPr/>
        </p:nvSpPr>
        <p:spPr bwMode="auto">
          <a:xfrm rot="-5400000">
            <a:off x="214312" y="2490788"/>
            <a:ext cx="25431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jar of  honey)</a:t>
            </a:r>
          </a:p>
        </p:txBody>
      </p:sp>
      <p:sp>
        <p:nvSpPr>
          <p:cNvPr id="28692" name="Line 25"/>
          <p:cNvSpPr>
            <a:spLocks noChangeShapeType="1"/>
          </p:cNvSpPr>
          <p:nvPr/>
        </p:nvSpPr>
        <p:spPr bwMode="auto">
          <a:xfrm flipV="1">
            <a:off x="2209800" y="2362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93" name="Line 26"/>
          <p:cNvSpPr>
            <a:spLocks noChangeShapeType="1"/>
          </p:cNvSpPr>
          <p:nvPr/>
        </p:nvSpPr>
        <p:spPr bwMode="auto">
          <a:xfrm flipV="1">
            <a:off x="2667000" y="2438400"/>
            <a:ext cx="0" cy="32766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94" name="Rectangle 27"/>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28695" name="Line 28"/>
          <p:cNvSpPr>
            <a:spLocks noChangeShapeType="1"/>
          </p:cNvSpPr>
          <p:nvPr/>
        </p:nvSpPr>
        <p:spPr bwMode="auto">
          <a:xfrm flipV="1">
            <a:off x="4953000" y="2362200"/>
            <a:ext cx="0" cy="3352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96" name="Rectangle 30"/>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Line 2"/>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699" name="Rectangle 3"/>
          <p:cNvSpPr>
            <a:spLocks noGrp="1" noChangeArrowheads="1"/>
          </p:cNvSpPr>
          <p:nvPr>
            <p:ph type="title"/>
          </p:nvPr>
        </p:nvSpPr>
        <p:spPr>
          <a:xfrm>
            <a:off x="685800" y="0"/>
            <a:ext cx="7772400" cy="1143000"/>
          </a:xfrm>
          <a:noFill/>
        </p:spPr>
        <p:txBody>
          <a:bodyPr lIns="90488" tIns="44450" rIns="90488" bIns="44450"/>
          <a:lstStyle/>
          <a:p>
            <a:r>
              <a:rPr lang="en-US" smtClean="0"/>
              <a:t>Gains from free trade -- exports</a:t>
            </a:r>
          </a:p>
        </p:txBody>
      </p:sp>
      <p:sp>
        <p:nvSpPr>
          <p:cNvPr id="29700" name="Line 4"/>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01" name="Line 5"/>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02" name="Rectangle 6"/>
          <p:cNvSpPr>
            <a:spLocks noChangeArrowheads="1"/>
          </p:cNvSpPr>
          <p:nvPr/>
        </p:nvSpPr>
        <p:spPr bwMode="auto">
          <a:xfrm>
            <a:off x="1828800" y="2209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9</a:t>
            </a:r>
          </a:p>
        </p:txBody>
      </p:sp>
      <p:sp>
        <p:nvSpPr>
          <p:cNvPr id="29703" name="Rectangle 7"/>
          <p:cNvSpPr>
            <a:spLocks noChangeArrowheads="1"/>
          </p:cNvSpPr>
          <p:nvPr/>
        </p:nvSpPr>
        <p:spPr bwMode="auto">
          <a:xfrm>
            <a:off x="1828800" y="32766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6</a:t>
            </a:r>
          </a:p>
        </p:txBody>
      </p:sp>
      <p:sp>
        <p:nvSpPr>
          <p:cNvPr id="29704" name="Rectangle 8"/>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29705" name="Rectangle 9"/>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29706" name="Rectangle 10"/>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29707" name="Rectangle 11"/>
          <p:cNvSpPr>
            <a:spLocks noChangeArrowheads="1"/>
          </p:cNvSpPr>
          <p:nvPr/>
        </p:nvSpPr>
        <p:spPr bwMode="auto">
          <a:xfrm>
            <a:off x="36576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4</a:t>
            </a:r>
          </a:p>
        </p:txBody>
      </p:sp>
      <p:sp>
        <p:nvSpPr>
          <p:cNvPr id="29708" name="Rectangle 12"/>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29709" name="Rectangle 13"/>
          <p:cNvSpPr>
            <a:spLocks noChangeArrowheads="1"/>
          </p:cNvSpPr>
          <p:nvPr/>
        </p:nvSpPr>
        <p:spPr bwMode="auto">
          <a:xfrm>
            <a:off x="2971800" y="3048000"/>
            <a:ext cx="282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a:t>f</a:t>
            </a:r>
            <a:endParaRPr lang="en-US" sz="2400"/>
          </a:p>
        </p:txBody>
      </p:sp>
      <p:sp>
        <p:nvSpPr>
          <p:cNvPr id="29710" name="Line 14"/>
          <p:cNvSpPr>
            <a:spLocks noChangeShapeType="1"/>
          </p:cNvSpPr>
          <p:nvPr/>
        </p:nvSpPr>
        <p:spPr bwMode="auto">
          <a:xfrm>
            <a:off x="2209800" y="3505200"/>
            <a:ext cx="1600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11" name="Line 15"/>
          <p:cNvSpPr>
            <a:spLocks noChangeShapeType="1"/>
          </p:cNvSpPr>
          <p:nvPr/>
        </p:nvSpPr>
        <p:spPr bwMode="auto">
          <a:xfrm flipV="1">
            <a:off x="3810000" y="3505200"/>
            <a:ext cx="0" cy="2209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12" name="Line 16"/>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13" name="Oval 17"/>
          <p:cNvSpPr>
            <a:spLocks noChangeArrowheads="1"/>
          </p:cNvSpPr>
          <p:nvPr/>
        </p:nvSpPr>
        <p:spPr bwMode="auto">
          <a:xfrm>
            <a:off x="3733800" y="3429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29714" name="Oval 18"/>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29715" name="Rectangle 19"/>
          <p:cNvSpPr>
            <a:spLocks noChangeArrowheads="1"/>
          </p:cNvSpPr>
          <p:nvPr/>
        </p:nvSpPr>
        <p:spPr bwMode="auto">
          <a:xfrm>
            <a:off x="5867400" y="5257800"/>
            <a:ext cx="292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demand for honey</a:t>
            </a:r>
          </a:p>
        </p:txBody>
      </p:sp>
      <p:sp>
        <p:nvSpPr>
          <p:cNvPr id="29716" name="Rectangle 20"/>
          <p:cNvSpPr>
            <a:spLocks noChangeArrowheads="1"/>
          </p:cNvSpPr>
          <p:nvPr/>
        </p:nvSpPr>
        <p:spPr bwMode="auto">
          <a:xfrm>
            <a:off x="5943600" y="12954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Supply</a:t>
            </a:r>
          </a:p>
          <a:p>
            <a:r>
              <a:rPr lang="en-US" sz="1800" b="1"/>
              <a:t>of honey</a:t>
            </a:r>
          </a:p>
        </p:txBody>
      </p:sp>
      <p:sp>
        <p:nvSpPr>
          <p:cNvPr id="29717" name="Rectangle 22"/>
          <p:cNvSpPr>
            <a:spLocks noChangeArrowheads="1"/>
          </p:cNvSpPr>
          <p:nvPr/>
        </p:nvSpPr>
        <p:spPr bwMode="auto">
          <a:xfrm>
            <a:off x="3886200" y="2667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g</a:t>
            </a:r>
          </a:p>
        </p:txBody>
      </p:sp>
      <p:sp>
        <p:nvSpPr>
          <p:cNvPr id="29718" name="Rectangle 23"/>
          <p:cNvSpPr>
            <a:spLocks noChangeArrowheads="1"/>
          </p:cNvSpPr>
          <p:nvPr/>
        </p:nvSpPr>
        <p:spPr bwMode="auto">
          <a:xfrm>
            <a:off x="3429000" y="6078538"/>
            <a:ext cx="4005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jars of honey per year)</a:t>
            </a:r>
          </a:p>
        </p:txBody>
      </p:sp>
      <p:sp>
        <p:nvSpPr>
          <p:cNvPr id="29719" name="Rectangle 24"/>
          <p:cNvSpPr>
            <a:spLocks noChangeArrowheads="1"/>
          </p:cNvSpPr>
          <p:nvPr/>
        </p:nvSpPr>
        <p:spPr bwMode="auto">
          <a:xfrm rot="-5400000">
            <a:off x="214312" y="2490788"/>
            <a:ext cx="25431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jar of  honey)</a:t>
            </a:r>
          </a:p>
        </p:txBody>
      </p:sp>
      <p:sp>
        <p:nvSpPr>
          <p:cNvPr id="29720" name="Rectangle 25"/>
          <p:cNvSpPr>
            <a:spLocks noChangeArrowheads="1"/>
          </p:cNvSpPr>
          <p:nvPr/>
        </p:nvSpPr>
        <p:spPr bwMode="auto">
          <a:xfrm>
            <a:off x="5943600" y="2209800"/>
            <a:ext cx="2044700"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of honey</a:t>
            </a:r>
          </a:p>
        </p:txBody>
      </p:sp>
      <p:sp>
        <p:nvSpPr>
          <p:cNvPr id="29721" name="Line 26"/>
          <p:cNvSpPr>
            <a:spLocks noChangeShapeType="1"/>
          </p:cNvSpPr>
          <p:nvPr/>
        </p:nvSpPr>
        <p:spPr bwMode="auto">
          <a:xfrm flipV="1">
            <a:off x="2209800" y="2362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22" name="Line 27"/>
          <p:cNvSpPr>
            <a:spLocks noChangeShapeType="1"/>
          </p:cNvSpPr>
          <p:nvPr/>
        </p:nvSpPr>
        <p:spPr bwMode="auto">
          <a:xfrm flipV="1">
            <a:off x="2667000" y="2438400"/>
            <a:ext cx="0" cy="32766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23" name="Rectangle 28"/>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29724" name="Line 29"/>
          <p:cNvSpPr>
            <a:spLocks noChangeShapeType="1"/>
          </p:cNvSpPr>
          <p:nvPr/>
        </p:nvSpPr>
        <p:spPr bwMode="auto">
          <a:xfrm flipV="1">
            <a:off x="4953000" y="2362200"/>
            <a:ext cx="0" cy="3352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25" name="Rectangle 21"/>
          <p:cNvSpPr>
            <a:spLocks noChangeArrowheads="1"/>
          </p:cNvSpPr>
          <p:nvPr/>
        </p:nvSpPr>
        <p:spPr bwMode="auto">
          <a:xfrm>
            <a:off x="2362200" y="28194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e</a:t>
            </a:r>
          </a:p>
        </p:txBody>
      </p:sp>
      <p:sp>
        <p:nvSpPr>
          <p:cNvPr id="29726" name="Rectangle 30"/>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Welfare of a Move to Free Trade</a:t>
            </a:r>
            <a:br>
              <a:rPr lang="en-US" smtClean="0"/>
            </a:br>
            <a:r>
              <a:rPr lang="en-US" sz="3600" smtClean="0"/>
              <a:t>A Small Country’s Exports</a:t>
            </a:r>
          </a:p>
        </p:txBody>
      </p:sp>
      <p:graphicFrame>
        <p:nvGraphicFramePr>
          <p:cNvPr id="30723" name="Object 3"/>
          <p:cNvGraphicFramePr>
            <a:graphicFrameLocks noGrp="1" noChangeAspect="1"/>
          </p:cNvGraphicFramePr>
          <p:nvPr>
            <p:ph type="tbl" idx="1"/>
          </p:nvPr>
        </p:nvGraphicFramePr>
        <p:xfrm>
          <a:off x="865188" y="2360613"/>
          <a:ext cx="7235825" cy="3933825"/>
        </p:xfrm>
        <a:graphic>
          <a:graphicData uri="http://schemas.openxmlformats.org/presentationml/2006/ole">
            <mc:AlternateContent xmlns:mc="http://schemas.openxmlformats.org/markup-compatibility/2006">
              <mc:Choice xmlns:v="urn:schemas-microsoft-com:vml" Requires="v">
                <p:oleObj spid="_x0000_s30768" name="Document" r:id="rId4" imgW="7272528" imgH="3953256" progId="Word.Document.8">
                  <p:embed/>
                </p:oleObj>
              </mc:Choice>
              <mc:Fallback>
                <p:oleObj name="Document" r:id="rId4" imgW="7272528" imgH="3953256"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88" y="2360613"/>
                        <a:ext cx="72358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Welfare of a Move to Free Trade</a:t>
            </a:r>
            <a:br>
              <a:rPr lang="en-US" smtClean="0"/>
            </a:br>
            <a:r>
              <a:rPr lang="en-US" sz="3600" smtClean="0"/>
              <a:t>A Small Country’s Exports</a:t>
            </a:r>
          </a:p>
        </p:txBody>
      </p:sp>
      <p:graphicFrame>
        <p:nvGraphicFramePr>
          <p:cNvPr id="31747" name="Object 3"/>
          <p:cNvGraphicFramePr>
            <a:graphicFrameLocks noGrp="1" noChangeAspect="1"/>
          </p:cNvGraphicFramePr>
          <p:nvPr>
            <p:ph type="tbl" idx="1"/>
          </p:nvPr>
        </p:nvGraphicFramePr>
        <p:xfrm>
          <a:off x="839788" y="2362200"/>
          <a:ext cx="7443787" cy="4076700"/>
        </p:xfrm>
        <a:graphic>
          <a:graphicData uri="http://schemas.openxmlformats.org/presentationml/2006/ole">
            <mc:AlternateContent xmlns:mc="http://schemas.openxmlformats.org/markup-compatibility/2006">
              <mc:Choice xmlns:v="urn:schemas-microsoft-com:vml" Requires="v">
                <p:oleObj spid="_x0000_s31792" name="Document" r:id="rId4" imgW="7443216" imgH="4076700" progId="Word.Document.8">
                  <p:embed/>
                </p:oleObj>
              </mc:Choice>
              <mc:Fallback>
                <p:oleObj name="Document" r:id="rId4" imgW="7443216" imgH="40767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88" y="2362200"/>
                        <a:ext cx="7443787"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2"/>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71" name="Rectangle 3"/>
          <p:cNvSpPr>
            <a:spLocks noGrp="1" noChangeArrowheads="1"/>
          </p:cNvSpPr>
          <p:nvPr>
            <p:ph type="title"/>
          </p:nvPr>
        </p:nvSpPr>
        <p:spPr>
          <a:xfrm>
            <a:off x="685800" y="0"/>
            <a:ext cx="7772400" cy="1371600"/>
          </a:xfrm>
          <a:noFill/>
        </p:spPr>
        <p:txBody>
          <a:bodyPr lIns="90488" tIns="44450" rIns="90488" bIns="44450"/>
          <a:lstStyle/>
          <a:p>
            <a:r>
              <a:rPr lang="en-US" smtClean="0"/>
              <a:t>Welfare Cost of a Tariff</a:t>
            </a:r>
            <a:br>
              <a:rPr lang="en-US" smtClean="0"/>
            </a:br>
            <a:r>
              <a:rPr lang="en-US" sz="3600" smtClean="0"/>
              <a:t>on Imports</a:t>
            </a:r>
            <a:r>
              <a:rPr lang="en-US" smtClean="0"/>
              <a:t> -- </a:t>
            </a:r>
            <a:r>
              <a:rPr lang="en-US" sz="3600" smtClean="0"/>
              <a:t>Small Country</a:t>
            </a:r>
            <a:endParaRPr lang="en-US" smtClean="0"/>
          </a:p>
        </p:txBody>
      </p:sp>
      <p:sp>
        <p:nvSpPr>
          <p:cNvPr id="32772" name="Line 4"/>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73" name="Line 5"/>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74" name="Rectangle 6"/>
          <p:cNvSpPr>
            <a:spLocks noChangeArrowheads="1"/>
          </p:cNvSpPr>
          <p:nvPr/>
        </p:nvSpPr>
        <p:spPr bwMode="auto">
          <a:xfrm>
            <a:off x="1908175" y="4422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3</a:t>
            </a:r>
          </a:p>
        </p:txBody>
      </p:sp>
      <p:sp>
        <p:nvSpPr>
          <p:cNvPr id="32775" name="Rectangle 7"/>
          <p:cNvSpPr>
            <a:spLocks noChangeArrowheads="1"/>
          </p:cNvSpPr>
          <p:nvPr/>
        </p:nvSpPr>
        <p:spPr bwMode="auto">
          <a:xfrm>
            <a:off x="1828800" y="3660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
        <p:nvSpPr>
          <p:cNvPr id="32776" name="Rectangle 8"/>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2777" name="Rectangle 9"/>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32778" name="Rectangle 10"/>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32779" name="Rectangle 11"/>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2780" name="Line 13"/>
          <p:cNvSpPr>
            <a:spLocks noChangeShapeType="1"/>
          </p:cNvSpPr>
          <p:nvPr/>
        </p:nvSpPr>
        <p:spPr bwMode="auto">
          <a:xfrm flipV="1">
            <a:off x="4191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1" name="Line 14"/>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2" name="Oval 15"/>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2783" name="Rectangle 20"/>
          <p:cNvSpPr>
            <a:spLocks noChangeArrowheads="1"/>
          </p:cNvSpPr>
          <p:nvPr/>
        </p:nvSpPr>
        <p:spPr bwMode="auto">
          <a:xfrm>
            <a:off x="3429000" y="6078538"/>
            <a:ext cx="43672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bushels of grapes per year)</a:t>
            </a:r>
          </a:p>
        </p:txBody>
      </p:sp>
      <p:sp>
        <p:nvSpPr>
          <p:cNvPr id="32784" name="Rectangle 21"/>
          <p:cNvSpPr>
            <a:spLocks noChangeArrowheads="1"/>
          </p:cNvSpPr>
          <p:nvPr/>
        </p:nvSpPr>
        <p:spPr bwMode="auto">
          <a:xfrm rot="-5400000">
            <a:off x="34925" y="2311401"/>
            <a:ext cx="290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bushel of  grapes)</a:t>
            </a:r>
          </a:p>
        </p:txBody>
      </p:sp>
      <p:sp>
        <p:nvSpPr>
          <p:cNvPr id="32785" name="Line 23"/>
          <p:cNvSpPr>
            <a:spLocks noChangeShapeType="1"/>
          </p:cNvSpPr>
          <p:nvPr/>
        </p:nvSpPr>
        <p:spPr bwMode="auto">
          <a:xfrm flipV="1">
            <a:off x="2209800" y="4648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6" name="Line 24"/>
          <p:cNvSpPr>
            <a:spLocks noChangeShapeType="1"/>
          </p:cNvSpPr>
          <p:nvPr/>
        </p:nvSpPr>
        <p:spPr bwMode="auto">
          <a:xfrm flipV="1">
            <a:off x="2667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7" name="Rectangle 25"/>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32788" name="Line 26"/>
          <p:cNvSpPr>
            <a:spLocks noChangeShapeType="1"/>
          </p:cNvSpPr>
          <p:nvPr/>
        </p:nvSpPr>
        <p:spPr bwMode="auto">
          <a:xfrm flipV="1">
            <a:off x="4953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9" name="Rectangle 27"/>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
        <p:nvSpPr>
          <p:cNvPr id="32790" name="Line 28"/>
          <p:cNvSpPr>
            <a:spLocks noChangeShapeType="1"/>
          </p:cNvSpPr>
          <p:nvPr/>
        </p:nvSpPr>
        <p:spPr bwMode="auto">
          <a:xfrm flipV="1">
            <a:off x="2209800" y="3886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1" name="Line 30"/>
          <p:cNvSpPr>
            <a:spLocks noChangeShapeType="1"/>
          </p:cNvSpPr>
          <p:nvPr/>
        </p:nvSpPr>
        <p:spPr bwMode="auto">
          <a:xfrm flipV="1">
            <a:off x="3429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2" name="Rectangle 31"/>
          <p:cNvSpPr>
            <a:spLocks noChangeArrowheads="1"/>
          </p:cNvSpPr>
          <p:nvPr/>
        </p:nvSpPr>
        <p:spPr bwMode="auto">
          <a:xfrm>
            <a:off x="3276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3</a:t>
            </a:r>
          </a:p>
        </p:txBody>
      </p:sp>
      <p:sp>
        <p:nvSpPr>
          <p:cNvPr id="32793" name="Rectangle 32"/>
          <p:cNvSpPr>
            <a:spLocks noChangeArrowheads="1"/>
          </p:cNvSpPr>
          <p:nvPr/>
        </p:nvSpPr>
        <p:spPr bwMode="auto">
          <a:xfrm>
            <a:off x="4038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Line 2"/>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95" name="Rectangle 3"/>
          <p:cNvSpPr>
            <a:spLocks noGrp="1" noChangeArrowheads="1"/>
          </p:cNvSpPr>
          <p:nvPr>
            <p:ph type="title"/>
          </p:nvPr>
        </p:nvSpPr>
        <p:spPr>
          <a:xfrm>
            <a:off x="685800" y="0"/>
            <a:ext cx="7772400" cy="1371600"/>
          </a:xfrm>
          <a:noFill/>
        </p:spPr>
        <p:txBody>
          <a:bodyPr lIns="90488" tIns="44450" rIns="90488" bIns="44450"/>
          <a:lstStyle/>
          <a:p>
            <a:r>
              <a:rPr lang="en-US" smtClean="0"/>
              <a:t>Welfare Cost of a Tariff</a:t>
            </a:r>
            <a:br>
              <a:rPr lang="en-US" smtClean="0"/>
            </a:br>
            <a:r>
              <a:rPr lang="en-US" smtClean="0"/>
              <a:t> </a:t>
            </a:r>
            <a:r>
              <a:rPr lang="en-US" sz="3600" smtClean="0"/>
              <a:t>on Imports</a:t>
            </a:r>
            <a:r>
              <a:rPr lang="en-US" smtClean="0"/>
              <a:t> -- </a:t>
            </a:r>
            <a:r>
              <a:rPr lang="en-US" sz="3600" smtClean="0"/>
              <a:t>Small Country</a:t>
            </a:r>
          </a:p>
        </p:txBody>
      </p:sp>
      <p:sp>
        <p:nvSpPr>
          <p:cNvPr id="33796" name="Line 4"/>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97" name="Line 5"/>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98" name="Rectangle 6"/>
          <p:cNvSpPr>
            <a:spLocks noChangeArrowheads="1"/>
          </p:cNvSpPr>
          <p:nvPr/>
        </p:nvSpPr>
        <p:spPr bwMode="auto">
          <a:xfrm>
            <a:off x="1908175" y="4422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3</a:t>
            </a:r>
          </a:p>
        </p:txBody>
      </p:sp>
      <p:sp>
        <p:nvSpPr>
          <p:cNvPr id="33799" name="Rectangle 7"/>
          <p:cNvSpPr>
            <a:spLocks noChangeArrowheads="1"/>
          </p:cNvSpPr>
          <p:nvPr/>
        </p:nvSpPr>
        <p:spPr bwMode="auto">
          <a:xfrm>
            <a:off x="1828800" y="3660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
        <p:nvSpPr>
          <p:cNvPr id="33800" name="Rectangle 8"/>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3801" name="Rectangle 9"/>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33802" name="Rectangle 10"/>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33803" name="Rectangle 12"/>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3804" name="Rectangle 13"/>
          <p:cNvSpPr>
            <a:spLocks noChangeArrowheads="1"/>
          </p:cNvSpPr>
          <p:nvPr/>
        </p:nvSpPr>
        <p:spPr bwMode="auto">
          <a:xfrm>
            <a:off x="2895600" y="4270375"/>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a:t>b</a:t>
            </a:r>
            <a:endParaRPr lang="en-US" sz="2400"/>
          </a:p>
        </p:txBody>
      </p:sp>
      <p:sp>
        <p:nvSpPr>
          <p:cNvPr id="33805" name="Line 15"/>
          <p:cNvSpPr>
            <a:spLocks noChangeShapeType="1"/>
          </p:cNvSpPr>
          <p:nvPr/>
        </p:nvSpPr>
        <p:spPr bwMode="auto">
          <a:xfrm flipV="1">
            <a:off x="4191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06" name="Line 16"/>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07" name="Oval 18"/>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3808" name="Rectangle 19"/>
          <p:cNvSpPr>
            <a:spLocks noChangeArrowheads="1"/>
          </p:cNvSpPr>
          <p:nvPr/>
        </p:nvSpPr>
        <p:spPr bwMode="auto">
          <a:xfrm>
            <a:off x="5867400" y="5257800"/>
            <a:ext cx="298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demand for grapes</a:t>
            </a:r>
          </a:p>
        </p:txBody>
      </p:sp>
      <p:sp>
        <p:nvSpPr>
          <p:cNvPr id="33809" name="Rectangle 20"/>
          <p:cNvSpPr>
            <a:spLocks noChangeArrowheads="1"/>
          </p:cNvSpPr>
          <p:nvPr/>
        </p:nvSpPr>
        <p:spPr bwMode="auto">
          <a:xfrm>
            <a:off x="5943600" y="12954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Supply</a:t>
            </a:r>
          </a:p>
          <a:p>
            <a:r>
              <a:rPr lang="en-US" sz="1800" b="1"/>
              <a:t>of grapes</a:t>
            </a:r>
          </a:p>
        </p:txBody>
      </p:sp>
      <p:sp>
        <p:nvSpPr>
          <p:cNvPr id="33810" name="Rectangle 21"/>
          <p:cNvSpPr>
            <a:spLocks noChangeArrowheads="1"/>
          </p:cNvSpPr>
          <p:nvPr/>
        </p:nvSpPr>
        <p:spPr bwMode="auto">
          <a:xfrm>
            <a:off x="2286000" y="4114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a</a:t>
            </a:r>
          </a:p>
        </p:txBody>
      </p:sp>
      <p:sp>
        <p:nvSpPr>
          <p:cNvPr id="33811" name="Rectangle 22"/>
          <p:cNvSpPr>
            <a:spLocks noChangeArrowheads="1"/>
          </p:cNvSpPr>
          <p:nvPr/>
        </p:nvSpPr>
        <p:spPr bwMode="auto">
          <a:xfrm>
            <a:off x="3505200" y="40386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c</a:t>
            </a:r>
          </a:p>
        </p:txBody>
      </p:sp>
      <p:sp>
        <p:nvSpPr>
          <p:cNvPr id="33812" name="Rectangle 23"/>
          <p:cNvSpPr>
            <a:spLocks noChangeArrowheads="1"/>
          </p:cNvSpPr>
          <p:nvPr/>
        </p:nvSpPr>
        <p:spPr bwMode="auto">
          <a:xfrm>
            <a:off x="3429000" y="6078538"/>
            <a:ext cx="43672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bushels of grapes per year)</a:t>
            </a:r>
          </a:p>
        </p:txBody>
      </p:sp>
      <p:sp>
        <p:nvSpPr>
          <p:cNvPr id="33813" name="Rectangle 24"/>
          <p:cNvSpPr>
            <a:spLocks noChangeArrowheads="1"/>
          </p:cNvSpPr>
          <p:nvPr/>
        </p:nvSpPr>
        <p:spPr bwMode="auto">
          <a:xfrm rot="-5400000">
            <a:off x="34925" y="2311401"/>
            <a:ext cx="290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bushel of  grapes)</a:t>
            </a:r>
          </a:p>
        </p:txBody>
      </p:sp>
      <p:sp>
        <p:nvSpPr>
          <p:cNvPr id="33814" name="Rectangle 25"/>
          <p:cNvSpPr>
            <a:spLocks noChangeArrowheads="1"/>
          </p:cNvSpPr>
          <p:nvPr/>
        </p:nvSpPr>
        <p:spPr bwMode="auto">
          <a:xfrm>
            <a:off x="6051550" y="4451350"/>
            <a:ext cx="2101850"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of grapes</a:t>
            </a:r>
          </a:p>
        </p:txBody>
      </p:sp>
      <p:sp>
        <p:nvSpPr>
          <p:cNvPr id="33815" name="Line 26"/>
          <p:cNvSpPr>
            <a:spLocks noChangeShapeType="1"/>
          </p:cNvSpPr>
          <p:nvPr/>
        </p:nvSpPr>
        <p:spPr bwMode="auto">
          <a:xfrm flipV="1">
            <a:off x="2209800" y="4648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6" name="Line 27"/>
          <p:cNvSpPr>
            <a:spLocks noChangeShapeType="1"/>
          </p:cNvSpPr>
          <p:nvPr/>
        </p:nvSpPr>
        <p:spPr bwMode="auto">
          <a:xfrm flipV="1">
            <a:off x="2667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7" name="Rectangle 28"/>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33818" name="Line 29"/>
          <p:cNvSpPr>
            <a:spLocks noChangeShapeType="1"/>
          </p:cNvSpPr>
          <p:nvPr/>
        </p:nvSpPr>
        <p:spPr bwMode="auto">
          <a:xfrm flipV="1">
            <a:off x="4953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9" name="Rectangle 30"/>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
        <p:nvSpPr>
          <p:cNvPr id="33820" name="Line 31"/>
          <p:cNvSpPr>
            <a:spLocks noChangeShapeType="1"/>
          </p:cNvSpPr>
          <p:nvPr/>
        </p:nvSpPr>
        <p:spPr bwMode="auto">
          <a:xfrm flipV="1">
            <a:off x="2209800" y="3886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21" name="Rectangle 32"/>
          <p:cNvSpPr>
            <a:spLocks noChangeArrowheads="1"/>
          </p:cNvSpPr>
          <p:nvPr/>
        </p:nvSpPr>
        <p:spPr bwMode="auto">
          <a:xfrm>
            <a:off x="6051550" y="3657600"/>
            <a:ext cx="2513013"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 tariff $2/bu </a:t>
            </a:r>
          </a:p>
        </p:txBody>
      </p:sp>
      <p:sp>
        <p:nvSpPr>
          <p:cNvPr id="33822" name="Line 33"/>
          <p:cNvSpPr>
            <a:spLocks noChangeShapeType="1"/>
          </p:cNvSpPr>
          <p:nvPr/>
        </p:nvSpPr>
        <p:spPr bwMode="auto">
          <a:xfrm flipV="1">
            <a:off x="3429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23" name="Rectangle 34"/>
          <p:cNvSpPr>
            <a:spLocks noChangeArrowheads="1"/>
          </p:cNvSpPr>
          <p:nvPr/>
        </p:nvSpPr>
        <p:spPr bwMode="auto">
          <a:xfrm>
            <a:off x="3276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3</a:t>
            </a:r>
          </a:p>
        </p:txBody>
      </p:sp>
      <p:sp>
        <p:nvSpPr>
          <p:cNvPr id="33824" name="Rectangle 35"/>
          <p:cNvSpPr>
            <a:spLocks noChangeArrowheads="1"/>
          </p:cNvSpPr>
          <p:nvPr/>
        </p:nvSpPr>
        <p:spPr bwMode="auto">
          <a:xfrm>
            <a:off x="4038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
        <p:nvSpPr>
          <p:cNvPr id="33825" name="Rectangle 36"/>
          <p:cNvSpPr>
            <a:spLocks noChangeArrowheads="1"/>
          </p:cNvSpPr>
          <p:nvPr/>
        </p:nvSpPr>
        <p:spPr bwMode="auto">
          <a:xfrm>
            <a:off x="4191000" y="426720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a:t>d</a:t>
            </a:r>
            <a:endParaRPr lang="en-US" sz="2400"/>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4"/>
          <p:cNvSpPr>
            <a:spLocks noGrp="1" noChangeArrowheads="1"/>
          </p:cNvSpPr>
          <p:nvPr>
            <p:ph type="title"/>
          </p:nvPr>
        </p:nvSpPr>
        <p:spPr/>
        <p:txBody>
          <a:bodyPr/>
          <a:lstStyle/>
          <a:p>
            <a:r>
              <a:rPr lang="en-US" smtClean="0"/>
              <a:t>Welfare Cost of a Tariff</a:t>
            </a:r>
            <a:br>
              <a:rPr lang="en-US" smtClean="0"/>
            </a:br>
            <a:r>
              <a:rPr lang="en-US" smtClean="0"/>
              <a:t> </a:t>
            </a:r>
            <a:r>
              <a:rPr lang="en-US" sz="3600" smtClean="0"/>
              <a:t>on Imports</a:t>
            </a:r>
            <a:r>
              <a:rPr lang="en-US" smtClean="0"/>
              <a:t> -- </a:t>
            </a:r>
            <a:r>
              <a:rPr lang="en-US" sz="3600" smtClean="0"/>
              <a:t>Small Country</a:t>
            </a:r>
          </a:p>
        </p:txBody>
      </p:sp>
      <p:graphicFrame>
        <p:nvGraphicFramePr>
          <p:cNvPr id="34819" name="Object 35"/>
          <p:cNvGraphicFramePr>
            <a:graphicFrameLocks noGrp="1" noChangeAspect="1"/>
          </p:cNvGraphicFramePr>
          <p:nvPr>
            <p:ph type="tbl" idx="1"/>
          </p:nvPr>
        </p:nvGraphicFramePr>
        <p:xfrm>
          <a:off x="766763" y="1966913"/>
          <a:ext cx="7599362" cy="4140200"/>
        </p:xfrm>
        <a:graphic>
          <a:graphicData uri="http://schemas.openxmlformats.org/presentationml/2006/ole">
            <mc:AlternateContent xmlns:mc="http://schemas.openxmlformats.org/markup-compatibility/2006">
              <mc:Choice xmlns:v="urn:schemas-microsoft-com:vml" Requires="v">
                <p:oleObj spid="_x0000_s34865" name="Document" r:id="rId4" imgW="7604760" imgH="4142232" progId="Word.Document.8">
                  <p:embed/>
                </p:oleObj>
              </mc:Choice>
              <mc:Fallback>
                <p:oleObj name="Document" r:id="rId4" imgW="7604760" imgH="4142232" progId="Word.Document.8">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3" y="1966913"/>
                        <a:ext cx="7599362"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0" name="Text Box 36"/>
          <p:cNvSpPr txBox="1">
            <a:spLocks noChangeArrowheads="1"/>
          </p:cNvSpPr>
          <p:nvPr/>
        </p:nvSpPr>
        <p:spPr bwMode="auto">
          <a:xfrm>
            <a:off x="2185988" y="5943600"/>
            <a:ext cx="4281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b="1"/>
              <a:t>Loss = 0.5 x tariff x change in imports</a:t>
            </a:r>
            <a:endParaRPr lang="en-US"/>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r>
              <a:rPr lang="en-US" smtClean="0"/>
              <a:t>Welfare Cost of a Tariff</a:t>
            </a:r>
            <a:br>
              <a:rPr lang="en-US" smtClean="0"/>
            </a:br>
            <a:r>
              <a:rPr lang="en-US" smtClean="0"/>
              <a:t> </a:t>
            </a:r>
            <a:r>
              <a:rPr lang="en-US" sz="3600" smtClean="0"/>
              <a:t>on Imports</a:t>
            </a:r>
            <a:r>
              <a:rPr lang="en-US" smtClean="0"/>
              <a:t> -- </a:t>
            </a:r>
            <a:r>
              <a:rPr lang="en-US" sz="3600" smtClean="0"/>
              <a:t>Small Country</a:t>
            </a:r>
          </a:p>
        </p:txBody>
      </p:sp>
      <p:graphicFrame>
        <p:nvGraphicFramePr>
          <p:cNvPr id="35843" name="Object 1027"/>
          <p:cNvGraphicFramePr>
            <a:graphicFrameLocks noGrp="1" noChangeAspect="1"/>
          </p:cNvGraphicFramePr>
          <p:nvPr>
            <p:ph type="tbl" idx="1"/>
          </p:nvPr>
        </p:nvGraphicFramePr>
        <p:xfrm>
          <a:off x="774700" y="1976438"/>
          <a:ext cx="7602538" cy="4194175"/>
        </p:xfrm>
        <a:graphic>
          <a:graphicData uri="http://schemas.openxmlformats.org/presentationml/2006/ole">
            <mc:AlternateContent xmlns:mc="http://schemas.openxmlformats.org/markup-compatibility/2006">
              <mc:Choice xmlns:v="urn:schemas-microsoft-com:vml" Requires="v">
                <p:oleObj spid="_x0000_s35889" name="Document" r:id="rId4" imgW="7613904" imgH="4200144" progId="Word.Document.8">
                  <p:embed/>
                </p:oleObj>
              </mc:Choice>
              <mc:Fallback>
                <p:oleObj name="Document" r:id="rId4" imgW="7613904" imgH="4200144" progId="Word.Document.8">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700" y="1976438"/>
                        <a:ext cx="7602538"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4" name="Text Box 1028"/>
          <p:cNvSpPr txBox="1">
            <a:spLocks noChangeArrowheads="1"/>
          </p:cNvSpPr>
          <p:nvPr/>
        </p:nvSpPr>
        <p:spPr bwMode="auto">
          <a:xfrm>
            <a:off x="2185988" y="5943600"/>
            <a:ext cx="4281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b="1"/>
              <a:t>Loss = 0.5 x tariff x change in imports</a:t>
            </a:r>
            <a:endParaRPr lang="en-US"/>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0" y="25146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i="1">
                <a:solidFill>
                  <a:schemeClr val="hlink"/>
                </a:solidFill>
              </a:rPr>
              <a:t>quota</a:t>
            </a:r>
          </a:p>
        </p:txBody>
      </p:sp>
      <p:sp>
        <p:nvSpPr>
          <p:cNvPr id="32771" name="Line 3"/>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72" name="Rectangle 4"/>
          <p:cNvSpPr>
            <a:spLocks noGrp="1" noChangeArrowheads="1"/>
          </p:cNvSpPr>
          <p:nvPr>
            <p:ph type="title"/>
          </p:nvPr>
        </p:nvSpPr>
        <p:spPr>
          <a:xfrm>
            <a:off x="685800" y="0"/>
            <a:ext cx="7772400" cy="1371600"/>
          </a:xfrm>
          <a:noFill/>
        </p:spPr>
        <p:txBody>
          <a:bodyPr lIns="90488" tIns="44450" rIns="90488" bIns="44450"/>
          <a:lstStyle/>
          <a:p>
            <a:r>
              <a:rPr lang="en-US" smtClean="0"/>
              <a:t>Welfare Cost of a Quota</a:t>
            </a:r>
            <a:br>
              <a:rPr lang="en-US" smtClean="0"/>
            </a:br>
            <a:r>
              <a:rPr lang="en-US" smtClean="0"/>
              <a:t> </a:t>
            </a:r>
            <a:r>
              <a:rPr lang="en-US" sz="3600" smtClean="0"/>
              <a:t>on Imports</a:t>
            </a:r>
            <a:r>
              <a:rPr lang="en-US" smtClean="0"/>
              <a:t> -- </a:t>
            </a:r>
            <a:r>
              <a:rPr lang="en-US" sz="3600" smtClean="0"/>
              <a:t>Small Country</a:t>
            </a:r>
          </a:p>
        </p:txBody>
      </p:sp>
      <p:sp>
        <p:nvSpPr>
          <p:cNvPr id="32773" name="Line 5"/>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74" name="Line 6"/>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75" name="Rectangle 7"/>
          <p:cNvSpPr>
            <a:spLocks noChangeArrowheads="1"/>
          </p:cNvSpPr>
          <p:nvPr/>
        </p:nvSpPr>
        <p:spPr bwMode="auto">
          <a:xfrm>
            <a:off x="1908175" y="4422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3</a:t>
            </a:r>
          </a:p>
        </p:txBody>
      </p:sp>
      <p:sp>
        <p:nvSpPr>
          <p:cNvPr id="32776" name="Rectangle 8"/>
          <p:cNvSpPr>
            <a:spLocks noChangeArrowheads="1"/>
          </p:cNvSpPr>
          <p:nvPr/>
        </p:nvSpPr>
        <p:spPr bwMode="auto">
          <a:xfrm>
            <a:off x="1828800" y="3660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
        <p:nvSpPr>
          <p:cNvPr id="32777" name="Rectangle 9"/>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2778" name="Rectangle 10"/>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32779" name="Rectangle 11"/>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32780" name="Rectangle 12"/>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2781" name="Line 14"/>
          <p:cNvSpPr>
            <a:spLocks noChangeShapeType="1"/>
          </p:cNvSpPr>
          <p:nvPr/>
        </p:nvSpPr>
        <p:spPr bwMode="auto">
          <a:xfrm flipV="1">
            <a:off x="4191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2" name="Line 15"/>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83" name="Oval 16"/>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2784" name="Rectangle 17"/>
          <p:cNvSpPr>
            <a:spLocks noChangeArrowheads="1"/>
          </p:cNvSpPr>
          <p:nvPr/>
        </p:nvSpPr>
        <p:spPr bwMode="auto">
          <a:xfrm>
            <a:off x="5867400" y="5257800"/>
            <a:ext cx="298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demand for grapes</a:t>
            </a:r>
          </a:p>
        </p:txBody>
      </p:sp>
      <p:sp>
        <p:nvSpPr>
          <p:cNvPr id="32785" name="Rectangle 18"/>
          <p:cNvSpPr>
            <a:spLocks noChangeArrowheads="1"/>
          </p:cNvSpPr>
          <p:nvPr/>
        </p:nvSpPr>
        <p:spPr bwMode="auto">
          <a:xfrm>
            <a:off x="3962400" y="12954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Supply</a:t>
            </a:r>
          </a:p>
          <a:p>
            <a:r>
              <a:rPr lang="en-US" sz="1800" b="1"/>
              <a:t>of grapes</a:t>
            </a:r>
          </a:p>
        </p:txBody>
      </p:sp>
      <p:sp>
        <p:nvSpPr>
          <p:cNvPr id="32786" name="Rectangle 20"/>
          <p:cNvSpPr>
            <a:spLocks noChangeArrowheads="1"/>
          </p:cNvSpPr>
          <p:nvPr/>
        </p:nvSpPr>
        <p:spPr bwMode="auto">
          <a:xfrm>
            <a:off x="3429000" y="6078538"/>
            <a:ext cx="43672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bushels of grapes per year)</a:t>
            </a:r>
          </a:p>
        </p:txBody>
      </p:sp>
      <p:sp>
        <p:nvSpPr>
          <p:cNvPr id="32787" name="Rectangle 21"/>
          <p:cNvSpPr>
            <a:spLocks noChangeArrowheads="1"/>
          </p:cNvSpPr>
          <p:nvPr/>
        </p:nvSpPr>
        <p:spPr bwMode="auto">
          <a:xfrm rot="-5400000">
            <a:off x="34925" y="2311401"/>
            <a:ext cx="290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bushel of  grapes)</a:t>
            </a:r>
          </a:p>
        </p:txBody>
      </p:sp>
      <p:sp>
        <p:nvSpPr>
          <p:cNvPr id="32788" name="Rectangle 22"/>
          <p:cNvSpPr>
            <a:spLocks noChangeArrowheads="1"/>
          </p:cNvSpPr>
          <p:nvPr/>
        </p:nvSpPr>
        <p:spPr bwMode="auto">
          <a:xfrm>
            <a:off x="6051550" y="4451350"/>
            <a:ext cx="2101850"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of grapes</a:t>
            </a:r>
          </a:p>
        </p:txBody>
      </p:sp>
      <p:sp>
        <p:nvSpPr>
          <p:cNvPr id="32789" name="Line 23"/>
          <p:cNvSpPr>
            <a:spLocks noChangeShapeType="1"/>
          </p:cNvSpPr>
          <p:nvPr/>
        </p:nvSpPr>
        <p:spPr bwMode="auto">
          <a:xfrm flipV="1">
            <a:off x="2209800" y="4648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0" name="Line 24"/>
          <p:cNvSpPr>
            <a:spLocks noChangeShapeType="1"/>
          </p:cNvSpPr>
          <p:nvPr/>
        </p:nvSpPr>
        <p:spPr bwMode="auto">
          <a:xfrm flipV="1">
            <a:off x="2667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1" name="Rectangle 25"/>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32792" name="Line 26"/>
          <p:cNvSpPr>
            <a:spLocks noChangeShapeType="1"/>
          </p:cNvSpPr>
          <p:nvPr/>
        </p:nvSpPr>
        <p:spPr bwMode="auto">
          <a:xfrm flipV="1">
            <a:off x="4953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3" name="Rectangle 27"/>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
        <p:nvSpPr>
          <p:cNvPr id="32794" name="Line 28"/>
          <p:cNvSpPr>
            <a:spLocks noChangeShapeType="1"/>
          </p:cNvSpPr>
          <p:nvPr/>
        </p:nvSpPr>
        <p:spPr bwMode="auto">
          <a:xfrm flipV="1">
            <a:off x="2209800" y="3886200"/>
            <a:ext cx="3657600" cy="0"/>
          </a:xfrm>
          <a:prstGeom prst="line">
            <a:avLst/>
          </a:prstGeom>
          <a:noFill/>
          <a:ln w="50800">
            <a:solidFill>
              <a:srgbClr val="0000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5" name="Rectangle 29"/>
          <p:cNvSpPr>
            <a:spLocks noChangeArrowheads="1"/>
          </p:cNvSpPr>
          <p:nvPr/>
        </p:nvSpPr>
        <p:spPr bwMode="auto">
          <a:xfrm>
            <a:off x="6051550" y="3657600"/>
            <a:ext cx="2513013"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 tariff $2/bu </a:t>
            </a:r>
          </a:p>
        </p:txBody>
      </p:sp>
      <p:sp>
        <p:nvSpPr>
          <p:cNvPr id="32796" name="Line 30"/>
          <p:cNvSpPr>
            <a:spLocks noChangeShapeType="1"/>
          </p:cNvSpPr>
          <p:nvPr/>
        </p:nvSpPr>
        <p:spPr bwMode="auto">
          <a:xfrm flipV="1">
            <a:off x="3429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797" name="Rectangle 31"/>
          <p:cNvSpPr>
            <a:spLocks noChangeArrowheads="1"/>
          </p:cNvSpPr>
          <p:nvPr/>
        </p:nvSpPr>
        <p:spPr bwMode="auto">
          <a:xfrm>
            <a:off x="3276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3</a:t>
            </a:r>
          </a:p>
        </p:txBody>
      </p:sp>
      <p:sp>
        <p:nvSpPr>
          <p:cNvPr id="32798" name="Rectangle 32"/>
          <p:cNvSpPr>
            <a:spLocks noChangeArrowheads="1"/>
          </p:cNvSpPr>
          <p:nvPr/>
        </p:nvSpPr>
        <p:spPr bwMode="auto">
          <a:xfrm>
            <a:off x="4038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
        <p:nvSpPr>
          <p:cNvPr id="32799" name="Rectangle 36"/>
          <p:cNvSpPr>
            <a:spLocks noChangeArrowheads="1"/>
          </p:cNvSpPr>
          <p:nvPr/>
        </p:nvSpPr>
        <p:spPr bwMode="auto">
          <a:xfrm>
            <a:off x="6248400" y="1720850"/>
            <a:ext cx="2809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Supply</a:t>
            </a:r>
          </a:p>
          <a:p>
            <a:r>
              <a:rPr lang="en-US" sz="1800" b="1"/>
              <a:t>+ quota  of  2 ( mil. bu./yr.)</a:t>
            </a:r>
          </a:p>
        </p:txBody>
      </p:sp>
      <p:sp>
        <p:nvSpPr>
          <p:cNvPr id="32800" name="Line 38"/>
          <p:cNvSpPr>
            <a:spLocks noChangeShapeType="1"/>
          </p:cNvSpPr>
          <p:nvPr/>
        </p:nvSpPr>
        <p:spPr bwMode="auto">
          <a:xfrm rot="16200000" flipV="1">
            <a:off x="5105400" y="2286000"/>
            <a:ext cx="0" cy="609600"/>
          </a:xfrm>
          <a:prstGeom prst="line">
            <a:avLst/>
          </a:prstGeom>
          <a:noFill/>
          <a:ln w="25400">
            <a:solidFill>
              <a:srgbClr val="FF3300"/>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01" name="Line 39"/>
          <p:cNvSpPr>
            <a:spLocks noChangeShapeType="1"/>
          </p:cNvSpPr>
          <p:nvPr/>
        </p:nvSpPr>
        <p:spPr bwMode="auto">
          <a:xfrm rot="16200000" flipV="1">
            <a:off x="3048000" y="4572000"/>
            <a:ext cx="0" cy="609600"/>
          </a:xfrm>
          <a:prstGeom prst="line">
            <a:avLst/>
          </a:prstGeom>
          <a:noFill/>
          <a:ln w="25400">
            <a:solidFill>
              <a:srgbClr val="FF3300"/>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02" name="Text Box 40"/>
          <p:cNvSpPr txBox="1">
            <a:spLocks noChangeArrowheads="1"/>
          </p:cNvSpPr>
          <p:nvPr/>
        </p:nvSpPr>
        <p:spPr bwMode="auto">
          <a:xfrm>
            <a:off x="2667000" y="48006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i="1">
                <a:solidFill>
                  <a:schemeClr val="hlink"/>
                </a:solidFill>
              </a:rPr>
              <a:t>quota</a:t>
            </a:r>
          </a:p>
        </p:txBody>
      </p:sp>
      <p:sp>
        <p:nvSpPr>
          <p:cNvPr id="32803" name="Text Box 41"/>
          <p:cNvSpPr txBox="1">
            <a:spLocks noChangeArrowheads="1"/>
          </p:cNvSpPr>
          <p:nvPr/>
        </p:nvSpPr>
        <p:spPr bwMode="auto">
          <a:xfrm>
            <a:off x="3352800" y="5181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i="1">
                <a:solidFill>
                  <a:schemeClr val="hlink"/>
                </a:solidFill>
              </a:rPr>
              <a:t>imports</a:t>
            </a:r>
          </a:p>
        </p:txBody>
      </p:sp>
      <p:sp>
        <p:nvSpPr>
          <p:cNvPr id="32804" name="Line 42"/>
          <p:cNvSpPr>
            <a:spLocks noChangeShapeType="1"/>
          </p:cNvSpPr>
          <p:nvPr/>
        </p:nvSpPr>
        <p:spPr bwMode="auto">
          <a:xfrm rot="16200000" flipV="1">
            <a:off x="3810000" y="4876800"/>
            <a:ext cx="0" cy="609600"/>
          </a:xfrm>
          <a:prstGeom prst="line">
            <a:avLst/>
          </a:prstGeom>
          <a:noFill/>
          <a:ln w="25400">
            <a:solidFill>
              <a:srgbClr val="FF3300"/>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32805" name="Oval 43"/>
          <p:cNvSpPr>
            <a:spLocks noChangeArrowheads="1"/>
          </p:cNvSpPr>
          <p:nvPr/>
        </p:nvSpPr>
        <p:spPr bwMode="auto">
          <a:xfrm>
            <a:off x="5410200" y="2514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2806" name="Oval 44"/>
          <p:cNvSpPr>
            <a:spLocks noChangeArrowheads="1"/>
          </p:cNvSpPr>
          <p:nvPr/>
        </p:nvSpPr>
        <p:spPr bwMode="auto">
          <a:xfrm>
            <a:off x="3352800" y="4572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343930024"/>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noFill/>
        </p:spPr>
        <p:txBody>
          <a:bodyPr lIns="90488" tIns="44450" rIns="90488" bIns="44450"/>
          <a:lstStyle/>
          <a:p>
            <a:r>
              <a:rPr lang="en-US" smtClean="0"/>
              <a:t>Gains from Trade</a:t>
            </a:r>
          </a:p>
        </p:txBody>
      </p:sp>
      <p:sp>
        <p:nvSpPr>
          <p:cNvPr id="5123" name="Rectangle 1027"/>
          <p:cNvSpPr>
            <a:spLocks noGrp="1" noChangeArrowheads="1"/>
          </p:cNvSpPr>
          <p:nvPr>
            <p:ph type="body" idx="1"/>
          </p:nvPr>
        </p:nvSpPr>
        <p:spPr>
          <a:noFill/>
        </p:spPr>
        <p:txBody>
          <a:bodyPr lIns="90488" tIns="44450" rIns="90488" bIns="44450"/>
          <a:lstStyle/>
          <a:p>
            <a:r>
              <a:rPr lang="en-US" smtClean="0"/>
              <a:t>Static Gains (PPF doesn’t shift)</a:t>
            </a:r>
          </a:p>
          <a:p>
            <a:pPr lvl="1"/>
            <a:r>
              <a:rPr lang="en-US" smtClean="0"/>
              <a:t>Consumption gains</a:t>
            </a:r>
          </a:p>
          <a:p>
            <a:pPr lvl="1"/>
            <a:r>
              <a:rPr lang="en-US" smtClean="0"/>
              <a:t>Production gains</a:t>
            </a:r>
          </a:p>
          <a:p>
            <a:r>
              <a:rPr lang="en-US" smtClean="0"/>
              <a:t>Dynamic Gains (PPF does shift)</a:t>
            </a:r>
          </a:p>
          <a:p>
            <a:pPr lvl="1"/>
            <a:r>
              <a:rPr lang="en-US" smtClean="0"/>
              <a:t>Trade expands resources</a:t>
            </a:r>
          </a:p>
          <a:p>
            <a:pPr lvl="1"/>
            <a:r>
              <a:rPr lang="en-US" smtClean="0"/>
              <a:t>Trade may raise productivity</a:t>
            </a:r>
          </a:p>
          <a:p>
            <a:r>
              <a:rPr lang="en-US" smtClean="0"/>
              <a:t>Political Gains</a:t>
            </a:r>
          </a:p>
          <a:p>
            <a:pPr lvl="1">
              <a:spcBef>
                <a:spcPct val="40000"/>
              </a:spcBef>
            </a:pPr>
            <a:endParaRPr lang="en-US" smtClean="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572000" y="25146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i="1">
                <a:solidFill>
                  <a:schemeClr val="hlink"/>
                </a:solidFill>
              </a:rPr>
              <a:t>quota</a:t>
            </a:r>
          </a:p>
        </p:txBody>
      </p:sp>
      <p:sp>
        <p:nvSpPr>
          <p:cNvPr id="33795" name="Line 3"/>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96" name="Rectangle 4"/>
          <p:cNvSpPr>
            <a:spLocks noGrp="1" noChangeArrowheads="1"/>
          </p:cNvSpPr>
          <p:nvPr>
            <p:ph type="title"/>
          </p:nvPr>
        </p:nvSpPr>
        <p:spPr>
          <a:xfrm>
            <a:off x="685800" y="0"/>
            <a:ext cx="7772400" cy="1371600"/>
          </a:xfrm>
          <a:noFill/>
        </p:spPr>
        <p:txBody>
          <a:bodyPr lIns="90488" tIns="44450" rIns="90488" bIns="44450"/>
          <a:lstStyle/>
          <a:p>
            <a:r>
              <a:rPr lang="en-US" smtClean="0"/>
              <a:t>Welfare Cost of a Quota</a:t>
            </a:r>
            <a:br>
              <a:rPr lang="en-US" smtClean="0"/>
            </a:br>
            <a:r>
              <a:rPr lang="en-US" smtClean="0"/>
              <a:t> </a:t>
            </a:r>
            <a:r>
              <a:rPr lang="en-US" sz="3600" smtClean="0"/>
              <a:t>on Imports</a:t>
            </a:r>
            <a:r>
              <a:rPr lang="en-US" smtClean="0"/>
              <a:t> -- </a:t>
            </a:r>
            <a:r>
              <a:rPr lang="en-US" sz="3600" smtClean="0"/>
              <a:t>Small Country</a:t>
            </a:r>
          </a:p>
        </p:txBody>
      </p:sp>
      <p:sp>
        <p:nvSpPr>
          <p:cNvPr id="33797" name="Line 5"/>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98" name="Line 6"/>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99" name="Rectangle 7"/>
          <p:cNvSpPr>
            <a:spLocks noChangeArrowheads="1"/>
          </p:cNvSpPr>
          <p:nvPr/>
        </p:nvSpPr>
        <p:spPr bwMode="auto">
          <a:xfrm>
            <a:off x="1908175" y="4422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3</a:t>
            </a:r>
          </a:p>
        </p:txBody>
      </p:sp>
      <p:sp>
        <p:nvSpPr>
          <p:cNvPr id="33800" name="Rectangle 8"/>
          <p:cNvSpPr>
            <a:spLocks noChangeArrowheads="1"/>
          </p:cNvSpPr>
          <p:nvPr/>
        </p:nvSpPr>
        <p:spPr bwMode="auto">
          <a:xfrm>
            <a:off x="1828800" y="3660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
        <p:nvSpPr>
          <p:cNvPr id="33801" name="Rectangle 9"/>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3802" name="Rectangle 10"/>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33803" name="Rectangle 11"/>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33804" name="Rectangle 12"/>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3805" name="Rectangle 13"/>
          <p:cNvSpPr>
            <a:spLocks noChangeArrowheads="1"/>
          </p:cNvSpPr>
          <p:nvPr/>
        </p:nvSpPr>
        <p:spPr bwMode="auto">
          <a:xfrm>
            <a:off x="2895600" y="4270375"/>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a:t>b</a:t>
            </a:r>
            <a:endParaRPr lang="en-US" sz="2400"/>
          </a:p>
        </p:txBody>
      </p:sp>
      <p:sp>
        <p:nvSpPr>
          <p:cNvPr id="33806" name="Line 14"/>
          <p:cNvSpPr>
            <a:spLocks noChangeShapeType="1"/>
          </p:cNvSpPr>
          <p:nvPr/>
        </p:nvSpPr>
        <p:spPr bwMode="auto">
          <a:xfrm flipV="1">
            <a:off x="4191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07" name="Line 15"/>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08" name="Oval 16"/>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3809" name="Rectangle 17"/>
          <p:cNvSpPr>
            <a:spLocks noChangeArrowheads="1"/>
          </p:cNvSpPr>
          <p:nvPr/>
        </p:nvSpPr>
        <p:spPr bwMode="auto">
          <a:xfrm>
            <a:off x="5867400" y="5257800"/>
            <a:ext cx="298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demand for grapes</a:t>
            </a:r>
          </a:p>
        </p:txBody>
      </p:sp>
      <p:sp>
        <p:nvSpPr>
          <p:cNvPr id="33810" name="Rectangle 18"/>
          <p:cNvSpPr>
            <a:spLocks noChangeArrowheads="1"/>
          </p:cNvSpPr>
          <p:nvPr/>
        </p:nvSpPr>
        <p:spPr bwMode="auto">
          <a:xfrm>
            <a:off x="3962400" y="12954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Supply</a:t>
            </a:r>
          </a:p>
          <a:p>
            <a:r>
              <a:rPr lang="en-US" sz="1800" b="1"/>
              <a:t>of grapes</a:t>
            </a:r>
          </a:p>
        </p:txBody>
      </p:sp>
      <p:sp>
        <p:nvSpPr>
          <p:cNvPr id="33811" name="Rectangle 19"/>
          <p:cNvSpPr>
            <a:spLocks noChangeArrowheads="1"/>
          </p:cNvSpPr>
          <p:nvPr/>
        </p:nvSpPr>
        <p:spPr bwMode="auto">
          <a:xfrm>
            <a:off x="2286000" y="4114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a</a:t>
            </a:r>
          </a:p>
        </p:txBody>
      </p:sp>
      <p:sp>
        <p:nvSpPr>
          <p:cNvPr id="33812" name="Rectangle 20"/>
          <p:cNvSpPr>
            <a:spLocks noChangeArrowheads="1"/>
          </p:cNvSpPr>
          <p:nvPr/>
        </p:nvSpPr>
        <p:spPr bwMode="auto">
          <a:xfrm>
            <a:off x="3429000" y="6078538"/>
            <a:ext cx="43672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bushels of grapes per year)</a:t>
            </a:r>
          </a:p>
        </p:txBody>
      </p:sp>
      <p:sp>
        <p:nvSpPr>
          <p:cNvPr id="33813" name="Rectangle 21"/>
          <p:cNvSpPr>
            <a:spLocks noChangeArrowheads="1"/>
          </p:cNvSpPr>
          <p:nvPr/>
        </p:nvSpPr>
        <p:spPr bwMode="auto">
          <a:xfrm rot="-5400000">
            <a:off x="34925" y="2311401"/>
            <a:ext cx="290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bushel of  grapes)</a:t>
            </a:r>
          </a:p>
        </p:txBody>
      </p:sp>
      <p:sp>
        <p:nvSpPr>
          <p:cNvPr id="33814" name="Rectangle 22"/>
          <p:cNvSpPr>
            <a:spLocks noChangeArrowheads="1"/>
          </p:cNvSpPr>
          <p:nvPr/>
        </p:nvSpPr>
        <p:spPr bwMode="auto">
          <a:xfrm>
            <a:off x="6051550" y="4451350"/>
            <a:ext cx="2101850"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of grapes</a:t>
            </a:r>
          </a:p>
        </p:txBody>
      </p:sp>
      <p:sp>
        <p:nvSpPr>
          <p:cNvPr id="33815" name="Line 23"/>
          <p:cNvSpPr>
            <a:spLocks noChangeShapeType="1"/>
          </p:cNvSpPr>
          <p:nvPr/>
        </p:nvSpPr>
        <p:spPr bwMode="auto">
          <a:xfrm flipV="1">
            <a:off x="2209800" y="4648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6" name="Line 24"/>
          <p:cNvSpPr>
            <a:spLocks noChangeShapeType="1"/>
          </p:cNvSpPr>
          <p:nvPr/>
        </p:nvSpPr>
        <p:spPr bwMode="auto">
          <a:xfrm flipV="1">
            <a:off x="2667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7" name="Rectangle 25"/>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33818" name="Line 26"/>
          <p:cNvSpPr>
            <a:spLocks noChangeShapeType="1"/>
          </p:cNvSpPr>
          <p:nvPr/>
        </p:nvSpPr>
        <p:spPr bwMode="auto">
          <a:xfrm flipV="1">
            <a:off x="4953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9" name="Rectangle 27"/>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
        <p:nvSpPr>
          <p:cNvPr id="33820" name="Line 28"/>
          <p:cNvSpPr>
            <a:spLocks noChangeShapeType="1"/>
          </p:cNvSpPr>
          <p:nvPr/>
        </p:nvSpPr>
        <p:spPr bwMode="auto">
          <a:xfrm flipV="1">
            <a:off x="2209800" y="3886200"/>
            <a:ext cx="3657600" cy="0"/>
          </a:xfrm>
          <a:prstGeom prst="line">
            <a:avLst/>
          </a:prstGeom>
          <a:noFill/>
          <a:ln w="50800">
            <a:solidFill>
              <a:srgbClr val="0000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21" name="Rectangle 29"/>
          <p:cNvSpPr>
            <a:spLocks noChangeArrowheads="1"/>
          </p:cNvSpPr>
          <p:nvPr/>
        </p:nvSpPr>
        <p:spPr bwMode="auto">
          <a:xfrm>
            <a:off x="6051550" y="3657600"/>
            <a:ext cx="2513013"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 tariff $2/bu </a:t>
            </a:r>
          </a:p>
        </p:txBody>
      </p:sp>
      <p:sp>
        <p:nvSpPr>
          <p:cNvPr id="33822" name="Line 30"/>
          <p:cNvSpPr>
            <a:spLocks noChangeShapeType="1"/>
          </p:cNvSpPr>
          <p:nvPr/>
        </p:nvSpPr>
        <p:spPr bwMode="auto">
          <a:xfrm flipV="1">
            <a:off x="3429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23" name="Rectangle 31"/>
          <p:cNvSpPr>
            <a:spLocks noChangeArrowheads="1"/>
          </p:cNvSpPr>
          <p:nvPr/>
        </p:nvSpPr>
        <p:spPr bwMode="auto">
          <a:xfrm>
            <a:off x="3276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3</a:t>
            </a:r>
          </a:p>
        </p:txBody>
      </p:sp>
      <p:sp>
        <p:nvSpPr>
          <p:cNvPr id="33824" name="Rectangle 32"/>
          <p:cNvSpPr>
            <a:spLocks noChangeArrowheads="1"/>
          </p:cNvSpPr>
          <p:nvPr/>
        </p:nvSpPr>
        <p:spPr bwMode="auto">
          <a:xfrm>
            <a:off x="4038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
        <p:nvSpPr>
          <p:cNvPr id="33825" name="Rectangle 33"/>
          <p:cNvSpPr>
            <a:spLocks noChangeArrowheads="1"/>
          </p:cNvSpPr>
          <p:nvPr/>
        </p:nvSpPr>
        <p:spPr bwMode="auto">
          <a:xfrm>
            <a:off x="4191000" y="426720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a:t>d</a:t>
            </a:r>
            <a:endParaRPr lang="en-US" sz="2400"/>
          </a:p>
        </p:txBody>
      </p:sp>
      <p:sp>
        <p:nvSpPr>
          <p:cNvPr id="33826" name="Line 34"/>
          <p:cNvSpPr>
            <a:spLocks noChangeShapeType="1"/>
          </p:cNvSpPr>
          <p:nvPr/>
        </p:nvSpPr>
        <p:spPr bwMode="auto">
          <a:xfrm flipV="1">
            <a:off x="3429000" y="1524000"/>
            <a:ext cx="3124200" cy="3124200"/>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27" name="Line 35"/>
          <p:cNvSpPr>
            <a:spLocks noChangeShapeType="1"/>
          </p:cNvSpPr>
          <p:nvPr/>
        </p:nvSpPr>
        <p:spPr bwMode="auto">
          <a:xfrm flipV="1">
            <a:off x="2209800" y="4648200"/>
            <a:ext cx="1219200" cy="0"/>
          </a:xfrm>
          <a:prstGeom prst="line">
            <a:avLst/>
          </a:prstGeom>
          <a:noFill/>
          <a:ln w="508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28" name="Rectangle 36"/>
          <p:cNvSpPr>
            <a:spLocks noChangeArrowheads="1"/>
          </p:cNvSpPr>
          <p:nvPr/>
        </p:nvSpPr>
        <p:spPr bwMode="auto">
          <a:xfrm>
            <a:off x="6248400" y="1720850"/>
            <a:ext cx="2809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Supply</a:t>
            </a:r>
          </a:p>
          <a:p>
            <a:r>
              <a:rPr lang="en-US" sz="1800" b="1"/>
              <a:t>+ quota  of  2 ( mil. bu./yr.)</a:t>
            </a:r>
          </a:p>
        </p:txBody>
      </p:sp>
      <p:sp>
        <p:nvSpPr>
          <p:cNvPr id="33829" name="Rectangle 37"/>
          <p:cNvSpPr>
            <a:spLocks noChangeArrowheads="1"/>
          </p:cNvSpPr>
          <p:nvPr/>
        </p:nvSpPr>
        <p:spPr bwMode="auto">
          <a:xfrm>
            <a:off x="3505200" y="3581400"/>
            <a:ext cx="533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6600" b="1" i="1"/>
              <a:t>c</a:t>
            </a:r>
          </a:p>
        </p:txBody>
      </p:sp>
      <p:sp>
        <p:nvSpPr>
          <p:cNvPr id="33830" name="Line 38"/>
          <p:cNvSpPr>
            <a:spLocks noChangeShapeType="1"/>
          </p:cNvSpPr>
          <p:nvPr/>
        </p:nvSpPr>
        <p:spPr bwMode="auto">
          <a:xfrm rot="16200000" flipV="1">
            <a:off x="5105400" y="2286000"/>
            <a:ext cx="0" cy="609600"/>
          </a:xfrm>
          <a:prstGeom prst="line">
            <a:avLst/>
          </a:prstGeom>
          <a:noFill/>
          <a:ln w="25400">
            <a:solidFill>
              <a:srgbClr val="FF3300"/>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31" name="Line 39"/>
          <p:cNvSpPr>
            <a:spLocks noChangeShapeType="1"/>
          </p:cNvSpPr>
          <p:nvPr/>
        </p:nvSpPr>
        <p:spPr bwMode="auto">
          <a:xfrm rot="16200000" flipV="1">
            <a:off x="3048000" y="4572000"/>
            <a:ext cx="0" cy="609600"/>
          </a:xfrm>
          <a:prstGeom prst="line">
            <a:avLst/>
          </a:prstGeom>
          <a:noFill/>
          <a:ln w="25400">
            <a:solidFill>
              <a:srgbClr val="FF3300"/>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32" name="Text Box 40"/>
          <p:cNvSpPr txBox="1">
            <a:spLocks noChangeArrowheads="1"/>
          </p:cNvSpPr>
          <p:nvPr/>
        </p:nvSpPr>
        <p:spPr bwMode="auto">
          <a:xfrm>
            <a:off x="2667000" y="4800600"/>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i="1">
                <a:solidFill>
                  <a:schemeClr val="hlink"/>
                </a:solidFill>
              </a:rPr>
              <a:t>quota</a:t>
            </a:r>
          </a:p>
        </p:txBody>
      </p:sp>
      <p:sp>
        <p:nvSpPr>
          <p:cNvPr id="33833" name="Text Box 41"/>
          <p:cNvSpPr txBox="1">
            <a:spLocks noChangeArrowheads="1"/>
          </p:cNvSpPr>
          <p:nvPr/>
        </p:nvSpPr>
        <p:spPr bwMode="auto">
          <a:xfrm>
            <a:off x="3352800" y="5181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i="1">
                <a:solidFill>
                  <a:schemeClr val="hlink"/>
                </a:solidFill>
              </a:rPr>
              <a:t>imports</a:t>
            </a:r>
          </a:p>
        </p:txBody>
      </p:sp>
      <p:sp>
        <p:nvSpPr>
          <p:cNvPr id="33834" name="Line 42"/>
          <p:cNvSpPr>
            <a:spLocks noChangeShapeType="1"/>
          </p:cNvSpPr>
          <p:nvPr/>
        </p:nvSpPr>
        <p:spPr bwMode="auto">
          <a:xfrm rot="16200000" flipV="1">
            <a:off x="3810000" y="4876800"/>
            <a:ext cx="0" cy="609600"/>
          </a:xfrm>
          <a:prstGeom prst="line">
            <a:avLst/>
          </a:prstGeom>
          <a:noFill/>
          <a:ln w="25400">
            <a:solidFill>
              <a:srgbClr val="FF3300"/>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35" name="Oval 43"/>
          <p:cNvSpPr>
            <a:spLocks noChangeArrowheads="1"/>
          </p:cNvSpPr>
          <p:nvPr/>
        </p:nvSpPr>
        <p:spPr bwMode="auto">
          <a:xfrm>
            <a:off x="5410200" y="2514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3836" name="Oval 44"/>
          <p:cNvSpPr>
            <a:spLocks noChangeArrowheads="1"/>
          </p:cNvSpPr>
          <p:nvPr/>
        </p:nvSpPr>
        <p:spPr bwMode="auto">
          <a:xfrm>
            <a:off x="3352800" y="4572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2159009178"/>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Welfare Cost of a Quota</a:t>
            </a:r>
            <a:br>
              <a:rPr lang="en-US" smtClean="0"/>
            </a:br>
            <a:r>
              <a:rPr lang="en-US" smtClean="0"/>
              <a:t> </a:t>
            </a:r>
            <a:r>
              <a:rPr lang="en-US" sz="3600" smtClean="0"/>
              <a:t>When gov’t auctions licenses</a:t>
            </a:r>
          </a:p>
        </p:txBody>
      </p:sp>
      <p:graphicFrame>
        <p:nvGraphicFramePr>
          <p:cNvPr id="3074" name="Object 3"/>
          <p:cNvGraphicFramePr>
            <a:graphicFrameLocks noGrp="1" noChangeAspect="1"/>
          </p:cNvGraphicFramePr>
          <p:nvPr>
            <p:ph type="tbl" idx="1"/>
          </p:nvPr>
        </p:nvGraphicFramePr>
        <p:xfrm>
          <a:off x="766763" y="1966913"/>
          <a:ext cx="7599362" cy="4140200"/>
        </p:xfrm>
        <a:graphic>
          <a:graphicData uri="http://schemas.openxmlformats.org/presentationml/2006/ole">
            <mc:AlternateContent xmlns:mc="http://schemas.openxmlformats.org/markup-compatibility/2006">
              <mc:Choice xmlns:v="urn:schemas-microsoft-com:vml" Requires="v">
                <p:oleObj spid="_x0000_s259113" name="Document" r:id="rId4" imgW="7604640" imgH="4143240" progId="Word.Document.8">
                  <p:embed/>
                </p:oleObj>
              </mc:Choice>
              <mc:Fallback>
                <p:oleObj name="Document" r:id="rId4" imgW="7604640" imgH="41432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3" y="1966913"/>
                        <a:ext cx="7599362" cy="4140200"/>
                      </a:xfrm>
                      <a:prstGeom prst="rect">
                        <a:avLst/>
                      </a:prstGeom>
                    </p:spPr>
                  </p:pic>
                </p:oleObj>
              </mc:Fallback>
            </mc:AlternateContent>
          </a:graphicData>
        </a:graphic>
      </p:graphicFrame>
    </p:spTree>
    <p:extLst>
      <p:ext uri="{BB962C8B-B14F-4D97-AF65-F5344CB8AC3E}">
        <p14:creationId xmlns:p14="http://schemas.microsoft.com/office/powerpoint/2010/main" val="3050325333"/>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Welfare Cost of a Quota</a:t>
            </a:r>
            <a:br>
              <a:rPr lang="en-US" smtClean="0"/>
            </a:br>
            <a:r>
              <a:rPr lang="en-US" sz="3600" smtClean="0"/>
              <a:t>When gov’t auctions licenses</a:t>
            </a:r>
          </a:p>
        </p:txBody>
      </p:sp>
      <p:graphicFrame>
        <p:nvGraphicFramePr>
          <p:cNvPr id="4098" name="Object 2048"/>
          <p:cNvGraphicFramePr>
            <a:graphicFrameLocks noGrp="1" noChangeAspect="1"/>
          </p:cNvGraphicFramePr>
          <p:nvPr>
            <p:ph type="tbl" idx="1"/>
          </p:nvPr>
        </p:nvGraphicFramePr>
        <p:xfrm>
          <a:off x="774700" y="1976438"/>
          <a:ext cx="7602538" cy="4194175"/>
        </p:xfrm>
        <a:graphic>
          <a:graphicData uri="http://schemas.openxmlformats.org/presentationml/2006/ole">
            <mc:AlternateContent xmlns:mc="http://schemas.openxmlformats.org/markup-compatibility/2006">
              <mc:Choice xmlns:v="urn:schemas-microsoft-com:vml" Requires="v">
                <p:oleObj spid="_x0000_s260137" name="Document" r:id="rId4" imgW="7614360" imgH="4200480" progId="Word.Document.8">
                  <p:embed/>
                </p:oleObj>
              </mc:Choice>
              <mc:Fallback>
                <p:oleObj name="Document" r:id="rId4" imgW="7614360" imgH="42004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700" y="1976438"/>
                        <a:ext cx="7602538" cy="4194175"/>
                      </a:xfrm>
                      <a:prstGeom prst="rect">
                        <a:avLst/>
                      </a:prstGeom>
                    </p:spPr>
                  </p:pic>
                </p:oleObj>
              </mc:Fallback>
            </mc:AlternateContent>
          </a:graphicData>
        </a:graphic>
      </p:graphicFrame>
    </p:spTree>
    <p:extLst>
      <p:ext uri="{BB962C8B-B14F-4D97-AF65-F5344CB8AC3E}">
        <p14:creationId xmlns:p14="http://schemas.microsoft.com/office/powerpoint/2010/main" val="1652548019"/>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Text Box 2"/>
          <p:cNvSpPr txBox="1">
            <a:spLocks noChangeArrowheads="1"/>
          </p:cNvSpPr>
          <p:nvPr/>
        </p:nvSpPr>
        <p:spPr bwMode="auto">
          <a:xfrm>
            <a:off x="0" y="3444875"/>
            <a:ext cx="276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latin typeface="Arial" panose="020B0604020202020204" pitchFamily="34" charset="0"/>
              </a:rPr>
              <a:t>Price in U.S. Market 466</a:t>
            </a:r>
          </a:p>
        </p:txBody>
      </p:sp>
      <p:sp>
        <p:nvSpPr>
          <p:cNvPr id="980995" name="Text Box 3"/>
          <p:cNvSpPr txBox="1">
            <a:spLocks noChangeArrowheads="1"/>
          </p:cNvSpPr>
          <p:nvPr/>
        </p:nvSpPr>
        <p:spPr bwMode="auto">
          <a:xfrm>
            <a:off x="838200" y="3948113"/>
            <a:ext cx="189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latin typeface="Arial" panose="020B0604020202020204" pitchFamily="34" charset="0"/>
              </a:rPr>
              <a:t>World Price 280</a:t>
            </a:r>
          </a:p>
        </p:txBody>
      </p:sp>
      <p:grpSp>
        <p:nvGrpSpPr>
          <p:cNvPr id="2" name="Group 4"/>
          <p:cNvGrpSpPr>
            <a:grpSpLocks/>
          </p:cNvGrpSpPr>
          <p:nvPr/>
        </p:nvGrpSpPr>
        <p:grpSpPr bwMode="auto">
          <a:xfrm>
            <a:off x="4240213" y="3668713"/>
            <a:ext cx="427037" cy="517525"/>
            <a:chOff x="2047" y="2406"/>
            <a:chExt cx="269" cy="326"/>
          </a:xfrm>
        </p:grpSpPr>
        <p:sp>
          <p:nvSpPr>
            <p:cNvPr id="101434" name="AutoShape 5"/>
            <p:cNvSpPr>
              <a:spLocks noChangeArrowheads="1"/>
            </p:cNvSpPr>
            <p:nvPr/>
          </p:nvSpPr>
          <p:spPr bwMode="auto">
            <a:xfrm flipH="1">
              <a:off x="2047" y="2406"/>
              <a:ext cx="229" cy="299"/>
            </a:xfrm>
            <a:prstGeom prst="rtTriangle">
              <a:avLst/>
            </a:prstGeom>
            <a:solidFill>
              <a:srgbClr val="00CCFF"/>
            </a:solidFill>
            <a:ln w="12700">
              <a:solidFill>
                <a:srgbClr val="00CCFF"/>
              </a:solidFill>
              <a:miter lim="800000"/>
              <a:headEnd type="none" w="sm" len="sm"/>
              <a:tailEnd type="none" w="sm" len="sm"/>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1435" name="Text Box 6"/>
            <p:cNvSpPr txBox="1">
              <a:spLocks noChangeArrowheads="1"/>
            </p:cNvSpPr>
            <p:nvPr/>
          </p:nvSpPr>
          <p:spPr bwMode="auto">
            <a:xfrm>
              <a:off x="2112" y="2501"/>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i="1">
                  <a:solidFill>
                    <a:srgbClr val="000000"/>
                  </a:solidFill>
                  <a:latin typeface="Arial" panose="020B0604020202020204" pitchFamily="34" charset="0"/>
                </a:rPr>
                <a:t>b</a:t>
              </a:r>
            </a:p>
          </p:txBody>
        </p:sp>
      </p:grpSp>
      <p:grpSp>
        <p:nvGrpSpPr>
          <p:cNvPr id="3" name="Group 7"/>
          <p:cNvGrpSpPr>
            <a:grpSpLocks/>
          </p:cNvGrpSpPr>
          <p:nvPr/>
        </p:nvGrpSpPr>
        <p:grpSpPr bwMode="auto">
          <a:xfrm>
            <a:off x="4614863" y="3659188"/>
            <a:ext cx="576262" cy="490537"/>
            <a:chOff x="2283" y="2400"/>
            <a:chExt cx="363" cy="309"/>
          </a:xfrm>
        </p:grpSpPr>
        <p:sp>
          <p:nvSpPr>
            <p:cNvPr id="101432" name="Rectangle 8" descr="Dark upward diagonal"/>
            <p:cNvSpPr>
              <a:spLocks noChangeArrowheads="1"/>
            </p:cNvSpPr>
            <p:nvPr/>
          </p:nvSpPr>
          <p:spPr bwMode="auto">
            <a:xfrm>
              <a:off x="2283" y="2400"/>
              <a:ext cx="363" cy="309"/>
            </a:xfrm>
            <a:prstGeom prst="rect">
              <a:avLst/>
            </a:prstGeom>
            <a:pattFill prst="dkUpDiag">
              <a:fgClr>
                <a:srgbClr val="00CCFF"/>
              </a:fgClr>
              <a:bgClr>
                <a:schemeClr val="tx2"/>
              </a:bgClr>
            </a:patt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1433" name="Text Box 9"/>
            <p:cNvSpPr txBox="1">
              <a:spLocks noChangeArrowheads="1"/>
            </p:cNvSpPr>
            <p:nvPr/>
          </p:nvSpPr>
          <p:spPr bwMode="auto">
            <a:xfrm>
              <a:off x="2352" y="24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i="1">
                  <a:solidFill>
                    <a:srgbClr val="000000"/>
                  </a:solidFill>
                  <a:latin typeface="Arial" panose="020B0604020202020204" pitchFamily="34" charset="0"/>
                </a:rPr>
                <a:t>c</a:t>
              </a:r>
            </a:p>
          </p:txBody>
        </p:sp>
      </p:grpSp>
      <p:grpSp>
        <p:nvGrpSpPr>
          <p:cNvPr id="4" name="Group 10"/>
          <p:cNvGrpSpPr>
            <a:grpSpLocks/>
          </p:cNvGrpSpPr>
          <p:nvPr/>
        </p:nvGrpSpPr>
        <p:grpSpPr bwMode="auto">
          <a:xfrm>
            <a:off x="5103813" y="3678238"/>
            <a:ext cx="374650" cy="501650"/>
            <a:chOff x="2602" y="2448"/>
            <a:chExt cx="236" cy="274"/>
          </a:xfrm>
        </p:grpSpPr>
        <p:sp>
          <p:nvSpPr>
            <p:cNvPr id="101430" name="AutoShape 11"/>
            <p:cNvSpPr>
              <a:spLocks noChangeArrowheads="1"/>
            </p:cNvSpPr>
            <p:nvPr/>
          </p:nvSpPr>
          <p:spPr bwMode="auto">
            <a:xfrm>
              <a:off x="2659" y="2448"/>
              <a:ext cx="179" cy="259"/>
            </a:xfrm>
            <a:prstGeom prst="rtTriangle">
              <a:avLst/>
            </a:prstGeom>
            <a:solidFill>
              <a:srgbClr val="00CCFF"/>
            </a:solidFill>
            <a:ln w="12700">
              <a:solidFill>
                <a:srgbClr val="00CCFF"/>
              </a:solidFill>
              <a:miter lim="800000"/>
              <a:headEnd type="none" w="sm" len="sm"/>
              <a:tailEnd type="none" w="sm" len="sm"/>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1431" name="Text Box 12"/>
            <p:cNvSpPr txBox="1">
              <a:spLocks noChangeArrowheads="1"/>
            </p:cNvSpPr>
            <p:nvPr/>
          </p:nvSpPr>
          <p:spPr bwMode="auto">
            <a:xfrm>
              <a:off x="2602" y="2522"/>
              <a:ext cx="20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i="1">
                  <a:solidFill>
                    <a:srgbClr val="000000"/>
                  </a:solidFill>
                  <a:latin typeface="Arial" panose="020B0604020202020204" pitchFamily="34" charset="0"/>
                </a:rPr>
                <a:t>d</a:t>
              </a:r>
            </a:p>
          </p:txBody>
        </p:sp>
      </p:grpSp>
      <p:grpSp>
        <p:nvGrpSpPr>
          <p:cNvPr id="5" name="Group 13"/>
          <p:cNvGrpSpPr>
            <a:grpSpLocks/>
          </p:cNvGrpSpPr>
          <p:nvPr/>
        </p:nvGrpSpPr>
        <p:grpSpPr bwMode="auto">
          <a:xfrm>
            <a:off x="3752850" y="2592388"/>
            <a:ext cx="3551238" cy="2949575"/>
            <a:chOff x="1740" y="1728"/>
            <a:chExt cx="2237" cy="1858"/>
          </a:xfrm>
        </p:grpSpPr>
        <p:sp>
          <p:nvSpPr>
            <p:cNvPr id="101428" name="Line 14"/>
            <p:cNvSpPr>
              <a:spLocks noChangeShapeType="1"/>
            </p:cNvSpPr>
            <p:nvPr/>
          </p:nvSpPr>
          <p:spPr bwMode="auto">
            <a:xfrm rot="1393569">
              <a:off x="1740" y="1728"/>
              <a:ext cx="1879" cy="1430"/>
            </a:xfrm>
            <a:prstGeom prst="line">
              <a:avLst/>
            </a:prstGeom>
            <a:noFill/>
            <a:ln w="381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1429" name="Text Box 15"/>
            <p:cNvSpPr txBox="1">
              <a:spLocks noChangeArrowheads="1"/>
            </p:cNvSpPr>
            <p:nvPr/>
          </p:nvSpPr>
          <p:spPr bwMode="auto">
            <a:xfrm>
              <a:off x="3293" y="3355"/>
              <a:ext cx="6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333399"/>
                  </a:solidFill>
                  <a:latin typeface="Arial" panose="020B0604020202020204" pitchFamily="34" charset="0"/>
                </a:rPr>
                <a:t>Demand</a:t>
              </a:r>
            </a:p>
          </p:txBody>
        </p:sp>
      </p:grpSp>
      <p:grpSp>
        <p:nvGrpSpPr>
          <p:cNvPr id="6" name="Group 16"/>
          <p:cNvGrpSpPr>
            <a:grpSpLocks/>
          </p:cNvGrpSpPr>
          <p:nvPr/>
        </p:nvGrpSpPr>
        <p:grpSpPr bwMode="auto">
          <a:xfrm>
            <a:off x="2697163" y="3659188"/>
            <a:ext cx="1863725" cy="493712"/>
            <a:chOff x="1075" y="2400"/>
            <a:chExt cx="1174" cy="311"/>
          </a:xfrm>
        </p:grpSpPr>
        <p:sp>
          <p:nvSpPr>
            <p:cNvPr id="101424" name="AutoShape 17" descr="90%"/>
            <p:cNvSpPr>
              <a:spLocks noChangeArrowheads="1"/>
            </p:cNvSpPr>
            <p:nvPr/>
          </p:nvSpPr>
          <p:spPr bwMode="auto">
            <a:xfrm flipV="1">
              <a:off x="2047" y="2400"/>
              <a:ext cx="202" cy="311"/>
            </a:xfrm>
            <a:prstGeom prst="rtTriangle">
              <a:avLst/>
            </a:prstGeom>
            <a:pattFill prst="pct90">
              <a:fgClr>
                <a:srgbClr val="00CCFF"/>
              </a:fgClr>
              <a:bgClr>
                <a:srgbClr val="000000"/>
              </a:bgClr>
            </a:pattFill>
            <a:ln w="12700">
              <a:solidFill>
                <a:srgbClr val="00CCFF"/>
              </a:solidFill>
              <a:miter lim="800000"/>
              <a:headEnd type="none" w="sm" len="sm"/>
              <a:tailEnd type="none" w="sm" len="sm"/>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nvGrpSpPr>
            <p:cNvPr id="101425" name="Group 18"/>
            <p:cNvGrpSpPr>
              <a:grpSpLocks/>
            </p:cNvGrpSpPr>
            <p:nvPr/>
          </p:nvGrpSpPr>
          <p:grpSpPr bwMode="auto">
            <a:xfrm>
              <a:off x="1075" y="2406"/>
              <a:ext cx="967" cy="299"/>
              <a:chOff x="1075" y="2406"/>
              <a:chExt cx="967" cy="299"/>
            </a:xfrm>
          </p:grpSpPr>
          <p:sp>
            <p:nvSpPr>
              <p:cNvPr id="101426" name="Rectangle 19" descr="90%"/>
              <p:cNvSpPr>
                <a:spLocks noChangeArrowheads="1"/>
              </p:cNvSpPr>
              <p:nvPr/>
            </p:nvSpPr>
            <p:spPr bwMode="auto">
              <a:xfrm>
                <a:off x="1075" y="2406"/>
                <a:ext cx="967" cy="299"/>
              </a:xfrm>
              <a:prstGeom prst="rect">
                <a:avLst/>
              </a:prstGeom>
              <a:pattFill prst="pct90">
                <a:fgClr>
                  <a:srgbClr val="00CCFF"/>
                </a:fgClr>
                <a:bgClr>
                  <a:srgbClr val="000000"/>
                </a:bgClr>
              </a:pattFill>
              <a:ln w="12700">
                <a:solidFill>
                  <a:srgbClr val="00CCFF"/>
                </a:solidFill>
                <a:miter lim="800000"/>
                <a:headEnd type="none" w="sm" len="sm"/>
                <a:tailEnd type="none" w="sm" len="sm"/>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1427" name="Text Box 20"/>
              <p:cNvSpPr txBox="1">
                <a:spLocks noChangeArrowheads="1"/>
              </p:cNvSpPr>
              <p:nvPr/>
            </p:nvSpPr>
            <p:spPr bwMode="auto">
              <a:xfrm>
                <a:off x="1555" y="245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i="1">
                    <a:solidFill>
                      <a:srgbClr val="000000"/>
                    </a:solidFill>
                    <a:latin typeface="Arial" panose="020B0604020202020204" pitchFamily="34" charset="0"/>
                  </a:rPr>
                  <a:t>a</a:t>
                </a:r>
              </a:p>
            </p:txBody>
          </p:sp>
        </p:grpSp>
      </p:grpSp>
      <p:grpSp>
        <p:nvGrpSpPr>
          <p:cNvPr id="8" name="Group 21"/>
          <p:cNvGrpSpPr>
            <a:grpSpLocks/>
          </p:cNvGrpSpPr>
          <p:nvPr/>
        </p:nvGrpSpPr>
        <p:grpSpPr bwMode="auto">
          <a:xfrm>
            <a:off x="2706688" y="3613150"/>
            <a:ext cx="2722562" cy="2319338"/>
            <a:chOff x="1753" y="2371"/>
            <a:chExt cx="1715" cy="1461"/>
          </a:xfrm>
        </p:grpSpPr>
        <p:sp>
          <p:nvSpPr>
            <p:cNvPr id="101416" name="Text Box 22"/>
            <p:cNvSpPr txBox="1">
              <a:spLocks noChangeArrowheads="1"/>
            </p:cNvSpPr>
            <p:nvPr/>
          </p:nvSpPr>
          <p:spPr bwMode="auto">
            <a:xfrm>
              <a:off x="3072" y="3601"/>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latin typeface="Arial" panose="020B0604020202020204" pitchFamily="34" charset="0"/>
                </a:rPr>
                <a:t>8.45</a:t>
              </a:r>
            </a:p>
          </p:txBody>
        </p:sp>
        <p:sp>
          <p:nvSpPr>
            <p:cNvPr id="101417" name="Text Box 23"/>
            <p:cNvSpPr txBox="1">
              <a:spLocks noChangeArrowheads="1"/>
            </p:cNvSpPr>
            <p:nvPr/>
          </p:nvSpPr>
          <p:spPr bwMode="auto">
            <a:xfrm>
              <a:off x="2736" y="3600"/>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latin typeface="Arial" panose="020B0604020202020204" pitchFamily="34" charset="0"/>
                </a:rPr>
                <a:t>6.32</a:t>
              </a:r>
            </a:p>
          </p:txBody>
        </p:sp>
        <p:grpSp>
          <p:nvGrpSpPr>
            <p:cNvPr id="101418" name="Group 24"/>
            <p:cNvGrpSpPr>
              <a:grpSpLocks/>
            </p:cNvGrpSpPr>
            <p:nvPr/>
          </p:nvGrpSpPr>
          <p:grpSpPr bwMode="auto">
            <a:xfrm>
              <a:off x="1753" y="2371"/>
              <a:ext cx="1584" cy="1253"/>
              <a:chOff x="1753" y="2371"/>
              <a:chExt cx="1584" cy="1253"/>
            </a:xfrm>
          </p:grpSpPr>
          <p:sp>
            <p:nvSpPr>
              <p:cNvPr id="101419" name="Line 25"/>
              <p:cNvSpPr>
                <a:spLocks noChangeShapeType="1"/>
              </p:cNvSpPr>
              <p:nvPr/>
            </p:nvSpPr>
            <p:spPr bwMode="auto">
              <a:xfrm>
                <a:off x="2961" y="2375"/>
                <a:ext cx="0" cy="1249"/>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1420" name="Line 26"/>
              <p:cNvSpPr>
                <a:spLocks noChangeShapeType="1"/>
              </p:cNvSpPr>
              <p:nvPr/>
            </p:nvSpPr>
            <p:spPr bwMode="auto">
              <a:xfrm>
                <a:off x="3318" y="2375"/>
                <a:ext cx="0" cy="1249"/>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1421" name="Line 27"/>
              <p:cNvSpPr>
                <a:spLocks noChangeShapeType="1"/>
              </p:cNvSpPr>
              <p:nvPr/>
            </p:nvSpPr>
            <p:spPr bwMode="auto">
              <a:xfrm>
                <a:off x="1753" y="2400"/>
                <a:ext cx="1521"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1422" name="Oval 28"/>
              <p:cNvSpPr>
                <a:spLocks noChangeArrowheads="1"/>
              </p:cNvSpPr>
              <p:nvPr/>
            </p:nvSpPr>
            <p:spPr bwMode="auto">
              <a:xfrm>
                <a:off x="2912" y="2371"/>
                <a:ext cx="48" cy="47"/>
              </a:xfrm>
              <a:prstGeom prst="ellipse">
                <a:avLst/>
              </a:prstGeom>
              <a:solidFill>
                <a:srgbClr val="333399"/>
              </a:solidFill>
              <a:ln w="12700">
                <a:solidFill>
                  <a:srgbClr val="333399"/>
                </a:solidFill>
                <a:round/>
                <a:headEnd type="none" w="sm" len="sm"/>
                <a:tailEnd type="none" w="sm" len="sm"/>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1423" name="Oval 29"/>
              <p:cNvSpPr>
                <a:spLocks noChangeArrowheads="1"/>
              </p:cNvSpPr>
              <p:nvPr/>
            </p:nvSpPr>
            <p:spPr bwMode="auto">
              <a:xfrm>
                <a:off x="3289" y="2371"/>
                <a:ext cx="48" cy="47"/>
              </a:xfrm>
              <a:prstGeom prst="ellipse">
                <a:avLst/>
              </a:prstGeom>
              <a:solidFill>
                <a:srgbClr val="333399"/>
              </a:solidFill>
              <a:ln w="12700">
                <a:solidFill>
                  <a:srgbClr val="333399"/>
                </a:solidFill>
                <a:round/>
                <a:headEnd type="none" w="sm" len="sm"/>
                <a:tailEnd type="none" w="sm" len="sm"/>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grpSp>
      <p:grpSp>
        <p:nvGrpSpPr>
          <p:cNvPr id="10" name="Group 30"/>
          <p:cNvGrpSpPr>
            <a:grpSpLocks/>
          </p:cNvGrpSpPr>
          <p:nvPr/>
        </p:nvGrpSpPr>
        <p:grpSpPr bwMode="auto">
          <a:xfrm>
            <a:off x="3306763" y="1884363"/>
            <a:ext cx="3225800" cy="3373437"/>
            <a:chOff x="1459" y="1282"/>
            <a:chExt cx="2032" cy="2125"/>
          </a:xfrm>
        </p:grpSpPr>
        <p:sp>
          <p:nvSpPr>
            <p:cNvPr id="101414" name="Line 31"/>
            <p:cNvSpPr>
              <a:spLocks noChangeShapeType="1"/>
            </p:cNvSpPr>
            <p:nvPr/>
          </p:nvSpPr>
          <p:spPr bwMode="auto">
            <a:xfrm rot="5097124">
              <a:off x="1266" y="1693"/>
              <a:ext cx="1907" cy="1521"/>
            </a:xfrm>
            <a:prstGeom prst="line">
              <a:avLst/>
            </a:prstGeom>
            <a:noFill/>
            <a:ln w="381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1415" name="Text Box 32"/>
            <p:cNvSpPr txBox="1">
              <a:spLocks noChangeArrowheads="1"/>
            </p:cNvSpPr>
            <p:nvPr/>
          </p:nvSpPr>
          <p:spPr bwMode="auto">
            <a:xfrm>
              <a:off x="2895" y="1282"/>
              <a:ext cx="5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333399"/>
                  </a:solidFill>
                  <a:latin typeface="Arial" panose="020B0604020202020204" pitchFamily="34" charset="0"/>
                </a:rPr>
                <a:t>Supply</a:t>
              </a:r>
            </a:p>
          </p:txBody>
        </p:sp>
      </p:grpSp>
      <p:grpSp>
        <p:nvGrpSpPr>
          <p:cNvPr id="11" name="Group 33"/>
          <p:cNvGrpSpPr>
            <a:grpSpLocks/>
          </p:cNvGrpSpPr>
          <p:nvPr/>
        </p:nvGrpSpPr>
        <p:grpSpPr bwMode="auto">
          <a:xfrm>
            <a:off x="2706688" y="4108450"/>
            <a:ext cx="3255962" cy="1824038"/>
            <a:chOff x="1753" y="2683"/>
            <a:chExt cx="2051" cy="1149"/>
          </a:xfrm>
        </p:grpSpPr>
        <p:sp>
          <p:nvSpPr>
            <p:cNvPr id="101405" name="Text Box 34"/>
            <p:cNvSpPr txBox="1">
              <a:spLocks noChangeArrowheads="1"/>
            </p:cNvSpPr>
            <p:nvPr/>
          </p:nvSpPr>
          <p:spPr bwMode="auto">
            <a:xfrm>
              <a:off x="2400" y="3600"/>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latin typeface="Arial" panose="020B0604020202020204" pitchFamily="34" charset="0"/>
                </a:rPr>
                <a:t>5.14</a:t>
              </a:r>
            </a:p>
          </p:txBody>
        </p:sp>
        <p:grpSp>
          <p:nvGrpSpPr>
            <p:cNvPr id="101406" name="Group 35"/>
            <p:cNvGrpSpPr>
              <a:grpSpLocks/>
            </p:cNvGrpSpPr>
            <p:nvPr/>
          </p:nvGrpSpPr>
          <p:grpSpPr bwMode="auto">
            <a:xfrm>
              <a:off x="1753" y="2683"/>
              <a:ext cx="2051" cy="1149"/>
              <a:chOff x="1753" y="2683"/>
              <a:chExt cx="2051" cy="1149"/>
            </a:xfrm>
          </p:grpSpPr>
          <p:sp>
            <p:nvSpPr>
              <p:cNvPr id="101407" name="Text Box 36"/>
              <p:cNvSpPr txBox="1">
                <a:spLocks noChangeArrowheads="1"/>
              </p:cNvSpPr>
              <p:nvPr/>
            </p:nvSpPr>
            <p:spPr bwMode="auto">
              <a:xfrm>
                <a:off x="3408" y="3601"/>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latin typeface="Arial" panose="020B0604020202020204" pitchFamily="34" charset="0"/>
                  </a:rPr>
                  <a:t>9.26</a:t>
                </a:r>
              </a:p>
            </p:txBody>
          </p:sp>
          <p:grpSp>
            <p:nvGrpSpPr>
              <p:cNvPr id="101408" name="Group 37"/>
              <p:cNvGrpSpPr>
                <a:grpSpLocks/>
              </p:cNvGrpSpPr>
              <p:nvPr/>
            </p:nvGrpSpPr>
            <p:grpSpPr bwMode="auto">
              <a:xfrm>
                <a:off x="1753" y="2683"/>
                <a:ext cx="1771" cy="941"/>
                <a:chOff x="1753" y="2683"/>
                <a:chExt cx="1771" cy="941"/>
              </a:xfrm>
            </p:grpSpPr>
            <p:sp>
              <p:nvSpPr>
                <p:cNvPr id="101409" name="Line 38"/>
                <p:cNvSpPr>
                  <a:spLocks noChangeShapeType="1"/>
                </p:cNvSpPr>
                <p:nvPr/>
              </p:nvSpPr>
              <p:spPr bwMode="auto">
                <a:xfrm>
                  <a:off x="1753" y="2713"/>
                  <a:ext cx="174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1410" name="Line 39"/>
                <p:cNvSpPr>
                  <a:spLocks noChangeShapeType="1"/>
                </p:cNvSpPr>
                <p:nvPr/>
              </p:nvSpPr>
              <p:spPr bwMode="auto">
                <a:xfrm>
                  <a:off x="3497" y="2713"/>
                  <a:ext cx="0" cy="911"/>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1411" name="Line 40"/>
                <p:cNvSpPr>
                  <a:spLocks noChangeShapeType="1"/>
                </p:cNvSpPr>
                <p:nvPr/>
              </p:nvSpPr>
              <p:spPr bwMode="auto">
                <a:xfrm>
                  <a:off x="2727" y="2713"/>
                  <a:ext cx="0" cy="911"/>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1412" name="Oval 41"/>
                <p:cNvSpPr>
                  <a:spLocks noChangeArrowheads="1"/>
                </p:cNvSpPr>
                <p:nvPr/>
              </p:nvSpPr>
              <p:spPr bwMode="auto">
                <a:xfrm>
                  <a:off x="3476" y="2683"/>
                  <a:ext cx="48" cy="47"/>
                </a:xfrm>
                <a:prstGeom prst="ellipse">
                  <a:avLst/>
                </a:prstGeom>
                <a:solidFill>
                  <a:srgbClr val="333399"/>
                </a:solidFill>
                <a:ln w="12700">
                  <a:solidFill>
                    <a:srgbClr val="333399"/>
                  </a:solidFill>
                  <a:round/>
                  <a:headEnd type="none" w="sm" len="sm"/>
                  <a:tailEnd type="none" w="sm" len="sm"/>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1413" name="Oval 42"/>
                <p:cNvSpPr>
                  <a:spLocks noChangeArrowheads="1"/>
                </p:cNvSpPr>
                <p:nvPr/>
              </p:nvSpPr>
              <p:spPr bwMode="auto">
                <a:xfrm>
                  <a:off x="2693" y="2689"/>
                  <a:ext cx="48" cy="47"/>
                </a:xfrm>
                <a:prstGeom prst="ellipse">
                  <a:avLst/>
                </a:prstGeom>
                <a:solidFill>
                  <a:srgbClr val="333399"/>
                </a:solidFill>
                <a:ln w="12700">
                  <a:solidFill>
                    <a:srgbClr val="333399"/>
                  </a:solidFill>
                  <a:round/>
                  <a:headEnd type="none" w="sm" len="sm"/>
                  <a:tailEnd type="none" w="sm" len="sm"/>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grpSp>
        </p:grpSp>
      </p:grpSp>
      <p:grpSp>
        <p:nvGrpSpPr>
          <p:cNvPr id="14" name="Group 43"/>
          <p:cNvGrpSpPr>
            <a:grpSpLocks/>
          </p:cNvGrpSpPr>
          <p:nvPr/>
        </p:nvGrpSpPr>
        <p:grpSpPr bwMode="auto">
          <a:xfrm>
            <a:off x="2209800" y="1828800"/>
            <a:ext cx="6926263" cy="4425950"/>
            <a:chOff x="845" y="1007"/>
            <a:chExt cx="4363" cy="2788"/>
          </a:xfrm>
        </p:grpSpPr>
        <p:sp>
          <p:nvSpPr>
            <p:cNvPr id="101401" name="Line 44"/>
            <p:cNvSpPr>
              <a:spLocks noChangeShapeType="1"/>
            </p:cNvSpPr>
            <p:nvPr/>
          </p:nvSpPr>
          <p:spPr bwMode="auto">
            <a:xfrm>
              <a:off x="1158" y="1217"/>
              <a:ext cx="0" cy="2167"/>
            </a:xfrm>
            <a:prstGeom prst="line">
              <a:avLst/>
            </a:prstGeom>
            <a:noFill/>
            <a:ln w="381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1402" name="Line 45"/>
            <p:cNvSpPr>
              <a:spLocks noChangeShapeType="1"/>
            </p:cNvSpPr>
            <p:nvPr/>
          </p:nvSpPr>
          <p:spPr bwMode="auto">
            <a:xfrm flipH="1">
              <a:off x="1158" y="3384"/>
              <a:ext cx="3220" cy="0"/>
            </a:xfrm>
            <a:prstGeom prst="line">
              <a:avLst/>
            </a:prstGeom>
            <a:noFill/>
            <a:ln w="381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1403" name="Text Box 46"/>
            <p:cNvSpPr txBox="1">
              <a:spLocks noChangeArrowheads="1"/>
            </p:cNvSpPr>
            <p:nvPr/>
          </p:nvSpPr>
          <p:spPr bwMode="auto">
            <a:xfrm>
              <a:off x="845" y="1007"/>
              <a:ext cx="8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latin typeface="Arial" panose="020B0604020202020204" pitchFamily="34" charset="0"/>
                </a:rPr>
                <a:t>Price, $/ton</a:t>
              </a:r>
            </a:p>
          </p:txBody>
        </p:sp>
        <p:sp>
          <p:nvSpPr>
            <p:cNvPr id="101404" name="Text Box 47"/>
            <p:cNvSpPr txBox="1">
              <a:spLocks noChangeArrowheads="1"/>
            </p:cNvSpPr>
            <p:nvPr/>
          </p:nvSpPr>
          <p:spPr bwMode="auto">
            <a:xfrm>
              <a:off x="3860" y="3391"/>
              <a:ext cx="13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latin typeface="Arial" panose="020B0604020202020204" pitchFamily="34" charset="0"/>
                </a:rPr>
                <a:t>Quantity of sugar,</a:t>
              </a:r>
            </a:p>
            <a:p>
              <a:r>
                <a:rPr lang="en-US" sz="1800" b="1">
                  <a:latin typeface="Arial" panose="020B0604020202020204" pitchFamily="34" charset="0"/>
                </a:rPr>
                <a:t>million tons</a:t>
              </a:r>
              <a:endParaRPr lang="en-US" sz="1800" b="1" i="1">
                <a:latin typeface="Arial" panose="020B0604020202020204" pitchFamily="34" charset="0"/>
              </a:endParaRPr>
            </a:p>
          </p:txBody>
        </p:sp>
      </p:grpSp>
      <p:sp>
        <p:nvSpPr>
          <p:cNvPr id="101389" name="Rectangle 49"/>
          <p:cNvSpPr>
            <a:spLocks noGrp="1" noChangeArrowheads="1"/>
          </p:cNvSpPr>
          <p:nvPr>
            <p:ph type="title"/>
          </p:nvPr>
        </p:nvSpPr>
        <p:spPr>
          <a:xfrm>
            <a:off x="0" y="0"/>
            <a:ext cx="7772400" cy="1143000"/>
          </a:xfrm>
          <a:noFill/>
        </p:spPr>
        <p:txBody>
          <a:bodyPr/>
          <a:lstStyle/>
          <a:p>
            <a:r>
              <a:rPr lang="en-US" sz="3200" smtClean="0">
                <a:solidFill>
                  <a:srgbClr val="336699"/>
                </a:solidFill>
              </a:rPr>
              <a:t>Effects of the U.S. Import Quota on Sugar</a:t>
            </a:r>
          </a:p>
        </p:txBody>
      </p:sp>
      <p:grpSp>
        <p:nvGrpSpPr>
          <p:cNvPr id="15" name="Group 50"/>
          <p:cNvGrpSpPr>
            <a:grpSpLocks/>
          </p:cNvGrpSpPr>
          <p:nvPr/>
        </p:nvGrpSpPr>
        <p:grpSpPr bwMode="auto">
          <a:xfrm>
            <a:off x="4038600" y="5868988"/>
            <a:ext cx="1835150" cy="793750"/>
            <a:chOff x="2592" y="3792"/>
            <a:chExt cx="1156" cy="500"/>
          </a:xfrm>
        </p:grpSpPr>
        <p:sp>
          <p:nvSpPr>
            <p:cNvPr id="101399" name="AutoShape 51"/>
            <p:cNvSpPr>
              <a:spLocks/>
            </p:cNvSpPr>
            <p:nvPr/>
          </p:nvSpPr>
          <p:spPr bwMode="auto">
            <a:xfrm rot="-5400000">
              <a:off x="3072" y="3696"/>
              <a:ext cx="144" cy="336"/>
            </a:xfrm>
            <a:prstGeom prst="leftBrace">
              <a:avLst>
                <a:gd name="adj1" fmla="val 19444"/>
                <a:gd name="adj2" fmla="val 50000"/>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1400" name="Text Box 52"/>
            <p:cNvSpPr txBox="1">
              <a:spLocks noChangeArrowheads="1"/>
            </p:cNvSpPr>
            <p:nvPr/>
          </p:nvSpPr>
          <p:spPr bwMode="auto">
            <a:xfrm>
              <a:off x="2592" y="3888"/>
              <a:ext cx="11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latin typeface="Arial" panose="020B0604020202020204" pitchFamily="34" charset="0"/>
                </a:rPr>
                <a:t>Import quota:</a:t>
              </a:r>
            </a:p>
            <a:p>
              <a:r>
                <a:rPr lang="en-US" sz="1800">
                  <a:latin typeface="Arial" panose="020B0604020202020204" pitchFamily="34" charset="0"/>
                </a:rPr>
                <a:t>2.13 million tons</a:t>
              </a:r>
            </a:p>
          </p:txBody>
        </p:sp>
      </p:grpSp>
      <p:grpSp>
        <p:nvGrpSpPr>
          <p:cNvPr id="16" name="Group 53"/>
          <p:cNvGrpSpPr>
            <a:grpSpLocks/>
          </p:cNvGrpSpPr>
          <p:nvPr/>
        </p:nvGrpSpPr>
        <p:grpSpPr bwMode="auto">
          <a:xfrm>
            <a:off x="5829300" y="2667000"/>
            <a:ext cx="2857500" cy="1371600"/>
            <a:chOff x="3540" y="1680"/>
            <a:chExt cx="1800" cy="864"/>
          </a:xfrm>
        </p:grpSpPr>
        <p:sp>
          <p:nvSpPr>
            <p:cNvPr id="101393" name="Rectangle 54"/>
            <p:cNvSpPr>
              <a:spLocks noChangeArrowheads="1"/>
            </p:cNvSpPr>
            <p:nvPr/>
          </p:nvSpPr>
          <p:spPr bwMode="auto">
            <a:xfrm>
              <a:off x="3540" y="1720"/>
              <a:ext cx="384" cy="192"/>
            </a:xfrm>
            <a:prstGeom prst="rect">
              <a:avLst/>
            </a:prstGeom>
            <a:solidFill>
              <a:srgbClr val="00CCFF"/>
            </a:solidFill>
            <a:ln w="12700">
              <a:solidFill>
                <a:schemeClr val="tx1"/>
              </a:solidFill>
              <a:miter lim="800000"/>
              <a:headEnd type="none" w="sm" len="sm"/>
              <a:tailEnd type="none" w="sm" len="sm"/>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1394" name="Text Box 55"/>
            <p:cNvSpPr txBox="1">
              <a:spLocks noChangeArrowheads="1"/>
            </p:cNvSpPr>
            <p:nvPr/>
          </p:nvSpPr>
          <p:spPr bwMode="auto">
            <a:xfrm>
              <a:off x="3924" y="1680"/>
              <a:ext cx="129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latin typeface="Arial" panose="020B0604020202020204" pitchFamily="34" charset="0"/>
                </a:rPr>
                <a:t>= consumer loss </a:t>
              </a:r>
            </a:p>
            <a:p>
              <a:r>
                <a:rPr lang="en-US" sz="1800" b="1">
                  <a:latin typeface="Arial" panose="020B0604020202020204" pitchFamily="34" charset="0"/>
                </a:rPr>
                <a:t>   (</a:t>
              </a:r>
              <a:r>
                <a:rPr lang="en-US" sz="1800" b="1" i="1">
                  <a:latin typeface="Arial" panose="020B0604020202020204" pitchFamily="34" charset="0"/>
                </a:rPr>
                <a:t>a</a:t>
              </a:r>
              <a:r>
                <a:rPr lang="en-US" sz="1800" b="1">
                  <a:latin typeface="Arial" panose="020B0604020202020204" pitchFamily="34" charset="0"/>
                </a:rPr>
                <a:t> + </a:t>
              </a:r>
              <a:r>
                <a:rPr lang="en-US" sz="1800" b="1" i="1">
                  <a:latin typeface="Arial" panose="020B0604020202020204" pitchFamily="34" charset="0"/>
                </a:rPr>
                <a:t>b</a:t>
              </a:r>
              <a:r>
                <a:rPr lang="en-US" sz="1800" b="1">
                  <a:latin typeface="Arial" panose="020B0604020202020204" pitchFamily="34" charset="0"/>
                </a:rPr>
                <a:t> + </a:t>
              </a:r>
              <a:r>
                <a:rPr lang="en-US" sz="1800" b="1" i="1">
                  <a:latin typeface="Arial" panose="020B0604020202020204" pitchFamily="34" charset="0"/>
                </a:rPr>
                <a:t>c</a:t>
              </a:r>
              <a:r>
                <a:rPr lang="en-US" sz="1800" b="1">
                  <a:latin typeface="Arial" panose="020B0604020202020204" pitchFamily="34" charset="0"/>
                </a:rPr>
                <a:t> + </a:t>
              </a:r>
              <a:r>
                <a:rPr lang="en-US" sz="1800" b="1" i="1">
                  <a:latin typeface="Arial" panose="020B0604020202020204" pitchFamily="34" charset="0"/>
                </a:rPr>
                <a:t>d</a:t>
              </a:r>
              <a:r>
                <a:rPr lang="en-US" sz="1800" b="1">
                  <a:latin typeface="Arial" panose="020B0604020202020204" pitchFamily="34" charset="0"/>
                </a:rPr>
                <a:t>)</a:t>
              </a:r>
            </a:p>
          </p:txBody>
        </p:sp>
        <p:sp>
          <p:nvSpPr>
            <p:cNvPr id="101395" name="Rectangle 56" descr="90%"/>
            <p:cNvSpPr>
              <a:spLocks noChangeArrowheads="1"/>
            </p:cNvSpPr>
            <p:nvPr/>
          </p:nvSpPr>
          <p:spPr bwMode="auto">
            <a:xfrm>
              <a:off x="3540" y="2112"/>
              <a:ext cx="384" cy="192"/>
            </a:xfrm>
            <a:prstGeom prst="rect">
              <a:avLst/>
            </a:prstGeom>
            <a:pattFill prst="pct90">
              <a:fgClr>
                <a:schemeClr val="bg1"/>
              </a:fgClr>
              <a:bgClr>
                <a:srgbClr val="000000"/>
              </a:bgClr>
            </a:pattFill>
            <a:ln w="12700">
              <a:solidFill>
                <a:schemeClr val="tx1"/>
              </a:solidFill>
              <a:miter lim="800000"/>
              <a:headEnd type="none" w="sm" len="sm"/>
              <a:tailEnd type="none" w="sm" len="sm"/>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1396" name="Text Box 57"/>
            <p:cNvSpPr txBox="1">
              <a:spLocks noChangeArrowheads="1"/>
            </p:cNvSpPr>
            <p:nvPr/>
          </p:nvSpPr>
          <p:spPr bwMode="auto">
            <a:xfrm>
              <a:off x="3924" y="2072"/>
              <a:ext cx="14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latin typeface="Arial" panose="020B0604020202020204" pitchFamily="34" charset="0"/>
                </a:rPr>
                <a:t>= producer gain (</a:t>
              </a:r>
              <a:r>
                <a:rPr lang="en-US" sz="1800" b="1" i="1">
                  <a:latin typeface="Arial" panose="020B0604020202020204" pitchFamily="34" charset="0"/>
                </a:rPr>
                <a:t>a</a:t>
              </a:r>
              <a:r>
                <a:rPr lang="en-US" sz="1800" b="1">
                  <a:latin typeface="Arial" panose="020B0604020202020204" pitchFamily="34" charset="0"/>
                </a:rPr>
                <a:t>)</a:t>
              </a:r>
            </a:p>
          </p:txBody>
        </p:sp>
        <p:sp>
          <p:nvSpPr>
            <p:cNvPr id="101397" name="Rectangle 58" descr="Dark upward diagonal"/>
            <p:cNvSpPr>
              <a:spLocks noChangeArrowheads="1"/>
            </p:cNvSpPr>
            <p:nvPr/>
          </p:nvSpPr>
          <p:spPr bwMode="auto">
            <a:xfrm>
              <a:off x="3540" y="2352"/>
              <a:ext cx="384" cy="192"/>
            </a:xfrm>
            <a:prstGeom prst="rect">
              <a:avLst/>
            </a:prstGeom>
            <a:pattFill prst="dkUpDiag">
              <a:fgClr>
                <a:srgbClr val="FFFFFF"/>
              </a:fgClr>
              <a:bgClr>
                <a:srgbClr val="000000"/>
              </a:bgClr>
            </a:pattFill>
            <a:ln w="12700">
              <a:solidFill>
                <a:schemeClr val="tx1"/>
              </a:solidFill>
              <a:miter lim="800000"/>
              <a:headEnd type="none" w="sm" len="sm"/>
              <a:tailEnd type="none" w="sm" len="sm"/>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1398" name="Text Box 59"/>
            <p:cNvSpPr txBox="1">
              <a:spLocks noChangeArrowheads="1"/>
            </p:cNvSpPr>
            <p:nvPr/>
          </p:nvSpPr>
          <p:spPr bwMode="auto">
            <a:xfrm>
              <a:off x="3924" y="2312"/>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latin typeface="Arial" panose="020B0604020202020204" pitchFamily="34" charset="0"/>
                </a:rPr>
                <a:t>= quota rents (</a:t>
              </a:r>
              <a:r>
                <a:rPr lang="en-US" sz="1800" b="1" i="1">
                  <a:latin typeface="Arial" panose="020B0604020202020204" pitchFamily="34" charset="0"/>
                </a:rPr>
                <a:t>c</a:t>
              </a:r>
              <a:r>
                <a:rPr lang="en-US" sz="1800" b="1">
                  <a:latin typeface="Arial" panose="020B0604020202020204" pitchFamily="34" charset="0"/>
                </a:rPr>
                <a:t>)</a:t>
              </a:r>
            </a:p>
          </p:txBody>
        </p:sp>
      </p:grpSp>
      <p:sp>
        <p:nvSpPr>
          <p:cNvPr id="101392" name="Text Box 60"/>
          <p:cNvSpPr txBox="1">
            <a:spLocks noChangeArrowheads="1"/>
          </p:cNvSpPr>
          <p:nvPr/>
        </p:nvSpPr>
        <p:spPr bwMode="auto">
          <a:xfrm>
            <a:off x="542925" y="982663"/>
            <a:ext cx="3386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t>See also Figure 5.2, Carbaugh</a:t>
            </a:r>
          </a:p>
        </p:txBody>
      </p:sp>
    </p:spTree>
    <p:extLst>
      <p:ext uri="{BB962C8B-B14F-4D97-AF65-F5344CB8AC3E}">
        <p14:creationId xmlns:p14="http://schemas.microsoft.com/office/powerpoint/2010/main" val="3413236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80995"/>
                                        </p:tgtEl>
                                        <p:attrNameLst>
                                          <p:attrName>style.visibility</p:attrName>
                                        </p:attrNameLst>
                                      </p:cBhvr>
                                      <p:to>
                                        <p:strVal val="visible"/>
                                      </p:to>
                                    </p:set>
                                    <p:animEffect transition="in" filter="dissolve">
                                      <p:cBhvr>
                                        <p:cTn id="22" dur="500"/>
                                        <p:tgtEl>
                                          <p:spTgt spid="9809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80994"/>
                                        </p:tgtEl>
                                        <p:attrNameLst>
                                          <p:attrName>style.visibility</p:attrName>
                                        </p:attrNameLst>
                                      </p:cBhvr>
                                      <p:to>
                                        <p:strVal val="visible"/>
                                      </p:to>
                                    </p:set>
                                    <p:animEffect transition="in" filter="dissolve">
                                      <p:cBhvr>
                                        <p:cTn id="42" dur="500"/>
                                        <p:tgtEl>
                                          <p:spTgt spid="98099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dissolve">
                                      <p:cBhvr>
                                        <p:cTn id="52" dur="500"/>
                                        <p:tgtEl>
                                          <p:spTgt spid="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dissolve">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dissolve">
                                      <p:cBhvr>
                                        <p:cTn id="62" dur="500"/>
                                        <p:tgtEl>
                                          <p:spTgt spid="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dissolv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4" grpId="0" autoUpdateAnimBg="0"/>
      <p:bldP spid="98099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1"/>
          </p:nvPr>
        </p:nvSpPr>
        <p:spPr>
          <a:xfrm>
            <a:off x="685800" y="914400"/>
            <a:ext cx="7772400" cy="5715000"/>
          </a:xfrm>
        </p:spPr>
        <p:txBody>
          <a:bodyPr/>
          <a:lstStyle/>
          <a:p>
            <a:r>
              <a:rPr lang="en-US" sz="2800" smtClean="0"/>
              <a:t>Consumers lose a+b+c+d = $1.646 billion/year.</a:t>
            </a:r>
          </a:p>
          <a:p>
            <a:r>
              <a:rPr lang="en-US" sz="2800" smtClean="0"/>
              <a:t>Producers gain a=$1.066 billion/year.</a:t>
            </a:r>
          </a:p>
          <a:p>
            <a:r>
              <a:rPr lang="en-US" sz="2800" smtClean="0"/>
              <a:t>The production distortion is b = $0.109</a:t>
            </a:r>
          </a:p>
          <a:p>
            <a:r>
              <a:rPr lang="en-US" sz="2800" smtClean="0"/>
              <a:t>The consumption distortion is d = $0.076</a:t>
            </a:r>
          </a:p>
          <a:p>
            <a:r>
              <a:rPr lang="en-US" sz="2800" smtClean="0"/>
              <a:t>The quota rents to foreign governments equal area c = $0.395 billion/year</a:t>
            </a:r>
          </a:p>
          <a:p>
            <a:r>
              <a:rPr lang="en-US" sz="2800" smtClean="0"/>
              <a:t>Net loss to the US, b+c+d=$0.580 billion/yr</a:t>
            </a:r>
          </a:p>
          <a:p>
            <a:r>
              <a:rPr lang="en-US" sz="2800" smtClean="0"/>
              <a:t>Cost of each job “saved” =$500,000/year</a:t>
            </a:r>
          </a:p>
          <a:p>
            <a:r>
              <a:rPr lang="en-US" sz="2800" smtClean="0"/>
              <a:t>Illegal importation of sugar is a crime punishable by up to 2 years in prison and a $250,000 fine.</a:t>
            </a:r>
          </a:p>
        </p:txBody>
      </p:sp>
      <p:sp>
        <p:nvSpPr>
          <p:cNvPr id="102403" name="Rectangle 4"/>
          <p:cNvSpPr>
            <a:spLocks noGrp="1" noChangeArrowheads="1"/>
          </p:cNvSpPr>
          <p:nvPr>
            <p:ph type="title"/>
          </p:nvPr>
        </p:nvSpPr>
        <p:spPr>
          <a:xfrm>
            <a:off x="-457200" y="0"/>
            <a:ext cx="7772400" cy="1143000"/>
          </a:xfrm>
          <a:noFill/>
        </p:spPr>
        <p:txBody>
          <a:bodyPr/>
          <a:lstStyle/>
          <a:p>
            <a:r>
              <a:rPr lang="en-US" sz="3200" smtClean="0">
                <a:solidFill>
                  <a:srgbClr val="336699"/>
                </a:solidFill>
              </a:rPr>
              <a:t>Effects of the U.S. Import Quota on Sugar</a:t>
            </a:r>
          </a:p>
        </p:txBody>
      </p:sp>
    </p:spTree>
    <p:extLst>
      <p:ext uri="{BB962C8B-B14F-4D97-AF65-F5344CB8AC3E}">
        <p14:creationId xmlns:p14="http://schemas.microsoft.com/office/powerpoint/2010/main" val="3614114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Line 2"/>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15" name="Rectangle 3"/>
          <p:cNvSpPr>
            <a:spLocks noGrp="1" noChangeArrowheads="1"/>
          </p:cNvSpPr>
          <p:nvPr>
            <p:ph type="title"/>
          </p:nvPr>
        </p:nvSpPr>
        <p:spPr>
          <a:xfrm>
            <a:off x="685800" y="0"/>
            <a:ext cx="7772400" cy="1143000"/>
          </a:xfrm>
          <a:noFill/>
        </p:spPr>
        <p:txBody>
          <a:bodyPr lIns="90488" tIns="44450" rIns="90488" bIns="44450"/>
          <a:lstStyle/>
          <a:p>
            <a:r>
              <a:rPr lang="en-US" smtClean="0"/>
              <a:t>Export Tariff  -- Small Country</a:t>
            </a:r>
          </a:p>
        </p:txBody>
      </p:sp>
      <p:sp>
        <p:nvSpPr>
          <p:cNvPr id="38916" name="Line 4"/>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17" name="Line 5"/>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18" name="Rectangle 6"/>
          <p:cNvSpPr>
            <a:spLocks noChangeArrowheads="1"/>
          </p:cNvSpPr>
          <p:nvPr/>
        </p:nvSpPr>
        <p:spPr bwMode="auto">
          <a:xfrm>
            <a:off x="1828800" y="2209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9</a:t>
            </a:r>
          </a:p>
        </p:txBody>
      </p:sp>
      <p:sp>
        <p:nvSpPr>
          <p:cNvPr id="38919" name="Rectangle 7"/>
          <p:cNvSpPr>
            <a:spLocks noChangeArrowheads="1"/>
          </p:cNvSpPr>
          <p:nvPr/>
        </p:nvSpPr>
        <p:spPr bwMode="auto">
          <a:xfrm>
            <a:off x="1828800" y="32766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6</a:t>
            </a:r>
          </a:p>
        </p:txBody>
      </p:sp>
      <p:sp>
        <p:nvSpPr>
          <p:cNvPr id="38920" name="Rectangle 8"/>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8921" name="Rectangle 9"/>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38922" name="Rectangle 10"/>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38923" name="Rectangle 11"/>
          <p:cNvSpPr>
            <a:spLocks noChangeArrowheads="1"/>
          </p:cNvSpPr>
          <p:nvPr/>
        </p:nvSpPr>
        <p:spPr bwMode="auto">
          <a:xfrm>
            <a:off x="36576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4</a:t>
            </a:r>
          </a:p>
        </p:txBody>
      </p:sp>
      <p:sp>
        <p:nvSpPr>
          <p:cNvPr id="38924" name="Rectangle 12"/>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8925" name="Line 13"/>
          <p:cNvSpPr>
            <a:spLocks noChangeShapeType="1"/>
          </p:cNvSpPr>
          <p:nvPr/>
        </p:nvSpPr>
        <p:spPr bwMode="auto">
          <a:xfrm>
            <a:off x="2209800" y="3505200"/>
            <a:ext cx="1600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6" name="Line 14"/>
          <p:cNvSpPr>
            <a:spLocks noChangeShapeType="1"/>
          </p:cNvSpPr>
          <p:nvPr/>
        </p:nvSpPr>
        <p:spPr bwMode="auto">
          <a:xfrm flipV="1">
            <a:off x="3810000" y="3505200"/>
            <a:ext cx="0" cy="2209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7" name="Line 15"/>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8" name="Oval 16"/>
          <p:cNvSpPr>
            <a:spLocks noChangeArrowheads="1"/>
          </p:cNvSpPr>
          <p:nvPr/>
        </p:nvSpPr>
        <p:spPr bwMode="auto">
          <a:xfrm>
            <a:off x="3733800" y="3429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8929" name="Oval 17"/>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8930" name="Rectangle 18"/>
          <p:cNvSpPr>
            <a:spLocks noChangeArrowheads="1"/>
          </p:cNvSpPr>
          <p:nvPr/>
        </p:nvSpPr>
        <p:spPr bwMode="auto">
          <a:xfrm>
            <a:off x="5867400" y="5257800"/>
            <a:ext cx="292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demand for honey</a:t>
            </a:r>
          </a:p>
        </p:txBody>
      </p:sp>
      <p:sp>
        <p:nvSpPr>
          <p:cNvPr id="38931" name="Rectangle 19"/>
          <p:cNvSpPr>
            <a:spLocks noChangeArrowheads="1"/>
          </p:cNvSpPr>
          <p:nvPr/>
        </p:nvSpPr>
        <p:spPr bwMode="auto">
          <a:xfrm>
            <a:off x="5943600" y="12954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Supply</a:t>
            </a:r>
          </a:p>
          <a:p>
            <a:r>
              <a:rPr lang="en-US" sz="1800" b="1"/>
              <a:t>of honey</a:t>
            </a:r>
          </a:p>
        </p:txBody>
      </p:sp>
      <p:sp>
        <p:nvSpPr>
          <p:cNvPr id="38932" name="Rectangle 20"/>
          <p:cNvSpPr>
            <a:spLocks noChangeArrowheads="1"/>
          </p:cNvSpPr>
          <p:nvPr/>
        </p:nvSpPr>
        <p:spPr bwMode="auto">
          <a:xfrm>
            <a:off x="3429000" y="6078538"/>
            <a:ext cx="4005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jars of honey per year)</a:t>
            </a:r>
          </a:p>
        </p:txBody>
      </p:sp>
      <p:sp>
        <p:nvSpPr>
          <p:cNvPr id="38933" name="Rectangle 21"/>
          <p:cNvSpPr>
            <a:spLocks noChangeArrowheads="1"/>
          </p:cNvSpPr>
          <p:nvPr/>
        </p:nvSpPr>
        <p:spPr bwMode="auto">
          <a:xfrm rot="-5400000">
            <a:off x="214312" y="2490788"/>
            <a:ext cx="25431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jar of  honey)</a:t>
            </a:r>
          </a:p>
        </p:txBody>
      </p:sp>
      <p:sp>
        <p:nvSpPr>
          <p:cNvPr id="38934" name="Line 22"/>
          <p:cNvSpPr>
            <a:spLocks noChangeShapeType="1"/>
          </p:cNvSpPr>
          <p:nvPr/>
        </p:nvSpPr>
        <p:spPr bwMode="auto">
          <a:xfrm flipV="1">
            <a:off x="2209800" y="2362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35" name="Rectangle 23"/>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38936" name="Line 24"/>
          <p:cNvSpPr>
            <a:spLocks noChangeShapeType="1"/>
          </p:cNvSpPr>
          <p:nvPr/>
        </p:nvSpPr>
        <p:spPr bwMode="auto">
          <a:xfrm flipV="1">
            <a:off x="4953000" y="2362200"/>
            <a:ext cx="0" cy="3352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37" name="Rectangle 25"/>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
        <p:nvSpPr>
          <p:cNvPr id="38938" name="Line 26"/>
          <p:cNvSpPr>
            <a:spLocks noChangeShapeType="1"/>
          </p:cNvSpPr>
          <p:nvPr/>
        </p:nvSpPr>
        <p:spPr bwMode="auto">
          <a:xfrm flipV="1">
            <a:off x="2209800" y="28956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39" name="Line 27"/>
          <p:cNvSpPr>
            <a:spLocks noChangeShapeType="1"/>
          </p:cNvSpPr>
          <p:nvPr/>
        </p:nvSpPr>
        <p:spPr bwMode="auto">
          <a:xfrm flipV="1">
            <a:off x="3200400" y="2362200"/>
            <a:ext cx="0" cy="3352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40" name="Line 28"/>
          <p:cNvSpPr>
            <a:spLocks noChangeShapeType="1"/>
          </p:cNvSpPr>
          <p:nvPr/>
        </p:nvSpPr>
        <p:spPr bwMode="auto">
          <a:xfrm flipV="1">
            <a:off x="4419600" y="2362200"/>
            <a:ext cx="0" cy="3352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677422618"/>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Line 1026"/>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39" name="Rectangle 1027"/>
          <p:cNvSpPr>
            <a:spLocks noGrp="1" noChangeArrowheads="1"/>
          </p:cNvSpPr>
          <p:nvPr>
            <p:ph type="title"/>
          </p:nvPr>
        </p:nvSpPr>
        <p:spPr>
          <a:xfrm>
            <a:off x="685800" y="0"/>
            <a:ext cx="7772400" cy="1143000"/>
          </a:xfrm>
          <a:noFill/>
        </p:spPr>
        <p:txBody>
          <a:bodyPr lIns="90488" tIns="44450" rIns="90488" bIns="44450"/>
          <a:lstStyle/>
          <a:p>
            <a:r>
              <a:rPr lang="en-US" smtClean="0"/>
              <a:t>Export Tariff  -- Small Country</a:t>
            </a:r>
          </a:p>
        </p:txBody>
      </p:sp>
      <p:sp>
        <p:nvSpPr>
          <p:cNvPr id="39940" name="Line 1028"/>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41" name="Line 1029"/>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42" name="Rectangle 1030"/>
          <p:cNvSpPr>
            <a:spLocks noChangeArrowheads="1"/>
          </p:cNvSpPr>
          <p:nvPr/>
        </p:nvSpPr>
        <p:spPr bwMode="auto">
          <a:xfrm>
            <a:off x="1828800" y="2209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9</a:t>
            </a:r>
          </a:p>
        </p:txBody>
      </p:sp>
      <p:sp>
        <p:nvSpPr>
          <p:cNvPr id="39943" name="Rectangle 1031"/>
          <p:cNvSpPr>
            <a:spLocks noChangeArrowheads="1"/>
          </p:cNvSpPr>
          <p:nvPr/>
        </p:nvSpPr>
        <p:spPr bwMode="auto">
          <a:xfrm>
            <a:off x="1828800" y="32766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6</a:t>
            </a:r>
          </a:p>
        </p:txBody>
      </p:sp>
      <p:sp>
        <p:nvSpPr>
          <p:cNvPr id="39944" name="Rectangle 1032"/>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9945" name="Rectangle 1033"/>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39946" name="Rectangle 1034"/>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39947" name="Rectangle 1035"/>
          <p:cNvSpPr>
            <a:spLocks noChangeArrowheads="1"/>
          </p:cNvSpPr>
          <p:nvPr/>
        </p:nvSpPr>
        <p:spPr bwMode="auto">
          <a:xfrm>
            <a:off x="36576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4</a:t>
            </a:r>
          </a:p>
        </p:txBody>
      </p:sp>
      <p:sp>
        <p:nvSpPr>
          <p:cNvPr id="39948" name="Rectangle 1036"/>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9949" name="Rectangle 1037"/>
          <p:cNvSpPr>
            <a:spLocks noChangeArrowheads="1"/>
          </p:cNvSpPr>
          <p:nvPr/>
        </p:nvSpPr>
        <p:spPr bwMode="auto">
          <a:xfrm>
            <a:off x="2895600" y="236220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a:t>b</a:t>
            </a:r>
            <a:endParaRPr lang="en-US" sz="2400"/>
          </a:p>
        </p:txBody>
      </p:sp>
      <p:sp>
        <p:nvSpPr>
          <p:cNvPr id="39950" name="Line 1038"/>
          <p:cNvSpPr>
            <a:spLocks noChangeShapeType="1"/>
          </p:cNvSpPr>
          <p:nvPr/>
        </p:nvSpPr>
        <p:spPr bwMode="auto">
          <a:xfrm>
            <a:off x="2209800" y="3505200"/>
            <a:ext cx="1600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51" name="Line 1039"/>
          <p:cNvSpPr>
            <a:spLocks noChangeShapeType="1"/>
          </p:cNvSpPr>
          <p:nvPr/>
        </p:nvSpPr>
        <p:spPr bwMode="auto">
          <a:xfrm flipV="1">
            <a:off x="3810000" y="3505200"/>
            <a:ext cx="0" cy="2209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52" name="Line 1040"/>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53" name="Oval 1041"/>
          <p:cNvSpPr>
            <a:spLocks noChangeArrowheads="1"/>
          </p:cNvSpPr>
          <p:nvPr/>
        </p:nvSpPr>
        <p:spPr bwMode="auto">
          <a:xfrm>
            <a:off x="3733800" y="3429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9954" name="Oval 1042"/>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9955" name="Rectangle 1043"/>
          <p:cNvSpPr>
            <a:spLocks noChangeArrowheads="1"/>
          </p:cNvSpPr>
          <p:nvPr/>
        </p:nvSpPr>
        <p:spPr bwMode="auto">
          <a:xfrm>
            <a:off x="5867400" y="5257800"/>
            <a:ext cx="292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demand for honey</a:t>
            </a:r>
          </a:p>
        </p:txBody>
      </p:sp>
      <p:sp>
        <p:nvSpPr>
          <p:cNvPr id="39956" name="Rectangle 1044"/>
          <p:cNvSpPr>
            <a:spLocks noChangeArrowheads="1"/>
          </p:cNvSpPr>
          <p:nvPr/>
        </p:nvSpPr>
        <p:spPr bwMode="auto">
          <a:xfrm>
            <a:off x="5943600" y="12954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Supply</a:t>
            </a:r>
          </a:p>
          <a:p>
            <a:r>
              <a:rPr lang="en-US" sz="1800" b="1"/>
              <a:t>of honey</a:t>
            </a:r>
          </a:p>
        </p:txBody>
      </p:sp>
      <p:sp>
        <p:nvSpPr>
          <p:cNvPr id="39957" name="Rectangle 1045"/>
          <p:cNvSpPr>
            <a:spLocks noChangeArrowheads="1"/>
          </p:cNvSpPr>
          <p:nvPr/>
        </p:nvSpPr>
        <p:spPr bwMode="auto">
          <a:xfrm>
            <a:off x="3657600" y="2362200"/>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c</a:t>
            </a:r>
          </a:p>
        </p:txBody>
      </p:sp>
      <p:sp>
        <p:nvSpPr>
          <p:cNvPr id="39958" name="Rectangle 1046"/>
          <p:cNvSpPr>
            <a:spLocks noChangeArrowheads="1"/>
          </p:cNvSpPr>
          <p:nvPr/>
        </p:nvSpPr>
        <p:spPr bwMode="auto">
          <a:xfrm>
            <a:off x="3429000" y="6078538"/>
            <a:ext cx="4005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jars of honey per year)</a:t>
            </a:r>
          </a:p>
        </p:txBody>
      </p:sp>
      <p:sp>
        <p:nvSpPr>
          <p:cNvPr id="39959" name="Rectangle 1047"/>
          <p:cNvSpPr>
            <a:spLocks noChangeArrowheads="1"/>
          </p:cNvSpPr>
          <p:nvPr/>
        </p:nvSpPr>
        <p:spPr bwMode="auto">
          <a:xfrm rot="-5400000">
            <a:off x="214312" y="2490788"/>
            <a:ext cx="25431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jar of  honey)</a:t>
            </a:r>
          </a:p>
        </p:txBody>
      </p:sp>
      <p:sp>
        <p:nvSpPr>
          <p:cNvPr id="39960" name="Rectangle 1048"/>
          <p:cNvSpPr>
            <a:spLocks noChangeArrowheads="1"/>
          </p:cNvSpPr>
          <p:nvPr/>
        </p:nvSpPr>
        <p:spPr bwMode="auto">
          <a:xfrm>
            <a:off x="5943600" y="2209800"/>
            <a:ext cx="460375"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P</a:t>
            </a:r>
            <a:r>
              <a:rPr lang="en-US" sz="1600" b="1" baseline="-25000"/>
              <a:t>W</a:t>
            </a:r>
          </a:p>
        </p:txBody>
      </p:sp>
      <p:sp>
        <p:nvSpPr>
          <p:cNvPr id="39961" name="Line 1049"/>
          <p:cNvSpPr>
            <a:spLocks noChangeShapeType="1"/>
          </p:cNvSpPr>
          <p:nvPr/>
        </p:nvSpPr>
        <p:spPr bwMode="auto">
          <a:xfrm flipV="1">
            <a:off x="2209800" y="2362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62" name="Rectangle 1050"/>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39963" name="Line 1051"/>
          <p:cNvSpPr>
            <a:spLocks noChangeShapeType="1"/>
          </p:cNvSpPr>
          <p:nvPr/>
        </p:nvSpPr>
        <p:spPr bwMode="auto">
          <a:xfrm flipV="1">
            <a:off x="4953000" y="2362200"/>
            <a:ext cx="0" cy="3352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64" name="Rectangle 1052"/>
          <p:cNvSpPr>
            <a:spLocks noChangeArrowheads="1"/>
          </p:cNvSpPr>
          <p:nvPr/>
        </p:nvSpPr>
        <p:spPr bwMode="auto">
          <a:xfrm>
            <a:off x="24384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a</a:t>
            </a:r>
          </a:p>
        </p:txBody>
      </p:sp>
      <p:sp>
        <p:nvSpPr>
          <p:cNvPr id="39965" name="Rectangle 1053"/>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
        <p:nvSpPr>
          <p:cNvPr id="39966" name="Line 1054"/>
          <p:cNvSpPr>
            <a:spLocks noChangeShapeType="1"/>
          </p:cNvSpPr>
          <p:nvPr/>
        </p:nvSpPr>
        <p:spPr bwMode="auto">
          <a:xfrm flipV="1">
            <a:off x="2209800" y="28956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67" name="Line 1055"/>
          <p:cNvSpPr>
            <a:spLocks noChangeShapeType="1"/>
          </p:cNvSpPr>
          <p:nvPr/>
        </p:nvSpPr>
        <p:spPr bwMode="auto">
          <a:xfrm flipV="1">
            <a:off x="3200400" y="2362200"/>
            <a:ext cx="0" cy="3352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68" name="Line 1056"/>
          <p:cNvSpPr>
            <a:spLocks noChangeShapeType="1"/>
          </p:cNvSpPr>
          <p:nvPr/>
        </p:nvSpPr>
        <p:spPr bwMode="auto">
          <a:xfrm flipV="1">
            <a:off x="4419600" y="2362200"/>
            <a:ext cx="0" cy="3352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69" name="Rectangle 1057"/>
          <p:cNvSpPr>
            <a:spLocks noChangeArrowheads="1"/>
          </p:cNvSpPr>
          <p:nvPr/>
        </p:nvSpPr>
        <p:spPr bwMode="auto">
          <a:xfrm>
            <a:off x="5943600" y="2743200"/>
            <a:ext cx="1143000" cy="349250"/>
          </a:xfrm>
          <a:prstGeom prst="rect">
            <a:avLst/>
          </a:prstGeom>
          <a:solidFill>
            <a:srgbClr val="FFCC99"/>
          </a:solidFill>
          <a:ln w="12700">
            <a:solidFill>
              <a:schemeClr val="tx1"/>
            </a:solidFill>
            <a:miter lim="800000"/>
            <a:headEnd/>
            <a:tailEnd/>
          </a:ln>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P</a:t>
            </a:r>
            <a:r>
              <a:rPr lang="en-US" sz="1600" b="1" baseline="-25000"/>
              <a:t>W </a:t>
            </a:r>
            <a:r>
              <a:rPr lang="en-US" sz="1600" b="1"/>
              <a:t>-T</a:t>
            </a:r>
          </a:p>
        </p:txBody>
      </p:sp>
      <p:sp>
        <p:nvSpPr>
          <p:cNvPr id="39970" name="Rectangle 1058"/>
          <p:cNvSpPr>
            <a:spLocks noChangeArrowheads="1"/>
          </p:cNvSpPr>
          <p:nvPr/>
        </p:nvSpPr>
        <p:spPr bwMode="auto">
          <a:xfrm>
            <a:off x="4419600" y="228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t>d</a:t>
            </a:r>
          </a:p>
        </p:txBody>
      </p:sp>
    </p:spTree>
    <p:extLst>
      <p:ext uri="{BB962C8B-B14F-4D97-AF65-F5344CB8AC3E}">
        <p14:creationId xmlns:p14="http://schemas.microsoft.com/office/powerpoint/2010/main" val="42657508"/>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Welfare Cost -- Export Tariff</a:t>
            </a:r>
            <a:br>
              <a:rPr lang="en-US" smtClean="0"/>
            </a:br>
            <a:r>
              <a:rPr lang="en-US" sz="3600" smtClean="0"/>
              <a:t>Small Country Case</a:t>
            </a:r>
          </a:p>
        </p:txBody>
      </p:sp>
      <p:graphicFrame>
        <p:nvGraphicFramePr>
          <p:cNvPr id="40963" name="Object 3"/>
          <p:cNvGraphicFramePr>
            <a:graphicFrameLocks noGrp="1" noChangeAspect="1"/>
          </p:cNvGraphicFramePr>
          <p:nvPr>
            <p:ph type="tbl" idx="1"/>
          </p:nvPr>
        </p:nvGraphicFramePr>
        <p:xfrm>
          <a:off x="925513" y="1982788"/>
          <a:ext cx="7445375" cy="4110037"/>
        </p:xfrm>
        <a:graphic>
          <a:graphicData uri="http://schemas.openxmlformats.org/presentationml/2006/ole">
            <mc:AlternateContent xmlns:mc="http://schemas.openxmlformats.org/markup-compatibility/2006">
              <mc:Choice xmlns:v="urn:schemas-microsoft-com:vml" Requires="v">
                <p:oleObj spid="_x0000_s261162" name="Document" r:id="rId4" imgW="7452360" imgH="4114800" progId="Word.Document.8">
                  <p:embed/>
                </p:oleObj>
              </mc:Choice>
              <mc:Fallback>
                <p:oleObj name="Document" r:id="rId4" imgW="7452360" imgH="4114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1982788"/>
                        <a:ext cx="7445375"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15912352"/>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Welfare Cost -- Export Tariff</a:t>
            </a:r>
            <a:br>
              <a:rPr lang="en-US" smtClean="0"/>
            </a:br>
            <a:r>
              <a:rPr lang="en-US" sz="3600" smtClean="0"/>
              <a:t>Small Country Case</a:t>
            </a:r>
          </a:p>
        </p:txBody>
      </p:sp>
      <p:graphicFrame>
        <p:nvGraphicFramePr>
          <p:cNvPr id="41987" name="Object 3"/>
          <p:cNvGraphicFramePr>
            <a:graphicFrameLocks noGrp="1" noChangeAspect="1"/>
          </p:cNvGraphicFramePr>
          <p:nvPr>
            <p:ph type="tbl" idx="1"/>
          </p:nvPr>
        </p:nvGraphicFramePr>
        <p:xfrm>
          <a:off x="925513" y="1982788"/>
          <a:ext cx="7445375" cy="4110037"/>
        </p:xfrm>
        <a:graphic>
          <a:graphicData uri="http://schemas.openxmlformats.org/presentationml/2006/ole">
            <mc:AlternateContent xmlns:mc="http://schemas.openxmlformats.org/markup-compatibility/2006">
              <mc:Choice xmlns:v="urn:schemas-microsoft-com:vml" Requires="v">
                <p:oleObj spid="_x0000_s262185" name="Document" r:id="rId4" imgW="7452360" imgH="4114800" progId="Word.Document.8">
                  <p:embed/>
                </p:oleObj>
              </mc:Choice>
              <mc:Fallback>
                <p:oleObj name="Document" r:id="rId4" imgW="7452360" imgH="4114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1982788"/>
                        <a:ext cx="7445375"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02384115"/>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lIns="90488" tIns="44450" rIns="90488" bIns="44450"/>
          <a:lstStyle/>
          <a:p>
            <a:r>
              <a:rPr lang="en-US" smtClean="0"/>
              <a:t>Learning Objectives</a:t>
            </a:r>
          </a:p>
        </p:txBody>
      </p:sp>
      <p:sp>
        <p:nvSpPr>
          <p:cNvPr id="3075" name="Rectangle 3"/>
          <p:cNvSpPr>
            <a:spLocks noGrp="1" noChangeArrowheads="1"/>
          </p:cNvSpPr>
          <p:nvPr>
            <p:ph type="body" idx="1"/>
          </p:nvPr>
        </p:nvSpPr>
        <p:spPr>
          <a:xfrm>
            <a:off x="685800" y="1981200"/>
            <a:ext cx="7772400" cy="4419600"/>
          </a:xfrm>
          <a:noFill/>
        </p:spPr>
        <p:txBody>
          <a:bodyPr lIns="90488" tIns="44450" rIns="90488" bIns="44450"/>
          <a:lstStyle/>
          <a:p>
            <a:pPr>
              <a:spcBef>
                <a:spcPct val="40000"/>
              </a:spcBef>
            </a:pPr>
            <a:r>
              <a:rPr lang="en-US" dirty="0">
                <a:solidFill>
                  <a:srgbClr val="B2B2B2"/>
                </a:solidFill>
              </a:rPr>
              <a:t>Reprise the gains from trade</a:t>
            </a:r>
          </a:p>
          <a:p>
            <a:pPr>
              <a:spcBef>
                <a:spcPct val="40000"/>
              </a:spcBef>
            </a:pPr>
            <a:r>
              <a:rPr lang="en-US" dirty="0">
                <a:solidFill>
                  <a:srgbClr val="B2B2B2"/>
                </a:solidFill>
              </a:rPr>
              <a:t>Learn terms related to commercial policy</a:t>
            </a:r>
          </a:p>
          <a:p>
            <a:pPr>
              <a:spcBef>
                <a:spcPct val="40000"/>
              </a:spcBef>
            </a:pPr>
            <a:r>
              <a:rPr lang="en-US" dirty="0">
                <a:solidFill>
                  <a:srgbClr val="B2B2B2"/>
                </a:solidFill>
              </a:rPr>
              <a:t>Analyze the effects of tariffs and quotas</a:t>
            </a:r>
          </a:p>
          <a:p>
            <a:pPr>
              <a:lnSpc>
                <a:spcPct val="90000"/>
              </a:lnSpc>
              <a:spcBef>
                <a:spcPct val="40000"/>
              </a:spcBef>
            </a:pPr>
            <a:r>
              <a:rPr lang="en-US" dirty="0"/>
              <a:t>Analyze a domestic production subsidy</a:t>
            </a:r>
          </a:p>
          <a:p>
            <a:pPr>
              <a:spcBef>
                <a:spcPct val="40000"/>
              </a:spcBef>
            </a:pPr>
            <a:r>
              <a:rPr lang="en-US" dirty="0">
                <a:solidFill>
                  <a:srgbClr val="B2B2B2"/>
                </a:solidFill>
              </a:rPr>
              <a:t>Explain the effective rate of protection</a:t>
            </a:r>
          </a:p>
          <a:p>
            <a:pPr>
              <a:spcBef>
                <a:spcPct val="40000"/>
              </a:spcBef>
            </a:pPr>
            <a:r>
              <a:rPr lang="en-US" dirty="0">
                <a:solidFill>
                  <a:srgbClr val="B2B2B2"/>
                </a:solidFill>
              </a:rPr>
              <a:t>Determine the optimal tariff</a:t>
            </a:r>
          </a:p>
          <a:p>
            <a:pPr marL="0" indent="0">
              <a:spcBef>
                <a:spcPct val="40000"/>
              </a:spcBef>
              <a:buNone/>
            </a:pPr>
            <a:endParaRPr lang="en-US" dirty="0">
              <a:solidFill>
                <a:srgbClr val="B2B2B2"/>
              </a:solidFill>
            </a:endParaRPr>
          </a:p>
        </p:txBody>
      </p:sp>
    </p:spTree>
    <p:extLst>
      <p:ext uri="{BB962C8B-B14F-4D97-AF65-F5344CB8AC3E}">
        <p14:creationId xmlns:p14="http://schemas.microsoft.com/office/powerpoint/2010/main" val="74846240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33"/>
          <p:cNvSpPr>
            <a:spLocks/>
          </p:cNvSpPr>
          <p:nvPr/>
        </p:nvSpPr>
        <p:spPr bwMode="auto">
          <a:xfrm>
            <a:off x="4114800" y="1676400"/>
            <a:ext cx="3657600" cy="2819400"/>
          </a:xfrm>
          <a:custGeom>
            <a:avLst/>
            <a:gdLst>
              <a:gd name="T0" fmla="*/ 0 w 2304"/>
              <a:gd name="T1" fmla="*/ 0 h 1776"/>
              <a:gd name="T2" fmla="*/ 2147483647 w 2304"/>
              <a:gd name="T3" fmla="*/ 2147483647 h 1776"/>
              <a:gd name="T4" fmla="*/ 2147483647 w 2304"/>
              <a:gd name="T5" fmla="*/ 2147483647 h 1776"/>
              <a:gd name="T6" fmla="*/ 2147483647 w 2304"/>
              <a:gd name="T7" fmla="*/ 2147483647 h 1776"/>
              <a:gd name="T8" fmla="*/ 2147483647 w 2304"/>
              <a:gd name="T9" fmla="*/ 2147483647 h 1776"/>
              <a:gd name="T10" fmla="*/ 2147483647 w 2304"/>
              <a:gd name="T11" fmla="*/ 2147483647 h 1776"/>
              <a:gd name="T12" fmla="*/ 0 60000 65536"/>
              <a:gd name="T13" fmla="*/ 0 60000 65536"/>
              <a:gd name="T14" fmla="*/ 0 60000 65536"/>
              <a:gd name="T15" fmla="*/ 0 60000 65536"/>
              <a:gd name="T16" fmla="*/ 0 60000 65536"/>
              <a:gd name="T17" fmla="*/ 0 60000 65536"/>
              <a:gd name="T18" fmla="*/ 0 w 2304"/>
              <a:gd name="T19" fmla="*/ 0 h 1776"/>
              <a:gd name="T20" fmla="*/ 2304 w 2304"/>
              <a:gd name="T21" fmla="*/ 1776 h 1776"/>
            </a:gdLst>
            <a:ahLst/>
            <a:cxnLst>
              <a:cxn ang="T12">
                <a:pos x="T0" y="T1"/>
              </a:cxn>
              <a:cxn ang="T13">
                <a:pos x="T2" y="T3"/>
              </a:cxn>
              <a:cxn ang="T14">
                <a:pos x="T4" y="T5"/>
              </a:cxn>
              <a:cxn ang="T15">
                <a:pos x="T6" y="T7"/>
              </a:cxn>
              <a:cxn ang="T16">
                <a:pos x="T8" y="T9"/>
              </a:cxn>
              <a:cxn ang="T17">
                <a:pos x="T10" y="T11"/>
              </a:cxn>
            </a:cxnLst>
            <a:rect l="T18" t="T19" r="T20" b="T21"/>
            <a:pathLst>
              <a:path w="2304" h="1776">
                <a:moveTo>
                  <a:pt x="0" y="0"/>
                </a:moveTo>
                <a:cubicBezTo>
                  <a:pt x="47" y="212"/>
                  <a:pt x="89" y="410"/>
                  <a:pt x="154" y="592"/>
                </a:cubicBezTo>
                <a:cubicBezTo>
                  <a:pt x="219" y="774"/>
                  <a:pt x="291" y="953"/>
                  <a:pt x="393" y="1091"/>
                </a:cubicBezTo>
                <a:cubicBezTo>
                  <a:pt x="495" y="1229"/>
                  <a:pt x="612" y="1327"/>
                  <a:pt x="768" y="1421"/>
                </a:cubicBezTo>
                <a:cubicBezTo>
                  <a:pt x="924" y="1515"/>
                  <a:pt x="1075" y="1598"/>
                  <a:pt x="1331" y="1658"/>
                </a:cubicBezTo>
                <a:cubicBezTo>
                  <a:pt x="1587" y="1717"/>
                  <a:pt x="2133" y="1756"/>
                  <a:pt x="2304" y="1776"/>
                </a:cubicBezTo>
              </a:path>
            </a:pathLst>
          </a:custGeom>
          <a:noFill/>
          <a:ln w="254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1" name="Line 40"/>
          <p:cNvSpPr>
            <a:spLocks noChangeShapeType="1"/>
          </p:cNvSpPr>
          <p:nvPr/>
        </p:nvSpPr>
        <p:spPr bwMode="auto">
          <a:xfrm flipH="1" flipV="1">
            <a:off x="4267200" y="1524000"/>
            <a:ext cx="1066800" cy="34290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72" name="Rectangle 5"/>
          <p:cNvSpPr>
            <a:spLocks noChangeArrowheads="1"/>
          </p:cNvSpPr>
          <p:nvPr/>
        </p:nvSpPr>
        <p:spPr bwMode="auto">
          <a:xfrm>
            <a:off x="3124200" y="59372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7173" name="Line 6"/>
          <p:cNvSpPr>
            <a:spLocks noChangeShapeType="1"/>
          </p:cNvSpPr>
          <p:nvPr/>
        </p:nvSpPr>
        <p:spPr bwMode="auto">
          <a:xfrm>
            <a:off x="2209800" y="140493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7"/>
          <p:cNvSpPr>
            <a:spLocks noChangeShapeType="1"/>
          </p:cNvSpPr>
          <p:nvPr/>
        </p:nvSpPr>
        <p:spPr bwMode="auto">
          <a:xfrm>
            <a:off x="2225675" y="5708650"/>
            <a:ext cx="6080125" cy="635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75" name="Rectangle 8"/>
          <p:cNvSpPr>
            <a:spLocks noChangeArrowheads="1"/>
          </p:cNvSpPr>
          <p:nvPr/>
        </p:nvSpPr>
        <p:spPr bwMode="auto">
          <a:xfrm>
            <a:off x="4491038" y="6084888"/>
            <a:ext cx="34639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SOYBEANS, S (bushels per year)</a:t>
            </a:r>
            <a:endParaRPr lang="en-US" sz="1600" b="1"/>
          </a:p>
        </p:txBody>
      </p:sp>
      <p:sp>
        <p:nvSpPr>
          <p:cNvPr id="7176" name="Rectangle 10"/>
          <p:cNvSpPr>
            <a:spLocks noChangeArrowheads="1"/>
          </p:cNvSpPr>
          <p:nvPr/>
        </p:nvSpPr>
        <p:spPr bwMode="auto">
          <a:xfrm>
            <a:off x="1981200" y="56864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7177" name="Freeform 20"/>
          <p:cNvSpPr>
            <a:spLocks/>
          </p:cNvSpPr>
          <p:nvPr/>
        </p:nvSpPr>
        <p:spPr bwMode="auto">
          <a:xfrm>
            <a:off x="2211388" y="2520950"/>
            <a:ext cx="3808412" cy="3194050"/>
          </a:xfrm>
          <a:custGeom>
            <a:avLst/>
            <a:gdLst>
              <a:gd name="T0" fmla="*/ 0 w 1969"/>
              <a:gd name="T1" fmla="*/ 0 h 1970"/>
              <a:gd name="T2" fmla="*/ 2147483647 w 1969"/>
              <a:gd name="T3" fmla="*/ 2147483647 h 1970"/>
              <a:gd name="T4" fmla="*/ 2147483647 w 1969"/>
              <a:gd name="T5" fmla="*/ 2147483647 h 1970"/>
              <a:gd name="T6" fmla="*/ 2147483647 w 1969"/>
              <a:gd name="T7" fmla="*/ 2147483647 h 1970"/>
              <a:gd name="T8" fmla="*/ 2147483647 w 1969"/>
              <a:gd name="T9" fmla="*/ 2147483647 h 1970"/>
              <a:gd name="T10" fmla="*/ 2147483647 w 1969"/>
              <a:gd name="T11" fmla="*/ 2147483647 h 1970"/>
              <a:gd name="T12" fmla="*/ 2147483647 w 1969"/>
              <a:gd name="T13" fmla="*/ 2147483647 h 1970"/>
              <a:gd name="T14" fmla="*/ 2147483647 w 1969"/>
              <a:gd name="T15" fmla="*/ 2147483647 h 1970"/>
              <a:gd name="T16" fmla="*/ 2147483647 w 1969"/>
              <a:gd name="T17" fmla="*/ 2147483647 h 1970"/>
              <a:gd name="T18" fmla="*/ 2147483647 w 1969"/>
              <a:gd name="T19" fmla="*/ 2147483647 h 1970"/>
              <a:gd name="T20" fmla="*/ 2147483647 w 1969"/>
              <a:gd name="T21" fmla="*/ 2147483647 h 1970"/>
              <a:gd name="T22" fmla="*/ 2147483647 w 1969"/>
              <a:gd name="T23" fmla="*/ 2147483647 h 1970"/>
              <a:gd name="T24" fmla="*/ 2147483647 w 1969"/>
              <a:gd name="T25" fmla="*/ 2147483647 h 1970"/>
              <a:gd name="T26" fmla="*/ 2147483647 w 1969"/>
              <a:gd name="T27" fmla="*/ 2147483647 h 1970"/>
              <a:gd name="T28" fmla="*/ 2147483647 w 1969"/>
              <a:gd name="T29" fmla="*/ 2147483647 h 1970"/>
              <a:gd name="T30" fmla="*/ 2147483647 w 1969"/>
              <a:gd name="T31" fmla="*/ 2147483647 h 1970"/>
              <a:gd name="T32" fmla="*/ 2147483647 w 1969"/>
              <a:gd name="T33" fmla="*/ 2147483647 h 1970"/>
              <a:gd name="T34" fmla="*/ 2147483647 w 1969"/>
              <a:gd name="T35" fmla="*/ 2147483647 h 1970"/>
              <a:gd name="T36" fmla="*/ 2147483647 w 1969"/>
              <a:gd name="T37" fmla="*/ 2147483647 h 1970"/>
              <a:gd name="T38" fmla="*/ 2147483647 w 1969"/>
              <a:gd name="T39" fmla="*/ 2147483647 h 1970"/>
              <a:gd name="T40" fmla="*/ 2147483647 w 1969"/>
              <a:gd name="T41" fmla="*/ 2147483647 h 1970"/>
              <a:gd name="T42" fmla="*/ 2147483647 w 1969"/>
              <a:gd name="T43" fmla="*/ 2147483647 h 1970"/>
              <a:gd name="T44" fmla="*/ 2147483647 w 1969"/>
              <a:gd name="T45" fmla="*/ 2147483647 h 1970"/>
              <a:gd name="T46" fmla="*/ 2147483647 w 1969"/>
              <a:gd name="T47" fmla="*/ 2147483647 h 1970"/>
              <a:gd name="T48" fmla="*/ 2147483647 w 1969"/>
              <a:gd name="T49" fmla="*/ 2147483647 h 1970"/>
              <a:gd name="T50" fmla="*/ 2147483647 w 1969"/>
              <a:gd name="T51" fmla="*/ 2147483647 h 1970"/>
              <a:gd name="T52" fmla="*/ 2147483647 w 1969"/>
              <a:gd name="T53" fmla="*/ 2147483647 h 1970"/>
              <a:gd name="T54" fmla="*/ 2147483647 w 1969"/>
              <a:gd name="T55" fmla="*/ 2147483647 h 1970"/>
              <a:gd name="T56" fmla="*/ 2147483647 w 1969"/>
              <a:gd name="T57" fmla="*/ 2147483647 h 1970"/>
              <a:gd name="T58" fmla="*/ 2147483647 w 1969"/>
              <a:gd name="T59" fmla="*/ 2147483647 h 1970"/>
              <a:gd name="T60" fmla="*/ 2147483647 w 1969"/>
              <a:gd name="T61" fmla="*/ 2147483647 h 1970"/>
              <a:gd name="T62" fmla="*/ 2147483647 w 1969"/>
              <a:gd name="T63" fmla="*/ 2147483647 h 1970"/>
              <a:gd name="T64" fmla="*/ 2147483647 w 1969"/>
              <a:gd name="T65" fmla="*/ 2147483647 h 1970"/>
              <a:gd name="T66" fmla="*/ 2147483647 w 1969"/>
              <a:gd name="T67" fmla="*/ 2147483647 h 1970"/>
              <a:gd name="T68" fmla="*/ 2147483647 w 1969"/>
              <a:gd name="T69" fmla="*/ 2147483647 h 1970"/>
              <a:gd name="T70" fmla="*/ 2147483647 w 1969"/>
              <a:gd name="T71" fmla="*/ 2147483647 h 1970"/>
              <a:gd name="T72" fmla="*/ 2147483647 w 1969"/>
              <a:gd name="T73" fmla="*/ 2147483647 h 19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69"/>
              <a:gd name="T112" fmla="*/ 0 h 1970"/>
              <a:gd name="T113" fmla="*/ 1969 w 1969"/>
              <a:gd name="T114" fmla="*/ 1970 h 19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69" h="1970">
                <a:moveTo>
                  <a:pt x="0" y="0"/>
                </a:moveTo>
                <a:lnTo>
                  <a:pt x="215" y="45"/>
                </a:lnTo>
                <a:lnTo>
                  <a:pt x="419" y="91"/>
                </a:lnTo>
                <a:lnTo>
                  <a:pt x="516" y="114"/>
                </a:lnTo>
                <a:lnTo>
                  <a:pt x="607" y="142"/>
                </a:lnTo>
                <a:lnTo>
                  <a:pt x="694" y="165"/>
                </a:lnTo>
                <a:lnTo>
                  <a:pt x="769" y="193"/>
                </a:lnTo>
                <a:lnTo>
                  <a:pt x="833" y="222"/>
                </a:lnTo>
                <a:lnTo>
                  <a:pt x="898" y="250"/>
                </a:lnTo>
                <a:lnTo>
                  <a:pt x="952" y="284"/>
                </a:lnTo>
                <a:lnTo>
                  <a:pt x="1000" y="313"/>
                </a:lnTo>
                <a:lnTo>
                  <a:pt x="1081" y="381"/>
                </a:lnTo>
                <a:lnTo>
                  <a:pt x="1151" y="432"/>
                </a:lnTo>
                <a:lnTo>
                  <a:pt x="1177" y="455"/>
                </a:lnTo>
                <a:lnTo>
                  <a:pt x="1199" y="472"/>
                </a:lnTo>
                <a:lnTo>
                  <a:pt x="1231" y="501"/>
                </a:lnTo>
                <a:lnTo>
                  <a:pt x="1258" y="535"/>
                </a:lnTo>
                <a:lnTo>
                  <a:pt x="1274" y="552"/>
                </a:lnTo>
                <a:lnTo>
                  <a:pt x="1296" y="575"/>
                </a:lnTo>
                <a:lnTo>
                  <a:pt x="1350" y="632"/>
                </a:lnTo>
                <a:lnTo>
                  <a:pt x="1403" y="688"/>
                </a:lnTo>
                <a:lnTo>
                  <a:pt x="1436" y="723"/>
                </a:lnTo>
                <a:lnTo>
                  <a:pt x="1468" y="762"/>
                </a:lnTo>
                <a:lnTo>
                  <a:pt x="1500" y="808"/>
                </a:lnTo>
                <a:lnTo>
                  <a:pt x="1532" y="865"/>
                </a:lnTo>
                <a:lnTo>
                  <a:pt x="1570" y="933"/>
                </a:lnTo>
                <a:lnTo>
                  <a:pt x="1618" y="1013"/>
                </a:lnTo>
                <a:lnTo>
                  <a:pt x="1661" y="1098"/>
                </a:lnTo>
                <a:lnTo>
                  <a:pt x="1710" y="1195"/>
                </a:lnTo>
                <a:lnTo>
                  <a:pt x="1758" y="1286"/>
                </a:lnTo>
                <a:lnTo>
                  <a:pt x="1801" y="1377"/>
                </a:lnTo>
                <a:lnTo>
                  <a:pt x="1839" y="1462"/>
                </a:lnTo>
                <a:lnTo>
                  <a:pt x="1871" y="1536"/>
                </a:lnTo>
                <a:lnTo>
                  <a:pt x="1914" y="1662"/>
                </a:lnTo>
                <a:lnTo>
                  <a:pt x="1941" y="1775"/>
                </a:lnTo>
                <a:lnTo>
                  <a:pt x="1957" y="1872"/>
                </a:lnTo>
                <a:lnTo>
                  <a:pt x="1968" y="1969"/>
                </a:lnTo>
              </a:path>
            </a:pathLst>
          </a:custGeom>
          <a:noFill/>
          <a:ln w="47625" cap="rnd">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8" name="Oval 21"/>
          <p:cNvSpPr>
            <a:spLocks noChangeArrowheads="1"/>
          </p:cNvSpPr>
          <p:nvPr/>
        </p:nvSpPr>
        <p:spPr bwMode="auto">
          <a:xfrm>
            <a:off x="48768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7179" name="Rectangle 25"/>
          <p:cNvSpPr>
            <a:spLocks noChangeArrowheads="1"/>
          </p:cNvSpPr>
          <p:nvPr/>
        </p:nvSpPr>
        <p:spPr bwMode="auto">
          <a:xfrm>
            <a:off x="4495800" y="3505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solidFill>
                  <a:srgbClr val="FF3300"/>
                </a:solidFill>
              </a:rPr>
              <a:t>A</a:t>
            </a:r>
          </a:p>
        </p:txBody>
      </p:sp>
      <p:sp>
        <p:nvSpPr>
          <p:cNvPr id="7180" name="Rectangle 28"/>
          <p:cNvSpPr>
            <a:spLocks noChangeArrowheads="1"/>
          </p:cNvSpPr>
          <p:nvPr/>
        </p:nvSpPr>
        <p:spPr bwMode="auto">
          <a:xfrm rot="-5400000">
            <a:off x="-419100" y="4044951"/>
            <a:ext cx="3216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TEXTILES, T </a:t>
            </a:r>
            <a:r>
              <a:rPr lang="en-US" sz="1600" b="1"/>
              <a:t>(yards per year)</a:t>
            </a:r>
          </a:p>
        </p:txBody>
      </p:sp>
      <p:sp>
        <p:nvSpPr>
          <p:cNvPr id="7181" name="Rectangle 29"/>
          <p:cNvSpPr>
            <a:spLocks noChangeArrowheads="1"/>
          </p:cNvSpPr>
          <p:nvPr/>
        </p:nvSpPr>
        <p:spPr bwMode="auto">
          <a:xfrm>
            <a:off x="7772400" y="4343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CIC</a:t>
            </a:r>
            <a:r>
              <a:rPr lang="en-US" sz="2400" baseline="-25000"/>
              <a:t>0</a:t>
            </a:r>
            <a:endParaRPr lang="en-US" sz="2400"/>
          </a:p>
        </p:txBody>
      </p:sp>
      <p:sp>
        <p:nvSpPr>
          <p:cNvPr id="7182" name="Rectangle 30"/>
          <p:cNvSpPr>
            <a:spLocks noGrp="1" noChangeArrowheads="1"/>
          </p:cNvSpPr>
          <p:nvPr>
            <p:ph type="title"/>
          </p:nvPr>
        </p:nvSpPr>
        <p:spPr>
          <a:xfrm>
            <a:off x="304800" y="381000"/>
            <a:ext cx="8382000" cy="1143000"/>
          </a:xfrm>
          <a:noFill/>
        </p:spPr>
        <p:txBody>
          <a:bodyPr lIns="90488" tIns="44450" rIns="90488" bIns="44450"/>
          <a:lstStyle/>
          <a:p>
            <a:r>
              <a:rPr lang="en-US" smtClean="0"/>
              <a:t>Consumption &amp; Production Gains</a:t>
            </a:r>
          </a:p>
        </p:txBody>
      </p:sp>
      <p:sp>
        <p:nvSpPr>
          <p:cNvPr id="7183" name="Freeform 35"/>
          <p:cNvSpPr>
            <a:spLocks/>
          </p:cNvSpPr>
          <p:nvPr/>
        </p:nvSpPr>
        <p:spPr bwMode="auto">
          <a:xfrm>
            <a:off x="4419600" y="1752600"/>
            <a:ext cx="3200400" cy="2438400"/>
          </a:xfrm>
          <a:custGeom>
            <a:avLst/>
            <a:gdLst>
              <a:gd name="T0" fmla="*/ 0 w 2016"/>
              <a:gd name="T1" fmla="*/ 0 h 1536"/>
              <a:gd name="T2" fmla="*/ 2147483647 w 2016"/>
              <a:gd name="T3" fmla="*/ 2147483647 h 1536"/>
              <a:gd name="T4" fmla="*/ 2147483647 w 2016"/>
              <a:gd name="T5" fmla="*/ 2147483647 h 1536"/>
              <a:gd name="T6" fmla="*/ 2147483647 w 2016"/>
              <a:gd name="T7" fmla="*/ 2147483647 h 1536"/>
              <a:gd name="T8" fmla="*/ 2147483647 w 2016"/>
              <a:gd name="T9" fmla="*/ 2147483647 h 1536"/>
              <a:gd name="T10" fmla="*/ 2147483647 w 2016"/>
              <a:gd name="T11" fmla="*/ 2147483647 h 1536"/>
              <a:gd name="T12" fmla="*/ 2147483647 w 2016"/>
              <a:gd name="T13" fmla="*/ 2147483647 h 1536"/>
              <a:gd name="T14" fmla="*/ 0 60000 65536"/>
              <a:gd name="T15" fmla="*/ 0 60000 65536"/>
              <a:gd name="T16" fmla="*/ 0 60000 65536"/>
              <a:gd name="T17" fmla="*/ 0 60000 65536"/>
              <a:gd name="T18" fmla="*/ 0 60000 65536"/>
              <a:gd name="T19" fmla="*/ 0 60000 65536"/>
              <a:gd name="T20" fmla="*/ 0 60000 65536"/>
              <a:gd name="T21" fmla="*/ 0 w 2016"/>
              <a:gd name="T22" fmla="*/ 0 h 1536"/>
              <a:gd name="T23" fmla="*/ 2016 w 2016"/>
              <a:gd name="T24" fmla="*/ 1536 h 1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6" h="1536">
                <a:moveTo>
                  <a:pt x="0" y="0"/>
                </a:moveTo>
                <a:cubicBezTo>
                  <a:pt x="7" y="41"/>
                  <a:pt x="26" y="167"/>
                  <a:pt x="44" y="244"/>
                </a:cubicBezTo>
                <a:cubicBezTo>
                  <a:pt x="62" y="321"/>
                  <a:pt x="63" y="358"/>
                  <a:pt x="108" y="462"/>
                </a:cubicBezTo>
                <a:cubicBezTo>
                  <a:pt x="153" y="566"/>
                  <a:pt x="220" y="742"/>
                  <a:pt x="314" y="870"/>
                </a:cubicBezTo>
                <a:cubicBezTo>
                  <a:pt x="408" y="998"/>
                  <a:pt x="530" y="1135"/>
                  <a:pt x="672" y="1229"/>
                </a:cubicBezTo>
                <a:cubicBezTo>
                  <a:pt x="814" y="1323"/>
                  <a:pt x="941" y="1382"/>
                  <a:pt x="1165" y="1434"/>
                </a:cubicBezTo>
                <a:cubicBezTo>
                  <a:pt x="1389" y="1485"/>
                  <a:pt x="1867" y="1519"/>
                  <a:pt x="2016" y="1536"/>
                </a:cubicBezTo>
              </a:path>
            </a:pathLst>
          </a:custGeom>
          <a:noFill/>
          <a:ln w="254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4" name="Freeform 36"/>
          <p:cNvSpPr>
            <a:spLocks/>
          </p:cNvSpPr>
          <p:nvPr/>
        </p:nvSpPr>
        <p:spPr bwMode="auto">
          <a:xfrm>
            <a:off x="4800600" y="1295400"/>
            <a:ext cx="3429000" cy="2362200"/>
          </a:xfrm>
          <a:custGeom>
            <a:avLst/>
            <a:gdLst>
              <a:gd name="T0" fmla="*/ 0 w 2160"/>
              <a:gd name="T1" fmla="*/ 0 h 1440"/>
              <a:gd name="T2" fmla="*/ 2147483647 w 2160"/>
              <a:gd name="T3" fmla="*/ 2147483647 h 1440"/>
              <a:gd name="T4" fmla="*/ 2147483647 w 2160"/>
              <a:gd name="T5" fmla="*/ 2147483647 h 1440"/>
              <a:gd name="T6" fmla="*/ 2147483647 w 2160"/>
              <a:gd name="T7" fmla="*/ 2147483647 h 1440"/>
              <a:gd name="T8" fmla="*/ 2147483647 w 2160"/>
              <a:gd name="T9" fmla="*/ 2147483647 h 1440"/>
              <a:gd name="T10" fmla="*/ 2147483647 w 2160"/>
              <a:gd name="T11" fmla="*/ 2147483647 h 1440"/>
              <a:gd name="T12" fmla="*/ 0 60000 65536"/>
              <a:gd name="T13" fmla="*/ 0 60000 65536"/>
              <a:gd name="T14" fmla="*/ 0 60000 65536"/>
              <a:gd name="T15" fmla="*/ 0 60000 65536"/>
              <a:gd name="T16" fmla="*/ 0 60000 65536"/>
              <a:gd name="T17" fmla="*/ 0 60000 65536"/>
              <a:gd name="T18" fmla="*/ 0 w 2160"/>
              <a:gd name="T19" fmla="*/ 0 h 1440"/>
              <a:gd name="T20" fmla="*/ 2160 w 2160"/>
              <a:gd name="T21" fmla="*/ 1440 h 1440"/>
            </a:gdLst>
            <a:ahLst/>
            <a:cxnLst>
              <a:cxn ang="T12">
                <a:pos x="T0" y="T1"/>
              </a:cxn>
              <a:cxn ang="T13">
                <a:pos x="T2" y="T3"/>
              </a:cxn>
              <a:cxn ang="T14">
                <a:pos x="T4" y="T5"/>
              </a:cxn>
              <a:cxn ang="T15">
                <a:pos x="T6" y="T7"/>
              </a:cxn>
              <a:cxn ang="T16">
                <a:pos x="T8" y="T9"/>
              </a:cxn>
              <a:cxn ang="T17">
                <a:pos x="T10" y="T11"/>
              </a:cxn>
            </a:cxnLst>
            <a:rect l="T18" t="T19" r="T20" b="T21"/>
            <a:pathLst>
              <a:path w="2160" h="1440">
                <a:moveTo>
                  <a:pt x="0" y="0"/>
                </a:moveTo>
                <a:cubicBezTo>
                  <a:pt x="44" y="172"/>
                  <a:pt x="88" y="344"/>
                  <a:pt x="144" y="480"/>
                </a:cubicBezTo>
                <a:cubicBezTo>
                  <a:pt x="200" y="616"/>
                  <a:pt x="240" y="704"/>
                  <a:pt x="336" y="816"/>
                </a:cubicBezTo>
                <a:cubicBezTo>
                  <a:pt x="432" y="928"/>
                  <a:pt x="568" y="1064"/>
                  <a:pt x="720" y="1152"/>
                </a:cubicBezTo>
                <a:cubicBezTo>
                  <a:pt x="872" y="1240"/>
                  <a:pt x="1008" y="1296"/>
                  <a:pt x="1248" y="1344"/>
                </a:cubicBezTo>
                <a:cubicBezTo>
                  <a:pt x="1488" y="1392"/>
                  <a:pt x="2000" y="1424"/>
                  <a:pt x="2160" y="1440"/>
                </a:cubicBezTo>
              </a:path>
            </a:pathLst>
          </a:custGeom>
          <a:noFill/>
          <a:ln w="25400">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5" name="Rectangle 37"/>
          <p:cNvSpPr>
            <a:spLocks noChangeArrowheads="1"/>
          </p:cNvSpPr>
          <p:nvPr/>
        </p:nvSpPr>
        <p:spPr bwMode="auto">
          <a:xfrm>
            <a:off x="7620000" y="38862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CIC</a:t>
            </a:r>
            <a:r>
              <a:rPr lang="en-US" sz="2400" baseline="-25000"/>
              <a:t>1</a:t>
            </a:r>
            <a:endParaRPr lang="en-US" sz="2400"/>
          </a:p>
        </p:txBody>
      </p:sp>
      <p:sp>
        <p:nvSpPr>
          <p:cNvPr id="7186" name="Rectangle 38"/>
          <p:cNvSpPr>
            <a:spLocks noChangeArrowheads="1"/>
          </p:cNvSpPr>
          <p:nvPr/>
        </p:nvSpPr>
        <p:spPr bwMode="auto">
          <a:xfrm>
            <a:off x="8077200" y="34290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CIC</a:t>
            </a:r>
            <a:r>
              <a:rPr lang="en-US" sz="2400" baseline="-25000"/>
              <a:t>2</a:t>
            </a:r>
            <a:endParaRPr lang="en-US" sz="2400"/>
          </a:p>
        </p:txBody>
      </p:sp>
      <p:sp>
        <p:nvSpPr>
          <p:cNvPr id="7187" name="Rectangle 39"/>
          <p:cNvSpPr>
            <a:spLocks noChangeArrowheads="1"/>
          </p:cNvSpPr>
          <p:nvPr/>
        </p:nvSpPr>
        <p:spPr bwMode="auto">
          <a:xfrm>
            <a:off x="3276600" y="1524000"/>
            <a:ext cx="46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latin typeface="Symbol" panose="05050102010706020507" pitchFamily="18" charset="2"/>
              </a:rPr>
              <a:t>r</a:t>
            </a:r>
            <a:r>
              <a:rPr lang="en-US" sz="2400" baseline="-25000"/>
              <a:t>F</a:t>
            </a:r>
          </a:p>
        </p:txBody>
      </p:sp>
      <p:sp>
        <p:nvSpPr>
          <p:cNvPr id="7188" name="Line 41"/>
          <p:cNvSpPr>
            <a:spLocks noChangeShapeType="1"/>
          </p:cNvSpPr>
          <p:nvPr/>
        </p:nvSpPr>
        <p:spPr bwMode="auto">
          <a:xfrm flipH="1" flipV="1">
            <a:off x="4800600" y="1447800"/>
            <a:ext cx="1295400" cy="41910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89" name="Oval 42"/>
          <p:cNvSpPr>
            <a:spLocks noChangeArrowheads="1"/>
          </p:cNvSpPr>
          <p:nvPr/>
        </p:nvSpPr>
        <p:spPr bwMode="auto">
          <a:xfrm>
            <a:off x="4495800" y="2286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7190" name="Oval 44"/>
          <p:cNvSpPr>
            <a:spLocks noChangeArrowheads="1"/>
          </p:cNvSpPr>
          <p:nvPr/>
        </p:nvSpPr>
        <p:spPr bwMode="auto">
          <a:xfrm>
            <a:off x="48768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7191" name="Oval 46"/>
          <p:cNvSpPr>
            <a:spLocks noChangeArrowheads="1"/>
          </p:cNvSpPr>
          <p:nvPr/>
        </p:nvSpPr>
        <p:spPr bwMode="auto">
          <a:xfrm>
            <a:off x="5867400" y="5181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7192" name="Rectangle 48"/>
          <p:cNvSpPr>
            <a:spLocks noChangeArrowheads="1"/>
          </p:cNvSpPr>
          <p:nvPr/>
        </p:nvSpPr>
        <p:spPr bwMode="auto">
          <a:xfrm>
            <a:off x="4572000" y="2057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solidFill>
                  <a:srgbClr val="FF3300"/>
                </a:solidFill>
              </a:rPr>
              <a:t>B</a:t>
            </a:r>
          </a:p>
        </p:txBody>
      </p:sp>
      <p:sp>
        <p:nvSpPr>
          <p:cNvPr id="7193" name="Rectangle 49"/>
          <p:cNvSpPr>
            <a:spLocks noChangeArrowheads="1"/>
          </p:cNvSpPr>
          <p:nvPr/>
        </p:nvSpPr>
        <p:spPr bwMode="auto">
          <a:xfrm>
            <a:off x="5029200" y="16002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solidFill>
                  <a:srgbClr val="FF3300"/>
                </a:solidFill>
              </a:rPr>
              <a:t>C</a:t>
            </a:r>
          </a:p>
        </p:txBody>
      </p:sp>
      <p:sp>
        <p:nvSpPr>
          <p:cNvPr id="7194" name="Rectangle 50"/>
          <p:cNvSpPr>
            <a:spLocks noChangeArrowheads="1"/>
          </p:cNvSpPr>
          <p:nvPr/>
        </p:nvSpPr>
        <p:spPr bwMode="auto">
          <a:xfrm>
            <a:off x="6096000" y="4953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a:solidFill>
                  <a:srgbClr val="FF3300"/>
                </a:solidFill>
              </a:rPr>
              <a:t>X</a:t>
            </a:r>
          </a:p>
        </p:txBody>
      </p:sp>
      <p:sp>
        <p:nvSpPr>
          <p:cNvPr id="7195" name="Rectangle 26"/>
          <p:cNvSpPr>
            <a:spLocks noChangeArrowheads="1"/>
          </p:cNvSpPr>
          <p:nvPr/>
        </p:nvSpPr>
        <p:spPr bwMode="auto">
          <a:xfrm>
            <a:off x="4343400" y="1219200"/>
            <a:ext cx="4267200" cy="469900"/>
          </a:xfrm>
          <a:prstGeom prst="rect">
            <a:avLst/>
          </a:prstGeom>
          <a:solidFill>
            <a:srgbClr val="FFCC99"/>
          </a:solidFill>
          <a:ln w="12700">
            <a:solidFill>
              <a:schemeClr val="tx1"/>
            </a:solidFill>
            <a:miter lim="800000"/>
            <a:headEnd/>
            <a:tailEnd/>
          </a:ln>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P</a:t>
            </a:r>
            <a:r>
              <a:rPr lang="en-US" sz="1800" b="1" baseline="-25000"/>
              <a:t>S</a:t>
            </a:r>
            <a:r>
              <a:rPr lang="en-US" sz="1800" b="1"/>
              <a:t>/P</a:t>
            </a:r>
            <a:r>
              <a:rPr lang="en-US" sz="1800" b="1" baseline="-25000"/>
              <a:t>T</a:t>
            </a:r>
            <a:r>
              <a:rPr lang="en-US" sz="1800" b="1"/>
              <a:t>  = </a:t>
            </a:r>
            <a:r>
              <a:rPr lang="en-US" sz="2400">
                <a:latin typeface="Symbol" panose="05050102010706020507" pitchFamily="18" charset="2"/>
              </a:rPr>
              <a:t>r</a:t>
            </a:r>
            <a:r>
              <a:rPr lang="en-US" sz="2400" baseline="-25000"/>
              <a:t>S</a:t>
            </a:r>
            <a:r>
              <a:rPr lang="en-US" sz="2400">
                <a:latin typeface="Symbol" panose="05050102010706020507" pitchFamily="18" charset="2"/>
              </a:rPr>
              <a:t> </a:t>
            </a:r>
            <a:r>
              <a:rPr lang="en-US" sz="1800" b="1"/>
              <a:t>=</a:t>
            </a:r>
            <a:r>
              <a:rPr lang="en-US" sz="2400">
                <a:latin typeface="Symbol" panose="05050102010706020507" pitchFamily="18" charset="2"/>
              </a:rPr>
              <a:t> </a:t>
            </a:r>
            <a:r>
              <a:rPr lang="en-US" sz="1600" b="1"/>
              <a:t>|slope of terms of trade line|</a:t>
            </a:r>
          </a:p>
        </p:txBody>
      </p:sp>
      <p:sp>
        <p:nvSpPr>
          <p:cNvPr id="7196" name="Rectangle 51"/>
          <p:cNvSpPr>
            <a:spLocks noChangeArrowheads="1"/>
          </p:cNvSpPr>
          <p:nvPr/>
        </p:nvSpPr>
        <p:spPr bwMode="auto">
          <a:xfrm>
            <a:off x="5562600" y="1981200"/>
            <a:ext cx="3352800" cy="654050"/>
          </a:xfrm>
          <a:prstGeom prst="rect">
            <a:avLst/>
          </a:prstGeom>
          <a:solidFill>
            <a:srgbClr val="FFCC99"/>
          </a:solidFill>
          <a:ln w="12700">
            <a:solidFill>
              <a:schemeClr val="tx1"/>
            </a:solidFill>
            <a:miter lim="800000"/>
            <a:headEnd/>
            <a:tailEnd/>
          </a:ln>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 to B shows consumption gains</a:t>
            </a:r>
          </a:p>
          <a:p>
            <a:r>
              <a:rPr lang="en-US" sz="1800" b="1"/>
              <a:t>B to C shows production gains</a:t>
            </a:r>
            <a:endParaRPr lang="en-US" sz="1600" b="1"/>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Line 3"/>
          <p:cNvSpPr>
            <a:spLocks noChangeShapeType="1"/>
          </p:cNvSpPr>
          <p:nvPr/>
        </p:nvSpPr>
        <p:spPr bwMode="auto">
          <a:xfrm flipV="1">
            <a:off x="2209800" y="1371600"/>
            <a:ext cx="3733800" cy="3732213"/>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96" name="Rectangle 4"/>
          <p:cNvSpPr>
            <a:spLocks noGrp="1" noChangeArrowheads="1"/>
          </p:cNvSpPr>
          <p:nvPr>
            <p:ph type="title"/>
          </p:nvPr>
        </p:nvSpPr>
        <p:spPr>
          <a:xfrm>
            <a:off x="685800" y="0"/>
            <a:ext cx="7772400" cy="1371600"/>
          </a:xfrm>
          <a:noFill/>
        </p:spPr>
        <p:txBody>
          <a:bodyPr lIns="90488" tIns="44450" rIns="90488" bIns="44450"/>
          <a:lstStyle/>
          <a:p>
            <a:r>
              <a:rPr lang="en-US" dirty="0" smtClean="0"/>
              <a:t>Welfare effects of a domestic production subsidy</a:t>
            </a:r>
            <a:endParaRPr lang="en-US" sz="3600" dirty="0" smtClean="0"/>
          </a:p>
        </p:txBody>
      </p:sp>
      <p:sp>
        <p:nvSpPr>
          <p:cNvPr id="33797" name="Line 5"/>
          <p:cNvSpPr>
            <a:spLocks noChangeShapeType="1"/>
          </p:cNvSpPr>
          <p:nvPr/>
        </p:nvSpPr>
        <p:spPr bwMode="auto">
          <a:xfrm>
            <a:off x="2209800" y="1398588"/>
            <a:ext cx="0" cy="42910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98" name="Line 6"/>
          <p:cNvSpPr>
            <a:spLocks noChangeShapeType="1"/>
          </p:cNvSpPr>
          <p:nvPr/>
        </p:nvSpPr>
        <p:spPr bwMode="auto">
          <a:xfrm>
            <a:off x="2225675" y="5702300"/>
            <a:ext cx="43021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99" name="Rectangle 7"/>
          <p:cNvSpPr>
            <a:spLocks noChangeArrowheads="1"/>
          </p:cNvSpPr>
          <p:nvPr/>
        </p:nvSpPr>
        <p:spPr bwMode="auto">
          <a:xfrm>
            <a:off x="1908175" y="4422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FF3300"/>
                </a:solidFill>
              </a:rPr>
              <a:t>3</a:t>
            </a:r>
          </a:p>
        </p:txBody>
      </p:sp>
      <p:sp>
        <p:nvSpPr>
          <p:cNvPr id="33800" name="Rectangle 8"/>
          <p:cNvSpPr>
            <a:spLocks noChangeArrowheads="1"/>
          </p:cNvSpPr>
          <p:nvPr/>
        </p:nvSpPr>
        <p:spPr bwMode="auto">
          <a:xfrm>
            <a:off x="1828800" y="3660775"/>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
        <p:nvSpPr>
          <p:cNvPr id="33801" name="Rectangle 9"/>
          <p:cNvSpPr>
            <a:spLocks noChangeArrowheads="1"/>
          </p:cNvSpPr>
          <p:nvPr/>
        </p:nvSpPr>
        <p:spPr bwMode="auto">
          <a:xfrm>
            <a:off x="1752600" y="1676400"/>
            <a:ext cx="485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3802" name="Rectangle 10"/>
          <p:cNvSpPr>
            <a:spLocks noChangeArrowheads="1"/>
          </p:cNvSpPr>
          <p:nvPr/>
        </p:nvSpPr>
        <p:spPr bwMode="auto">
          <a:xfrm>
            <a:off x="1905000" y="568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33803" name="Rectangle 11"/>
          <p:cNvSpPr>
            <a:spLocks noChangeArrowheads="1"/>
          </p:cNvSpPr>
          <p:nvPr/>
        </p:nvSpPr>
        <p:spPr bwMode="auto">
          <a:xfrm>
            <a:off x="2514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a:t>
            </a:r>
          </a:p>
        </p:txBody>
      </p:sp>
      <p:sp>
        <p:nvSpPr>
          <p:cNvPr id="33804" name="Rectangle 12"/>
          <p:cNvSpPr>
            <a:spLocks noChangeArrowheads="1"/>
          </p:cNvSpPr>
          <p:nvPr/>
        </p:nvSpPr>
        <p:spPr bwMode="auto">
          <a:xfrm>
            <a:off x="5867400" y="5715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10</a:t>
            </a:r>
          </a:p>
        </p:txBody>
      </p:sp>
      <p:sp>
        <p:nvSpPr>
          <p:cNvPr id="33805" name="Rectangle 13"/>
          <p:cNvSpPr>
            <a:spLocks noChangeArrowheads="1"/>
          </p:cNvSpPr>
          <p:nvPr/>
        </p:nvSpPr>
        <p:spPr bwMode="auto">
          <a:xfrm>
            <a:off x="2895600" y="4270375"/>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dirty="0"/>
              <a:t>b</a:t>
            </a:r>
            <a:endParaRPr lang="en-US" sz="2400" dirty="0"/>
          </a:p>
        </p:txBody>
      </p:sp>
      <p:sp>
        <p:nvSpPr>
          <p:cNvPr id="33806" name="Line 14"/>
          <p:cNvSpPr>
            <a:spLocks noChangeShapeType="1"/>
          </p:cNvSpPr>
          <p:nvPr/>
        </p:nvSpPr>
        <p:spPr bwMode="auto">
          <a:xfrm flipV="1">
            <a:off x="4191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07" name="Line 15"/>
          <p:cNvSpPr>
            <a:spLocks noChangeShapeType="1"/>
          </p:cNvSpPr>
          <p:nvPr/>
        </p:nvSpPr>
        <p:spPr bwMode="auto">
          <a:xfrm>
            <a:off x="2211388" y="1906588"/>
            <a:ext cx="3808412" cy="380841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08" name="Oval 16"/>
          <p:cNvSpPr>
            <a:spLocks noChangeArrowheads="1"/>
          </p:cNvSpPr>
          <p:nvPr/>
        </p:nvSpPr>
        <p:spPr bwMode="auto">
          <a:xfrm>
            <a:off x="2133600" y="1828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3809" name="Rectangle 17"/>
          <p:cNvSpPr>
            <a:spLocks noChangeArrowheads="1"/>
          </p:cNvSpPr>
          <p:nvPr/>
        </p:nvSpPr>
        <p:spPr bwMode="auto">
          <a:xfrm>
            <a:off x="5867400" y="5257800"/>
            <a:ext cx="298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demand for grapes</a:t>
            </a:r>
          </a:p>
        </p:txBody>
      </p:sp>
      <p:sp>
        <p:nvSpPr>
          <p:cNvPr id="33810" name="Rectangle 18"/>
          <p:cNvSpPr>
            <a:spLocks noChangeArrowheads="1"/>
          </p:cNvSpPr>
          <p:nvPr/>
        </p:nvSpPr>
        <p:spPr bwMode="auto">
          <a:xfrm>
            <a:off x="3962400" y="12954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Domestic Supply</a:t>
            </a:r>
          </a:p>
          <a:p>
            <a:r>
              <a:rPr lang="en-US" sz="1800" b="1"/>
              <a:t>of grapes</a:t>
            </a:r>
          </a:p>
        </p:txBody>
      </p:sp>
      <p:sp>
        <p:nvSpPr>
          <p:cNvPr id="33811" name="Rectangle 19"/>
          <p:cNvSpPr>
            <a:spLocks noChangeArrowheads="1"/>
          </p:cNvSpPr>
          <p:nvPr/>
        </p:nvSpPr>
        <p:spPr bwMode="auto">
          <a:xfrm>
            <a:off x="2286000" y="4114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b="1" i="1" dirty="0"/>
              <a:t>a</a:t>
            </a:r>
          </a:p>
        </p:txBody>
      </p:sp>
      <p:sp>
        <p:nvSpPr>
          <p:cNvPr id="33812" name="Rectangle 20"/>
          <p:cNvSpPr>
            <a:spLocks noChangeArrowheads="1"/>
          </p:cNvSpPr>
          <p:nvPr/>
        </p:nvSpPr>
        <p:spPr bwMode="auto">
          <a:xfrm>
            <a:off x="3429000" y="6078538"/>
            <a:ext cx="43672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(millions bushels of grapes per year)</a:t>
            </a:r>
          </a:p>
        </p:txBody>
      </p:sp>
      <p:sp>
        <p:nvSpPr>
          <p:cNvPr id="33813" name="Rectangle 21"/>
          <p:cNvSpPr>
            <a:spLocks noChangeArrowheads="1"/>
          </p:cNvSpPr>
          <p:nvPr/>
        </p:nvSpPr>
        <p:spPr bwMode="auto">
          <a:xfrm rot="-5400000">
            <a:off x="34925" y="2311401"/>
            <a:ext cx="290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bushel of  grapes)</a:t>
            </a:r>
          </a:p>
        </p:txBody>
      </p:sp>
      <p:sp>
        <p:nvSpPr>
          <p:cNvPr id="33814" name="Rectangle 22"/>
          <p:cNvSpPr>
            <a:spLocks noChangeArrowheads="1"/>
          </p:cNvSpPr>
          <p:nvPr/>
        </p:nvSpPr>
        <p:spPr bwMode="auto">
          <a:xfrm>
            <a:off x="6051550" y="4451350"/>
            <a:ext cx="2101850"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of grapes</a:t>
            </a:r>
          </a:p>
        </p:txBody>
      </p:sp>
      <p:sp>
        <p:nvSpPr>
          <p:cNvPr id="33815" name="Line 23"/>
          <p:cNvSpPr>
            <a:spLocks noChangeShapeType="1"/>
          </p:cNvSpPr>
          <p:nvPr/>
        </p:nvSpPr>
        <p:spPr bwMode="auto">
          <a:xfrm flipV="1">
            <a:off x="2209800" y="4648200"/>
            <a:ext cx="3657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6" name="Line 24"/>
          <p:cNvSpPr>
            <a:spLocks noChangeShapeType="1"/>
          </p:cNvSpPr>
          <p:nvPr/>
        </p:nvSpPr>
        <p:spPr bwMode="auto">
          <a:xfrm flipV="1">
            <a:off x="2667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7" name="Rectangle 25"/>
          <p:cNvSpPr>
            <a:spLocks noChangeArrowheads="1"/>
          </p:cNvSpPr>
          <p:nvPr/>
        </p:nvSpPr>
        <p:spPr bwMode="auto">
          <a:xfrm>
            <a:off x="484505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7</a:t>
            </a:r>
          </a:p>
        </p:txBody>
      </p:sp>
      <p:sp>
        <p:nvSpPr>
          <p:cNvPr id="33818" name="Line 26"/>
          <p:cNvSpPr>
            <a:spLocks noChangeShapeType="1"/>
          </p:cNvSpPr>
          <p:nvPr/>
        </p:nvSpPr>
        <p:spPr bwMode="auto">
          <a:xfrm flipV="1">
            <a:off x="4953000" y="4648200"/>
            <a:ext cx="0" cy="1066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19" name="Rectangle 27"/>
          <p:cNvSpPr>
            <a:spLocks noChangeArrowheads="1"/>
          </p:cNvSpPr>
          <p:nvPr/>
        </p:nvSpPr>
        <p:spPr bwMode="auto">
          <a:xfrm>
            <a:off x="1876425" y="4876800"/>
            <a:ext cx="333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2</a:t>
            </a:r>
            <a:endParaRPr lang="en-US" sz="2400">
              <a:solidFill>
                <a:srgbClr val="FF3300"/>
              </a:solidFill>
            </a:endParaRPr>
          </a:p>
        </p:txBody>
      </p:sp>
      <p:sp>
        <p:nvSpPr>
          <p:cNvPr id="33820" name="Line 28"/>
          <p:cNvSpPr>
            <a:spLocks noChangeShapeType="1"/>
          </p:cNvSpPr>
          <p:nvPr/>
        </p:nvSpPr>
        <p:spPr bwMode="auto">
          <a:xfrm flipV="1">
            <a:off x="2209800" y="3886200"/>
            <a:ext cx="3657600" cy="0"/>
          </a:xfrm>
          <a:prstGeom prst="line">
            <a:avLst/>
          </a:prstGeom>
          <a:noFill/>
          <a:ln w="50800">
            <a:solidFill>
              <a:srgbClr val="0000FF"/>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21" name="Rectangle 29"/>
          <p:cNvSpPr>
            <a:spLocks noChangeArrowheads="1"/>
          </p:cNvSpPr>
          <p:nvPr/>
        </p:nvSpPr>
        <p:spPr bwMode="auto">
          <a:xfrm>
            <a:off x="6051550" y="3657600"/>
            <a:ext cx="2513013" cy="349250"/>
          </a:xfrm>
          <a:prstGeom prst="rect">
            <a:avLst/>
          </a:prstGeom>
          <a:solidFill>
            <a:srgbClr val="FFCC99"/>
          </a:solidFill>
          <a:ln w="12700">
            <a:solidFill>
              <a:schemeClr val="tx1"/>
            </a:solidFill>
            <a:miter lim="800000"/>
            <a:headEnd/>
            <a:tailEnd/>
          </a:ln>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600" b="1"/>
              <a:t>World price + tariff $2/bu </a:t>
            </a:r>
          </a:p>
        </p:txBody>
      </p:sp>
      <p:sp>
        <p:nvSpPr>
          <p:cNvPr id="33822" name="Line 30"/>
          <p:cNvSpPr>
            <a:spLocks noChangeShapeType="1"/>
          </p:cNvSpPr>
          <p:nvPr/>
        </p:nvSpPr>
        <p:spPr bwMode="auto">
          <a:xfrm flipV="1">
            <a:off x="3429000" y="38862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23" name="Rectangle 31"/>
          <p:cNvSpPr>
            <a:spLocks noChangeArrowheads="1"/>
          </p:cNvSpPr>
          <p:nvPr/>
        </p:nvSpPr>
        <p:spPr bwMode="auto">
          <a:xfrm>
            <a:off x="3276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3</a:t>
            </a:r>
          </a:p>
        </p:txBody>
      </p:sp>
      <p:sp>
        <p:nvSpPr>
          <p:cNvPr id="33824" name="Rectangle 32"/>
          <p:cNvSpPr>
            <a:spLocks noChangeArrowheads="1"/>
          </p:cNvSpPr>
          <p:nvPr/>
        </p:nvSpPr>
        <p:spPr bwMode="auto">
          <a:xfrm>
            <a:off x="4038600" y="5715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5</a:t>
            </a:r>
          </a:p>
        </p:txBody>
      </p:sp>
      <p:sp>
        <p:nvSpPr>
          <p:cNvPr id="33826" name="Line 34"/>
          <p:cNvSpPr>
            <a:spLocks noChangeShapeType="1"/>
          </p:cNvSpPr>
          <p:nvPr/>
        </p:nvSpPr>
        <p:spPr bwMode="auto">
          <a:xfrm flipV="1">
            <a:off x="3122613" y="1524000"/>
            <a:ext cx="3430587" cy="3433762"/>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28" name="Rectangle 36"/>
          <p:cNvSpPr>
            <a:spLocks noChangeArrowheads="1"/>
          </p:cNvSpPr>
          <p:nvPr/>
        </p:nvSpPr>
        <p:spPr bwMode="auto">
          <a:xfrm>
            <a:off x="6248400" y="1720850"/>
            <a:ext cx="2809875"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dirty="0" smtClean="0"/>
              <a:t>Supply with subsidy =	MC - $2/</a:t>
            </a:r>
            <a:r>
              <a:rPr lang="en-US" sz="1800" b="1" dirty="0" err="1" smtClean="0"/>
              <a:t>bu</a:t>
            </a:r>
            <a:r>
              <a:rPr lang="en-US" sz="1800" b="1" dirty="0" smtClean="0"/>
              <a:t> </a:t>
            </a:r>
            <a:endParaRPr lang="en-US" sz="1800" b="1" dirty="0"/>
          </a:p>
        </p:txBody>
      </p:sp>
      <p:sp>
        <p:nvSpPr>
          <p:cNvPr id="33833" name="Text Box 41"/>
          <p:cNvSpPr txBox="1">
            <a:spLocks noChangeArrowheads="1"/>
          </p:cNvSpPr>
          <p:nvPr/>
        </p:nvSpPr>
        <p:spPr bwMode="auto">
          <a:xfrm>
            <a:off x="3352800" y="5181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i="1">
                <a:solidFill>
                  <a:schemeClr val="hlink"/>
                </a:solidFill>
              </a:rPr>
              <a:t>imports</a:t>
            </a:r>
          </a:p>
        </p:txBody>
      </p:sp>
      <p:sp>
        <p:nvSpPr>
          <p:cNvPr id="33834" name="Line 42"/>
          <p:cNvSpPr>
            <a:spLocks noChangeShapeType="1"/>
          </p:cNvSpPr>
          <p:nvPr/>
        </p:nvSpPr>
        <p:spPr bwMode="auto">
          <a:xfrm rot="16200000" flipV="1">
            <a:off x="3810000" y="4876800"/>
            <a:ext cx="0" cy="609600"/>
          </a:xfrm>
          <a:prstGeom prst="line">
            <a:avLst/>
          </a:prstGeom>
          <a:noFill/>
          <a:ln w="25400">
            <a:solidFill>
              <a:srgbClr val="FF3300"/>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33835" name="Oval 43"/>
          <p:cNvSpPr>
            <a:spLocks noChangeArrowheads="1"/>
          </p:cNvSpPr>
          <p:nvPr/>
        </p:nvSpPr>
        <p:spPr bwMode="auto">
          <a:xfrm>
            <a:off x="5410200" y="2514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33836" name="Oval 44"/>
          <p:cNvSpPr>
            <a:spLocks noChangeArrowheads="1"/>
          </p:cNvSpPr>
          <p:nvPr/>
        </p:nvSpPr>
        <p:spPr bwMode="auto">
          <a:xfrm>
            <a:off x="3352800" y="4572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5" name="Line 37"/>
          <p:cNvSpPr>
            <a:spLocks noChangeShapeType="1"/>
          </p:cNvSpPr>
          <p:nvPr/>
        </p:nvSpPr>
        <p:spPr bwMode="auto">
          <a:xfrm rot="5400000" flipH="1" flipV="1">
            <a:off x="5029200" y="2362200"/>
            <a:ext cx="609600" cy="0"/>
          </a:xfrm>
          <a:prstGeom prst="line">
            <a:avLst/>
          </a:prstGeom>
          <a:noFill/>
          <a:ln w="25400">
            <a:solidFill>
              <a:srgbClr val="FF3300"/>
            </a:solidFill>
            <a:prstDash val="sysDot"/>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00262535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80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Welfare effects of a domestic production subsidy</a:t>
            </a:r>
          </a:p>
        </p:txBody>
      </p:sp>
      <p:graphicFrame>
        <p:nvGraphicFramePr>
          <p:cNvPr id="11266" name="Object 3"/>
          <p:cNvGraphicFramePr>
            <a:graphicFrameLocks noGrp="1" noChangeAspect="1"/>
          </p:cNvGraphicFramePr>
          <p:nvPr>
            <p:ph type="tbl" idx="1"/>
          </p:nvPr>
        </p:nvGraphicFramePr>
        <p:xfrm>
          <a:off x="777875" y="1982788"/>
          <a:ext cx="7600950" cy="4198937"/>
        </p:xfrm>
        <a:graphic>
          <a:graphicData uri="http://schemas.openxmlformats.org/presentationml/2006/ole">
            <mc:AlternateContent xmlns:mc="http://schemas.openxmlformats.org/markup-compatibility/2006">
              <mc:Choice xmlns:v="urn:schemas-microsoft-com:vml" Requires="v">
                <p:oleObj spid="_x0000_s256046" name="Document" r:id="rId4" imgW="7604640" imgH="4200480" progId="Word.Document.8">
                  <p:embed/>
                </p:oleObj>
              </mc:Choice>
              <mc:Fallback>
                <p:oleObj name="Document" r:id="rId4" imgW="7604640" imgH="42004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75" y="1982788"/>
                        <a:ext cx="7600950" cy="4198937"/>
                      </a:xfrm>
                      <a:prstGeom prst="rect">
                        <a:avLst/>
                      </a:prstGeom>
                    </p:spPr>
                  </p:pic>
                </p:oleObj>
              </mc:Fallback>
            </mc:AlternateContent>
          </a:graphicData>
        </a:graphic>
      </p:graphicFrame>
    </p:spTree>
    <p:extLst>
      <p:ext uri="{BB962C8B-B14F-4D97-AF65-F5344CB8AC3E}">
        <p14:creationId xmlns:p14="http://schemas.microsoft.com/office/powerpoint/2010/main" val="4222217731"/>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Welfare effects of a domestic production subsidy</a:t>
            </a:r>
          </a:p>
        </p:txBody>
      </p:sp>
      <p:graphicFrame>
        <p:nvGraphicFramePr>
          <p:cNvPr id="12290" name="Object 3"/>
          <p:cNvGraphicFramePr>
            <a:graphicFrameLocks noGrp="1" noChangeAspect="1"/>
          </p:cNvGraphicFramePr>
          <p:nvPr>
            <p:ph type="tbl" idx="1"/>
            <p:extLst>
              <p:ext uri="{D42A27DB-BD31-4B8C-83A1-F6EECF244321}">
                <p14:modId xmlns:p14="http://schemas.microsoft.com/office/powerpoint/2010/main" val="1402272126"/>
              </p:ext>
            </p:extLst>
          </p:nvPr>
        </p:nvGraphicFramePr>
        <p:xfrm>
          <a:off x="777875" y="1987550"/>
          <a:ext cx="7600950" cy="4187825"/>
        </p:xfrm>
        <a:graphic>
          <a:graphicData uri="http://schemas.openxmlformats.org/presentationml/2006/ole">
            <mc:AlternateContent xmlns:mc="http://schemas.openxmlformats.org/markup-compatibility/2006">
              <mc:Choice xmlns:v="urn:schemas-microsoft-com:vml" Requires="v">
                <p:oleObj spid="_x0000_s257071" name="Document" r:id="rId4" imgW="7620560" imgH="4199447" progId="Word.Document.8">
                  <p:embed/>
                </p:oleObj>
              </mc:Choice>
              <mc:Fallback>
                <p:oleObj name="Document" r:id="rId4" imgW="7620560" imgH="4199447" progId="Word.Document.8">
                  <p:embed/>
                  <p:pic>
                    <p:nvPicPr>
                      <p:cNvPr id="0" name=""/>
                      <p:cNvPicPr>
                        <a:picLocks noChangeAspect="1" noChangeArrowheads="1"/>
                      </p:cNvPicPr>
                      <p:nvPr/>
                    </p:nvPicPr>
                    <p:blipFill>
                      <a:blip r:embed="rId5"/>
                      <a:srcRect/>
                      <a:stretch>
                        <a:fillRect/>
                      </a:stretch>
                    </p:blipFill>
                    <p:spPr bwMode="auto">
                      <a:xfrm>
                        <a:off x="777875" y="1987550"/>
                        <a:ext cx="7600950" cy="4187825"/>
                      </a:xfrm>
                      <a:prstGeom prst="rect">
                        <a:avLst/>
                      </a:prstGeom>
                    </p:spPr>
                  </p:pic>
                </p:oleObj>
              </mc:Fallback>
            </mc:AlternateContent>
          </a:graphicData>
        </a:graphic>
      </p:graphicFrame>
    </p:spTree>
    <p:extLst>
      <p:ext uri="{BB962C8B-B14F-4D97-AF65-F5344CB8AC3E}">
        <p14:creationId xmlns:p14="http://schemas.microsoft.com/office/powerpoint/2010/main" val="1482343447"/>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Welfare Cost of Production Subsidies, Tariffs and Quotas</a:t>
            </a:r>
          </a:p>
        </p:txBody>
      </p:sp>
      <p:sp>
        <p:nvSpPr>
          <p:cNvPr id="58371" name="Rectangle 3"/>
          <p:cNvSpPr>
            <a:spLocks noGrp="1" noChangeArrowheads="1"/>
          </p:cNvSpPr>
          <p:nvPr>
            <p:ph type="body" idx="1"/>
          </p:nvPr>
        </p:nvSpPr>
        <p:spPr/>
        <p:txBody>
          <a:bodyPr/>
          <a:lstStyle/>
          <a:p>
            <a:r>
              <a:rPr lang="en-US" dirty="0" smtClean="0"/>
              <a:t>A production subsidy reduces welfare less than a tariff.</a:t>
            </a:r>
          </a:p>
          <a:p>
            <a:r>
              <a:rPr lang="en-US" dirty="0" smtClean="0"/>
              <a:t>A tariff reduces welfare less than a quota</a:t>
            </a:r>
          </a:p>
          <a:p>
            <a:pPr lvl="1"/>
            <a:r>
              <a:rPr lang="en-US" dirty="0" smtClean="0"/>
              <a:t>if the quota rights are given to a foreigner</a:t>
            </a:r>
          </a:p>
          <a:p>
            <a:pPr lvl="1"/>
            <a:r>
              <a:rPr lang="en-US" dirty="0" smtClean="0"/>
              <a:t>if domestic demand increases</a:t>
            </a:r>
          </a:p>
          <a:p>
            <a:pPr lvl="1"/>
            <a:r>
              <a:rPr lang="en-US" dirty="0" smtClean="0"/>
              <a:t>if domestic supply decreases, or</a:t>
            </a:r>
          </a:p>
          <a:p>
            <a:pPr lvl="1"/>
            <a:r>
              <a:rPr lang="en-US" dirty="0" smtClean="0"/>
              <a:t>if the domestic industry has market power</a:t>
            </a:r>
          </a:p>
          <a:p>
            <a:pPr marL="457200" lvl="1" indent="0">
              <a:buNone/>
            </a:pPr>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583654047"/>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lIns="90488" tIns="44450" rIns="90488" bIns="44450"/>
          <a:lstStyle/>
          <a:p>
            <a:r>
              <a:rPr lang="en-US" smtClean="0"/>
              <a:t>Learning Objectives</a:t>
            </a:r>
          </a:p>
        </p:txBody>
      </p:sp>
      <p:sp>
        <p:nvSpPr>
          <p:cNvPr id="3075" name="Rectangle 3"/>
          <p:cNvSpPr>
            <a:spLocks noGrp="1" noChangeArrowheads="1"/>
          </p:cNvSpPr>
          <p:nvPr>
            <p:ph type="body" idx="1"/>
          </p:nvPr>
        </p:nvSpPr>
        <p:spPr>
          <a:xfrm>
            <a:off x="685800" y="1981200"/>
            <a:ext cx="7772400" cy="4419600"/>
          </a:xfrm>
          <a:noFill/>
        </p:spPr>
        <p:txBody>
          <a:bodyPr lIns="90488" tIns="44450" rIns="90488" bIns="44450"/>
          <a:lstStyle/>
          <a:p>
            <a:pPr>
              <a:spcBef>
                <a:spcPct val="40000"/>
              </a:spcBef>
            </a:pPr>
            <a:r>
              <a:rPr lang="en-US" dirty="0">
                <a:solidFill>
                  <a:srgbClr val="B2B2B2"/>
                </a:solidFill>
              </a:rPr>
              <a:t>Reprise the gains from trade</a:t>
            </a:r>
          </a:p>
          <a:p>
            <a:pPr>
              <a:spcBef>
                <a:spcPct val="40000"/>
              </a:spcBef>
            </a:pPr>
            <a:r>
              <a:rPr lang="en-US" dirty="0">
                <a:solidFill>
                  <a:srgbClr val="B2B2B2"/>
                </a:solidFill>
              </a:rPr>
              <a:t>Learn terms related to commercial policy</a:t>
            </a:r>
          </a:p>
          <a:p>
            <a:pPr>
              <a:spcBef>
                <a:spcPct val="40000"/>
              </a:spcBef>
            </a:pPr>
            <a:r>
              <a:rPr lang="en-US" dirty="0">
                <a:solidFill>
                  <a:srgbClr val="B2B2B2"/>
                </a:solidFill>
              </a:rPr>
              <a:t>Analyze the effects of tariffs and quotas</a:t>
            </a:r>
          </a:p>
          <a:p>
            <a:pPr>
              <a:lnSpc>
                <a:spcPct val="90000"/>
              </a:lnSpc>
              <a:spcBef>
                <a:spcPct val="40000"/>
              </a:spcBef>
            </a:pPr>
            <a:r>
              <a:rPr lang="en-US" dirty="0">
                <a:solidFill>
                  <a:srgbClr val="B2B2B2"/>
                </a:solidFill>
              </a:rPr>
              <a:t>Analyze a domestic production subsidy</a:t>
            </a:r>
          </a:p>
          <a:p>
            <a:pPr>
              <a:spcBef>
                <a:spcPct val="40000"/>
              </a:spcBef>
            </a:pPr>
            <a:r>
              <a:rPr lang="en-US" dirty="0"/>
              <a:t>Explain the effective rate of protection</a:t>
            </a:r>
          </a:p>
          <a:p>
            <a:pPr>
              <a:spcBef>
                <a:spcPct val="40000"/>
              </a:spcBef>
            </a:pPr>
            <a:r>
              <a:rPr lang="en-US" dirty="0">
                <a:solidFill>
                  <a:srgbClr val="B2B2B2"/>
                </a:solidFill>
              </a:rPr>
              <a:t>Determine the optimal tariff</a:t>
            </a:r>
          </a:p>
          <a:p>
            <a:pPr marL="0" indent="0">
              <a:spcBef>
                <a:spcPct val="40000"/>
              </a:spcBef>
              <a:buNone/>
            </a:pPr>
            <a:endParaRPr lang="en-US" dirty="0">
              <a:solidFill>
                <a:srgbClr val="B2B2B2"/>
              </a:solidFill>
            </a:endParaRPr>
          </a:p>
        </p:txBody>
      </p:sp>
    </p:spTree>
    <p:extLst>
      <p:ext uri="{BB962C8B-B14F-4D97-AF65-F5344CB8AC3E}">
        <p14:creationId xmlns:p14="http://schemas.microsoft.com/office/powerpoint/2010/main" val="674419172"/>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3200" smtClean="0"/>
              <a:t>A low nominal tariff rate may understate the effective rate of protection</a:t>
            </a:r>
          </a:p>
        </p:txBody>
      </p:sp>
      <p:sp>
        <p:nvSpPr>
          <p:cNvPr id="74755" name="Rectangle 3"/>
          <p:cNvSpPr>
            <a:spLocks noChangeArrowheads="1"/>
          </p:cNvSpPr>
          <p:nvPr/>
        </p:nvSpPr>
        <p:spPr bwMode="auto">
          <a:xfrm>
            <a:off x="609600" y="1905000"/>
            <a:ext cx="7924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sz="2400"/>
              <a:t>In some countries, the effective rate of protection is more than twice the nominal rate. The effective rate of protection takes into account the effects of tariffs levied on raw materials and intermediate goods. </a:t>
            </a:r>
          </a:p>
          <a:p>
            <a:pPr eaLnBrk="1" hangingPunct="1"/>
            <a:endParaRPr lang="en-US" sz="2400"/>
          </a:p>
          <a:p>
            <a:pPr eaLnBrk="1" hangingPunct="1"/>
            <a:r>
              <a:rPr lang="en-US" sz="2400"/>
              <a:t>What is tariff escalation? </a:t>
            </a:r>
          </a:p>
          <a:p>
            <a:pPr eaLnBrk="1" hangingPunct="1"/>
            <a:endParaRPr lang="en-US" sz="2400"/>
          </a:p>
          <a:p>
            <a:pPr eaLnBrk="1" hangingPunct="1"/>
            <a:r>
              <a:rPr lang="en-US" sz="2400"/>
              <a:t>Tariff structures of industrialized nations have generally been characterized by rates that give greater protection to intermediate and finished products than to primary commodities. This is referred to as tariff escalation.</a:t>
            </a:r>
          </a:p>
        </p:txBody>
      </p:sp>
    </p:spTree>
    <p:extLst>
      <p:ext uri="{BB962C8B-B14F-4D97-AF65-F5344CB8AC3E}">
        <p14:creationId xmlns:p14="http://schemas.microsoft.com/office/powerpoint/2010/main" val="17948914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p:spPr>
        <p:txBody>
          <a:bodyPr lIns="90488" tIns="44450" rIns="90488" bIns="44450"/>
          <a:lstStyle/>
          <a:p>
            <a:r>
              <a:rPr lang="en-US" sz="3600" smtClean="0"/>
              <a:t>Nominal &amp; Effective Rates of Protection</a:t>
            </a:r>
            <a:endParaRPr lang="en-US" smtClean="0"/>
          </a:p>
        </p:txBody>
      </p:sp>
      <p:sp>
        <p:nvSpPr>
          <p:cNvPr id="76803" name="Rectangle 3"/>
          <p:cNvSpPr>
            <a:spLocks noGrp="1" noChangeArrowheads="1"/>
          </p:cNvSpPr>
          <p:nvPr>
            <p:ph type="body" idx="1"/>
          </p:nvPr>
        </p:nvSpPr>
        <p:spPr>
          <a:xfrm>
            <a:off x="685800" y="1981200"/>
            <a:ext cx="4191000" cy="4114800"/>
          </a:xfrm>
          <a:noFill/>
        </p:spPr>
        <p:txBody>
          <a:bodyPr lIns="90488" tIns="44450" rIns="90488" bIns="44450"/>
          <a:lstStyle/>
          <a:p>
            <a:r>
              <a:rPr lang="en-US" dirty="0" smtClean="0"/>
              <a:t>t = tariff ($/unit)</a:t>
            </a:r>
          </a:p>
          <a:p>
            <a:r>
              <a:rPr lang="en-US" dirty="0" smtClean="0"/>
              <a:t>P = free-trade price of good</a:t>
            </a:r>
          </a:p>
          <a:p>
            <a:r>
              <a:rPr lang="en-US" dirty="0" smtClean="0"/>
              <a:t>v = domestic value added with free trade</a:t>
            </a:r>
          </a:p>
          <a:p>
            <a:r>
              <a:rPr lang="en-US" dirty="0" smtClean="0"/>
              <a:t>v’= domestic value added with tariff</a:t>
            </a:r>
          </a:p>
        </p:txBody>
      </p:sp>
      <p:graphicFrame>
        <p:nvGraphicFramePr>
          <p:cNvPr id="76804" name="Object 4"/>
          <p:cNvGraphicFramePr>
            <a:graphicFrameLocks noChangeAspect="1"/>
          </p:cNvGraphicFramePr>
          <p:nvPr/>
        </p:nvGraphicFramePr>
        <p:xfrm>
          <a:off x="5106988" y="1995488"/>
          <a:ext cx="3279775" cy="3490912"/>
        </p:xfrm>
        <a:graphic>
          <a:graphicData uri="http://schemas.openxmlformats.org/presentationml/2006/ole">
            <mc:AlternateContent xmlns:mc="http://schemas.openxmlformats.org/markup-compatibility/2006">
              <mc:Choice xmlns:v="urn:schemas-microsoft-com:vml" Requires="v">
                <p:oleObj spid="_x0000_s263206" name="Equation" r:id="rId4" imgW="761669" imgH="812447" progId="Equation.3">
                  <p:embed/>
                </p:oleObj>
              </mc:Choice>
              <mc:Fallback>
                <p:oleObj name="Equation" r:id="rId4" imgW="761669" imgH="81244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6988" y="1995488"/>
                        <a:ext cx="3279775" cy="349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31269127"/>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p:spPr>
        <p:txBody>
          <a:bodyPr lIns="90488" tIns="44450" rIns="90488" bIns="44450"/>
          <a:lstStyle/>
          <a:p>
            <a:r>
              <a:rPr lang="en-US" sz="3600" smtClean="0"/>
              <a:t>Effective Rate of Protection</a:t>
            </a:r>
            <a:endParaRPr lang="en-US" smtClean="0"/>
          </a:p>
        </p:txBody>
      </p:sp>
      <p:sp>
        <p:nvSpPr>
          <p:cNvPr id="77827" name="Rectangle 3"/>
          <p:cNvSpPr>
            <a:spLocks noGrp="1" noChangeArrowheads="1"/>
          </p:cNvSpPr>
          <p:nvPr>
            <p:ph type="body" sz="half" idx="1"/>
          </p:nvPr>
        </p:nvSpPr>
        <p:spPr>
          <a:noFill/>
        </p:spPr>
        <p:txBody>
          <a:bodyPr lIns="90488" tIns="44450" rIns="90488" bIns="44450"/>
          <a:lstStyle/>
          <a:p>
            <a:pPr>
              <a:lnSpc>
                <a:spcPct val="80000"/>
              </a:lnSpc>
              <a:buFontTx/>
              <a:buNone/>
            </a:pPr>
            <a:r>
              <a:rPr lang="en-US" sz="2800" b="1" i="1" smtClean="0">
                <a:latin typeface="Euclid" panose="02020503060505020303" pitchFamily="18" charset="0"/>
              </a:rPr>
              <a:t>e</a:t>
            </a:r>
            <a:r>
              <a:rPr lang="en-US" sz="2800" smtClean="0"/>
              <a:t> = Effective Rate of Protection on final product</a:t>
            </a:r>
          </a:p>
          <a:p>
            <a:pPr>
              <a:lnSpc>
                <a:spcPct val="80000"/>
              </a:lnSpc>
              <a:buFontTx/>
              <a:buNone/>
            </a:pPr>
            <a:r>
              <a:rPr lang="en-US" sz="2800" b="1" i="1" smtClean="0">
                <a:latin typeface="Euclid" panose="02020503060505020303" pitchFamily="18" charset="0"/>
              </a:rPr>
              <a:t>n</a:t>
            </a:r>
            <a:r>
              <a:rPr lang="en-US" sz="2800" smtClean="0"/>
              <a:t> = nominal tariff rate on final product</a:t>
            </a:r>
          </a:p>
          <a:p>
            <a:pPr>
              <a:lnSpc>
                <a:spcPct val="80000"/>
              </a:lnSpc>
              <a:buFontTx/>
              <a:buNone/>
            </a:pPr>
            <a:r>
              <a:rPr lang="en-US" sz="2800" b="1" i="1" smtClean="0">
                <a:latin typeface="Euclid" panose="02020503060505020303" pitchFamily="18" charset="0"/>
              </a:rPr>
              <a:t>b</a:t>
            </a:r>
            <a:r>
              <a:rPr lang="en-US" sz="2800" smtClean="0"/>
              <a:t> = nominal tariff rate on imported input</a:t>
            </a:r>
          </a:p>
          <a:p>
            <a:pPr>
              <a:lnSpc>
                <a:spcPct val="80000"/>
              </a:lnSpc>
              <a:buFontTx/>
              <a:buNone/>
            </a:pPr>
            <a:r>
              <a:rPr lang="en-US" sz="2800" b="1" i="1" smtClean="0">
                <a:latin typeface="Euclid" panose="02020503060505020303" pitchFamily="18" charset="0"/>
              </a:rPr>
              <a:t>a </a:t>
            </a:r>
            <a:r>
              <a:rPr lang="en-US" sz="2800" smtClean="0"/>
              <a:t>= share of input in the total value of the final product in the absence of tariffs</a:t>
            </a:r>
          </a:p>
        </p:txBody>
      </p:sp>
      <p:graphicFrame>
        <p:nvGraphicFramePr>
          <p:cNvPr id="77828" name="Object 4"/>
          <p:cNvGraphicFramePr>
            <a:graphicFrameLocks noChangeAspect="1"/>
          </p:cNvGraphicFramePr>
          <p:nvPr/>
        </p:nvGraphicFramePr>
        <p:xfrm>
          <a:off x="4264025" y="2076450"/>
          <a:ext cx="450850" cy="850900"/>
        </p:xfrm>
        <a:graphic>
          <a:graphicData uri="http://schemas.openxmlformats.org/presentationml/2006/ole">
            <mc:AlternateContent xmlns:mc="http://schemas.openxmlformats.org/markup-compatibility/2006">
              <mc:Choice xmlns:v="urn:schemas-microsoft-com:vml" Requires="v">
                <p:oleObj spid="_x0000_s264266" name="Equation" r:id="rId4" imgW="114151" imgH="215619" progId="Equation.3">
                  <p:embed/>
                </p:oleObj>
              </mc:Choice>
              <mc:Fallback>
                <p:oleObj name="Equation" r:id="rId4" imgW="114151" imgH="21561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4025" y="2076450"/>
                        <a:ext cx="45085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9" name="Object 5"/>
          <p:cNvGraphicFramePr>
            <a:graphicFrameLocks noGrp="1" noChangeAspect="1"/>
          </p:cNvGraphicFramePr>
          <p:nvPr>
            <p:ph sz="half" idx="2"/>
          </p:nvPr>
        </p:nvGraphicFramePr>
        <p:xfrm>
          <a:off x="4648200" y="2901950"/>
          <a:ext cx="3810000" cy="2271713"/>
        </p:xfrm>
        <a:graphic>
          <a:graphicData uri="http://schemas.openxmlformats.org/presentationml/2006/ole">
            <mc:AlternateContent xmlns:mc="http://schemas.openxmlformats.org/markup-compatibility/2006">
              <mc:Choice xmlns:v="urn:schemas-microsoft-com:vml" Requires="v">
                <p:oleObj spid="_x0000_s264267" name="Equation" r:id="rId6" imgW="660113" imgH="393529" progId="Equation.DSMT4">
                  <p:embed/>
                </p:oleObj>
              </mc:Choice>
              <mc:Fallback>
                <p:oleObj name="Equation" r:id="rId6" imgW="660113" imgH="39352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901950"/>
                        <a:ext cx="3810000" cy="227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27683552"/>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lIns="90488" tIns="44450" rIns="90488" bIns="44450"/>
          <a:lstStyle/>
          <a:p>
            <a:r>
              <a:rPr lang="en-US" smtClean="0"/>
              <a:t>Learning Objectives</a:t>
            </a:r>
          </a:p>
        </p:txBody>
      </p:sp>
      <p:sp>
        <p:nvSpPr>
          <p:cNvPr id="43011" name="Rectangle 3"/>
          <p:cNvSpPr>
            <a:spLocks noGrp="1" noChangeArrowheads="1"/>
          </p:cNvSpPr>
          <p:nvPr>
            <p:ph type="body" idx="1"/>
          </p:nvPr>
        </p:nvSpPr>
        <p:spPr>
          <a:noFill/>
        </p:spPr>
        <p:txBody>
          <a:bodyPr lIns="90488" tIns="44450" rIns="90488" bIns="44450"/>
          <a:lstStyle/>
          <a:p>
            <a:pPr>
              <a:spcBef>
                <a:spcPct val="40000"/>
              </a:spcBef>
            </a:pPr>
            <a:r>
              <a:rPr lang="en-US" smtClean="0">
                <a:solidFill>
                  <a:srgbClr val="B2B2B2"/>
                </a:solidFill>
              </a:rPr>
              <a:t>Reprise the gains from trade</a:t>
            </a:r>
          </a:p>
          <a:p>
            <a:pPr>
              <a:spcBef>
                <a:spcPct val="40000"/>
              </a:spcBef>
            </a:pPr>
            <a:r>
              <a:rPr lang="en-US" smtClean="0">
                <a:solidFill>
                  <a:srgbClr val="B2B2B2"/>
                </a:solidFill>
              </a:rPr>
              <a:t>Become familiar with tariffs</a:t>
            </a:r>
          </a:p>
          <a:p>
            <a:pPr>
              <a:spcBef>
                <a:spcPct val="40000"/>
              </a:spcBef>
            </a:pPr>
            <a:r>
              <a:rPr lang="en-US" smtClean="0">
                <a:solidFill>
                  <a:srgbClr val="B2B2B2"/>
                </a:solidFill>
              </a:rPr>
              <a:t>Analyze the welfare cost of tariffs</a:t>
            </a:r>
          </a:p>
          <a:p>
            <a:pPr>
              <a:spcBef>
                <a:spcPct val="40000"/>
              </a:spcBef>
            </a:pPr>
            <a:r>
              <a:rPr lang="en-US" smtClean="0"/>
              <a:t>Determine the optimal tariff</a:t>
            </a:r>
          </a:p>
          <a:p>
            <a:pPr>
              <a:spcBef>
                <a:spcPct val="40000"/>
              </a:spcBef>
            </a:pPr>
            <a:r>
              <a:rPr lang="en-US" smtClean="0">
                <a:solidFill>
                  <a:srgbClr val="B2B2B2"/>
                </a:solidFill>
              </a:rPr>
              <a:t>Analyze export subsidies</a:t>
            </a:r>
          </a:p>
          <a:p>
            <a:pPr>
              <a:spcBef>
                <a:spcPct val="40000"/>
              </a:spcBef>
            </a:pPr>
            <a:r>
              <a:rPr lang="en-US" smtClean="0">
                <a:solidFill>
                  <a:srgbClr val="B2B2B2"/>
                </a:solidFill>
              </a:rPr>
              <a:t>Explain the effective rate of protection</a:t>
            </a: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2"/>
          <p:cNvSpPr>
            <a:spLocks noChangeShapeType="1"/>
          </p:cNvSpPr>
          <p:nvPr/>
        </p:nvSpPr>
        <p:spPr bwMode="auto">
          <a:xfrm flipV="1">
            <a:off x="6553200" y="16002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35" name="Rectangle 3"/>
          <p:cNvSpPr>
            <a:spLocks noGrp="1" noChangeArrowheads="1"/>
          </p:cNvSpPr>
          <p:nvPr>
            <p:ph type="title"/>
          </p:nvPr>
        </p:nvSpPr>
        <p:spPr>
          <a:xfrm>
            <a:off x="685800" y="0"/>
            <a:ext cx="7772400" cy="1371600"/>
          </a:xfrm>
          <a:noFill/>
        </p:spPr>
        <p:txBody>
          <a:bodyPr lIns="90488" tIns="44450" rIns="90488" bIns="44450"/>
          <a:lstStyle/>
          <a:p>
            <a:r>
              <a:rPr lang="en-US" smtClean="0"/>
              <a:t>Int’l Free Trade Eq. </a:t>
            </a:r>
            <a:br>
              <a:rPr lang="en-US" smtClean="0"/>
            </a:br>
            <a:r>
              <a:rPr lang="en-US" sz="3600" smtClean="0"/>
              <a:t>Large Country</a:t>
            </a:r>
            <a:endParaRPr lang="en-US" smtClean="0"/>
          </a:p>
        </p:txBody>
      </p:sp>
      <p:sp>
        <p:nvSpPr>
          <p:cNvPr id="44036" name="Line 4"/>
          <p:cNvSpPr>
            <a:spLocks noChangeShapeType="1"/>
          </p:cNvSpPr>
          <p:nvPr/>
        </p:nvSpPr>
        <p:spPr bwMode="auto">
          <a:xfrm>
            <a:off x="762000" y="2971800"/>
            <a:ext cx="10668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37" name="Rectangle 5"/>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grpSp>
        <p:nvGrpSpPr>
          <p:cNvPr id="44038" name="Group 6"/>
          <p:cNvGrpSpPr>
            <a:grpSpLocks/>
          </p:cNvGrpSpPr>
          <p:nvPr/>
        </p:nvGrpSpPr>
        <p:grpSpPr bwMode="auto">
          <a:xfrm>
            <a:off x="4572000" y="1371600"/>
            <a:ext cx="3429000" cy="4291013"/>
            <a:chOff x="480" y="864"/>
            <a:chExt cx="2160" cy="2703"/>
          </a:xfrm>
        </p:grpSpPr>
        <p:sp>
          <p:nvSpPr>
            <p:cNvPr id="44053" name="Line 7"/>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54" name="Line 8"/>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4039" name="Line 10"/>
          <p:cNvSpPr>
            <a:spLocks noChangeShapeType="1"/>
          </p:cNvSpPr>
          <p:nvPr/>
        </p:nvSpPr>
        <p:spPr bwMode="auto">
          <a:xfrm>
            <a:off x="4572000" y="1752600"/>
            <a:ext cx="2971800" cy="32766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40" name="Line 13"/>
          <p:cNvSpPr>
            <a:spLocks noChangeShapeType="1"/>
          </p:cNvSpPr>
          <p:nvPr/>
        </p:nvSpPr>
        <p:spPr bwMode="auto">
          <a:xfrm flipV="1">
            <a:off x="762000" y="14478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4041" name="Group 14"/>
          <p:cNvGrpSpPr>
            <a:grpSpLocks/>
          </p:cNvGrpSpPr>
          <p:nvPr/>
        </p:nvGrpSpPr>
        <p:grpSpPr bwMode="auto">
          <a:xfrm>
            <a:off x="762000" y="1371600"/>
            <a:ext cx="3429000" cy="4291013"/>
            <a:chOff x="480" y="864"/>
            <a:chExt cx="2160" cy="2703"/>
          </a:xfrm>
        </p:grpSpPr>
        <p:sp>
          <p:nvSpPr>
            <p:cNvPr id="44051" name="Line 15"/>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52" name="Line 16"/>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4042" name="Rectangle 17"/>
          <p:cNvSpPr>
            <a:spLocks noChangeArrowheads="1"/>
          </p:cNvSpPr>
          <p:nvPr/>
        </p:nvSpPr>
        <p:spPr bwMode="auto">
          <a:xfrm>
            <a:off x="50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44043" name="Line 19"/>
          <p:cNvSpPr>
            <a:spLocks noChangeShapeType="1"/>
          </p:cNvSpPr>
          <p:nvPr/>
        </p:nvSpPr>
        <p:spPr bwMode="auto">
          <a:xfrm>
            <a:off x="685800" y="1752600"/>
            <a:ext cx="3200400" cy="3200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44" name="Oval 21"/>
          <p:cNvSpPr>
            <a:spLocks noChangeArrowheads="1"/>
          </p:cNvSpPr>
          <p:nvPr/>
        </p:nvSpPr>
        <p:spPr bwMode="auto">
          <a:xfrm>
            <a:off x="1828800" y="2895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4045" name="Rectangle 24"/>
          <p:cNvSpPr>
            <a:spLocks noChangeArrowheads="1"/>
          </p:cNvSpPr>
          <p:nvPr/>
        </p:nvSpPr>
        <p:spPr bwMode="auto">
          <a:xfrm rot="-5400000">
            <a:off x="-329407"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44046" name="Rectangle 26"/>
          <p:cNvSpPr>
            <a:spLocks noChangeArrowheads="1"/>
          </p:cNvSpPr>
          <p:nvPr/>
        </p:nvSpPr>
        <p:spPr bwMode="auto">
          <a:xfrm>
            <a:off x="304800" y="2743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44047" name="Oval 36"/>
          <p:cNvSpPr>
            <a:spLocks noChangeArrowheads="1"/>
          </p:cNvSpPr>
          <p:nvPr/>
        </p:nvSpPr>
        <p:spPr bwMode="auto">
          <a:xfrm>
            <a:off x="6934200" y="4343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4048" name="Rectangle 37"/>
          <p:cNvSpPr>
            <a:spLocks noChangeArrowheads="1"/>
          </p:cNvSpPr>
          <p:nvPr/>
        </p:nvSpPr>
        <p:spPr bwMode="auto">
          <a:xfrm>
            <a:off x="411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44049" name="Line 38"/>
          <p:cNvSpPr>
            <a:spLocks noChangeShapeType="1"/>
          </p:cNvSpPr>
          <p:nvPr/>
        </p:nvSpPr>
        <p:spPr bwMode="auto">
          <a:xfrm>
            <a:off x="4572000" y="4419600"/>
            <a:ext cx="2362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50" name="Rectangle 44"/>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lIns="90488" tIns="44450" rIns="90488" bIns="44450"/>
          <a:lstStyle/>
          <a:p>
            <a:r>
              <a:rPr lang="en-US" smtClean="0"/>
              <a:t>Dynamic Gains from Trade</a:t>
            </a:r>
          </a:p>
        </p:txBody>
      </p:sp>
      <p:sp>
        <p:nvSpPr>
          <p:cNvPr id="952323" name="Rectangle 3"/>
          <p:cNvSpPr>
            <a:spLocks noGrp="1" noChangeArrowheads="1"/>
          </p:cNvSpPr>
          <p:nvPr>
            <p:ph type="body" idx="1"/>
          </p:nvPr>
        </p:nvSpPr>
        <p:spPr>
          <a:xfrm>
            <a:off x="685800" y="1371600"/>
            <a:ext cx="7772400" cy="4953000"/>
          </a:xfrm>
          <a:noFill/>
        </p:spPr>
        <p:txBody>
          <a:bodyPr lIns="90488" tIns="44450" rIns="90488" bIns="44450"/>
          <a:lstStyle/>
          <a:p>
            <a:pPr>
              <a:spcBef>
                <a:spcPct val="15000"/>
              </a:spcBef>
            </a:pPr>
            <a:r>
              <a:rPr lang="en-US" dirty="0" smtClean="0"/>
              <a:t>Trade may speed economic growth</a:t>
            </a:r>
          </a:p>
          <a:p>
            <a:pPr lvl="1">
              <a:spcBef>
                <a:spcPct val="5000"/>
              </a:spcBef>
            </a:pPr>
            <a:r>
              <a:rPr lang="en-US" dirty="0" smtClean="0"/>
              <a:t>Capital goods may be imported.</a:t>
            </a:r>
          </a:p>
          <a:p>
            <a:pPr lvl="1">
              <a:spcBef>
                <a:spcPct val="5000"/>
              </a:spcBef>
            </a:pPr>
            <a:r>
              <a:rPr lang="en-US" dirty="0" smtClean="0"/>
              <a:t>Trade diffuses new technology.</a:t>
            </a:r>
          </a:p>
          <a:p>
            <a:pPr lvl="1">
              <a:spcBef>
                <a:spcPct val="5000"/>
              </a:spcBef>
            </a:pPr>
            <a:r>
              <a:rPr lang="en-US" dirty="0" smtClean="0"/>
              <a:t>Trade raises real income. Savings rise, financing investment…</a:t>
            </a:r>
          </a:p>
          <a:p>
            <a:pPr lvl="1">
              <a:spcBef>
                <a:spcPct val="5000"/>
              </a:spcBef>
            </a:pPr>
            <a:r>
              <a:rPr lang="en-US" dirty="0" smtClean="0"/>
              <a:t>Free trade creates competition</a:t>
            </a:r>
          </a:p>
          <a:p>
            <a:pPr lvl="1">
              <a:spcBef>
                <a:spcPct val="5000"/>
              </a:spcBef>
            </a:pPr>
            <a:r>
              <a:rPr lang="en-US" dirty="0" smtClean="0"/>
              <a:t>Trade expands the market, allowing firms to produce at an efficient scale.</a:t>
            </a:r>
          </a:p>
          <a:p>
            <a:pPr lvl="1">
              <a:spcBef>
                <a:spcPct val="5000"/>
              </a:spcBef>
            </a:pPr>
            <a:r>
              <a:rPr lang="en-US" dirty="0" smtClean="0"/>
              <a:t>Investment opportunities are created when developing countries are allowed to export their comparative advantage goods to other countries</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Line 1026"/>
          <p:cNvSpPr>
            <a:spLocks noChangeShapeType="1"/>
          </p:cNvSpPr>
          <p:nvPr/>
        </p:nvSpPr>
        <p:spPr bwMode="auto">
          <a:xfrm flipV="1">
            <a:off x="6553200" y="16002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59" name="Rectangle 1030"/>
          <p:cNvSpPr>
            <a:spLocks noGrp="1" noChangeArrowheads="1"/>
          </p:cNvSpPr>
          <p:nvPr>
            <p:ph type="title"/>
          </p:nvPr>
        </p:nvSpPr>
        <p:spPr>
          <a:xfrm>
            <a:off x="685800" y="0"/>
            <a:ext cx="7772400" cy="1371600"/>
          </a:xfrm>
          <a:noFill/>
        </p:spPr>
        <p:txBody>
          <a:bodyPr lIns="90488" tIns="44450" rIns="90488" bIns="44450"/>
          <a:lstStyle/>
          <a:p>
            <a:r>
              <a:rPr lang="en-US" smtClean="0"/>
              <a:t>Int’l Free Trade Eq. </a:t>
            </a:r>
            <a:br>
              <a:rPr lang="en-US" smtClean="0"/>
            </a:br>
            <a:r>
              <a:rPr lang="en-US" sz="3600" smtClean="0"/>
              <a:t>Large Country</a:t>
            </a:r>
            <a:endParaRPr lang="en-US" smtClean="0"/>
          </a:p>
        </p:txBody>
      </p:sp>
      <p:sp>
        <p:nvSpPr>
          <p:cNvPr id="45060" name="Line 1035"/>
          <p:cNvSpPr>
            <a:spLocks noChangeShapeType="1"/>
          </p:cNvSpPr>
          <p:nvPr/>
        </p:nvSpPr>
        <p:spPr bwMode="auto">
          <a:xfrm>
            <a:off x="762000" y="2971800"/>
            <a:ext cx="10668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61" name="Rectangle 1042"/>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grpSp>
        <p:nvGrpSpPr>
          <p:cNvPr id="45062" name="Group 1049"/>
          <p:cNvGrpSpPr>
            <a:grpSpLocks/>
          </p:cNvGrpSpPr>
          <p:nvPr/>
        </p:nvGrpSpPr>
        <p:grpSpPr bwMode="auto">
          <a:xfrm>
            <a:off x="4572000" y="1371600"/>
            <a:ext cx="3429000" cy="4291013"/>
            <a:chOff x="480" y="864"/>
            <a:chExt cx="2160" cy="2703"/>
          </a:xfrm>
        </p:grpSpPr>
        <p:sp>
          <p:nvSpPr>
            <p:cNvPr id="45100" name="Line 1050"/>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101" name="Line 1051"/>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5063" name="Line 1052"/>
          <p:cNvSpPr>
            <a:spLocks noChangeShapeType="1"/>
          </p:cNvSpPr>
          <p:nvPr/>
        </p:nvSpPr>
        <p:spPr bwMode="auto">
          <a:xfrm flipV="1">
            <a:off x="4572000" y="3657600"/>
            <a:ext cx="33528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64" name="Line 1053"/>
          <p:cNvSpPr>
            <a:spLocks noChangeShapeType="1"/>
          </p:cNvSpPr>
          <p:nvPr/>
        </p:nvSpPr>
        <p:spPr bwMode="auto">
          <a:xfrm>
            <a:off x="4572000" y="1752600"/>
            <a:ext cx="2971800" cy="32766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65" name="Line 1027"/>
          <p:cNvSpPr>
            <a:spLocks noChangeShapeType="1"/>
          </p:cNvSpPr>
          <p:nvPr/>
        </p:nvSpPr>
        <p:spPr bwMode="auto">
          <a:xfrm flipV="1">
            <a:off x="762000" y="3657600"/>
            <a:ext cx="30480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66" name="Line 1028"/>
          <p:cNvSpPr>
            <a:spLocks noChangeShapeType="1"/>
          </p:cNvSpPr>
          <p:nvPr/>
        </p:nvSpPr>
        <p:spPr bwMode="auto">
          <a:xfrm flipV="1">
            <a:off x="2590800" y="3733800"/>
            <a:ext cx="0" cy="1905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67" name="Line 1029"/>
          <p:cNvSpPr>
            <a:spLocks noChangeShapeType="1"/>
          </p:cNvSpPr>
          <p:nvPr/>
        </p:nvSpPr>
        <p:spPr bwMode="auto">
          <a:xfrm flipV="1">
            <a:off x="762000" y="14478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5068" name="Group 1031"/>
          <p:cNvGrpSpPr>
            <a:grpSpLocks/>
          </p:cNvGrpSpPr>
          <p:nvPr/>
        </p:nvGrpSpPr>
        <p:grpSpPr bwMode="auto">
          <a:xfrm>
            <a:off x="762000" y="1371600"/>
            <a:ext cx="3429000" cy="4291013"/>
            <a:chOff x="480" y="864"/>
            <a:chExt cx="2160" cy="2703"/>
          </a:xfrm>
        </p:grpSpPr>
        <p:sp>
          <p:nvSpPr>
            <p:cNvPr id="45098" name="Line 1032"/>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99" name="Line 1033"/>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5069" name="Rectangle 1034"/>
          <p:cNvSpPr>
            <a:spLocks noChangeArrowheads="1"/>
          </p:cNvSpPr>
          <p:nvPr/>
        </p:nvSpPr>
        <p:spPr bwMode="auto">
          <a:xfrm>
            <a:off x="50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45070" name="Line 1036"/>
          <p:cNvSpPr>
            <a:spLocks noChangeShapeType="1"/>
          </p:cNvSpPr>
          <p:nvPr/>
        </p:nvSpPr>
        <p:spPr bwMode="auto">
          <a:xfrm flipV="1">
            <a:off x="1524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71" name="Line 1037"/>
          <p:cNvSpPr>
            <a:spLocks noChangeShapeType="1"/>
          </p:cNvSpPr>
          <p:nvPr/>
        </p:nvSpPr>
        <p:spPr bwMode="auto">
          <a:xfrm>
            <a:off x="685800" y="1752600"/>
            <a:ext cx="3200400" cy="3200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72" name="Oval 1038"/>
          <p:cNvSpPr>
            <a:spLocks noChangeArrowheads="1"/>
          </p:cNvSpPr>
          <p:nvPr/>
        </p:nvSpPr>
        <p:spPr bwMode="auto">
          <a:xfrm>
            <a:off x="25146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5073" name="Oval 1039"/>
          <p:cNvSpPr>
            <a:spLocks noChangeArrowheads="1"/>
          </p:cNvSpPr>
          <p:nvPr/>
        </p:nvSpPr>
        <p:spPr bwMode="auto">
          <a:xfrm>
            <a:off x="1828800" y="2895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5074" name="Rectangle 1040"/>
          <p:cNvSpPr>
            <a:spLocks noChangeArrowheads="1"/>
          </p:cNvSpPr>
          <p:nvPr/>
        </p:nvSpPr>
        <p:spPr bwMode="auto">
          <a:xfrm>
            <a:off x="2667000" y="48768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demand for L</a:t>
            </a:r>
          </a:p>
        </p:txBody>
      </p:sp>
      <p:sp>
        <p:nvSpPr>
          <p:cNvPr id="45075" name="Rectangle 1041"/>
          <p:cNvSpPr>
            <a:spLocks noChangeArrowheads="1"/>
          </p:cNvSpPr>
          <p:nvPr/>
        </p:nvSpPr>
        <p:spPr bwMode="auto">
          <a:xfrm>
            <a:off x="2514600" y="1600200"/>
            <a:ext cx="1257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Supply</a:t>
            </a:r>
          </a:p>
          <a:p>
            <a:r>
              <a:rPr lang="en-US" sz="1800" b="1"/>
              <a:t>of L</a:t>
            </a:r>
          </a:p>
        </p:txBody>
      </p:sp>
      <p:sp>
        <p:nvSpPr>
          <p:cNvPr id="45076" name="Rectangle 1043"/>
          <p:cNvSpPr>
            <a:spLocks noChangeArrowheads="1"/>
          </p:cNvSpPr>
          <p:nvPr/>
        </p:nvSpPr>
        <p:spPr bwMode="auto">
          <a:xfrm rot="-5400000">
            <a:off x="-329407"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45077" name="Oval 1044"/>
          <p:cNvSpPr>
            <a:spLocks noChangeArrowheads="1"/>
          </p:cNvSpPr>
          <p:nvPr/>
        </p:nvSpPr>
        <p:spPr bwMode="auto">
          <a:xfrm>
            <a:off x="14478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5078" name="Rectangle 1045"/>
          <p:cNvSpPr>
            <a:spLocks noChangeArrowheads="1"/>
          </p:cNvSpPr>
          <p:nvPr/>
        </p:nvSpPr>
        <p:spPr bwMode="auto">
          <a:xfrm>
            <a:off x="304800" y="2743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45079" name="Rectangle 1046"/>
          <p:cNvSpPr>
            <a:spLocks noChangeArrowheads="1"/>
          </p:cNvSpPr>
          <p:nvPr/>
        </p:nvSpPr>
        <p:spPr bwMode="auto">
          <a:xfrm>
            <a:off x="22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45080" name="Rectangle 1047"/>
          <p:cNvSpPr>
            <a:spLocks noChangeArrowheads="1"/>
          </p:cNvSpPr>
          <p:nvPr/>
        </p:nvSpPr>
        <p:spPr bwMode="auto">
          <a:xfrm>
            <a:off x="1447800" y="5715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1</a:t>
            </a:r>
            <a:endParaRPr lang="en-US" sz="2400"/>
          </a:p>
        </p:txBody>
      </p:sp>
      <p:sp>
        <p:nvSpPr>
          <p:cNvPr id="45081" name="Rectangle 1048"/>
          <p:cNvSpPr>
            <a:spLocks noChangeArrowheads="1"/>
          </p:cNvSpPr>
          <p:nvPr/>
        </p:nvSpPr>
        <p:spPr bwMode="auto">
          <a:xfrm>
            <a:off x="2438400" y="5715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2</a:t>
            </a:r>
            <a:endParaRPr lang="en-US" sz="2400"/>
          </a:p>
        </p:txBody>
      </p:sp>
      <p:sp>
        <p:nvSpPr>
          <p:cNvPr id="45082" name="Line 1054"/>
          <p:cNvSpPr>
            <a:spLocks noChangeShapeType="1"/>
          </p:cNvSpPr>
          <p:nvPr/>
        </p:nvSpPr>
        <p:spPr bwMode="auto">
          <a:xfrm>
            <a:off x="1524000" y="5562600"/>
            <a:ext cx="9906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83" name="Line 1055"/>
          <p:cNvSpPr>
            <a:spLocks noChangeShapeType="1"/>
          </p:cNvSpPr>
          <p:nvPr/>
        </p:nvSpPr>
        <p:spPr bwMode="auto">
          <a:xfrm flipV="1">
            <a:off x="6324600" y="3733800"/>
            <a:ext cx="0" cy="1905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84" name="Line 1056"/>
          <p:cNvSpPr>
            <a:spLocks noChangeShapeType="1"/>
          </p:cNvSpPr>
          <p:nvPr/>
        </p:nvSpPr>
        <p:spPr bwMode="auto">
          <a:xfrm flipV="1">
            <a:off x="7391400" y="3733800"/>
            <a:ext cx="0" cy="1905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85" name="Line 1057"/>
          <p:cNvSpPr>
            <a:spLocks noChangeShapeType="1"/>
          </p:cNvSpPr>
          <p:nvPr/>
        </p:nvSpPr>
        <p:spPr bwMode="auto">
          <a:xfrm>
            <a:off x="6324600" y="5562600"/>
            <a:ext cx="9906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86" name="Oval 1058"/>
          <p:cNvSpPr>
            <a:spLocks noChangeArrowheads="1"/>
          </p:cNvSpPr>
          <p:nvPr/>
        </p:nvSpPr>
        <p:spPr bwMode="auto">
          <a:xfrm>
            <a:off x="62484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5087" name="Oval 1059"/>
          <p:cNvSpPr>
            <a:spLocks noChangeArrowheads="1"/>
          </p:cNvSpPr>
          <p:nvPr/>
        </p:nvSpPr>
        <p:spPr bwMode="auto">
          <a:xfrm>
            <a:off x="73152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5088" name="Oval 1060"/>
          <p:cNvSpPr>
            <a:spLocks noChangeArrowheads="1"/>
          </p:cNvSpPr>
          <p:nvPr/>
        </p:nvSpPr>
        <p:spPr bwMode="auto">
          <a:xfrm>
            <a:off x="6934200" y="4343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5089" name="Rectangle 1061"/>
          <p:cNvSpPr>
            <a:spLocks noChangeArrowheads="1"/>
          </p:cNvSpPr>
          <p:nvPr/>
        </p:nvSpPr>
        <p:spPr bwMode="auto">
          <a:xfrm>
            <a:off x="411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45090" name="Line 1062"/>
          <p:cNvSpPr>
            <a:spLocks noChangeShapeType="1"/>
          </p:cNvSpPr>
          <p:nvPr/>
        </p:nvSpPr>
        <p:spPr bwMode="auto">
          <a:xfrm>
            <a:off x="4572000" y="4419600"/>
            <a:ext cx="2362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91" name="Rectangle 1063"/>
          <p:cNvSpPr>
            <a:spLocks noChangeArrowheads="1"/>
          </p:cNvSpPr>
          <p:nvPr/>
        </p:nvSpPr>
        <p:spPr bwMode="auto">
          <a:xfrm>
            <a:off x="403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45092" name="Rectangle 1064"/>
          <p:cNvSpPr>
            <a:spLocks noChangeArrowheads="1"/>
          </p:cNvSpPr>
          <p:nvPr/>
        </p:nvSpPr>
        <p:spPr bwMode="auto">
          <a:xfrm>
            <a:off x="7467600" y="4953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demand for L</a:t>
            </a:r>
          </a:p>
        </p:txBody>
      </p:sp>
      <p:sp>
        <p:nvSpPr>
          <p:cNvPr id="45093" name="Rectangle 1065"/>
          <p:cNvSpPr>
            <a:spLocks noChangeArrowheads="1"/>
          </p:cNvSpPr>
          <p:nvPr/>
        </p:nvSpPr>
        <p:spPr bwMode="auto">
          <a:xfrm>
            <a:off x="7010400" y="1752600"/>
            <a:ext cx="124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Supply</a:t>
            </a:r>
          </a:p>
          <a:p>
            <a:r>
              <a:rPr lang="en-US" sz="1800" b="1"/>
              <a:t>of L</a:t>
            </a:r>
          </a:p>
        </p:txBody>
      </p:sp>
      <p:sp>
        <p:nvSpPr>
          <p:cNvPr id="45094" name="Rectangle 1066"/>
          <p:cNvSpPr>
            <a:spLocks noChangeArrowheads="1"/>
          </p:cNvSpPr>
          <p:nvPr/>
        </p:nvSpPr>
        <p:spPr bwMode="auto">
          <a:xfrm>
            <a:off x="61722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1</a:t>
            </a:r>
            <a:r>
              <a:rPr lang="en-US" sz="1800"/>
              <a:t>’</a:t>
            </a:r>
            <a:endParaRPr lang="en-US" sz="2400"/>
          </a:p>
        </p:txBody>
      </p:sp>
      <p:sp>
        <p:nvSpPr>
          <p:cNvPr id="45095" name="Rectangle 1067"/>
          <p:cNvSpPr>
            <a:spLocks noChangeArrowheads="1"/>
          </p:cNvSpPr>
          <p:nvPr/>
        </p:nvSpPr>
        <p:spPr bwMode="auto">
          <a:xfrm>
            <a:off x="7162800" y="5638800"/>
            <a:ext cx="685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2</a:t>
            </a:r>
            <a:r>
              <a:rPr lang="en-US" sz="1800"/>
              <a:t>’</a:t>
            </a:r>
            <a:endParaRPr lang="en-US" sz="2400"/>
          </a:p>
        </p:txBody>
      </p:sp>
      <p:sp>
        <p:nvSpPr>
          <p:cNvPr id="45096" name="Rectangle 1068"/>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45097" name="Text Box 1070"/>
          <p:cNvSpPr txBox="1">
            <a:spLocks noChangeArrowheads="1"/>
          </p:cNvSpPr>
          <p:nvPr/>
        </p:nvSpPr>
        <p:spPr bwMode="auto">
          <a:xfrm>
            <a:off x="0" y="6461125"/>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t>See Table 4.6, p. 116, Carbaugh</a:t>
            </a:r>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flipV="1">
            <a:off x="762000" y="13716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7107" name="Group 3"/>
          <p:cNvGrpSpPr>
            <a:grpSpLocks/>
          </p:cNvGrpSpPr>
          <p:nvPr/>
        </p:nvGrpSpPr>
        <p:grpSpPr bwMode="auto">
          <a:xfrm>
            <a:off x="762000" y="1371600"/>
            <a:ext cx="3429000" cy="4291013"/>
            <a:chOff x="480" y="864"/>
            <a:chExt cx="2160" cy="2703"/>
          </a:xfrm>
        </p:grpSpPr>
        <p:sp>
          <p:nvSpPr>
            <p:cNvPr id="47134" name="Line 4"/>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35" name="Line 5"/>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7108" name="Rectangle 6"/>
          <p:cNvSpPr>
            <a:spLocks noChangeArrowheads="1"/>
          </p:cNvSpPr>
          <p:nvPr/>
        </p:nvSpPr>
        <p:spPr bwMode="auto">
          <a:xfrm>
            <a:off x="50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47109" name="Line 7"/>
          <p:cNvSpPr>
            <a:spLocks noChangeShapeType="1"/>
          </p:cNvSpPr>
          <p:nvPr/>
        </p:nvSpPr>
        <p:spPr bwMode="auto">
          <a:xfrm>
            <a:off x="762000" y="1828800"/>
            <a:ext cx="3124200" cy="3124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10" name="Oval 8"/>
          <p:cNvSpPr>
            <a:spLocks noChangeArrowheads="1"/>
          </p:cNvSpPr>
          <p:nvPr/>
        </p:nvSpPr>
        <p:spPr bwMode="auto">
          <a:xfrm>
            <a:off x="1752600" y="2895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7111" name="Rectangle 9"/>
          <p:cNvSpPr>
            <a:spLocks noChangeArrowheads="1"/>
          </p:cNvSpPr>
          <p:nvPr/>
        </p:nvSpPr>
        <p:spPr bwMode="auto">
          <a:xfrm>
            <a:off x="2667000" y="48768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demand for Lobster</a:t>
            </a:r>
          </a:p>
        </p:txBody>
      </p:sp>
      <p:sp>
        <p:nvSpPr>
          <p:cNvPr id="47112" name="Rectangle 10"/>
          <p:cNvSpPr>
            <a:spLocks noChangeArrowheads="1"/>
          </p:cNvSpPr>
          <p:nvPr/>
        </p:nvSpPr>
        <p:spPr bwMode="auto">
          <a:xfrm>
            <a:off x="2514600" y="1600200"/>
            <a:ext cx="1257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Supply</a:t>
            </a:r>
          </a:p>
          <a:p>
            <a:r>
              <a:rPr lang="en-US" sz="1800" b="1"/>
              <a:t>of Lobster</a:t>
            </a:r>
          </a:p>
        </p:txBody>
      </p:sp>
      <p:sp>
        <p:nvSpPr>
          <p:cNvPr id="47113" name="Rectangle 11"/>
          <p:cNvSpPr>
            <a:spLocks noChangeArrowheads="1"/>
          </p:cNvSpPr>
          <p:nvPr/>
        </p:nvSpPr>
        <p:spPr bwMode="auto">
          <a:xfrm rot="-5400000">
            <a:off x="-329407"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47114" name="Rectangle 12"/>
          <p:cNvSpPr>
            <a:spLocks noChangeArrowheads="1"/>
          </p:cNvSpPr>
          <p:nvPr/>
        </p:nvSpPr>
        <p:spPr bwMode="auto">
          <a:xfrm>
            <a:off x="304800" y="2743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47115" name="Rectangle 13"/>
          <p:cNvSpPr>
            <a:spLocks noChangeArrowheads="1"/>
          </p:cNvSpPr>
          <p:nvPr/>
        </p:nvSpPr>
        <p:spPr bwMode="auto">
          <a:xfrm>
            <a:off x="22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47116" name="Oval 14"/>
          <p:cNvSpPr>
            <a:spLocks noChangeArrowheads="1"/>
          </p:cNvSpPr>
          <p:nvPr/>
        </p:nvSpPr>
        <p:spPr bwMode="auto">
          <a:xfrm>
            <a:off x="3124200" y="4267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7117" name="Rectangle 15"/>
          <p:cNvSpPr>
            <a:spLocks noGrp="1" noChangeArrowheads="1"/>
          </p:cNvSpPr>
          <p:nvPr>
            <p:ph type="title"/>
          </p:nvPr>
        </p:nvSpPr>
        <p:spPr>
          <a:xfrm>
            <a:off x="685800" y="0"/>
            <a:ext cx="7772400" cy="1371600"/>
          </a:xfrm>
          <a:noFill/>
        </p:spPr>
        <p:txBody>
          <a:bodyPr lIns="90488" tIns="44450" rIns="90488" bIns="44450"/>
          <a:lstStyle/>
          <a:p>
            <a:r>
              <a:rPr lang="en-US" smtClean="0"/>
              <a:t>Import Demand</a:t>
            </a:r>
          </a:p>
        </p:txBody>
      </p:sp>
      <p:sp>
        <p:nvSpPr>
          <p:cNvPr id="47118" name="Rectangle 16"/>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47119" name="Oval 18"/>
          <p:cNvSpPr>
            <a:spLocks noChangeArrowheads="1"/>
          </p:cNvSpPr>
          <p:nvPr/>
        </p:nvSpPr>
        <p:spPr bwMode="auto">
          <a:xfrm>
            <a:off x="6553200" y="4267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7120" name="Rectangle 19"/>
          <p:cNvSpPr>
            <a:spLocks noChangeArrowheads="1"/>
          </p:cNvSpPr>
          <p:nvPr/>
        </p:nvSpPr>
        <p:spPr bwMode="auto">
          <a:xfrm>
            <a:off x="411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grpSp>
        <p:nvGrpSpPr>
          <p:cNvPr id="47121" name="Group 20"/>
          <p:cNvGrpSpPr>
            <a:grpSpLocks/>
          </p:cNvGrpSpPr>
          <p:nvPr/>
        </p:nvGrpSpPr>
        <p:grpSpPr bwMode="auto">
          <a:xfrm>
            <a:off x="4572000" y="1371600"/>
            <a:ext cx="3429000" cy="4291013"/>
            <a:chOff x="480" y="864"/>
            <a:chExt cx="2160" cy="2703"/>
          </a:xfrm>
        </p:grpSpPr>
        <p:sp>
          <p:nvSpPr>
            <p:cNvPr id="47132" name="Line 21"/>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33" name="Line 22"/>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7122" name="Rectangle 23"/>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47123" name="Rectangle 25"/>
          <p:cNvSpPr>
            <a:spLocks noChangeArrowheads="1"/>
          </p:cNvSpPr>
          <p:nvPr/>
        </p:nvSpPr>
        <p:spPr bwMode="auto">
          <a:xfrm rot="-5400000">
            <a:off x="3480593"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47124" name="Rectangle 26"/>
          <p:cNvSpPr>
            <a:spLocks noChangeArrowheads="1"/>
          </p:cNvSpPr>
          <p:nvPr/>
        </p:nvSpPr>
        <p:spPr bwMode="auto">
          <a:xfrm>
            <a:off x="4114800" y="2743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47125" name="Rectangle 27"/>
          <p:cNvSpPr>
            <a:spLocks noChangeArrowheads="1"/>
          </p:cNvSpPr>
          <p:nvPr/>
        </p:nvSpPr>
        <p:spPr bwMode="auto">
          <a:xfrm>
            <a:off x="5486400" y="5715000"/>
            <a:ext cx="1600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M = Q</a:t>
            </a:r>
            <a:r>
              <a:rPr lang="en-US" sz="1800" baseline="-25000"/>
              <a:t>D</a:t>
            </a:r>
            <a:r>
              <a:rPr lang="en-US" sz="1800"/>
              <a:t> -</a:t>
            </a:r>
            <a:r>
              <a:rPr lang="en-US" sz="1800" baseline="-25000"/>
              <a:t> </a:t>
            </a:r>
            <a:r>
              <a:rPr lang="en-US" sz="1800"/>
              <a:t>Q</a:t>
            </a:r>
            <a:r>
              <a:rPr lang="en-US" sz="1800" baseline="-25000"/>
              <a:t>S</a:t>
            </a:r>
          </a:p>
        </p:txBody>
      </p:sp>
      <p:sp>
        <p:nvSpPr>
          <p:cNvPr id="47126" name="Line 28"/>
          <p:cNvSpPr>
            <a:spLocks noChangeShapeType="1"/>
          </p:cNvSpPr>
          <p:nvPr/>
        </p:nvSpPr>
        <p:spPr bwMode="auto">
          <a:xfrm>
            <a:off x="762000" y="2971800"/>
            <a:ext cx="38100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27" name="Oval 29"/>
          <p:cNvSpPr>
            <a:spLocks noChangeArrowheads="1"/>
          </p:cNvSpPr>
          <p:nvPr/>
        </p:nvSpPr>
        <p:spPr bwMode="auto">
          <a:xfrm>
            <a:off x="1066800" y="4267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7128" name="Line 30"/>
          <p:cNvSpPr>
            <a:spLocks noChangeShapeType="1"/>
          </p:cNvSpPr>
          <p:nvPr/>
        </p:nvSpPr>
        <p:spPr bwMode="auto">
          <a:xfrm>
            <a:off x="4572000" y="4343400"/>
            <a:ext cx="2057400" cy="0"/>
          </a:xfrm>
          <a:prstGeom prst="line">
            <a:avLst/>
          </a:prstGeom>
          <a:noFill/>
          <a:ln w="25400">
            <a:solidFill>
              <a:schemeClr val="accent2"/>
            </a:solidFill>
            <a:prstDash val="sysDot"/>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29" name="Line 31"/>
          <p:cNvSpPr>
            <a:spLocks noChangeShapeType="1"/>
          </p:cNvSpPr>
          <p:nvPr/>
        </p:nvSpPr>
        <p:spPr bwMode="auto">
          <a:xfrm>
            <a:off x="1143000" y="4343400"/>
            <a:ext cx="2057400" cy="0"/>
          </a:xfrm>
          <a:prstGeom prst="line">
            <a:avLst/>
          </a:prstGeom>
          <a:noFill/>
          <a:ln w="25400">
            <a:solidFill>
              <a:schemeClr val="accent2"/>
            </a:solidFill>
            <a:prstDash val="sysDot"/>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30" name="Oval 32"/>
          <p:cNvSpPr>
            <a:spLocks noChangeArrowheads="1"/>
          </p:cNvSpPr>
          <p:nvPr/>
        </p:nvSpPr>
        <p:spPr bwMode="auto">
          <a:xfrm>
            <a:off x="4495800" y="2895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7131" name="Rectangle 33"/>
          <p:cNvSpPr>
            <a:spLocks noChangeArrowheads="1"/>
          </p:cNvSpPr>
          <p:nvPr/>
        </p:nvSpPr>
        <p:spPr bwMode="auto">
          <a:xfrm>
            <a:off x="304800" y="4191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Line 48"/>
          <p:cNvSpPr>
            <a:spLocks noChangeShapeType="1"/>
          </p:cNvSpPr>
          <p:nvPr/>
        </p:nvSpPr>
        <p:spPr bwMode="auto">
          <a:xfrm flipV="1">
            <a:off x="762000" y="13716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131" name="Group 49"/>
          <p:cNvGrpSpPr>
            <a:grpSpLocks/>
          </p:cNvGrpSpPr>
          <p:nvPr/>
        </p:nvGrpSpPr>
        <p:grpSpPr bwMode="auto">
          <a:xfrm>
            <a:off x="762000" y="1371600"/>
            <a:ext cx="3429000" cy="4291013"/>
            <a:chOff x="480" y="864"/>
            <a:chExt cx="2160" cy="2703"/>
          </a:xfrm>
        </p:grpSpPr>
        <p:sp>
          <p:nvSpPr>
            <p:cNvPr id="48160" name="Line 50"/>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61" name="Line 51"/>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8132" name="Rectangle 52"/>
          <p:cNvSpPr>
            <a:spLocks noChangeArrowheads="1"/>
          </p:cNvSpPr>
          <p:nvPr/>
        </p:nvSpPr>
        <p:spPr bwMode="auto">
          <a:xfrm>
            <a:off x="50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48133" name="Line 54"/>
          <p:cNvSpPr>
            <a:spLocks noChangeShapeType="1"/>
          </p:cNvSpPr>
          <p:nvPr/>
        </p:nvSpPr>
        <p:spPr bwMode="auto">
          <a:xfrm>
            <a:off x="762000" y="1828800"/>
            <a:ext cx="3124200" cy="3124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34" name="Oval 56"/>
          <p:cNvSpPr>
            <a:spLocks noChangeArrowheads="1"/>
          </p:cNvSpPr>
          <p:nvPr/>
        </p:nvSpPr>
        <p:spPr bwMode="auto">
          <a:xfrm>
            <a:off x="1752600" y="2895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8135" name="Rectangle 57"/>
          <p:cNvSpPr>
            <a:spLocks noChangeArrowheads="1"/>
          </p:cNvSpPr>
          <p:nvPr/>
        </p:nvSpPr>
        <p:spPr bwMode="auto">
          <a:xfrm>
            <a:off x="2667000" y="48768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demand for Lobster</a:t>
            </a:r>
          </a:p>
        </p:txBody>
      </p:sp>
      <p:sp>
        <p:nvSpPr>
          <p:cNvPr id="48136" name="Rectangle 58"/>
          <p:cNvSpPr>
            <a:spLocks noChangeArrowheads="1"/>
          </p:cNvSpPr>
          <p:nvPr/>
        </p:nvSpPr>
        <p:spPr bwMode="auto">
          <a:xfrm>
            <a:off x="2514600" y="1600200"/>
            <a:ext cx="1257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Supply</a:t>
            </a:r>
          </a:p>
          <a:p>
            <a:r>
              <a:rPr lang="en-US" sz="1800" b="1"/>
              <a:t>of Lobster</a:t>
            </a:r>
          </a:p>
        </p:txBody>
      </p:sp>
      <p:sp>
        <p:nvSpPr>
          <p:cNvPr id="48137" name="Rectangle 59"/>
          <p:cNvSpPr>
            <a:spLocks noChangeArrowheads="1"/>
          </p:cNvSpPr>
          <p:nvPr/>
        </p:nvSpPr>
        <p:spPr bwMode="auto">
          <a:xfrm rot="-5400000">
            <a:off x="-329407"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48138" name="Rectangle 61"/>
          <p:cNvSpPr>
            <a:spLocks noChangeArrowheads="1"/>
          </p:cNvSpPr>
          <p:nvPr/>
        </p:nvSpPr>
        <p:spPr bwMode="auto">
          <a:xfrm>
            <a:off x="304800" y="2743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48139" name="Rectangle 62"/>
          <p:cNvSpPr>
            <a:spLocks noChangeArrowheads="1"/>
          </p:cNvSpPr>
          <p:nvPr/>
        </p:nvSpPr>
        <p:spPr bwMode="auto">
          <a:xfrm>
            <a:off x="22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48140" name="Oval 69"/>
          <p:cNvSpPr>
            <a:spLocks noChangeArrowheads="1"/>
          </p:cNvSpPr>
          <p:nvPr/>
        </p:nvSpPr>
        <p:spPr bwMode="auto">
          <a:xfrm>
            <a:off x="3124200" y="4267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8141" name="Rectangle 5"/>
          <p:cNvSpPr>
            <a:spLocks noGrp="1" noChangeArrowheads="1"/>
          </p:cNvSpPr>
          <p:nvPr>
            <p:ph type="title"/>
          </p:nvPr>
        </p:nvSpPr>
        <p:spPr>
          <a:xfrm>
            <a:off x="685800" y="0"/>
            <a:ext cx="7772400" cy="1371600"/>
          </a:xfrm>
          <a:noFill/>
        </p:spPr>
        <p:txBody>
          <a:bodyPr lIns="90488" tIns="44450" rIns="90488" bIns="44450"/>
          <a:lstStyle/>
          <a:p>
            <a:r>
              <a:rPr lang="en-US" smtClean="0"/>
              <a:t>Import Demand</a:t>
            </a:r>
          </a:p>
        </p:txBody>
      </p:sp>
      <p:sp>
        <p:nvSpPr>
          <p:cNvPr id="48142" name="Rectangle 14"/>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48143" name="Line 11"/>
          <p:cNvSpPr>
            <a:spLocks noChangeShapeType="1"/>
          </p:cNvSpPr>
          <p:nvPr/>
        </p:nvSpPr>
        <p:spPr bwMode="auto">
          <a:xfrm>
            <a:off x="4572000" y="2971800"/>
            <a:ext cx="2133600" cy="13716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44" name="Oval 34"/>
          <p:cNvSpPr>
            <a:spLocks noChangeArrowheads="1"/>
          </p:cNvSpPr>
          <p:nvPr/>
        </p:nvSpPr>
        <p:spPr bwMode="auto">
          <a:xfrm>
            <a:off x="6553200" y="4267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8145" name="Rectangle 35"/>
          <p:cNvSpPr>
            <a:spLocks noChangeArrowheads="1"/>
          </p:cNvSpPr>
          <p:nvPr/>
        </p:nvSpPr>
        <p:spPr bwMode="auto">
          <a:xfrm>
            <a:off x="411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grpSp>
        <p:nvGrpSpPr>
          <p:cNvPr id="48146" name="Group 6"/>
          <p:cNvGrpSpPr>
            <a:grpSpLocks/>
          </p:cNvGrpSpPr>
          <p:nvPr/>
        </p:nvGrpSpPr>
        <p:grpSpPr bwMode="auto">
          <a:xfrm>
            <a:off x="4572000" y="1371600"/>
            <a:ext cx="3429000" cy="4291013"/>
            <a:chOff x="480" y="864"/>
            <a:chExt cx="2160" cy="2703"/>
          </a:xfrm>
        </p:grpSpPr>
        <p:sp>
          <p:nvSpPr>
            <p:cNvPr id="48158" name="Line 7"/>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59" name="Line 8"/>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8147" name="Rectangle 9"/>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48148" name="Rectangle 12"/>
          <p:cNvSpPr>
            <a:spLocks noChangeArrowheads="1"/>
          </p:cNvSpPr>
          <p:nvPr/>
        </p:nvSpPr>
        <p:spPr bwMode="auto">
          <a:xfrm>
            <a:off x="6096000" y="4464050"/>
            <a:ext cx="2819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demand for imported lobster (excess demand); |slope| = rise/(sum of runs)</a:t>
            </a:r>
          </a:p>
        </p:txBody>
      </p:sp>
      <p:sp>
        <p:nvSpPr>
          <p:cNvPr id="48149" name="Rectangle 15"/>
          <p:cNvSpPr>
            <a:spLocks noChangeArrowheads="1"/>
          </p:cNvSpPr>
          <p:nvPr/>
        </p:nvSpPr>
        <p:spPr bwMode="auto">
          <a:xfrm rot="-5400000">
            <a:off x="3480593"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48150" name="Rectangle 19"/>
          <p:cNvSpPr>
            <a:spLocks noChangeArrowheads="1"/>
          </p:cNvSpPr>
          <p:nvPr/>
        </p:nvSpPr>
        <p:spPr bwMode="auto">
          <a:xfrm>
            <a:off x="4114800" y="2743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48151" name="Rectangle 22"/>
          <p:cNvSpPr>
            <a:spLocks noChangeArrowheads="1"/>
          </p:cNvSpPr>
          <p:nvPr/>
        </p:nvSpPr>
        <p:spPr bwMode="auto">
          <a:xfrm>
            <a:off x="5486400" y="5715000"/>
            <a:ext cx="1600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M = Q</a:t>
            </a:r>
            <a:r>
              <a:rPr lang="en-US" sz="1800" baseline="-25000"/>
              <a:t>D</a:t>
            </a:r>
            <a:r>
              <a:rPr lang="en-US" sz="1800"/>
              <a:t> -</a:t>
            </a:r>
            <a:r>
              <a:rPr lang="en-US" sz="1800" baseline="-25000"/>
              <a:t> </a:t>
            </a:r>
            <a:r>
              <a:rPr lang="en-US" sz="1800"/>
              <a:t>Q</a:t>
            </a:r>
            <a:r>
              <a:rPr lang="en-US" sz="1800" baseline="-25000"/>
              <a:t>S</a:t>
            </a:r>
          </a:p>
        </p:txBody>
      </p:sp>
      <p:sp>
        <p:nvSpPr>
          <p:cNvPr id="48152" name="Line 36"/>
          <p:cNvSpPr>
            <a:spLocks noChangeShapeType="1"/>
          </p:cNvSpPr>
          <p:nvPr/>
        </p:nvSpPr>
        <p:spPr bwMode="auto">
          <a:xfrm>
            <a:off x="762000" y="2971800"/>
            <a:ext cx="38100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53" name="Oval 71"/>
          <p:cNvSpPr>
            <a:spLocks noChangeArrowheads="1"/>
          </p:cNvSpPr>
          <p:nvPr/>
        </p:nvSpPr>
        <p:spPr bwMode="auto">
          <a:xfrm>
            <a:off x="1066800" y="4267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8154" name="Line 67"/>
          <p:cNvSpPr>
            <a:spLocks noChangeShapeType="1"/>
          </p:cNvSpPr>
          <p:nvPr/>
        </p:nvSpPr>
        <p:spPr bwMode="auto">
          <a:xfrm>
            <a:off x="4572000" y="4343400"/>
            <a:ext cx="2057400" cy="0"/>
          </a:xfrm>
          <a:prstGeom prst="line">
            <a:avLst/>
          </a:prstGeom>
          <a:noFill/>
          <a:ln w="25400">
            <a:solidFill>
              <a:schemeClr val="accent2"/>
            </a:solidFill>
            <a:prstDash val="sysDot"/>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55" name="Line 66"/>
          <p:cNvSpPr>
            <a:spLocks noChangeShapeType="1"/>
          </p:cNvSpPr>
          <p:nvPr/>
        </p:nvSpPr>
        <p:spPr bwMode="auto">
          <a:xfrm>
            <a:off x="1143000" y="4343400"/>
            <a:ext cx="2057400" cy="0"/>
          </a:xfrm>
          <a:prstGeom prst="line">
            <a:avLst/>
          </a:prstGeom>
          <a:noFill/>
          <a:ln w="25400">
            <a:solidFill>
              <a:schemeClr val="accent2"/>
            </a:solidFill>
            <a:prstDash val="sysDot"/>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56" name="Oval 72"/>
          <p:cNvSpPr>
            <a:spLocks noChangeArrowheads="1"/>
          </p:cNvSpPr>
          <p:nvPr/>
        </p:nvSpPr>
        <p:spPr bwMode="auto">
          <a:xfrm>
            <a:off x="4495800" y="2895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8157" name="Rectangle 73"/>
          <p:cNvSpPr>
            <a:spLocks noChangeArrowheads="1"/>
          </p:cNvSpPr>
          <p:nvPr/>
        </p:nvSpPr>
        <p:spPr bwMode="auto">
          <a:xfrm>
            <a:off x="304800" y="4191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Line 2"/>
          <p:cNvSpPr>
            <a:spLocks noChangeShapeType="1"/>
          </p:cNvSpPr>
          <p:nvPr/>
        </p:nvSpPr>
        <p:spPr bwMode="auto">
          <a:xfrm flipV="1">
            <a:off x="6553200" y="16002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55" name="Line 3"/>
          <p:cNvSpPr>
            <a:spLocks noChangeShapeType="1"/>
          </p:cNvSpPr>
          <p:nvPr/>
        </p:nvSpPr>
        <p:spPr bwMode="auto">
          <a:xfrm flipV="1">
            <a:off x="2743200" y="2971800"/>
            <a:ext cx="0" cy="2667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56" name="Rectangle 5"/>
          <p:cNvSpPr>
            <a:spLocks noGrp="1" noChangeArrowheads="1"/>
          </p:cNvSpPr>
          <p:nvPr>
            <p:ph type="title"/>
          </p:nvPr>
        </p:nvSpPr>
        <p:spPr>
          <a:xfrm>
            <a:off x="685800" y="0"/>
            <a:ext cx="7772400" cy="1371600"/>
          </a:xfrm>
          <a:noFill/>
        </p:spPr>
        <p:txBody>
          <a:bodyPr lIns="90488" tIns="44450" rIns="90488" bIns="44450"/>
          <a:lstStyle/>
          <a:p>
            <a:r>
              <a:rPr lang="en-US" smtClean="0"/>
              <a:t>Export Supply</a:t>
            </a:r>
          </a:p>
        </p:txBody>
      </p:sp>
      <p:grpSp>
        <p:nvGrpSpPr>
          <p:cNvPr id="49157" name="Group 6"/>
          <p:cNvGrpSpPr>
            <a:grpSpLocks/>
          </p:cNvGrpSpPr>
          <p:nvPr/>
        </p:nvGrpSpPr>
        <p:grpSpPr bwMode="auto">
          <a:xfrm>
            <a:off x="762000" y="1371600"/>
            <a:ext cx="3429000" cy="4291013"/>
            <a:chOff x="480" y="864"/>
            <a:chExt cx="2160" cy="2703"/>
          </a:xfrm>
        </p:grpSpPr>
        <p:sp>
          <p:nvSpPr>
            <p:cNvPr id="49181" name="Line 7"/>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82" name="Line 8"/>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9158" name="Rectangle 9"/>
          <p:cNvSpPr>
            <a:spLocks noChangeArrowheads="1"/>
          </p:cNvSpPr>
          <p:nvPr/>
        </p:nvSpPr>
        <p:spPr bwMode="auto">
          <a:xfrm>
            <a:off x="50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49159" name="Line 10"/>
          <p:cNvSpPr>
            <a:spLocks noChangeShapeType="1"/>
          </p:cNvSpPr>
          <p:nvPr/>
        </p:nvSpPr>
        <p:spPr bwMode="auto">
          <a:xfrm flipV="1">
            <a:off x="762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0" name="Rectangle 12"/>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49161" name="Rectangle 13"/>
          <p:cNvSpPr>
            <a:spLocks noChangeArrowheads="1"/>
          </p:cNvSpPr>
          <p:nvPr/>
        </p:nvSpPr>
        <p:spPr bwMode="auto">
          <a:xfrm rot="-5400000">
            <a:off x="-329407"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49162" name="Rectangle 14"/>
          <p:cNvSpPr>
            <a:spLocks noChangeArrowheads="1"/>
          </p:cNvSpPr>
          <p:nvPr/>
        </p:nvSpPr>
        <p:spPr bwMode="auto">
          <a:xfrm>
            <a:off x="304800" y="2743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49163" name="Rectangle 15"/>
          <p:cNvSpPr>
            <a:spLocks noChangeArrowheads="1"/>
          </p:cNvSpPr>
          <p:nvPr/>
        </p:nvSpPr>
        <p:spPr bwMode="auto">
          <a:xfrm>
            <a:off x="2590800" y="5715000"/>
            <a:ext cx="16002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X = Q</a:t>
            </a:r>
            <a:r>
              <a:rPr lang="en-US" sz="1800" baseline="-25000"/>
              <a:t>S</a:t>
            </a:r>
            <a:r>
              <a:rPr lang="en-US" sz="1800"/>
              <a:t> -</a:t>
            </a:r>
            <a:r>
              <a:rPr lang="en-US" sz="1800" baseline="-25000"/>
              <a:t> </a:t>
            </a:r>
            <a:r>
              <a:rPr lang="en-US" sz="1800"/>
              <a:t>Q</a:t>
            </a:r>
            <a:r>
              <a:rPr lang="en-US" sz="1800" baseline="-25000"/>
              <a:t>D </a:t>
            </a:r>
          </a:p>
          <a:p>
            <a:endParaRPr lang="en-US" sz="1800" baseline="-25000"/>
          </a:p>
        </p:txBody>
      </p:sp>
      <p:grpSp>
        <p:nvGrpSpPr>
          <p:cNvPr id="49164" name="Group 16"/>
          <p:cNvGrpSpPr>
            <a:grpSpLocks/>
          </p:cNvGrpSpPr>
          <p:nvPr/>
        </p:nvGrpSpPr>
        <p:grpSpPr bwMode="auto">
          <a:xfrm>
            <a:off x="4572000" y="1371600"/>
            <a:ext cx="3429000" cy="4291013"/>
            <a:chOff x="480" y="864"/>
            <a:chExt cx="2160" cy="2703"/>
          </a:xfrm>
        </p:grpSpPr>
        <p:sp>
          <p:nvSpPr>
            <p:cNvPr id="49179" name="Line 17"/>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80" name="Line 18"/>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9165" name="Line 19"/>
          <p:cNvSpPr>
            <a:spLocks noChangeShapeType="1"/>
          </p:cNvSpPr>
          <p:nvPr/>
        </p:nvSpPr>
        <p:spPr bwMode="auto">
          <a:xfrm>
            <a:off x="4572000" y="1676400"/>
            <a:ext cx="2971800" cy="3352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6" name="Line 20"/>
          <p:cNvSpPr>
            <a:spLocks noChangeShapeType="1"/>
          </p:cNvSpPr>
          <p:nvPr/>
        </p:nvSpPr>
        <p:spPr bwMode="auto">
          <a:xfrm flipV="1">
            <a:off x="5791200" y="3048000"/>
            <a:ext cx="0" cy="2590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7" name="Line 21"/>
          <p:cNvSpPr>
            <a:spLocks noChangeShapeType="1"/>
          </p:cNvSpPr>
          <p:nvPr/>
        </p:nvSpPr>
        <p:spPr bwMode="auto">
          <a:xfrm flipV="1">
            <a:off x="7696200" y="3048000"/>
            <a:ext cx="0" cy="2590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68" name="Oval 22"/>
          <p:cNvSpPr>
            <a:spLocks noChangeArrowheads="1"/>
          </p:cNvSpPr>
          <p:nvPr/>
        </p:nvSpPr>
        <p:spPr bwMode="auto">
          <a:xfrm>
            <a:off x="6934200" y="4343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49169" name="Rectangle 23"/>
          <p:cNvSpPr>
            <a:spLocks noChangeArrowheads="1"/>
          </p:cNvSpPr>
          <p:nvPr/>
        </p:nvSpPr>
        <p:spPr bwMode="auto">
          <a:xfrm>
            <a:off x="411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49170" name="Line 24"/>
          <p:cNvSpPr>
            <a:spLocks noChangeShapeType="1"/>
          </p:cNvSpPr>
          <p:nvPr/>
        </p:nvSpPr>
        <p:spPr bwMode="auto">
          <a:xfrm>
            <a:off x="685800" y="4419600"/>
            <a:ext cx="62484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71" name="Rectangle 25"/>
          <p:cNvSpPr>
            <a:spLocks noChangeArrowheads="1"/>
          </p:cNvSpPr>
          <p:nvPr/>
        </p:nvSpPr>
        <p:spPr bwMode="auto">
          <a:xfrm>
            <a:off x="7467600" y="4953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demand for L</a:t>
            </a:r>
          </a:p>
        </p:txBody>
      </p:sp>
      <p:sp>
        <p:nvSpPr>
          <p:cNvPr id="49172" name="Rectangle 26"/>
          <p:cNvSpPr>
            <a:spLocks noChangeArrowheads="1"/>
          </p:cNvSpPr>
          <p:nvPr/>
        </p:nvSpPr>
        <p:spPr bwMode="auto">
          <a:xfrm>
            <a:off x="7010400" y="1752600"/>
            <a:ext cx="124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Supply</a:t>
            </a:r>
          </a:p>
          <a:p>
            <a:r>
              <a:rPr lang="en-US" sz="1800" b="1"/>
              <a:t>of L</a:t>
            </a:r>
          </a:p>
        </p:txBody>
      </p:sp>
      <p:sp>
        <p:nvSpPr>
          <p:cNvPr id="49173" name="Rectangle 27"/>
          <p:cNvSpPr>
            <a:spLocks noChangeArrowheads="1"/>
          </p:cNvSpPr>
          <p:nvPr/>
        </p:nvSpPr>
        <p:spPr bwMode="auto">
          <a:xfrm>
            <a:off x="56388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D</a:t>
            </a:r>
            <a:endParaRPr lang="en-US" sz="2400"/>
          </a:p>
        </p:txBody>
      </p:sp>
      <p:sp>
        <p:nvSpPr>
          <p:cNvPr id="49174" name="Rectangle 28"/>
          <p:cNvSpPr>
            <a:spLocks noChangeArrowheads="1"/>
          </p:cNvSpPr>
          <p:nvPr/>
        </p:nvSpPr>
        <p:spPr bwMode="auto">
          <a:xfrm>
            <a:off x="7543800" y="5638800"/>
            <a:ext cx="685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S</a:t>
            </a:r>
            <a:endParaRPr lang="en-US" sz="2400"/>
          </a:p>
        </p:txBody>
      </p:sp>
      <p:sp>
        <p:nvSpPr>
          <p:cNvPr id="49175" name="Rectangle 29"/>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49176" name="Rectangle 30"/>
          <p:cNvSpPr>
            <a:spLocks noChangeArrowheads="1"/>
          </p:cNvSpPr>
          <p:nvPr/>
        </p:nvSpPr>
        <p:spPr bwMode="auto">
          <a:xfrm>
            <a:off x="30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49177" name="Line 31"/>
          <p:cNvSpPr>
            <a:spLocks noChangeShapeType="1"/>
          </p:cNvSpPr>
          <p:nvPr/>
        </p:nvSpPr>
        <p:spPr bwMode="auto">
          <a:xfrm>
            <a:off x="762000" y="2971800"/>
            <a:ext cx="1981200" cy="0"/>
          </a:xfrm>
          <a:prstGeom prst="line">
            <a:avLst/>
          </a:prstGeom>
          <a:noFill/>
          <a:ln w="25400">
            <a:solidFill>
              <a:schemeClr val="accent2"/>
            </a:solidFill>
            <a:prstDash val="sysDot"/>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49178" name="Line 32"/>
          <p:cNvSpPr>
            <a:spLocks noChangeShapeType="1"/>
          </p:cNvSpPr>
          <p:nvPr/>
        </p:nvSpPr>
        <p:spPr bwMode="auto">
          <a:xfrm>
            <a:off x="5791200" y="2971800"/>
            <a:ext cx="1981200" cy="0"/>
          </a:xfrm>
          <a:prstGeom prst="line">
            <a:avLst/>
          </a:prstGeom>
          <a:noFill/>
          <a:ln w="25400">
            <a:solidFill>
              <a:schemeClr val="accent2"/>
            </a:solidFill>
            <a:prstDash val="sysDot"/>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Line 2"/>
          <p:cNvSpPr>
            <a:spLocks noChangeShapeType="1"/>
          </p:cNvSpPr>
          <p:nvPr/>
        </p:nvSpPr>
        <p:spPr bwMode="auto">
          <a:xfrm flipV="1">
            <a:off x="6553200" y="16002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79" name="Line 3"/>
          <p:cNvSpPr>
            <a:spLocks noChangeShapeType="1"/>
          </p:cNvSpPr>
          <p:nvPr/>
        </p:nvSpPr>
        <p:spPr bwMode="auto">
          <a:xfrm flipV="1">
            <a:off x="2743200" y="2971800"/>
            <a:ext cx="0" cy="2667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80" name="Line 4"/>
          <p:cNvSpPr>
            <a:spLocks noChangeShapeType="1"/>
          </p:cNvSpPr>
          <p:nvPr/>
        </p:nvSpPr>
        <p:spPr bwMode="auto">
          <a:xfrm flipV="1">
            <a:off x="762000" y="2667000"/>
            <a:ext cx="2514600" cy="17526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81" name="Rectangle 5"/>
          <p:cNvSpPr>
            <a:spLocks noGrp="1" noChangeArrowheads="1"/>
          </p:cNvSpPr>
          <p:nvPr>
            <p:ph type="title"/>
          </p:nvPr>
        </p:nvSpPr>
        <p:spPr>
          <a:xfrm>
            <a:off x="685800" y="0"/>
            <a:ext cx="7772400" cy="1371600"/>
          </a:xfrm>
          <a:noFill/>
        </p:spPr>
        <p:txBody>
          <a:bodyPr lIns="90488" tIns="44450" rIns="90488" bIns="44450"/>
          <a:lstStyle/>
          <a:p>
            <a:r>
              <a:rPr lang="en-US" smtClean="0"/>
              <a:t>Export Supply</a:t>
            </a:r>
          </a:p>
        </p:txBody>
      </p:sp>
      <p:grpSp>
        <p:nvGrpSpPr>
          <p:cNvPr id="50182" name="Group 6"/>
          <p:cNvGrpSpPr>
            <a:grpSpLocks/>
          </p:cNvGrpSpPr>
          <p:nvPr/>
        </p:nvGrpSpPr>
        <p:grpSpPr bwMode="auto">
          <a:xfrm>
            <a:off x="762000" y="1371600"/>
            <a:ext cx="3429000" cy="4291013"/>
            <a:chOff x="480" y="864"/>
            <a:chExt cx="2160" cy="2703"/>
          </a:xfrm>
        </p:grpSpPr>
        <p:sp>
          <p:nvSpPr>
            <p:cNvPr id="50207" name="Line 7"/>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08" name="Line 8"/>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0183" name="Rectangle 9"/>
          <p:cNvSpPr>
            <a:spLocks noChangeArrowheads="1"/>
          </p:cNvSpPr>
          <p:nvPr/>
        </p:nvSpPr>
        <p:spPr bwMode="auto">
          <a:xfrm>
            <a:off x="50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0184" name="Line 10"/>
          <p:cNvSpPr>
            <a:spLocks noChangeShapeType="1"/>
          </p:cNvSpPr>
          <p:nvPr/>
        </p:nvSpPr>
        <p:spPr bwMode="auto">
          <a:xfrm flipV="1">
            <a:off x="762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85" name="Rectangle 12"/>
          <p:cNvSpPr>
            <a:spLocks noChangeArrowheads="1"/>
          </p:cNvSpPr>
          <p:nvPr/>
        </p:nvSpPr>
        <p:spPr bwMode="auto">
          <a:xfrm>
            <a:off x="1447800" y="1447800"/>
            <a:ext cx="2895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Supply of exports, excess supply; </a:t>
            </a:r>
            <a:br>
              <a:rPr lang="en-US" sz="1800" b="1"/>
            </a:br>
            <a:r>
              <a:rPr lang="en-US" sz="1800" b="1"/>
              <a:t>slope = rise/(sum of runs)</a:t>
            </a:r>
          </a:p>
          <a:p>
            <a:endParaRPr lang="en-US" sz="1800" b="1"/>
          </a:p>
        </p:txBody>
      </p:sp>
      <p:sp>
        <p:nvSpPr>
          <p:cNvPr id="50186" name="Rectangle 13"/>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50187" name="Rectangle 14"/>
          <p:cNvSpPr>
            <a:spLocks noChangeArrowheads="1"/>
          </p:cNvSpPr>
          <p:nvPr/>
        </p:nvSpPr>
        <p:spPr bwMode="auto">
          <a:xfrm rot="-5400000">
            <a:off x="-329407"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50188" name="Rectangle 18"/>
          <p:cNvSpPr>
            <a:spLocks noChangeArrowheads="1"/>
          </p:cNvSpPr>
          <p:nvPr/>
        </p:nvSpPr>
        <p:spPr bwMode="auto">
          <a:xfrm>
            <a:off x="304800" y="2743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50189" name="Rectangle 21"/>
          <p:cNvSpPr>
            <a:spLocks noChangeArrowheads="1"/>
          </p:cNvSpPr>
          <p:nvPr/>
        </p:nvSpPr>
        <p:spPr bwMode="auto">
          <a:xfrm>
            <a:off x="2590800" y="5715000"/>
            <a:ext cx="16002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X = Q</a:t>
            </a:r>
            <a:r>
              <a:rPr lang="en-US" sz="1800" baseline="-25000"/>
              <a:t>S</a:t>
            </a:r>
            <a:r>
              <a:rPr lang="en-US" sz="1800"/>
              <a:t> -</a:t>
            </a:r>
            <a:r>
              <a:rPr lang="en-US" sz="1800" baseline="-25000"/>
              <a:t> </a:t>
            </a:r>
            <a:r>
              <a:rPr lang="en-US" sz="1800"/>
              <a:t>Q</a:t>
            </a:r>
            <a:r>
              <a:rPr lang="en-US" sz="1800" baseline="-25000"/>
              <a:t>D </a:t>
            </a:r>
          </a:p>
          <a:p>
            <a:endParaRPr lang="en-US" sz="1800" baseline="-25000"/>
          </a:p>
        </p:txBody>
      </p:sp>
      <p:grpSp>
        <p:nvGrpSpPr>
          <p:cNvPr id="50190" name="Group 22"/>
          <p:cNvGrpSpPr>
            <a:grpSpLocks/>
          </p:cNvGrpSpPr>
          <p:nvPr/>
        </p:nvGrpSpPr>
        <p:grpSpPr bwMode="auto">
          <a:xfrm>
            <a:off x="4572000" y="1371600"/>
            <a:ext cx="3429000" cy="4291013"/>
            <a:chOff x="480" y="864"/>
            <a:chExt cx="2160" cy="2703"/>
          </a:xfrm>
        </p:grpSpPr>
        <p:sp>
          <p:nvSpPr>
            <p:cNvPr id="50205" name="Line 23"/>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06" name="Line 24"/>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0191" name="Line 26"/>
          <p:cNvSpPr>
            <a:spLocks noChangeShapeType="1"/>
          </p:cNvSpPr>
          <p:nvPr/>
        </p:nvSpPr>
        <p:spPr bwMode="auto">
          <a:xfrm>
            <a:off x="4572000" y="1676400"/>
            <a:ext cx="2971800" cy="3352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92" name="Line 28"/>
          <p:cNvSpPr>
            <a:spLocks noChangeShapeType="1"/>
          </p:cNvSpPr>
          <p:nvPr/>
        </p:nvSpPr>
        <p:spPr bwMode="auto">
          <a:xfrm flipV="1">
            <a:off x="5791200" y="3048000"/>
            <a:ext cx="0" cy="2590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93" name="Line 29"/>
          <p:cNvSpPr>
            <a:spLocks noChangeShapeType="1"/>
          </p:cNvSpPr>
          <p:nvPr/>
        </p:nvSpPr>
        <p:spPr bwMode="auto">
          <a:xfrm flipV="1">
            <a:off x="7696200" y="3048000"/>
            <a:ext cx="0" cy="2590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94" name="Oval 33"/>
          <p:cNvSpPr>
            <a:spLocks noChangeArrowheads="1"/>
          </p:cNvSpPr>
          <p:nvPr/>
        </p:nvSpPr>
        <p:spPr bwMode="auto">
          <a:xfrm>
            <a:off x="6934200" y="4343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0195" name="Rectangle 34"/>
          <p:cNvSpPr>
            <a:spLocks noChangeArrowheads="1"/>
          </p:cNvSpPr>
          <p:nvPr/>
        </p:nvSpPr>
        <p:spPr bwMode="auto">
          <a:xfrm>
            <a:off x="411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50196" name="Line 35"/>
          <p:cNvSpPr>
            <a:spLocks noChangeShapeType="1"/>
          </p:cNvSpPr>
          <p:nvPr/>
        </p:nvSpPr>
        <p:spPr bwMode="auto">
          <a:xfrm>
            <a:off x="685800" y="4419600"/>
            <a:ext cx="62484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97" name="Rectangle 37"/>
          <p:cNvSpPr>
            <a:spLocks noChangeArrowheads="1"/>
          </p:cNvSpPr>
          <p:nvPr/>
        </p:nvSpPr>
        <p:spPr bwMode="auto">
          <a:xfrm>
            <a:off x="7467600" y="4953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demand for L</a:t>
            </a:r>
          </a:p>
        </p:txBody>
      </p:sp>
      <p:sp>
        <p:nvSpPr>
          <p:cNvPr id="50198" name="Rectangle 38"/>
          <p:cNvSpPr>
            <a:spLocks noChangeArrowheads="1"/>
          </p:cNvSpPr>
          <p:nvPr/>
        </p:nvSpPr>
        <p:spPr bwMode="auto">
          <a:xfrm>
            <a:off x="7010400" y="1752600"/>
            <a:ext cx="124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Supply</a:t>
            </a:r>
          </a:p>
          <a:p>
            <a:r>
              <a:rPr lang="en-US" sz="1800" b="1"/>
              <a:t>of L</a:t>
            </a:r>
          </a:p>
        </p:txBody>
      </p:sp>
      <p:sp>
        <p:nvSpPr>
          <p:cNvPr id="50199" name="Rectangle 39"/>
          <p:cNvSpPr>
            <a:spLocks noChangeArrowheads="1"/>
          </p:cNvSpPr>
          <p:nvPr/>
        </p:nvSpPr>
        <p:spPr bwMode="auto">
          <a:xfrm>
            <a:off x="56388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D</a:t>
            </a:r>
            <a:endParaRPr lang="en-US" sz="2400"/>
          </a:p>
        </p:txBody>
      </p:sp>
      <p:sp>
        <p:nvSpPr>
          <p:cNvPr id="50200" name="Rectangle 40"/>
          <p:cNvSpPr>
            <a:spLocks noChangeArrowheads="1"/>
          </p:cNvSpPr>
          <p:nvPr/>
        </p:nvSpPr>
        <p:spPr bwMode="auto">
          <a:xfrm>
            <a:off x="7543800" y="5638800"/>
            <a:ext cx="685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S</a:t>
            </a:r>
            <a:endParaRPr lang="en-US" sz="2400"/>
          </a:p>
        </p:txBody>
      </p:sp>
      <p:sp>
        <p:nvSpPr>
          <p:cNvPr id="50201" name="Rectangle 41"/>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0202" name="Rectangle 42"/>
          <p:cNvSpPr>
            <a:spLocks noChangeArrowheads="1"/>
          </p:cNvSpPr>
          <p:nvPr/>
        </p:nvSpPr>
        <p:spPr bwMode="auto">
          <a:xfrm>
            <a:off x="30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50203" name="Line 43"/>
          <p:cNvSpPr>
            <a:spLocks noChangeShapeType="1"/>
          </p:cNvSpPr>
          <p:nvPr/>
        </p:nvSpPr>
        <p:spPr bwMode="auto">
          <a:xfrm>
            <a:off x="762000" y="2971800"/>
            <a:ext cx="1981200" cy="0"/>
          </a:xfrm>
          <a:prstGeom prst="line">
            <a:avLst/>
          </a:prstGeom>
          <a:noFill/>
          <a:ln w="25400">
            <a:solidFill>
              <a:schemeClr val="accent2"/>
            </a:solidFill>
            <a:prstDash val="sysDot"/>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50204" name="Line 44"/>
          <p:cNvSpPr>
            <a:spLocks noChangeShapeType="1"/>
          </p:cNvSpPr>
          <p:nvPr/>
        </p:nvSpPr>
        <p:spPr bwMode="auto">
          <a:xfrm>
            <a:off x="5791200" y="2971800"/>
            <a:ext cx="1981200" cy="0"/>
          </a:xfrm>
          <a:prstGeom prst="line">
            <a:avLst/>
          </a:prstGeom>
          <a:noFill/>
          <a:ln w="25400">
            <a:solidFill>
              <a:schemeClr val="accent2"/>
            </a:solidFill>
            <a:prstDash val="sysDot"/>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228600" y="952500"/>
            <a:ext cx="3962400" cy="5126038"/>
            <a:chOff x="144" y="600"/>
            <a:chExt cx="2496" cy="3229"/>
          </a:xfrm>
        </p:grpSpPr>
        <p:sp>
          <p:nvSpPr>
            <p:cNvPr id="51232" name="Line 3"/>
            <p:cNvSpPr>
              <a:spLocks noChangeShapeType="1"/>
            </p:cNvSpPr>
            <p:nvPr/>
          </p:nvSpPr>
          <p:spPr bwMode="auto">
            <a:xfrm flipV="1">
              <a:off x="480" y="2304"/>
              <a:ext cx="192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33" name="Line 4"/>
            <p:cNvSpPr>
              <a:spLocks noChangeShapeType="1"/>
            </p:cNvSpPr>
            <p:nvPr/>
          </p:nvSpPr>
          <p:spPr bwMode="auto">
            <a:xfrm flipV="1">
              <a:off x="1632" y="2352"/>
              <a:ext cx="0" cy="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34" name="Line 5"/>
            <p:cNvSpPr>
              <a:spLocks noChangeShapeType="1"/>
            </p:cNvSpPr>
            <p:nvPr/>
          </p:nvSpPr>
          <p:spPr bwMode="auto">
            <a:xfrm flipV="1">
              <a:off x="480" y="864"/>
              <a:ext cx="1200" cy="2352"/>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1235" name="Group 6"/>
            <p:cNvGrpSpPr>
              <a:grpSpLocks/>
            </p:cNvGrpSpPr>
            <p:nvPr/>
          </p:nvGrpSpPr>
          <p:grpSpPr bwMode="auto">
            <a:xfrm>
              <a:off x="480" y="864"/>
              <a:ext cx="2160" cy="2703"/>
              <a:chOff x="480" y="864"/>
              <a:chExt cx="2160" cy="2703"/>
            </a:xfrm>
          </p:grpSpPr>
          <p:sp>
            <p:nvSpPr>
              <p:cNvPr id="51250" name="Line 7"/>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1" name="Line 8"/>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1236" name="Rectangle 9"/>
            <p:cNvSpPr>
              <a:spLocks noChangeArrowheads="1"/>
            </p:cNvSpPr>
            <p:nvPr/>
          </p:nvSpPr>
          <p:spPr bwMode="auto">
            <a:xfrm>
              <a:off x="316" y="340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1237" name="Line 10"/>
            <p:cNvSpPr>
              <a:spLocks noChangeShapeType="1"/>
            </p:cNvSpPr>
            <p:nvPr/>
          </p:nvSpPr>
          <p:spPr bwMode="auto">
            <a:xfrm flipV="1">
              <a:off x="960" y="2304"/>
              <a:ext cx="0" cy="1248"/>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38" name="Line 11"/>
            <p:cNvSpPr>
              <a:spLocks noChangeShapeType="1"/>
            </p:cNvSpPr>
            <p:nvPr/>
          </p:nvSpPr>
          <p:spPr bwMode="auto">
            <a:xfrm>
              <a:off x="480" y="1152"/>
              <a:ext cx="1968" cy="1968"/>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39" name="Oval 12"/>
            <p:cNvSpPr>
              <a:spLocks noChangeArrowheads="1"/>
            </p:cNvSpPr>
            <p:nvPr/>
          </p:nvSpPr>
          <p:spPr bwMode="auto">
            <a:xfrm>
              <a:off x="1584" y="2256"/>
              <a:ext cx="96" cy="96"/>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1240" name="Oval 13"/>
            <p:cNvSpPr>
              <a:spLocks noChangeArrowheads="1"/>
            </p:cNvSpPr>
            <p:nvPr/>
          </p:nvSpPr>
          <p:spPr bwMode="auto">
            <a:xfrm>
              <a:off x="1104" y="1824"/>
              <a:ext cx="96" cy="96"/>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1241" name="Rectangle 14"/>
            <p:cNvSpPr>
              <a:spLocks noChangeArrowheads="1"/>
            </p:cNvSpPr>
            <p:nvPr/>
          </p:nvSpPr>
          <p:spPr bwMode="auto">
            <a:xfrm>
              <a:off x="1680" y="3072"/>
              <a:ext cx="8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demand for Lobster</a:t>
              </a:r>
            </a:p>
          </p:txBody>
        </p:sp>
        <p:sp>
          <p:nvSpPr>
            <p:cNvPr id="51242" name="Rectangle 15"/>
            <p:cNvSpPr>
              <a:spLocks noChangeArrowheads="1"/>
            </p:cNvSpPr>
            <p:nvPr/>
          </p:nvSpPr>
          <p:spPr bwMode="auto">
            <a:xfrm>
              <a:off x="1584" y="1008"/>
              <a:ext cx="7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Supply</a:t>
              </a:r>
            </a:p>
            <a:p>
              <a:r>
                <a:rPr lang="en-US" sz="1800" b="1"/>
                <a:t>of Lobster</a:t>
              </a:r>
            </a:p>
          </p:txBody>
        </p:sp>
        <p:sp>
          <p:nvSpPr>
            <p:cNvPr id="51243" name="Rectangle 16"/>
            <p:cNvSpPr>
              <a:spLocks noChangeArrowheads="1"/>
            </p:cNvSpPr>
            <p:nvPr/>
          </p:nvSpPr>
          <p:spPr bwMode="auto">
            <a:xfrm rot="-5400000">
              <a:off x="-208" y="1000"/>
              <a:ext cx="104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51244" name="Oval 17"/>
            <p:cNvSpPr>
              <a:spLocks noChangeArrowheads="1"/>
            </p:cNvSpPr>
            <p:nvPr/>
          </p:nvSpPr>
          <p:spPr bwMode="auto">
            <a:xfrm>
              <a:off x="912" y="2256"/>
              <a:ext cx="96" cy="96"/>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1245" name="Rectangle 18"/>
            <p:cNvSpPr>
              <a:spLocks noChangeArrowheads="1"/>
            </p:cNvSpPr>
            <p:nvPr/>
          </p:nvSpPr>
          <p:spPr bwMode="auto">
            <a:xfrm>
              <a:off x="192" y="1728"/>
              <a:ext cx="28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51246" name="Rectangle 19"/>
            <p:cNvSpPr>
              <a:spLocks noChangeArrowheads="1"/>
            </p:cNvSpPr>
            <p:nvPr/>
          </p:nvSpPr>
          <p:spPr bwMode="auto">
            <a:xfrm>
              <a:off x="144" y="2256"/>
              <a:ext cx="38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51247" name="Rectangle 20"/>
            <p:cNvSpPr>
              <a:spLocks noChangeArrowheads="1"/>
            </p:cNvSpPr>
            <p:nvPr/>
          </p:nvSpPr>
          <p:spPr bwMode="auto">
            <a:xfrm>
              <a:off x="912" y="3600"/>
              <a:ext cx="28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1</a:t>
              </a:r>
              <a:endParaRPr lang="en-US" sz="2400"/>
            </a:p>
          </p:txBody>
        </p:sp>
        <p:sp>
          <p:nvSpPr>
            <p:cNvPr id="51248" name="Rectangle 21"/>
            <p:cNvSpPr>
              <a:spLocks noChangeArrowheads="1"/>
            </p:cNvSpPr>
            <p:nvPr/>
          </p:nvSpPr>
          <p:spPr bwMode="auto">
            <a:xfrm>
              <a:off x="1536" y="3600"/>
              <a:ext cx="28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2</a:t>
              </a:r>
              <a:endParaRPr lang="en-US" sz="2400"/>
            </a:p>
          </p:txBody>
        </p:sp>
        <p:sp>
          <p:nvSpPr>
            <p:cNvPr id="51249" name="Line 22"/>
            <p:cNvSpPr>
              <a:spLocks noChangeShapeType="1"/>
            </p:cNvSpPr>
            <p:nvPr/>
          </p:nvSpPr>
          <p:spPr bwMode="auto">
            <a:xfrm>
              <a:off x="960" y="3504"/>
              <a:ext cx="624"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1203" name="Oval 23"/>
          <p:cNvSpPr>
            <a:spLocks noChangeArrowheads="1"/>
          </p:cNvSpPr>
          <p:nvPr/>
        </p:nvSpPr>
        <p:spPr bwMode="auto">
          <a:xfrm>
            <a:off x="3124200" y="4267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1204" name="Line 24"/>
          <p:cNvSpPr>
            <a:spLocks noChangeShapeType="1"/>
          </p:cNvSpPr>
          <p:nvPr/>
        </p:nvSpPr>
        <p:spPr bwMode="auto">
          <a:xfrm flipV="1">
            <a:off x="5638800" y="37338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05" name="Rectangle 25"/>
          <p:cNvSpPr>
            <a:spLocks noGrp="1" noChangeArrowheads="1"/>
          </p:cNvSpPr>
          <p:nvPr>
            <p:ph type="title"/>
          </p:nvPr>
        </p:nvSpPr>
        <p:spPr>
          <a:xfrm>
            <a:off x="685800" y="0"/>
            <a:ext cx="7772400" cy="1371600"/>
          </a:xfrm>
          <a:noFill/>
        </p:spPr>
        <p:txBody>
          <a:bodyPr lIns="90488" tIns="44450" rIns="90488" bIns="44450"/>
          <a:lstStyle/>
          <a:p>
            <a:r>
              <a:rPr lang="en-US" smtClean="0"/>
              <a:t>Export Supply &amp; Import Demand</a:t>
            </a:r>
          </a:p>
        </p:txBody>
      </p:sp>
      <p:sp>
        <p:nvSpPr>
          <p:cNvPr id="51206" name="Rectangle 26"/>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51207" name="Line 27"/>
          <p:cNvSpPr>
            <a:spLocks noChangeShapeType="1"/>
          </p:cNvSpPr>
          <p:nvPr/>
        </p:nvSpPr>
        <p:spPr bwMode="auto">
          <a:xfrm>
            <a:off x="4572000" y="2971800"/>
            <a:ext cx="2133600" cy="13716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08" name="Line 28"/>
          <p:cNvSpPr>
            <a:spLocks noChangeShapeType="1"/>
          </p:cNvSpPr>
          <p:nvPr/>
        </p:nvSpPr>
        <p:spPr bwMode="auto">
          <a:xfrm flipV="1">
            <a:off x="4572000" y="3657600"/>
            <a:ext cx="990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09" name="Oval 29"/>
          <p:cNvSpPr>
            <a:spLocks noChangeArrowheads="1"/>
          </p:cNvSpPr>
          <p:nvPr/>
        </p:nvSpPr>
        <p:spPr bwMode="auto">
          <a:xfrm>
            <a:off x="55626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1210" name="Oval 30"/>
          <p:cNvSpPr>
            <a:spLocks noChangeArrowheads="1"/>
          </p:cNvSpPr>
          <p:nvPr/>
        </p:nvSpPr>
        <p:spPr bwMode="auto">
          <a:xfrm>
            <a:off x="44958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1211" name="Rectangle 31"/>
          <p:cNvSpPr>
            <a:spLocks noChangeArrowheads="1"/>
          </p:cNvSpPr>
          <p:nvPr/>
        </p:nvSpPr>
        <p:spPr bwMode="auto">
          <a:xfrm>
            <a:off x="4419600" y="5715000"/>
            <a:ext cx="4572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1212" name="Oval 32"/>
          <p:cNvSpPr>
            <a:spLocks noChangeArrowheads="1"/>
          </p:cNvSpPr>
          <p:nvPr/>
        </p:nvSpPr>
        <p:spPr bwMode="auto">
          <a:xfrm>
            <a:off x="6553200" y="4267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1213" name="Rectangle 33"/>
          <p:cNvSpPr>
            <a:spLocks noChangeArrowheads="1"/>
          </p:cNvSpPr>
          <p:nvPr/>
        </p:nvSpPr>
        <p:spPr bwMode="auto">
          <a:xfrm>
            <a:off x="411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grpSp>
        <p:nvGrpSpPr>
          <p:cNvPr id="51214" name="Group 34"/>
          <p:cNvGrpSpPr>
            <a:grpSpLocks/>
          </p:cNvGrpSpPr>
          <p:nvPr/>
        </p:nvGrpSpPr>
        <p:grpSpPr bwMode="auto">
          <a:xfrm>
            <a:off x="4572000" y="1371600"/>
            <a:ext cx="3429000" cy="4291013"/>
            <a:chOff x="480" y="864"/>
            <a:chExt cx="2160" cy="2703"/>
          </a:xfrm>
        </p:grpSpPr>
        <p:sp>
          <p:nvSpPr>
            <p:cNvPr id="51230" name="Line 35"/>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31" name="Line 36"/>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1215" name="Rectangle 37"/>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1216" name="Rectangle 39"/>
          <p:cNvSpPr>
            <a:spLocks noChangeArrowheads="1"/>
          </p:cNvSpPr>
          <p:nvPr/>
        </p:nvSpPr>
        <p:spPr bwMode="auto">
          <a:xfrm rot="-5400000">
            <a:off x="3480593"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51217" name="Rectangle 40"/>
          <p:cNvSpPr>
            <a:spLocks noChangeArrowheads="1"/>
          </p:cNvSpPr>
          <p:nvPr/>
        </p:nvSpPr>
        <p:spPr bwMode="auto">
          <a:xfrm>
            <a:off x="4114800" y="2743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51218" name="Rectangle 41"/>
          <p:cNvSpPr>
            <a:spLocks noChangeArrowheads="1"/>
          </p:cNvSpPr>
          <p:nvPr/>
        </p:nvSpPr>
        <p:spPr bwMode="auto">
          <a:xfrm>
            <a:off x="403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51219" name="Rectangle 42"/>
          <p:cNvSpPr>
            <a:spLocks noChangeArrowheads="1"/>
          </p:cNvSpPr>
          <p:nvPr/>
        </p:nvSpPr>
        <p:spPr bwMode="auto">
          <a:xfrm>
            <a:off x="5486400" y="5715000"/>
            <a:ext cx="1600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M = Q</a:t>
            </a:r>
            <a:r>
              <a:rPr lang="en-US" sz="1800" baseline="-25000"/>
              <a:t>2</a:t>
            </a:r>
            <a:r>
              <a:rPr lang="en-US" sz="1800"/>
              <a:t> -</a:t>
            </a:r>
            <a:r>
              <a:rPr lang="en-US" sz="1800" baseline="-25000"/>
              <a:t> </a:t>
            </a:r>
            <a:r>
              <a:rPr lang="en-US" sz="1800"/>
              <a:t>Q</a:t>
            </a:r>
            <a:r>
              <a:rPr lang="en-US" sz="1800" baseline="-25000"/>
              <a:t>1</a:t>
            </a:r>
          </a:p>
        </p:txBody>
      </p:sp>
      <p:sp>
        <p:nvSpPr>
          <p:cNvPr id="51220" name="Line 43"/>
          <p:cNvSpPr>
            <a:spLocks noChangeShapeType="1"/>
          </p:cNvSpPr>
          <p:nvPr/>
        </p:nvSpPr>
        <p:spPr bwMode="auto">
          <a:xfrm>
            <a:off x="4572000" y="5562600"/>
            <a:ext cx="9906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21" name="Line 44"/>
          <p:cNvSpPr>
            <a:spLocks noChangeShapeType="1"/>
          </p:cNvSpPr>
          <p:nvPr/>
        </p:nvSpPr>
        <p:spPr bwMode="auto">
          <a:xfrm>
            <a:off x="762000" y="2971800"/>
            <a:ext cx="38100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22" name="Rectangle 45"/>
          <p:cNvSpPr>
            <a:spLocks noChangeArrowheads="1"/>
          </p:cNvSpPr>
          <p:nvPr/>
        </p:nvSpPr>
        <p:spPr bwMode="auto">
          <a:xfrm>
            <a:off x="403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51223" name="Oval 46"/>
          <p:cNvSpPr>
            <a:spLocks noChangeArrowheads="1"/>
          </p:cNvSpPr>
          <p:nvPr/>
        </p:nvSpPr>
        <p:spPr bwMode="auto">
          <a:xfrm>
            <a:off x="1066800" y="4267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1224" name="Line 47"/>
          <p:cNvSpPr>
            <a:spLocks noChangeShapeType="1"/>
          </p:cNvSpPr>
          <p:nvPr/>
        </p:nvSpPr>
        <p:spPr bwMode="auto">
          <a:xfrm>
            <a:off x="4572000" y="4343400"/>
            <a:ext cx="2057400" cy="0"/>
          </a:xfrm>
          <a:prstGeom prst="line">
            <a:avLst/>
          </a:prstGeom>
          <a:noFill/>
          <a:ln w="25400">
            <a:solidFill>
              <a:schemeClr val="accent2"/>
            </a:solidFill>
            <a:prstDash val="sysDot"/>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25" name="Line 48"/>
          <p:cNvSpPr>
            <a:spLocks noChangeShapeType="1"/>
          </p:cNvSpPr>
          <p:nvPr/>
        </p:nvSpPr>
        <p:spPr bwMode="auto">
          <a:xfrm>
            <a:off x="1143000" y="4343400"/>
            <a:ext cx="2057400" cy="0"/>
          </a:xfrm>
          <a:prstGeom prst="line">
            <a:avLst/>
          </a:prstGeom>
          <a:noFill/>
          <a:ln w="25400">
            <a:solidFill>
              <a:schemeClr val="accent2"/>
            </a:solidFill>
            <a:prstDash val="sysDot"/>
            <a:round/>
            <a:headEnd type="stealth" w="sm" len="sm"/>
            <a:tailEnd type="stealth"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26" name="Oval 49"/>
          <p:cNvSpPr>
            <a:spLocks noChangeArrowheads="1"/>
          </p:cNvSpPr>
          <p:nvPr/>
        </p:nvSpPr>
        <p:spPr bwMode="auto">
          <a:xfrm>
            <a:off x="4495800" y="2895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1227" name="Line 50"/>
          <p:cNvSpPr>
            <a:spLocks noChangeShapeType="1"/>
          </p:cNvSpPr>
          <p:nvPr/>
        </p:nvSpPr>
        <p:spPr bwMode="auto">
          <a:xfrm flipV="1">
            <a:off x="4572000" y="2667000"/>
            <a:ext cx="2514600" cy="17526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28" name="Rectangle 51"/>
          <p:cNvSpPr>
            <a:spLocks noChangeArrowheads="1"/>
          </p:cNvSpPr>
          <p:nvPr/>
        </p:nvSpPr>
        <p:spPr bwMode="auto">
          <a:xfrm>
            <a:off x="6769100" y="2286000"/>
            <a:ext cx="189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Export Supply, X</a:t>
            </a:r>
          </a:p>
        </p:txBody>
      </p:sp>
      <p:sp>
        <p:nvSpPr>
          <p:cNvPr id="51229" name="Rectangle 52"/>
          <p:cNvSpPr>
            <a:spLocks noChangeArrowheads="1"/>
          </p:cNvSpPr>
          <p:nvPr/>
        </p:nvSpPr>
        <p:spPr bwMode="auto">
          <a:xfrm>
            <a:off x="6248400" y="4495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Import Demand, M</a:t>
            </a:r>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Line 2"/>
          <p:cNvSpPr>
            <a:spLocks noChangeShapeType="1"/>
          </p:cNvSpPr>
          <p:nvPr/>
        </p:nvSpPr>
        <p:spPr bwMode="auto">
          <a:xfrm flipV="1">
            <a:off x="6553200" y="16002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27" name="Line 4"/>
          <p:cNvSpPr>
            <a:spLocks noChangeShapeType="1"/>
          </p:cNvSpPr>
          <p:nvPr/>
        </p:nvSpPr>
        <p:spPr bwMode="auto">
          <a:xfrm flipV="1">
            <a:off x="1828800" y="37338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28" name="Line 5"/>
          <p:cNvSpPr>
            <a:spLocks noChangeShapeType="1"/>
          </p:cNvSpPr>
          <p:nvPr/>
        </p:nvSpPr>
        <p:spPr bwMode="auto">
          <a:xfrm flipV="1">
            <a:off x="762000" y="2667000"/>
            <a:ext cx="2514600" cy="17526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29" name="Rectangle 6"/>
          <p:cNvSpPr>
            <a:spLocks noGrp="1" noChangeArrowheads="1"/>
          </p:cNvSpPr>
          <p:nvPr>
            <p:ph type="title"/>
          </p:nvPr>
        </p:nvSpPr>
        <p:spPr>
          <a:xfrm>
            <a:off x="685800" y="0"/>
            <a:ext cx="7772400" cy="1371600"/>
          </a:xfrm>
          <a:noFill/>
        </p:spPr>
        <p:txBody>
          <a:bodyPr lIns="90488" tIns="44450" rIns="90488" bIns="44450"/>
          <a:lstStyle/>
          <a:p>
            <a:r>
              <a:rPr lang="en-US" smtClean="0"/>
              <a:t>Export Supply &amp; Import Demand</a:t>
            </a:r>
          </a:p>
        </p:txBody>
      </p:sp>
      <p:grpSp>
        <p:nvGrpSpPr>
          <p:cNvPr id="52230" name="Group 7"/>
          <p:cNvGrpSpPr>
            <a:grpSpLocks/>
          </p:cNvGrpSpPr>
          <p:nvPr/>
        </p:nvGrpSpPr>
        <p:grpSpPr bwMode="auto">
          <a:xfrm>
            <a:off x="762000" y="1371600"/>
            <a:ext cx="3429000" cy="4291013"/>
            <a:chOff x="480" y="864"/>
            <a:chExt cx="2160" cy="2703"/>
          </a:xfrm>
        </p:grpSpPr>
        <p:sp>
          <p:nvSpPr>
            <p:cNvPr id="52266" name="Line 8"/>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67" name="Line 9"/>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2231" name="Rectangle 10"/>
          <p:cNvSpPr>
            <a:spLocks noChangeArrowheads="1"/>
          </p:cNvSpPr>
          <p:nvPr/>
        </p:nvSpPr>
        <p:spPr bwMode="auto">
          <a:xfrm>
            <a:off x="50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2232" name="Line 12"/>
          <p:cNvSpPr>
            <a:spLocks noChangeShapeType="1"/>
          </p:cNvSpPr>
          <p:nvPr/>
        </p:nvSpPr>
        <p:spPr bwMode="auto">
          <a:xfrm flipV="1">
            <a:off x="762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33" name="Rectangle 16"/>
          <p:cNvSpPr>
            <a:spLocks noChangeArrowheads="1"/>
          </p:cNvSpPr>
          <p:nvPr/>
        </p:nvSpPr>
        <p:spPr bwMode="auto">
          <a:xfrm>
            <a:off x="1981200" y="4495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Import Demand, M</a:t>
            </a:r>
          </a:p>
        </p:txBody>
      </p:sp>
      <p:sp>
        <p:nvSpPr>
          <p:cNvPr id="52234" name="Rectangle 17"/>
          <p:cNvSpPr>
            <a:spLocks noChangeArrowheads="1"/>
          </p:cNvSpPr>
          <p:nvPr/>
        </p:nvSpPr>
        <p:spPr bwMode="auto">
          <a:xfrm>
            <a:off x="2514600" y="2300288"/>
            <a:ext cx="189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Export Supply, X</a:t>
            </a:r>
          </a:p>
        </p:txBody>
      </p:sp>
      <p:sp>
        <p:nvSpPr>
          <p:cNvPr id="52235" name="Rectangle 18"/>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52236" name="Rectangle 19"/>
          <p:cNvSpPr>
            <a:spLocks noChangeArrowheads="1"/>
          </p:cNvSpPr>
          <p:nvPr/>
        </p:nvSpPr>
        <p:spPr bwMode="auto">
          <a:xfrm rot="-5400000">
            <a:off x="-329407"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52237" name="Line 3"/>
          <p:cNvSpPr>
            <a:spLocks noChangeShapeType="1"/>
          </p:cNvSpPr>
          <p:nvPr/>
        </p:nvSpPr>
        <p:spPr bwMode="auto">
          <a:xfrm flipV="1">
            <a:off x="685800" y="3657600"/>
            <a:ext cx="11430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38" name="Oval 14"/>
          <p:cNvSpPr>
            <a:spLocks noChangeArrowheads="1"/>
          </p:cNvSpPr>
          <p:nvPr/>
        </p:nvSpPr>
        <p:spPr bwMode="auto">
          <a:xfrm>
            <a:off x="17526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2239" name="Oval 20"/>
          <p:cNvSpPr>
            <a:spLocks noChangeArrowheads="1"/>
          </p:cNvSpPr>
          <p:nvPr/>
        </p:nvSpPr>
        <p:spPr bwMode="auto">
          <a:xfrm>
            <a:off x="6858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2240" name="Rectangle 21"/>
          <p:cNvSpPr>
            <a:spLocks noChangeArrowheads="1"/>
          </p:cNvSpPr>
          <p:nvPr/>
        </p:nvSpPr>
        <p:spPr bwMode="auto">
          <a:xfrm>
            <a:off x="304800" y="2743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52241" name="Rectangle 22"/>
          <p:cNvSpPr>
            <a:spLocks noChangeArrowheads="1"/>
          </p:cNvSpPr>
          <p:nvPr/>
        </p:nvSpPr>
        <p:spPr bwMode="auto">
          <a:xfrm>
            <a:off x="22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52242" name="Rectangle 23"/>
          <p:cNvSpPr>
            <a:spLocks noChangeArrowheads="1"/>
          </p:cNvSpPr>
          <p:nvPr/>
        </p:nvSpPr>
        <p:spPr bwMode="auto">
          <a:xfrm>
            <a:off x="685800" y="5715000"/>
            <a:ext cx="304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2243" name="Rectangle 24"/>
          <p:cNvSpPr>
            <a:spLocks noChangeArrowheads="1"/>
          </p:cNvSpPr>
          <p:nvPr/>
        </p:nvSpPr>
        <p:spPr bwMode="auto">
          <a:xfrm>
            <a:off x="1676400" y="5715000"/>
            <a:ext cx="16002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M = Q</a:t>
            </a:r>
            <a:r>
              <a:rPr lang="en-US" sz="1800" baseline="-25000"/>
              <a:t>2</a:t>
            </a:r>
            <a:r>
              <a:rPr lang="en-US" sz="1800"/>
              <a:t> -</a:t>
            </a:r>
            <a:r>
              <a:rPr lang="en-US" sz="1800" baseline="-25000"/>
              <a:t> </a:t>
            </a:r>
            <a:r>
              <a:rPr lang="en-US" sz="1800"/>
              <a:t>Q</a:t>
            </a:r>
            <a:r>
              <a:rPr lang="en-US" sz="1800" baseline="-25000"/>
              <a:t>1</a:t>
            </a:r>
          </a:p>
          <a:p>
            <a:r>
              <a:rPr lang="en-US" sz="1800"/>
              <a:t>X = Q</a:t>
            </a:r>
            <a:r>
              <a:rPr lang="en-US" sz="1800" baseline="-25000"/>
              <a:t>2</a:t>
            </a:r>
            <a:r>
              <a:rPr lang="en-US" sz="1800"/>
              <a:t>‘ -</a:t>
            </a:r>
            <a:r>
              <a:rPr lang="en-US" sz="1800" baseline="-25000"/>
              <a:t> </a:t>
            </a:r>
            <a:r>
              <a:rPr lang="en-US" sz="1800"/>
              <a:t>Q</a:t>
            </a:r>
            <a:r>
              <a:rPr lang="en-US" sz="1800" baseline="-25000"/>
              <a:t>1 </a:t>
            </a:r>
            <a:r>
              <a:rPr lang="en-US" sz="1800"/>
              <a:t>‘</a:t>
            </a:r>
            <a:endParaRPr lang="en-US" sz="1800" baseline="-25000"/>
          </a:p>
          <a:p>
            <a:endParaRPr lang="en-US" sz="1800" baseline="-25000"/>
          </a:p>
        </p:txBody>
      </p:sp>
      <p:grpSp>
        <p:nvGrpSpPr>
          <p:cNvPr id="52244" name="Group 25"/>
          <p:cNvGrpSpPr>
            <a:grpSpLocks/>
          </p:cNvGrpSpPr>
          <p:nvPr/>
        </p:nvGrpSpPr>
        <p:grpSpPr bwMode="auto">
          <a:xfrm>
            <a:off x="4572000" y="1371600"/>
            <a:ext cx="3429000" cy="4291013"/>
            <a:chOff x="480" y="864"/>
            <a:chExt cx="2160" cy="2703"/>
          </a:xfrm>
        </p:grpSpPr>
        <p:sp>
          <p:nvSpPr>
            <p:cNvPr id="52264" name="Line 26"/>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65" name="Line 27"/>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2245" name="Line 28"/>
          <p:cNvSpPr>
            <a:spLocks noChangeShapeType="1"/>
          </p:cNvSpPr>
          <p:nvPr/>
        </p:nvSpPr>
        <p:spPr bwMode="auto">
          <a:xfrm flipV="1">
            <a:off x="4572000" y="3657600"/>
            <a:ext cx="33528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46" name="Line 29"/>
          <p:cNvSpPr>
            <a:spLocks noChangeShapeType="1"/>
          </p:cNvSpPr>
          <p:nvPr/>
        </p:nvSpPr>
        <p:spPr bwMode="auto">
          <a:xfrm>
            <a:off x="4572000" y="1676400"/>
            <a:ext cx="2971800" cy="3352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47" name="Line 30"/>
          <p:cNvSpPr>
            <a:spLocks noChangeShapeType="1"/>
          </p:cNvSpPr>
          <p:nvPr/>
        </p:nvSpPr>
        <p:spPr bwMode="auto">
          <a:xfrm>
            <a:off x="762000" y="5562600"/>
            <a:ext cx="9906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48" name="Line 31"/>
          <p:cNvSpPr>
            <a:spLocks noChangeShapeType="1"/>
          </p:cNvSpPr>
          <p:nvPr/>
        </p:nvSpPr>
        <p:spPr bwMode="auto">
          <a:xfrm flipV="1">
            <a:off x="6324600" y="3733800"/>
            <a:ext cx="0" cy="1905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49" name="Line 32"/>
          <p:cNvSpPr>
            <a:spLocks noChangeShapeType="1"/>
          </p:cNvSpPr>
          <p:nvPr/>
        </p:nvSpPr>
        <p:spPr bwMode="auto">
          <a:xfrm flipV="1">
            <a:off x="7391400" y="3733800"/>
            <a:ext cx="0" cy="1905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50" name="Line 33"/>
          <p:cNvSpPr>
            <a:spLocks noChangeShapeType="1"/>
          </p:cNvSpPr>
          <p:nvPr/>
        </p:nvSpPr>
        <p:spPr bwMode="auto">
          <a:xfrm>
            <a:off x="6324600" y="5562600"/>
            <a:ext cx="9906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51" name="Oval 34"/>
          <p:cNvSpPr>
            <a:spLocks noChangeArrowheads="1"/>
          </p:cNvSpPr>
          <p:nvPr/>
        </p:nvSpPr>
        <p:spPr bwMode="auto">
          <a:xfrm>
            <a:off x="62484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2252" name="Oval 35"/>
          <p:cNvSpPr>
            <a:spLocks noChangeArrowheads="1"/>
          </p:cNvSpPr>
          <p:nvPr/>
        </p:nvSpPr>
        <p:spPr bwMode="auto">
          <a:xfrm>
            <a:off x="73152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2253" name="Oval 36"/>
          <p:cNvSpPr>
            <a:spLocks noChangeArrowheads="1"/>
          </p:cNvSpPr>
          <p:nvPr/>
        </p:nvSpPr>
        <p:spPr bwMode="auto">
          <a:xfrm>
            <a:off x="6934200" y="4343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52254" name="Rectangle 37"/>
          <p:cNvSpPr>
            <a:spLocks noChangeArrowheads="1"/>
          </p:cNvSpPr>
          <p:nvPr/>
        </p:nvSpPr>
        <p:spPr bwMode="auto">
          <a:xfrm>
            <a:off x="411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52255" name="Line 38"/>
          <p:cNvSpPr>
            <a:spLocks noChangeShapeType="1"/>
          </p:cNvSpPr>
          <p:nvPr/>
        </p:nvSpPr>
        <p:spPr bwMode="auto">
          <a:xfrm>
            <a:off x="685800" y="4419600"/>
            <a:ext cx="62484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56" name="Rectangle 39"/>
          <p:cNvSpPr>
            <a:spLocks noChangeArrowheads="1"/>
          </p:cNvSpPr>
          <p:nvPr/>
        </p:nvSpPr>
        <p:spPr bwMode="auto">
          <a:xfrm>
            <a:off x="403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52257" name="Rectangle 40"/>
          <p:cNvSpPr>
            <a:spLocks noChangeArrowheads="1"/>
          </p:cNvSpPr>
          <p:nvPr/>
        </p:nvSpPr>
        <p:spPr bwMode="auto">
          <a:xfrm>
            <a:off x="7467600" y="4953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demand for L</a:t>
            </a:r>
          </a:p>
        </p:txBody>
      </p:sp>
      <p:sp>
        <p:nvSpPr>
          <p:cNvPr id="52258" name="Rectangle 41"/>
          <p:cNvSpPr>
            <a:spLocks noChangeArrowheads="1"/>
          </p:cNvSpPr>
          <p:nvPr/>
        </p:nvSpPr>
        <p:spPr bwMode="auto">
          <a:xfrm>
            <a:off x="7010400" y="1752600"/>
            <a:ext cx="124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Supply</a:t>
            </a:r>
          </a:p>
          <a:p>
            <a:r>
              <a:rPr lang="en-US" sz="1800" b="1"/>
              <a:t>of L</a:t>
            </a:r>
          </a:p>
        </p:txBody>
      </p:sp>
      <p:sp>
        <p:nvSpPr>
          <p:cNvPr id="52259" name="Rectangle 42"/>
          <p:cNvSpPr>
            <a:spLocks noChangeArrowheads="1"/>
          </p:cNvSpPr>
          <p:nvPr/>
        </p:nvSpPr>
        <p:spPr bwMode="auto">
          <a:xfrm>
            <a:off x="61722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1</a:t>
            </a:r>
            <a:r>
              <a:rPr lang="en-US" sz="1800"/>
              <a:t>’</a:t>
            </a:r>
            <a:endParaRPr lang="en-US" sz="2400"/>
          </a:p>
        </p:txBody>
      </p:sp>
      <p:sp>
        <p:nvSpPr>
          <p:cNvPr id="52260" name="Rectangle 43"/>
          <p:cNvSpPr>
            <a:spLocks noChangeArrowheads="1"/>
          </p:cNvSpPr>
          <p:nvPr/>
        </p:nvSpPr>
        <p:spPr bwMode="auto">
          <a:xfrm>
            <a:off x="7162800" y="5638800"/>
            <a:ext cx="685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2</a:t>
            </a:r>
            <a:r>
              <a:rPr lang="en-US" sz="1800"/>
              <a:t>’</a:t>
            </a:r>
            <a:endParaRPr lang="en-US" sz="2400"/>
          </a:p>
        </p:txBody>
      </p:sp>
      <p:sp>
        <p:nvSpPr>
          <p:cNvPr id="52261" name="Rectangle 44"/>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2262" name="Rectangle 46"/>
          <p:cNvSpPr>
            <a:spLocks noChangeArrowheads="1"/>
          </p:cNvSpPr>
          <p:nvPr/>
        </p:nvSpPr>
        <p:spPr bwMode="auto">
          <a:xfrm>
            <a:off x="30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52263" name="Line 47"/>
          <p:cNvSpPr>
            <a:spLocks noChangeShapeType="1"/>
          </p:cNvSpPr>
          <p:nvPr/>
        </p:nvSpPr>
        <p:spPr bwMode="auto">
          <a:xfrm>
            <a:off x="762000" y="2971800"/>
            <a:ext cx="2133600" cy="13716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lIns="90488" tIns="44450" rIns="90488" bIns="44450"/>
          <a:lstStyle/>
          <a:p>
            <a:r>
              <a:rPr lang="en-US" smtClean="0"/>
              <a:t>Optimal Tariffs</a:t>
            </a:r>
          </a:p>
        </p:txBody>
      </p:sp>
      <p:sp>
        <p:nvSpPr>
          <p:cNvPr id="53251" name="Rectangle 3"/>
          <p:cNvSpPr>
            <a:spLocks noGrp="1" noChangeArrowheads="1"/>
          </p:cNvSpPr>
          <p:nvPr>
            <p:ph type="body" idx="1"/>
          </p:nvPr>
        </p:nvSpPr>
        <p:spPr>
          <a:noFill/>
        </p:spPr>
        <p:txBody>
          <a:bodyPr lIns="90488" tIns="44450" rIns="90488" bIns="44450"/>
          <a:lstStyle/>
          <a:p>
            <a:r>
              <a:rPr lang="en-US" dirty="0" smtClean="0"/>
              <a:t>A large country (Home) buys enough of a good to influence the world price</a:t>
            </a:r>
          </a:p>
          <a:p>
            <a:r>
              <a:rPr lang="en-US" dirty="0" smtClean="0"/>
              <a:t>Foreign exporters cut their net price to avoid losing too many sales, resulting in a terms of trade gain (area e) for Home.</a:t>
            </a:r>
          </a:p>
          <a:p>
            <a:r>
              <a:rPr lang="en-US" dirty="0" smtClean="0"/>
              <a:t>The </a:t>
            </a:r>
            <a:r>
              <a:rPr lang="en-US" dirty="0" smtClean="0">
                <a:solidFill>
                  <a:schemeClr val="hlink"/>
                </a:solidFill>
              </a:rPr>
              <a:t>optimal tariff</a:t>
            </a:r>
            <a:r>
              <a:rPr lang="en-US" dirty="0" smtClean="0"/>
              <a:t> maximizes the net welfare change: e – (</a:t>
            </a:r>
            <a:r>
              <a:rPr lang="en-US" dirty="0" err="1" smtClean="0"/>
              <a:t>b+d</a:t>
            </a:r>
            <a:r>
              <a:rPr lang="en-US" dirty="0" smtClean="0"/>
              <a:t>)</a:t>
            </a:r>
          </a:p>
          <a:p>
            <a:r>
              <a:rPr lang="en-US" sz="3600" dirty="0" smtClean="0">
                <a:solidFill>
                  <a:srgbClr val="FF3300"/>
                </a:solidFill>
              </a:rPr>
              <a:t>Retaliation is likely to offset this gain</a:t>
            </a:r>
          </a:p>
        </p:txBody>
      </p:sp>
      <p:sp>
        <p:nvSpPr>
          <p:cNvPr id="53252" name="Text Box 4"/>
          <p:cNvSpPr txBox="1">
            <a:spLocks noChangeArrowheads="1"/>
          </p:cNvSpPr>
          <p:nvPr/>
        </p:nvSpPr>
        <p:spPr bwMode="auto">
          <a:xfrm>
            <a:off x="0" y="6461125"/>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endParaRPr lang="en-US"/>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1026"/>
          <p:cNvSpPr>
            <a:spLocks noChangeShapeType="1"/>
          </p:cNvSpPr>
          <p:nvPr/>
        </p:nvSpPr>
        <p:spPr bwMode="auto">
          <a:xfrm flipV="1">
            <a:off x="6553200" y="16002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75" name="Line 1027"/>
          <p:cNvSpPr>
            <a:spLocks noChangeShapeType="1"/>
          </p:cNvSpPr>
          <p:nvPr/>
        </p:nvSpPr>
        <p:spPr bwMode="auto">
          <a:xfrm flipV="1">
            <a:off x="762000" y="3657600"/>
            <a:ext cx="30480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76" name="Line 1028"/>
          <p:cNvSpPr>
            <a:spLocks noChangeShapeType="1"/>
          </p:cNvSpPr>
          <p:nvPr/>
        </p:nvSpPr>
        <p:spPr bwMode="auto">
          <a:xfrm flipV="1">
            <a:off x="2590800" y="3733800"/>
            <a:ext cx="0" cy="1905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77" name="Line 1029"/>
          <p:cNvSpPr>
            <a:spLocks noChangeShapeType="1"/>
          </p:cNvSpPr>
          <p:nvPr/>
        </p:nvSpPr>
        <p:spPr bwMode="auto">
          <a:xfrm flipV="1">
            <a:off x="762000" y="13716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78" name="Rectangle 1030"/>
          <p:cNvSpPr>
            <a:spLocks noGrp="1" noChangeArrowheads="1"/>
          </p:cNvSpPr>
          <p:nvPr>
            <p:ph type="title"/>
          </p:nvPr>
        </p:nvSpPr>
        <p:spPr>
          <a:xfrm>
            <a:off x="685800" y="0"/>
            <a:ext cx="7772400" cy="1371600"/>
          </a:xfrm>
          <a:noFill/>
        </p:spPr>
        <p:txBody>
          <a:bodyPr lIns="90488" tIns="44450" rIns="90488" bIns="44450"/>
          <a:lstStyle/>
          <a:p>
            <a:r>
              <a:rPr lang="en-US" smtClean="0"/>
              <a:t>Equilibrium with a Tariff </a:t>
            </a:r>
            <a:br>
              <a:rPr lang="en-US" smtClean="0"/>
            </a:br>
            <a:r>
              <a:rPr lang="en-US" sz="3600" smtClean="0"/>
              <a:t>Large Country</a:t>
            </a:r>
            <a:endParaRPr lang="en-US" smtClean="0"/>
          </a:p>
        </p:txBody>
      </p:sp>
      <p:grpSp>
        <p:nvGrpSpPr>
          <p:cNvPr id="54279" name="Group 1031"/>
          <p:cNvGrpSpPr>
            <a:grpSpLocks/>
          </p:cNvGrpSpPr>
          <p:nvPr/>
        </p:nvGrpSpPr>
        <p:grpSpPr bwMode="auto">
          <a:xfrm>
            <a:off x="762000" y="1371600"/>
            <a:ext cx="3429000" cy="4291013"/>
            <a:chOff x="480" y="864"/>
            <a:chExt cx="2160" cy="2703"/>
          </a:xfrm>
        </p:grpSpPr>
        <p:sp>
          <p:nvSpPr>
            <p:cNvPr id="54323" name="Line 1032"/>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24" name="Line 1033"/>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4280" name="Rectangle 1034"/>
          <p:cNvSpPr>
            <a:spLocks noChangeArrowheads="1"/>
          </p:cNvSpPr>
          <p:nvPr/>
        </p:nvSpPr>
        <p:spPr bwMode="auto">
          <a:xfrm>
            <a:off x="50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4281" name="Line 1035"/>
          <p:cNvSpPr>
            <a:spLocks noChangeShapeType="1"/>
          </p:cNvSpPr>
          <p:nvPr/>
        </p:nvSpPr>
        <p:spPr bwMode="auto">
          <a:xfrm>
            <a:off x="762000" y="2971800"/>
            <a:ext cx="10668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82" name="Line 1036"/>
          <p:cNvSpPr>
            <a:spLocks noChangeShapeType="1"/>
          </p:cNvSpPr>
          <p:nvPr/>
        </p:nvSpPr>
        <p:spPr bwMode="auto">
          <a:xfrm flipV="1">
            <a:off x="1524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83" name="Line 1037"/>
          <p:cNvSpPr>
            <a:spLocks noChangeShapeType="1"/>
          </p:cNvSpPr>
          <p:nvPr/>
        </p:nvSpPr>
        <p:spPr bwMode="auto">
          <a:xfrm>
            <a:off x="762000" y="1828800"/>
            <a:ext cx="3124200" cy="3124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84" name="Rectangle 1038"/>
          <p:cNvSpPr>
            <a:spLocks noChangeArrowheads="1"/>
          </p:cNvSpPr>
          <p:nvPr/>
        </p:nvSpPr>
        <p:spPr bwMode="auto">
          <a:xfrm>
            <a:off x="2667000" y="48768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demand for L</a:t>
            </a:r>
          </a:p>
        </p:txBody>
      </p:sp>
      <p:sp>
        <p:nvSpPr>
          <p:cNvPr id="54285" name="Rectangle 1039"/>
          <p:cNvSpPr>
            <a:spLocks noChangeArrowheads="1"/>
          </p:cNvSpPr>
          <p:nvPr/>
        </p:nvSpPr>
        <p:spPr bwMode="auto">
          <a:xfrm>
            <a:off x="2514600" y="1600200"/>
            <a:ext cx="1257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Supply</a:t>
            </a:r>
          </a:p>
          <a:p>
            <a:r>
              <a:rPr lang="en-US" sz="1800" b="1"/>
              <a:t>of L</a:t>
            </a:r>
          </a:p>
        </p:txBody>
      </p:sp>
      <p:sp>
        <p:nvSpPr>
          <p:cNvPr id="54286" name="Rectangle 1040"/>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54287" name="Rectangle 1041"/>
          <p:cNvSpPr>
            <a:spLocks noChangeArrowheads="1"/>
          </p:cNvSpPr>
          <p:nvPr/>
        </p:nvSpPr>
        <p:spPr bwMode="auto">
          <a:xfrm rot="-5400000">
            <a:off x="-329407"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54288" name="Rectangle 1042"/>
          <p:cNvSpPr>
            <a:spLocks noChangeArrowheads="1"/>
          </p:cNvSpPr>
          <p:nvPr/>
        </p:nvSpPr>
        <p:spPr bwMode="auto">
          <a:xfrm>
            <a:off x="22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54289" name="Rectangle 1043"/>
          <p:cNvSpPr>
            <a:spLocks noChangeArrowheads="1"/>
          </p:cNvSpPr>
          <p:nvPr/>
        </p:nvSpPr>
        <p:spPr bwMode="auto">
          <a:xfrm>
            <a:off x="1219200" y="5715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1</a:t>
            </a:r>
            <a:endParaRPr lang="en-US" sz="2400"/>
          </a:p>
        </p:txBody>
      </p:sp>
      <p:sp>
        <p:nvSpPr>
          <p:cNvPr id="54290" name="Rectangle 1044"/>
          <p:cNvSpPr>
            <a:spLocks noChangeArrowheads="1"/>
          </p:cNvSpPr>
          <p:nvPr/>
        </p:nvSpPr>
        <p:spPr bwMode="auto">
          <a:xfrm>
            <a:off x="2438400" y="5715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2</a:t>
            </a:r>
            <a:endParaRPr lang="en-US" sz="2400"/>
          </a:p>
        </p:txBody>
      </p:sp>
      <p:grpSp>
        <p:nvGrpSpPr>
          <p:cNvPr id="54291" name="Group 1045"/>
          <p:cNvGrpSpPr>
            <a:grpSpLocks/>
          </p:cNvGrpSpPr>
          <p:nvPr/>
        </p:nvGrpSpPr>
        <p:grpSpPr bwMode="auto">
          <a:xfrm>
            <a:off x="4572000" y="1371600"/>
            <a:ext cx="3429000" cy="4291013"/>
            <a:chOff x="480" y="864"/>
            <a:chExt cx="2160" cy="2703"/>
          </a:xfrm>
        </p:grpSpPr>
        <p:sp>
          <p:nvSpPr>
            <p:cNvPr id="54321" name="Line 1046"/>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22" name="Line 1047"/>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4292" name="Line 1048"/>
          <p:cNvSpPr>
            <a:spLocks noChangeShapeType="1"/>
          </p:cNvSpPr>
          <p:nvPr/>
        </p:nvSpPr>
        <p:spPr bwMode="auto">
          <a:xfrm flipV="1">
            <a:off x="4572000" y="3657600"/>
            <a:ext cx="33528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3" name="Line 1049"/>
          <p:cNvSpPr>
            <a:spLocks noChangeShapeType="1"/>
          </p:cNvSpPr>
          <p:nvPr/>
        </p:nvSpPr>
        <p:spPr bwMode="auto">
          <a:xfrm>
            <a:off x="4572000" y="1905000"/>
            <a:ext cx="3124200" cy="3124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4" name="Line 1050"/>
          <p:cNvSpPr>
            <a:spLocks noChangeShapeType="1"/>
          </p:cNvSpPr>
          <p:nvPr/>
        </p:nvSpPr>
        <p:spPr bwMode="auto">
          <a:xfrm>
            <a:off x="1524000" y="5562600"/>
            <a:ext cx="9906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5" name="Line 1051"/>
          <p:cNvSpPr>
            <a:spLocks noChangeShapeType="1"/>
          </p:cNvSpPr>
          <p:nvPr/>
        </p:nvSpPr>
        <p:spPr bwMode="auto">
          <a:xfrm flipV="1">
            <a:off x="6324600" y="3733800"/>
            <a:ext cx="0" cy="1905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6" name="Line 1052"/>
          <p:cNvSpPr>
            <a:spLocks noChangeShapeType="1"/>
          </p:cNvSpPr>
          <p:nvPr/>
        </p:nvSpPr>
        <p:spPr bwMode="auto">
          <a:xfrm flipV="1">
            <a:off x="7391400" y="3733800"/>
            <a:ext cx="0" cy="1905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7" name="Line 1053"/>
          <p:cNvSpPr>
            <a:spLocks noChangeShapeType="1"/>
          </p:cNvSpPr>
          <p:nvPr/>
        </p:nvSpPr>
        <p:spPr bwMode="auto">
          <a:xfrm>
            <a:off x="6324600" y="5562600"/>
            <a:ext cx="9906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8" name="Rectangle 1054"/>
          <p:cNvSpPr>
            <a:spLocks noChangeArrowheads="1"/>
          </p:cNvSpPr>
          <p:nvPr/>
        </p:nvSpPr>
        <p:spPr bwMode="auto">
          <a:xfrm>
            <a:off x="403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54299" name="Rectangle 1055"/>
          <p:cNvSpPr>
            <a:spLocks noChangeArrowheads="1"/>
          </p:cNvSpPr>
          <p:nvPr/>
        </p:nvSpPr>
        <p:spPr bwMode="auto">
          <a:xfrm>
            <a:off x="7467600" y="4953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demand for L</a:t>
            </a:r>
          </a:p>
        </p:txBody>
      </p:sp>
      <p:sp>
        <p:nvSpPr>
          <p:cNvPr id="54300" name="Rectangle 1056"/>
          <p:cNvSpPr>
            <a:spLocks noChangeArrowheads="1"/>
          </p:cNvSpPr>
          <p:nvPr/>
        </p:nvSpPr>
        <p:spPr bwMode="auto">
          <a:xfrm>
            <a:off x="7010400" y="1752600"/>
            <a:ext cx="124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Supply</a:t>
            </a:r>
          </a:p>
          <a:p>
            <a:r>
              <a:rPr lang="en-US" sz="1800" b="1"/>
              <a:t>of L</a:t>
            </a:r>
          </a:p>
        </p:txBody>
      </p:sp>
      <p:sp>
        <p:nvSpPr>
          <p:cNvPr id="54301" name="Rectangle 1057"/>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4302" name="Line 1058"/>
          <p:cNvSpPr>
            <a:spLocks noChangeShapeType="1"/>
          </p:cNvSpPr>
          <p:nvPr/>
        </p:nvSpPr>
        <p:spPr bwMode="auto">
          <a:xfrm rot="-5400000">
            <a:off x="457994" y="3656806"/>
            <a:ext cx="762000" cy="1588"/>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03" name="Line 1059"/>
          <p:cNvSpPr>
            <a:spLocks noChangeShapeType="1"/>
          </p:cNvSpPr>
          <p:nvPr/>
        </p:nvSpPr>
        <p:spPr bwMode="auto">
          <a:xfrm flipV="1">
            <a:off x="762000" y="3276600"/>
            <a:ext cx="14478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04" name="Line 1060"/>
          <p:cNvSpPr>
            <a:spLocks noChangeShapeType="1"/>
          </p:cNvSpPr>
          <p:nvPr/>
        </p:nvSpPr>
        <p:spPr bwMode="auto">
          <a:xfrm flipV="1">
            <a:off x="762000" y="4038600"/>
            <a:ext cx="6477000" cy="0"/>
          </a:xfrm>
          <a:prstGeom prst="line">
            <a:avLst/>
          </a:prstGeom>
          <a:noFill/>
          <a:ln w="50800">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05" name="Line 1061"/>
          <p:cNvSpPr>
            <a:spLocks noChangeShapeType="1"/>
          </p:cNvSpPr>
          <p:nvPr/>
        </p:nvSpPr>
        <p:spPr bwMode="auto">
          <a:xfrm>
            <a:off x="6705600" y="3962400"/>
            <a:ext cx="4572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06" name="Line 1062"/>
          <p:cNvSpPr>
            <a:spLocks noChangeShapeType="1"/>
          </p:cNvSpPr>
          <p:nvPr/>
        </p:nvSpPr>
        <p:spPr bwMode="auto">
          <a:xfrm>
            <a:off x="1752600" y="3352800"/>
            <a:ext cx="4572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07" name="Line 1063"/>
          <p:cNvSpPr>
            <a:spLocks noChangeShapeType="1"/>
          </p:cNvSpPr>
          <p:nvPr/>
        </p:nvSpPr>
        <p:spPr bwMode="auto">
          <a:xfrm flipV="1">
            <a:off x="1676400" y="3276600"/>
            <a:ext cx="0" cy="2362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08" name="Line 1064"/>
          <p:cNvSpPr>
            <a:spLocks noChangeShapeType="1"/>
          </p:cNvSpPr>
          <p:nvPr/>
        </p:nvSpPr>
        <p:spPr bwMode="auto">
          <a:xfrm flipV="1">
            <a:off x="2209800" y="3276600"/>
            <a:ext cx="0" cy="2362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09" name="Line 1065"/>
          <p:cNvSpPr>
            <a:spLocks noChangeShapeType="1"/>
          </p:cNvSpPr>
          <p:nvPr/>
        </p:nvSpPr>
        <p:spPr bwMode="auto">
          <a:xfrm flipV="1">
            <a:off x="7239000" y="3962400"/>
            <a:ext cx="0" cy="1600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10" name="Rectangle 1066"/>
          <p:cNvSpPr>
            <a:spLocks noChangeArrowheads="1"/>
          </p:cNvSpPr>
          <p:nvPr/>
        </p:nvSpPr>
        <p:spPr bwMode="auto">
          <a:xfrm>
            <a:off x="4114800" y="3886200"/>
            <a:ext cx="457200" cy="36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endParaRPr lang="en-US" sz="2400"/>
          </a:p>
        </p:txBody>
      </p:sp>
      <p:sp>
        <p:nvSpPr>
          <p:cNvPr id="54311" name="Rectangle 1067"/>
          <p:cNvSpPr>
            <a:spLocks noChangeArrowheads="1"/>
          </p:cNvSpPr>
          <p:nvPr/>
        </p:nvSpPr>
        <p:spPr bwMode="auto">
          <a:xfrm>
            <a:off x="304800" y="3962400"/>
            <a:ext cx="457200" cy="36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endParaRPr lang="en-US" sz="2400"/>
          </a:p>
        </p:txBody>
      </p:sp>
      <p:sp>
        <p:nvSpPr>
          <p:cNvPr id="54312" name="Rectangle 1068"/>
          <p:cNvSpPr>
            <a:spLocks noChangeArrowheads="1"/>
          </p:cNvSpPr>
          <p:nvPr/>
        </p:nvSpPr>
        <p:spPr bwMode="auto">
          <a:xfrm>
            <a:off x="228600" y="3124200"/>
            <a:ext cx="457200" cy="36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endParaRPr lang="en-US" sz="2400"/>
          </a:p>
        </p:txBody>
      </p:sp>
      <p:sp>
        <p:nvSpPr>
          <p:cNvPr id="54313" name="Line 1069"/>
          <p:cNvSpPr>
            <a:spLocks noChangeShapeType="1"/>
          </p:cNvSpPr>
          <p:nvPr/>
        </p:nvSpPr>
        <p:spPr bwMode="auto">
          <a:xfrm flipV="1">
            <a:off x="6705600" y="4038600"/>
            <a:ext cx="0" cy="1600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14" name="Rectangle 1070"/>
          <p:cNvSpPr>
            <a:spLocks noChangeArrowheads="1"/>
          </p:cNvSpPr>
          <p:nvPr/>
        </p:nvSpPr>
        <p:spPr bwMode="auto">
          <a:xfrm>
            <a:off x="61722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1</a:t>
            </a:r>
            <a:r>
              <a:rPr lang="en-US" sz="1800"/>
              <a:t>’</a:t>
            </a:r>
            <a:endParaRPr lang="en-US" sz="2400"/>
          </a:p>
        </p:txBody>
      </p:sp>
      <p:sp>
        <p:nvSpPr>
          <p:cNvPr id="54315" name="Rectangle 1071"/>
          <p:cNvSpPr>
            <a:spLocks noChangeArrowheads="1"/>
          </p:cNvSpPr>
          <p:nvPr/>
        </p:nvSpPr>
        <p:spPr bwMode="auto">
          <a:xfrm>
            <a:off x="1524000" y="5715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3</a:t>
            </a:r>
            <a:endParaRPr lang="en-US" sz="2400"/>
          </a:p>
        </p:txBody>
      </p:sp>
      <p:sp>
        <p:nvSpPr>
          <p:cNvPr id="54316" name="Rectangle 1072"/>
          <p:cNvSpPr>
            <a:spLocks noChangeArrowheads="1"/>
          </p:cNvSpPr>
          <p:nvPr/>
        </p:nvSpPr>
        <p:spPr bwMode="auto">
          <a:xfrm>
            <a:off x="2057400" y="5715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4</a:t>
            </a:r>
            <a:endParaRPr lang="en-US" sz="2400"/>
          </a:p>
        </p:txBody>
      </p:sp>
      <p:sp>
        <p:nvSpPr>
          <p:cNvPr id="54317" name="Rectangle 1073"/>
          <p:cNvSpPr>
            <a:spLocks noChangeArrowheads="1"/>
          </p:cNvSpPr>
          <p:nvPr/>
        </p:nvSpPr>
        <p:spPr bwMode="auto">
          <a:xfrm>
            <a:off x="7315200" y="56562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2</a:t>
            </a:r>
            <a:r>
              <a:rPr lang="en-US" sz="1800"/>
              <a:t>’</a:t>
            </a:r>
            <a:endParaRPr lang="en-US" sz="2400"/>
          </a:p>
        </p:txBody>
      </p:sp>
      <p:sp>
        <p:nvSpPr>
          <p:cNvPr id="54318" name="Rectangle 1074"/>
          <p:cNvSpPr>
            <a:spLocks noChangeArrowheads="1"/>
          </p:cNvSpPr>
          <p:nvPr/>
        </p:nvSpPr>
        <p:spPr bwMode="auto">
          <a:xfrm>
            <a:off x="65532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3</a:t>
            </a:r>
            <a:r>
              <a:rPr lang="en-US" sz="1800"/>
              <a:t>’</a:t>
            </a:r>
            <a:endParaRPr lang="en-US" sz="2400"/>
          </a:p>
        </p:txBody>
      </p:sp>
      <p:sp>
        <p:nvSpPr>
          <p:cNvPr id="54319" name="Rectangle 1075"/>
          <p:cNvSpPr>
            <a:spLocks noChangeArrowheads="1"/>
          </p:cNvSpPr>
          <p:nvPr/>
        </p:nvSpPr>
        <p:spPr bwMode="auto">
          <a:xfrm>
            <a:off x="69342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4</a:t>
            </a:r>
            <a:r>
              <a:rPr lang="en-US" sz="1800"/>
              <a:t>’</a:t>
            </a:r>
            <a:endParaRPr lang="en-US" sz="2400"/>
          </a:p>
        </p:txBody>
      </p:sp>
      <p:sp>
        <p:nvSpPr>
          <p:cNvPr id="54320" name="Line 1076"/>
          <p:cNvSpPr>
            <a:spLocks noChangeShapeType="1"/>
          </p:cNvSpPr>
          <p:nvPr/>
        </p:nvSpPr>
        <p:spPr bwMode="auto">
          <a:xfrm rot="5328762">
            <a:off x="5105401" y="3810000"/>
            <a:ext cx="303212" cy="1587"/>
          </a:xfrm>
          <a:prstGeom prst="line">
            <a:avLst/>
          </a:prstGeom>
          <a:noFill/>
          <a:ln w="1270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Line 2"/>
          <p:cNvSpPr>
            <a:spLocks noChangeShapeType="1"/>
          </p:cNvSpPr>
          <p:nvPr/>
        </p:nvSpPr>
        <p:spPr bwMode="auto">
          <a:xfrm flipV="1">
            <a:off x="6553200" y="16002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299" name="Line 3"/>
          <p:cNvSpPr>
            <a:spLocks noChangeShapeType="1"/>
          </p:cNvSpPr>
          <p:nvPr/>
        </p:nvSpPr>
        <p:spPr bwMode="auto">
          <a:xfrm flipV="1">
            <a:off x="762000" y="3657600"/>
            <a:ext cx="30480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00" name="Line 4"/>
          <p:cNvSpPr>
            <a:spLocks noChangeShapeType="1"/>
          </p:cNvSpPr>
          <p:nvPr/>
        </p:nvSpPr>
        <p:spPr bwMode="auto">
          <a:xfrm flipV="1">
            <a:off x="2590800" y="3733800"/>
            <a:ext cx="0" cy="1905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01" name="Line 5"/>
          <p:cNvSpPr>
            <a:spLocks noChangeShapeType="1"/>
          </p:cNvSpPr>
          <p:nvPr/>
        </p:nvSpPr>
        <p:spPr bwMode="auto">
          <a:xfrm flipV="1">
            <a:off x="762000" y="13716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02" name="Rectangle 6"/>
          <p:cNvSpPr>
            <a:spLocks noGrp="1" noChangeArrowheads="1"/>
          </p:cNvSpPr>
          <p:nvPr>
            <p:ph type="title"/>
          </p:nvPr>
        </p:nvSpPr>
        <p:spPr>
          <a:xfrm>
            <a:off x="685800" y="0"/>
            <a:ext cx="7772400" cy="1371600"/>
          </a:xfrm>
          <a:noFill/>
        </p:spPr>
        <p:txBody>
          <a:bodyPr lIns="90488" tIns="44450" rIns="90488" bIns="44450"/>
          <a:lstStyle/>
          <a:p>
            <a:r>
              <a:rPr lang="en-US" smtClean="0"/>
              <a:t>Equilibrium with a Tariff </a:t>
            </a:r>
            <a:br>
              <a:rPr lang="en-US" smtClean="0"/>
            </a:br>
            <a:r>
              <a:rPr lang="en-US" sz="3600" smtClean="0"/>
              <a:t>Large Country</a:t>
            </a:r>
            <a:endParaRPr lang="en-US" smtClean="0"/>
          </a:p>
        </p:txBody>
      </p:sp>
      <p:grpSp>
        <p:nvGrpSpPr>
          <p:cNvPr id="55303" name="Group 7"/>
          <p:cNvGrpSpPr>
            <a:grpSpLocks/>
          </p:cNvGrpSpPr>
          <p:nvPr/>
        </p:nvGrpSpPr>
        <p:grpSpPr bwMode="auto">
          <a:xfrm>
            <a:off x="762000" y="1371600"/>
            <a:ext cx="3429000" cy="4291013"/>
            <a:chOff x="480" y="864"/>
            <a:chExt cx="2160" cy="2703"/>
          </a:xfrm>
        </p:grpSpPr>
        <p:sp>
          <p:nvSpPr>
            <p:cNvPr id="55358" name="Line 8"/>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59" name="Line 9"/>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5304" name="Rectangle 10"/>
          <p:cNvSpPr>
            <a:spLocks noChangeArrowheads="1"/>
          </p:cNvSpPr>
          <p:nvPr/>
        </p:nvSpPr>
        <p:spPr bwMode="auto">
          <a:xfrm>
            <a:off x="50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5305" name="Line 11"/>
          <p:cNvSpPr>
            <a:spLocks noChangeShapeType="1"/>
          </p:cNvSpPr>
          <p:nvPr/>
        </p:nvSpPr>
        <p:spPr bwMode="auto">
          <a:xfrm>
            <a:off x="762000" y="2971800"/>
            <a:ext cx="10668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06" name="Line 12"/>
          <p:cNvSpPr>
            <a:spLocks noChangeShapeType="1"/>
          </p:cNvSpPr>
          <p:nvPr/>
        </p:nvSpPr>
        <p:spPr bwMode="auto">
          <a:xfrm flipV="1">
            <a:off x="1524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07" name="Line 13"/>
          <p:cNvSpPr>
            <a:spLocks noChangeShapeType="1"/>
          </p:cNvSpPr>
          <p:nvPr/>
        </p:nvSpPr>
        <p:spPr bwMode="auto">
          <a:xfrm>
            <a:off x="762000" y="1828800"/>
            <a:ext cx="3124200" cy="3124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08" name="Rectangle 16"/>
          <p:cNvSpPr>
            <a:spLocks noChangeArrowheads="1"/>
          </p:cNvSpPr>
          <p:nvPr/>
        </p:nvSpPr>
        <p:spPr bwMode="auto">
          <a:xfrm>
            <a:off x="2667000" y="48768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demand for L</a:t>
            </a:r>
          </a:p>
        </p:txBody>
      </p:sp>
      <p:sp>
        <p:nvSpPr>
          <p:cNvPr id="55309" name="Rectangle 17"/>
          <p:cNvSpPr>
            <a:spLocks noChangeArrowheads="1"/>
          </p:cNvSpPr>
          <p:nvPr/>
        </p:nvSpPr>
        <p:spPr bwMode="auto">
          <a:xfrm>
            <a:off x="2514600" y="1600200"/>
            <a:ext cx="1257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A’s Supply</a:t>
            </a:r>
          </a:p>
          <a:p>
            <a:r>
              <a:rPr lang="en-US" sz="1800" b="1"/>
              <a:t>of L</a:t>
            </a:r>
          </a:p>
        </p:txBody>
      </p:sp>
      <p:sp>
        <p:nvSpPr>
          <p:cNvPr id="55310" name="Rectangle 18"/>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55311" name="Rectangle 19"/>
          <p:cNvSpPr>
            <a:spLocks noChangeArrowheads="1"/>
          </p:cNvSpPr>
          <p:nvPr/>
        </p:nvSpPr>
        <p:spPr bwMode="auto">
          <a:xfrm rot="-5400000">
            <a:off x="-329407" y="15867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55312" name="Rectangle 22"/>
          <p:cNvSpPr>
            <a:spLocks noChangeArrowheads="1"/>
          </p:cNvSpPr>
          <p:nvPr/>
        </p:nvSpPr>
        <p:spPr bwMode="auto">
          <a:xfrm>
            <a:off x="22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55313" name="Rectangle 23"/>
          <p:cNvSpPr>
            <a:spLocks noChangeArrowheads="1"/>
          </p:cNvSpPr>
          <p:nvPr/>
        </p:nvSpPr>
        <p:spPr bwMode="auto">
          <a:xfrm>
            <a:off x="1219200" y="5715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1</a:t>
            </a:r>
            <a:endParaRPr lang="en-US" sz="2400"/>
          </a:p>
        </p:txBody>
      </p:sp>
      <p:sp>
        <p:nvSpPr>
          <p:cNvPr id="55314" name="Rectangle 24"/>
          <p:cNvSpPr>
            <a:spLocks noChangeArrowheads="1"/>
          </p:cNvSpPr>
          <p:nvPr/>
        </p:nvSpPr>
        <p:spPr bwMode="auto">
          <a:xfrm>
            <a:off x="2438400" y="5715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2</a:t>
            </a:r>
            <a:endParaRPr lang="en-US" sz="2400"/>
          </a:p>
        </p:txBody>
      </p:sp>
      <p:grpSp>
        <p:nvGrpSpPr>
          <p:cNvPr id="55315" name="Group 25"/>
          <p:cNvGrpSpPr>
            <a:grpSpLocks/>
          </p:cNvGrpSpPr>
          <p:nvPr/>
        </p:nvGrpSpPr>
        <p:grpSpPr bwMode="auto">
          <a:xfrm>
            <a:off x="4572000" y="1371600"/>
            <a:ext cx="3429000" cy="4291013"/>
            <a:chOff x="480" y="864"/>
            <a:chExt cx="2160" cy="2703"/>
          </a:xfrm>
        </p:grpSpPr>
        <p:sp>
          <p:nvSpPr>
            <p:cNvPr id="55356" name="Line 26"/>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57" name="Line 27"/>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5316" name="Line 28"/>
          <p:cNvSpPr>
            <a:spLocks noChangeShapeType="1"/>
          </p:cNvSpPr>
          <p:nvPr/>
        </p:nvSpPr>
        <p:spPr bwMode="auto">
          <a:xfrm flipV="1">
            <a:off x="4572000" y="3657600"/>
            <a:ext cx="33528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17" name="Line 29"/>
          <p:cNvSpPr>
            <a:spLocks noChangeShapeType="1"/>
          </p:cNvSpPr>
          <p:nvPr/>
        </p:nvSpPr>
        <p:spPr bwMode="auto">
          <a:xfrm>
            <a:off x="4572000" y="1905000"/>
            <a:ext cx="3124200" cy="3124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18" name="Line 30"/>
          <p:cNvSpPr>
            <a:spLocks noChangeShapeType="1"/>
          </p:cNvSpPr>
          <p:nvPr/>
        </p:nvSpPr>
        <p:spPr bwMode="auto">
          <a:xfrm>
            <a:off x="1524000" y="5562600"/>
            <a:ext cx="9906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19" name="Line 31"/>
          <p:cNvSpPr>
            <a:spLocks noChangeShapeType="1"/>
          </p:cNvSpPr>
          <p:nvPr/>
        </p:nvSpPr>
        <p:spPr bwMode="auto">
          <a:xfrm flipV="1">
            <a:off x="6324600" y="4038600"/>
            <a:ext cx="0" cy="1600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20" name="Line 32"/>
          <p:cNvSpPr>
            <a:spLocks noChangeShapeType="1"/>
          </p:cNvSpPr>
          <p:nvPr/>
        </p:nvSpPr>
        <p:spPr bwMode="auto">
          <a:xfrm flipV="1">
            <a:off x="7391400" y="3733800"/>
            <a:ext cx="0" cy="1905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21" name="Line 33"/>
          <p:cNvSpPr>
            <a:spLocks noChangeShapeType="1"/>
          </p:cNvSpPr>
          <p:nvPr/>
        </p:nvSpPr>
        <p:spPr bwMode="auto">
          <a:xfrm>
            <a:off x="6324600" y="5562600"/>
            <a:ext cx="9906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22" name="Rectangle 39"/>
          <p:cNvSpPr>
            <a:spLocks noChangeArrowheads="1"/>
          </p:cNvSpPr>
          <p:nvPr/>
        </p:nvSpPr>
        <p:spPr bwMode="auto">
          <a:xfrm>
            <a:off x="4038600" y="35814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FT</a:t>
            </a:r>
            <a:endParaRPr lang="en-US" sz="2400"/>
          </a:p>
        </p:txBody>
      </p:sp>
      <p:sp>
        <p:nvSpPr>
          <p:cNvPr id="55323" name="Rectangle 40"/>
          <p:cNvSpPr>
            <a:spLocks noChangeArrowheads="1"/>
          </p:cNvSpPr>
          <p:nvPr/>
        </p:nvSpPr>
        <p:spPr bwMode="auto">
          <a:xfrm>
            <a:off x="7467600" y="4953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demand for L</a:t>
            </a:r>
          </a:p>
        </p:txBody>
      </p:sp>
      <p:sp>
        <p:nvSpPr>
          <p:cNvPr id="55324" name="Rectangle 41"/>
          <p:cNvSpPr>
            <a:spLocks noChangeArrowheads="1"/>
          </p:cNvSpPr>
          <p:nvPr/>
        </p:nvSpPr>
        <p:spPr bwMode="auto">
          <a:xfrm>
            <a:off x="7010400" y="1752600"/>
            <a:ext cx="124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B’s Supply</a:t>
            </a:r>
          </a:p>
          <a:p>
            <a:r>
              <a:rPr lang="en-US" sz="1800" b="1"/>
              <a:t>of L</a:t>
            </a:r>
          </a:p>
        </p:txBody>
      </p:sp>
      <p:sp>
        <p:nvSpPr>
          <p:cNvPr id="55325" name="Rectangle 44"/>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55326" name="Line 45"/>
          <p:cNvSpPr>
            <a:spLocks noChangeShapeType="1"/>
          </p:cNvSpPr>
          <p:nvPr/>
        </p:nvSpPr>
        <p:spPr bwMode="auto">
          <a:xfrm rot="-5400000">
            <a:off x="457994" y="3656806"/>
            <a:ext cx="762000" cy="1588"/>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27" name="Line 46"/>
          <p:cNvSpPr>
            <a:spLocks noChangeShapeType="1"/>
          </p:cNvSpPr>
          <p:nvPr/>
        </p:nvSpPr>
        <p:spPr bwMode="auto">
          <a:xfrm flipV="1">
            <a:off x="762000" y="3276600"/>
            <a:ext cx="14478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28" name="Line 47"/>
          <p:cNvSpPr>
            <a:spLocks noChangeShapeType="1"/>
          </p:cNvSpPr>
          <p:nvPr/>
        </p:nvSpPr>
        <p:spPr bwMode="auto">
          <a:xfrm flipV="1">
            <a:off x="762000" y="4038600"/>
            <a:ext cx="6477000" cy="0"/>
          </a:xfrm>
          <a:prstGeom prst="line">
            <a:avLst/>
          </a:prstGeom>
          <a:noFill/>
          <a:ln w="50800">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29" name="Line 48"/>
          <p:cNvSpPr>
            <a:spLocks noChangeShapeType="1"/>
          </p:cNvSpPr>
          <p:nvPr/>
        </p:nvSpPr>
        <p:spPr bwMode="auto">
          <a:xfrm>
            <a:off x="6705600" y="3962400"/>
            <a:ext cx="4572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30" name="Line 49"/>
          <p:cNvSpPr>
            <a:spLocks noChangeShapeType="1"/>
          </p:cNvSpPr>
          <p:nvPr/>
        </p:nvSpPr>
        <p:spPr bwMode="auto">
          <a:xfrm>
            <a:off x="1752600" y="3352800"/>
            <a:ext cx="4572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31" name="Line 50"/>
          <p:cNvSpPr>
            <a:spLocks noChangeShapeType="1"/>
          </p:cNvSpPr>
          <p:nvPr/>
        </p:nvSpPr>
        <p:spPr bwMode="auto">
          <a:xfrm flipV="1">
            <a:off x="1676400" y="3276600"/>
            <a:ext cx="0" cy="2362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32" name="Line 51"/>
          <p:cNvSpPr>
            <a:spLocks noChangeShapeType="1"/>
          </p:cNvSpPr>
          <p:nvPr/>
        </p:nvSpPr>
        <p:spPr bwMode="auto">
          <a:xfrm flipV="1">
            <a:off x="2209800" y="3276600"/>
            <a:ext cx="0" cy="2362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33" name="Line 52"/>
          <p:cNvSpPr>
            <a:spLocks noChangeShapeType="1"/>
          </p:cNvSpPr>
          <p:nvPr/>
        </p:nvSpPr>
        <p:spPr bwMode="auto">
          <a:xfrm flipV="1">
            <a:off x="7239000" y="3657600"/>
            <a:ext cx="0" cy="1905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34" name="Rectangle 37"/>
          <p:cNvSpPr>
            <a:spLocks noChangeArrowheads="1"/>
          </p:cNvSpPr>
          <p:nvPr/>
        </p:nvSpPr>
        <p:spPr bwMode="auto">
          <a:xfrm>
            <a:off x="4114800" y="3886200"/>
            <a:ext cx="457200" cy="36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endParaRPr lang="en-US" sz="2400"/>
          </a:p>
        </p:txBody>
      </p:sp>
      <p:sp>
        <p:nvSpPr>
          <p:cNvPr id="55335" name="Rectangle 53"/>
          <p:cNvSpPr>
            <a:spLocks noChangeArrowheads="1"/>
          </p:cNvSpPr>
          <p:nvPr/>
        </p:nvSpPr>
        <p:spPr bwMode="auto">
          <a:xfrm>
            <a:off x="304800" y="3962400"/>
            <a:ext cx="457200" cy="36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endParaRPr lang="en-US" sz="2400"/>
          </a:p>
        </p:txBody>
      </p:sp>
      <p:sp>
        <p:nvSpPr>
          <p:cNvPr id="55336" name="Rectangle 54"/>
          <p:cNvSpPr>
            <a:spLocks noChangeArrowheads="1"/>
          </p:cNvSpPr>
          <p:nvPr/>
        </p:nvSpPr>
        <p:spPr bwMode="auto">
          <a:xfrm>
            <a:off x="228600" y="3124200"/>
            <a:ext cx="457200" cy="36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endParaRPr lang="en-US" sz="2400"/>
          </a:p>
        </p:txBody>
      </p:sp>
      <p:sp>
        <p:nvSpPr>
          <p:cNvPr id="55337" name="Line 55"/>
          <p:cNvSpPr>
            <a:spLocks noChangeShapeType="1"/>
          </p:cNvSpPr>
          <p:nvPr/>
        </p:nvSpPr>
        <p:spPr bwMode="auto">
          <a:xfrm flipV="1">
            <a:off x="67056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38" name="Rectangle 56"/>
          <p:cNvSpPr>
            <a:spLocks noChangeArrowheads="1"/>
          </p:cNvSpPr>
          <p:nvPr/>
        </p:nvSpPr>
        <p:spPr bwMode="auto">
          <a:xfrm>
            <a:off x="61722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1</a:t>
            </a:r>
            <a:r>
              <a:rPr lang="en-US" sz="1800"/>
              <a:t>’</a:t>
            </a:r>
            <a:endParaRPr lang="en-US" sz="2400"/>
          </a:p>
        </p:txBody>
      </p:sp>
      <p:sp>
        <p:nvSpPr>
          <p:cNvPr id="55339" name="Rectangle 57"/>
          <p:cNvSpPr>
            <a:spLocks noChangeArrowheads="1"/>
          </p:cNvSpPr>
          <p:nvPr/>
        </p:nvSpPr>
        <p:spPr bwMode="auto">
          <a:xfrm>
            <a:off x="1524000" y="5715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3</a:t>
            </a:r>
            <a:endParaRPr lang="en-US" sz="2400"/>
          </a:p>
        </p:txBody>
      </p:sp>
      <p:sp>
        <p:nvSpPr>
          <p:cNvPr id="55340" name="Rectangle 58"/>
          <p:cNvSpPr>
            <a:spLocks noChangeArrowheads="1"/>
          </p:cNvSpPr>
          <p:nvPr/>
        </p:nvSpPr>
        <p:spPr bwMode="auto">
          <a:xfrm>
            <a:off x="2057400" y="5715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4</a:t>
            </a:r>
            <a:endParaRPr lang="en-US" sz="2400"/>
          </a:p>
        </p:txBody>
      </p:sp>
      <p:sp>
        <p:nvSpPr>
          <p:cNvPr id="55341" name="Rectangle 59"/>
          <p:cNvSpPr>
            <a:spLocks noChangeArrowheads="1"/>
          </p:cNvSpPr>
          <p:nvPr/>
        </p:nvSpPr>
        <p:spPr bwMode="auto">
          <a:xfrm>
            <a:off x="7315200" y="56562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2</a:t>
            </a:r>
            <a:r>
              <a:rPr lang="en-US" sz="1800"/>
              <a:t>’</a:t>
            </a:r>
            <a:endParaRPr lang="en-US" sz="2400"/>
          </a:p>
        </p:txBody>
      </p:sp>
      <p:sp>
        <p:nvSpPr>
          <p:cNvPr id="55342" name="Rectangle 60"/>
          <p:cNvSpPr>
            <a:spLocks noChangeArrowheads="1"/>
          </p:cNvSpPr>
          <p:nvPr/>
        </p:nvSpPr>
        <p:spPr bwMode="auto">
          <a:xfrm>
            <a:off x="65532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3</a:t>
            </a:r>
            <a:r>
              <a:rPr lang="en-US" sz="1800"/>
              <a:t>’</a:t>
            </a:r>
            <a:endParaRPr lang="en-US" sz="2400"/>
          </a:p>
        </p:txBody>
      </p:sp>
      <p:sp>
        <p:nvSpPr>
          <p:cNvPr id="55343" name="Rectangle 61"/>
          <p:cNvSpPr>
            <a:spLocks noChangeArrowheads="1"/>
          </p:cNvSpPr>
          <p:nvPr/>
        </p:nvSpPr>
        <p:spPr bwMode="auto">
          <a:xfrm>
            <a:off x="69342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Q</a:t>
            </a:r>
            <a:r>
              <a:rPr lang="en-US" sz="1800" baseline="-25000"/>
              <a:t>4</a:t>
            </a:r>
            <a:r>
              <a:rPr lang="en-US" sz="1800"/>
              <a:t>’</a:t>
            </a:r>
            <a:endParaRPr lang="en-US" sz="2400"/>
          </a:p>
        </p:txBody>
      </p:sp>
      <p:sp>
        <p:nvSpPr>
          <p:cNvPr id="55344" name="Line 62"/>
          <p:cNvSpPr>
            <a:spLocks noChangeShapeType="1"/>
          </p:cNvSpPr>
          <p:nvPr/>
        </p:nvSpPr>
        <p:spPr bwMode="auto">
          <a:xfrm rot="5328762">
            <a:off x="5105401" y="3810000"/>
            <a:ext cx="303212" cy="1587"/>
          </a:xfrm>
          <a:prstGeom prst="line">
            <a:avLst/>
          </a:prstGeom>
          <a:noFill/>
          <a:ln w="12700">
            <a:solidFill>
              <a:srgbClr val="000000"/>
            </a:solidFill>
            <a:round/>
            <a:headEnd type="none"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45" name="Rectangle 63"/>
          <p:cNvSpPr>
            <a:spLocks noChangeArrowheads="1"/>
          </p:cNvSpPr>
          <p:nvPr/>
        </p:nvSpPr>
        <p:spPr bwMode="auto">
          <a:xfrm>
            <a:off x="1143000" y="3276600"/>
            <a:ext cx="2428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a</a:t>
            </a:r>
            <a:endParaRPr lang="en-US" sz="2400"/>
          </a:p>
        </p:txBody>
      </p:sp>
      <p:sp>
        <p:nvSpPr>
          <p:cNvPr id="55346" name="Rectangle 64"/>
          <p:cNvSpPr>
            <a:spLocks noChangeArrowheads="1"/>
          </p:cNvSpPr>
          <p:nvPr/>
        </p:nvSpPr>
        <p:spPr bwMode="auto">
          <a:xfrm>
            <a:off x="1828800" y="3276600"/>
            <a:ext cx="2428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c</a:t>
            </a:r>
            <a:endParaRPr lang="en-US" sz="2400"/>
          </a:p>
        </p:txBody>
      </p:sp>
      <p:sp>
        <p:nvSpPr>
          <p:cNvPr id="55347" name="Rectangle 65"/>
          <p:cNvSpPr>
            <a:spLocks noChangeArrowheads="1"/>
          </p:cNvSpPr>
          <p:nvPr/>
        </p:nvSpPr>
        <p:spPr bwMode="auto">
          <a:xfrm>
            <a:off x="2133600" y="3370263"/>
            <a:ext cx="2428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d</a:t>
            </a:r>
            <a:endParaRPr lang="en-US" sz="2400"/>
          </a:p>
        </p:txBody>
      </p:sp>
      <p:sp>
        <p:nvSpPr>
          <p:cNvPr id="55348" name="Rectangle 66"/>
          <p:cNvSpPr>
            <a:spLocks noChangeArrowheads="1"/>
          </p:cNvSpPr>
          <p:nvPr/>
        </p:nvSpPr>
        <p:spPr bwMode="auto">
          <a:xfrm>
            <a:off x="1828800" y="3657600"/>
            <a:ext cx="2428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a:t>
            </a:r>
            <a:endParaRPr lang="en-US" sz="2400"/>
          </a:p>
        </p:txBody>
      </p:sp>
      <p:sp>
        <p:nvSpPr>
          <p:cNvPr id="55349" name="Rectangle 68"/>
          <p:cNvSpPr>
            <a:spLocks noChangeArrowheads="1"/>
          </p:cNvSpPr>
          <p:nvPr/>
        </p:nvSpPr>
        <p:spPr bwMode="auto">
          <a:xfrm>
            <a:off x="6843713" y="3657600"/>
            <a:ext cx="2428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a:t>
            </a:r>
            <a:endParaRPr lang="en-US" sz="2400"/>
          </a:p>
        </p:txBody>
      </p:sp>
      <p:sp>
        <p:nvSpPr>
          <p:cNvPr id="55350" name="Rectangle 67"/>
          <p:cNvSpPr>
            <a:spLocks noChangeArrowheads="1"/>
          </p:cNvSpPr>
          <p:nvPr/>
        </p:nvSpPr>
        <p:spPr bwMode="auto">
          <a:xfrm>
            <a:off x="1509713" y="3352800"/>
            <a:ext cx="2428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b</a:t>
            </a:r>
            <a:endParaRPr lang="en-US" sz="2400"/>
          </a:p>
        </p:txBody>
      </p:sp>
      <p:sp>
        <p:nvSpPr>
          <p:cNvPr id="55351" name="Line 69"/>
          <p:cNvSpPr>
            <a:spLocks noChangeShapeType="1"/>
          </p:cNvSpPr>
          <p:nvPr/>
        </p:nvSpPr>
        <p:spPr bwMode="auto">
          <a:xfrm>
            <a:off x="6781800" y="5410200"/>
            <a:ext cx="4572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52" name="Line 70"/>
          <p:cNvSpPr>
            <a:spLocks noChangeShapeType="1"/>
          </p:cNvSpPr>
          <p:nvPr/>
        </p:nvSpPr>
        <p:spPr bwMode="auto">
          <a:xfrm>
            <a:off x="1752600" y="5486400"/>
            <a:ext cx="457200" cy="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53" name="Rectangle 73"/>
          <p:cNvSpPr>
            <a:spLocks noChangeArrowheads="1"/>
          </p:cNvSpPr>
          <p:nvPr/>
        </p:nvSpPr>
        <p:spPr bwMode="auto">
          <a:xfrm>
            <a:off x="5791200" y="3657600"/>
            <a:ext cx="381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h</a:t>
            </a:r>
            <a:endParaRPr lang="en-US" sz="2400"/>
          </a:p>
        </p:txBody>
      </p:sp>
      <p:sp>
        <p:nvSpPr>
          <p:cNvPr id="55354" name="Rectangle 74"/>
          <p:cNvSpPr>
            <a:spLocks noChangeArrowheads="1"/>
          </p:cNvSpPr>
          <p:nvPr/>
        </p:nvSpPr>
        <p:spPr bwMode="auto">
          <a:xfrm>
            <a:off x="6477000" y="3598863"/>
            <a:ext cx="3810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i</a:t>
            </a:r>
            <a:endParaRPr lang="en-US" sz="2400"/>
          </a:p>
        </p:txBody>
      </p:sp>
      <p:sp>
        <p:nvSpPr>
          <p:cNvPr id="55355" name="Rectangle 75"/>
          <p:cNvSpPr>
            <a:spLocks noChangeArrowheads="1"/>
          </p:cNvSpPr>
          <p:nvPr/>
        </p:nvSpPr>
        <p:spPr bwMode="auto">
          <a:xfrm>
            <a:off x="7162800" y="3581400"/>
            <a:ext cx="381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j</a:t>
            </a:r>
            <a:endParaRPr lang="en-US" sz="240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7200" y="1600200"/>
            <a:ext cx="8229600" cy="4724400"/>
          </a:xfrm>
        </p:spPr>
        <p:txBody>
          <a:bodyPr/>
          <a:lstStyle/>
          <a:p>
            <a:r>
              <a:rPr lang="en-US" smtClean="0">
                <a:solidFill>
                  <a:srgbClr val="990033"/>
                </a:solidFill>
              </a:rPr>
              <a:t>Myint argued that a developing country (e.g., US in 19</a:t>
            </a:r>
            <a:r>
              <a:rPr lang="en-US" baseline="30000" smtClean="0">
                <a:solidFill>
                  <a:srgbClr val="990033"/>
                </a:solidFill>
              </a:rPr>
              <a:t>th</a:t>
            </a:r>
            <a:r>
              <a:rPr lang="en-US" smtClean="0">
                <a:solidFill>
                  <a:srgbClr val="990033"/>
                </a:solidFill>
              </a:rPr>
              <a:t> century) would have unemployed resources (e.g., land) if it could not produce and export its agricultural surplus. </a:t>
            </a:r>
          </a:p>
          <a:p>
            <a:pPr lvl="1"/>
            <a:r>
              <a:rPr lang="en-US" smtClean="0">
                <a:solidFill>
                  <a:srgbClr val="990033"/>
                </a:solidFill>
              </a:rPr>
              <a:t>Moves the country from inside its PPF to a point closer to or on its frontier</a:t>
            </a:r>
          </a:p>
          <a:p>
            <a:pPr lvl="1"/>
            <a:r>
              <a:rPr lang="en-US" smtClean="0">
                <a:solidFill>
                  <a:srgbClr val="990033"/>
                </a:solidFill>
              </a:rPr>
              <a:t>Stimulated growth in supply industries, RRs . . .</a:t>
            </a:r>
          </a:p>
        </p:txBody>
      </p:sp>
      <p:sp>
        <p:nvSpPr>
          <p:cNvPr id="10243" name="Rectangle 3"/>
          <p:cNvSpPr>
            <a:spLocks noChangeArrowheads="1"/>
          </p:cNvSpPr>
          <p:nvPr/>
        </p:nvSpPr>
        <p:spPr bwMode="auto">
          <a:xfrm>
            <a:off x="762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sz="4000">
                <a:solidFill>
                  <a:srgbClr val="663300"/>
                </a:solidFill>
              </a:rPr>
              <a:t>Vent for Surplus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A’s Welfare Cost -- Import Tariff</a:t>
            </a:r>
            <a:br>
              <a:rPr lang="en-US" smtClean="0"/>
            </a:br>
            <a:r>
              <a:rPr lang="en-US" sz="3600" smtClean="0"/>
              <a:t>Imposed by Large Country, A</a:t>
            </a:r>
          </a:p>
        </p:txBody>
      </p:sp>
      <p:graphicFrame>
        <p:nvGraphicFramePr>
          <p:cNvPr id="56323" name="Object 3"/>
          <p:cNvGraphicFramePr>
            <a:graphicFrameLocks noGrp="1" noChangeAspect="1"/>
          </p:cNvGraphicFramePr>
          <p:nvPr>
            <p:ph type="tbl" idx="1"/>
          </p:nvPr>
        </p:nvGraphicFramePr>
        <p:xfrm>
          <a:off x="925513" y="1982788"/>
          <a:ext cx="7445375" cy="4110037"/>
        </p:xfrm>
        <a:graphic>
          <a:graphicData uri="http://schemas.openxmlformats.org/presentationml/2006/ole">
            <mc:AlternateContent xmlns:mc="http://schemas.openxmlformats.org/markup-compatibility/2006">
              <mc:Choice xmlns:v="urn:schemas-microsoft-com:vml" Requires="v">
                <p:oleObj spid="_x0000_s56368" name="Document" r:id="rId4" imgW="7452360" imgH="4114800" progId="Word.Document.8">
                  <p:embed/>
                </p:oleObj>
              </mc:Choice>
              <mc:Fallback>
                <p:oleObj name="Document" r:id="rId4" imgW="7452360" imgH="41148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1982788"/>
                        <a:ext cx="7445375"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A’s Welfare Cost -- Import Tariff</a:t>
            </a:r>
            <a:br>
              <a:rPr lang="en-US" smtClean="0"/>
            </a:br>
            <a:r>
              <a:rPr lang="en-US" sz="3600" smtClean="0"/>
              <a:t>Imposed by Large Country, A</a:t>
            </a:r>
          </a:p>
        </p:txBody>
      </p:sp>
      <p:graphicFrame>
        <p:nvGraphicFramePr>
          <p:cNvPr id="57347" name="Object 3"/>
          <p:cNvGraphicFramePr>
            <a:graphicFrameLocks noGrp="1" noChangeAspect="1"/>
          </p:cNvGraphicFramePr>
          <p:nvPr>
            <p:ph type="tbl" idx="1"/>
          </p:nvPr>
        </p:nvGraphicFramePr>
        <p:xfrm>
          <a:off x="925513" y="1982788"/>
          <a:ext cx="7445375" cy="4110037"/>
        </p:xfrm>
        <a:graphic>
          <a:graphicData uri="http://schemas.openxmlformats.org/presentationml/2006/ole">
            <mc:AlternateContent xmlns:mc="http://schemas.openxmlformats.org/markup-compatibility/2006">
              <mc:Choice xmlns:v="urn:schemas-microsoft-com:vml" Requires="v">
                <p:oleObj spid="_x0000_s57392" name="Document" r:id="rId4" imgW="7452360" imgH="4114800" progId="Word.Document.8">
                  <p:embed/>
                </p:oleObj>
              </mc:Choice>
              <mc:Fallback>
                <p:oleObj name="Document" r:id="rId4" imgW="7452360" imgH="41148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1982788"/>
                        <a:ext cx="7445375" cy="411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B’s Welfare Cost from A’s Tariff</a:t>
            </a:r>
            <a:br>
              <a:rPr lang="en-US" smtClean="0"/>
            </a:br>
            <a:r>
              <a:rPr lang="en-US" sz="3600" smtClean="0"/>
              <a:t>Import Tariff</a:t>
            </a:r>
            <a:r>
              <a:rPr lang="en-US" smtClean="0"/>
              <a:t> </a:t>
            </a:r>
            <a:r>
              <a:rPr lang="en-US" sz="3600" smtClean="0"/>
              <a:t>Imposed by A</a:t>
            </a:r>
          </a:p>
        </p:txBody>
      </p:sp>
      <p:graphicFrame>
        <p:nvGraphicFramePr>
          <p:cNvPr id="58371" name="Object 3"/>
          <p:cNvGraphicFramePr>
            <a:graphicFrameLocks noGrp="1" noChangeAspect="1"/>
          </p:cNvGraphicFramePr>
          <p:nvPr>
            <p:ph type="tbl" idx="1"/>
          </p:nvPr>
        </p:nvGraphicFramePr>
        <p:xfrm>
          <a:off x="933450" y="1982788"/>
          <a:ext cx="7289800" cy="4024312"/>
        </p:xfrm>
        <a:graphic>
          <a:graphicData uri="http://schemas.openxmlformats.org/presentationml/2006/ole">
            <mc:AlternateContent xmlns:mc="http://schemas.openxmlformats.org/markup-compatibility/2006">
              <mc:Choice xmlns:v="urn:schemas-microsoft-com:vml" Requires="v">
                <p:oleObj spid="_x0000_s58416" name="Document" r:id="rId4" imgW="7452360" imgH="4114800" progId="Word.Document.8">
                  <p:embed/>
                </p:oleObj>
              </mc:Choice>
              <mc:Fallback>
                <p:oleObj name="Document" r:id="rId4" imgW="7452360" imgH="41148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1982788"/>
                        <a:ext cx="728980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B’s Welfare Cost from A’s Tariff</a:t>
            </a:r>
            <a:br>
              <a:rPr lang="en-US" smtClean="0"/>
            </a:br>
            <a:r>
              <a:rPr lang="en-US" sz="3600" smtClean="0"/>
              <a:t>Import Tariff</a:t>
            </a:r>
            <a:r>
              <a:rPr lang="en-US" smtClean="0"/>
              <a:t> </a:t>
            </a:r>
            <a:r>
              <a:rPr lang="en-US" sz="3600" smtClean="0"/>
              <a:t>Imposed by A</a:t>
            </a:r>
          </a:p>
        </p:txBody>
      </p:sp>
      <p:graphicFrame>
        <p:nvGraphicFramePr>
          <p:cNvPr id="59395" name="Object 3"/>
          <p:cNvGraphicFramePr>
            <a:graphicFrameLocks noGrp="1" noChangeAspect="1"/>
          </p:cNvGraphicFramePr>
          <p:nvPr>
            <p:ph type="tbl" idx="1"/>
          </p:nvPr>
        </p:nvGraphicFramePr>
        <p:xfrm>
          <a:off x="933450" y="1982788"/>
          <a:ext cx="7289800" cy="4024312"/>
        </p:xfrm>
        <a:graphic>
          <a:graphicData uri="http://schemas.openxmlformats.org/presentationml/2006/ole">
            <mc:AlternateContent xmlns:mc="http://schemas.openxmlformats.org/markup-compatibility/2006">
              <mc:Choice xmlns:v="urn:schemas-microsoft-com:vml" Requires="v">
                <p:oleObj spid="_x0000_s59440" name="Document" r:id="rId4" imgW="7452360" imgH="4114800" progId="Word.Document.8">
                  <p:embed/>
                </p:oleObj>
              </mc:Choice>
              <mc:Fallback>
                <p:oleObj name="Document" r:id="rId4" imgW="7452360" imgH="41148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1982788"/>
                        <a:ext cx="7289800" cy="402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World Welfare Cost of A’s Tariff</a:t>
            </a:r>
            <a:endParaRPr lang="en-US" sz="3600" smtClean="0"/>
          </a:p>
        </p:txBody>
      </p:sp>
      <p:graphicFrame>
        <p:nvGraphicFramePr>
          <p:cNvPr id="60419" name="Object 3"/>
          <p:cNvGraphicFramePr>
            <a:graphicFrameLocks noGrp="1" noChangeAspect="1"/>
          </p:cNvGraphicFramePr>
          <p:nvPr>
            <p:ph type="tbl" idx="1"/>
          </p:nvPr>
        </p:nvGraphicFramePr>
        <p:xfrm>
          <a:off x="933450" y="1982788"/>
          <a:ext cx="7289800" cy="4179887"/>
        </p:xfrm>
        <a:graphic>
          <a:graphicData uri="http://schemas.openxmlformats.org/presentationml/2006/ole">
            <mc:AlternateContent xmlns:mc="http://schemas.openxmlformats.org/markup-compatibility/2006">
              <mc:Choice xmlns:v="urn:schemas-microsoft-com:vml" Requires="v">
                <p:oleObj spid="_x0000_s60464" name="Document" r:id="rId4" imgW="7290816" imgH="4181856" progId="Word.Document.8">
                  <p:embed/>
                </p:oleObj>
              </mc:Choice>
              <mc:Fallback>
                <p:oleObj name="Document" r:id="rId4" imgW="7290816" imgH="4181856"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1982788"/>
                        <a:ext cx="728980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World Welfare Cost of A’s Tariff</a:t>
            </a:r>
            <a:endParaRPr lang="en-US" sz="3600" smtClean="0"/>
          </a:p>
        </p:txBody>
      </p:sp>
      <p:graphicFrame>
        <p:nvGraphicFramePr>
          <p:cNvPr id="61443" name="Object 3"/>
          <p:cNvGraphicFramePr>
            <a:graphicFrameLocks noGrp="1" noChangeAspect="1"/>
          </p:cNvGraphicFramePr>
          <p:nvPr>
            <p:ph type="tbl" idx="1"/>
          </p:nvPr>
        </p:nvGraphicFramePr>
        <p:xfrm>
          <a:off x="933450" y="1982788"/>
          <a:ext cx="7289800" cy="4179887"/>
        </p:xfrm>
        <a:graphic>
          <a:graphicData uri="http://schemas.openxmlformats.org/presentationml/2006/ole">
            <mc:AlternateContent xmlns:mc="http://schemas.openxmlformats.org/markup-compatibility/2006">
              <mc:Choice xmlns:v="urn:schemas-microsoft-com:vml" Requires="v">
                <p:oleObj spid="_x0000_s61488" name="Document" r:id="rId4" imgW="7290816" imgH="4181856" progId="Word.Document.8">
                  <p:embed/>
                </p:oleObj>
              </mc:Choice>
              <mc:Fallback>
                <p:oleObj name="Document" r:id="rId4" imgW="7290816" imgH="4181856"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1982788"/>
                        <a:ext cx="728980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p:spPr>
        <p:txBody>
          <a:bodyPr lIns="90488" tIns="44450" rIns="90488" bIns="44450"/>
          <a:lstStyle/>
          <a:p>
            <a:r>
              <a:rPr lang="en-US" sz="3600" smtClean="0"/>
              <a:t>World Welfare Changes</a:t>
            </a:r>
            <a:endParaRPr lang="en-US" smtClean="0"/>
          </a:p>
        </p:txBody>
      </p:sp>
      <p:sp>
        <p:nvSpPr>
          <p:cNvPr id="62467" name="Rectangle 3"/>
          <p:cNvSpPr>
            <a:spLocks noGrp="1" noChangeArrowheads="1"/>
          </p:cNvSpPr>
          <p:nvPr>
            <p:ph type="body" idx="1"/>
          </p:nvPr>
        </p:nvSpPr>
        <p:spPr>
          <a:xfrm>
            <a:off x="685800" y="1981200"/>
            <a:ext cx="7620000" cy="4114800"/>
          </a:xfrm>
          <a:noFill/>
        </p:spPr>
        <p:txBody>
          <a:bodyPr lIns="90488" tIns="44450" rIns="90488" bIns="44450"/>
          <a:lstStyle/>
          <a:p>
            <a:r>
              <a:rPr lang="en-US" smtClean="0"/>
              <a:t>Tariff raises the price in A to P” = </a:t>
            </a:r>
            <a:r>
              <a:rPr lang="en-US" smtClean="0">
                <a:solidFill>
                  <a:schemeClr val="hlink"/>
                </a:solidFill>
              </a:rPr>
              <a:t>P</a:t>
            </a:r>
            <a:r>
              <a:rPr lang="en-US" baseline="-25000" smtClean="0">
                <a:solidFill>
                  <a:schemeClr val="hlink"/>
                </a:solidFill>
              </a:rPr>
              <a:t>W</a:t>
            </a:r>
            <a:r>
              <a:rPr lang="en-US" smtClean="0">
                <a:solidFill>
                  <a:schemeClr val="hlink"/>
                </a:solidFill>
              </a:rPr>
              <a:t> + T</a:t>
            </a:r>
          </a:p>
          <a:p>
            <a:r>
              <a:rPr lang="en-US" smtClean="0"/>
              <a:t>Tariff lowers the world price to P’ = </a:t>
            </a:r>
            <a:r>
              <a:rPr lang="en-US" smtClean="0">
                <a:solidFill>
                  <a:schemeClr val="hlink"/>
                </a:solidFill>
              </a:rPr>
              <a:t>P</a:t>
            </a:r>
            <a:r>
              <a:rPr lang="en-US" baseline="-25000" smtClean="0">
                <a:solidFill>
                  <a:schemeClr val="hlink"/>
                </a:solidFill>
              </a:rPr>
              <a:t>W</a:t>
            </a:r>
            <a:r>
              <a:rPr lang="en-US" smtClean="0"/>
              <a:t> </a:t>
            </a:r>
          </a:p>
          <a:p>
            <a:r>
              <a:rPr lang="en-US" smtClean="0"/>
              <a:t>Tariff reduces the quantity world trade from </a:t>
            </a:r>
            <a:r>
              <a:rPr lang="en-US" smtClean="0">
                <a:solidFill>
                  <a:srgbClr val="0000FF"/>
                </a:solidFill>
              </a:rPr>
              <a:t>Q</a:t>
            </a:r>
            <a:r>
              <a:rPr lang="en-US" baseline="-25000" smtClean="0">
                <a:solidFill>
                  <a:srgbClr val="0000FF"/>
                </a:solidFill>
              </a:rPr>
              <a:t>1 </a:t>
            </a:r>
            <a:r>
              <a:rPr lang="en-US" smtClean="0">
                <a:solidFill>
                  <a:srgbClr val="0000FF"/>
                </a:solidFill>
              </a:rPr>
              <a:t>Q</a:t>
            </a:r>
            <a:r>
              <a:rPr lang="en-US" baseline="-25000" smtClean="0">
                <a:solidFill>
                  <a:srgbClr val="0000FF"/>
                </a:solidFill>
              </a:rPr>
              <a:t>2</a:t>
            </a:r>
            <a:r>
              <a:rPr lang="en-US" smtClean="0"/>
              <a:t> to </a:t>
            </a:r>
            <a:r>
              <a:rPr lang="en-US" smtClean="0">
                <a:solidFill>
                  <a:srgbClr val="0000FF"/>
                </a:solidFill>
              </a:rPr>
              <a:t>Q</a:t>
            </a:r>
            <a:r>
              <a:rPr lang="en-US" baseline="-25000" smtClean="0">
                <a:solidFill>
                  <a:srgbClr val="0000FF"/>
                </a:solidFill>
              </a:rPr>
              <a:t>3 </a:t>
            </a:r>
            <a:r>
              <a:rPr lang="en-US" smtClean="0">
                <a:solidFill>
                  <a:srgbClr val="0000FF"/>
                </a:solidFill>
              </a:rPr>
              <a:t>Q</a:t>
            </a:r>
            <a:r>
              <a:rPr lang="en-US" baseline="-25000" smtClean="0">
                <a:solidFill>
                  <a:srgbClr val="0000FF"/>
                </a:solidFill>
              </a:rPr>
              <a:t>4</a:t>
            </a:r>
            <a:r>
              <a:rPr lang="en-US" smtClean="0"/>
              <a:t> </a:t>
            </a:r>
            <a:endParaRPr lang="en-US" smtClean="0">
              <a:solidFill>
                <a:schemeClr val="hlink"/>
              </a:solidFill>
            </a:endParaRPr>
          </a:p>
          <a:p>
            <a:r>
              <a:rPr lang="en-US" smtClean="0"/>
              <a:t>A’s welfare change = – b – d + e</a:t>
            </a:r>
          </a:p>
          <a:p>
            <a:r>
              <a:rPr lang="en-US" smtClean="0"/>
              <a:t>B’s welfare change = – e – i – j</a:t>
            </a:r>
          </a:p>
          <a:p>
            <a:r>
              <a:rPr lang="en-US" smtClean="0"/>
              <a:t>World welfare change = – b – d – i – j</a:t>
            </a:r>
          </a:p>
        </p:txBody>
      </p:sp>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lIns="90488" tIns="44450" rIns="90488" bIns="44450"/>
          <a:lstStyle/>
          <a:p>
            <a:r>
              <a:rPr lang="en-US" sz="3600" smtClean="0"/>
              <a:t>Graphing Tariffs</a:t>
            </a:r>
            <a:endParaRPr lang="en-US" smtClean="0"/>
          </a:p>
        </p:txBody>
      </p:sp>
      <p:sp>
        <p:nvSpPr>
          <p:cNvPr id="81923" name="Rectangle 3"/>
          <p:cNvSpPr>
            <a:spLocks noGrp="1" noChangeArrowheads="1"/>
          </p:cNvSpPr>
          <p:nvPr>
            <p:ph type="body" idx="1"/>
          </p:nvPr>
        </p:nvSpPr>
        <p:spPr>
          <a:xfrm>
            <a:off x="685800" y="1981200"/>
            <a:ext cx="7620000" cy="4114800"/>
          </a:xfrm>
          <a:noFill/>
        </p:spPr>
        <p:txBody>
          <a:bodyPr lIns="90488" tIns="44450" rIns="90488" bIns="44450"/>
          <a:lstStyle/>
          <a:p>
            <a:r>
              <a:rPr lang="en-US" sz="2800" dirty="0" smtClean="0"/>
              <a:t>Specific tariff ($T/unit) raises the y-intercept of the export supply curve, </a:t>
            </a:r>
          </a:p>
          <a:p>
            <a:pPr lvl="1">
              <a:buFontTx/>
              <a:buNone/>
            </a:pPr>
            <a:r>
              <a:rPr lang="en-US" sz="2400" dirty="0" smtClean="0"/>
              <a:t>p = a + b q </a:t>
            </a:r>
          </a:p>
          <a:p>
            <a:pPr lvl="1">
              <a:buFontTx/>
              <a:buNone/>
            </a:pPr>
            <a:r>
              <a:rPr lang="en-US" sz="2400" dirty="0" smtClean="0"/>
              <a:t>p + T = a + b q + T</a:t>
            </a:r>
          </a:p>
          <a:p>
            <a:r>
              <a:rPr lang="en-US" sz="2800" dirty="0" smtClean="0"/>
              <a:t>Ad-valorem tariff (</a:t>
            </a:r>
            <a:r>
              <a:rPr lang="en-US" sz="2800" dirty="0" err="1" smtClean="0"/>
              <a:t>e.g</a:t>
            </a:r>
            <a:r>
              <a:rPr lang="en-US" sz="2800" dirty="0" smtClean="0"/>
              <a:t>, t=0.1, or 10%) raises the slope and y-intercept of the export supply curve</a:t>
            </a:r>
          </a:p>
          <a:p>
            <a:pPr lvl="1">
              <a:buFontTx/>
              <a:buNone/>
            </a:pPr>
            <a:r>
              <a:rPr lang="en-US" sz="2400" dirty="0" smtClean="0"/>
              <a:t>p = a + b q </a:t>
            </a:r>
          </a:p>
          <a:p>
            <a:pPr lvl="1">
              <a:buFontTx/>
              <a:buNone/>
            </a:pPr>
            <a:r>
              <a:rPr lang="en-US" sz="2400" dirty="0" smtClean="0"/>
              <a:t>p (1 + t) = (a + b q) (1 + t) = (1 + t) a + (1 + t) b q</a:t>
            </a:r>
          </a:p>
        </p:txBody>
      </p:sp>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Line 2"/>
          <p:cNvSpPr>
            <a:spLocks noChangeShapeType="1"/>
          </p:cNvSpPr>
          <p:nvPr/>
        </p:nvSpPr>
        <p:spPr bwMode="auto">
          <a:xfrm>
            <a:off x="762000" y="3429000"/>
            <a:ext cx="1981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47" name="Line 3"/>
          <p:cNvSpPr>
            <a:spLocks noChangeShapeType="1"/>
          </p:cNvSpPr>
          <p:nvPr/>
        </p:nvSpPr>
        <p:spPr bwMode="auto">
          <a:xfrm>
            <a:off x="762000" y="2971800"/>
            <a:ext cx="6248400" cy="1447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48" name="Line 5"/>
          <p:cNvSpPr>
            <a:spLocks noChangeShapeType="1"/>
          </p:cNvSpPr>
          <p:nvPr/>
        </p:nvSpPr>
        <p:spPr bwMode="auto">
          <a:xfrm flipV="1">
            <a:off x="2743200" y="3429000"/>
            <a:ext cx="0" cy="2286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49" name="Line 6"/>
          <p:cNvSpPr>
            <a:spLocks noChangeShapeType="1"/>
          </p:cNvSpPr>
          <p:nvPr/>
        </p:nvSpPr>
        <p:spPr bwMode="auto">
          <a:xfrm flipV="1">
            <a:off x="3581400" y="37338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50" name="Line 7"/>
          <p:cNvSpPr>
            <a:spLocks noChangeShapeType="1"/>
          </p:cNvSpPr>
          <p:nvPr/>
        </p:nvSpPr>
        <p:spPr bwMode="auto">
          <a:xfrm flipV="1">
            <a:off x="762000" y="2743200"/>
            <a:ext cx="6172200" cy="1676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51" name="Rectangle 8"/>
          <p:cNvSpPr>
            <a:spLocks noGrp="1" noChangeArrowheads="1"/>
          </p:cNvSpPr>
          <p:nvPr>
            <p:ph type="title"/>
          </p:nvPr>
        </p:nvSpPr>
        <p:spPr>
          <a:xfrm>
            <a:off x="381000" y="0"/>
            <a:ext cx="8077200" cy="1371600"/>
          </a:xfrm>
          <a:noFill/>
        </p:spPr>
        <p:txBody>
          <a:bodyPr lIns="90488" tIns="44450" rIns="90488" bIns="44450"/>
          <a:lstStyle/>
          <a:p>
            <a:r>
              <a:rPr lang="en-US" smtClean="0"/>
              <a:t>Export Supply + Specific Tariff, T</a:t>
            </a:r>
          </a:p>
        </p:txBody>
      </p:sp>
      <p:grpSp>
        <p:nvGrpSpPr>
          <p:cNvPr id="82952" name="Group 9"/>
          <p:cNvGrpSpPr>
            <a:grpSpLocks/>
          </p:cNvGrpSpPr>
          <p:nvPr/>
        </p:nvGrpSpPr>
        <p:grpSpPr bwMode="auto">
          <a:xfrm>
            <a:off x="762000" y="1371600"/>
            <a:ext cx="7315200" cy="4343400"/>
            <a:chOff x="480" y="864"/>
            <a:chExt cx="2160" cy="2703"/>
          </a:xfrm>
        </p:grpSpPr>
        <p:sp>
          <p:nvSpPr>
            <p:cNvPr id="82967" name="Line 10"/>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68" name="Line 11"/>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2953" name="Rectangle 12"/>
          <p:cNvSpPr>
            <a:spLocks noChangeArrowheads="1"/>
          </p:cNvSpPr>
          <p:nvPr/>
        </p:nvSpPr>
        <p:spPr bwMode="auto">
          <a:xfrm>
            <a:off x="50165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82954" name="Line 13"/>
          <p:cNvSpPr>
            <a:spLocks noChangeShapeType="1"/>
          </p:cNvSpPr>
          <p:nvPr/>
        </p:nvSpPr>
        <p:spPr bwMode="auto">
          <a:xfrm flipV="1">
            <a:off x="762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55" name="Rectangle 14"/>
          <p:cNvSpPr>
            <a:spLocks noChangeArrowheads="1"/>
          </p:cNvSpPr>
          <p:nvPr/>
        </p:nvSpPr>
        <p:spPr bwMode="auto">
          <a:xfrm>
            <a:off x="6172200" y="4495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Import Demand, M</a:t>
            </a:r>
          </a:p>
        </p:txBody>
      </p:sp>
      <p:sp>
        <p:nvSpPr>
          <p:cNvPr id="82956" name="Rectangle 15"/>
          <p:cNvSpPr>
            <a:spLocks noChangeArrowheads="1"/>
          </p:cNvSpPr>
          <p:nvPr/>
        </p:nvSpPr>
        <p:spPr bwMode="auto">
          <a:xfrm>
            <a:off x="6769100" y="2757488"/>
            <a:ext cx="189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Export Supply, X</a:t>
            </a:r>
          </a:p>
        </p:txBody>
      </p:sp>
      <p:sp>
        <p:nvSpPr>
          <p:cNvPr id="82957" name="Rectangle 16"/>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82958" name="Rectangle 17"/>
          <p:cNvSpPr>
            <a:spLocks noChangeArrowheads="1"/>
          </p:cNvSpPr>
          <p:nvPr/>
        </p:nvSpPr>
        <p:spPr bwMode="auto">
          <a:xfrm rot="-5400000">
            <a:off x="-558007" y="13200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82959" name="Line 18"/>
          <p:cNvSpPr>
            <a:spLocks noChangeShapeType="1"/>
          </p:cNvSpPr>
          <p:nvPr/>
        </p:nvSpPr>
        <p:spPr bwMode="auto">
          <a:xfrm flipV="1">
            <a:off x="685800" y="3657600"/>
            <a:ext cx="2895600" cy="0"/>
          </a:xfrm>
          <a:prstGeom prst="line">
            <a:avLst/>
          </a:prstGeom>
          <a:noFill/>
          <a:ln w="50800" cap="rnd">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60" name="Oval 19"/>
          <p:cNvSpPr>
            <a:spLocks noChangeArrowheads="1"/>
          </p:cNvSpPr>
          <p:nvPr/>
        </p:nvSpPr>
        <p:spPr bwMode="auto">
          <a:xfrm>
            <a:off x="35052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82961" name="Rectangle 23"/>
          <p:cNvSpPr>
            <a:spLocks noChangeArrowheads="1"/>
          </p:cNvSpPr>
          <p:nvPr/>
        </p:nvSpPr>
        <p:spPr bwMode="auto">
          <a:xfrm>
            <a:off x="3200400" y="5715000"/>
            <a:ext cx="838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M</a:t>
            </a:r>
            <a:r>
              <a:rPr lang="en-US" sz="1800" baseline="-25000">
                <a:solidFill>
                  <a:srgbClr val="0000FF"/>
                </a:solidFill>
              </a:rPr>
              <a:t>FT</a:t>
            </a:r>
          </a:p>
        </p:txBody>
      </p:sp>
      <p:sp>
        <p:nvSpPr>
          <p:cNvPr id="82962" name="Line 24"/>
          <p:cNvSpPr>
            <a:spLocks noChangeShapeType="1"/>
          </p:cNvSpPr>
          <p:nvPr/>
        </p:nvSpPr>
        <p:spPr bwMode="auto">
          <a:xfrm flipV="1">
            <a:off x="6705600" y="2362200"/>
            <a:ext cx="0" cy="3810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27"/>
          <p:cNvSpPr>
            <a:spLocks noChangeShapeType="1"/>
          </p:cNvSpPr>
          <p:nvPr/>
        </p:nvSpPr>
        <p:spPr bwMode="auto">
          <a:xfrm flipV="1">
            <a:off x="914400" y="3962400"/>
            <a:ext cx="0" cy="3810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28"/>
          <p:cNvSpPr>
            <a:spLocks noChangeShapeType="1"/>
          </p:cNvSpPr>
          <p:nvPr/>
        </p:nvSpPr>
        <p:spPr bwMode="auto">
          <a:xfrm>
            <a:off x="762000" y="3886200"/>
            <a:ext cx="1981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965" name="Rectangle 33"/>
          <p:cNvSpPr>
            <a:spLocks noChangeArrowheads="1"/>
          </p:cNvSpPr>
          <p:nvPr/>
        </p:nvSpPr>
        <p:spPr bwMode="auto">
          <a:xfrm>
            <a:off x="6858000" y="2286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T</a:t>
            </a:r>
            <a:endParaRPr lang="en-US" sz="2400"/>
          </a:p>
        </p:txBody>
      </p:sp>
      <p:sp>
        <p:nvSpPr>
          <p:cNvPr id="82966" name="Rectangle 34"/>
          <p:cNvSpPr>
            <a:spLocks noChangeArrowheads="1"/>
          </p:cNvSpPr>
          <p:nvPr/>
        </p:nvSpPr>
        <p:spPr bwMode="auto">
          <a:xfrm>
            <a:off x="914400" y="39798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T</a:t>
            </a:r>
            <a:endParaRPr lang="en-US" sz="2400"/>
          </a:p>
        </p:txBody>
      </p:sp>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Line 35"/>
          <p:cNvSpPr>
            <a:spLocks noChangeShapeType="1"/>
          </p:cNvSpPr>
          <p:nvPr/>
        </p:nvSpPr>
        <p:spPr bwMode="auto">
          <a:xfrm>
            <a:off x="762000" y="3429000"/>
            <a:ext cx="1981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71" name="Line 43"/>
          <p:cNvSpPr>
            <a:spLocks noChangeShapeType="1"/>
          </p:cNvSpPr>
          <p:nvPr/>
        </p:nvSpPr>
        <p:spPr bwMode="auto">
          <a:xfrm>
            <a:off x="762000" y="2971800"/>
            <a:ext cx="6248400" cy="1447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72" name="Line 44"/>
          <p:cNvSpPr>
            <a:spLocks noChangeShapeType="1"/>
          </p:cNvSpPr>
          <p:nvPr/>
        </p:nvSpPr>
        <p:spPr bwMode="auto">
          <a:xfrm flipV="1">
            <a:off x="762000" y="2286000"/>
            <a:ext cx="6172200" cy="1676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73" name="Line 47"/>
          <p:cNvSpPr>
            <a:spLocks noChangeShapeType="1"/>
          </p:cNvSpPr>
          <p:nvPr/>
        </p:nvSpPr>
        <p:spPr bwMode="auto">
          <a:xfrm flipV="1">
            <a:off x="2743200" y="3429000"/>
            <a:ext cx="0" cy="2286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74" name="Line 3"/>
          <p:cNvSpPr>
            <a:spLocks noChangeShapeType="1"/>
          </p:cNvSpPr>
          <p:nvPr/>
        </p:nvSpPr>
        <p:spPr bwMode="auto">
          <a:xfrm flipV="1">
            <a:off x="3581400" y="37338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75" name="Line 4"/>
          <p:cNvSpPr>
            <a:spLocks noChangeShapeType="1"/>
          </p:cNvSpPr>
          <p:nvPr/>
        </p:nvSpPr>
        <p:spPr bwMode="auto">
          <a:xfrm flipV="1">
            <a:off x="762000" y="2743200"/>
            <a:ext cx="6172200" cy="1676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76" name="Rectangle 5"/>
          <p:cNvSpPr>
            <a:spLocks noGrp="1" noChangeArrowheads="1"/>
          </p:cNvSpPr>
          <p:nvPr>
            <p:ph type="title"/>
          </p:nvPr>
        </p:nvSpPr>
        <p:spPr>
          <a:xfrm>
            <a:off x="381000" y="0"/>
            <a:ext cx="8077200" cy="1371600"/>
          </a:xfrm>
          <a:noFill/>
        </p:spPr>
        <p:txBody>
          <a:bodyPr lIns="90488" tIns="44450" rIns="90488" bIns="44450"/>
          <a:lstStyle/>
          <a:p>
            <a:r>
              <a:rPr lang="en-US" smtClean="0"/>
              <a:t>Export Supply + Specific Tariff, T</a:t>
            </a:r>
          </a:p>
        </p:txBody>
      </p:sp>
      <p:grpSp>
        <p:nvGrpSpPr>
          <p:cNvPr id="83977" name="Group 6"/>
          <p:cNvGrpSpPr>
            <a:grpSpLocks/>
          </p:cNvGrpSpPr>
          <p:nvPr/>
        </p:nvGrpSpPr>
        <p:grpSpPr bwMode="auto">
          <a:xfrm>
            <a:off x="762000" y="1371600"/>
            <a:ext cx="7315200" cy="4343400"/>
            <a:chOff x="480" y="864"/>
            <a:chExt cx="2160" cy="2703"/>
          </a:xfrm>
        </p:grpSpPr>
        <p:sp>
          <p:nvSpPr>
            <p:cNvPr id="84003" name="Line 7"/>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4004" name="Line 8"/>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3978" name="Rectangle 9"/>
          <p:cNvSpPr>
            <a:spLocks noChangeArrowheads="1"/>
          </p:cNvSpPr>
          <p:nvPr/>
        </p:nvSpPr>
        <p:spPr bwMode="auto">
          <a:xfrm>
            <a:off x="50165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83979" name="Line 10"/>
          <p:cNvSpPr>
            <a:spLocks noChangeShapeType="1"/>
          </p:cNvSpPr>
          <p:nvPr/>
        </p:nvSpPr>
        <p:spPr bwMode="auto">
          <a:xfrm flipV="1">
            <a:off x="762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80" name="Rectangle 11"/>
          <p:cNvSpPr>
            <a:spLocks noChangeArrowheads="1"/>
          </p:cNvSpPr>
          <p:nvPr/>
        </p:nvSpPr>
        <p:spPr bwMode="auto">
          <a:xfrm>
            <a:off x="6172200" y="4495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Import Demand, M</a:t>
            </a:r>
          </a:p>
        </p:txBody>
      </p:sp>
      <p:sp>
        <p:nvSpPr>
          <p:cNvPr id="83981" name="Rectangle 12"/>
          <p:cNvSpPr>
            <a:spLocks noChangeArrowheads="1"/>
          </p:cNvSpPr>
          <p:nvPr/>
        </p:nvSpPr>
        <p:spPr bwMode="auto">
          <a:xfrm>
            <a:off x="6769100" y="2757488"/>
            <a:ext cx="189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Export Supply, X</a:t>
            </a:r>
          </a:p>
        </p:txBody>
      </p:sp>
      <p:sp>
        <p:nvSpPr>
          <p:cNvPr id="83982" name="Rectangle 13"/>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83983" name="Rectangle 14"/>
          <p:cNvSpPr>
            <a:spLocks noChangeArrowheads="1"/>
          </p:cNvSpPr>
          <p:nvPr/>
        </p:nvSpPr>
        <p:spPr bwMode="auto">
          <a:xfrm rot="-5400000">
            <a:off x="-558007" y="13200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83984" name="Line 15"/>
          <p:cNvSpPr>
            <a:spLocks noChangeShapeType="1"/>
          </p:cNvSpPr>
          <p:nvPr/>
        </p:nvSpPr>
        <p:spPr bwMode="auto">
          <a:xfrm flipV="1">
            <a:off x="685800" y="3657600"/>
            <a:ext cx="2895600" cy="0"/>
          </a:xfrm>
          <a:prstGeom prst="line">
            <a:avLst/>
          </a:prstGeom>
          <a:noFill/>
          <a:ln w="50800" cap="rnd">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85" name="Oval 16"/>
          <p:cNvSpPr>
            <a:spLocks noChangeArrowheads="1"/>
          </p:cNvSpPr>
          <p:nvPr/>
        </p:nvSpPr>
        <p:spPr bwMode="auto">
          <a:xfrm>
            <a:off x="35052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83986" name="Oval 17"/>
          <p:cNvSpPr>
            <a:spLocks noChangeArrowheads="1"/>
          </p:cNvSpPr>
          <p:nvPr/>
        </p:nvSpPr>
        <p:spPr bwMode="auto">
          <a:xfrm>
            <a:off x="2667000" y="3352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83987" name="Rectangle 18"/>
          <p:cNvSpPr>
            <a:spLocks noChangeArrowheads="1"/>
          </p:cNvSpPr>
          <p:nvPr/>
        </p:nvSpPr>
        <p:spPr bwMode="auto">
          <a:xfrm>
            <a:off x="304800" y="27606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83988" name="Rectangle 19"/>
          <p:cNvSpPr>
            <a:spLocks noChangeArrowheads="1"/>
          </p:cNvSpPr>
          <p:nvPr/>
        </p:nvSpPr>
        <p:spPr bwMode="auto">
          <a:xfrm>
            <a:off x="304800" y="35052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P</a:t>
            </a:r>
            <a:r>
              <a:rPr lang="en-US" sz="1800" baseline="-25000">
                <a:solidFill>
                  <a:srgbClr val="0000FF"/>
                </a:solidFill>
              </a:rPr>
              <a:t>FT</a:t>
            </a:r>
            <a:endParaRPr lang="en-US" sz="2400">
              <a:solidFill>
                <a:srgbClr val="0000FF"/>
              </a:solidFill>
            </a:endParaRPr>
          </a:p>
        </p:txBody>
      </p:sp>
      <p:sp>
        <p:nvSpPr>
          <p:cNvPr id="83989" name="Rectangle 21"/>
          <p:cNvSpPr>
            <a:spLocks noChangeArrowheads="1"/>
          </p:cNvSpPr>
          <p:nvPr/>
        </p:nvSpPr>
        <p:spPr bwMode="auto">
          <a:xfrm>
            <a:off x="3200400" y="5715000"/>
            <a:ext cx="838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M</a:t>
            </a:r>
            <a:r>
              <a:rPr lang="en-US" sz="1800" baseline="-25000">
                <a:solidFill>
                  <a:srgbClr val="0000FF"/>
                </a:solidFill>
              </a:rPr>
              <a:t>FT</a:t>
            </a:r>
          </a:p>
        </p:txBody>
      </p:sp>
      <p:sp>
        <p:nvSpPr>
          <p:cNvPr id="83990" name="Line 27"/>
          <p:cNvSpPr>
            <a:spLocks noChangeShapeType="1"/>
          </p:cNvSpPr>
          <p:nvPr/>
        </p:nvSpPr>
        <p:spPr bwMode="auto">
          <a:xfrm flipV="1">
            <a:off x="6705600" y="2362200"/>
            <a:ext cx="0" cy="3810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91" name="Rectangle 42"/>
          <p:cNvSpPr>
            <a:spLocks noChangeArrowheads="1"/>
          </p:cNvSpPr>
          <p:nvPr/>
        </p:nvSpPr>
        <p:spPr bwMode="auto">
          <a:xfrm>
            <a:off x="30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83992" name="Rectangle 45"/>
          <p:cNvSpPr>
            <a:spLocks noChangeArrowheads="1"/>
          </p:cNvSpPr>
          <p:nvPr/>
        </p:nvSpPr>
        <p:spPr bwMode="auto">
          <a:xfrm>
            <a:off x="6899275" y="1905000"/>
            <a:ext cx="1711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X + TARIFF, T</a:t>
            </a:r>
          </a:p>
        </p:txBody>
      </p:sp>
      <p:sp>
        <p:nvSpPr>
          <p:cNvPr id="83993" name="Line 46"/>
          <p:cNvSpPr>
            <a:spLocks noChangeShapeType="1"/>
          </p:cNvSpPr>
          <p:nvPr/>
        </p:nvSpPr>
        <p:spPr bwMode="auto">
          <a:xfrm flipV="1">
            <a:off x="914400" y="3962400"/>
            <a:ext cx="0" cy="3810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94" name="Line 49"/>
          <p:cNvSpPr>
            <a:spLocks noChangeShapeType="1"/>
          </p:cNvSpPr>
          <p:nvPr/>
        </p:nvSpPr>
        <p:spPr bwMode="auto">
          <a:xfrm>
            <a:off x="762000" y="3886200"/>
            <a:ext cx="1981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95" name="Oval 50"/>
          <p:cNvSpPr>
            <a:spLocks noChangeArrowheads="1"/>
          </p:cNvSpPr>
          <p:nvPr/>
        </p:nvSpPr>
        <p:spPr bwMode="auto">
          <a:xfrm>
            <a:off x="2667000" y="3810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83996" name="Rectangle 51"/>
          <p:cNvSpPr>
            <a:spLocks noChangeArrowheads="1"/>
          </p:cNvSpPr>
          <p:nvPr/>
        </p:nvSpPr>
        <p:spPr bwMode="auto">
          <a:xfrm>
            <a:off x="76200" y="3246438"/>
            <a:ext cx="990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 </a:t>
            </a:r>
            <a:r>
              <a:rPr lang="en-US" sz="1800">
                <a:solidFill>
                  <a:schemeClr val="hlink"/>
                </a:solidFill>
              </a:rPr>
              <a:t>+T</a:t>
            </a:r>
            <a:endParaRPr lang="en-US" sz="1800" baseline="-25000">
              <a:solidFill>
                <a:schemeClr val="hlink"/>
              </a:solidFill>
            </a:endParaRPr>
          </a:p>
        </p:txBody>
      </p:sp>
      <p:sp>
        <p:nvSpPr>
          <p:cNvPr id="83997" name="Rectangle 52"/>
          <p:cNvSpPr>
            <a:spLocks noChangeArrowheads="1"/>
          </p:cNvSpPr>
          <p:nvPr/>
        </p:nvSpPr>
        <p:spPr bwMode="auto">
          <a:xfrm>
            <a:off x="0" y="3733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a:t>
            </a:r>
          </a:p>
        </p:txBody>
      </p:sp>
      <p:sp>
        <p:nvSpPr>
          <p:cNvPr id="83998" name="Rectangle 53"/>
          <p:cNvSpPr>
            <a:spLocks noChangeArrowheads="1"/>
          </p:cNvSpPr>
          <p:nvPr/>
        </p:nvSpPr>
        <p:spPr bwMode="auto">
          <a:xfrm>
            <a:off x="2590800" y="5715000"/>
            <a:ext cx="533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M</a:t>
            </a:r>
            <a:r>
              <a:rPr lang="en-US" sz="1800" baseline="-25000">
                <a:solidFill>
                  <a:schemeClr val="hlink"/>
                </a:solidFill>
              </a:rPr>
              <a:t>T</a:t>
            </a:r>
          </a:p>
        </p:txBody>
      </p:sp>
      <p:sp>
        <p:nvSpPr>
          <p:cNvPr id="83999" name="Rectangle 54"/>
          <p:cNvSpPr>
            <a:spLocks noChangeArrowheads="1"/>
          </p:cNvSpPr>
          <p:nvPr/>
        </p:nvSpPr>
        <p:spPr bwMode="auto">
          <a:xfrm>
            <a:off x="6858000" y="2286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T</a:t>
            </a:r>
            <a:endParaRPr lang="en-US" sz="2400"/>
          </a:p>
        </p:txBody>
      </p:sp>
      <p:sp>
        <p:nvSpPr>
          <p:cNvPr id="84000" name="Rectangle 55"/>
          <p:cNvSpPr>
            <a:spLocks noChangeArrowheads="1"/>
          </p:cNvSpPr>
          <p:nvPr/>
        </p:nvSpPr>
        <p:spPr bwMode="auto">
          <a:xfrm>
            <a:off x="914400" y="39798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T</a:t>
            </a:r>
            <a:endParaRPr lang="en-US" sz="2400"/>
          </a:p>
        </p:txBody>
      </p:sp>
      <p:sp>
        <p:nvSpPr>
          <p:cNvPr id="84001" name="Rectangle 56"/>
          <p:cNvSpPr>
            <a:spLocks noChangeArrowheads="1"/>
          </p:cNvSpPr>
          <p:nvPr/>
        </p:nvSpPr>
        <p:spPr bwMode="auto">
          <a:xfrm>
            <a:off x="2743200" y="35814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g</a:t>
            </a:r>
            <a:endParaRPr lang="en-US" sz="2400"/>
          </a:p>
        </p:txBody>
      </p:sp>
      <p:sp>
        <p:nvSpPr>
          <p:cNvPr id="84002" name="Rectangle 57"/>
          <p:cNvSpPr>
            <a:spLocks noChangeArrowheads="1"/>
          </p:cNvSpPr>
          <p:nvPr/>
        </p:nvSpPr>
        <p:spPr bwMode="auto">
          <a:xfrm>
            <a:off x="2743200" y="33702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f</a:t>
            </a:r>
            <a:endParaRPr lang="en-US" sz="240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1600200"/>
            <a:ext cx="8229600" cy="4724400"/>
          </a:xfrm>
        </p:spPr>
        <p:txBody>
          <a:bodyPr/>
          <a:lstStyle/>
          <a:p>
            <a:pPr>
              <a:lnSpc>
                <a:spcPct val="90000"/>
              </a:lnSpc>
            </a:pPr>
            <a:r>
              <a:rPr lang="en-US" dirty="0" smtClean="0">
                <a:solidFill>
                  <a:srgbClr val="990033"/>
                </a:solidFill>
              </a:rPr>
              <a:t>Does increased trade reduce the probability of armed conflict?</a:t>
            </a:r>
          </a:p>
          <a:p>
            <a:pPr>
              <a:lnSpc>
                <a:spcPct val="90000"/>
              </a:lnSpc>
            </a:pPr>
            <a:r>
              <a:rPr lang="en-US" dirty="0" smtClean="0">
                <a:solidFill>
                  <a:srgbClr val="990033"/>
                </a:solidFill>
              </a:rPr>
              <a:t>“Governance, </a:t>
            </a:r>
            <a:r>
              <a:rPr lang="en-US" dirty="0" err="1" smtClean="0">
                <a:solidFill>
                  <a:srgbClr val="990033"/>
                </a:solidFill>
              </a:rPr>
              <a:t>proxied</a:t>
            </a:r>
            <a:r>
              <a:rPr lang="en-US" dirty="0" smtClean="0">
                <a:solidFill>
                  <a:srgbClr val="990033"/>
                </a:solidFill>
              </a:rPr>
              <a:t> by the ratio of total trade to GDP, predicts peace strongly…”</a:t>
            </a:r>
          </a:p>
          <a:p>
            <a:pPr>
              <a:lnSpc>
                <a:spcPct val="90000"/>
              </a:lnSpc>
            </a:pPr>
            <a:endParaRPr lang="en-US" dirty="0" smtClean="0">
              <a:solidFill>
                <a:srgbClr val="990033"/>
              </a:solidFill>
            </a:endParaRPr>
          </a:p>
          <a:p>
            <a:pPr>
              <a:lnSpc>
                <a:spcPct val="90000"/>
              </a:lnSpc>
            </a:pPr>
            <a:r>
              <a:rPr lang="en-US" i="1" dirty="0" smtClean="0">
                <a:hlinkClick r:id="rId3"/>
              </a:rPr>
              <a:t>Paradise is a Bazaar?</a:t>
            </a:r>
            <a:r>
              <a:rPr lang="en-US" i="1" dirty="0" smtClean="0"/>
              <a:t> Greed, Creed and Governance in Civil War, 1989-1999</a:t>
            </a:r>
          </a:p>
          <a:p>
            <a:pPr lvl="1">
              <a:lnSpc>
                <a:spcPct val="90000"/>
              </a:lnSpc>
            </a:pPr>
            <a:r>
              <a:rPr lang="en-US" i="1" dirty="0" err="1" smtClean="0"/>
              <a:t>Indra</a:t>
            </a:r>
            <a:r>
              <a:rPr lang="en-US" i="1" dirty="0" smtClean="0"/>
              <a:t> De </a:t>
            </a:r>
            <a:r>
              <a:rPr lang="en-US" i="1" dirty="0" err="1" smtClean="0"/>
              <a:t>Soysa</a:t>
            </a:r>
            <a:r>
              <a:rPr lang="en-US" i="1" dirty="0" smtClean="0"/>
              <a:t>, Journal of Peace Research volume no. 4, pp. 395-416, 2002.</a:t>
            </a:r>
          </a:p>
        </p:txBody>
      </p:sp>
      <p:sp>
        <p:nvSpPr>
          <p:cNvPr id="11267" name="Rectangle 3"/>
          <p:cNvSpPr>
            <a:spLocks noChangeArrowheads="1"/>
          </p:cNvSpPr>
          <p:nvPr/>
        </p:nvSpPr>
        <p:spPr bwMode="auto">
          <a:xfrm>
            <a:off x="762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r>
              <a:rPr lang="en-US" sz="4000">
                <a:solidFill>
                  <a:srgbClr val="663300"/>
                </a:solidFill>
              </a:rPr>
              <a:t>Trade and Peace</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Line 2"/>
          <p:cNvSpPr>
            <a:spLocks noChangeShapeType="1"/>
          </p:cNvSpPr>
          <p:nvPr/>
        </p:nvSpPr>
        <p:spPr bwMode="auto">
          <a:xfrm>
            <a:off x="762000" y="3429000"/>
            <a:ext cx="1981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4995" name="Line 3"/>
          <p:cNvSpPr>
            <a:spLocks noChangeShapeType="1"/>
          </p:cNvSpPr>
          <p:nvPr/>
        </p:nvSpPr>
        <p:spPr bwMode="auto">
          <a:xfrm>
            <a:off x="762000" y="2971800"/>
            <a:ext cx="6248400" cy="1447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4996" name="Line 5"/>
          <p:cNvSpPr>
            <a:spLocks noChangeShapeType="1"/>
          </p:cNvSpPr>
          <p:nvPr/>
        </p:nvSpPr>
        <p:spPr bwMode="auto">
          <a:xfrm flipV="1">
            <a:off x="2743200" y="3429000"/>
            <a:ext cx="0" cy="2286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4997" name="Line 6"/>
          <p:cNvSpPr>
            <a:spLocks noChangeShapeType="1"/>
          </p:cNvSpPr>
          <p:nvPr/>
        </p:nvSpPr>
        <p:spPr bwMode="auto">
          <a:xfrm flipV="1">
            <a:off x="3581400" y="37338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4998" name="Line 7"/>
          <p:cNvSpPr>
            <a:spLocks noChangeShapeType="1"/>
          </p:cNvSpPr>
          <p:nvPr/>
        </p:nvSpPr>
        <p:spPr bwMode="auto">
          <a:xfrm flipV="1">
            <a:off x="762000" y="2743200"/>
            <a:ext cx="6172200" cy="1676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4999" name="Rectangle 8"/>
          <p:cNvSpPr>
            <a:spLocks noGrp="1" noChangeArrowheads="1"/>
          </p:cNvSpPr>
          <p:nvPr>
            <p:ph type="title"/>
          </p:nvPr>
        </p:nvSpPr>
        <p:spPr>
          <a:xfrm>
            <a:off x="381000" y="0"/>
            <a:ext cx="8077200" cy="1371600"/>
          </a:xfrm>
          <a:noFill/>
        </p:spPr>
        <p:txBody>
          <a:bodyPr lIns="90488" tIns="44450" rIns="90488" bIns="44450"/>
          <a:lstStyle/>
          <a:p>
            <a:r>
              <a:rPr lang="en-US" sz="4000" smtClean="0"/>
              <a:t>Export Supply + Ad-valorem Tariff, T</a:t>
            </a:r>
          </a:p>
        </p:txBody>
      </p:sp>
      <p:grpSp>
        <p:nvGrpSpPr>
          <p:cNvPr id="85000" name="Group 9"/>
          <p:cNvGrpSpPr>
            <a:grpSpLocks/>
          </p:cNvGrpSpPr>
          <p:nvPr/>
        </p:nvGrpSpPr>
        <p:grpSpPr bwMode="auto">
          <a:xfrm>
            <a:off x="762000" y="1371600"/>
            <a:ext cx="7315200" cy="4343400"/>
            <a:chOff x="480" y="864"/>
            <a:chExt cx="2160" cy="2703"/>
          </a:xfrm>
        </p:grpSpPr>
        <p:sp>
          <p:nvSpPr>
            <p:cNvPr id="85015" name="Line 10"/>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5016" name="Line 11"/>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5001" name="Rectangle 12"/>
          <p:cNvSpPr>
            <a:spLocks noChangeArrowheads="1"/>
          </p:cNvSpPr>
          <p:nvPr/>
        </p:nvSpPr>
        <p:spPr bwMode="auto">
          <a:xfrm>
            <a:off x="50165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solidFill>
                  <a:srgbClr val="000000"/>
                </a:solidFill>
              </a:rPr>
              <a:t>0</a:t>
            </a:r>
          </a:p>
        </p:txBody>
      </p:sp>
      <p:sp>
        <p:nvSpPr>
          <p:cNvPr id="85002" name="Line 13"/>
          <p:cNvSpPr>
            <a:spLocks noChangeShapeType="1"/>
          </p:cNvSpPr>
          <p:nvPr/>
        </p:nvSpPr>
        <p:spPr bwMode="auto">
          <a:xfrm flipV="1">
            <a:off x="762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5003" name="Rectangle 14"/>
          <p:cNvSpPr>
            <a:spLocks noChangeArrowheads="1"/>
          </p:cNvSpPr>
          <p:nvPr/>
        </p:nvSpPr>
        <p:spPr bwMode="auto">
          <a:xfrm>
            <a:off x="6172200" y="4495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00"/>
                </a:solidFill>
              </a:rPr>
              <a:t>Import Demand, M</a:t>
            </a:r>
          </a:p>
        </p:txBody>
      </p:sp>
      <p:sp>
        <p:nvSpPr>
          <p:cNvPr id="85004" name="Rectangle 15"/>
          <p:cNvSpPr>
            <a:spLocks noChangeArrowheads="1"/>
          </p:cNvSpPr>
          <p:nvPr/>
        </p:nvSpPr>
        <p:spPr bwMode="auto">
          <a:xfrm>
            <a:off x="6769100" y="2757488"/>
            <a:ext cx="189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00"/>
                </a:solidFill>
              </a:rPr>
              <a:t>Export Supply, X</a:t>
            </a:r>
          </a:p>
        </p:txBody>
      </p:sp>
      <p:sp>
        <p:nvSpPr>
          <p:cNvPr id="85005" name="Rectangle 16"/>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solidFill>
                  <a:srgbClr val="000000"/>
                </a:solidFill>
              </a:rPr>
              <a:t>Quantity </a:t>
            </a:r>
            <a:r>
              <a:rPr lang="en-US" sz="1600" b="1">
                <a:solidFill>
                  <a:srgbClr val="000000"/>
                </a:solidFill>
              </a:rPr>
              <a:t>(lb. of Lobster per year)</a:t>
            </a:r>
          </a:p>
        </p:txBody>
      </p:sp>
      <p:sp>
        <p:nvSpPr>
          <p:cNvPr id="85006" name="Rectangle 17"/>
          <p:cNvSpPr>
            <a:spLocks noChangeArrowheads="1"/>
          </p:cNvSpPr>
          <p:nvPr/>
        </p:nvSpPr>
        <p:spPr bwMode="auto">
          <a:xfrm rot="-5400000">
            <a:off x="-558007" y="13200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solidFill>
                  <a:srgbClr val="000000"/>
                </a:solidFill>
              </a:rPr>
              <a:t>Price </a:t>
            </a:r>
            <a:r>
              <a:rPr lang="en-US" sz="1600" b="1">
                <a:solidFill>
                  <a:srgbClr val="000000"/>
                </a:solidFill>
              </a:rPr>
              <a:t>($ per lb.)</a:t>
            </a:r>
          </a:p>
        </p:txBody>
      </p:sp>
      <p:sp>
        <p:nvSpPr>
          <p:cNvPr id="85007" name="Line 18"/>
          <p:cNvSpPr>
            <a:spLocks noChangeShapeType="1"/>
          </p:cNvSpPr>
          <p:nvPr/>
        </p:nvSpPr>
        <p:spPr bwMode="auto">
          <a:xfrm flipV="1">
            <a:off x="685800" y="3657600"/>
            <a:ext cx="2895600" cy="0"/>
          </a:xfrm>
          <a:prstGeom prst="line">
            <a:avLst/>
          </a:prstGeom>
          <a:noFill/>
          <a:ln w="50800" cap="rnd">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5008" name="Oval 19"/>
          <p:cNvSpPr>
            <a:spLocks noChangeArrowheads="1"/>
          </p:cNvSpPr>
          <p:nvPr/>
        </p:nvSpPr>
        <p:spPr bwMode="auto">
          <a:xfrm>
            <a:off x="35052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solidFill>
                <a:srgbClr val="000000"/>
              </a:solidFill>
            </a:endParaRPr>
          </a:p>
        </p:txBody>
      </p:sp>
      <p:sp>
        <p:nvSpPr>
          <p:cNvPr id="85009" name="Rectangle 23"/>
          <p:cNvSpPr>
            <a:spLocks noChangeArrowheads="1"/>
          </p:cNvSpPr>
          <p:nvPr/>
        </p:nvSpPr>
        <p:spPr bwMode="auto">
          <a:xfrm>
            <a:off x="3200400" y="5715000"/>
            <a:ext cx="838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M</a:t>
            </a:r>
            <a:r>
              <a:rPr lang="en-US" sz="1800" baseline="-25000">
                <a:solidFill>
                  <a:srgbClr val="0000FF"/>
                </a:solidFill>
              </a:rPr>
              <a:t>FT</a:t>
            </a:r>
          </a:p>
        </p:txBody>
      </p:sp>
      <p:sp>
        <p:nvSpPr>
          <p:cNvPr id="85010" name="Line 24"/>
          <p:cNvSpPr>
            <a:spLocks noChangeShapeType="1"/>
          </p:cNvSpPr>
          <p:nvPr/>
        </p:nvSpPr>
        <p:spPr bwMode="auto">
          <a:xfrm flipV="1">
            <a:off x="6705600" y="2362200"/>
            <a:ext cx="0" cy="3810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85011" name="Line 27"/>
          <p:cNvSpPr>
            <a:spLocks noChangeShapeType="1"/>
          </p:cNvSpPr>
          <p:nvPr/>
        </p:nvSpPr>
        <p:spPr bwMode="auto">
          <a:xfrm flipV="1">
            <a:off x="914400" y="3962400"/>
            <a:ext cx="0" cy="3810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85012" name="Line 28"/>
          <p:cNvSpPr>
            <a:spLocks noChangeShapeType="1"/>
          </p:cNvSpPr>
          <p:nvPr/>
        </p:nvSpPr>
        <p:spPr bwMode="auto">
          <a:xfrm>
            <a:off x="762000" y="3886200"/>
            <a:ext cx="1981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5013" name="Rectangle 33"/>
          <p:cNvSpPr>
            <a:spLocks noChangeArrowheads="1"/>
          </p:cNvSpPr>
          <p:nvPr/>
        </p:nvSpPr>
        <p:spPr bwMode="auto">
          <a:xfrm>
            <a:off x="6858000" y="2286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00"/>
                </a:solidFill>
              </a:rPr>
              <a:t>T</a:t>
            </a:r>
            <a:endParaRPr lang="en-US" sz="2400">
              <a:solidFill>
                <a:srgbClr val="000000"/>
              </a:solidFill>
            </a:endParaRPr>
          </a:p>
        </p:txBody>
      </p:sp>
      <p:sp>
        <p:nvSpPr>
          <p:cNvPr id="85014" name="Rectangle 34"/>
          <p:cNvSpPr>
            <a:spLocks noChangeArrowheads="1"/>
          </p:cNvSpPr>
          <p:nvPr/>
        </p:nvSpPr>
        <p:spPr bwMode="auto">
          <a:xfrm>
            <a:off x="914400" y="39798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00"/>
                </a:solidFill>
              </a:rPr>
              <a:t>T</a:t>
            </a:r>
            <a:endParaRPr lang="en-US" sz="2400">
              <a:solidFill>
                <a:srgbClr val="000000"/>
              </a:solidFill>
            </a:endParaRPr>
          </a:p>
        </p:txBody>
      </p:sp>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Line 2"/>
          <p:cNvSpPr>
            <a:spLocks noChangeShapeType="1"/>
          </p:cNvSpPr>
          <p:nvPr/>
        </p:nvSpPr>
        <p:spPr bwMode="auto">
          <a:xfrm>
            <a:off x="762000" y="3429000"/>
            <a:ext cx="1981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19" name="Line 3"/>
          <p:cNvSpPr>
            <a:spLocks noChangeShapeType="1"/>
          </p:cNvSpPr>
          <p:nvPr/>
        </p:nvSpPr>
        <p:spPr bwMode="auto">
          <a:xfrm>
            <a:off x="762000" y="2971800"/>
            <a:ext cx="6248400" cy="1447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0" name="Line 4"/>
          <p:cNvSpPr>
            <a:spLocks noChangeShapeType="1"/>
          </p:cNvSpPr>
          <p:nvPr/>
        </p:nvSpPr>
        <p:spPr bwMode="auto">
          <a:xfrm flipV="1">
            <a:off x="762000" y="1981200"/>
            <a:ext cx="6019800" cy="21336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1" name="Line 5"/>
          <p:cNvSpPr>
            <a:spLocks noChangeShapeType="1"/>
          </p:cNvSpPr>
          <p:nvPr/>
        </p:nvSpPr>
        <p:spPr bwMode="auto">
          <a:xfrm flipV="1">
            <a:off x="2743200" y="3429000"/>
            <a:ext cx="0" cy="2286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2" name="Line 6"/>
          <p:cNvSpPr>
            <a:spLocks noChangeShapeType="1"/>
          </p:cNvSpPr>
          <p:nvPr/>
        </p:nvSpPr>
        <p:spPr bwMode="auto">
          <a:xfrm flipV="1">
            <a:off x="3581400" y="37338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3" name="Line 7"/>
          <p:cNvSpPr>
            <a:spLocks noChangeShapeType="1"/>
          </p:cNvSpPr>
          <p:nvPr/>
        </p:nvSpPr>
        <p:spPr bwMode="auto">
          <a:xfrm flipV="1">
            <a:off x="762000" y="2743200"/>
            <a:ext cx="6172200" cy="1676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4" name="Rectangle 8"/>
          <p:cNvSpPr>
            <a:spLocks noGrp="1" noChangeArrowheads="1"/>
          </p:cNvSpPr>
          <p:nvPr>
            <p:ph type="title"/>
          </p:nvPr>
        </p:nvSpPr>
        <p:spPr>
          <a:xfrm>
            <a:off x="381000" y="0"/>
            <a:ext cx="8077200" cy="1371600"/>
          </a:xfrm>
          <a:noFill/>
        </p:spPr>
        <p:txBody>
          <a:bodyPr lIns="90488" tIns="44450" rIns="90488" bIns="44450"/>
          <a:lstStyle/>
          <a:p>
            <a:r>
              <a:rPr lang="en-US" smtClean="0"/>
              <a:t>Export Supply </a:t>
            </a:r>
            <a:br>
              <a:rPr lang="en-US" smtClean="0"/>
            </a:br>
            <a:r>
              <a:rPr lang="en-US" sz="3600" smtClean="0"/>
              <a:t>with Ad-Valorem Tariff, t</a:t>
            </a:r>
          </a:p>
        </p:txBody>
      </p:sp>
      <p:grpSp>
        <p:nvGrpSpPr>
          <p:cNvPr id="86025" name="Group 9"/>
          <p:cNvGrpSpPr>
            <a:grpSpLocks/>
          </p:cNvGrpSpPr>
          <p:nvPr/>
        </p:nvGrpSpPr>
        <p:grpSpPr bwMode="auto">
          <a:xfrm>
            <a:off x="762000" y="1371600"/>
            <a:ext cx="7315200" cy="4343400"/>
            <a:chOff x="480" y="864"/>
            <a:chExt cx="2160" cy="2703"/>
          </a:xfrm>
        </p:grpSpPr>
        <p:sp>
          <p:nvSpPr>
            <p:cNvPr id="86047" name="Line 10"/>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48" name="Line 11"/>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86026" name="Rectangle 12"/>
          <p:cNvSpPr>
            <a:spLocks noChangeArrowheads="1"/>
          </p:cNvSpPr>
          <p:nvPr/>
        </p:nvSpPr>
        <p:spPr bwMode="auto">
          <a:xfrm>
            <a:off x="50165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86027" name="Line 13"/>
          <p:cNvSpPr>
            <a:spLocks noChangeShapeType="1"/>
          </p:cNvSpPr>
          <p:nvPr/>
        </p:nvSpPr>
        <p:spPr bwMode="auto">
          <a:xfrm flipV="1">
            <a:off x="762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8" name="Rectangle 14"/>
          <p:cNvSpPr>
            <a:spLocks noChangeArrowheads="1"/>
          </p:cNvSpPr>
          <p:nvPr/>
        </p:nvSpPr>
        <p:spPr bwMode="auto">
          <a:xfrm>
            <a:off x="6172200" y="4495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Import Demand, M</a:t>
            </a:r>
          </a:p>
        </p:txBody>
      </p:sp>
      <p:sp>
        <p:nvSpPr>
          <p:cNvPr id="86029" name="Rectangle 15"/>
          <p:cNvSpPr>
            <a:spLocks noChangeArrowheads="1"/>
          </p:cNvSpPr>
          <p:nvPr/>
        </p:nvSpPr>
        <p:spPr bwMode="auto">
          <a:xfrm>
            <a:off x="6769100" y="2757488"/>
            <a:ext cx="189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Export Supply, X</a:t>
            </a:r>
          </a:p>
        </p:txBody>
      </p:sp>
      <p:sp>
        <p:nvSpPr>
          <p:cNvPr id="86030" name="Rectangle 16"/>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86031" name="Rectangle 17"/>
          <p:cNvSpPr>
            <a:spLocks noChangeArrowheads="1"/>
          </p:cNvSpPr>
          <p:nvPr/>
        </p:nvSpPr>
        <p:spPr bwMode="auto">
          <a:xfrm rot="-5400000">
            <a:off x="-558007" y="1320007"/>
            <a:ext cx="16621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a:t>
            </a:r>
            <a:r>
              <a:rPr lang="en-US" sz="1600" b="1"/>
              <a:t>($ per lb.)</a:t>
            </a:r>
          </a:p>
        </p:txBody>
      </p:sp>
      <p:sp>
        <p:nvSpPr>
          <p:cNvPr id="86032" name="Line 18"/>
          <p:cNvSpPr>
            <a:spLocks noChangeShapeType="1"/>
          </p:cNvSpPr>
          <p:nvPr/>
        </p:nvSpPr>
        <p:spPr bwMode="auto">
          <a:xfrm flipV="1">
            <a:off x="685800" y="3657600"/>
            <a:ext cx="2895600" cy="0"/>
          </a:xfrm>
          <a:prstGeom prst="line">
            <a:avLst/>
          </a:prstGeom>
          <a:noFill/>
          <a:ln w="50800" cap="rnd">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33" name="Oval 19"/>
          <p:cNvSpPr>
            <a:spLocks noChangeArrowheads="1"/>
          </p:cNvSpPr>
          <p:nvPr/>
        </p:nvSpPr>
        <p:spPr bwMode="auto">
          <a:xfrm>
            <a:off x="3505200" y="35814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86034" name="Oval 20"/>
          <p:cNvSpPr>
            <a:spLocks noChangeArrowheads="1"/>
          </p:cNvSpPr>
          <p:nvPr/>
        </p:nvSpPr>
        <p:spPr bwMode="auto">
          <a:xfrm>
            <a:off x="2667000" y="3352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86035" name="Rectangle 21"/>
          <p:cNvSpPr>
            <a:spLocks noChangeArrowheads="1"/>
          </p:cNvSpPr>
          <p:nvPr/>
        </p:nvSpPr>
        <p:spPr bwMode="auto">
          <a:xfrm>
            <a:off x="304800" y="27606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86036" name="Rectangle 22"/>
          <p:cNvSpPr>
            <a:spLocks noChangeArrowheads="1"/>
          </p:cNvSpPr>
          <p:nvPr/>
        </p:nvSpPr>
        <p:spPr bwMode="auto">
          <a:xfrm>
            <a:off x="304800" y="35052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P</a:t>
            </a:r>
            <a:r>
              <a:rPr lang="en-US" sz="1800" baseline="-25000">
                <a:solidFill>
                  <a:srgbClr val="0000FF"/>
                </a:solidFill>
              </a:rPr>
              <a:t>FT</a:t>
            </a:r>
            <a:endParaRPr lang="en-US" sz="2400">
              <a:solidFill>
                <a:srgbClr val="0000FF"/>
              </a:solidFill>
            </a:endParaRPr>
          </a:p>
        </p:txBody>
      </p:sp>
      <p:sp>
        <p:nvSpPr>
          <p:cNvPr id="86037" name="Rectangle 23"/>
          <p:cNvSpPr>
            <a:spLocks noChangeArrowheads="1"/>
          </p:cNvSpPr>
          <p:nvPr/>
        </p:nvSpPr>
        <p:spPr bwMode="auto">
          <a:xfrm>
            <a:off x="3200400" y="5715000"/>
            <a:ext cx="838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M</a:t>
            </a:r>
            <a:r>
              <a:rPr lang="en-US" sz="1800" baseline="-25000">
                <a:solidFill>
                  <a:srgbClr val="0000FF"/>
                </a:solidFill>
              </a:rPr>
              <a:t>FT</a:t>
            </a:r>
          </a:p>
        </p:txBody>
      </p:sp>
      <p:sp>
        <p:nvSpPr>
          <p:cNvPr id="86038" name="Rectangle 25"/>
          <p:cNvSpPr>
            <a:spLocks noChangeArrowheads="1"/>
          </p:cNvSpPr>
          <p:nvPr/>
        </p:nvSpPr>
        <p:spPr bwMode="auto">
          <a:xfrm>
            <a:off x="304800" y="42084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86039" name="Rectangle 26"/>
          <p:cNvSpPr>
            <a:spLocks noChangeArrowheads="1"/>
          </p:cNvSpPr>
          <p:nvPr/>
        </p:nvSpPr>
        <p:spPr bwMode="auto">
          <a:xfrm>
            <a:off x="6858000" y="1600200"/>
            <a:ext cx="822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X(1+t)</a:t>
            </a:r>
          </a:p>
        </p:txBody>
      </p:sp>
      <p:sp>
        <p:nvSpPr>
          <p:cNvPr id="86040" name="Line 28"/>
          <p:cNvSpPr>
            <a:spLocks noChangeShapeType="1"/>
          </p:cNvSpPr>
          <p:nvPr/>
        </p:nvSpPr>
        <p:spPr bwMode="auto">
          <a:xfrm>
            <a:off x="762000" y="3886200"/>
            <a:ext cx="1981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41" name="Oval 29"/>
          <p:cNvSpPr>
            <a:spLocks noChangeArrowheads="1"/>
          </p:cNvSpPr>
          <p:nvPr/>
        </p:nvSpPr>
        <p:spPr bwMode="auto">
          <a:xfrm>
            <a:off x="2667000" y="3810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86042" name="Rectangle 30"/>
          <p:cNvSpPr>
            <a:spLocks noChangeArrowheads="1"/>
          </p:cNvSpPr>
          <p:nvPr/>
        </p:nvSpPr>
        <p:spPr bwMode="auto">
          <a:xfrm>
            <a:off x="76200" y="3246438"/>
            <a:ext cx="990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 </a:t>
            </a:r>
            <a:r>
              <a:rPr lang="en-US" sz="1800">
                <a:solidFill>
                  <a:schemeClr val="hlink"/>
                </a:solidFill>
              </a:rPr>
              <a:t>+T</a:t>
            </a:r>
            <a:endParaRPr lang="en-US" sz="1800" baseline="-25000">
              <a:solidFill>
                <a:schemeClr val="hlink"/>
              </a:solidFill>
            </a:endParaRPr>
          </a:p>
        </p:txBody>
      </p:sp>
      <p:sp>
        <p:nvSpPr>
          <p:cNvPr id="86043" name="Rectangle 31"/>
          <p:cNvSpPr>
            <a:spLocks noChangeArrowheads="1"/>
          </p:cNvSpPr>
          <p:nvPr/>
        </p:nvSpPr>
        <p:spPr bwMode="auto">
          <a:xfrm>
            <a:off x="0" y="3733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a:t>
            </a:r>
          </a:p>
        </p:txBody>
      </p:sp>
      <p:sp>
        <p:nvSpPr>
          <p:cNvPr id="86044" name="Rectangle 32"/>
          <p:cNvSpPr>
            <a:spLocks noChangeArrowheads="1"/>
          </p:cNvSpPr>
          <p:nvPr/>
        </p:nvSpPr>
        <p:spPr bwMode="auto">
          <a:xfrm>
            <a:off x="2590800" y="5715000"/>
            <a:ext cx="533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M</a:t>
            </a:r>
            <a:r>
              <a:rPr lang="en-US" sz="1800" baseline="-25000">
                <a:solidFill>
                  <a:schemeClr val="hlink"/>
                </a:solidFill>
              </a:rPr>
              <a:t>T</a:t>
            </a:r>
          </a:p>
        </p:txBody>
      </p:sp>
      <p:sp>
        <p:nvSpPr>
          <p:cNvPr id="86045" name="Rectangle 35"/>
          <p:cNvSpPr>
            <a:spLocks noChangeArrowheads="1"/>
          </p:cNvSpPr>
          <p:nvPr/>
        </p:nvSpPr>
        <p:spPr bwMode="auto">
          <a:xfrm>
            <a:off x="2743200" y="35814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g</a:t>
            </a:r>
            <a:endParaRPr lang="en-US" sz="2400"/>
          </a:p>
        </p:txBody>
      </p:sp>
      <p:sp>
        <p:nvSpPr>
          <p:cNvPr id="86046" name="Rectangle 36"/>
          <p:cNvSpPr>
            <a:spLocks noChangeArrowheads="1"/>
          </p:cNvSpPr>
          <p:nvPr/>
        </p:nvSpPr>
        <p:spPr bwMode="auto">
          <a:xfrm>
            <a:off x="2743200" y="33702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f</a:t>
            </a:r>
            <a:endParaRPr lang="en-US" sz="2400"/>
          </a:p>
        </p:txBody>
      </p:sp>
    </p:spTree>
  </p:cSld>
  <p:clrMapOvr>
    <a:masterClrMapping/>
  </p:clrMapOvr>
  <p:transition spd="med">
    <p:wipe dir="r"/>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noFill/>
        </p:spPr>
        <p:txBody>
          <a:bodyPr/>
          <a:lstStyle/>
          <a:p>
            <a:r>
              <a:rPr lang="en-US" smtClean="0"/>
              <a:t>Price Elasticity of Demand, </a:t>
            </a:r>
            <a:r>
              <a:rPr lang="en-US" sz="5400" b="1" i="1" smtClean="0"/>
              <a:t>e</a:t>
            </a:r>
            <a:r>
              <a:rPr lang="en-US" sz="5400" b="1" i="1" baseline="-25000" smtClean="0"/>
              <a:t>d</a:t>
            </a:r>
          </a:p>
        </p:txBody>
      </p:sp>
      <p:sp>
        <p:nvSpPr>
          <p:cNvPr id="87043" name="Rectangle 3"/>
          <p:cNvSpPr>
            <a:spLocks noGrp="1" noChangeArrowheads="1"/>
          </p:cNvSpPr>
          <p:nvPr>
            <p:ph type="body" idx="1"/>
          </p:nvPr>
        </p:nvSpPr>
        <p:spPr>
          <a:xfrm>
            <a:off x="685800" y="1752600"/>
            <a:ext cx="7772400" cy="609600"/>
          </a:xfrm>
          <a:noFill/>
        </p:spPr>
        <p:txBody>
          <a:bodyPr/>
          <a:lstStyle/>
          <a:p>
            <a:pPr>
              <a:lnSpc>
                <a:spcPct val="90000"/>
              </a:lnSpc>
              <a:buFontTx/>
              <a:buNone/>
            </a:pPr>
            <a:r>
              <a:rPr lang="en-US" sz="4000" i="1" smtClean="0">
                <a:solidFill>
                  <a:schemeClr val="tx2"/>
                </a:solidFill>
                <a:latin typeface="Book Antiqua" panose="02040602050305030304" pitchFamily="18" charset="0"/>
              </a:rPr>
              <a:t>e</a:t>
            </a:r>
            <a:r>
              <a:rPr lang="en-US" sz="4000" i="1" baseline="-25000" smtClean="0">
                <a:solidFill>
                  <a:schemeClr val="tx2"/>
                </a:solidFill>
                <a:latin typeface="Book Antiqua" panose="02040602050305030304" pitchFamily="18" charset="0"/>
              </a:rPr>
              <a:t>d </a:t>
            </a:r>
            <a:r>
              <a:rPr lang="en-US" sz="2800" smtClean="0">
                <a:solidFill>
                  <a:schemeClr val="tx2"/>
                </a:solidFill>
                <a:latin typeface="Book Antiqua" panose="02040602050305030304" pitchFamily="18" charset="0"/>
              </a:rPr>
              <a:t>and slope are inversely related.</a:t>
            </a:r>
          </a:p>
        </p:txBody>
      </p:sp>
      <p:graphicFrame>
        <p:nvGraphicFramePr>
          <p:cNvPr id="87044" name="Object 4"/>
          <p:cNvGraphicFramePr>
            <a:graphicFrameLocks/>
          </p:cNvGraphicFramePr>
          <p:nvPr/>
        </p:nvGraphicFramePr>
        <p:xfrm>
          <a:off x="558800" y="2343150"/>
          <a:ext cx="8094663" cy="3813175"/>
        </p:xfrm>
        <a:graphic>
          <a:graphicData uri="http://schemas.openxmlformats.org/presentationml/2006/ole">
            <mc:AlternateContent xmlns:mc="http://schemas.openxmlformats.org/markup-compatibility/2006">
              <mc:Choice xmlns:v="urn:schemas-microsoft-com:vml" Requires="v">
                <p:oleObj spid="_x0000_s87089" name="Equation" r:id="rId3" imgW="2413000" imgH="1143000" progId="Equation.3">
                  <p:embed/>
                </p:oleObj>
              </mc:Choice>
              <mc:Fallback>
                <p:oleObj name="Equation" r:id="rId3" imgW="2413000" imgH="1143000" progId="Equation.3">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343150"/>
                        <a:ext cx="8094663"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p:spPr>
        <p:txBody>
          <a:bodyPr/>
          <a:lstStyle/>
          <a:p>
            <a:r>
              <a:rPr lang="en-US" smtClean="0"/>
              <a:t>The Price Elasticity of Supply, </a:t>
            </a:r>
            <a:r>
              <a:rPr lang="en-US" sz="5400" b="1" i="1" smtClean="0"/>
              <a:t>e</a:t>
            </a:r>
            <a:r>
              <a:rPr lang="en-US" sz="5400" b="1" i="1" baseline="-25000" smtClean="0"/>
              <a:t>s</a:t>
            </a:r>
            <a:endParaRPr lang="en-US" smtClean="0"/>
          </a:p>
        </p:txBody>
      </p:sp>
      <p:sp>
        <p:nvSpPr>
          <p:cNvPr id="88067" name="Rectangle 3"/>
          <p:cNvSpPr>
            <a:spLocks noGrp="1" noChangeArrowheads="1"/>
          </p:cNvSpPr>
          <p:nvPr>
            <p:ph type="body" idx="1"/>
          </p:nvPr>
        </p:nvSpPr>
        <p:spPr>
          <a:xfrm>
            <a:off x="762000" y="1828800"/>
            <a:ext cx="7772400" cy="2362200"/>
          </a:xfrm>
          <a:noFill/>
        </p:spPr>
        <p:txBody>
          <a:bodyPr/>
          <a:lstStyle/>
          <a:p>
            <a:r>
              <a:rPr lang="en-US" smtClean="0"/>
              <a:t>The formula for price elasticity of supply, </a:t>
            </a:r>
            <a:r>
              <a:rPr lang="en-US" sz="4000" b="1" i="1" smtClean="0">
                <a:solidFill>
                  <a:schemeClr val="tx2"/>
                </a:solidFill>
                <a:latin typeface="Book Antiqua" panose="02040602050305030304" pitchFamily="18" charset="0"/>
              </a:rPr>
              <a:t>e</a:t>
            </a:r>
            <a:r>
              <a:rPr lang="en-US" sz="4000" b="1" i="1" baseline="-25000" smtClean="0">
                <a:solidFill>
                  <a:schemeClr val="tx2"/>
                </a:solidFill>
                <a:latin typeface="Book Antiqua" panose="02040602050305030304" pitchFamily="18" charset="0"/>
              </a:rPr>
              <a:t>s</a:t>
            </a:r>
            <a:r>
              <a:rPr lang="en-US" smtClean="0"/>
              <a:t>, at a point is shown below. Note that it’s the same as the formula for </a:t>
            </a:r>
            <a:r>
              <a:rPr lang="en-US" sz="4000" b="1" i="1" smtClean="0">
                <a:solidFill>
                  <a:schemeClr val="tx2"/>
                </a:solidFill>
                <a:latin typeface="Book Antiqua" panose="02040602050305030304" pitchFamily="18" charset="0"/>
              </a:rPr>
              <a:t>e</a:t>
            </a:r>
            <a:r>
              <a:rPr lang="en-US" sz="4000" b="1" i="1" baseline="-25000" smtClean="0">
                <a:solidFill>
                  <a:schemeClr val="tx2"/>
                </a:solidFill>
                <a:latin typeface="Book Antiqua" panose="02040602050305030304" pitchFamily="18" charset="0"/>
              </a:rPr>
              <a:t>d</a:t>
            </a:r>
            <a:r>
              <a:rPr lang="en-US" smtClean="0"/>
              <a:t> , but lacks the absolute value notation</a:t>
            </a:r>
            <a:endParaRPr lang="en-US" sz="4000" b="1" i="1" baseline="-25000" smtClean="0">
              <a:solidFill>
                <a:schemeClr val="tx2"/>
              </a:solidFill>
              <a:latin typeface="Book Antiqua" panose="02040602050305030304" pitchFamily="18" charset="0"/>
            </a:endParaRPr>
          </a:p>
        </p:txBody>
      </p:sp>
      <p:graphicFrame>
        <p:nvGraphicFramePr>
          <p:cNvPr id="88068" name="Object 4"/>
          <p:cNvGraphicFramePr>
            <a:graphicFrameLocks/>
          </p:cNvGraphicFramePr>
          <p:nvPr/>
        </p:nvGraphicFramePr>
        <p:xfrm>
          <a:off x="781050" y="4324350"/>
          <a:ext cx="7677150" cy="1924050"/>
        </p:xfrm>
        <a:graphic>
          <a:graphicData uri="http://schemas.openxmlformats.org/presentationml/2006/ole">
            <mc:AlternateContent xmlns:mc="http://schemas.openxmlformats.org/markup-compatibility/2006">
              <mc:Choice xmlns:v="urn:schemas-microsoft-com:vml" Requires="v">
                <p:oleObj spid="_x0000_s88113" name="Equation" r:id="rId4" imgW="1635461" imgH="418374" progId="Equation.2">
                  <p:embed/>
                </p:oleObj>
              </mc:Choice>
              <mc:Fallback>
                <p:oleObj name="Equation" r:id="rId4" imgW="1635461" imgH="418374" progId="Equation.2">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4324350"/>
                        <a:ext cx="76771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p:spPr>
        <p:txBody>
          <a:bodyPr/>
          <a:lstStyle/>
          <a:p>
            <a:r>
              <a:rPr lang="en-US" smtClean="0"/>
              <a:t>Import Demand Elasticity, </a:t>
            </a:r>
            <a:r>
              <a:rPr lang="en-US" sz="5400" b="1" i="1" smtClean="0"/>
              <a:t>e</a:t>
            </a:r>
            <a:r>
              <a:rPr lang="en-US" sz="5400" b="1" i="1" baseline="-25000" smtClean="0"/>
              <a:t>m</a:t>
            </a:r>
          </a:p>
        </p:txBody>
      </p:sp>
      <p:sp>
        <p:nvSpPr>
          <p:cNvPr id="89091" name="Rectangle 3"/>
          <p:cNvSpPr>
            <a:spLocks noGrp="1" noChangeArrowheads="1"/>
          </p:cNvSpPr>
          <p:nvPr>
            <p:ph type="body" idx="1"/>
          </p:nvPr>
        </p:nvSpPr>
        <p:spPr>
          <a:xfrm>
            <a:off x="685800" y="1752600"/>
            <a:ext cx="7772400" cy="2133600"/>
          </a:xfrm>
          <a:noFill/>
        </p:spPr>
        <p:txBody>
          <a:bodyPr/>
          <a:lstStyle/>
          <a:p>
            <a:pPr>
              <a:lnSpc>
                <a:spcPct val="90000"/>
              </a:lnSpc>
            </a:pPr>
            <a:r>
              <a:rPr lang="en-US" sz="2800" smtClean="0"/>
              <a:t>The formula for price elasticity of import demand, </a:t>
            </a: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m</a:t>
            </a:r>
            <a:r>
              <a:rPr lang="en-US" sz="2800" smtClean="0"/>
              <a:t>, at a point is shown below. </a:t>
            </a:r>
            <a:r>
              <a:rPr lang="en-US" sz="3600" b="1" i="1" smtClean="0">
                <a:solidFill>
                  <a:schemeClr val="tx2"/>
                </a:solidFill>
                <a:latin typeface="Book Antiqua" panose="02040602050305030304" pitchFamily="18" charset="0"/>
              </a:rPr>
              <a:t>Q</a:t>
            </a:r>
            <a:r>
              <a:rPr lang="en-US" sz="3600" b="1" i="1" baseline="-25000" smtClean="0">
                <a:solidFill>
                  <a:schemeClr val="tx2"/>
                </a:solidFill>
                <a:latin typeface="Book Antiqua" panose="02040602050305030304" pitchFamily="18" charset="0"/>
              </a:rPr>
              <a:t> </a:t>
            </a:r>
            <a:r>
              <a:rPr lang="en-US" sz="2800" smtClean="0"/>
              <a:t>is the quantity of imports; </a:t>
            </a:r>
            <a:r>
              <a:rPr lang="en-US" sz="3600" b="1" i="1" smtClean="0">
                <a:solidFill>
                  <a:schemeClr val="tx2"/>
                </a:solidFill>
                <a:latin typeface="Book Antiqua" panose="02040602050305030304" pitchFamily="18" charset="0"/>
              </a:rPr>
              <a:t>P</a:t>
            </a:r>
            <a:r>
              <a:rPr lang="en-US" sz="3600" b="1" i="1" baseline="-25000" smtClean="0">
                <a:solidFill>
                  <a:schemeClr val="tx2"/>
                </a:solidFill>
                <a:latin typeface="Book Antiqua" panose="02040602050305030304" pitchFamily="18" charset="0"/>
              </a:rPr>
              <a:t> </a:t>
            </a:r>
            <a:r>
              <a:rPr lang="en-US" sz="2800" smtClean="0"/>
              <a:t>is the price; </a:t>
            </a:r>
            <a:r>
              <a:rPr lang="en-US" sz="3600" b="1" smtClean="0">
                <a:latin typeface="Symbol" panose="05050102010706020507" pitchFamily="18" charset="2"/>
              </a:rPr>
              <a:t>D</a:t>
            </a:r>
            <a:r>
              <a:rPr lang="en-US" sz="3600" b="1" i="1" smtClean="0">
                <a:solidFill>
                  <a:schemeClr val="tx2"/>
                </a:solidFill>
                <a:latin typeface="Book Antiqua" panose="02040602050305030304" pitchFamily="18" charset="0"/>
              </a:rPr>
              <a:t>P </a:t>
            </a:r>
            <a:r>
              <a:rPr lang="en-US" sz="2800" smtClean="0"/>
              <a:t>is the change in price;</a:t>
            </a:r>
            <a:r>
              <a:rPr lang="en-US" sz="2800" b="1" smtClean="0">
                <a:latin typeface="Symbol" panose="05050102010706020507" pitchFamily="18" charset="2"/>
              </a:rPr>
              <a:t> </a:t>
            </a:r>
            <a:r>
              <a:rPr lang="en-US" sz="3600" b="1" smtClean="0">
                <a:latin typeface="Symbol" panose="05050102010706020507" pitchFamily="18" charset="2"/>
              </a:rPr>
              <a:t>D</a:t>
            </a:r>
            <a:r>
              <a:rPr lang="en-US" sz="3600" b="1" i="1" smtClean="0">
                <a:solidFill>
                  <a:schemeClr val="tx2"/>
                </a:solidFill>
                <a:latin typeface="Book Antiqua" panose="02040602050305030304" pitchFamily="18" charset="0"/>
              </a:rPr>
              <a:t>Q</a:t>
            </a:r>
            <a:r>
              <a:rPr lang="en-US" sz="3600" b="1" i="1" baseline="-25000" smtClean="0">
                <a:solidFill>
                  <a:schemeClr val="tx2"/>
                </a:solidFill>
                <a:latin typeface="Book Antiqua" panose="02040602050305030304" pitchFamily="18" charset="0"/>
              </a:rPr>
              <a:t> </a:t>
            </a:r>
            <a:r>
              <a:rPr lang="en-US" sz="2800" smtClean="0"/>
              <a:t>is the change quantity imported</a:t>
            </a:r>
          </a:p>
        </p:txBody>
      </p:sp>
      <p:graphicFrame>
        <p:nvGraphicFramePr>
          <p:cNvPr id="89092" name="Object 4"/>
          <p:cNvGraphicFramePr>
            <a:graphicFrameLocks/>
          </p:cNvGraphicFramePr>
          <p:nvPr/>
        </p:nvGraphicFramePr>
        <p:xfrm>
          <a:off x="1524000" y="4343400"/>
          <a:ext cx="6049963" cy="1525588"/>
        </p:xfrm>
        <a:graphic>
          <a:graphicData uri="http://schemas.openxmlformats.org/presentationml/2006/ole">
            <mc:AlternateContent xmlns:mc="http://schemas.openxmlformats.org/markup-compatibility/2006">
              <mc:Choice xmlns:v="urn:schemas-microsoft-com:vml" Requires="v">
                <p:oleObj spid="_x0000_s89137" name="Equation" r:id="rId3" imgW="1803400" imgH="457200" progId="Equation.3">
                  <p:embed/>
                </p:oleObj>
              </mc:Choice>
              <mc:Fallback>
                <p:oleObj name="Equation" r:id="rId3" imgW="1803400" imgH="457200" progId="Equation.3">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343400"/>
                        <a:ext cx="6049963" cy="15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p:spPr>
        <p:txBody>
          <a:bodyPr/>
          <a:lstStyle/>
          <a:p>
            <a:r>
              <a:rPr lang="en-US" smtClean="0"/>
              <a:t>Import Demand Elasticity, </a:t>
            </a:r>
            <a:r>
              <a:rPr lang="en-US" sz="5400" b="1" i="1" smtClean="0"/>
              <a:t>e</a:t>
            </a:r>
            <a:r>
              <a:rPr lang="en-US" sz="5400" b="1" i="1" baseline="-25000" smtClean="0"/>
              <a:t>m</a:t>
            </a:r>
          </a:p>
        </p:txBody>
      </p:sp>
      <p:sp>
        <p:nvSpPr>
          <p:cNvPr id="90115" name="Rectangle 3"/>
          <p:cNvSpPr>
            <a:spLocks noGrp="1" noChangeArrowheads="1"/>
          </p:cNvSpPr>
          <p:nvPr>
            <p:ph type="body" idx="1"/>
          </p:nvPr>
        </p:nvSpPr>
        <p:spPr>
          <a:xfrm>
            <a:off x="762000" y="1828800"/>
            <a:ext cx="7772400" cy="1981200"/>
          </a:xfrm>
          <a:noFill/>
        </p:spPr>
        <p:txBody>
          <a:bodyPr/>
          <a:lstStyle/>
          <a:p>
            <a:pPr>
              <a:lnSpc>
                <a:spcPct val="90000"/>
              </a:lnSpc>
            </a:pPr>
            <a:r>
              <a:rPr lang="en-US" sz="2800" smtClean="0"/>
              <a:t>The formula for price elasticity of import demand, </a:t>
            </a: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m</a:t>
            </a:r>
            <a:r>
              <a:rPr lang="en-US" sz="2800" smtClean="0"/>
              <a:t>, at a point is shown below</a:t>
            </a:r>
          </a:p>
          <a:p>
            <a:pPr lvl="1">
              <a:lnSpc>
                <a:spcPct val="90000"/>
              </a:lnSpc>
              <a:buFontTx/>
              <a:buNone/>
            </a:pPr>
            <a:r>
              <a:rPr lang="en-US" sz="3200" b="1" i="1" smtClean="0">
                <a:solidFill>
                  <a:schemeClr val="tx2"/>
                </a:solidFill>
                <a:latin typeface="Book Antiqua" panose="02040602050305030304" pitchFamily="18" charset="0"/>
              </a:rPr>
              <a:t>Q</a:t>
            </a:r>
            <a:r>
              <a:rPr lang="en-US" sz="3200" b="1" i="1" baseline="-25000" smtClean="0">
                <a:solidFill>
                  <a:schemeClr val="tx2"/>
                </a:solidFill>
                <a:latin typeface="Book Antiqua" panose="02040602050305030304" pitchFamily="18" charset="0"/>
              </a:rPr>
              <a:t>m </a:t>
            </a:r>
            <a:r>
              <a:rPr lang="en-US" sz="2400" smtClean="0"/>
              <a:t>is the quantity of imports; </a:t>
            </a:r>
            <a:r>
              <a:rPr lang="en-US" sz="3200" b="1" i="1" smtClean="0">
                <a:solidFill>
                  <a:schemeClr val="tx2"/>
                </a:solidFill>
                <a:latin typeface="Book Antiqua" panose="02040602050305030304" pitchFamily="18" charset="0"/>
              </a:rPr>
              <a:t>Q</a:t>
            </a:r>
            <a:r>
              <a:rPr lang="en-US" sz="3200" b="1" i="1" baseline="-25000" smtClean="0">
                <a:solidFill>
                  <a:schemeClr val="tx2"/>
                </a:solidFill>
                <a:latin typeface="Book Antiqua" panose="02040602050305030304" pitchFamily="18" charset="0"/>
              </a:rPr>
              <a:t>d </a:t>
            </a:r>
            <a:r>
              <a:rPr lang="en-US" sz="2400" smtClean="0"/>
              <a:t>is the quantity demanded; </a:t>
            </a:r>
            <a:r>
              <a:rPr lang="en-US" sz="3200" b="1" i="1" smtClean="0">
                <a:solidFill>
                  <a:schemeClr val="tx2"/>
                </a:solidFill>
                <a:latin typeface="Book Antiqua" panose="02040602050305030304" pitchFamily="18" charset="0"/>
              </a:rPr>
              <a:t>Q</a:t>
            </a:r>
            <a:r>
              <a:rPr lang="en-US" sz="3200" b="1" i="1" baseline="-25000" smtClean="0">
                <a:solidFill>
                  <a:schemeClr val="tx2"/>
                </a:solidFill>
                <a:latin typeface="Book Antiqua" panose="02040602050305030304" pitchFamily="18" charset="0"/>
              </a:rPr>
              <a:t>s </a:t>
            </a:r>
            <a:r>
              <a:rPr lang="en-US" sz="2400" smtClean="0"/>
              <a:t>is the quantity supplied</a:t>
            </a:r>
          </a:p>
          <a:p>
            <a:pPr lvl="1">
              <a:lnSpc>
                <a:spcPct val="90000"/>
              </a:lnSpc>
              <a:buFontTx/>
              <a:buNone/>
            </a:pPr>
            <a:endParaRPr lang="en-US" sz="2400" smtClean="0"/>
          </a:p>
          <a:p>
            <a:pPr lvl="1">
              <a:lnSpc>
                <a:spcPct val="90000"/>
              </a:lnSpc>
              <a:buFontTx/>
              <a:buNone/>
            </a:pPr>
            <a:endParaRPr lang="en-US" sz="2400" smtClean="0"/>
          </a:p>
          <a:p>
            <a:pPr>
              <a:lnSpc>
                <a:spcPct val="90000"/>
              </a:lnSpc>
            </a:pPr>
            <a:endParaRPr lang="en-US" sz="3600" b="1" i="1" baseline="-25000" smtClean="0">
              <a:solidFill>
                <a:schemeClr val="tx2"/>
              </a:solidFill>
              <a:latin typeface="Book Antiqua" panose="02040602050305030304" pitchFamily="18" charset="0"/>
            </a:endParaRPr>
          </a:p>
        </p:txBody>
      </p:sp>
      <p:graphicFrame>
        <p:nvGraphicFramePr>
          <p:cNvPr id="90116" name="Object 4"/>
          <p:cNvGraphicFramePr>
            <a:graphicFrameLocks/>
          </p:cNvGraphicFramePr>
          <p:nvPr/>
        </p:nvGraphicFramePr>
        <p:xfrm>
          <a:off x="1252538" y="4262438"/>
          <a:ext cx="6732587" cy="2047875"/>
        </p:xfrm>
        <a:graphic>
          <a:graphicData uri="http://schemas.openxmlformats.org/presentationml/2006/ole">
            <mc:AlternateContent xmlns:mc="http://schemas.openxmlformats.org/markup-compatibility/2006">
              <mc:Choice xmlns:v="urn:schemas-microsoft-com:vml" Requires="v">
                <p:oleObj spid="_x0000_s90161" name="Equation" r:id="rId4" imgW="1435100" imgH="444500" progId="Equation.3">
                  <p:embed/>
                </p:oleObj>
              </mc:Choice>
              <mc:Fallback>
                <p:oleObj name="Equation" r:id="rId4" imgW="1435100" imgH="444500" progId="Equation.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2538" y="4262438"/>
                        <a:ext cx="67325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noFill/>
        </p:spPr>
        <p:txBody>
          <a:bodyPr/>
          <a:lstStyle/>
          <a:p>
            <a:r>
              <a:rPr lang="en-US" smtClean="0"/>
              <a:t>Interpreting </a:t>
            </a:r>
            <a:r>
              <a:rPr lang="en-US" sz="5400" b="1" i="1" smtClean="0"/>
              <a:t>e</a:t>
            </a:r>
            <a:r>
              <a:rPr lang="en-US" sz="5400" b="1" i="1" baseline="-25000" smtClean="0"/>
              <a:t>m</a:t>
            </a:r>
          </a:p>
        </p:txBody>
      </p:sp>
      <p:sp>
        <p:nvSpPr>
          <p:cNvPr id="91139" name="Rectangle 3"/>
          <p:cNvSpPr>
            <a:spLocks noGrp="1" noChangeArrowheads="1"/>
          </p:cNvSpPr>
          <p:nvPr>
            <p:ph type="body" idx="1"/>
          </p:nvPr>
        </p:nvSpPr>
        <p:spPr>
          <a:xfrm>
            <a:off x="762000" y="1828800"/>
            <a:ext cx="7772400" cy="1600200"/>
          </a:xfrm>
          <a:noFill/>
        </p:spPr>
        <p:txBody>
          <a:bodyPr/>
          <a:lstStyle/>
          <a:p>
            <a:pPr>
              <a:lnSpc>
                <a:spcPct val="90000"/>
              </a:lnSpc>
            </a:pP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m </a:t>
            </a:r>
            <a:r>
              <a:rPr lang="en-US" sz="2800" smtClean="0"/>
              <a:t>is directly related to A’s </a:t>
            </a: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d </a:t>
            </a:r>
            <a:r>
              <a:rPr lang="en-US" sz="2800" smtClean="0"/>
              <a:t>and </a:t>
            </a: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s</a:t>
            </a:r>
          </a:p>
          <a:p>
            <a:pPr>
              <a:lnSpc>
                <a:spcPct val="90000"/>
              </a:lnSpc>
            </a:pP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m </a:t>
            </a:r>
            <a:r>
              <a:rPr lang="en-US" sz="2800" smtClean="0"/>
              <a:t>is inversely related to the share of imports in A’s consumption and production</a:t>
            </a:r>
          </a:p>
        </p:txBody>
      </p:sp>
      <p:graphicFrame>
        <p:nvGraphicFramePr>
          <p:cNvPr id="91140" name="Object 4"/>
          <p:cNvGraphicFramePr>
            <a:graphicFrameLocks/>
          </p:cNvGraphicFramePr>
          <p:nvPr/>
        </p:nvGraphicFramePr>
        <p:xfrm>
          <a:off x="1252538" y="4262438"/>
          <a:ext cx="6732587" cy="2047875"/>
        </p:xfrm>
        <a:graphic>
          <a:graphicData uri="http://schemas.openxmlformats.org/presentationml/2006/ole">
            <mc:AlternateContent xmlns:mc="http://schemas.openxmlformats.org/markup-compatibility/2006">
              <mc:Choice xmlns:v="urn:schemas-microsoft-com:vml" Requires="v">
                <p:oleObj spid="_x0000_s91185" name="Equation" r:id="rId4" imgW="1435100" imgH="444500" progId="Equation.3">
                  <p:embed/>
                </p:oleObj>
              </mc:Choice>
              <mc:Fallback>
                <p:oleObj name="Equation" r:id="rId4" imgW="1435100" imgH="444500" progId="Equation.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2538" y="4262438"/>
                        <a:ext cx="67325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p:spPr>
        <p:txBody>
          <a:bodyPr/>
          <a:lstStyle/>
          <a:p>
            <a:r>
              <a:rPr lang="en-US" smtClean="0"/>
              <a:t>Export Supply Elasticity, </a:t>
            </a:r>
            <a:r>
              <a:rPr lang="en-US" sz="5400" b="1" i="1" smtClean="0"/>
              <a:t>e</a:t>
            </a:r>
            <a:r>
              <a:rPr lang="en-US" sz="5400" b="1" i="1" baseline="-25000" smtClean="0"/>
              <a:t>x</a:t>
            </a:r>
          </a:p>
        </p:txBody>
      </p:sp>
      <p:sp>
        <p:nvSpPr>
          <p:cNvPr id="92163" name="Rectangle 3"/>
          <p:cNvSpPr>
            <a:spLocks noGrp="1" noChangeArrowheads="1"/>
          </p:cNvSpPr>
          <p:nvPr>
            <p:ph type="body" idx="1"/>
          </p:nvPr>
        </p:nvSpPr>
        <p:spPr>
          <a:xfrm>
            <a:off x="762000" y="1828800"/>
            <a:ext cx="7772400" cy="2362200"/>
          </a:xfrm>
          <a:noFill/>
        </p:spPr>
        <p:txBody>
          <a:bodyPr/>
          <a:lstStyle/>
          <a:p>
            <a:r>
              <a:rPr lang="en-US" sz="2800" smtClean="0"/>
              <a:t>The formula for price elasticity of export supply, </a:t>
            </a: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x</a:t>
            </a:r>
            <a:r>
              <a:rPr lang="en-US" sz="2800" smtClean="0"/>
              <a:t>, at a point is shown below. </a:t>
            </a:r>
            <a:r>
              <a:rPr lang="en-US" sz="3600" b="1" i="1" smtClean="0">
                <a:solidFill>
                  <a:schemeClr val="tx2"/>
                </a:solidFill>
                <a:latin typeface="Book Antiqua" panose="02040602050305030304" pitchFamily="18" charset="0"/>
              </a:rPr>
              <a:t>Q</a:t>
            </a:r>
            <a:r>
              <a:rPr lang="en-US" sz="3600" b="1" i="1" baseline="-25000" smtClean="0">
                <a:solidFill>
                  <a:schemeClr val="tx2"/>
                </a:solidFill>
                <a:latin typeface="Book Antiqua" panose="02040602050305030304" pitchFamily="18" charset="0"/>
              </a:rPr>
              <a:t> </a:t>
            </a:r>
            <a:r>
              <a:rPr lang="en-US" sz="2800" smtClean="0"/>
              <a:t>is the quantity of exports; </a:t>
            </a:r>
            <a:r>
              <a:rPr lang="en-US" sz="3600" b="1" i="1" smtClean="0">
                <a:solidFill>
                  <a:schemeClr val="tx2"/>
                </a:solidFill>
                <a:latin typeface="Book Antiqua" panose="02040602050305030304" pitchFamily="18" charset="0"/>
              </a:rPr>
              <a:t>P</a:t>
            </a:r>
            <a:r>
              <a:rPr lang="en-US" sz="3600" b="1" i="1" baseline="-25000" smtClean="0">
                <a:solidFill>
                  <a:schemeClr val="tx2"/>
                </a:solidFill>
                <a:latin typeface="Book Antiqua" panose="02040602050305030304" pitchFamily="18" charset="0"/>
              </a:rPr>
              <a:t> </a:t>
            </a:r>
            <a:r>
              <a:rPr lang="en-US" sz="2800" smtClean="0"/>
              <a:t>is the price; </a:t>
            </a:r>
            <a:r>
              <a:rPr lang="en-US" sz="3600" b="1" smtClean="0">
                <a:latin typeface="Symbol" panose="05050102010706020507" pitchFamily="18" charset="2"/>
              </a:rPr>
              <a:t>D</a:t>
            </a:r>
            <a:r>
              <a:rPr lang="en-US" sz="3600" b="1" i="1" smtClean="0">
                <a:solidFill>
                  <a:schemeClr val="tx2"/>
                </a:solidFill>
                <a:latin typeface="Book Antiqua" panose="02040602050305030304" pitchFamily="18" charset="0"/>
              </a:rPr>
              <a:t>P </a:t>
            </a:r>
            <a:r>
              <a:rPr lang="en-US" sz="2800" smtClean="0"/>
              <a:t>is the change in price;</a:t>
            </a:r>
            <a:r>
              <a:rPr lang="en-US" sz="2800" b="1" smtClean="0">
                <a:latin typeface="Symbol" panose="05050102010706020507" pitchFamily="18" charset="2"/>
              </a:rPr>
              <a:t> </a:t>
            </a:r>
            <a:r>
              <a:rPr lang="en-US" sz="3600" b="1" smtClean="0">
                <a:latin typeface="Symbol" panose="05050102010706020507" pitchFamily="18" charset="2"/>
              </a:rPr>
              <a:t>D</a:t>
            </a:r>
            <a:r>
              <a:rPr lang="en-US" sz="3600" b="1" i="1" smtClean="0">
                <a:solidFill>
                  <a:schemeClr val="tx2"/>
                </a:solidFill>
                <a:latin typeface="Book Antiqua" panose="02040602050305030304" pitchFamily="18" charset="0"/>
              </a:rPr>
              <a:t>Q</a:t>
            </a:r>
            <a:r>
              <a:rPr lang="en-US" sz="3600" b="1" i="1" baseline="-25000" smtClean="0">
                <a:solidFill>
                  <a:schemeClr val="tx2"/>
                </a:solidFill>
                <a:latin typeface="Book Antiqua" panose="02040602050305030304" pitchFamily="18" charset="0"/>
              </a:rPr>
              <a:t> </a:t>
            </a:r>
            <a:r>
              <a:rPr lang="en-US" sz="2800" smtClean="0"/>
              <a:t>is the change quantity exported</a:t>
            </a:r>
          </a:p>
        </p:txBody>
      </p:sp>
      <p:graphicFrame>
        <p:nvGraphicFramePr>
          <p:cNvPr id="92164" name="Object 4"/>
          <p:cNvGraphicFramePr>
            <a:graphicFrameLocks/>
          </p:cNvGraphicFramePr>
          <p:nvPr/>
        </p:nvGraphicFramePr>
        <p:xfrm>
          <a:off x="866775" y="4321175"/>
          <a:ext cx="7505700" cy="1931988"/>
        </p:xfrm>
        <a:graphic>
          <a:graphicData uri="http://schemas.openxmlformats.org/presentationml/2006/ole">
            <mc:AlternateContent xmlns:mc="http://schemas.openxmlformats.org/markup-compatibility/2006">
              <mc:Choice xmlns:v="urn:schemas-microsoft-com:vml" Requires="v">
                <p:oleObj spid="_x0000_s92209" name="Equation" r:id="rId4" imgW="1600200" imgH="419100" progId="Equation.3">
                  <p:embed/>
                </p:oleObj>
              </mc:Choice>
              <mc:Fallback>
                <p:oleObj name="Equation" r:id="rId4" imgW="1600200" imgH="419100" progId="Equation.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4321175"/>
                        <a:ext cx="750570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noFill/>
        </p:spPr>
        <p:txBody>
          <a:bodyPr/>
          <a:lstStyle/>
          <a:p>
            <a:r>
              <a:rPr lang="en-US" smtClean="0"/>
              <a:t>Export Supply Elasticity, </a:t>
            </a:r>
            <a:r>
              <a:rPr lang="en-US" sz="5400" b="1" i="1" smtClean="0"/>
              <a:t>e</a:t>
            </a:r>
            <a:r>
              <a:rPr lang="en-US" sz="5400" b="1" i="1" baseline="-25000" smtClean="0"/>
              <a:t>x</a:t>
            </a:r>
          </a:p>
        </p:txBody>
      </p:sp>
      <p:sp>
        <p:nvSpPr>
          <p:cNvPr id="93187" name="Rectangle 3"/>
          <p:cNvSpPr>
            <a:spLocks noGrp="1" noChangeArrowheads="1"/>
          </p:cNvSpPr>
          <p:nvPr>
            <p:ph type="body" idx="1"/>
          </p:nvPr>
        </p:nvSpPr>
        <p:spPr>
          <a:xfrm>
            <a:off x="762000" y="1828800"/>
            <a:ext cx="7772400" cy="1600200"/>
          </a:xfrm>
          <a:noFill/>
        </p:spPr>
        <p:txBody>
          <a:bodyPr/>
          <a:lstStyle/>
          <a:p>
            <a:pPr>
              <a:lnSpc>
                <a:spcPct val="90000"/>
              </a:lnSpc>
            </a:pPr>
            <a:r>
              <a:rPr lang="en-US" sz="2800" smtClean="0"/>
              <a:t>The formula for price elasticity of export supply, </a:t>
            </a: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x</a:t>
            </a:r>
            <a:r>
              <a:rPr lang="en-US" sz="2800" smtClean="0"/>
              <a:t>, at a point is shown below.</a:t>
            </a:r>
          </a:p>
          <a:p>
            <a:pPr lvl="1">
              <a:lnSpc>
                <a:spcPct val="90000"/>
              </a:lnSpc>
            </a:pPr>
            <a:r>
              <a:rPr lang="en-US" sz="3200" b="1" i="1" smtClean="0">
                <a:solidFill>
                  <a:schemeClr val="tx2"/>
                </a:solidFill>
                <a:latin typeface="Book Antiqua" panose="02040602050305030304" pitchFamily="18" charset="0"/>
              </a:rPr>
              <a:t>Q</a:t>
            </a:r>
            <a:r>
              <a:rPr lang="en-US" sz="3200" b="1" i="1" baseline="-25000" smtClean="0">
                <a:solidFill>
                  <a:schemeClr val="tx2"/>
                </a:solidFill>
                <a:latin typeface="Book Antiqua" panose="02040602050305030304" pitchFamily="18" charset="0"/>
              </a:rPr>
              <a:t>x </a:t>
            </a:r>
            <a:r>
              <a:rPr lang="en-US" sz="2400" smtClean="0"/>
              <a:t>is the quantity of exports; </a:t>
            </a:r>
            <a:r>
              <a:rPr lang="en-US" sz="3200" b="1" i="1" smtClean="0">
                <a:solidFill>
                  <a:schemeClr val="tx2"/>
                </a:solidFill>
                <a:latin typeface="Book Antiqua" panose="02040602050305030304" pitchFamily="18" charset="0"/>
              </a:rPr>
              <a:t>Q</a:t>
            </a:r>
            <a:r>
              <a:rPr lang="en-US" sz="3200" b="1" i="1" baseline="-25000" smtClean="0">
                <a:solidFill>
                  <a:schemeClr val="tx2"/>
                </a:solidFill>
                <a:latin typeface="Book Antiqua" panose="02040602050305030304" pitchFamily="18" charset="0"/>
              </a:rPr>
              <a:t>d </a:t>
            </a:r>
            <a:r>
              <a:rPr lang="en-US" sz="2400" smtClean="0"/>
              <a:t>is the quantity consumed; </a:t>
            </a:r>
            <a:r>
              <a:rPr lang="en-US" sz="3200" b="1" i="1" smtClean="0">
                <a:solidFill>
                  <a:schemeClr val="tx2"/>
                </a:solidFill>
                <a:latin typeface="Book Antiqua" panose="02040602050305030304" pitchFamily="18" charset="0"/>
              </a:rPr>
              <a:t>Q</a:t>
            </a:r>
            <a:r>
              <a:rPr lang="en-US" sz="3200" b="1" i="1" baseline="-25000" smtClean="0">
                <a:solidFill>
                  <a:schemeClr val="tx2"/>
                </a:solidFill>
                <a:latin typeface="Book Antiqua" panose="02040602050305030304" pitchFamily="18" charset="0"/>
              </a:rPr>
              <a:t>s </a:t>
            </a:r>
            <a:r>
              <a:rPr lang="en-US" sz="2400" smtClean="0"/>
              <a:t>is the quantity produced</a:t>
            </a:r>
          </a:p>
        </p:txBody>
      </p:sp>
      <p:graphicFrame>
        <p:nvGraphicFramePr>
          <p:cNvPr id="93188" name="Object 4"/>
          <p:cNvGraphicFramePr>
            <a:graphicFrameLocks/>
          </p:cNvGraphicFramePr>
          <p:nvPr/>
        </p:nvGraphicFramePr>
        <p:xfrm>
          <a:off x="1371600" y="4262438"/>
          <a:ext cx="6494463" cy="2047875"/>
        </p:xfrm>
        <a:graphic>
          <a:graphicData uri="http://schemas.openxmlformats.org/presentationml/2006/ole">
            <mc:AlternateContent xmlns:mc="http://schemas.openxmlformats.org/markup-compatibility/2006">
              <mc:Choice xmlns:v="urn:schemas-microsoft-com:vml" Requires="v">
                <p:oleObj spid="_x0000_s93233" name="Equation" r:id="rId4" imgW="1384300" imgH="444500" progId="Equation.3">
                  <p:embed/>
                </p:oleObj>
              </mc:Choice>
              <mc:Fallback>
                <p:oleObj name="Equation" r:id="rId4" imgW="1384300" imgH="444500" progId="Equation.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262438"/>
                        <a:ext cx="6494463"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p:spPr>
        <p:txBody>
          <a:bodyPr/>
          <a:lstStyle/>
          <a:p>
            <a:r>
              <a:rPr lang="en-US" smtClean="0"/>
              <a:t>Interpreting </a:t>
            </a:r>
            <a:r>
              <a:rPr lang="en-US" sz="5400" b="1" i="1" smtClean="0"/>
              <a:t>e</a:t>
            </a:r>
            <a:r>
              <a:rPr lang="en-US" sz="5400" b="1" i="1" baseline="-25000" smtClean="0"/>
              <a:t>x</a:t>
            </a:r>
          </a:p>
        </p:txBody>
      </p:sp>
      <p:sp>
        <p:nvSpPr>
          <p:cNvPr id="94211" name="Rectangle 3"/>
          <p:cNvSpPr>
            <a:spLocks noGrp="1" noChangeArrowheads="1"/>
          </p:cNvSpPr>
          <p:nvPr>
            <p:ph type="body" idx="1"/>
          </p:nvPr>
        </p:nvSpPr>
        <p:spPr>
          <a:xfrm>
            <a:off x="762000" y="1828800"/>
            <a:ext cx="7772400" cy="1600200"/>
          </a:xfrm>
          <a:noFill/>
        </p:spPr>
        <p:txBody>
          <a:bodyPr/>
          <a:lstStyle/>
          <a:p>
            <a:pPr>
              <a:lnSpc>
                <a:spcPct val="90000"/>
              </a:lnSpc>
            </a:pP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x </a:t>
            </a:r>
            <a:r>
              <a:rPr lang="en-US" sz="2800" smtClean="0"/>
              <a:t>is directly related to B’s </a:t>
            </a: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d </a:t>
            </a:r>
            <a:r>
              <a:rPr lang="en-US" sz="2800" smtClean="0"/>
              <a:t>and </a:t>
            </a: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s</a:t>
            </a:r>
          </a:p>
          <a:p>
            <a:pPr>
              <a:lnSpc>
                <a:spcPct val="90000"/>
              </a:lnSpc>
            </a:pPr>
            <a:r>
              <a:rPr lang="en-US" sz="3600" b="1" i="1" smtClean="0">
                <a:solidFill>
                  <a:schemeClr val="tx2"/>
                </a:solidFill>
                <a:latin typeface="Book Antiqua" panose="02040602050305030304" pitchFamily="18" charset="0"/>
              </a:rPr>
              <a:t>e</a:t>
            </a:r>
            <a:r>
              <a:rPr lang="en-US" sz="3600" b="1" i="1" baseline="-25000" smtClean="0">
                <a:solidFill>
                  <a:schemeClr val="tx2"/>
                </a:solidFill>
                <a:latin typeface="Book Antiqua" panose="02040602050305030304" pitchFamily="18" charset="0"/>
              </a:rPr>
              <a:t>x </a:t>
            </a:r>
            <a:r>
              <a:rPr lang="en-US" sz="2800" smtClean="0"/>
              <a:t>is inversely related to the share of exports in B’s consumption and production</a:t>
            </a:r>
          </a:p>
        </p:txBody>
      </p:sp>
      <p:graphicFrame>
        <p:nvGraphicFramePr>
          <p:cNvPr id="94212" name="Object 4"/>
          <p:cNvGraphicFramePr>
            <a:graphicFrameLocks/>
          </p:cNvGraphicFramePr>
          <p:nvPr/>
        </p:nvGraphicFramePr>
        <p:xfrm>
          <a:off x="1371600" y="4262438"/>
          <a:ext cx="6494463" cy="2047875"/>
        </p:xfrm>
        <a:graphic>
          <a:graphicData uri="http://schemas.openxmlformats.org/presentationml/2006/ole">
            <mc:AlternateContent xmlns:mc="http://schemas.openxmlformats.org/markup-compatibility/2006">
              <mc:Choice xmlns:v="urn:schemas-microsoft-com:vml" Requires="v">
                <p:oleObj spid="_x0000_s94257" name="Equation" r:id="rId4" imgW="1384300" imgH="444500" progId="Equation.3">
                  <p:embed/>
                </p:oleObj>
              </mc:Choice>
              <mc:Fallback>
                <p:oleObj name="Equation" r:id="rId4" imgW="1384300" imgH="444500" progId="Equation.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262438"/>
                        <a:ext cx="6494463"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lIns="90488" tIns="44450" rIns="90488" bIns="44450"/>
          <a:lstStyle/>
          <a:p>
            <a:r>
              <a:rPr lang="en-US" smtClean="0"/>
              <a:t>Learning Objectives</a:t>
            </a:r>
          </a:p>
        </p:txBody>
      </p:sp>
      <p:sp>
        <p:nvSpPr>
          <p:cNvPr id="3075" name="Rectangle 3"/>
          <p:cNvSpPr>
            <a:spLocks noGrp="1" noChangeArrowheads="1"/>
          </p:cNvSpPr>
          <p:nvPr>
            <p:ph type="body" idx="1"/>
          </p:nvPr>
        </p:nvSpPr>
        <p:spPr>
          <a:xfrm>
            <a:off x="685800" y="1981200"/>
            <a:ext cx="7772400" cy="4419600"/>
          </a:xfrm>
          <a:noFill/>
        </p:spPr>
        <p:txBody>
          <a:bodyPr lIns="90488" tIns="44450" rIns="90488" bIns="44450"/>
          <a:lstStyle/>
          <a:p>
            <a:pPr>
              <a:spcBef>
                <a:spcPct val="40000"/>
              </a:spcBef>
            </a:pPr>
            <a:r>
              <a:rPr lang="en-US" dirty="0">
                <a:solidFill>
                  <a:srgbClr val="B2B2B2"/>
                </a:solidFill>
              </a:rPr>
              <a:t>Reprise the gains from trade</a:t>
            </a:r>
          </a:p>
          <a:p>
            <a:pPr>
              <a:spcBef>
                <a:spcPct val="40000"/>
              </a:spcBef>
            </a:pPr>
            <a:r>
              <a:rPr lang="en-US" dirty="0"/>
              <a:t>Learn terms related to commercial policy</a:t>
            </a:r>
          </a:p>
          <a:p>
            <a:pPr>
              <a:spcBef>
                <a:spcPct val="40000"/>
              </a:spcBef>
            </a:pPr>
            <a:r>
              <a:rPr lang="en-US" dirty="0">
                <a:solidFill>
                  <a:srgbClr val="B2B2B2"/>
                </a:solidFill>
              </a:rPr>
              <a:t>Analyze the effects of tariffs and quotas</a:t>
            </a:r>
          </a:p>
          <a:p>
            <a:pPr>
              <a:lnSpc>
                <a:spcPct val="90000"/>
              </a:lnSpc>
              <a:spcBef>
                <a:spcPct val="40000"/>
              </a:spcBef>
            </a:pPr>
            <a:r>
              <a:rPr lang="en-US" dirty="0">
                <a:solidFill>
                  <a:srgbClr val="B2B2B2"/>
                </a:solidFill>
              </a:rPr>
              <a:t>Analyze a domestic production subsidy</a:t>
            </a:r>
          </a:p>
          <a:p>
            <a:pPr>
              <a:spcBef>
                <a:spcPct val="40000"/>
              </a:spcBef>
            </a:pPr>
            <a:r>
              <a:rPr lang="en-US" dirty="0">
                <a:solidFill>
                  <a:srgbClr val="B2B2B2"/>
                </a:solidFill>
              </a:rPr>
              <a:t>Explain the effective rate of protection</a:t>
            </a:r>
          </a:p>
          <a:p>
            <a:pPr>
              <a:spcBef>
                <a:spcPct val="40000"/>
              </a:spcBef>
            </a:pPr>
            <a:r>
              <a:rPr lang="en-US" dirty="0">
                <a:solidFill>
                  <a:srgbClr val="B2B2B2"/>
                </a:solidFill>
              </a:rPr>
              <a:t>Determine the optimal tariff</a:t>
            </a:r>
          </a:p>
          <a:p>
            <a:pPr marL="0" indent="0">
              <a:spcBef>
                <a:spcPct val="40000"/>
              </a:spcBef>
              <a:buNone/>
            </a:pPr>
            <a:endParaRPr lang="en-US" dirty="0">
              <a:solidFill>
                <a:srgbClr val="B2B2B2"/>
              </a:solidFill>
            </a:endParaRPr>
          </a:p>
        </p:txBody>
      </p:sp>
    </p:spTree>
    <p:extLst>
      <p:ext uri="{BB962C8B-B14F-4D97-AF65-F5344CB8AC3E}">
        <p14:creationId xmlns:p14="http://schemas.microsoft.com/office/powerpoint/2010/main" val="3790646571"/>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Line 2"/>
          <p:cNvSpPr>
            <a:spLocks noChangeShapeType="1"/>
          </p:cNvSpPr>
          <p:nvPr/>
        </p:nvSpPr>
        <p:spPr bwMode="auto">
          <a:xfrm>
            <a:off x="685800" y="3498850"/>
            <a:ext cx="2819400" cy="635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35" name="Line 3"/>
          <p:cNvSpPr>
            <a:spLocks noChangeShapeType="1"/>
          </p:cNvSpPr>
          <p:nvPr/>
        </p:nvSpPr>
        <p:spPr bwMode="auto">
          <a:xfrm>
            <a:off x="762000" y="1828800"/>
            <a:ext cx="5867400" cy="3505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36" name="Line 5"/>
          <p:cNvSpPr>
            <a:spLocks noChangeShapeType="1"/>
          </p:cNvSpPr>
          <p:nvPr/>
        </p:nvSpPr>
        <p:spPr bwMode="auto">
          <a:xfrm flipV="1">
            <a:off x="3505200" y="3429000"/>
            <a:ext cx="0" cy="2286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37" name="Line 6"/>
          <p:cNvSpPr>
            <a:spLocks noChangeShapeType="1"/>
          </p:cNvSpPr>
          <p:nvPr/>
        </p:nvSpPr>
        <p:spPr bwMode="auto">
          <a:xfrm flipH="1" flipV="1">
            <a:off x="4953000" y="4343400"/>
            <a:ext cx="0" cy="13716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38" name="Line 7"/>
          <p:cNvSpPr>
            <a:spLocks noChangeShapeType="1"/>
          </p:cNvSpPr>
          <p:nvPr/>
        </p:nvSpPr>
        <p:spPr bwMode="auto">
          <a:xfrm flipV="1">
            <a:off x="762000" y="4038600"/>
            <a:ext cx="6324600" cy="914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39" name="Rectangle 8"/>
          <p:cNvSpPr>
            <a:spLocks noGrp="1" noChangeArrowheads="1"/>
          </p:cNvSpPr>
          <p:nvPr>
            <p:ph type="title"/>
          </p:nvPr>
        </p:nvSpPr>
        <p:spPr>
          <a:xfrm>
            <a:off x="381000" y="0"/>
            <a:ext cx="8077200" cy="1371600"/>
          </a:xfrm>
          <a:noFill/>
        </p:spPr>
        <p:txBody>
          <a:bodyPr lIns="90488" tIns="44450" rIns="90488" bIns="44450"/>
          <a:lstStyle/>
          <a:p>
            <a:r>
              <a:rPr lang="en-US" smtClean="0"/>
              <a:t>Export Supply + Specific Tariff, T</a:t>
            </a:r>
          </a:p>
        </p:txBody>
      </p:sp>
      <p:grpSp>
        <p:nvGrpSpPr>
          <p:cNvPr id="95240" name="Group 9"/>
          <p:cNvGrpSpPr>
            <a:grpSpLocks/>
          </p:cNvGrpSpPr>
          <p:nvPr/>
        </p:nvGrpSpPr>
        <p:grpSpPr bwMode="auto">
          <a:xfrm>
            <a:off x="762000" y="1371600"/>
            <a:ext cx="7315200" cy="4343400"/>
            <a:chOff x="480" y="864"/>
            <a:chExt cx="2160" cy="2703"/>
          </a:xfrm>
        </p:grpSpPr>
        <p:sp>
          <p:nvSpPr>
            <p:cNvPr id="95266" name="Line 10"/>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67" name="Line 11"/>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5241" name="Rectangle 12"/>
          <p:cNvSpPr>
            <a:spLocks noChangeArrowheads="1"/>
          </p:cNvSpPr>
          <p:nvPr/>
        </p:nvSpPr>
        <p:spPr bwMode="auto">
          <a:xfrm>
            <a:off x="50165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95242" name="Line 13"/>
          <p:cNvSpPr>
            <a:spLocks noChangeShapeType="1"/>
          </p:cNvSpPr>
          <p:nvPr/>
        </p:nvSpPr>
        <p:spPr bwMode="auto">
          <a:xfrm flipV="1">
            <a:off x="762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43" name="Rectangle 14"/>
          <p:cNvSpPr>
            <a:spLocks noChangeArrowheads="1"/>
          </p:cNvSpPr>
          <p:nvPr/>
        </p:nvSpPr>
        <p:spPr bwMode="auto">
          <a:xfrm>
            <a:off x="6553200" y="51196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Import Demand, M</a:t>
            </a:r>
          </a:p>
        </p:txBody>
      </p:sp>
      <p:sp>
        <p:nvSpPr>
          <p:cNvPr id="95244" name="Rectangle 15"/>
          <p:cNvSpPr>
            <a:spLocks noChangeArrowheads="1"/>
          </p:cNvSpPr>
          <p:nvPr/>
        </p:nvSpPr>
        <p:spPr bwMode="auto">
          <a:xfrm>
            <a:off x="6769100" y="4129088"/>
            <a:ext cx="189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Export Supply, X</a:t>
            </a:r>
          </a:p>
        </p:txBody>
      </p:sp>
      <p:sp>
        <p:nvSpPr>
          <p:cNvPr id="95245" name="Rectangle 16"/>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95246" name="Line 18"/>
          <p:cNvSpPr>
            <a:spLocks noChangeShapeType="1"/>
          </p:cNvSpPr>
          <p:nvPr/>
        </p:nvSpPr>
        <p:spPr bwMode="auto">
          <a:xfrm>
            <a:off x="685800" y="4343400"/>
            <a:ext cx="4267200" cy="0"/>
          </a:xfrm>
          <a:prstGeom prst="line">
            <a:avLst/>
          </a:prstGeom>
          <a:noFill/>
          <a:ln w="50800" cap="rnd">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47" name="Oval 19"/>
          <p:cNvSpPr>
            <a:spLocks noChangeArrowheads="1"/>
          </p:cNvSpPr>
          <p:nvPr/>
        </p:nvSpPr>
        <p:spPr bwMode="auto">
          <a:xfrm>
            <a:off x="4876800" y="4267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95248" name="Oval 20"/>
          <p:cNvSpPr>
            <a:spLocks noChangeArrowheads="1"/>
          </p:cNvSpPr>
          <p:nvPr/>
        </p:nvSpPr>
        <p:spPr bwMode="auto">
          <a:xfrm>
            <a:off x="3429000" y="3429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95249" name="Rectangle 21"/>
          <p:cNvSpPr>
            <a:spLocks noChangeArrowheads="1"/>
          </p:cNvSpPr>
          <p:nvPr/>
        </p:nvSpPr>
        <p:spPr bwMode="auto">
          <a:xfrm>
            <a:off x="228600" y="1600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95250" name="Rectangle 22"/>
          <p:cNvSpPr>
            <a:spLocks noChangeArrowheads="1"/>
          </p:cNvSpPr>
          <p:nvPr/>
        </p:nvSpPr>
        <p:spPr bwMode="auto">
          <a:xfrm>
            <a:off x="304800" y="40560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P</a:t>
            </a:r>
            <a:r>
              <a:rPr lang="en-US" sz="1800" baseline="-25000">
                <a:solidFill>
                  <a:srgbClr val="0000FF"/>
                </a:solidFill>
              </a:rPr>
              <a:t>FT</a:t>
            </a:r>
            <a:endParaRPr lang="en-US" sz="2400">
              <a:solidFill>
                <a:srgbClr val="0000FF"/>
              </a:solidFill>
            </a:endParaRPr>
          </a:p>
        </p:txBody>
      </p:sp>
      <p:sp>
        <p:nvSpPr>
          <p:cNvPr id="95251" name="Rectangle 23"/>
          <p:cNvSpPr>
            <a:spLocks noChangeArrowheads="1"/>
          </p:cNvSpPr>
          <p:nvPr/>
        </p:nvSpPr>
        <p:spPr bwMode="auto">
          <a:xfrm>
            <a:off x="4800600" y="5715000"/>
            <a:ext cx="838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M</a:t>
            </a:r>
            <a:r>
              <a:rPr lang="en-US" sz="1800" baseline="-25000">
                <a:solidFill>
                  <a:srgbClr val="0000FF"/>
                </a:solidFill>
              </a:rPr>
              <a:t>FT</a:t>
            </a:r>
          </a:p>
        </p:txBody>
      </p:sp>
      <p:sp>
        <p:nvSpPr>
          <p:cNvPr id="95252" name="Line 24"/>
          <p:cNvSpPr>
            <a:spLocks noChangeShapeType="1"/>
          </p:cNvSpPr>
          <p:nvPr/>
        </p:nvSpPr>
        <p:spPr bwMode="auto">
          <a:xfrm flipV="1">
            <a:off x="6705600" y="3009900"/>
            <a:ext cx="0" cy="10287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53" name="Rectangle 25"/>
          <p:cNvSpPr>
            <a:spLocks noChangeArrowheads="1"/>
          </p:cNvSpPr>
          <p:nvPr/>
        </p:nvSpPr>
        <p:spPr bwMode="auto">
          <a:xfrm>
            <a:off x="228600" y="48006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95254" name="Rectangle 26"/>
          <p:cNvSpPr>
            <a:spLocks noChangeArrowheads="1"/>
          </p:cNvSpPr>
          <p:nvPr/>
        </p:nvSpPr>
        <p:spPr bwMode="auto">
          <a:xfrm>
            <a:off x="6899275" y="2590800"/>
            <a:ext cx="1711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X + TARIFF, T</a:t>
            </a:r>
          </a:p>
        </p:txBody>
      </p:sp>
      <p:sp>
        <p:nvSpPr>
          <p:cNvPr id="95255" name="Line 28"/>
          <p:cNvSpPr>
            <a:spLocks noChangeShapeType="1"/>
          </p:cNvSpPr>
          <p:nvPr/>
        </p:nvSpPr>
        <p:spPr bwMode="auto">
          <a:xfrm>
            <a:off x="685800" y="4572000"/>
            <a:ext cx="28194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56" name="Oval 29"/>
          <p:cNvSpPr>
            <a:spLocks noChangeArrowheads="1"/>
          </p:cNvSpPr>
          <p:nvPr/>
        </p:nvSpPr>
        <p:spPr bwMode="auto">
          <a:xfrm>
            <a:off x="3429000" y="4495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95257" name="Rectangle 30"/>
          <p:cNvSpPr>
            <a:spLocks noChangeArrowheads="1"/>
          </p:cNvSpPr>
          <p:nvPr/>
        </p:nvSpPr>
        <p:spPr bwMode="auto">
          <a:xfrm>
            <a:off x="76200" y="3294063"/>
            <a:ext cx="990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 </a:t>
            </a:r>
            <a:r>
              <a:rPr lang="en-US" sz="1800">
                <a:solidFill>
                  <a:schemeClr val="hlink"/>
                </a:solidFill>
              </a:rPr>
              <a:t>+T</a:t>
            </a:r>
            <a:endParaRPr lang="en-US" sz="1800" baseline="-25000">
              <a:solidFill>
                <a:schemeClr val="hlink"/>
              </a:solidFill>
            </a:endParaRPr>
          </a:p>
        </p:txBody>
      </p:sp>
      <p:sp>
        <p:nvSpPr>
          <p:cNvPr id="95258" name="Rectangle 31"/>
          <p:cNvSpPr>
            <a:spLocks noChangeArrowheads="1"/>
          </p:cNvSpPr>
          <p:nvPr/>
        </p:nvSpPr>
        <p:spPr bwMode="auto">
          <a:xfrm>
            <a:off x="228600" y="43608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a:t>
            </a:r>
          </a:p>
        </p:txBody>
      </p:sp>
      <p:sp>
        <p:nvSpPr>
          <p:cNvPr id="95259" name="Rectangle 32"/>
          <p:cNvSpPr>
            <a:spLocks noChangeArrowheads="1"/>
          </p:cNvSpPr>
          <p:nvPr/>
        </p:nvSpPr>
        <p:spPr bwMode="auto">
          <a:xfrm>
            <a:off x="2590800" y="5715000"/>
            <a:ext cx="533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M</a:t>
            </a:r>
            <a:r>
              <a:rPr lang="en-US" sz="1800" baseline="-25000">
                <a:solidFill>
                  <a:schemeClr val="hlink"/>
                </a:solidFill>
              </a:rPr>
              <a:t>T</a:t>
            </a:r>
          </a:p>
        </p:txBody>
      </p:sp>
      <p:sp>
        <p:nvSpPr>
          <p:cNvPr id="95260" name="Rectangle 33"/>
          <p:cNvSpPr>
            <a:spLocks noChangeArrowheads="1"/>
          </p:cNvSpPr>
          <p:nvPr/>
        </p:nvSpPr>
        <p:spPr bwMode="auto">
          <a:xfrm>
            <a:off x="6781800" y="33528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T</a:t>
            </a:r>
            <a:endParaRPr lang="en-US" sz="2400"/>
          </a:p>
        </p:txBody>
      </p:sp>
      <p:sp>
        <p:nvSpPr>
          <p:cNvPr id="95261" name="Rectangle 35"/>
          <p:cNvSpPr>
            <a:spLocks noChangeArrowheads="1"/>
          </p:cNvSpPr>
          <p:nvPr/>
        </p:nvSpPr>
        <p:spPr bwMode="auto">
          <a:xfrm>
            <a:off x="3581400" y="4191000"/>
            <a:ext cx="381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g</a:t>
            </a:r>
            <a:endParaRPr lang="en-US" sz="2400"/>
          </a:p>
        </p:txBody>
      </p:sp>
      <p:sp>
        <p:nvSpPr>
          <p:cNvPr id="95262" name="Rectangle 36"/>
          <p:cNvSpPr>
            <a:spLocks noChangeArrowheads="1"/>
          </p:cNvSpPr>
          <p:nvPr/>
        </p:nvSpPr>
        <p:spPr bwMode="auto">
          <a:xfrm>
            <a:off x="3810000" y="3810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f</a:t>
            </a:r>
            <a:endParaRPr lang="en-US" sz="2400"/>
          </a:p>
        </p:txBody>
      </p:sp>
      <p:sp>
        <p:nvSpPr>
          <p:cNvPr id="95263" name="Line 38"/>
          <p:cNvSpPr>
            <a:spLocks noChangeShapeType="1"/>
          </p:cNvSpPr>
          <p:nvPr/>
        </p:nvSpPr>
        <p:spPr bwMode="auto">
          <a:xfrm flipV="1">
            <a:off x="762000" y="2971800"/>
            <a:ext cx="6324600" cy="914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64" name="Line 39"/>
          <p:cNvSpPr>
            <a:spLocks noChangeShapeType="1"/>
          </p:cNvSpPr>
          <p:nvPr/>
        </p:nvSpPr>
        <p:spPr bwMode="auto">
          <a:xfrm flipV="1">
            <a:off x="1219200" y="3505200"/>
            <a:ext cx="0" cy="8382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65" name="Rectangle 40"/>
          <p:cNvSpPr>
            <a:spLocks noChangeArrowheads="1"/>
          </p:cNvSpPr>
          <p:nvPr/>
        </p:nvSpPr>
        <p:spPr bwMode="auto">
          <a:xfrm>
            <a:off x="1219200" y="3903663"/>
            <a:ext cx="20574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A’s burden, b</a:t>
            </a:r>
            <a:endParaRPr lang="en-US" sz="2400"/>
          </a:p>
        </p:txBody>
      </p:sp>
    </p:spTree>
  </p:cSld>
  <p:clrMapOvr>
    <a:masterClrMapping/>
  </p:clrMapOvr>
  <p:transition spd="med">
    <p:wipe dir="r"/>
  </p:transition>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noFill/>
        </p:spPr>
        <p:txBody>
          <a:bodyPr/>
          <a:lstStyle/>
          <a:p>
            <a:r>
              <a:rPr lang="en-US" sz="4000" smtClean="0"/>
              <a:t>Compare </a:t>
            </a:r>
            <a:r>
              <a:rPr lang="en-US" sz="4800" b="1" i="1" smtClean="0">
                <a:latin typeface="Book Antiqua" panose="02040602050305030304" pitchFamily="18" charset="0"/>
              </a:rPr>
              <a:t>e</a:t>
            </a:r>
            <a:r>
              <a:rPr lang="en-US" sz="4800" b="1" i="1" baseline="-25000" smtClean="0">
                <a:latin typeface="Book Antiqua" panose="02040602050305030304" pitchFamily="18" charset="0"/>
              </a:rPr>
              <a:t>m </a:t>
            </a:r>
            <a:r>
              <a:rPr lang="en-US" sz="4000" smtClean="0"/>
              <a:t>and </a:t>
            </a:r>
            <a:r>
              <a:rPr lang="en-US" sz="4800" b="1" i="1" smtClean="0">
                <a:latin typeface="Book Antiqua" panose="02040602050305030304" pitchFamily="18" charset="0"/>
              </a:rPr>
              <a:t>e</a:t>
            </a:r>
            <a:r>
              <a:rPr lang="en-US" sz="4800" b="1" i="1" baseline="-25000" smtClean="0">
                <a:latin typeface="Book Antiqua" panose="02040602050305030304" pitchFamily="18" charset="0"/>
              </a:rPr>
              <a:t>x</a:t>
            </a:r>
            <a:r>
              <a:rPr lang="en-US" sz="3600" smtClean="0"/>
              <a:t>  </a:t>
            </a:r>
            <a:br>
              <a:rPr lang="en-US" sz="3600" smtClean="0"/>
            </a:br>
            <a:r>
              <a:rPr lang="en-US" sz="3200" smtClean="0"/>
              <a:t>to determine A’s burden, b</a:t>
            </a:r>
            <a:r>
              <a:rPr lang="en-US" sz="3200" smtClean="0">
                <a:solidFill>
                  <a:schemeClr val="hlink"/>
                </a:solidFill>
              </a:rPr>
              <a:t>; 0</a:t>
            </a:r>
            <a:r>
              <a:rPr lang="en-US" sz="3200" smtClean="0">
                <a:solidFill>
                  <a:schemeClr val="hlink"/>
                </a:solidFill>
                <a:latin typeface="Symbol" panose="05050102010706020507" pitchFamily="18" charset="2"/>
              </a:rPr>
              <a:t>£</a:t>
            </a:r>
            <a:r>
              <a:rPr lang="en-US" sz="3200" smtClean="0">
                <a:solidFill>
                  <a:schemeClr val="hlink"/>
                </a:solidFill>
              </a:rPr>
              <a:t>b</a:t>
            </a:r>
            <a:r>
              <a:rPr lang="en-US" sz="3200" smtClean="0">
                <a:solidFill>
                  <a:schemeClr val="hlink"/>
                </a:solidFill>
                <a:latin typeface="Symbol" panose="05050102010706020507" pitchFamily="18" charset="2"/>
              </a:rPr>
              <a:t>£</a:t>
            </a:r>
            <a:r>
              <a:rPr lang="en-US" sz="3200" smtClean="0">
                <a:solidFill>
                  <a:schemeClr val="hlink"/>
                </a:solidFill>
              </a:rPr>
              <a:t>1</a:t>
            </a:r>
          </a:p>
        </p:txBody>
      </p:sp>
      <p:sp>
        <p:nvSpPr>
          <p:cNvPr id="96259" name="Rectangle 3"/>
          <p:cNvSpPr>
            <a:spLocks noGrp="1" noChangeArrowheads="1"/>
          </p:cNvSpPr>
          <p:nvPr>
            <p:ph type="body" idx="1"/>
          </p:nvPr>
        </p:nvSpPr>
        <p:spPr>
          <a:xfrm>
            <a:off x="762000" y="1828800"/>
            <a:ext cx="7696200" cy="1981200"/>
          </a:xfrm>
          <a:noFill/>
        </p:spPr>
        <p:txBody>
          <a:bodyPr/>
          <a:lstStyle/>
          <a:p>
            <a:r>
              <a:rPr lang="en-US" smtClean="0">
                <a:solidFill>
                  <a:schemeClr val="tx2"/>
                </a:solidFill>
                <a:latin typeface="Book Antiqua" panose="02040602050305030304" pitchFamily="18" charset="0"/>
              </a:rPr>
              <a:t>When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m</a:t>
            </a:r>
            <a:r>
              <a:rPr lang="en-US" baseline="-25000" smtClean="0">
                <a:solidFill>
                  <a:schemeClr val="tx2"/>
                </a:solidFill>
                <a:latin typeface="Book Antiqua" panose="02040602050305030304" pitchFamily="18" charset="0"/>
              </a:rPr>
              <a:t> </a:t>
            </a:r>
            <a:r>
              <a:rPr lang="en-US" sz="2400" smtClean="0"/>
              <a:t>=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x</a:t>
            </a:r>
            <a:r>
              <a:rPr lang="en-US" baseline="-25000" smtClean="0">
                <a:solidFill>
                  <a:schemeClr val="tx2"/>
                </a:solidFill>
                <a:latin typeface="Book Antiqua" panose="02040602050305030304" pitchFamily="18" charset="0"/>
              </a:rPr>
              <a:t> </a:t>
            </a:r>
            <a:r>
              <a:rPr lang="en-US" smtClean="0">
                <a:solidFill>
                  <a:schemeClr val="tx2"/>
                </a:solidFill>
                <a:latin typeface="Book Antiqua" panose="02040602050305030304" pitchFamily="18" charset="0"/>
              </a:rPr>
              <a:t>, b = _____</a:t>
            </a:r>
            <a:endParaRPr lang="en-US" b="1" smtClean="0">
              <a:solidFill>
                <a:schemeClr val="tx2"/>
              </a:solidFill>
              <a:latin typeface="Book Antiqua" panose="02040602050305030304" pitchFamily="18" charset="0"/>
            </a:endParaRPr>
          </a:p>
          <a:p>
            <a:r>
              <a:rPr lang="en-US" smtClean="0">
                <a:solidFill>
                  <a:schemeClr val="tx2"/>
                </a:solidFill>
                <a:latin typeface="Book Antiqua" panose="02040602050305030304" pitchFamily="18" charset="0"/>
              </a:rPr>
              <a:t>When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m</a:t>
            </a:r>
            <a:r>
              <a:rPr lang="en-US" baseline="-25000" smtClean="0">
                <a:solidFill>
                  <a:schemeClr val="tx2"/>
                </a:solidFill>
                <a:latin typeface="Book Antiqua" panose="02040602050305030304" pitchFamily="18" charset="0"/>
              </a:rPr>
              <a:t> </a:t>
            </a:r>
            <a:r>
              <a:rPr lang="en-US" sz="2400" smtClean="0"/>
              <a:t>&gt;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x</a:t>
            </a:r>
            <a:r>
              <a:rPr lang="en-US" baseline="-25000" smtClean="0">
                <a:solidFill>
                  <a:schemeClr val="tx2"/>
                </a:solidFill>
                <a:latin typeface="Book Antiqua" panose="02040602050305030304" pitchFamily="18" charset="0"/>
              </a:rPr>
              <a:t> </a:t>
            </a:r>
            <a:r>
              <a:rPr lang="en-US" smtClean="0">
                <a:solidFill>
                  <a:schemeClr val="tx2"/>
                </a:solidFill>
                <a:latin typeface="Book Antiqua" panose="02040602050305030304" pitchFamily="18" charset="0"/>
              </a:rPr>
              <a:t>, b _______</a:t>
            </a:r>
          </a:p>
          <a:p>
            <a:r>
              <a:rPr lang="en-US" smtClean="0">
                <a:solidFill>
                  <a:schemeClr val="tx2"/>
                </a:solidFill>
                <a:latin typeface="Book Antiqua" panose="02040602050305030304" pitchFamily="18" charset="0"/>
              </a:rPr>
              <a:t>When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m</a:t>
            </a:r>
            <a:r>
              <a:rPr lang="en-US" baseline="-25000" smtClean="0">
                <a:solidFill>
                  <a:schemeClr val="tx2"/>
                </a:solidFill>
                <a:latin typeface="Book Antiqua" panose="02040602050305030304" pitchFamily="18" charset="0"/>
              </a:rPr>
              <a:t> </a:t>
            </a:r>
            <a:r>
              <a:rPr lang="en-US" sz="2400" smtClean="0"/>
              <a:t>&lt;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x</a:t>
            </a:r>
            <a:r>
              <a:rPr lang="en-US" baseline="-25000" smtClean="0">
                <a:solidFill>
                  <a:schemeClr val="tx2"/>
                </a:solidFill>
                <a:latin typeface="Book Antiqua" panose="02040602050305030304" pitchFamily="18" charset="0"/>
              </a:rPr>
              <a:t> </a:t>
            </a:r>
            <a:r>
              <a:rPr lang="en-US" smtClean="0">
                <a:solidFill>
                  <a:schemeClr val="tx2"/>
                </a:solidFill>
                <a:latin typeface="Book Antiqua" panose="02040602050305030304" pitchFamily="18" charset="0"/>
              </a:rPr>
              <a:t>, b _______</a:t>
            </a:r>
            <a:endParaRPr lang="en-US" sz="3600" b="1" smtClean="0">
              <a:solidFill>
                <a:schemeClr val="tx2"/>
              </a:solidFill>
              <a:latin typeface="Book Antiqua" panose="02040602050305030304" pitchFamily="18" charset="0"/>
            </a:endParaRPr>
          </a:p>
          <a:p>
            <a:endParaRPr lang="en-US" smtClean="0"/>
          </a:p>
        </p:txBody>
      </p:sp>
      <p:graphicFrame>
        <p:nvGraphicFramePr>
          <p:cNvPr id="96260" name="Object 4"/>
          <p:cNvGraphicFramePr>
            <a:graphicFrameLocks/>
          </p:cNvGraphicFramePr>
          <p:nvPr/>
        </p:nvGraphicFramePr>
        <p:xfrm>
          <a:off x="2295525" y="4116388"/>
          <a:ext cx="4646613" cy="2339975"/>
        </p:xfrm>
        <a:graphic>
          <a:graphicData uri="http://schemas.openxmlformats.org/presentationml/2006/ole">
            <mc:AlternateContent xmlns:mc="http://schemas.openxmlformats.org/markup-compatibility/2006">
              <mc:Choice xmlns:v="urn:schemas-microsoft-com:vml" Requires="v">
                <p:oleObj spid="_x0000_s96305" name="Equation" r:id="rId4" imgW="990600" imgH="508000" progId="Equation.3">
                  <p:embed/>
                </p:oleObj>
              </mc:Choice>
              <mc:Fallback>
                <p:oleObj name="Equation" r:id="rId4" imgW="990600" imgH="508000" progId="Equation.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5525" y="4116388"/>
                        <a:ext cx="4646613"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p:spPr>
        <p:txBody>
          <a:bodyPr/>
          <a:lstStyle/>
          <a:p>
            <a:r>
              <a:rPr lang="en-US" sz="4000" smtClean="0"/>
              <a:t>Compare </a:t>
            </a:r>
            <a:r>
              <a:rPr lang="en-US" sz="4800" b="1" i="1" smtClean="0">
                <a:latin typeface="Book Antiqua" panose="02040602050305030304" pitchFamily="18" charset="0"/>
              </a:rPr>
              <a:t>e</a:t>
            </a:r>
            <a:r>
              <a:rPr lang="en-US" sz="4800" b="1" i="1" baseline="-25000" smtClean="0">
                <a:latin typeface="Book Antiqua" panose="02040602050305030304" pitchFamily="18" charset="0"/>
              </a:rPr>
              <a:t>m </a:t>
            </a:r>
            <a:r>
              <a:rPr lang="en-US" sz="4000" smtClean="0"/>
              <a:t>and </a:t>
            </a:r>
            <a:r>
              <a:rPr lang="en-US" sz="4800" b="1" i="1" smtClean="0">
                <a:latin typeface="Book Antiqua" panose="02040602050305030304" pitchFamily="18" charset="0"/>
              </a:rPr>
              <a:t>e</a:t>
            </a:r>
            <a:r>
              <a:rPr lang="en-US" sz="4800" b="1" i="1" baseline="-25000" smtClean="0">
                <a:latin typeface="Book Antiqua" panose="02040602050305030304" pitchFamily="18" charset="0"/>
              </a:rPr>
              <a:t>x</a:t>
            </a:r>
            <a:r>
              <a:rPr lang="en-US" sz="3600" smtClean="0"/>
              <a:t>  </a:t>
            </a:r>
            <a:br>
              <a:rPr lang="en-US" sz="3600" smtClean="0"/>
            </a:br>
            <a:r>
              <a:rPr lang="en-US" sz="3200" smtClean="0"/>
              <a:t>to determine A’s burden, b</a:t>
            </a:r>
            <a:r>
              <a:rPr lang="en-US" sz="3200" smtClean="0">
                <a:solidFill>
                  <a:schemeClr val="hlink"/>
                </a:solidFill>
              </a:rPr>
              <a:t>; 0</a:t>
            </a:r>
            <a:r>
              <a:rPr lang="en-US" sz="3200" smtClean="0">
                <a:solidFill>
                  <a:schemeClr val="hlink"/>
                </a:solidFill>
                <a:latin typeface="Symbol" panose="05050102010706020507" pitchFamily="18" charset="2"/>
              </a:rPr>
              <a:t>£</a:t>
            </a:r>
            <a:r>
              <a:rPr lang="en-US" sz="3200" smtClean="0">
                <a:solidFill>
                  <a:schemeClr val="hlink"/>
                </a:solidFill>
              </a:rPr>
              <a:t>b</a:t>
            </a:r>
            <a:r>
              <a:rPr lang="en-US" sz="3200" smtClean="0">
                <a:solidFill>
                  <a:schemeClr val="hlink"/>
                </a:solidFill>
                <a:latin typeface="Symbol" panose="05050102010706020507" pitchFamily="18" charset="2"/>
              </a:rPr>
              <a:t>£</a:t>
            </a:r>
            <a:r>
              <a:rPr lang="en-US" sz="3200" smtClean="0">
                <a:solidFill>
                  <a:schemeClr val="hlink"/>
                </a:solidFill>
              </a:rPr>
              <a:t>1</a:t>
            </a:r>
          </a:p>
        </p:txBody>
      </p:sp>
      <p:sp>
        <p:nvSpPr>
          <p:cNvPr id="97283" name="Rectangle 3"/>
          <p:cNvSpPr>
            <a:spLocks noGrp="1" noChangeArrowheads="1"/>
          </p:cNvSpPr>
          <p:nvPr>
            <p:ph type="body" idx="1"/>
          </p:nvPr>
        </p:nvSpPr>
        <p:spPr>
          <a:xfrm>
            <a:off x="762000" y="1828800"/>
            <a:ext cx="7696200" cy="1828800"/>
          </a:xfrm>
          <a:noFill/>
        </p:spPr>
        <p:txBody>
          <a:bodyPr/>
          <a:lstStyle/>
          <a:p>
            <a:r>
              <a:rPr lang="en-US" smtClean="0">
                <a:solidFill>
                  <a:schemeClr val="tx2"/>
                </a:solidFill>
                <a:latin typeface="Book Antiqua" panose="02040602050305030304" pitchFamily="18" charset="0"/>
              </a:rPr>
              <a:t>When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m</a:t>
            </a:r>
            <a:r>
              <a:rPr lang="en-US" baseline="-25000" smtClean="0">
                <a:solidFill>
                  <a:schemeClr val="tx2"/>
                </a:solidFill>
                <a:latin typeface="Book Antiqua" panose="02040602050305030304" pitchFamily="18" charset="0"/>
              </a:rPr>
              <a:t> </a:t>
            </a:r>
            <a:r>
              <a:rPr lang="en-US" sz="2400" smtClean="0"/>
              <a:t>=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x</a:t>
            </a:r>
            <a:r>
              <a:rPr lang="en-US" baseline="-25000" smtClean="0">
                <a:solidFill>
                  <a:schemeClr val="tx2"/>
                </a:solidFill>
                <a:latin typeface="Book Antiqua" panose="02040602050305030304" pitchFamily="18" charset="0"/>
              </a:rPr>
              <a:t> </a:t>
            </a:r>
            <a:r>
              <a:rPr lang="en-US" smtClean="0">
                <a:solidFill>
                  <a:schemeClr val="tx2"/>
                </a:solidFill>
                <a:latin typeface="Book Antiqua" panose="02040602050305030304" pitchFamily="18" charset="0"/>
              </a:rPr>
              <a:t>, b = 0.5</a:t>
            </a:r>
            <a:endParaRPr lang="en-US" b="1" smtClean="0">
              <a:solidFill>
                <a:schemeClr val="tx2"/>
              </a:solidFill>
              <a:latin typeface="Book Antiqua" panose="02040602050305030304" pitchFamily="18" charset="0"/>
            </a:endParaRPr>
          </a:p>
          <a:p>
            <a:r>
              <a:rPr lang="en-US" smtClean="0">
                <a:solidFill>
                  <a:schemeClr val="tx2"/>
                </a:solidFill>
                <a:latin typeface="Book Antiqua" panose="02040602050305030304" pitchFamily="18" charset="0"/>
              </a:rPr>
              <a:t>When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m</a:t>
            </a:r>
            <a:r>
              <a:rPr lang="en-US" baseline="-25000" smtClean="0">
                <a:solidFill>
                  <a:schemeClr val="tx2"/>
                </a:solidFill>
                <a:latin typeface="Book Antiqua" panose="02040602050305030304" pitchFamily="18" charset="0"/>
              </a:rPr>
              <a:t> </a:t>
            </a:r>
            <a:r>
              <a:rPr lang="en-US" sz="2400" smtClean="0"/>
              <a:t>&gt;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x</a:t>
            </a:r>
            <a:r>
              <a:rPr lang="en-US" baseline="-25000" smtClean="0">
                <a:solidFill>
                  <a:schemeClr val="tx2"/>
                </a:solidFill>
                <a:latin typeface="Book Antiqua" panose="02040602050305030304" pitchFamily="18" charset="0"/>
              </a:rPr>
              <a:t> </a:t>
            </a:r>
            <a:r>
              <a:rPr lang="en-US" smtClean="0">
                <a:solidFill>
                  <a:schemeClr val="tx2"/>
                </a:solidFill>
                <a:latin typeface="Book Antiqua" panose="02040602050305030304" pitchFamily="18" charset="0"/>
              </a:rPr>
              <a:t>, b &lt; 0.5</a:t>
            </a:r>
          </a:p>
          <a:p>
            <a:r>
              <a:rPr lang="en-US" smtClean="0">
                <a:solidFill>
                  <a:schemeClr val="tx2"/>
                </a:solidFill>
                <a:latin typeface="Book Antiqua" panose="02040602050305030304" pitchFamily="18" charset="0"/>
              </a:rPr>
              <a:t>When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m</a:t>
            </a:r>
            <a:r>
              <a:rPr lang="en-US" baseline="-25000" smtClean="0">
                <a:solidFill>
                  <a:schemeClr val="tx2"/>
                </a:solidFill>
                <a:latin typeface="Book Antiqua" panose="02040602050305030304" pitchFamily="18" charset="0"/>
              </a:rPr>
              <a:t> </a:t>
            </a:r>
            <a:r>
              <a:rPr lang="en-US" sz="2400" smtClean="0"/>
              <a:t>&lt; </a:t>
            </a:r>
            <a:r>
              <a:rPr lang="en-US" b="1" smtClean="0">
                <a:solidFill>
                  <a:schemeClr val="tx2"/>
                </a:solidFill>
                <a:latin typeface="Book Antiqua" panose="02040602050305030304" pitchFamily="18" charset="0"/>
              </a:rPr>
              <a:t>e</a:t>
            </a:r>
            <a:r>
              <a:rPr lang="en-US" b="1" baseline="-25000" smtClean="0">
                <a:solidFill>
                  <a:schemeClr val="tx2"/>
                </a:solidFill>
                <a:latin typeface="Book Antiqua" panose="02040602050305030304" pitchFamily="18" charset="0"/>
              </a:rPr>
              <a:t>x</a:t>
            </a:r>
            <a:r>
              <a:rPr lang="en-US" baseline="-25000" smtClean="0">
                <a:solidFill>
                  <a:schemeClr val="tx2"/>
                </a:solidFill>
                <a:latin typeface="Book Antiqua" panose="02040602050305030304" pitchFamily="18" charset="0"/>
              </a:rPr>
              <a:t> </a:t>
            </a:r>
            <a:r>
              <a:rPr lang="en-US" smtClean="0">
                <a:solidFill>
                  <a:schemeClr val="tx2"/>
                </a:solidFill>
                <a:latin typeface="Book Antiqua" panose="02040602050305030304" pitchFamily="18" charset="0"/>
              </a:rPr>
              <a:t>, b &gt; 0.5</a:t>
            </a:r>
            <a:endParaRPr lang="en-US" sz="3600" b="1" smtClean="0">
              <a:solidFill>
                <a:schemeClr val="tx2"/>
              </a:solidFill>
              <a:latin typeface="Book Antiqua" panose="02040602050305030304" pitchFamily="18" charset="0"/>
            </a:endParaRPr>
          </a:p>
          <a:p>
            <a:endParaRPr lang="en-US" smtClean="0"/>
          </a:p>
        </p:txBody>
      </p:sp>
      <p:graphicFrame>
        <p:nvGraphicFramePr>
          <p:cNvPr id="97284" name="Object 4"/>
          <p:cNvGraphicFramePr>
            <a:graphicFrameLocks/>
          </p:cNvGraphicFramePr>
          <p:nvPr/>
        </p:nvGraphicFramePr>
        <p:xfrm>
          <a:off x="2295525" y="4116388"/>
          <a:ext cx="4646613" cy="2339975"/>
        </p:xfrm>
        <a:graphic>
          <a:graphicData uri="http://schemas.openxmlformats.org/presentationml/2006/ole">
            <mc:AlternateContent xmlns:mc="http://schemas.openxmlformats.org/markup-compatibility/2006">
              <mc:Choice xmlns:v="urn:schemas-microsoft-com:vml" Requires="v">
                <p:oleObj spid="_x0000_s97329" name="Equation" r:id="rId4" imgW="990600" imgH="508000" progId="Equation.3">
                  <p:embed/>
                </p:oleObj>
              </mc:Choice>
              <mc:Fallback>
                <p:oleObj name="Equation" r:id="rId4" imgW="990600" imgH="508000" progId="Equation.3">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5525" y="4116388"/>
                        <a:ext cx="4646613" cy="233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Rectangle 39"/>
          <p:cNvSpPr>
            <a:spLocks noChangeArrowheads="1"/>
          </p:cNvSpPr>
          <p:nvPr/>
        </p:nvSpPr>
        <p:spPr bwMode="auto">
          <a:xfrm>
            <a:off x="914400" y="4284663"/>
            <a:ext cx="20574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B’s burden, 1- b</a:t>
            </a:r>
            <a:endParaRPr lang="en-US" sz="2400"/>
          </a:p>
        </p:txBody>
      </p:sp>
      <p:sp>
        <p:nvSpPr>
          <p:cNvPr id="98307" name="Rectangle 45"/>
          <p:cNvSpPr>
            <a:spLocks noChangeArrowheads="1"/>
          </p:cNvSpPr>
          <p:nvPr/>
        </p:nvSpPr>
        <p:spPr bwMode="auto">
          <a:xfrm>
            <a:off x="228600" y="45894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a:t>
            </a:r>
          </a:p>
        </p:txBody>
      </p:sp>
      <p:sp>
        <p:nvSpPr>
          <p:cNvPr id="98308" name="Line 36"/>
          <p:cNvSpPr>
            <a:spLocks noChangeShapeType="1"/>
          </p:cNvSpPr>
          <p:nvPr/>
        </p:nvSpPr>
        <p:spPr bwMode="auto">
          <a:xfrm flipH="1" flipV="1">
            <a:off x="762000" y="3505200"/>
            <a:ext cx="6705600" cy="1295400"/>
          </a:xfrm>
          <a:prstGeom prst="line">
            <a:avLst/>
          </a:prstGeom>
          <a:noFill/>
          <a:ln w="381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09" name="Line 33"/>
          <p:cNvSpPr>
            <a:spLocks noChangeShapeType="1"/>
          </p:cNvSpPr>
          <p:nvPr/>
        </p:nvSpPr>
        <p:spPr bwMode="auto">
          <a:xfrm flipV="1">
            <a:off x="762000" y="2971800"/>
            <a:ext cx="6324600" cy="914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10" name="Line 3"/>
          <p:cNvSpPr>
            <a:spLocks noChangeShapeType="1"/>
          </p:cNvSpPr>
          <p:nvPr/>
        </p:nvSpPr>
        <p:spPr bwMode="auto">
          <a:xfrm>
            <a:off x="762000" y="1828800"/>
            <a:ext cx="5867400" cy="3505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11" name="Line 4"/>
          <p:cNvSpPr>
            <a:spLocks noChangeShapeType="1"/>
          </p:cNvSpPr>
          <p:nvPr/>
        </p:nvSpPr>
        <p:spPr bwMode="auto">
          <a:xfrm flipV="1">
            <a:off x="3505200" y="3429000"/>
            <a:ext cx="0" cy="2286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12" name="Line 2"/>
          <p:cNvSpPr>
            <a:spLocks noChangeShapeType="1"/>
          </p:cNvSpPr>
          <p:nvPr/>
        </p:nvSpPr>
        <p:spPr bwMode="auto">
          <a:xfrm>
            <a:off x="685800" y="3498850"/>
            <a:ext cx="2819400" cy="635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13" name="Line 5"/>
          <p:cNvSpPr>
            <a:spLocks noChangeShapeType="1"/>
          </p:cNvSpPr>
          <p:nvPr/>
        </p:nvSpPr>
        <p:spPr bwMode="auto">
          <a:xfrm flipH="1" flipV="1">
            <a:off x="4953000" y="4343400"/>
            <a:ext cx="0" cy="13716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14" name="Line 6"/>
          <p:cNvSpPr>
            <a:spLocks noChangeShapeType="1"/>
          </p:cNvSpPr>
          <p:nvPr/>
        </p:nvSpPr>
        <p:spPr bwMode="auto">
          <a:xfrm flipV="1">
            <a:off x="762000" y="4038600"/>
            <a:ext cx="6324600" cy="914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15" name="Rectangle 7"/>
          <p:cNvSpPr>
            <a:spLocks noGrp="1" noChangeArrowheads="1"/>
          </p:cNvSpPr>
          <p:nvPr>
            <p:ph type="title"/>
          </p:nvPr>
        </p:nvSpPr>
        <p:spPr>
          <a:xfrm>
            <a:off x="381000" y="0"/>
            <a:ext cx="8077200" cy="1371600"/>
          </a:xfrm>
          <a:noFill/>
        </p:spPr>
        <p:txBody>
          <a:bodyPr lIns="90488" tIns="44450" rIns="90488" bIns="44450"/>
          <a:lstStyle/>
          <a:p>
            <a:r>
              <a:rPr lang="en-US" smtClean="0"/>
              <a:t>Differing </a:t>
            </a:r>
            <a:r>
              <a:rPr lang="en-US" b="1" i="1" smtClean="0"/>
              <a:t>e</a:t>
            </a:r>
            <a:r>
              <a:rPr lang="en-US" b="1" i="1" baseline="-25000" smtClean="0"/>
              <a:t>m</a:t>
            </a:r>
          </a:p>
        </p:txBody>
      </p:sp>
      <p:grpSp>
        <p:nvGrpSpPr>
          <p:cNvPr id="98316" name="Group 8"/>
          <p:cNvGrpSpPr>
            <a:grpSpLocks/>
          </p:cNvGrpSpPr>
          <p:nvPr/>
        </p:nvGrpSpPr>
        <p:grpSpPr bwMode="auto">
          <a:xfrm>
            <a:off x="762000" y="1371600"/>
            <a:ext cx="7315200" cy="4343400"/>
            <a:chOff x="480" y="864"/>
            <a:chExt cx="2160" cy="2703"/>
          </a:xfrm>
        </p:grpSpPr>
        <p:sp>
          <p:nvSpPr>
            <p:cNvPr id="98351" name="Line 9"/>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52" name="Line 10"/>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8317" name="Rectangle 11"/>
          <p:cNvSpPr>
            <a:spLocks noChangeArrowheads="1"/>
          </p:cNvSpPr>
          <p:nvPr/>
        </p:nvSpPr>
        <p:spPr bwMode="auto">
          <a:xfrm>
            <a:off x="50165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98318" name="Line 12"/>
          <p:cNvSpPr>
            <a:spLocks noChangeShapeType="1"/>
          </p:cNvSpPr>
          <p:nvPr/>
        </p:nvSpPr>
        <p:spPr bwMode="auto">
          <a:xfrm flipV="1">
            <a:off x="762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19" name="Rectangle 13"/>
          <p:cNvSpPr>
            <a:spLocks noChangeArrowheads="1"/>
          </p:cNvSpPr>
          <p:nvPr/>
        </p:nvSpPr>
        <p:spPr bwMode="auto">
          <a:xfrm>
            <a:off x="6553200" y="51196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Inelastic M</a:t>
            </a:r>
          </a:p>
        </p:txBody>
      </p:sp>
      <p:sp>
        <p:nvSpPr>
          <p:cNvPr id="98320" name="Rectangle 14"/>
          <p:cNvSpPr>
            <a:spLocks noChangeArrowheads="1"/>
          </p:cNvSpPr>
          <p:nvPr/>
        </p:nvSpPr>
        <p:spPr bwMode="auto">
          <a:xfrm>
            <a:off x="6769100" y="3733800"/>
            <a:ext cx="1892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Export Supply, X</a:t>
            </a:r>
          </a:p>
        </p:txBody>
      </p:sp>
      <p:sp>
        <p:nvSpPr>
          <p:cNvPr id="98321" name="Rectangle 15"/>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98322" name="Line 16"/>
          <p:cNvSpPr>
            <a:spLocks noChangeShapeType="1"/>
          </p:cNvSpPr>
          <p:nvPr/>
        </p:nvSpPr>
        <p:spPr bwMode="auto">
          <a:xfrm>
            <a:off x="685800" y="4343400"/>
            <a:ext cx="4267200" cy="0"/>
          </a:xfrm>
          <a:prstGeom prst="line">
            <a:avLst/>
          </a:prstGeom>
          <a:noFill/>
          <a:ln w="50800" cap="rnd">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23" name="Oval 17"/>
          <p:cNvSpPr>
            <a:spLocks noChangeArrowheads="1"/>
          </p:cNvSpPr>
          <p:nvPr/>
        </p:nvSpPr>
        <p:spPr bwMode="auto">
          <a:xfrm>
            <a:off x="4876800" y="4267200"/>
            <a:ext cx="152400" cy="152400"/>
          </a:xfrm>
          <a:prstGeom prst="ellipse">
            <a:avLst/>
          </a:prstGeom>
          <a:solidFill>
            <a:schemeClr val="accent2"/>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98324" name="Oval 18"/>
          <p:cNvSpPr>
            <a:spLocks noChangeArrowheads="1"/>
          </p:cNvSpPr>
          <p:nvPr/>
        </p:nvSpPr>
        <p:spPr bwMode="auto">
          <a:xfrm>
            <a:off x="3429000" y="3429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98325" name="Rectangle 19"/>
          <p:cNvSpPr>
            <a:spLocks noChangeArrowheads="1"/>
          </p:cNvSpPr>
          <p:nvPr/>
        </p:nvSpPr>
        <p:spPr bwMode="auto">
          <a:xfrm>
            <a:off x="228600" y="1600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98326" name="Rectangle 20"/>
          <p:cNvSpPr>
            <a:spLocks noChangeArrowheads="1"/>
          </p:cNvSpPr>
          <p:nvPr/>
        </p:nvSpPr>
        <p:spPr bwMode="auto">
          <a:xfrm>
            <a:off x="228600" y="40560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accent2"/>
                </a:solidFill>
              </a:rPr>
              <a:t>P</a:t>
            </a:r>
            <a:r>
              <a:rPr lang="en-US" sz="1800" baseline="-25000">
                <a:solidFill>
                  <a:schemeClr val="accent2"/>
                </a:solidFill>
              </a:rPr>
              <a:t>FT</a:t>
            </a:r>
            <a:endParaRPr lang="en-US" sz="1800">
              <a:solidFill>
                <a:schemeClr val="accent2"/>
              </a:solidFill>
            </a:endParaRPr>
          </a:p>
        </p:txBody>
      </p:sp>
      <p:sp>
        <p:nvSpPr>
          <p:cNvPr id="98327" name="Rectangle 21"/>
          <p:cNvSpPr>
            <a:spLocks noChangeArrowheads="1"/>
          </p:cNvSpPr>
          <p:nvPr/>
        </p:nvSpPr>
        <p:spPr bwMode="auto">
          <a:xfrm>
            <a:off x="4800600" y="5715000"/>
            <a:ext cx="838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accent2"/>
                </a:solidFill>
              </a:rPr>
              <a:t>M</a:t>
            </a:r>
            <a:r>
              <a:rPr lang="en-US" sz="1800" baseline="-25000">
                <a:solidFill>
                  <a:schemeClr val="accent2"/>
                </a:solidFill>
              </a:rPr>
              <a:t>FT</a:t>
            </a:r>
          </a:p>
        </p:txBody>
      </p:sp>
      <p:sp>
        <p:nvSpPr>
          <p:cNvPr id="98328" name="Line 22"/>
          <p:cNvSpPr>
            <a:spLocks noChangeShapeType="1"/>
          </p:cNvSpPr>
          <p:nvPr/>
        </p:nvSpPr>
        <p:spPr bwMode="auto">
          <a:xfrm flipV="1">
            <a:off x="6705600" y="3009900"/>
            <a:ext cx="0" cy="10287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29" name="Rectangle 24"/>
          <p:cNvSpPr>
            <a:spLocks noChangeArrowheads="1"/>
          </p:cNvSpPr>
          <p:nvPr/>
        </p:nvSpPr>
        <p:spPr bwMode="auto">
          <a:xfrm>
            <a:off x="6899275" y="2590800"/>
            <a:ext cx="1711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X + TARIFF, T</a:t>
            </a:r>
          </a:p>
        </p:txBody>
      </p:sp>
      <p:sp>
        <p:nvSpPr>
          <p:cNvPr id="98330" name="Line 25"/>
          <p:cNvSpPr>
            <a:spLocks noChangeShapeType="1"/>
          </p:cNvSpPr>
          <p:nvPr/>
        </p:nvSpPr>
        <p:spPr bwMode="auto">
          <a:xfrm>
            <a:off x="685800" y="4572000"/>
            <a:ext cx="28194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31" name="Oval 26"/>
          <p:cNvSpPr>
            <a:spLocks noChangeArrowheads="1"/>
          </p:cNvSpPr>
          <p:nvPr/>
        </p:nvSpPr>
        <p:spPr bwMode="auto">
          <a:xfrm>
            <a:off x="3429000" y="4495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98332" name="Rectangle 27"/>
          <p:cNvSpPr>
            <a:spLocks noChangeArrowheads="1"/>
          </p:cNvSpPr>
          <p:nvPr/>
        </p:nvSpPr>
        <p:spPr bwMode="auto">
          <a:xfrm>
            <a:off x="0" y="3294063"/>
            <a:ext cx="990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P</a:t>
            </a:r>
            <a:r>
              <a:rPr lang="en-US" sz="1800" baseline="-25000">
                <a:solidFill>
                  <a:srgbClr val="0000FF"/>
                </a:solidFill>
              </a:rPr>
              <a:t>W </a:t>
            </a:r>
            <a:r>
              <a:rPr lang="en-US" sz="1800">
                <a:solidFill>
                  <a:srgbClr val="0000FF"/>
                </a:solidFill>
              </a:rPr>
              <a:t>+T</a:t>
            </a:r>
            <a:endParaRPr lang="en-US" sz="1800" baseline="-25000">
              <a:solidFill>
                <a:srgbClr val="0000FF"/>
              </a:solidFill>
            </a:endParaRPr>
          </a:p>
        </p:txBody>
      </p:sp>
      <p:sp>
        <p:nvSpPr>
          <p:cNvPr id="98333" name="Rectangle 28"/>
          <p:cNvSpPr>
            <a:spLocks noChangeArrowheads="1"/>
          </p:cNvSpPr>
          <p:nvPr/>
        </p:nvSpPr>
        <p:spPr bwMode="auto">
          <a:xfrm>
            <a:off x="228600" y="43608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P</a:t>
            </a:r>
            <a:r>
              <a:rPr lang="en-US" sz="1800" baseline="-25000">
                <a:solidFill>
                  <a:srgbClr val="0000FF"/>
                </a:solidFill>
              </a:rPr>
              <a:t>W</a:t>
            </a:r>
          </a:p>
        </p:txBody>
      </p:sp>
      <p:sp>
        <p:nvSpPr>
          <p:cNvPr id="98334" name="Rectangle 29"/>
          <p:cNvSpPr>
            <a:spLocks noChangeArrowheads="1"/>
          </p:cNvSpPr>
          <p:nvPr/>
        </p:nvSpPr>
        <p:spPr bwMode="auto">
          <a:xfrm>
            <a:off x="3276600" y="5715000"/>
            <a:ext cx="533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M</a:t>
            </a:r>
            <a:r>
              <a:rPr lang="en-US" sz="1800" baseline="-25000">
                <a:solidFill>
                  <a:srgbClr val="0000FF"/>
                </a:solidFill>
              </a:rPr>
              <a:t>T</a:t>
            </a:r>
          </a:p>
        </p:txBody>
      </p:sp>
      <p:sp>
        <p:nvSpPr>
          <p:cNvPr id="98335" name="Rectangle 30"/>
          <p:cNvSpPr>
            <a:spLocks noChangeArrowheads="1"/>
          </p:cNvSpPr>
          <p:nvPr/>
        </p:nvSpPr>
        <p:spPr bwMode="auto">
          <a:xfrm>
            <a:off x="6781800" y="33528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T</a:t>
            </a:r>
            <a:endParaRPr lang="en-US" sz="2400"/>
          </a:p>
        </p:txBody>
      </p:sp>
      <p:sp>
        <p:nvSpPr>
          <p:cNvPr id="98336" name="Rectangle 31"/>
          <p:cNvSpPr>
            <a:spLocks noChangeArrowheads="1"/>
          </p:cNvSpPr>
          <p:nvPr/>
        </p:nvSpPr>
        <p:spPr bwMode="auto">
          <a:xfrm>
            <a:off x="3810000" y="4114800"/>
            <a:ext cx="381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g</a:t>
            </a:r>
          </a:p>
        </p:txBody>
      </p:sp>
      <p:sp>
        <p:nvSpPr>
          <p:cNvPr id="98337" name="Rectangle 32"/>
          <p:cNvSpPr>
            <a:spLocks noChangeArrowheads="1"/>
          </p:cNvSpPr>
          <p:nvPr/>
        </p:nvSpPr>
        <p:spPr bwMode="auto">
          <a:xfrm>
            <a:off x="3810000" y="3810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f</a:t>
            </a:r>
            <a:endParaRPr lang="en-US" sz="2400" b="1">
              <a:solidFill>
                <a:srgbClr val="0000FF"/>
              </a:solidFill>
            </a:endParaRPr>
          </a:p>
        </p:txBody>
      </p:sp>
      <p:sp>
        <p:nvSpPr>
          <p:cNvPr id="98338" name="Line 34"/>
          <p:cNvSpPr>
            <a:spLocks noChangeShapeType="1"/>
          </p:cNvSpPr>
          <p:nvPr/>
        </p:nvSpPr>
        <p:spPr bwMode="auto">
          <a:xfrm flipV="1">
            <a:off x="1219200" y="3505200"/>
            <a:ext cx="0" cy="8382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39" name="Rectangle 35"/>
          <p:cNvSpPr>
            <a:spLocks noChangeArrowheads="1"/>
          </p:cNvSpPr>
          <p:nvPr/>
        </p:nvSpPr>
        <p:spPr bwMode="auto">
          <a:xfrm>
            <a:off x="1219200" y="3886200"/>
            <a:ext cx="2057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A’s burden, b</a:t>
            </a:r>
            <a:endParaRPr lang="en-US" sz="2400"/>
          </a:p>
        </p:txBody>
      </p:sp>
      <p:sp>
        <p:nvSpPr>
          <p:cNvPr id="98340" name="Line 37"/>
          <p:cNvSpPr>
            <a:spLocks noChangeShapeType="1"/>
          </p:cNvSpPr>
          <p:nvPr/>
        </p:nvSpPr>
        <p:spPr bwMode="auto">
          <a:xfrm flipV="1">
            <a:off x="1905000" y="3733800"/>
            <a:ext cx="0" cy="10287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41" name="Rectangle 38"/>
          <p:cNvSpPr>
            <a:spLocks noChangeArrowheads="1"/>
          </p:cNvSpPr>
          <p:nvPr/>
        </p:nvSpPr>
        <p:spPr bwMode="auto">
          <a:xfrm>
            <a:off x="7162800" y="4419600"/>
            <a:ext cx="111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Elastic M</a:t>
            </a:r>
          </a:p>
        </p:txBody>
      </p:sp>
      <p:sp>
        <p:nvSpPr>
          <p:cNvPr id="98342" name="Line 40"/>
          <p:cNvSpPr>
            <a:spLocks noChangeShapeType="1"/>
          </p:cNvSpPr>
          <p:nvPr/>
        </p:nvSpPr>
        <p:spPr bwMode="auto">
          <a:xfrm>
            <a:off x="914400" y="4343400"/>
            <a:ext cx="0" cy="2286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43" name="Oval 41"/>
          <p:cNvSpPr>
            <a:spLocks noChangeArrowheads="1"/>
          </p:cNvSpPr>
          <p:nvPr/>
        </p:nvSpPr>
        <p:spPr bwMode="auto">
          <a:xfrm>
            <a:off x="1828800" y="3657600"/>
            <a:ext cx="152400" cy="152400"/>
          </a:xfrm>
          <a:prstGeom prst="ellipse">
            <a:avLst/>
          </a:prstGeom>
          <a:solidFill>
            <a:schemeClr val="hlink"/>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98344" name="Oval 42"/>
          <p:cNvSpPr>
            <a:spLocks noChangeArrowheads="1"/>
          </p:cNvSpPr>
          <p:nvPr/>
        </p:nvSpPr>
        <p:spPr bwMode="auto">
          <a:xfrm>
            <a:off x="1828800" y="4724400"/>
            <a:ext cx="152400" cy="152400"/>
          </a:xfrm>
          <a:prstGeom prst="ellipse">
            <a:avLst/>
          </a:prstGeom>
          <a:solidFill>
            <a:schemeClr val="hlink"/>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98345" name="Rectangle 43"/>
          <p:cNvSpPr>
            <a:spLocks noChangeArrowheads="1"/>
          </p:cNvSpPr>
          <p:nvPr/>
        </p:nvSpPr>
        <p:spPr bwMode="auto">
          <a:xfrm>
            <a:off x="1676400" y="5715000"/>
            <a:ext cx="533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M</a:t>
            </a:r>
            <a:r>
              <a:rPr lang="en-US" sz="1800" baseline="-25000">
                <a:solidFill>
                  <a:schemeClr val="hlink"/>
                </a:solidFill>
              </a:rPr>
              <a:t>T</a:t>
            </a:r>
          </a:p>
        </p:txBody>
      </p:sp>
      <p:sp>
        <p:nvSpPr>
          <p:cNvPr id="98346" name="Rectangle 44"/>
          <p:cNvSpPr>
            <a:spLocks noChangeArrowheads="1"/>
          </p:cNvSpPr>
          <p:nvPr/>
        </p:nvSpPr>
        <p:spPr bwMode="auto">
          <a:xfrm>
            <a:off x="0" y="3581400"/>
            <a:ext cx="99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 </a:t>
            </a:r>
            <a:r>
              <a:rPr lang="en-US" sz="1800">
                <a:solidFill>
                  <a:schemeClr val="hlink"/>
                </a:solidFill>
              </a:rPr>
              <a:t>+T</a:t>
            </a:r>
            <a:endParaRPr lang="en-US" sz="1800" baseline="-25000">
              <a:solidFill>
                <a:schemeClr val="hlink"/>
              </a:solidFill>
            </a:endParaRPr>
          </a:p>
        </p:txBody>
      </p:sp>
      <p:sp>
        <p:nvSpPr>
          <p:cNvPr id="98347" name="Line 46"/>
          <p:cNvSpPr>
            <a:spLocks noChangeShapeType="1"/>
          </p:cNvSpPr>
          <p:nvPr/>
        </p:nvSpPr>
        <p:spPr bwMode="auto">
          <a:xfrm>
            <a:off x="685800" y="3733800"/>
            <a:ext cx="1219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48" name="Line 47"/>
          <p:cNvSpPr>
            <a:spLocks noChangeShapeType="1"/>
          </p:cNvSpPr>
          <p:nvPr/>
        </p:nvSpPr>
        <p:spPr bwMode="auto">
          <a:xfrm>
            <a:off x="685800" y="4800600"/>
            <a:ext cx="12192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8349" name="Rectangle 49"/>
          <p:cNvSpPr>
            <a:spLocks noChangeArrowheads="1"/>
          </p:cNvSpPr>
          <p:nvPr/>
        </p:nvSpPr>
        <p:spPr bwMode="auto">
          <a:xfrm>
            <a:off x="2743200" y="3979863"/>
            <a:ext cx="457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chemeClr val="hlink"/>
                </a:solidFill>
              </a:rPr>
              <a:t>f</a:t>
            </a:r>
            <a:endParaRPr lang="en-US" sz="2400" b="1">
              <a:solidFill>
                <a:schemeClr val="hlink"/>
              </a:solidFill>
            </a:endParaRPr>
          </a:p>
        </p:txBody>
      </p:sp>
      <p:sp>
        <p:nvSpPr>
          <p:cNvPr id="98350" name="Rectangle 50"/>
          <p:cNvSpPr>
            <a:spLocks noChangeArrowheads="1"/>
          </p:cNvSpPr>
          <p:nvPr/>
        </p:nvSpPr>
        <p:spPr bwMode="auto">
          <a:xfrm>
            <a:off x="2743200" y="4267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chemeClr val="hlink"/>
                </a:solidFill>
              </a:rPr>
              <a:t>g</a:t>
            </a:r>
            <a:endParaRPr lang="en-US" sz="2400" b="1">
              <a:solidFill>
                <a:schemeClr val="hlink"/>
              </a:solidFill>
            </a:endParaRPr>
          </a:p>
        </p:txBody>
      </p:sp>
    </p:spTree>
  </p:cSld>
  <p:clrMapOvr>
    <a:masterClrMapping/>
  </p:clrMapOvr>
  <p:transition spd="med">
    <p:wipe dir="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Line 2"/>
          <p:cNvSpPr>
            <a:spLocks noChangeShapeType="1"/>
          </p:cNvSpPr>
          <p:nvPr/>
        </p:nvSpPr>
        <p:spPr bwMode="auto">
          <a:xfrm>
            <a:off x="685800" y="3498850"/>
            <a:ext cx="2819400" cy="635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1" name="Line 3"/>
          <p:cNvSpPr>
            <a:spLocks noChangeShapeType="1"/>
          </p:cNvSpPr>
          <p:nvPr/>
        </p:nvSpPr>
        <p:spPr bwMode="auto">
          <a:xfrm>
            <a:off x="762000" y="1828800"/>
            <a:ext cx="5867400" cy="3505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2" name="Line 4"/>
          <p:cNvSpPr>
            <a:spLocks noChangeShapeType="1"/>
          </p:cNvSpPr>
          <p:nvPr/>
        </p:nvSpPr>
        <p:spPr bwMode="auto">
          <a:xfrm flipV="1">
            <a:off x="3505200" y="3429000"/>
            <a:ext cx="0" cy="2286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3" name="Line 5"/>
          <p:cNvSpPr>
            <a:spLocks noChangeShapeType="1"/>
          </p:cNvSpPr>
          <p:nvPr/>
        </p:nvSpPr>
        <p:spPr bwMode="auto">
          <a:xfrm flipH="1" flipV="1">
            <a:off x="4953000" y="4343400"/>
            <a:ext cx="0" cy="13716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4" name="Line 6"/>
          <p:cNvSpPr>
            <a:spLocks noChangeShapeType="1"/>
          </p:cNvSpPr>
          <p:nvPr/>
        </p:nvSpPr>
        <p:spPr bwMode="auto">
          <a:xfrm flipV="1">
            <a:off x="762000" y="4038600"/>
            <a:ext cx="6324600" cy="914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5" name="Rectangle 7"/>
          <p:cNvSpPr>
            <a:spLocks noGrp="1" noChangeArrowheads="1"/>
          </p:cNvSpPr>
          <p:nvPr>
            <p:ph type="title"/>
          </p:nvPr>
        </p:nvSpPr>
        <p:spPr>
          <a:xfrm>
            <a:off x="381000" y="0"/>
            <a:ext cx="8077200" cy="1371600"/>
          </a:xfrm>
          <a:noFill/>
        </p:spPr>
        <p:txBody>
          <a:bodyPr lIns="90488" tIns="44450" rIns="90488" bIns="44450"/>
          <a:lstStyle/>
          <a:p>
            <a:r>
              <a:rPr lang="en-US" smtClean="0"/>
              <a:t>Differing </a:t>
            </a:r>
            <a:r>
              <a:rPr lang="en-US" b="1" i="1" smtClean="0"/>
              <a:t>e</a:t>
            </a:r>
            <a:r>
              <a:rPr lang="en-US" b="1" i="1" baseline="-25000" smtClean="0"/>
              <a:t>x</a:t>
            </a:r>
          </a:p>
        </p:txBody>
      </p:sp>
      <p:grpSp>
        <p:nvGrpSpPr>
          <p:cNvPr id="99336" name="Group 8"/>
          <p:cNvGrpSpPr>
            <a:grpSpLocks/>
          </p:cNvGrpSpPr>
          <p:nvPr/>
        </p:nvGrpSpPr>
        <p:grpSpPr bwMode="auto">
          <a:xfrm>
            <a:off x="762000" y="1371600"/>
            <a:ext cx="7315200" cy="4343400"/>
            <a:chOff x="480" y="864"/>
            <a:chExt cx="2160" cy="2703"/>
          </a:xfrm>
        </p:grpSpPr>
        <p:sp>
          <p:nvSpPr>
            <p:cNvPr id="99369" name="Line 9"/>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70" name="Line 10"/>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9337" name="Rectangle 11"/>
          <p:cNvSpPr>
            <a:spLocks noChangeArrowheads="1"/>
          </p:cNvSpPr>
          <p:nvPr/>
        </p:nvSpPr>
        <p:spPr bwMode="auto">
          <a:xfrm>
            <a:off x="501650" y="5486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99338" name="Line 12"/>
          <p:cNvSpPr>
            <a:spLocks noChangeShapeType="1"/>
          </p:cNvSpPr>
          <p:nvPr/>
        </p:nvSpPr>
        <p:spPr bwMode="auto">
          <a:xfrm flipV="1">
            <a:off x="762000" y="3657600"/>
            <a:ext cx="0" cy="19812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39" name="Rectangle 13"/>
          <p:cNvSpPr>
            <a:spLocks noChangeArrowheads="1"/>
          </p:cNvSpPr>
          <p:nvPr/>
        </p:nvSpPr>
        <p:spPr bwMode="auto">
          <a:xfrm>
            <a:off x="6553200" y="51196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Import Demand, M</a:t>
            </a:r>
          </a:p>
        </p:txBody>
      </p:sp>
      <p:sp>
        <p:nvSpPr>
          <p:cNvPr id="99340" name="Rectangle 14"/>
          <p:cNvSpPr>
            <a:spLocks noChangeArrowheads="1"/>
          </p:cNvSpPr>
          <p:nvPr/>
        </p:nvSpPr>
        <p:spPr bwMode="auto">
          <a:xfrm>
            <a:off x="6769100" y="4129088"/>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Elastic X</a:t>
            </a:r>
          </a:p>
        </p:txBody>
      </p:sp>
      <p:sp>
        <p:nvSpPr>
          <p:cNvPr id="99341" name="Rectangle 15"/>
          <p:cNvSpPr>
            <a:spLocks noChangeArrowheads="1"/>
          </p:cNvSpPr>
          <p:nvPr/>
        </p:nvSpPr>
        <p:spPr bwMode="auto">
          <a:xfrm>
            <a:off x="3429000" y="6078538"/>
            <a:ext cx="3302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a:t>
            </a:r>
            <a:r>
              <a:rPr lang="en-US" sz="1600" b="1"/>
              <a:t>(lb. of Lobster per year)</a:t>
            </a:r>
          </a:p>
        </p:txBody>
      </p:sp>
      <p:sp>
        <p:nvSpPr>
          <p:cNvPr id="99342" name="Line 16"/>
          <p:cNvSpPr>
            <a:spLocks noChangeShapeType="1"/>
          </p:cNvSpPr>
          <p:nvPr/>
        </p:nvSpPr>
        <p:spPr bwMode="auto">
          <a:xfrm>
            <a:off x="685800" y="4343400"/>
            <a:ext cx="4267200" cy="0"/>
          </a:xfrm>
          <a:prstGeom prst="line">
            <a:avLst/>
          </a:prstGeom>
          <a:noFill/>
          <a:ln w="50800" cap="rnd">
            <a:solidFill>
              <a:srgbClr val="0000FF"/>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43" name="Oval 17"/>
          <p:cNvSpPr>
            <a:spLocks noChangeArrowheads="1"/>
          </p:cNvSpPr>
          <p:nvPr/>
        </p:nvSpPr>
        <p:spPr bwMode="auto">
          <a:xfrm>
            <a:off x="4876800" y="4267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99344" name="Oval 18"/>
          <p:cNvSpPr>
            <a:spLocks noChangeArrowheads="1"/>
          </p:cNvSpPr>
          <p:nvPr/>
        </p:nvSpPr>
        <p:spPr bwMode="auto">
          <a:xfrm>
            <a:off x="3429000" y="34290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99345" name="Rectangle 19"/>
          <p:cNvSpPr>
            <a:spLocks noChangeArrowheads="1"/>
          </p:cNvSpPr>
          <p:nvPr/>
        </p:nvSpPr>
        <p:spPr bwMode="auto">
          <a:xfrm>
            <a:off x="228600" y="1600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A</a:t>
            </a:r>
            <a:endParaRPr lang="en-US" sz="2400"/>
          </a:p>
        </p:txBody>
      </p:sp>
      <p:sp>
        <p:nvSpPr>
          <p:cNvPr id="99346" name="Rectangle 20"/>
          <p:cNvSpPr>
            <a:spLocks noChangeArrowheads="1"/>
          </p:cNvSpPr>
          <p:nvPr/>
        </p:nvSpPr>
        <p:spPr bwMode="auto">
          <a:xfrm>
            <a:off x="304800" y="40560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P</a:t>
            </a:r>
            <a:r>
              <a:rPr lang="en-US" sz="1800" baseline="-25000">
                <a:solidFill>
                  <a:srgbClr val="0000FF"/>
                </a:solidFill>
              </a:rPr>
              <a:t>FT</a:t>
            </a:r>
            <a:endParaRPr lang="en-US" sz="2400">
              <a:solidFill>
                <a:srgbClr val="0000FF"/>
              </a:solidFill>
            </a:endParaRPr>
          </a:p>
        </p:txBody>
      </p:sp>
      <p:sp>
        <p:nvSpPr>
          <p:cNvPr id="99347" name="Rectangle 21"/>
          <p:cNvSpPr>
            <a:spLocks noChangeArrowheads="1"/>
          </p:cNvSpPr>
          <p:nvPr/>
        </p:nvSpPr>
        <p:spPr bwMode="auto">
          <a:xfrm>
            <a:off x="4800600" y="5715000"/>
            <a:ext cx="838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M</a:t>
            </a:r>
            <a:r>
              <a:rPr lang="en-US" sz="1800" baseline="-25000">
                <a:solidFill>
                  <a:srgbClr val="0000FF"/>
                </a:solidFill>
              </a:rPr>
              <a:t>FT</a:t>
            </a:r>
          </a:p>
        </p:txBody>
      </p:sp>
      <p:sp>
        <p:nvSpPr>
          <p:cNvPr id="99348" name="Rectangle 23"/>
          <p:cNvSpPr>
            <a:spLocks noChangeArrowheads="1"/>
          </p:cNvSpPr>
          <p:nvPr/>
        </p:nvSpPr>
        <p:spPr bwMode="auto">
          <a:xfrm>
            <a:off x="228600" y="48006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B</a:t>
            </a:r>
            <a:endParaRPr lang="en-US" sz="2400"/>
          </a:p>
        </p:txBody>
      </p:sp>
      <p:sp>
        <p:nvSpPr>
          <p:cNvPr id="99349" name="Rectangle 24"/>
          <p:cNvSpPr>
            <a:spLocks noChangeArrowheads="1"/>
          </p:cNvSpPr>
          <p:nvPr/>
        </p:nvSpPr>
        <p:spPr bwMode="auto">
          <a:xfrm>
            <a:off x="6899275" y="2590800"/>
            <a:ext cx="1463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t>Elastic X + T</a:t>
            </a:r>
          </a:p>
        </p:txBody>
      </p:sp>
      <p:sp>
        <p:nvSpPr>
          <p:cNvPr id="99350" name="Line 25"/>
          <p:cNvSpPr>
            <a:spLocks noChangeShapeType="1"/>
          </p:cNvSpPr>
          <p:nvPr/>
        </p:nvSpPr>
        <p:spPr bwMode="auto">
          <a:xfrm>
            <a:off x="685800" y="4572000"/>
            <a:ext cx="28194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51" name="Oval 26"/>
          <p:cNvSpPr>
            <a:spLocks noChangeArrowheads="1"/>
          </p:cNvSpPr>
          <p:nvPr/>
        </p:nvSpPr>
        <p:spPr bwMode="auto">
          <a:xfrm>
            <a:off x="3429000" y="4495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99352" name="Rectangle 27"/>
          <p:cNvSpPr>
            <a:spLocks noChangeArrowheads="1"/>
          </p:cNvSpPr>
          <p:nvPr/>
        </p:nvSpPr>
        <p:spPr bwMode="auto">
          <a:xfrm>
            <a:off x="76200" y="3294063"/>
            <a:ext cx="990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 </a:t>
            </a:r>
            <a:r>
              <a:rPr lang="en-US" sz="1800">
                <a:solidFill>
                  <a:schemeClr val="hlink"/>
                </a:solidFill>
              </a:rPr>
              <a:t>+T</a:t>
            </a:r>
            <a:endParaRPr lang="en-US" sz="1800" baseline="-25000">
              <a:solidFill>
                <a:schemeClr val="hlink"/>
              </a:solidFill>
            </a:endParaRPr>
          </a:p>
        </p:txBody>
      </p:sp>
      <p:sp>
        <p:nvSpPr>
          <p:cNvPr id="99353" name="Rectangle 28"/>
          <p:cNvSpPr>
            <a:spLocks noChangeArrowheads="1"/>
          </p:cNvSpPr>
          <p:nvPr/>
        </p:nvSpPr>
        <p:spPr bwMode="auto">
          <a:xfrm>
            <a:off x="228600" y="43608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P</a:t>
            </a:r>
            <a:r>
              <a:rPr lang="en-US" sz="1800" baseline="-25000">
                <a:solidFill>
                  <a:schemeClr val="hlink"/>
                </a:solidFill>
              </a:rPr>
              <a:t>W</a:t>
            </a:r>
          </a:p>
        </p:txBody>
      </p:sp>
      <p:sp>
        <p:nvSpPr>
          <p:cNvPr id="99354" name="Rectangle 29"/>
          <p:cNvSpPr>
            <a:spLocks noChangeArrowheads="1"/>
          </p:cNvSpPr>
          <p:nvPr/>
        </p:nvSpPr>
        <p:spPr bwMode="auto">
          <a:xfrm>
            <a:off x="2590800" y="5715000"/>
            <a:ext cx="533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M</a:t>
            </a:r>
            <a:r>
              <a:rPr lang="en-US" sz="1800" baseline="-25000">
                <a:solidFill>
                  <a:schemeClr val="hlink"/>
                </a:solidFill>
              </a:rPr>
              <a:t>T</a:t>
            </a:r>
          </a:p>
        </p:txBody>
      </p:sp>
      <p:sp>
        <p:nvSpPr>
          <p:cNvPr id="99355" name="Rectangle 30"/>
          <p:cNvSpPr>
            <a:spLocks noChangeArrowheads="1"/>
          </p:cNvSpPr>
          <p:nvPr/>
        </p:nvSpPr>
        <p:spPr bwMode="auto">
          <a:xfrm>
            <a:off x="6248400" y="25908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T</a:t>
            </a:r>
            <a:endParaRPr lang="en-US" sz="2400"/>
          </a:p>
        </p:txBody>
      </p:sp>
      <p:sp>
        <p:nvSpPr>
          <p:cNvPr id="99356" name="Rectangle 31"/>
          <p:cNvSpPr>
            <a:spLocks noChangeArrowheads="1"/>
          </p:cNvSpPr>
          <p:nvPr/>
        </p:nvSpPr>
        <p:spPr bwMode="auto">
          <a:xfrm>
            <a:off x="3581400" y="4191000"/>
            <a:ext cx="381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g</a:t>
            </a:r>
            <a:endParaRPr lang="en-US" sz="2400"/>
          </a:p>
        </p:txBody>
      </p:sp>
      <p:sp>
        <p:nvSpPr>
          <p:cNvPr id="99357" name="Rectangle 32"/>
          <p:cNvSpPr>
            <a:spLocks noChangeArrowheads="1"/>
          </p:cNvSpPr>
          <p:nvPr/>
        </p:nvSpPr>
        <p:spPr bwMode="auto">
          <a:xfrm>
            <a:off x="3810000" y="38100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f</a:t>
            </a:r>
            <a:endParaRPr lang="en-US" sz="2400"/>
          </a:p>
        </p:txBody>
      </p:sp>
      <p:sp>
        <p:nvSpPr>
          <p:cNvPr id="99358" name="Line 33"/>
          <p:cNvSpPr>
            <a:spLocks noChangeShapeType="1"/>
          </p:cNvSpPr>
          <p:nvPr/>
        </p:nvSpPr>
        <p:spPr bwMode="auto">
          <a:xfrm flipV="1">
            <a:off x="762000" y="2971800"/>
            <a:ext cx="6324600" cy="9144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59" name="Line 34"/>
          <p:cNvSpPr>
            <a:spLocks noChangeShapeType="1"/>
          </p:cNvSpPr>
          <p:nvPr/>
        </p:nvSpPr>
        <p:spPr bwMode="auto">
          <a:xfrm flipV="1">
            <a:off x="1219200" y="3505200"/>
            <a:ext cx="0" cy="8382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60" name="Rectangle 35"/>
          <p:cNvSpPr>
            <a:spLocks noChangeArrowheads="1"/>
          </p:cNvSpPr>
          <p:nvPr/>
        </p:nvSpPr>
        <p:spPr bwMode="auto">
          <a:xfrm>
            <a:off x="1219200" y="3903663"/>
            <a:ext cx="20574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dirty="0" smtClean="0"/>
              <a:t>Home’s </a:t>
            </a:r>
            <a:r>
              <a:rPr lang="en-US" sz="1800" dirty="0"/>
              <a:t>burden, b</a:t>
            </a:r>
            <a:endParaRPr lang="en-US" sz="2400" dirty="0"/>
          </a:p>
        </p:txBody>
      </p:sp>
      <p:sp>
        <p:nvSpPr>
          <p:cNvPr id="99361" name="Line 36"/>
          <p:cNvSpPr>
            <a:spLocks noChangeShapeType="1"/>
          </p:cNvSpPr>
          <p:nvPr/>
        </p:nvSpPr>
        <p:spPr bwMode="auto">
          <a:xfrm flipH="1">
            <a:off x="2209800" y="3200400"/>
            <a:ext cx="4953000" cy="2514600"/>
          </a:xfrm>
          <a:prstGeom prst="line">
            <a:avLst/>
          </a:prstGeom>
          <a:noFill/>
          <a:ln w="381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62" name="Rectangle 37"/>
          <p:cNvSpPr>
            <a:spLocks noChangeArrowheads="1"/>
          </p:cNvSpPr>
          <p:nvPr/>
        </p:nvSpPr>
        <p:spPr bwMode="auto">
          <a:xfrm>
            <a:off x="7162800" y="3244850"/>
            <a:ext cx="123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chemeClr val="hlink"/>
                </a:solidFill>
              </a:rPr>
              <a:t>Inelastic X</a:t>
            </a:r>
          </a:p>
        </p:txBody>
      </p:sp>
      <p:sp>
        <p:nvSpPr>
          <p:cNvPr id="99363" name="Line 38"/>
          <p:cNvSpPr>
            <a:spLocks noChangeShapeType="1"/>
          </p:cNvSpPr>
          <p:nvPr/>
        </p:nvSpPr>
        <p:spPr bwMode="auto">
          <a:xfrm flipV="1">
            <a:off x="6705600" y="2362200"/>
            <a:ext cx="0" cy="10287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64" name="Rectangle 39"/>
          <p:cNvSpPr>
            <a:spLocks noChangeArrowheads="1"/>
          </p:cNvSpPr>
          <p:nvPr/>
        </p:nvSpPr>
        <p:spPr bwMode="auto">
          <a:xfrm>
            <a:off x="1828800" y="50292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T</a:t>
            </a:r>
            <a:endParaRPr lang="en-US" sz="2400"/>
          </a:p>
        </p:txBody>
      </p:sp>
      <p:sp>
        <p:nvSpPr>
          <p:cNvPr id="99365" name="Line 40"/>
          <p:cNvSpPr>
            <a:spLocks noChangeShapeType="1"/>
          </p:cNvSpPr>
          <p:nvPr/>
        </p:nvSpPr>
        <p:spPr bwMode="auto">
          <a:xfrm flipH="1">
            <a:off x="2286000" y="2057400"/>
            <a:ext cx="4953000" cy="2514600"/>
          </a:xfrm>
          <a:prstGeom prst="line">
            <a:avLst/>
          </a:prstGeom>
          <a:noFill/>
          <a:ln w="381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66" name="Line 22"/>
          <p:cNvSpPr>
            <a:spLocks noChangeShapeType="1"/>
          </p:cNvSpPr>
          <p:nvPr/>
        </p:nvSpPr>
        <p:spPr bwMode="auto">
          <a:xfrm flipV="1">
            <a:off x="2286000" y="4648200"/>
            <a:ext cx="0" cy="10287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67" name="Line 41"/>
          <p:cNvSpPr>
            <a:spLocks noChangeShapeType="1"/>
          </p:cNvSpPr>
          <p:nvPr/>
        </p:nvSpPr>
        <p:spPr bwMode="auto">
          <a:xfrm flipV="1">
            <a:off x="3962400" y="3733800"/>
            <a:ext cx="0" cy="1028700"/>
          </a:xfrm>
          <a:prstGeom prst="line">
            <a:avLst/>
          </a:prstGeom>
          <a:noFill/>
          <a:ln w="12700">
            <a:solidFill>
              <a:srgbClr val="000000"/>
            </a:solidFill>
            <a:round/>
            <a:headEnd type="arrow" w="sm" len="sm"/>
            <a:tailEnd type="arrow" w="sm" len="sm"/>
          </a:ln>
          <a:extLst>
            <a:ext uri="{909E8E84-426E-40DD-AFC4-6F175D3DCCD1}">
              <a14:hiddenFill xmlns:a14="http://schemas.microsoft.com/office/drawing/2010/main">
                <a:noFill/>
              </a14:hiddenFill>
            </a:ext>
          </a:extLst>
        </p:spPr>
        <p:txBody>
          <a:bodyPr wrap="none" anchor="ctr"/>
          <a:lstStyle/>
          <a:p>
            <a:endParaRPr lang="en-US"/>
          </a:p>
        </p:txBody>
      </p:sp>
      <p:sp>
        <p:nvSpPr>
          <p:cNvPr id="99368" name="Rectangle 42"/>
          <p:cNvSpPr>
            <a:spLocks noChangeArrowheads="1"/>
          </p:cNvSpPr>
          <p:nvPr/>
        </p:nvSpPr>
        <p:spPr bwMode="auto">
          <a:xfrm>
            <a:off x="7086600" y="1676400"/>
            <a:ext cx="1628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chemeClr val="hlink"/>
                </a:solidFill>
              </a:rPr>
              <a:t>Inelastic X + T</a:t>
            </a:r>
          </a:p>
        </p:txBody>
      </p:sp>
      <p:sp>
        <p:nvSpPr>
          <p:cNvPr id="43" name="Rectangle 35"/>
          <p:cNvSpPr>
            <a:spLocks noChangeArrowheads="1"/>
          </p:cNvSpPr>
          <p:nvPr/>
        </p:nvSpPr>
        <p:spPr bwMode="auto">
          <a:xfrm>
            <a:off x="749300" y="4262439"/>
            <a:ext cx="252730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dirty="0" smtClean="0"/>
              <a:t>Foreign’s </a:t>
            </a:r>
            <a:r>
              <a:rPr lang="en-US" sz="1800" dirty="0"/>
              <a:t>burden, </a:t>
            </a:r>
            <a:r>
              <a:rPr lang="en-US" sz="1800" dirty="0" smtClean="0"/>
              <a:t>    1-b</a:t>
            </a:r>
            <a:endParaRPr lang="en-US" sz="2400" dirty="0"/>
          </a:p>
        </p:txBody>
      </p:sp>
    </p:spTree>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noFill/>
        </p:spPr>
        <p:txBody>
          <a:bodyPr lIns="90488" tIns="44450" rIns="90488" bIns="44450"/>
          <a:lstStyle/>
          <a:p>
            <a:r>
              <a:rPr lang="en-US" smtClean="0"/>
              <a:t>Learning Objectives</a:t>
            </a:r>
          </a:p>
        </p:txBody>
      </p:sp>
      <p:sp>
        <p:nvSpPr>
          <p:cNvPr id="101379" name="Rectangle 3"/>
          <p:cNvSpPr>
            <a:spLocks noGrp="1" noChangeArrowheads="1"/>
          </p:cNvSpPr>
          <p:nvPr>
            <p:ph type="body" idx="1"/>
          </p:nvPr>
        </p:nvSpPr>
        <p:spPr>
          <a:noFill/>
        </p:spPr>
        <p:txBody>
          <a:bodyPr lIns="90488" tIns="44450" rIns="90488" bIns="44450"/>
          <a:lstStyle/>
          <a:p>
            <a:pPr>
              <a:spcBef>
                <a:spcPct val="40000"/>
              </a:spcBef>
            </a:pPr>
            <a:r>
              <a:rPr lang="en-US" smtClean="0">
                <a:solidFill>
                  <a:srgbClr val="B2B2B2"/>
                </a:solidFill>
              </a:rPr>
              <a:t>Reprise the gains from trade</a:t>
            </a:r>
            <a:endParaRPr lang="en-US" smtClean="0"/>
          </a:p>
          <a:p>
            <a:pPr>
              <a:spcBef>
                <a:spcPct val="40000"/>
              </a:spcBef>
            </a:pPr>
            <a:r>
              <a:rPr lang="en-US" smtClean="0">
                <a:solidFill>
                  <a:srgbClr val="B2B2B2"/>
                </a:solidFill>
              </a:rPr>
              <a:t>Become familiar with tariffs</a:t>
            </a:r>
          </a:p>
          <a:p>
            <a:pPr>
              <a:spcBef>
                <a:spcPct val="40000"/>
              </a:spcBef>
            </a:pPr>
            <a:r>
              <a:rPr lang="en-US" smtClean="0">
                <a:solidFill>
                  <a:srgbClr val="B2B2B2"/>
                </a:solidFill>
              </a:rPr>
              <a:t>Analyze the welfare cost of tariffs</a:t>
            </a:r>
          </a:p>
          <a:p>
            <a:pPr>
              <a:spcBef>
                <a:spcPct val="40000"/>
              </a:spcBef>
            </a:pPr>
            <a:r>
              <a:rPr lang="en-US" smtClean="0">
                <a:solidFill>
                  <a:srgbClr val="B2B2B2"/>
                </a:solidFill>
              </a:rPr>
              <a:t>Determine the optimal tariff</a:t>
            </a:r>
          </a:p>
          <a:p>
            <a:pPr>
              <a:spcBef>
                <a:spcPct val="40000"/>
              </a:spcBef>
            </a:pPr>
            <a:r>
              <a:rPr lang="en-US" smtClean="0">
                <a:solidFill>
                  <a:srgbClr val="B2B2B2"/>
                </a:solidFill>
              </a:rPr>
              <a:t>Explain the effective rate of protection</a:t>
            </a:r>
          </a:p>
          <a:p>
            <a:pPr>
              <a:spcBef>
                <a:spcPct val="40000"/>
              </a:spcBef>
            </a:pPr>
            <a:r>
              <a:rPr lang="en-US" smtClean="0"/>
              <a:t>Learn the imperfect substitutes model </a:t>
            </a:r>
          </a:p>
        </p:txBody>
      </p:sp>
    </p:spTree>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noFill/>
        </p:spPr>
        <p:txBody>
          <a:bodyPr lIns="90488" tIns="44450" rIns="90488" bIns="44450"/>
          <a:lstStyle/>
          <a:p>
            <a:r>
              <a:rPr lang="en-US" smtClean="0"/>
              <a:t>Imperfect Substitutes</a:t>
            </a:r>
          </a:p>
        </p:txBody>
      </p:sp>
      <p:sp>
        <p:nvSpPr>
          <p:cNvPr id="102403" name="Rectangle 3"/>
          <p:cNvSpPr>
            <a:spLocks noGrp="1" noChangeArrowheads="1"/>
          </p:cNvSpPr>
          <p:nvPr>
            <p:ph type="body" idx="1"/>
          </p:nvPr>
        </p:nvSpPr>
        <p:spPr>
          <a:xfrm>
            <a:off x="381000" y="1981200"/>
            <a:ext cx="8382000" cy="4114800"/>
          </a:xfrm>
          <a:noFill/>
        </p:spPr>
        <p:txBody>
          <a:bodyPr lIns="90488" tIns="44450" rIns="90488" bIns="44450"/>
          <a:lstStyle/>
          <a:p>
            <a:r>
              <a:rPr lang="en-US" smtClean="0"/>
              <a:t>Increased trade in final products relative to raw materials and intermediate goods</a:t>
            </a:r>
          </a:p>
          <a:p>
            <a:r>
              <a:rPr lang="en-US" smtClean="0"/>
              <a:t>A final-good import and competing domestic products are often imperfect substitutes</a:t>
            </a:r>
          </a:p>
          <a:p>
            <a:r>
              <a:rPr lang="en-US" smtClean="0"/>
              <a:t>Tariff increases demand for the domestic good</a:t>
            </a:r>
          </a:p>
          <a:p>
            <a:r>
              <a:rPr lang="en-US" smtClean="0"/>
              <a:t>Increased price of domestic good increases demand for the import</a:t>
            </a:r>
          </a:p>
          <a:p>
            <a:r>
              <a:rPr lang="en-US" smtClean="0"/>
              <a:t>Welfare cost is more difficult to estimate</a:t>
            </a:r>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Line 2"/>
          <p:cNvSpPr>
            <a:spLocks noChangeShapeType="1"/>
          </p:cNvSpPr>
          <p:nvPr/>
        </p:nvSpPr>
        <p:spPr bwMode="auto">
          <a:xfrm flipV="1">
            <a:off x="5715000" y="15240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27" name="Line 3"/>
          <p:cNvSpPr>
            <a:spLocks noChangeShapeType="1"/>
          </p:cNvSpPr>
          <p:nvPr/>
        </p:nvSpPr>
        <p:spPr bwMode="auto">
          <a:xfrm flipV="1">
            <a:off x="762000" y="4495800"/>
            <a:ext cx="30480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28" name="Line 4"/>
          <p:cNvSpPr>
            <a:spLocks noChangeShapeType="1"/>
          </p:cNvSpPr>
          <p:nvPr/>
        </p:nvSpPr>
        <p:spPr bwMode="auto">
          <a:xfrm flipV="1">
            <a:off x="3429000" y="4495800"/>
            <a:ext cx="0" cy="1143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29" name="Rectangle 6"/>
          <p:cNvSpPr>
            <a:spLocks noGrp="1" noChangeArrowheads="1"/>
          </p:cNvSpPr>
          <p:nvPr>
            <p:ph type="title"/>
          </p:nvPr>
        </p:nvSpPr>
        <p:spPr>
          <a:xfrm>
            <a:off x="685800" y="0"/>
            <a:ext cx="7772400" cy="1371600"/>
          </a:xfrm>
          <a:noFill/>
        </p:spPr>
        <p:txBody>
          <a:bodyPr lIns="90488" tIns="44450" rIns="90488" bIns="44450"/>
          <a:lstStyle/>
          <a:p>
            <a:r>
              <a:rPr lang="en-US" smtClean="0"/>
              <a:t>Imperfect Substitutes </a:t>
            </a:r>
            <a:br>
              <a:rPr lang="en-US" smtClean="0"/>
            </a:br>
            <a:r>
              <a:rPr lang="en-US" sz="3600" smtClean="0"/>
              <a:t>Small Country -- Free Market</a:t>
            </a:r>
            <a:endParaRPr lang="en-US" smtClean="0"/>
          </a:p>
        </p:txBody>
      </p:sp>
      <p:grpSp>
        <p:nvGrpSpPr>
          <p:cNvPr id="103430" name="Group 7"/>
          <p:cNvGrpSpPr>
            <a:grpSpLocks/>
          </p:cNvGrpSpPr>
          <p:nvPr/>
        </p:nvGrpSpPr>
        <p:grpSpPr bwMode="auto">
          <a:xfrm>
            <a:off x="762000" y="1371600"/>
            <a:ext cx="3429000" cy="4291013"/>
            <a:chOff x="480" y="864"/>
            <a:chExt cx="2160" cy="2703"/>
          </a:xfrm>
        </p:grpSpPr>
        <p:sp>
          <p:nvSpPr>
            <p:cNvPr id="103454" name="Line 8"/>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55" name="Line 9"/>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3431" name="Rectangle 10"/>
          <p:cNvSpPr>
            <a:spLocks noChangeArrowheads="1"/>
          </p:cNvSpPr>
          <p:nvPr/>
        </p:nvSpPr>
        <p:spPr bwMode="auto">
          <a:xfrm>
            <a:off x="50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103432" name="Line 13"/>
          <p:cNvSpPr>
            <a:spLocks noChangeShapeType="1"/>
          </p:cNvSpPr>
          <p:nvPr/>
        </p:nvSpPr>
        <p:spPr bwMode="auto">
          <a:xfrm>
            <a:off x="762000" y="1828800"/>
            <a:ext cx="3124200" cy="3124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33" name="Oval 14"/>
          <p:cNvSpPr>
            <a:spLocks noChangeArrowheads="1"/>
          </p:cNvSpPr>
          <p:nvPr/>
        </p:nvSpPr>
        <p:spPr bwMode="auto">
          <a:xfrm>
            <a:off x="3352800" y="4419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3434" name="Rectangle 16"/>
          <p:cNvSpPr>
            <a:spLocks noChangeArrowheads="1"/>
          </p:cNvSpPr>
          <p:nvPr/>
        </p:nvSpPr>
        <p:spPr bwMode="auto">
          <a:xfrm>
            <a:off x="3581400" y="4953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D</a:t>
            </a:r>
            <a:r>
              <a:rPr lang="en-US" sz="1800" b="1" baseline="-25000">
                <a:solidFill>
                  <a:srgbClr val="0000FF"/>
                </a:solidFill>
              </a:rPr>
              <a:t>M</a:t>
            </a:r>
            <a:endParaRPr lang="en-US" sz="1800" b="1"/>
          </a:p>
        </p:txBody>
      </p:sp>
      <p:sp>
        <p:nvSpPr>
          <p:cNvPr id="103435" name="Rectangle 18"/>
          <p:cNvSpPr>
            <a:spLocks noChangeArrowheads="1"/>
          </p:cNvSpPr>
          <p:nvPr/>
        </p:nvSpPr>
        <p:spPr bwMode="auto">
          <a:xfrm>
            <a:off x="1295400" y="6096000"/>
            <a:ext cx="2363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of Imports</a:t>
            </a:r>
            <a:endParaRPr lang="en-US" sz="1600" b="1"/>
          </a:p>
        </p:txBody>
      </p:sp>
      <p:sp>
        <p:nvSpPr>
          <p:cNvPr id="103436" name="Rectangle 19"/>
          <p:cNvSpPr>
            <a:spLocks noChangeArrowheads="1"/>
          </p:cNvSpPr>
          <p:nvPr/>
        </p:nvSpPr>
        <p:spPr bwMode="auto">
          <a:xfrm rot="-5400000">
            <a:off x="-503238" y="2324101"/>
            <a:ext cx="1857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of Import</a:t>
            </a:r>
            <a:endParaRPr lang="en-US" sz="1600" b="1"/>
          </a:p>
        </p:txBody>
      </p:sp>
      <p:sp>
        <p:nvSpPr>
          <p:cNvPr id="103437" name="Rectangle 22"/>
          <p:cNvSpPr>
            <a:spLocks noChangeArrowheads="1"/>
          </p:cNvSpPr>
          <p:nvPr/>
        </p:nvSpPr>
        <p:spPr bwMode="auto">
          <a:xfrm>
            <a:off x="304800" y="42846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M</a:t>
            </a:r>
            <a:endParaRPr lang="en-US" sz="2400"/>
          </a:p>
        </p:txBody>
      </p:sp>
      <p:sp>
        <p:nvSpPr>
          <p:cNvPr id="103438" name="Rectangle 24"/>
          <p:cNvSpPr>
            <a:spLocks noChangeArrowheads="1"/>
          </p:cNvSpPr>
          <p:nvPr/>
        </p:nvSpPr>
        <p:spPr bwMode="auto">
          <a:xfrm>
            <a:off x="32766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Q</a:t>
            </a:r>
            <a:r>
              <a:rPr lang="en-US" sz="1800" baseline="-25000">
                <a:solidFill>
                  <a:srgbClr val="0000FF"/>
                </a:solidFill>
              </a:rPr>
              <a:t>M</a:t>
            </a:r>
            <a:endParaRPr lang="en-US" sz="2400"/>
          </a:p>
        </p:txBody>
      </p:sp>
      <p:grpSp>
        <p:nvGrpSpPr>
          <p:cNvPr id="103439" name="Group 25"/>
          <p:cNvGrpSpPr>
            <a:grpSpLocks/>
          </p:cNvGrpSpPr>
          <p:nvPr/>
        </p:nvGrpSpPr>
        <p:grpSpPr bwMode="auto">
          <a:xfrm>
            <a:off x="4572000" y="1371600"/>
            <a:ext cx="3429000" cy="4291013"/>
            <a:chOff x="480" y="864"/>
            <a:chExt cx="2160" cy="2703"/>
          </a:xfrm>
        </p:grpSpPr>
        <p:sp>
          <p:nvSpPr>
            <p:cNvPr id="103452" name="Line 26"/>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53" name="Line 27"/>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3440" name="Line 29"/>
          <p:cNvSpPr>
            <a:spLocks noChangeShapeType="1"/>
          </p:cNvSpPr>
          <p:nvPr/>
        </p:nvSpPr>
        <p:spPr bwMode="auto">
          <a:xfrm>
            <a:off x="4572000" y="1905000"/>
            <a:ext cx="3124200" cy="3124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41" name="Oval 36"/>
          <p:cNvSpPr>
            <a:spLocks noChangeArrowheads="1"/>
          </p:cNvSpPr>
          <p:nvPr/>
        </p:nvSpPr>
        <p:spPr bwMode="auto">
          <a:xfrm>
            <a:off x="6400800" y="3733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3442" name="Line 38"/>
          <p:cNvSpPr>
            <a:spLocks noChangeShapeType="1"/>
          </p:cNvSpPr>
          <p:nvPr/>
        </p:nvSpPr>
        <p:spPr bwMode="auto">
          <a:xfrm>
            <a:off x="4572000" y="3810000"/>
            <a:ext cx="19050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43" name="Rectangle 42"/>
          <p:cNvSpPr>
            <a:spLocks noChangeArrowheads="1"/>
          </p:cNvSpPr>
          <p:nvPr/>
        </p:nvSpPr>
        <p:spPr bwMode="auto">
          <a:xfrm>
            <a:off x="63246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Q</a:t>
            </a:r>
            <a:r>
              <a:rPr lang="en-US" sz="1800" baseline="-25000">
                <a:solidFill>
                  <a:srgbClr val="0000FF"/>
                </a:solidFill>
              </a:rPr>
              <a:t>D</a:t>
            </a:r>
            <a:endParaRPr lang="en-US" sz="2400"/>
          </a:p>
        </p:txBody>
      </p:sp>
      <p:sp>
        <p:nvSpPr>
          <p:cNvPr id="103444" name="Rectangle 44"/>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103445" name="Rectangle 45"/>
          <p:cNvSpPr>
            <a:spLocks noChangeArrowheads="1"/>
          </p:cNvSpPr>
          <p:nvPr/>
        </p:nvSpPr>
        <p:spPr bwMode="auto">
          <a:xfrm>
            <a:off x="3733800" y="4281488"/>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S</a:t>
            </a:r>
            <a:r>
              <a:rPr lang="en-US" sz="1800" b="1" baseline="-25000">
                <a:solidFill>
                  <a:srgbClr val="0000FF"/>
                </a:solidFill>
              </a:rPr>
              <a:t>M</a:t>
            </a:r>
            <a:endParaRPr lang="en-US" sz="1800" b="1">
              <a:solidFill>
                <a:srgbClr val="0000FF"/>
              </a:solidFill>
            </a:endParaRPr>
          </a:p>
        </p:txBody>
      </p:sp>
      <p:sp>
        <p:nvSpPr>
          <p:cNvPr id="103446" name="Line 46"/>
          <p:cNvSpPr>
            <a:spLocks noChangeShapeType="1"/>
          </p:cNvSpPr>
          <p:nvPr/>
        </p:nvSpPr>
        <p:spPr bwMode="auto">
          <a:xfrm rot="-5400000">
            <a:off x="5580063" y="4705350"/>
            <a:ext cx="1792288" cy="1587"/>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47" name="Rectangle 47"/>
          <p:cNvSpPr>
            <a:spLocks noChangeArrowheads="1"/>
          </p:cNvSpPr>
          <p:nvPr/>
        </p:nvSpPr>
        <p:spPr bwMode="auto">
          <a:xfrm>
            <a:off x="4953000" y="6096000"/>
            <a:ext cx="3652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of Domestic Substitute</a:t>
            </a:r>
            <a:endParaRPr lang="en-US" sz="1600" b="1"/>
          </a:p>
        </p:txBody>
      </p:sp>
      <p:sp>
        <p:nvSpPr>
          <p:cNvPr id="103448" name="Rectangle 48"/>
          <p:cNvSpPr>
            <a:spLocks noChangeArrowheads="1"/>
          </p:cNvSpPr>
          <p:nvPr/>
        </p:nvSpPr>
        <p:spPr bwMode="auto">
          <a:xfrm>
            <a:off x="7696200" y="4953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D</a:t>
            </a:r>
            <a:r>
              <a:rPr lang="en-US" sz="1800" b="1" baseline="-25000">
                <a:solidFill>
                  <a:srgbClr val="0000FF"/>
                </a:solidFill>
              </a:rPr>
              <a:t>D</a:t>
            </a:r>
            <a:endParaRPr lang="en-US" sz="1800" b="1"/>
          </a:p>
        </p:txBody>
      </p:sp>
      <p:sp>
        <p:nvSpPr>
          <p:cNvPr id="103449" name="Rectangle 49"/>
          <p:cNvSpPr>
            <a:spLocks noChangeArrowheads="1"/>
          </p:cNvSpPr>
          <p:nvPr/>
        </p:nvSpPr>
        <p:spPr bwMode="auto">
          <a:xfrm>
            <a:off x="7696200" y="1295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S</a:t>
            </a:r>
            <a:r>
              <a:rPr lang="en-US" sz="1800" b="1" baseline="-25000">
                <a:solidFill>
                  <a:srgbClr val="0000FF"/>
                </a:solidFill>
              </a:rPr>
              <a:t>D</a:t>
            </a:r>
            <a:endParaRPr lang="en-US" sz="1800" b="1"/>
          </a:p>
        </p:txBody>
      </p:sp>
      <p:sp>
        <p:nvSpPr>
          <p:cNvPr id="103450" name="Rectangle 50"/>
          <p:cNvSpPr>
            <a:spLocks noChangeArrowheads="1"/>
          </p:cNvSpPr>
          <p:nvPr/>
        </p:nvSpPr>
        <p:spPr bwMode="auto">
          <a:xfrm>
            <a:off x="4114800" y="36576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t>P</a:t>
            </a:r>
            <a:r>
              <a:rPr lang="en-US" sz="1800" baseline="-25000"/>
              <a:t>D</a:t>
            </a:r>
            <a:endParaRPr lang="en-US" sz="2400"/>
          </a:p>
        </p:txBody>
      </p:sp>
      <p:sp>
        <p:nvSpPr>
          <p:cNvPr id="103451" name="Rectangle 51"/>
          <p:cNvSpPr>
            <a:spLocks noChangeArrowheads="1"/>
          </p:cNvSpPr>
          <p:nvPr/>
        </p:nvSpPr>
        <p:spPr bwMode="auto">
          <a:xfrm rot="-5400000">
            <a:off x="3710781" y="1775619"/>
            <a:ext cx="7445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a:t>
            </a:r>
            <a:endParaRPr lang="en-US" sz="1600" b="1"/>
          </a:p>
        </p:txBody>
      </p:sp>
    </p:spTree>
  </p:cSld>
  <p:clrMapOvr>
    <a:masterClrMapping/>
  </p:clrMapOvr>
  <p:transition spd="med">
    <p:wipe dir="r"/>
  </p:transition>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Line 22"/>
          <p:cNvSpPr>
            <a:spLocks noChangeShapeType="1"/>
          </p:cNvSpPr>
          <p:nvPr/>
        </p:nvSpPr>
        <p:spPr bwMode="auto">
          <a:xfrm>
            <a:off x="4572000" y="3810000"/>
            <a:ext cx="25908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51" name="Line 26"/>
          <p:cNvSpPr>
            <a:spLocks noChangeShapeType="1"/>
          </p:cNvSpPr>
          <p:nvPr/>
        </p:nvSpPr>
        <p:spPr bwMode="auto">
          <a:xfrm rot="-5400000">
            <a:off x="5580063" y="4705350"/>
            <a:ext cx="1792288" cy="1587"/>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52" name="Line 2"/>
          <p:cNvSpPr>
            <a:spLocks noChangeShapeType="1"/>
          </p:cNvSpPr>
          <p:nvPr/>
        </p:nvSpPr>
        <p:spPr bwMode="auto">
          <a:xfrm flipV="1">
            <a:off x="5715000" y="1524000"/>
            <a:ext cx="1905000" cy="37338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53" name="Line 3"/>
          <p:cNvSpPr>
            <a:spLocks noChangeShapeType="1"/>
          </p:cNvSpPr>
          <p:nvPr/>
        </p:nvSpPr>
        <p:spPr bwMode="auto">
          <a:xfrm flipV="1">
            <a:off x="762000" y="4495800"/>
            <a:ext cx="3276600" cy="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54" name="Line 4"/>
          <p:cNvSpPr>
            <a:spLocks noChangeShapeType="1"/>
          </p:cNvSpPr>
          <p:nvPr/>
        </p:nvSpPr>
        <p:spPr bwMode="auto">
          <a:xfrm flipH="1" flipV="1">
            <a:off x="3429000" y="4495800"/>
            <a:ext cx="0" cy="1143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55" name="Rectangle 5"/>
          <p:cNvSpPr>
            <a:spLocks noGrp="1" noChangeArrowheads="1"/>
          </p:cNvSpPr>
          <p:nvPr>
            <p:ph type="title"/>
          </p:nvPr>
        </p:nvSpPr>
        <p:spPr>
          <a:xfrm>
            <a:off x="685800" y="0"/>
            <a:ext cx="7772400" cy="1371600"/>
          </a:xfrm>
          <a:noFill/>
        </p:spPr>
        <p:txBody>
          <a:bodyPr lIns="90488" tIns="44450" rIns="90488" bIns="44450"/>
          <a:lstStyle/>
          <a:p>
            <a:r>
              <a:rPr lang="en-US" smtClean="0"/>
              <a:t>Imperfect Substitutes </a:t>
            </a:r>
            <a:br>
              <a:rPr lang="en-US" smtClean="0"/>
            </a:br>
            <a:r>
              <a:rPr lang="en-US" sz="3600" smtClean="0"/>
              <a:t>Small Country -- Tariff</a:t>
            </a:r>
            <a:endParaRPr lang="en-US" smtClean="0"/>
          </a:p>
        </p:txBody>
      </p:sp>
      <p:grpSp>
        <p:nvGrpSpPr>
          <p:cNvPr id="104456" name="Group 6"/>
          <p:cNvGrpSpPr>
            <a:grpSpLocks/>
          </p:cNvGrpSpPr>
          <p:nvPr/>
        </p:nvGrpSpPr>
        <p:grpSpPr bwMode="auto">
          <a:xfrm>
            <a:off x="762000" y="1371600"/>
            <a:ext cx="3429000" cy="4291013"/>
            <a:chOff x="480" y="864"/>
            <a:chExt cx="2160" cy="2703"/>
          </a:xfrm>
        </p:grpSpPr>
        <p:sp>
          <p:nvSpPr>
            <p:cNvPr id="104511" name="Line 7"/>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512" name="Line 8"/>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4457" name="Rectangle 9"/>
          <p:cNvSpPr>
            <a:spLocks noChangeArrowheads="1"/>
          </p:cNvSpPr>
          <p:nvPr/>
        </p:nvSpPr>
        <p:spPr bwMode="auto">
          <a:xfrm>
            <a:off x="50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104458" name="Line 10"/>
          <p:cNvSpPr>
            <a:spLocks noChangeShapeType="1"/>
          </p:cNvSpPr>
          <p:nvPr/>
        </p:nvSpPr>
        <p:spPr bwMode="auto">
          <a:xfrm>
            <a:off x="762000" y="1828800"/>
            <a:ext cx="3124200" cy="3124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59" name="Oval 11"/>
          <p:cNvSpPr>
            <a:spLocks noChangeArrowheads="1"/>
          </p:cNvSpPr>
          <p:nvPr/>
        </p:nvSpPr>
        <p:spPr bwMode="auto">
          <a:xfrm>
            <a:off x="3352800" y="4419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4460" name="Rectangle 12"/>
          <p:cNvSpPr>
            <a:spLocks noChangeArrowheads="1"/>
          </p:cNvSpPr>
          <p:nvPr/>
        </p:nvSpPr>
        <p:spPr bwMode="auto">
          <a:xfrm>
            <a:off x="3581400" y="4953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D</a:t>
            </a:r>
            <a:r>
              <a:rPr lang="en-US" sz="1800" b="1" baseline="-25000">
                <a:solidFill>
                  <a:srgbClr val="0000FF"/>
                </a:solidFill>
              </a:rPr>
              <a:t>M</a:t>
            </a:r>
            <a:endParaRPr lang="en-US" sz="1800" b="1"/>
          </a:p>
        </p:txBody>
      </p:sp>
      <p:sp>
        <p:nvSpPr>
          <p:cNvPr id="104461" name="Rectangle 13"/>
          <p:cNvSpPr>
            <a:spLocks noChangeArrowheads="1"/>
          </p:cNvSpPr>
          <p:nvPr/>
        </p:nvSpPr>
        <p:spPr bwMode="auto">
          <a:xfrm>
            <a:off x="1295400" y="6096000"/>
            <a:ext cx="2363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of Imports</a:t>
            </a:r>
            <a:endParaRPr lang="en-US" sz="1600" b="1"/>
          </a:p>
        </p:txBody>
      </p:sp>
      <p:sp>
        <p:nvSpPr>
          <p:cNvPr id="104462" name="Rectangle 14"/>
          <p:cNvSpPr>
            <a:spLocks noChangeArrowheads="1"/>
          </p:cNvSpPr>
          <p:nvPr/>
        </p:nvSpPr>
        <p:spPr bwMode="auto">
          <a:xfrm rot="-5400000">
            <a:off x="-503238" y="2324101"/>
            <a:ext cx="1857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 of Import</a:t>
            </a:r>
            <a:endParaRPr lang="en-US" sz="1600" b="1"/>
          </a:p>
        </p:txBody>
      </p:sp>
      <p:sp>
        <p:nvSpPr>
          <p:cNvPr id="104463" name="Rectangle 15"/>
          <p:cNvSpPr>
            <a:spLocks noChangeArrowheads="1"/>
          </p:cNvSpPr>
          <p:nvPr/>
        </p:nvSpPr>
        <p:spPr bwMode="auto">
          <a:xfrm>
            <a:off x="533400" y="4284663"/>
            <a:ext cx="304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e</a:t>
            </a:r>
            <a:endParaRPr lang="en-US" sz="2400"/>
          </a:p>
        </p:txBody>
      </p:sp>
      <p:sp>
        <p:nvSpPr>
          <p:cNvPr id="104464" name="Rectangle 16"/>
          <p:cNvSpPr>
            <a:spLocks noChangeArrowheads="1"/>
          </p:cNvSpPr>
          <p:nvPr/>
        </p:nvSpPr>
        <p:spPr bwMode="auto">
          <a:xfrm>
            <a:off x="3276600" y="57150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Q</a:t>
            </a:r>
            <a:r>
              <a:rPr lang="en-US" sz="1800" baseline="-25000">
                <a:solidFill>
                  <a:srgbClr val="0000FF"/>
                </a:solidFill>
              </a:rPr>
              <a:t>M</a:t>
            </a:r>
            <a:endParaRPr lang="en-US" sz="2400"/>
          </a:p>
        </p:txBody>
      </p:sp>
      <p:grpSp>
        <p:nvGrpSpPr>
          <p:cNvPr id="104465" name="Group 17"/>
          <p:cNvGrpSpPr>
            <a:grpSpLocks/>
          </p:cNvGrpSpPr>
          <p:nvPr/>
        </p:nvGrpSpPr>
        <p:grpSpPr bwMode="auto">
          <a:xfrm>
            <a:off x="4572000" y="1371600"/>
            <a:ext cx="3429000" cy="4291013"/>
            <a:chOff x="480" y="864"/>
            <a:chExt cx="2160" cy="2703"/>
          </a:xfrm>
        </p:grpSpPr>
        <p:sp>
          <p:nvSpPr>
            <p:cNvPr id="104509" name="Line 18"/>
            <p:cNvSpPr>
              <a:spLocks noChangeShapeType="1"/>
            </p:cNvSpPr>
            <p:nvPr/>
          </p:nvSpPr>
          <p:spPr bwMode="auto">
            <a:xfrm>
              <a:off x="480" y="864"/>
              <a:ext cx="0" cy="270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510" name="Line 19"/>
            <p:cNvSpPr>
              <a:spLocks noChangeShapeType="1"/>
            </p:cNvSpPr>
            <p:nvPr/>
          </p:nvSpPr>
          <p:spPr bwMode="auto">
            <a:xfrm>
              <a:off x="480" y="3552"/>
              <a:ext cx="216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4466" name="Line 20"/>
          <p:cNvSpPr>
            <a:spLocks noChangeShapeType="1"/>
          </p:cNvSpPr>
          <p:nvPr/>
        </p:nvSpPr>
        <p:spPr bwMode="auto">
          <a:xfrm>
            <a:off x="4572000" y="1905000"/>
            <a:ext cx="3124200" cy="3124200"/>
          </a:xfrm>
          <a:prstGeom prst="line">
            <a:avLst/>
          </a:prstGeom>
          <a:noFill/>
          <a:ln w="508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67" name="Oval 21"/>
          <p:cNvSpPr>
            <a:spLocks noChangeArrowheads="1"/>
          </p:cNvSpPr>
          <p:nvPr/>
        </p:nvSpPr>
        <p:spPr bwMode="auto">
          <a:xfrm>
            <a:off x="6400800" y="3733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4468" name="Rectangle 23"/>
          <p:cNvSpPr>
            <a:spLocks noChangeArrowheads="1"/>
          </p:cNvSpPr>
          <p:nvPr/>
        </p:nvSpPr>
        <p:spPr bwMode="auto">
          <a:xfrm>
            <a:off x="6248400" y="5562600"/>
            <a:ext cx="457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Q</a:t>
            </a:r>
            <a:r>
              <a:rPr lang="en-US" sz="1800" baseline="-25000">
                <a:solidFill>
                  <a:srgbClr val="0000FF"/>
                </a:solidFill>
              </a:rPr>
              <a:t>D</a:t>
            </a:r>
            <a:endParaRPr lang="en-US" sz="2400"/>
          </a:p>
        </p:txBody>
      </p:sp>
      <p:sp>
        <p:nvSpPr>
          <p:cNvPr id="104469" name="Rectangle 24"/>
          <p:cNvSpPr>
            <a:spLocks noChangeArrowheads="1"/>
          </p:cNvSpPr>
          <p:nvPr/>
        </p:nvSpPr>
        <p:spPr bwMode="auto">
          <a:xfrm>
            <a:off x="4311650" y="541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2400"/>
              <a:t>0</a:t>
            </a:r>
          </a:p>
        </p:txBody>
      </p:sp>
      <p:sp>
        <p:nvSpPr>
          <p:cNvPr id="104470" name="Rectangle 25"/>
          <p:cNvSpPr>
            <a:spLocks noChangeArrowheads="1"/>
          </p:cNvSpPr>
          <p:nvPr/>
        </p:nvSpPr>
        <p:spPr bwMode="auto">
          <a:xfrm>
            <a:off x="3962400" y="42672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S</a:t>
            </a:r>
            <a:r>
              <a:rPr lang="en-US" sz="1800" b="1" baseline="-25000">
                <a:solidFill>
                  <a:srgbClr val="0000FF"/>
                </a:solidFill>
              </a:rPr>
              <a:t>M</a:t>
            </a:r>
            <a:endParaRPr lang="en-US" sz="1800" b="1"/>
          </a:p>
        </p:txBody>
      </p:sp>
      <p:sp>
        <p:nvSpPr>
          <p:cNvPr id="104471" name="Rectangle 27"/>
          <p:cNvSpPr>
            <a:spLocks noChangeArrowheads="1"/>
          </p:cNvSpPr>
          <p:nvPr/>
        </p:nvSpPr>
        <p:spPr bwMode="auto">
          <a:xfrm>
            <a:off x="4953000" y="6096000"/>
            <a:ext cx="3652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Quantity of Domestic Substitute</a:t>
            </a:r>
            <a:endParaRPr lang="en-US" sz="1600" b="1"/>
          </a:p>
        </p:txBody>
      </p:sp>
      <p:sp>
        <p:nvSpPr>
          <p:cNvPr id="104472" name="Rectangle 28"/>
          <p:cNvSpPr>
            <a:spLocks noChangeArrowheads="1"/>
          </p:cNvSpPr>
          <p:nvPr/>
        </p:nvSpPr>
        <p:spPr bwMode="auto">
          <a:xfrm>
            <a:off x="7696200" y="4953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D</a:t>
            </a:r>
            <a:r>
              <a:rPr lang="en-US" sz="1800" b="1" baseline="-25000">
                <a:solidFill>
                  <a:srgbClr val="0000FF"/>
                </a:solidFill>
              </a:rPr>
              <a:t>D</a:t>
            </a:r>
            <a:endParaRPr lang="en-US" sz="1800" b="1"/>
          </a:p>
        </p:txBody>
      </p:sp>
      <p:sp>
        <p:nvSpPr>
          <p:cNvPr id="104473" name="Rectangle 29"/>
          <p:cNvSpPr>
            <a:spLocks noChangeArrowheads="1"/>
          </p:cNvSpPr>
          <p:nvPr/>
        </p:nvSpPr>
        <p:spPr bwMode="auto">
          <a:xfrm>
            <a:off x="7696200" y="12954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rgbClr val="0000FF"/>
                </a:solidFill>
              </a:rPr>
              <a:t>S</a:t>
            </a:r>
            <a:r>
              <a:rPr lang="en-US" sz="1800" b="1" baseline="-25000">
                <a:solidFill>
                  <a:srgbClr val="0000FF"/>
                </a:solidFill>
              </a:rPr>
              <a:t>D</a:t>
            </a:r>
            <a:endParaRPr lang="en-US" sz="1800" b="1"/>
          </a:p>
        </p:txBody>
      </p:sp>
      <p:sp>
        <p:nvSpPr>
          <p:cNvPr id="104474" name="Rectangle 30"/>
          <p:cNvSpPr>
            <a:spLocks noChangeArrowheads="1"/>
          </p:cNvSpPr>
          <p:nvPr/>
        </p:nvSpPr>
        <p:spPr bwMode="auto">
          <a:xfrm>
            <a:off x="4343400" y="3657600"/>
            <a:ext cx="304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l</a:t>
            </a:r>
            <a:endParaRPr lang="en-US" sz="2400"/>
          </a:p>
        </p:txBody>
      </p:sp>
      <p:sp>
        <p:nvSpPr>
          <p:cNvPr id="104475" name="Rectangle 31"/>
          <p:cNvSpPr>
            <a:spLocks noChangeArrowheads="1"/>
          </p:cNvSpPr>
          <p:nvPr/>
        </p:nvSpPr>
        <p:spPr bwMode="auto">
          <a:xfrm rot="-5400000">
            <a:off x="3710781" y="1775619"/>
            <a:ext cx="7445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b="1"/>
              <a:t>Price</a:t>
            </a:r>
            <a:endParaRPr lang="en-US" sz="1600" b="1"/>
          </a:p>
        </p:txBody>
      </p:sp>
      <p:sp>
        <p:nvSpPr>
          <p:cNvPr id="104476" name="Line 32"/>
          <p:cNvSpPr>
            <a:spLocks noChangeShapeType="1"/>
          </p:cNvSpPr>
          <p:nvPr/>
        </p:nvSpPr>
        <p:spPr bwMode="auto">
          <a:xfrm flipV="1">
            <a:off x="762000" y="3581400"/>
            <a:ext cx="3048000" cy="0"/>
          </a:xfrm>
          <a:prstGeom prst="line">
            <a:avLst/>
          </a:prstGeom>
          <a:noFill/>
          <a:ln w="508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77" name="Rectangle 33"/>
          <p:cNvSpPr>
            <a:spLocks noChangeArrowheads="1"/>
          </p:cNvSpPr>
          <p:nvPr/>
        </p:nvSpPr>
        <p:spPr bwMode="auto">
          <a:xfrm>
            <a:off x="533400" y="3429000"/>
            <a:ext cx="304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f</a:t>
            </a:r>
            <a:endParaRPr lang="en-US" sz="2400"/>
          </a:p>
        </p:txBody>
      </p:sp>
      <p:sp>
        <p:nvSpPr>
          <p:cNvPr id="104478" name="Line 34"/>
          <p:cNvSpPr>
            <a:spLocks noChangeShapeType="1"/>
          </p:cNvSpPr>
          <p:nvPr/>
        </p:nvSpPr>
        <p:spPr bwMode="auto">
          <a:xfrm>
            <a:off x="1143000" y="1752600"/>
            <a:ext cx="3124200" cy="3124200"/>
          </a:xfrm>
          <a:prstGeom prst="line">
            <a:avLst/>
          </a:prstGeom>
          <a:noFill/>
          <a:ln w="508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79" name="Line 35"/>
          <p:cNvSpPr>
            <a:spLocks noChangeShapeType="1"/>
          </p:cNvSpPr>
          <p:nvPr/>
        </p:nvSpPr>
        <p:spPr bwMode="auto">
          <a:xfrm>
            <a:off x="5181600" y="1828800"/>
            <a:ext cx="3124200" cy="3124200"/>
          </a:xfrm>
          <a:prstGeom prst="line">
            <a:avLst/>
          </a:prstGeom>
          <a:noFill/>
          <a:ln w="5080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80" name="Rectangle 36"/>
          <p:cNvSpPr>
            <a:spLocks noChangeArrowheads="1"/>
          </p:cNvSpPr>
          <p:nvPr/>
        </p:nvSpPr>
        <p:spPr bwMode="auto">
          <a:xfrm>
            <a:off x="8229600" y="45720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chemeClr val="hlink"/>
                </a:solidFill>
              </a:rPr>
              <a:t>D’</a:t>
            </a:r>
            <a:r>
              <a:rPr lang="en-US" sz="1800" b="1" baseline="-25000">
                <a:solidFill>
                  <a:schemeClr val="hlink"/>
                </a:solidFill>
              </a:rPr>
              <a:t>D</a:t>
            </a:r>
            <a:endParaRPr lang="en-US" sz="1800" b="1"/>
          </a:p>
        </p:txBody>
      </p:sp>
      <p:sp>
        <p:nvSpPr>
          <p:cNvPr id="104481" name="Rectangle 37"/>
          <p:cNvSpPr>
            <a:spLocks noChangeArrowheads="1"/>
          </p:cNvSpPr>
          <p:nvPr/>
        </p:nvSpPr>
        <p:spPr bwMode="auto">
          <a:xfrm>
            <a:off x="4038600" y="48006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chemeClr val="hlink"/>
                </a:solidFill>
              </a:rPr>
              <a:t>D’</a:t>
            </a:r>
            <a:r>
              <a:rPr lang="en-US" sz="1800" b="1" baseline="-25000">
                <a:solidFill>
                  <a:schemeClr val="hlink"/>
                </a:solidFill>
              </a:rPr>
              <a:t>M</a:t>
            </a:r>
            <a:endParaRPr lang="en-US" sz="1800" b="1"/>
          </a:p>
        </p:txBody>
      </p:sp>
      <p:sp>
        <p:nvSpPr>
          <p:cNvPr id="104482" name="Rectangle 38"/>
          <p:cNvSpPr>
            <a:spLocks noChangeArrowheads="1"/>
          </p:cNvSpPr>
          <p:nvPr/>
        </p:nvSpPr>
        <p:spPr bwMode="auto">
          <a:xfrm>
            <a:off x="3810000" y="3352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b="1">
                <a:solidFill>
                  <a:schemeClr val="hlink"/>
                </a:solidFill>
              </a:rPr>
              <a:t>S’</a:t>
            </a:r>
            <a:r>
              <a:rPr lang="en-US" sz="1800" b="1" baseline="-25000">
                <a:solidFill>
                  <a:schemeClr val="hlink"/>
                </a:solidFill>
              </a:rPr>
              <a:t>M</a:t>
            </a:r>
            <a:endParaRPr lang="en-US" sz="1800" b="1"/>
          </a:p>
        </p:txBody>
      </p:sp>
      <p:sp>
        <p:nvSpPr>
          <p:cNvPr id="104483" name="Rectangle 39"/>
          <p:cNvSpPr>
            <a:spLocks noChangeArrowheads="1"/>
          </p:cNvSpPr>
          <p:nvPr/>
        </p:nvSpPr>
        <p:spPr bwMode="auto">
          <a:xfrm>
            <a:off x="4267200" y="3124200"/>
            <a:ext cx="381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m</a:t>
            </a:r>
            <a:endParaRPr lang="en-US" sz="2400"/>
          </a:p>
        </p:txBody>
      </p:sp>
      <p:sp>
        <p:nvSpPr>
          <p:cNvPr id="104484" name="Line 40"/>
          <p:cNvSpPr>
            <a:spLocks noChangeShapeType="1"/>
          </p:cNvSpPr>
          <p:nvPr/>
        </p:nvSpPr>
        <p:spPr bwMode="auto">
          <a:xfrm>
            <a:off x="4572000" y="3352800"/>
            <a:ext cx="2133600" cy="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485" name="Oval 41"/>
          <p:cNvSpPr>
            <a:spLocks noChangeArrowheads="1"/>
          </p:cNvSpPr>
          <p:nvPr/>
        </p:nvSpPr>
        <p:spPr bwMode="auto">
          <a:xfrm>
            <a:off x="6629400" y="3276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4486" name="Oval 42"/>
          <p:cNvSpPr>
            <a:spLocks noChangeArrowheads="1"/>
          </p:cNvSpPr>
          <p:nvPr/>
        </p:nvSpPr>
        <p:spPr bwMode="auto">
          <a:xfrm>
            <a:off x="7086600" y="37338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4487" name="Oval 43"/>
          <p:cNvSpPr>
            <a:spLocks noChangeArrowheads="1"/>
          </p:cNvSpPr>
          <p:nvPr/>
        </p:nvSpPr>
        <p:spPr bwMode="auto">
          <a:xfrm>
            <a:off x="2438400" y="3505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4488" name="Oval 44"/>
          <p:cNvSpPr>
            <a:spLocks noChangeArrowheads="1"/>
          </p:cNvSpPr>
          <p:nvPr/>
        </p:nvSpPr>
        <p:spPr bwMode="auto">
          <a:xfrm>
            <a:off x="2895600" y="35052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4489" name="Oval 45"/>
          <p:cNvSpPr>
            <a:spLocks noChangeArrowheads="1"/>
          </p:cNvSpPr>
          <p:nvPr/>
        </p:nvSpPr>
        <p:spPr bwMode="auto">
          <a:xfrm>
            <a:off x="2895600" y="4419600"/>
            <a:ext cx="152400" cy="152400"/>
          </a:xfrm>
          <a:prstGeom prst="ellipse">
            <a:avLst/>
          </a:prstGeom>
          <a:solidFill>
            <a:schemeClr val="tx1"/>
          </a:solidFill>
          <a:ln w="12700">
            <a:solidFill>
              <a:schemeClr val="tx1"/>
            </a:solidFill>
            <a:round/>
            <a:headEnd/>
            <a:tailEnd/>
          </a:ln>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p>
        </p:txBody>
      </p:sp>
      <p:sp>
        <p:nvSpPr>
          <p:cNvPr id="104490" name="Rectangle 46"/>
          <p:cNvSpPr>
            <a:spLocks noChangeArrowheads="1"/>
          </p:cNvSpPr>
          <p:nvPr/>
        </p:nvSpPr>
        <p:spPr bwMode="auto">
          <a:xfrm>
            <a:off x="2209800" y="3581400"/>
            <a:ext cx="304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h</a:t>
            </a:r>
            <a:endParaRPr lang="en-US" sz="2400"/>
          </a:p>
        </p:txBody>
      </p:sp>
      <p:sp>
        <p:nvSpPr>
          <p:cNvPr id="104491" name="Rectangle 47"/>
          <p:cNvSpPr>
            <a:spLocks noChangeArrowheads="1"/>
          </p:cNvSpPr>
          <p:nvPr/>
        </p:nvSpPr>
        <p:spPr bwMode="auto">
          <a:xfrm>
            <a:off x="2895600" y="3124200"/>
            <a:ext cx="304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i</a:t>
            </a:r>
            <a:endParaRPr lang="en-US" sz="2400"/>
          </a:p>
        </p:txBody>
      </p:sp>
      <p:sp>
        <p:nvSpPr>
          <p:cNvPr id="104492" name="Rectangle 48"/>
          <p:cNvSpPr>
            <a:spLocks noChangeArrowheads="1"/>
          </p:cNvSpPr>
          <p:nvPr/>
        </p:nvSpPr>
        <p:spPr bwMode="auto">
          <a:xfrm>
            <a:off x="2743200" y="4437063"/>
            <a:ext cx="304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r</a:t>
            </a:r>
            <a:endParaRPr lang="en-US" sz="2400"/>
          </a:p>
        </p:txBody>
      </p:sp>
      <p:sp>
        <p:nvSpPr>
          <p:cNvPr id="104493" name="Rectangle 49"/>
          <p:cNvSpPr>
            <a:spLocks noChangeArrowheads="1"/>
          </p:cNvSpPr>
          <p:nvPr/>
        </p:nvSpPr>
        <p:spPr bwMode="auto">
          <a:xfrm>
            <a:off x="3200400" y="4419600"/>
            <a:ext cx="304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g</a:t>
            </a:r>
            <a:endParaRPr lang="en-US" sz="2400"/>
          </a:p>
        </p:txBody>
      </p:sp>
      <p:sp>
        <p:nvSpPr>
          <p:cNvPr id="104494" name="Rectangle 50"/>
          <p:cNvSpPr>
            <a:spLocks noChangeArrowheads="1"/>
          </p:cNvSpPr>
          <p:nvPr/>
        </p:nvSpPr>
        <p:spPr bwMode="auto">
          <a:xfrm>
            <a:off x="6781800" y="3124200"/>
            <a:ext cx="304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k</a:t>
            </a:r>
            <a:endParaRPr lang="en-US" sz="2400"/>
          </a:p>
        </p:txBody>
      </p:sp>
      <p:sp>
        <p:nvSpPr>
          <p:cNvPr id="104495" name="Rectangle 51"/>
          <p:cNvSpPr>
            <a:spLocks noChangeArrowheads="1"/>
          </p:cNvSpPr>
          <p:nvPr/>
        </p:nvSpPr>
        <p:spPr bwMode="auto">
          <a:xfrm>
            <a:off x="6324600" y="3352800"/>
            <a:ext cx="304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rgbClr val="0000FF"/>
                </a:solidFill>
              </a:rPr>
              <a:t>j</a:t>
            </a:r>
            <a:endParaRPr lang="en-US" sz="2400"/>
          </a:p>
        </p:txBody>
      </p:sp>
      <p:sp>
        <p:nvSpPr>
          <p:cNvPr id="104496" name="Rectangle 52"/>
          <p:cNvSpPr>
            <a:spLocks noChangeArrowheads="1"/>
          </p:cNvSpPr>
          <p:nvPr/>
        </p:nvSpPr>
        <p:spPr bwMode="auto">
          <a:xfrm>
            <a:off x="7162800" y="3505200"/>
            <a:ext cx="304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n</a:t>
            </a:r>
            <a:endParaRPr lang="en-US" sz="2400"/>
          </a:p>
        </p:txBody>
      </p:sp>
      <p:sp>
        <p:nvSpPr>
          <p:cNvPr id="104497" name="Line 53"/>
          <p:cNvSpPr>
            <a:spLocks noChangeShapeType="1"/>
          </p:cNvSpPr>
          <p:nvPr/>
        </p:nvSpPr>
        <p:spPr bwMode="auto">
          <a:xfrm>
            <a:off x="1676400" y="2667000"/>
            <a:ext cx="304800" cy="0"/>
          </a:xfrm>
          <a:prstGeom prst="line">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4498" name="Line 54"/>
          <p:cNvSpPr>
            <a:spLocks noChangeShapeType="1"/>
          </p:cNvSpPr>
          <p:nvPr/>
        </p:nvSpPr>
        <p:spPr bwMode="auto">
          <a:xfrm>
            <a:off x="5334000" y="2514600"/>
            <a:ext cx="381000" cy="0"/>
          </a:xfrm>
          <a:prstGeom prst="line">
            <a:avLst/>
          </a:prstGeom>
          <a:noFill/>
          <a:ln w="12700">
            <a:solidFill>
              <a:srgbClr val="000000"/>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4499" name="Text Box 55"/>
          <p:cNvSpPr txBox="1">
            <a:spLocks noChangeArrowheads="1"/>
          </p:cNvSpPr>
          <p:nvPr/>
        </p:nvSpPr>
        <p:spPr bwMode="auto">
          <a:xfrm>
            <a:off x="1066800" y="3810000"/>
            <a:ext cx="688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eaLnBrk="1" hangingPunct="1">
              <a:spcBef>
                <a:spcPct val="50000"/>
              </a:spcBef>
            </a:pPr>
            <a:r>
              <a:rPr lang="en-US">
                <a:solidFill>
                  <a:schemeClr val="hlink"/>
                </a:solidFill>
              </a:rPr>
              <a:t>tariff</a:t>
            </a:r>
            <a:endParaRPr lang="en-US"/>
          </a:p>
        </p:txBody>
      </p:sp>
      <p:sp>
        <p:nvSpPr>
          <p:cNvPr id="104500" name="Line 56"/>
          <p:cNvSpPr>
            <a:spLocks noChangeShapeType="1"/>
          </p:cNvSpPr>
          <p:nvPr/>
        </p:nvSpPr>
        <p:spPr bwMode="auto">
          <a:xfrm flipV="1">
            <a:off x="1066800" y="3657600"/>
            <a:ext cx="0" cy="685800"/>
          </a:xfrm>
          <a:prstGeom prst="line">
            <a:avLst/>
          </a:prstGeom>
          <a:noFill/>
          <a:ln w="12700">
            <a:solidFill>
              <a:schemeClr val="hlink"/>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501" name="Line 57"/>
          <p:cNvSpPr>
            <a:spLocks noChangeShapeType="1"/>
          </p:cNvSpPr>
          <p:nvPr/>
        </p:nvSpPr>
        <p:spPr bwMode="auto">
          <a:xfrm flipH="1" flipV="1">
            <a:off x="2514600" y="3581400"/>
            <a:ext cx="0" cy="20574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502" name="Line 58"/>
          <p:cNvSpPr>
            <a:spLocks noChangeShapeType="1"/>
          </p:cNvSpPr>
          <p:nvPr/>
        </p:nvSpPr>
        <p:spPr bwMode="auto">
          <a:xfrm flipH="1" flipV="1">
            <a:off x="2971800" y="3581400"/>
            <a:ext cx="0" cy="20574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503" name="Line 59"/>
          <p:cNvSpPr>
            <a:spLocks noChangeShapeType="1"/>
          </p:cNvSpPr>
          <p:nvPr/>
        </p:nvSpPr>
        <p:spPr bwMode="auto">
          <a:xfrm flipH="1" flipV="1">
            <a:off x="6705600" y="3352800"/>
            <a:ext cx="0" cy="22860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504" name="Line 60"/>
          <p:cNvSpPr>
            <a:spLocks noChangeShapeType="1"/>
          </p:cNvSpPr>
          <p:nvPr/>
        </p:nvSpPr>
        <p:spPr bwMode="auto">
          <a:xfrm flipH="1" flipV="1">
            <a:off x="7162800" y="3810000"/>
            <a:ext cx="0" cy="1828800"/>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505" name="Line 61"/>
          <p:cNvSpPr>
            <a:spLocks noChangeShapeType="1"/>
          </p:cNvSpPr>
          <p:nvPr/>
        </p:nvSpPr>
        <p:spPr bwMode="auto">
          <a:xfrm rot="19908918" flipV="1">
            <a:off x="3178175" y="3562350"/>
            <a:ext cx="14288" cy="949325"/>
          </a:xfrm>
          <a:prstGeom prst="line">
            <a:avLst/>
          </a:prstGeom>
          <a:noFill/>
          <a:ln w="25400">
            <a:solidFill>
              <a:srgbClr val="FF33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506" name="Rectangle 62"/>
          <p:cNvSpPr>
            <a:spLocks noChangeArrowheads="1"/>
          </p:cNvSpPr>
          <p:nvPr/>
        </p:nvSpPr>
        <p:spPr bwMode="auto">
          <a:xfrm>
            <a:off x="6553200" y="5732463"/>
            <a:ext cx="6096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Q’</a:t>
            </a:r>
            <a:r>
              <a:rPr lang="en-US" sz="1800" baseline="-25000">
                <a:solidFill>
                  <a:schemeClr val="hlink"/>
                </a:solidFill>
              </a:rPr>
              <a:t>D</a:t>
            </a:r>
            <a:endParaRPr lang="en-US" sz="2400"/>
          </a:p>
        </p:txBody>
      </p:sp>
      <p:sp>
        <p:nvSpPr>
          <p:cNvPr id="104507" name="Rectangle 63"/>
          <p:cNvSpPr>
            <a:spLocks noChangeArrowheads="1"/>
          </p:cNvSpPr>
          <p:nvPr/>
        </p:nvSpPr>
        <p:spPr bwMode="auto">
          <a:xfrm>
            <a:off x="21336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Q’</a:t>
            </a:r>
            <a:r>
              <a:rPr lang="en-US" sz="1800" baseline="-25000">
                <a:solidFill>
                  <a:schemeClr val="hlink"/>
                </a:solidFill>
              </a:rPr>
              <a:t>M</a:t>
            </a:r>
            <a:endParaRPr lang="en-US" sz="2400"/>
          </a:p>
        </p:txBody>
      </p:sp>
      <p:sp>
        <p:nvSpPr>
          <p:cNvPr id="104508" name="Rectangle 64"/>
          <p:cNvSpPr>
            <a:spLocks noChangeArrowheads="1"/>
          </p:cNvSpPr>
          <p:nvPr/>
        </p:nvSpPr>
        <p:spPr bwMode="auto">
          <a:xfrm>
            <a:off x="2667000" y="5638800"/>
            <a:ext cx="60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sz="1800">
                <a:solidFill>
                  <a:schemeClr val="hlink"/>
                </a:solidFill>
              </a:rPr>
              <a:t>Q”</a:t>
            </a:r>
            <a:r>
              <a:rPr lang="en-US" sz="1800" baseline="-25000">
                <a:solidFill>
                  <a:schemeClr val="hlink"/>
                </a:solidFill>
              </a:rPr>
              <a:t>M</a:t>
            </a:r>
            <a:endParaRPr lang="en-US" sz="2400"/>
          </a:p>
        </p:txBody>
      </p:sp>
    </p:spTree>
  </p:cSld>
  <p:clrMapOvr>
    <a:masterClrMapping/>
  </p:clrMapOvr>
  <p:transition spd="med">
    <p:wipe dir="r"/>
  </p:transition>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SUPACHAI CITES KEY NEGOTIATING AREAS</a:t>
            </a:r>
          </a:p>
        </p:txBody>
      </p:sp>
      <p:sp>
        <p:nvSpPr>
          <p:cNvPr id="100355" name="Rectangle 3"/>
          <p:cNvSpPr>
            <a:spLocks noGrp="1" noChangeArrowheads="1"/>
          </p:cNvSpPr>
          <p:nvPr>
            <p:ph type="body" idx="1"/>
          </p:nvPr>
        </p:nvSpPr>
        <p:spPr/>
        <p:txBody>
          <a:bodyPr/>
          <a:lstStyle/>
          <a:p>
            <a:pPr>
              <a:lnSpc>
                <a:spcPct val="90000"/>
              </a:lnSpc>
            </a:pPr>
            <a:r>
              <a:rPr lang="en-US" sz="2400" smtClean="0"/>
              <a:t>Trade liberalization and poverty reduction</a:t>
            </a:r>
          </a:p>
          <a:p>
            <a:pPr lvl="1">
              <a:lnSpc>
                <a:spcPct val="90000"/>
              </a:lnSpc>
            </a:pPr>
            <a:r>
              <a:rPr lang="en-US" sz="2000" smtClean="0"/>
              <a:t>Welfare gains from eliminating trade barriers gains of up to US$620 billion annually</a:t>
            </a:r>
          </a:p>
          <a:p>
            <a:pPr lvl="2" eaLnBrk="1" hangingPunct="1">
              <a:spcBef>
                <a:spcPct val="0"/>
              </a:spcBef>
            </a:pPr>
            <a:r>
              <a:rPr lang="en-US" sz="1800" smtClean="0"/>
              <a:t>about one third to one half would go to developing countries.</a:t>
            </a:r>
          </a:p>
          <a:p>
            <a:pPr eaLnBrk="1" hangingPunct="1">
              <a:spcBef>
                <a:spcPct val="0"/>
              </a:spcBef>
            </a:pPr>
            <a:r>
              <a:rPr lang="en-US" sz="2400" smtClean="0"/>
              <a:t>Tariff “peaks” </a:t>
            </a:r>
          </a:p>
          <a:p>
            <a:pPr lvl="1" eaLnBrk="1" hangingPunct="1">
              <a:spcBef>
                <a:spcPct val="0"/>
              </a:spcBef>
            </a:pPr>
            <a:r>
              <a:rPr lang="en-US" sz="2000" smtClean="0"/>
              <a:t>agricultural products, textiles, clothing and footwear</a:t>
            </a:r>
          </a:p>
          <a:p>
            <a:pPr eaLnBrk="1" hangingPunct="1">
              <a:spcBef>
                <a:spcPct val="0"/>
              </a:spcBef>
            </a:pPr>
            <a:r>
              <a:rPr lang="en-US" sz="2400" smtClean="0"/>
              <a:t>Market­access conditions key in trade in services</a:t>
            </a:r>
          </a:p>
          <a:p>
            <a:pPr eaLnBrk="1" hangingPunct="1">
              <a:spcBef>
                <a:spcPct val="0"/>
              </a:spcBef>
            </a:pPr>
            <a:r>
              <a:rPr lang="en-US" sz="2400" smtClean="0"/>
              <a:t>Regional trade agreements</a:t>
            </a:r>
          </a:p>
          <a:p>
            <a:pPr lvl="1" eaLnBrk="1" hangingPunct="1">
              <a:spcBef>
                <a:spcPct val="0"/>
              </a:spcBef>
            </a:pPr>
            <a:r>
              <a:rPr lang="en-US" sz="2000" smtClean="0"/>
              <a:t> 240 currently in force, perhaps 300 by 2005</a:t>
            </a:r>
          </a:p>
          <a:p>
            <a:pPr eaLnBrk="1" hangingPunct="1">
              <a:spcBef>
                <a:spcPct val="0"/>
              </a:spcBef>
            </a:pPr>
            <a:r>
              <a:rPr lang="en-US" sz="2400" smtClean="0"/>
              <a:t>Increasing use of contingency measures</a:t>
            </a:r>
          </a:p>
          <a:p>
            <a:pPr lvl="1" eaLnBrk="1" hangingPunct="1">
              <a:spcBef>
                <a:spcPct val="0"/>
              </a:spcBef>
            </a:pPr>
            <a:r>
              <a:rPr lang="en-US" sz="2000" smtClean="0"/>
              <a:t>e. g., anti-dumping</a:t>
            </a:r>
          </a:p>
        </p:txBody>
      </p:sp>
    </p:spTree>
  </p:cSld>
  <p:clrMapOvr>
    <a:masterClrMapping/>
  </p:clrMapOvr>
  <p:transition spd="med"/>
</p:sld>
</file>

<file path=ppt/theme/theme1.xml><?xml version="1.0" encoding="utf-8"?>
<a:theme xmlns:a="http://schemas.openxmlformats.org/drawingml/2006/main" name="L-M_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M_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M_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M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M_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M_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M_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M_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M_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Office\Templates\L-M_TEMPLATE.pot</Template>
  <TotalTime>46318925</TotalTime>
  <Pages>42</Pages>
  <Words>4860</Words>
  <Application>Microsoft Office PowerPoint</Application>
  <PresentationFormat>On-screen Show (4:3)</PresentationFormat>
  <Paragraphs>1268</Paragraphs>
  <Slides>106</Slides>
  <Notes>96</Notes>
  <HiddenSlides>58</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106</vt:i4>
      </vt:variant>
    </vt:vector>
  </HeadingPairs>
  <TitlesOfParts>
    <vt:vector size="115" baseType="lpstr">
      <vt:lpstr>Euclid</vt:lpstr>
      <vt:lpstr>Book Antiqua</vt:lpstr>
      <vt:lpstr>Symbol</vt:lpstr>
      <vt:lpstr>Times New Roman</vt:lpstr>
      <vt:lpstr>Arial</vt:lpstr>
      <vt:lpstr>L-M_TEMPLATE</vt:lpstr>
      <vt:lpstr>MathType Equation</vt:lpstr>
      <vt:lpstr>Document</vt:lpstr>
      <vt:lpstr>Equation</vt:lpstr>
      <vt:lpstr>The Instruments of Trade Policy: Part I, Tariffs</vt:lpstr>
      <vt:lpstr>Learning Objectives</vt:lpstr>
      <vt:lpstr>Learning Objectives</vt:lpstr>
      <vt:lpstr>Gains from Trade</vt:lpstr>
      <vt:lpstr>Consumption &amp; Production Gains</vt:lpstr>
      <vt:lpstr>Dynamic Gains from Trade</vt:lpstr>
      <vt:lpstr>PowerPoint Presentation</vt:lpstr>
      <vt:lpstr>PowerPoint Presentation</vt:lpstr>
      <vt:lpstr>Learning Objectives</vt:lpstr>
      <vt:lpstr>Commercial Policy</vt:lpstr>
      <vt:lpstr>Tariffs</vt:lpstr>
      <vt:lpstr>Positive Effects of Tariffs</vt:lpstr>
      <vt:lpstr>Welfare Cost of Tariffs as a Percentage of GDP</vt:lpstr>
      <vt:lpstr>Tariff Terminology</vt:lpstr>
      <vt:lpstr>Tariffs as tools of int’l policy</vt:lpstr>
      <vt:lpstr>Non-tariff Barriers</vt:lpstr>
      <vt:lpstr>Non-tariff Barriers </vt:lpstr>
      <vt:lpstr>Non-tariff Barriers</vt:lpstr>
      <vt:lpstr>Non-tariff Barriers</vt:lpstr>
      <vt:lpstr>More Non-tariff Barriers</vt:lpstr>
      <vt:lpstr>International Commodity Agreements, ICA</vt:lpstr>
      <vt:lpstr>Non-tariff Barriers</vt:lpstr>
      <vt:lpstr>Learning Objectives</vt:lpstr>
      <vt:lpstr>Welfare Cost Analysis</vt:lpstr>
      <vt:lpstr>Consumer and Producer Surplus</vt:lpstr>
      <vt:lpstr>Gains from free trade -- imports</vt:lpstr>
      <vt:lpstr>Gains from free trade -- imports</vt:lpstr>
      <vt:lpstr>Welfare of a Move to Free Trade A Small Country’s Imports</vt:lpstr>
      <vt:lpstr>Welfare of a Move to Free Trade A Small Country’s Imports</vt:lpstr>
      <vt:lpstr>Unintended side effects</vt:lpstr>
      <vt:lpstr>Gains from free trade -- exports</vt:lpstr>
      <vt:lpstr>Gains from free trade -- exports</vt:lpstr>
      <vt:lpstr>Welfare of a Move to Free Trade A Small Country’s Exports</vt:lpstr>
      <vt:lpstr>Welfare of a Move to Free Trade A Small Country’s Exports</vt:lpstr>
      <vt:lpstr>Welfare Cost of a Tariff on Imports -- Small Country</vt:lpstr>
      <vt:lpstr>Welfare Cost of a Tariff  on Imports -- Small Country</vt:lpstr>
      <vt:lpstr>Welfare Cost of a Tariff  on Imports -- Small Country</vt:lpstr>
      <vt:lpstr>Welfare Cost of a Tariff  on Imports -- Small Country</vt:lpstr>
      <vt:lpstr>Welfare Cost of a Quota  on Imports -- Small Country</vt:lpstr>
      <vt:lpstr>Welfare Cost of a Quota  on Imports -- Small Country</vt:lpstr>
      <vt:lpstr>Welfare Cost of a Quota  When gov’t auctions licenses</vt:lpstr>
      <vt:lpstr>Welfare Cost of a Quota When gov’t auctions licenses</vt:lpstr>
      <vt:lpstr>Effects of the U.S. Import Quota on Sugar</vt:lpstr>
      <vt:lpstr>Effects of the U.S. Import Quota on Sugar</vt:lpstr>
      <vt:lpstr>Export Tariff  -- Small Country</vt:lpstr>
      <vt:lpstr>Export Tariff  -- Small Country</vt:lpstr>
      <vt:lpstr>Welfare Cost -- Export Tariff Small Country Case</vt:lpstr>
      <vt:lpstr>Welfare Cost -- Export Tariff Small Country Case</vt:lpstr>
      <vt:lpstr>Learning Objectives</vt:lpstr>
      <vt:lpstr>Welfare effects of a domestic production subsidy</vt:lpstr>
      <vt:lpstr>Welfare effects of a domestic production subsidy</vt:lpstr>
      <vt:lpstr>Welfare effects of a domestic production subsidy</vt:lpstr>
      <vt:lpstr>Welfare Cost of Production Subsidies, Tariffs and Quotas</vt:lpstr>
      <vt:lpstr>Learning Objectives</vt:lpstr>
      <vt:lpstr>A low nominal tariff rate may understate the effective rate of protection</vt:lpstr>
      <vt:lpstr>Nominal &amp; Effective Rates of Protection</vt:lpstr>
      <vt:lpstr>Effective Rate of Protection</vt:lpstr>
      <vt:lpstr>Learning Objectives</vt:lpstr>
      <vt:lpstr>Int’l Free Trade Eq.  Large Country</vt:lpstr>
      <vt:lpstr>Int’l Free Trade Eq.  Large Country</vt:lpstr>
      <vt:lpstr>Import Demand</vt:lpstr>
      <vt:lpstr>Import Demand</vt:lpstr>
      <vt:lpstr>Export Supply</vt:lpstr>
      <vt:lpstr>Export Supply</vt:lpstr>
      <vt:lpstr>Export Supply &amp; Import Demand</vt:lpstr>
      <vt:lpstr>Export Supply &amp; Import Demand</vt:lpstr>
      <vt:lpstr>Optimal Tariffs</vt:lpstr>
      <vt:lpstr>Equilibrium with a Tariff  Large Country</vt:lpstr>
      <vt:lpstr>Equilibrium with a Tariff  Large Country</vt:lpstr>
      <vt:lpstr>A’s Welfare Cost -- Import Tariff Imposed by Large Country, A</vt:lpstr>
      <vt:lpstr>A’s Welfare Cost -- Import Tariff Imposed by Large Country, A</vt:lpstr>
      <vt:lpstr>B’s Welfare Cost from A’s Tariff Import Tariff Imposed by A</vt:lpstr>
      <vt:lpstr>B’s Welfare Cost from A’s Tariff Import Tariff Imposed by A</vt:lpstr>
      <vt:lpstr>World Welfare Cost of A’s Tariff</vt:lpstr>
      <vt:lpstr>World Welfare Cost of A’s Tariff</vt:lpstr>
      <vt:lpstr>World Welfare Changes</vt:lpstr>
      <vt:lpstr>Graphing Tariffs</vt:lpstr>
      <vt:lpstr>Export Supply + Specific Tariff, T</vt:lpstr>
      <vt:lpstr>Export Supply + Specific Tariff, T</vt:lpstr>
      <vt:lpstr>Export Supply + Ad-valorem Tariff, T</vt:lpstr>
      <vt:lpstr>Export Supply  with Ad-Valorem Tariff, t</vt:lpstr>
      <vt:lpstr>Price Elasticity of Demand, ed</vt:lpstr>
      <vt:lpstr>The Price Elasticity of Supply, es</vt:lpstr>
      <vt:lpstr>Import Demand Elasticity, em</vt:lpstr>
      <vt:lpstr>Import Demand Elasticity, em</vt:lpstr>
      <vt:lpstr>Interpreting em</vt:lpstr>
      <vt:lpstr>Export Supply Elasticity, ex</vt:lpstr>
      <vt:lpstr>Export Supply Elasticity, ex</vt:lpstr>
      <vt:lpstr>Interpreting ex</vt:lpstr>
      <vt:lpstr>Export Supply + Specific Tariff, T</vt:lpstr>
      <vt:lpstr>Compare em and ex   to determine A’s burden, b; 0£b£1</vt:lpstr>
      <vt:lpstr>Compare em and ex   to determine A’s burden, b; 0£b£1</vt:lpstr>
      <vt:lpstr>Differing em</vt:lpstr>
      <vt:lpstr>Differing ex</vt:lpstr>
      <vt:lpstr>Learning Objectives</vt:lpstr>
      <vt:lpstr>Imperfect Substitutes</vt:lpstr>
      <vt:lpstr>Imperfect Substitutes  Small Country -- Free Market</vt:lpstr>
      <vt:lpstr>Imperfect Substitutes  Small Country -- Tariff</vt:lpstr>
      <vt:lpstr>SUPACHAI CITES KEY NEGOTIATING AREAS</vt:lpstr>
      <vt:lpstr>Welfare Cost of a Tariff Imperfect Substitutes</vt:lpstr>
      <vt:lpstr>Welfare Cost of a Tariff Imperfect Substitutes</vt:lpstr>
      <vt:lpstr>Trade with a Tariff Versus Autarky</vt:lpstr>
      <vt:lpstr>Pure Revenue Tariff Versus Free Trade</vt:lpstr>
      <vt:lpstr>Differing em</vt:lpstr>
      <vt:lpstr>PowerPoint Presentation</vt:lpstr>
      <vt:lpstr>PowerPoint Presentation</vt:lpstr>
    </vt:vector>
  </TitlesOfParts>
  <Company>CBA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Husted and Melvin</dc:title>
  <dc:subject>International Trade</dc:subject>
  <dc:creator>John D. Eastwood</dc:creator>
  <cp:keywords/>
  <dc:description/>
  <cp:lastModifiedBy>Andrew Parkes</cp:lastModifiedBy>
  <cp:revision>568</cp:revision>
  <cp:lastPrinted>2017-03-30T20:23:05Z</cp:lastPrinted>
  <dcterms:created xsi:type="dcterms:W3CDTF">1997-06-16T14:53:50Z</dcterms:created>
  <dcterms:modified xsi:type="dcterms:W3CDTF">2018-09-30T18:58:02Z</dcterms:modified>
</cp:coreProperties>
</file>