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1.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tags/tag2.xml" ContentType="application/vnd.openxmlformats-officedocument.presentationml.tag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tags/tag3.xml" ContentType="application/vnd.openxmlformats-officedocument.presentationml.tags+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4"/>
  </p:notesMasterIdLst>
  <p:handoutMasterIdLst>
    <p:handoutMasterId r:id="rId75"/>
  </p:handoutMasterIdLst>
  <p:sldIdLst>
    <p:sldId id="259" r:id="rId2"/>
    <p:sldId id="297" r:id="rId3"/>
    <p:sldId id="299" r:id="rId4"/>
    <p:sldId id="276" r:id="rId5"/>
    <p:sldId id="326" r:id="rId6"/>
    <p:sldId id="327" r:id="rId7"/>
    <p:sldId id="328" r:id="rId8"/>
    <p:sldId id="301" r:id="rId9"/>
    <p:sldId id="294" r:id="rId10"/>
    <p:sldId id="264" r:id="rId11"/>
    <p:sldId id="266" r:id="rId12"/>
    <p:sldId id="267" r:id="rId13"/>
    <p:sldId id="270" r:id="rId14"/>
    <p:sldId id="265" r:id="rId15"/>
    <p:sldId id="269" r:id="rId16"/>
    <p:sldId id="268" r:id="rId17"/>
    <p:sldId id="271" r:id="rId18"/>
    <p:sldId id="272" r:id="rId19"/>
    <p:sldId id="260" r:id="rId20"/>
    <p:sldId id="263" r:id="rId21"/>
    <p:sldId id="258" r:id="rId22"/>
    <p:sldId id="295" r:id="rId23"/>
    <p:sldId id="300" r:id="rId24"/>
    <p:sldId id="273" r:id="rId25"/>
    <p:sldId id="274" r:id="rId26"/>
    <p:sldId id="275" r:id="rId27"/>
    <p:sldId id="296" r:id="rId28"/>
    <p:sldId id="318" r:id="rId29"/>
    <p:sldId id="319" r:id="rId30"/>
    <p:sldId id="320" r:id="rId31"/>
    <p:sldId id="316" r:id="rId32"/>
    <p:sldId id="346" r:id="rId33"/>
    <p:sldId id="302" r:id="rId34"/>
    <p:sldId id="303" r:id="rId35"/>
    <p:sldId id="305" r:id="rId36"/>
    <p:sldId id="304" r:id="rId37"/>
    <p:sldId id="315" r:id="rId38"/>
    <p:sldId id="306" r:id="rId39"/>
    <p:sldId id="307" r:id="rId40"/>
    <p:sldId id="308" r:id="rId41"/>
    <p:sldId id="309" r:id="rId42"/>
    <p:sldId id="310" r:id="rId43"/>
    <p:sldId id="329" r:id="rId44"/>
    <p:sldId id="330" r:id="rId45"/>
    <p:sldId id="331" r:id="rId46"/>
    <p:sldId id="332" r:id="rId47"/>
    <p:sldId id="333" r:id="rId48"/>
    <p:sldId id="334" r:id="rId49"/>
    <p:sldId id="335" r:id="rId50"/>
    <p:sldId id="317" r:id="rId51"/>
    <p:sldId id="311" r:id="rId52"/>
    <p:sldId id="312" r:id="rId53"/>
    <p:sldId id="313" r:id="rId54"/>
    <p:sldId id="321" r:id="rId55"/>
    <p:sldId id="322" r:id="rId56"/>
    <p:sldId id="323" r:id="rId57"/>
    <p:sldId id="324" r:id="rId58"/>
    <p:sldId id="325" r:id="rId59"/>
    <p:sldId id="336" r:id="rId60"/>
    <p:sldId id="337" r:id="rId61"/>
    <p:sldId id="338" r:id="rId62"/>
    <p:sldId id="339" r:id="rId63"/>
    <p:sldId id="340" r:id="rId64"/>
    <p:sldId id="341" r:id="rId65"/>
    <p:sldId id="342" r:id="rId66"/>
    <p:sldId id="343" r:id="rId67"/>
    <p:sldId id="344" r:id="rId68"/>
    <p:sldId id="345" r:id="rId69"/>
    <p:sldId id="257" r:id="rId70"/>
    <p:sldId id="278" r:id="rId71"/>
    <p:sldId id="347" r:id="rId72"/>
    <p:sldId id="348" r:id="rId7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620" autoAdjust="0"/>
  </p:normalViewPr>
  <p:slideViewPr>
    <p:cSldViewPr>
      <p:cViewPr varScale="1">
        <p:scale>
          <a:sx n="104" d="100"/>
          <a:sy n="104" d="100"/>
        </p:scale>
        <p:origin x="17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7" d="100"/>
          <a:sy n="37" d="100"/>
        </p:scale>
        <p:origin x="-150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48" charset="0"/>
              </a:defRPr>
            </a:lvl1pPr>
          </a:lstStyle>
          <a:p>
            <a:pPr>
              <a:defRPr/>
            </a:pPr>
            <a:r>
              <a:rPr lang="en-US"/>
              <a:t>Eastwood's ECO 486 Notes</a:t>
            </a:r>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48" charset="0"/>
              </a:defRPr>
            </a:lvl1pPr>
          </a:lstStyle>
          <a:p>
            <a:pPr>
              <a:defRPr/>
            </a:pPr>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48" charset="0"/>
              </a:defRPr>
            </a:lvl1pPr>
          </a:lstStyle>
          <a:p>
            <a:pPr>
              <a:defRPr/>
            </a:pPr>
            <a:r>
              <a:rPr lang="en-US"/>
              <a:t>Preferential Trading Arrangements</a:t>
            </a:r>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EEA6781-F30C-4BD6-A8A7-B6DEF6D9F9C2}" type="slidenum">
              <a:rPr lang="en-US" altLang="en-US"/>
              <a:pPr>
                <a:defRPr/>
              </a:pPr>
              <a:t>‹#›</a:t>
            </a:fld>
            <a:endParaRPr lang="en-US" altLang="en-US"/>
          </a:p>
        </p:txBody>
      </p:sp>
    </p:spTree>
    <p:extLst>
      <p:ext uri="{BB962C8B-B14F-4D97-AF65-F5344CB8AC3E}">
        <p14:creationId xmlns:p14="http://schemas.microsoft.com/office/powerpoint/2010/main" val="1376309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48" charset="0"/>
              </a:defRPr>
            </a:lvl1pPr>
          </a:lstStyle>
          <a:p>
            <a:pPr>
              <a:defRPr/>
            </a:pPr>
            <a:r>
              <a:rPr lang="en-US"/>
              <a:t>Eastwood's ECO 486 Notes</a:t>
            </a: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48" charset="0"/>
              </a:defRPr>
            </a:lvl1pPr>
          </a:lstStyle>
          <a:p>
            <a:pPr>
              <a:defRPr/>
            </a:pPr>
            <a:endParaRPr lang="en-US"/>
          </a:p>
        </p:txBody>
      </p:sp>
      <p:sp>
        <p:nvSpPr>
          <p:cNvPr id="20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48" charset="0"/>
              </a:defRPr>
            </a:lvl1pPr>
          </a:lstStyle>
          <a:p>
            <a:pPr>
              <a:defRPr/>
            </a:pPr>
            <a:r>
              <a:rPr lang="en-US"/>
              <a:t>Preferential Trading Arrangements</a:t>
            </a: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E2F67A7-4E5D-47AB-9C93-1C8B0F1B8E4F}" type="slidenum">
              <a:rPr lang="en-US" altLang="en-US"/>
              <a:pPr>
                <a:defRPr/>
              </a:pPr>
              <a:t>‹#›</a:t>
            </a:fld>
            <a:endParaRPr lang="en-US" altLang="en-US"/>
          </a:p>
        </p:txBody>
      </p:sp>
    </p:spTree>
    <p:extLst>
      <p:ext uri="{BB962C8B-B14F-4D97-AF65-F5344CB8AC3E}">
        <p14:creationId xmlns:p14="http://schemas.microsoft.com/office/powerpoint/2010/main" val="82057796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4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4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4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4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4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ustr.gov/trade-agreements/free-trade-agreements/cafta-dr-dominican-republic-central-america-fta" TargetMode="External"/><Relationship Id="rId13" Type="http://schemas.openxmlformats.org/officeDocument/2006/relationships/hyperlink" Target="https://ustr.gov/trade-agreements/free-trade-agreements/oman-fta" TargetMode="External"/><Relationship Id="rId18" Type="http://schemas.openxmlformats.org/officeDocument/2006/relationships/hyperlink" Target="https://ustr.gov/ttip" TargetMode="External"/><Relationship Id="rId3" Type="http://schemas.openxmlformats.org/officeDocument/2006/relationships/hyperlink" Target="https://ustr.gov/trade-agreements/free-trade-agreements/australian-fta" TargetMode="External"/><Relationship Id="rId7" Type="http://schemas.openxmlformats.org/officeDocument/2006/relationships/hyperlink" Target="https://ustr.gov/trade-agreements/free-trade-agreements/colombia-tpa" TargetMode="External"/><Relationship Id="rId12" Type="http://schemas.openxmlformats.org/officeDocument/2006/relationships/hyperlink" Target="https://ustr.gov/trade-agreements/free-trade-agreements/morocco-fta" TargetMode="External"/><Relationship Id="rId17" Type="http://schemas.openxmlformats.org/officeDocument/2006/relationships/hyperlink" Target="https://ustr.gov/tpp" TargetMode="External"/><Relationship Id="rId2" Type="http://schemas.openxmlformats.org/officeDocument/2006/relationships/slide" Target="../slides/slide7.xml"/><Relationship Id="rId16" Type="http://schemas.openxmlformats.org/officeDocument/2006/relationships/hyperlink" Target="https://ustr.gov/trade-agreements/free-trade-agreements/singapore-fta" TargetMode="External"/><Relationship Id="rId1" Type="http://schemas.openxmlformats.org/officeDocument/2006/relationships/notesMaster" Target="../notesMasters/notesMaster1.xml"/><Relationship Id="rId6" Type="http://schemas.openxmlformats.org/officeDocument/2006/relationships/hyperlink" Target="https://ustr.gov/trade-agreements/free-trade-agreements/chile-fta" TargetMode="External"/><Relationship Id="rId11" Type="http://schemas.openxmlformats.org/officeDocument/2006/relationships/hyperlink" Target="https://ustr.gov/trade-agreements/free-trade-agreements/korus-fta" TargetMode="External"/><Relationship Id="rId5" Type="http://schemas.openxmlformats.org/officeDocument/2006/relationships/hyperlink" Target="https://ustr.gov/trade-agreements/free-trade-agreements/north-american-free-trade-agreement-nafta" TargetMode="External"/><Relationship Id="rId15" Type="http://schemas.openxmlformats.org/officeDocument/2006/relationships/hyperlink" Target="https://ustr.gov/trade-agreements/free-trade-agreements/peru-tpa" TargetMode="External"/><Relationship Id="rId10" Type="http://schemas.openxmlformats.org/officeDocument/2006/relationships/hyperlink" Target="https://ustr.gov/trade-agreements/free-trade-agreements/jordan-fta" TargetMode="External"/><Relationship Id="rId4" Type="http://schemas.openxmlformats.org/officeDocument/2006/relationships/hyperlink" Target="https://ustr.gov/trade-agreements/free-trade-agreements/bahrain-fta" TargetMode="External"/><Relationship Id="rId9" Type="http://schemas.openxmlformats.org/officeDocument/2006/relationships/hyperlink" Target="https://ustr.gov/trade-agreements/free-trade-agreements/israel-fta" TargetMode="External"/><Relationship Id="rId14" Type="http://schemas.openxmlformats.org/officeDocument/2006/relationships/hyperlink" Target="https://ustr.gov/uspanamatpa"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51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51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BCD6BFD-541D-498A-AB8F-6D0B706EFB60}" type="slidenum">
              <a:rPr lang="en-US" altLang="en-US" sz="1200" smtClean="0"/>
              <a:pPr/>
              <a:t>1</a:t>
            </a:fld>
            <a:endParaRPr lang="en-US" altLang="en-US" sz="1200" smtClean="0"/>
          </a:p>
        </p:txBody>
      </p:sp>
      <p:sp>
        <p:nvSpPr>
          <p:cNvPr id="5125" name="Rectangle 2"/>
          <p:cNvSpPr>
            <a:spLocks noChangeArrowheads="1" noTextEdit="1"/>
          </p:cNvSpPr>
          <p:nvPr>
            <p:ph type="sldImg"/>
          </p:nvPr>
        </p:nvSpPr>
        <p:spPr>
          <a:ln/>
        </p:spPr>
      </p:sp>
      <p:sp>
        <p:nvSpPr>
          <p:cNvPr id="51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All WTO members are party to one or more regional trade agreements (wto.org, accessed 12/8/2016). Rest of what follows needs to be updated:</a:t>
            </a:r>
          </a:p>
          <a:p>
            <a:endParaRPr lang="en-US" altLang="en-US" smtClean="0">
              <a:latin typeface="Times New Roman" panose="02020603050405020304" pitchFamily="18" charset="0"/>
            </a:endParaRPr>
          </a:p>
          <a:p>
            <a:r>
              <a:rPr lang="en-US" altLang="en-US" smtClean="0">
                <a:latin typeface="Times New Roman" panose="02020603050405020304" pitchFamily="18" charset="0"/>
              </a:rPr>
              <a:t>The surge in RTAs has continued unabated since the early 1990s. Some 462 RTAs have been notified to the GATT/WTO up to February 2010. Of these, 345 RTAs were notified under Article XXIV of the GATT 1947 or GATT 1994; 31 under the Enabling Clause; and 86 under Article V of the GATS. At that same date, 271 agreements were in force.</a:t>
            </a:r>
          </a:p>
          <a:p>
            <a:r>
              <a:rPr lang="en-US" altLang="en-US" smtClean="0">
                <a:latin typeface="Times New Roman" panose="02020603050405020304" pitchFamily="18" charset="0"/>
              </a:rPr>
              <a:t>The overall number of RTAs in force has been increasingly steadily, a trend likely to be strengthened by the many RTAs currently under negotiations. Of these RTAs, Free Trade Agreements (FTAs) and partial scope agreements account for 90%, while customs unions account for 10 %. </a:t>
            </a:r>
          </a:p>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36855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2867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DF4C937-5848-4B4A-ADE7-DF1FE5839063}" type="slidenum">
              <a:rPr lang="en-US" altLang="en-US" sz="1200" smtClean="0"/>
              <a:pPr/>
              <a:t>15</a:t>
            </a:fld>
            <a:endParaRPr lang="en-US" altLang="en-US" sz="1200" smtClean="0"/>
          </a:p>
        </p:txBody>
      </p:sp>
    </p:spTree>
    <p:extLst>
      <p:ext uri="{BB962C8B-B14F-4D97-AF65-F5344CB8AC3E}">
        <p14:creationId xmlns:p14="http://schemas.microsoft.com/office/powerpoint/2010/main" val="3148722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307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12859D9-4D9B-4D03-B3A7-4E3F60B031C4}" type="slidenum">
              <a:rPr lang="en-US" altLang="en-US" sz="1200" smtClean="0"/>
              <a:pPr/>
              <a:t>16</a:t>
            </a:fld>
            <a:endParaRPr lang="en-US" altLang="en-US" sz="1200" smtClean="0"/>
          </a:p>
        </p:txBody>
      </p:sp>
    </p:spTree>
    <p:extLst>
      <p:ext uri="{BB962C8B-B14F-4D97-AF65-F5344CB8AC3E}">
        <p14:creationId xmlns:p14="http://schemas.microsoft.com/office/powerpoint/2010/main" val="1958592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3379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337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52144AE-51F4-4530-BC99-F95BDD4B6FB0}" type="slidenum">
              <a:rPr lang="en-US" altLang="en-US" sz="1200" smtClean="0"/>
              <a:pPr/>
              <a:t>18</a:t>
            </a:fld>
            <a:endParaRPr lang="en-US" altLang="en-US" sz="1200" smtClean="0"/>
          </a:p>
        </p:txBody>
      </p:sp>
    </p:spTree>
    <p:extLst>
      <p:ext uri="{BB962C8B-B14F-4D97-AF65-F5344CB8AC3E}">
        <p14:creationId xmlns:p14="http://schemas.microsoft.com/office/powerpoint/2010/main" val="2867039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358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358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2E2DE1-3DA3-4A1A-BB33-9646D6BCF98F}" type="slidenum">
              <a:rPr lang="en-US" altLang="en-US" sz="1200" smtClean="0"/>
              <a:pPr/>
              <a:t>19</a:t>
            </a:fld>
            <a:endParaRPr lang="en-US" altLang="en-US" sz="1200" smtClean="0"/>
          </a:p>
        </p:txBody>
      </p:sp>
    </p:spTree>
    <p:extLst>
      <p:ext uri="{BB962C8B-B14F-4D97-AF65-F5344CB8AC3E}">
        <p14:creationId xmlns:p14="http://schemas.microsoft.com/office/powerpoint/2010/main" val="2542181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3789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378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4C5235-60D9-477D-9CCD-DF28A84ACF12}" type="slidenum">
              <a:rPr lang="en-US" altLang="en-US" sz="1200" smtClean="0"/>
              <a:pPr/>
              <a:t>20</a:t>
            </a:fld>
            <a:endParaRPr lang="en-US" altLang="en-US" sz="1200" smtClean="0"/>
          </a:p>
        </p:txBody>
      </p:sp>
    </p:spTree>
    <p:extLst>
      <p:ext uri="{BB962C8B-B14F-4D97-AF65-F5344CB8AC3E}">
        <p14:creationId xmlns:p14="http://schemas.microsoft.com/office/powerpoint/2010/main" val="2175513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3993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399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7BF8380-2217-4740-8F63-2A81FC8893F3}" type="slidenum">
              <a:rPr lang="en-US" altLang="en-US" sz="1200" smtClean="0"/>
              <a:pPr/>
              <a:t>21</a:t>
            </a:fld>
            <a:endParaRPr lang="en-US" altLang="en-US" sz="1200" smtClean="0"/>
          </a:p>
        </p:txBody>
      </p:sp>
    </p:spTree>
    <p:extLst>
      <p:ext uri="{BB962C8B-B14F-4D97-AF65-F5344CB8AC3E}">
        <p14:creationId xmlns:p14="http://schemas.microsoft.com/office/powerpoint/2010/main" val="399995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419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419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06774FA-B29A-420D-918C-55E279A2EF22}" type="slidenum">
              <a:rPr lang="en-US" altLang="en-US" sz="1200" smtClean="0"/>
              <a:pPr/>
              <a:t>22</a:t>
            </a:fld>
            <a:endParaRPr lang="en-US" altLang="en-US" sz="1200" smtClean="0"/>
          </a:p>
        </p:txBody>
      </p:sp>
      <p:sp>
        <p:nvSpPr>
          <p:cNvPr id="41989" name="Rectangle 2"/>
          <p:cNvSpPr>
            <a:spLocks noChangeArrowheads="1" noTextEdit="1"/>
          </p:cNvSpPr>
          <p:nvPr>
            <p:ph type="sldImg"/>
          </p:nvPr>
        </p:nvSpPr>
        <p:spPr>
          <a:xfrm>
            <a:off x="1152525" y="692150"/>
            <a:ext cx="4554538" cy="3416300"/>
          </a:xfrm>
          <a:solidFill>
            <a:srgbClr val="FFFFFF"/>
          </a:solidFill>
          <a:ln/>
        </p:spPr>
      </p:sp>
      <p:sp>
        <p:nvSpPr>
          <p:cNvPr id="41990" name="Rectangle 3"/>
          <p:cNvSpPr>
            <a:spLocks noChangeArrowheads="1"/>
          </p:cNvSpPr>
          <p:nvPr>
            <p:ph type="body" idx="1"/>
          </p:nvPr>
        </p:nvSpPr>
        <p:spPr>
          <a:solidFill>
            <a:srgbClr val="FFFFFF"/>
          </a:solidFill>
          <a:ln>
            <a:solidFill>
              <a:srgbClr val="000000"/>
            </a:solidFill>
          </a:ln>
        </p:spPr>
        <p:txBody>
          <a:bodyPr/>
          <a:lstStyle/>
          <a:p>
            <a:r>
              <a:rPr lang="en-US" altLang="en-US" smtClean="0">
                <a:latin typeface="Times New Roman" panose="02020603050405020304" pitchFamily="18" charset="0"/>
              </a:rPr>
              <a:t>Logic</a:t>
            </a:r>
          </a:p>
          <a:p>
            <a:r>
              <a:rPr lang="en-US" altLang="en-US" smtClean="0">
                <a:latin typeface="Times New Roman" panose="02020603050405020304" pitchFamily="18" charset="0"/>
              </a:rPr>
              <a:t>     systematic study of valid inference. Classical, or</a:t>
            </a:r>
          </a:p>
          <a:p>
            <a:r>
              <a:rPr lang="en-US" altLang="en-US" smtClean="0">
                <a:latin typeface="Times New Roman" panose="02020603050405020304" pitchFamily="18" charset="0"/>
              </a:rPr>
              <a:t>     Aristotelian, logic is concerned with the formal</a:t>
            </a:r>
          </a:p>
          <a:p>
            <a:r>
              <a:rPr lang="en-US" altLang="en-US" smtClean="0">
                <a:latin typeface="Times New Roman" panose="02020603050405020304" pitchFamily="18" charset="0"/>
              </a:rPr>
              <a:t>     properties of an argument, not its factual accuracy.</a:t>
            </a:r>
          </a:p>
          <a:p>
            <a:r>
              <a:rPr lang="en-US" altLang="en-US" smtClean="0">
                <a:latin typeface="Times New Roman" panose="02020603050405020304" pitchFamily="18" charset="0"/>
              </a:rPr>
              <a:t>     Aristotle, in his Organon, held that any logical argument</a:t>
            </a:r>
          </a:p>
          <a:p>
            <a:r>
              <a:rPr lang="en-US" altLang="en-US" smtClean="0">
                <a:latin typeface="Times New Roman" panose="02020603050405020304" pitchFamily="18" charset="0"/>
              </a:rPr>
              <a:t>     could be reduced to a sequence of 3 propositions (2</a:t>
            </a:r>
          </a:p>
          <a:p>
            <a:r>
              <a:rPr lang="en-US" altLang="en-US" smtClean="0">
                <a:latin typeface="Times New Roman" panose="02020603050405020304" pitchFamily="18" charset="0"/>
              </a:rPr>
              <a:t>     premises and a conclusion), known as a SYLLOGISM,</a:t>
            </a:r>
          </a:p>
          <a:p>
            <a:r>
              <a:rPr lang="en-US" altLang="en-US" smtClean="0">
                <a:latin typeface="Times New Roman" panose="02020603050405020304" pitchFamily="18" charset="0"/>
              </a:rPr>
              <a:t>     and posited 3 laws as basic to all logical thought: the</a:t>
            </a:r>
          </a:p>
          <a:p>
            <a:r>
              <a:rPr lang="en-US" altLang="en-US" smtClean="0">
                <a:latin typeface="Times New Roman" panose="02020603050405020304" pitchFamily="18" charset="0"/>
              </a:rPr>
              <a:t>     law of identity (A is A); the law of contradiction (A</a:t>
            </a:r>
          </a:p>
          <a:p>
            <a:r>
              <a:rPr lang="en-US" altLang="en-US" smtClean="0">
                <a:latin typeface="Times New Roman" panose="02020603050405020304" pitchFamily="18" charset="0"/>
              </a:rPr>
              <a:t>     cannot be both A and not A); and the law of the</a:t>
            </a:r>
          </a:p>
          <a:p>
            <a:r>
              <a:rPr lang="en-US" altLang="en-US" smtClean="0">
                <a:latin typeface="Times New Roman" panose="02020603050405020304" pitchFamily="18" charset="0"/>
              </a:rPr>
              <a:t>     excluded middle (A must be either A or not A). </a:t>
            </a:r>
          </a:p>
          <a:p>
            <a:endParaRPr lang="en-US" altLang="en-US" smtClean="0">
              <a:latin typeface="Times New Roman" panose="02020603050405020304" pitchFamily="18" charset="0"/>
            </a:endParaRPr>
          </a:p>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07119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4403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440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988A61E-5CBB-4D0B-A9BF-93F8DF935C77}" type="slidenum">
              <a:rPr lang="en-US" altLang="en-US" sz="1200" smtClean="0"/>
              <a:pPr/>
              <a:t>23</a:t>
            </a:fld>
            <a:endParaRPr lang="en-US" altLang="en-US" sz="1200" smtClean="0"/>
          </a:p>
        </p:txBody>
      </p:sp>
      <p:sp>
        <p:nvSpPr>
          <p:cNvPr id="44037" name="Rectangle 2"/>
          <p:cNvSpPr>
            <a:spLocks noChangeArrowheads="1" noTextEdit="1"/>
          </p:cNvSpPr>
          <p:nvPr>
            <p:ph type="sldImg"/>
          </p:nvPr>
        </p:nvSpPr>
        <p:spPr>
          <a:xfrm>
            <a:off x="1144588" y="687388"/>
            <a:ext cx="4568825" cy="3425825"/>
          </a:xfrm>
          <a:ln w="12700" cap="flat"/>
        </p:spPr>
      </p:sp>
      <p:sp>
        <p:nvSpPr>
          <p:cNvPr id="440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85464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3E809C2-86FE-4156-91A3-72506E5E8DF5}" type="slidenum">
              <a:rPr lang="en-US" altLang="en-US" sz="1200" smtClean="0"/>
              <a:pPr/>
              <a:t>28</a:t>
            </a:fld>
            <a:endParaRPr lang="en-US" altLang="en-US" sz="1200"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009204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E9275D1-E4BE-4FD3-99A7-938C85E72C6C}" type="slidenum">
              <a:rPr lang="en-US" altLang="en-US" sz="1200" smtClean="0"/>
              <a:pPr/>
              <a:t>29</a:t>
            </a:fld>
            <a:endParaRPr lang="en-US" altLang="en-US" sz="1200"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98656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717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D919C40-6C58-44F4-8711-5E6515DA4181}" type="slidenum">
              <a:rPr lang="en-US" altLang="en-US" sz="1200" smtClean="0"/>
              <a:pPr/>
              <a:t>2</a:t>
            </a:fld>
            <a:endParaRPr lang="en-US" altLang="en-US" sz="1200" smtClean="0"/>
          </a:p>
        </p:txBody>
      </p:sp>
      <p:sp>
        <p:nvSpPr>
          <p:cNvPr id="7173" name="Rectangle 2"/>
          <p:cNvSpPr>
            <a:spLocks noChangeArrowheads="1" noTextEdit="1"/>
          </p:cNvSpPr>
          <p:nvPr>
            <p:ph type="sldImg"/>
          </p:nvPr>
        </p:nvSpPr>
        <p:spPr>
          <a:xfrm>
            <a:off x="1144588" y="687388"/>
            <a:ext cx="4568825" cy="3425825"/>
          </a:xfrm>
          <a:ln w="12700" cap="flat"/>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06010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2D8B4D1-DCC3-4BC4-991A-A06F8C050FA1}" type="slidenum">
              <a:rPr lang="en-US" altLang="en-US" sz="1200" smtClean="0"/>
              <a:pPr/>
              <a:t>30</a:t>
            </a:fld>
            <a:endParaRPr lang="en-US" altLang="en-US" sz="1200"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47925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563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563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256B8F2-6713-4C8F-B7A6-8E432D61F2FD}" type="slidenum">
              <a:rPr lang="en-US" altLang="en-US" sz="1200" smtClean="0"/>
              <a:pPr/>
              <a:t>31</a:t>
            </a:fld>
            <a:endParaRPr lang="en-US" altLang="en-US" sz="1200" smtClean="0"/>
          </a:p>
        </p:txBody>
      </p:sp>
      <p:sp>
        <p:nvSpPr>
          <p:cNvPr id="56325" name="Rectangle 2"/>
          <p:cNvSpPr>
            <a:spLocks noChangeArrowheads="1" noTextEdit="1"/>
          </p:cNvSpPr>
          <p:nvPr>
            <p:ph type="sldImg"/>
          </p:nvPr>
        </p:nvSpPr>
        <p:spPr>
          <a:xfrm>
            <a:off x="1144588" y="687388"/>
            <a:ext cx="4568825" cy="3425825"/>
          </a:xfrm>
          <a:ln w="12700" cap="flat"/>
        </p:spPr>
      </p:sp>
      <p:sp>
        <p:nvSpPr>
          <p:cNvPr id="563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969789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8399DC7-9E9B-424A-BB74-47CC3136EBEB}" type="slidenum">
              <a:rPr lang="fr-FR" altLang="en-US" sz="1200" smtClean="0"/>
              <a:pPr/>
              <a:t>32</a:t>
            </a:fld>
            <a:endParaRPr lang="fr-FR" altLang="en-US" sz="1200" smtClean="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latin typeface="Times New Roman" panose="02020603050405020304" pitchFamily="18" charset="0"/>
            </a:endParaRPr>
          </a:p>
        </p:txBody>
      </p:sp>
    </p:spTree>
    <p:extLst>
      <p:ext uri="{BB962C8B-B14F-4D97-AF65-F5344CB8AC3E}">
        <p14:creationId xmlns:p14="http://schemas.microsoft.com/office/powerpoint/2010/main" val="3755109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rPr>
              <a:t>To be able to adopt the euro, a Member State must have observed the normal fluctuation margins provided for by the European exchange-rate mechanism (ERM-II) for at least two years without devaluing its currency. Three Member States (Estonia, Lithuania and Slovenia) joined ERM-II on 28 June 2004 and wish to adopt the euro as soon as possible (2007). This is also true for Cyprus, Latvia and Malta, which joined ERM-II on 2 May 2005.</a:t>
            </a:r>
          </a:p>
          <a:p>
            <a:endParaRPr lang="en-US" altLang="en-US" smtClean="0">
              <a:latin typeface="Times New Roman" panose="02020603050405020304" pitchFamily="18" charset="0"/>
            </a:endParaRPr>
          </a:p>
        </p:txBody>
      </p:sp>
      <p:sp>
        <p:nvSpPr>
          <p:cNvPr id="634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634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634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7FD1C98-0122-4D2E-B02C-154EA8ADA7F9}" type="slidenum">
              <a:rPr lang="en-US" altLang="en-US" sz="1200" smtClean="0"/>
              <a:pPr/>
              <a:t>36</a:t>
            </a:fld>
            <a:endParaRPr lang="en-US" altLang="en-US" sz="1200" smtClean="0"/>
          </a:p>
        </p:txBody>
      </p:sp>
    </p:spTree>
    <p:extLst>
      <p:ext uri="{BB962C8B-B14F-4D97-AF65-F5344CB8AC3E}">
        <p14:creationId xmlns:p14="http://schemas.microsoft.com/office/powerpoint/2010/main" val="2307466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0248B70-6500-4755-A8A9-0B1DC7317DDA}" type="slidenum">
              <a:rPr lang="en-US" altLang="en-US" sz="1200" smtClean="0"/>
              <a:pPr/>
              <a:t>43</a:t>
            </a:fld>
            <a:endParaRPr lang="en-US" altLang="en-US" sz="1200" smtClean="0"/>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929299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5EFC342-407B-4128-BE2B-F6A0B09085F6}" type="slidenum">
              <a:rPr lang="en-US" altLang="en-US" sz="1200" smtClean="0"/>
              <a:pPr/>
              <a:t>44</a:t>
            </a:fld>
            <a:endParaRPr lang="en-US" altLang="en-US" sz="1200" smtClean="0"/>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4123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09F6E9-7CC1-473A-A0B5-F23A2D67B42A}" type="slidenum">
              <a:rPr lang="en-US" altLang="en-US" sz="1200" smtClean="0"/>
              <a:pPr/>
              <a:t>45</a:t>
            </a:fld>
            <a:endParaRPr lang="en-US" altLang="en-US" sz="1200" smtClean="0"/>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959608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A036BD1-7408-45BD-AD59-AA0ED597DF45}" type="slidenum">
              <a:rPr lang="en-US" altLang="en-US" sz="1200" smtClean="0"/>
              <a:pPr/>
              <a:t>46</a:t>
            </a:fld>
            <a:endParaRPr lang="en-US" altLang="en-US" sz="1200" smtClean="0"/>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19292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E8409F-48A8-4237-9F82-6AEBAA5B3812}" type="slidenum">
              <a:rPr lang="en-US" altLang="en-US" sz="1200" smtClean="0"/>
              <a:pPr/>
              <a:t>47</a:t>
            </a:fld>
            <a:endParaRPr lang="en-US" altLang="en-US" sz="1200" smtClean="0"/>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3329722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D9EAC55-8B20-42AB-894B-65BE00CF7DA9}" type="slidenum">
              <a:rPr lang="en-US" altLang="en-US" sz="1200" smtClean="0"/>
              <a:pPr/>
              <a:t>48</a:t>
            </a:fld>
            <a:endParaRPr lang="en-US" altLang="en-US" sz="1200" smtClean="0"/>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77032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921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922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39881F2-A00C-40A6-90CC-1153F0F4389D}" type="slidenum">
              <a:rPr lang="en-US" altLang="en-US" sz="1200" smtClean="0"/>
              <a:pPr/>
              <a:t>3</a:t>
            </a:fld>
            <a:endParaRPr lang="en-US" altLang="en-US" sz="1200" smtClean="0"/>
          </a:p>
        </p:txBody>
      </p:sp>
      <p:sp>
        <p:nvSpPr>
          <p:cNvPr id="9221" name="Rectangle 2"/>
          <p:cNvSpPr>
            <a:spLocks noChangeArrowheads="1" noTextEdit="1"/>
          </p:cNvSpPr>
          <p:nvPr>
            <p:ph type="sldImg"/>
          </p:nvPr>
        </p:nvSpPr>
        <p:spPr>
          <a:xfrm>
            <a:off x="1144588" y="687388"/>
            <a:ext cx="4568825" cy="3425825"/>
          </a:xfrm>
          <a:ln w="12700" cap="flat"/>
        </p:spPr>
      </p:sp>
      <p:sp>
        <p:nvSpPr>
          <p:cNvPr id="92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6924123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8397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839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5678F48-FA76-49EE-95AF-C0046CF7F080}" type="slidenum">
              <a:rPr lang="en-US" altLang="en-US" sz="1200" smtClean="0"/>
              <a:pPr/>
              <a:t>49</a:t>
            </a:fld>
            <a:endParaRPr lang="en-US" altLang="en-US" sz="1200" smtClean="0"/>
          </a:p>
        </p:txBody>
      </p:sp>
      <p:sp>
        <p:nvSpPr>
          <p:cNvPr id="83973" name="Rectangle 2"/>
          <p:cNvSpPr>
            <a:spLocks noChangeArrowheads="1" noTextEdit="1"/>
          </p:cNvSpPr>
          <p:nvPr>
            <p:ph type="sldImg"/>
          </p:nvPr>
        </p:nvSpPr>
        <p:spPr>
          <a:xfrm>
            <a:off x="1144588" y="687388"/>
            <a:ext cx="4568825" cy="3425825"/>
          </a:xfrm>
          <a:ln w="12700" cap="flat"/>
        </p:spPr>
      </p:sp>
      <p:sp>
        <p:nvSpPr>
          <p:cNvPr id="839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795443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F963A4C-FDB2-46F3-86A0-B87FB3ACD69C}" type="slidenum">
              <a:rPr lang="en-US" altLang="en-US" sz="1200" smtClean="0"/>
              <a:pPr/>
              <a:t>50</a:t>
            </a:fld>
            <a:endParaRPr lang="en-US" altLang="en-US" sz="1200" smtClean="0"/>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2323180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1A1E3EC-6D5F-4575-BA15-E7ADC7FB6FFA}" type="slidenum">
              <a:rPr lang="en-US" altLang="en-US" sz="1200" smtClean="0"/>
              <a:pPr/>
              <a:t>54</a:t>
            </a:fld>
            <a:endParaRPr lang="en-US" altLang="en-US" sz="1200" smtClean="0"/>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007249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D5B7DFA-8072-4109-97A8-B062CC76C121}" type="slidenum">
              <a:rPr lang="en-US" altLang="en-US" sz="1200" smtClean="0"/>
              <a:pPr/>
              <a:t>55</a:t>
            </a:fld>
            <a:endParaRPr lang="en-US" altLang="en-US" sz="1200" smtClean="0"/>
          </a:p>
        </p:txBody>
      </p:sp>
      <p:sp>
        <p:nvSpPr>
          <p:cNvPr id="93187" name="Rectangle 2"/>
          <p:cNvSpPr>
            <a:spLocks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355158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3CCB11D-7C3D-4A0A-9EC5-4387AC9F3E05}" type="slidenum">
              <a:rPr lang="en-US" altLang="en-US" sz="1200" smtClean="0"/>
              <a:pPr/>
              <a:t>56</a:t>
            </a:fld>
            <a:endParaRPr lang="en-US" altLang="en-US" sz="1200" smtClean="0"/>
          </a:p>
        </p:txBody>
      </p:sp>
      <p:sp>
        <p:nvSpPr>
          <p:cNvPr id="95235" name="Rectangle 2"/>
          <p:cNvSpPr>
            <a:spLocks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406244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323C8B9-8C86-4C66-865F-D9D38E5D8C09}" type="slidenum">
              <a:rPr lang="en-US" altLang="en-US" sz="1200" smtClean="0"/>
              <a:pPr/>
              <a:t>57</a:t>
            </a:fld>
            <a:endParaRPr lang="en-US" altLang="en-US" sz="1200" smtClean="0"/>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168152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9905C46-2008-4F1C-B02C-58E96417E1AB}" type="slidenum">
              <a:rPr lang="en-US" altLang="en-US" sz="1200" smtClean="0"/>
              <a:pPr/>
              <a:t>58</a:t>
            </a:fld>
            <a:endParaRPr lang="en-US" altLang="en-US" sz="1200" smtClean="0"/>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2343362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ECAF008-C75B-4D84-9CA7-0B0D2F1B4B4A}" type="slidenum">
              <a:rPr lang="en-US" altLang="en-US" sz="1200" smtClean="0"/>
              <a:pPr/>
              <a:t>59</a:t>
            </a:fld>
            <a:endParaRPr lang="en-US" altLang="en-US" sz="1200" smtClean="0"/>
          </a:p>
        </p:txBody>
      </p:sp>
      <p:sp>
        <p:nvSpPr>
          <p:cNvPr id="101379" name="Rectangle 2"/>
          <p:cNvSpPr>
            <a:spLocks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195032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BC26255-A3CA-4BBD-A529-24B35AEF3A51}" type="slidenum">
              <a:rPr lang="en-US" altLang="en-US" sz="1200" smtClean="0"/>
              <a:pPr/>
              <a:t>60</a:t>
            </a:fld>
            <a:endParaRPr lang="en-US" altLang="en-US" sz="1200" smtClean="0"/>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592384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9FD2FEB-2004-4048-817F-04CE05899FE8}" type="slidenum">
              <a:rPr lang="en-US" altLang="en-US" sz="1200" smtClean="0"/>
              <a:pPr/>
              <a:t>61</a:t>
            </a:fld>
            <a:endParaRPr lang="en-US" altLang="en-US" sz="1200" smtClean="0"/>
          </a:p>
        </p:txBody>
      </p:sp>
      <p:sp>
        <p:nvSpPr>
          <p:cNvPr id="105475" name="Rectangle 2"/>
          <p:cNvSpPr>
            <a:spLocks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72439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5E4D90-FEA4-486D-8AD1-2E50FA322C6A}" type="slidenum">
              <a:rPr lang="en-US" altLang="en-US" sz="1200" smtClean="0"/>
              <a:pPr/>
              <a:t>5</a:t>
            </a:fld>
            <a:endParaRPr lang="en-US" altLang="en-US" sz="1200" smtClean="0"/>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3415725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628FCBA-C197-4DAC-B8C4-F515B7380982}" type="slidenum">
              <a:rPr lang="en-US" altLang="en-US" sz="1200" smtClean="0"/>
              <a:pPr/>
              <a:t>62</a:t>
            </a:fld>
            <a:endParaRPr lang="en-US" altLang="en-US" sz="1200" smtClean="0"/>
          </a:p>
        </p:txBody>
      </p:sp>
      <p:sp>
        <p:nvSpPr>
          <p:cNvPr id="107523" name="Rectangle 2"/>
          <p:cNvSpPr>
            <a:spLocks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187796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C529193-BBCF-446E-8C76-47F3F886144D}" type="slidenum">
              <a:rPr lang="en-US" altLang="en-US" sz="1200" smtClean="0"/>
              <a:pPr/>
              <a:t>63</a:t>
            </a:fld>
            <a:endParaRPr lang="en-US" altLang="en-US" sz="1200" smtClean="0"/>
          </a:p>
        </p:txBody>
      </p:sp>
      <p:sp>
        <p:nvSpPr>
          <p:cNvPr id="109571" name="Rectangle 2"/>
          <p:cNvSpPr>
            <a:spLocks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711516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FD269A7-872B-41D7-B730-2CD6A00BC7FA}" type="slidenum">
              <a:rPr lang="en-US" altLang="en-US" sz="1200" smtClean="0"/>
              <a:pPr/>
              <a:t>64</a:t>
            </a:fld>
            <a:endParaRPr lang="en-US" altLang="en-US" sz="1200" smtClean="0"/>
          </a:p>
        </p:txBody>
      </p:sp>
      <p:sp>
        <p:nvSpPr>
          <p:cNvPr id="111619" name="Rectangle 2"/>
          <p:cNvSpPr>
            <a:spLocks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5714789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FC0FB64-AAF2-4E89-9758-ECF170312BB0}" type="slidenum">
              <a:rPr lang="en-US" altLang="en-US" sz="1200" smtClean="0"/>
              <a:pPr/>
              <a:t>65</a:t>
            </a:fld>
            <a:endParaRPr lang="en-US" altLang="en-US" sz="1200" smtClean="0"/>
          </a:p>
        </p:txBody>
      </p:sp>
      <p:sp>
        <p:nvSpPr>
          <p:cNvPr id="113667" name="Rectangle 2"/>
          <p:cNvSpPr>
            <a:spLocks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629323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4CD8B20-08B2-4415-A3BF-EBF295606747}" type="slidenum">
              <a:rPr lang="en-US" altLang="en-US" sz="1200" smtClean="0"/>
              <a:pPr/>
              <a:t>66</a:t>
            </a:fld>
            <a:endParaRPr lang="en-US" altLang="en-US" sz="1200" smtClean="0"/>
          </a:p>
        </p:txBody>
      </p:sp>
      <p:sp>
        <p:nvSpPr>
          <p:cNvPr id="115715" name="Rectangle 2"/>
          <p:cNvSpPr>
            <a:spLocks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053143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5E101D1-9129-4B18-B79C-FDBD80C79737}" type="slidenum">
              <a:rPr lang="en-US" altLang="en-US" sz="1200" smtClean="0"/>
              <a:pPr/>
              <a:t>67</a:t>
            </a:fld>
            <a:endParaRPr lang="en-US" altLang="en-US" sz="1200" smtClean="0"/>
          </a:p>
        </p:txBody>
      </p:sp>
      <p:sp>
        <p:nvSpPr>
          <p:cNvPr id="117763" name="Rectangle 2"/>
          <p:cNvSpPr>
            <a:spLocks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356269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17A95E6-8FD4-49E1-A56E-5FAC96BD43F9}" type="slidenum">
              <a:rPr lang="en-US" altLang="en-US" sz="1200" smtClean="0"/>
              <a:pPr/>
              <a:t>68</a:t>
            </a:fld>
            <a:endParaRPr lang="en-US" altLang="en-US" sz="1200" smtClean="0"/>
          </a:p>
        </p:txBody>
      </p:sp>
      <p:sp>
        <p:nvSpPr>
          <p:cNvPr id="119811" name="Rectangle 2"/>
          <p:cNvSpPr>
            <a:spLocks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941001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12185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12186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411CC32-B82A-4299-AE8B-7988599C2E32}" type="slidenum">
              <a:rPr lang="en-US" altLang="en-US" sz="1200" smtClean="0"/>
              <a:pPr/>
              <a:t>69</a:t>
            </a:fld>
            <a:endParaRPr lang="en-US" altLang="en-US" sz="1200" smtClean="0"/>
          </a:p>
        </p:txBody>
      </p:sp>
    </p:spTree>
    <p:extLst>
      <p:ext uri="{BB962C8B-B14F-4D97-AF65-F5344CB8AC3E}">
        <p14:creationId xmlns:p14="http://schemas.microsoft.com/office/powerpoint/2010/main" val="16945524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12390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12390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5B97C28-5C76-47EE-A652-65708428572A}" type="slidenum">
              <a:rPr lang="en-US" altLang="en-US" sz="1200" smtClean="0"/>
              <a:pPr/>
              <a:t>70</a:t>
            </a:fld>
            <a:endParaRPr lang="en-US" altLang="en-US" sz="1200" smtClean="0"/>
          </a:p>
        </p:txBody>
      </p:sp>
    </p:spTree>
    <p:extLst>
      <p:ext uri="{BB962C8B-B14F-4D97-AF65-F5344CB8AC3E}">
        <p14:creationId xmlns:p14="http://schemas.microsoft.com/office/powerpoint/2010/main" val="3170729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AAB47B5-0435-4E8C-BE42-DD4FBF1CB65F}" type="slidenum">
              <a:rPr lang="en-US" altLang="en-US" sz="1200" smtClean="0"/>
              <a:pPr/>
              <a:t>6</a:t>
            </a:fld>
            <a:endParaRPr lang="en-US" altLang="en-US" sz="1200" smtClean="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01049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C7FC449-AABA-4DFB-86CD-EB3831235CFF}" type="slidenum">
              <a:rPr lang="en-US" altLang="en-US" sz="1200" smtClean="0"/>
              <a:pPr/>
              <a:t>7</a:t>
            </a:fld>
            <a:endParaRPr lang="en-US" altLang="en-US" sz="1200" smtClean="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hlinkClick r:id="rId3"/>
              </a:rPr>
              <a:t>Australia</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4"/>
              </a:rPr>
              <a:t>Bahrain</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5"/>
              </a:rPr>
              <a:t>Canada</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6"/>
              </a:rPr>
              <a:t>Chile</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7"/>
              </a:rPr>
              <a:t>Colombia</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8"/>
              </a:rPr>
              <a:t>Costa Rica</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8"/>
              </a:rPr>
              <a:t>Dominican Republic</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8"/>
              </a:rPr>
              <a:t>El Salvador</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8"/>
              </a:rPr>
              <a:t>Guatemala</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8"/>
              </a:rPr>
              <a:t>Honduras</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9"/>
              </a:rPr>
              <a:t>Israel</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10"/>
              </a:rPr>
              <a:t>Jordan</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11"/>
              </a:rPr>
              <a:t>Korea</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5"/>
              </a:rPr>
              <a:t>Mexico</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12"/>
              </a:rPr>
              <a:t>Morocco</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8"/>
              </a:rPr>
              <a:t>Nicaragua</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13"/>
              </a:rPr>
              <a:t>Oman</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14"/>
              </a:rPr>
              <a:t>Panama</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15"/>
              </a:rPr>
              <a:t>Peru</a:t>
            </a:r>
            <a:endParaRPr lang="en-US" altLang="en-US" smtClean="0">
              <a:latin typeface="Times New Roman" panose="02020603050405020304" pitchFamily="18" charset="0"/>
            </a:endParaRPr>
          </a:p>
          <a:p>
            <a:r>
              <a:rPr lang="en-US" altLang="en-US" smtClean="0">
                <a:latin typeface="Times New Roman" panose="02020603050405020304" pitchFamily="18" charset="0"/>
                <a:hlinkClick r:id="rId16"/>
              </a:rPr>
              <a:t>Singapore</a:t>
            </a:r>
            <a:endParaRPr lang="en-US" altLang="en-US" smtClean="0">
              <a:latin typeface="Times New Roman" panose="02020603050405020304" pitchFamily="18" charset="0"/>
            </a:endParaRPr>
          </a:p>
          <a:p>
            <a:r>
              <a:rPr lang="en-US" altLang="en-US" smtClean="0">
                <a:latin typeface="Times New Roman" panose="02020603050405020304" pitchFamily="18" charset="0"/>
              </a:rPr>
              <a:t>The United States has completed negotiations of a regional, Asia-Pacific trade agreement, known as the </a:t>
            </a:r>
            <a:r>
              <a:rPr lang="en-US" altLang="en-US" smtClean="0">
                <a:latin typeface="Times New Roman" panose="02020603050405020304" pitchFamily="18" charset="0"/>
                <a:hlinkClick r:id="rId17"/>
              </a:rPr>
              <a:t>Trans-Pacific Partnership (TPP) Agreement</a:t>
            </a:r>
            <a:r>
              <a:rPr lang="en-US" altLang="en-US" smtClean="0">
                <a:latin typeface="Times New Roman" panose="02020603050405020304" pitchFamily="18" charset="0"/>
              </a:rPr>
              <a:t> and is in negotiations of the </a:t>
            </a:r>
            <a:r>
              <a:rPr lang="en-US" altLang="en-US" smtClean="0">
                <a:latin typeface="Times New Roman" panose="02020603050405020304" pitchFamily="18" charset="0"/>
                <a:hlinkClick r:id="rId18"/>
              </a:rPr>
              <a:t>Transatlantic Trade and Investment Partnership (T-TIP)</a:t>
            </a:r>
            <a:r>
              <a:rPr lang="en-US" altLang="en-US" smtClean="0">
                <a:latin typeface="Times New Roman" panose="02020603050405020304" pitchFamily="18" charset="0"/>
              </a:rPr>
              <a:t> with the European Union, with the objective of shaping a high-standard, broad-based regional pact.</a:t>
            </a:r>
          </a:p>
        </p:txBody>
      </p:sp>
    </p:spTree>
    <p:extLst>
      <p:ext uri="{BB962C8B-B14F-4D97-AF65-F5344CB8AC3E}">
        <p14:creationId xmlns:p14="http://schemas.microsoft.com/office/powerpoint/2010/main" val="3000000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1843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184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8F95CB-B394-4793-8AD8-C9C9F1330C49}" type="slidenum">
              <a:rPr lang="en-US" altLang="en-US" sz="1200" smtClean="0"/>
              <a:pPr/>
              <a:t>8</a:t>
            </a:fld>
            <a:endParaRPr lang="en-US" altLang="en-US" sz="1200" smtClean="0"/>
          </a:p>
        </p:txBody>
      </p:sp>
      <p:sp>
        <p:nvSpPr>
          <p:cNvPr id="18437" name="Rectangle 2"/>
          <p:cNvSpPr>
            <a:spLocks noChangeArrowheads="1" noTextEdit="1"/>
          </p:cNvSpPr>
          <p:nvPr>
            <p:ph type="sldImg"/>
          </p:nvPr>
        </p:nvSpPr>
        <p:spPr>
          <a:xfrm>
            <a:off x="1144588" y="687388"/>
            <a:ext cx="4568825" cy="3425825"/>
          </a:xfrm>
          <a:ln w="12700" cap="flat"/>
        </p:spPr>
      </p:sp>
      <p:sp>
        <p:nvSpPr>
          <p:cNvPr id="184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85515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2457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245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A7E7287-9290-41DE-A5E9-83F8FA6E8E85}" type="slidenum">
              <a:rPr lang="en-US" altLang="en-US" sz="1200" smtClean="0"/>
              <a:pPr/>
              <a:t>13</a:t>
            </a:fld>
            <a:endParaRPr lang="en-US" altLang="en-US" sz="1200" smtClean="0"/>
          </a:p>
        </p:txBody>
      </p:sp>
    </p:spTree>
    <p:extLst>
      <p:ext uri="{BB962C8B-B14F-4D97-AF65-F5344CB8AC3E}">
        <p14:creationId xmlns:p14="http://schemas.microsoft.com/office/powerpoint/2010/main" val="1782415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Eastwood's ECO 486 Notes</a:t>
            </a:r>
          </a:p>
        </p:txBody>
      </p:sp>
      <p:sp>
        <p:nvSpPr>
          <p:cNvPr id="2662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Preferential Trading Arrangements</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F0CA72E-AEBA-414F-89CB-0AF0A440E4B8}" type="slidenum">
              <a:rPr lang="en-US" altLang="en-US" sz="1200" smtClean="0"/>
              <a:pPr/>
              <a:t>14</a:t>
            </a:fld>
            <a:endParaRPr lang="en-US" altLang="en-US" sz="1200" smtClean="0"/>
          </a:p>
        </p:txBody>
      </p:sp>
    </p:spTree>
    <p:extLst>
      <p:ext uri="{BB962C8B-B14F-4D97-AF65-F5344CB8AC3E}">
        <p14:creationId xmlns:p14="http://schemas.microsoft.com/office/powerpoint/2010/main" val="545578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2CD484-8009-4768-BFC7-85EA03219D7B}" type="slidenum">
              <a:rPr lang="en-US" altLang="en-US"/>
              <a:pPr>
                <a:defRPr/>
              </a:pPr>
              <a:t>‹#›</a:t>
            </a:fld>
            <a:endParaRPr lang="en-US" altLang="en-US"/>
          </a:p>
        </p:txBody>
      </p:sp>
    </p:spTree>
    <p:extLst>
      <p:ext uri="{BB962C8B-B14F-4D97-AF65-F5344CB8AC3E}">
        <p14:creationId xmlns:p14="http://schemas.microsoft.com/office/powerpoint/2010/main" val="191852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6A11C5-EA1A-47E3-B4ED-222D04FDC28B}" type="slidenum">
              <a:rPr lang="en-US" altLang="en-US"/>
              <a:pPr>
                <a:defRPr/>
              </a:pPr>
              <a:t>‹#›</a:t>
            </a:fld>
            <a:endParaRPr lang="en-US" altLang="en-US"/>
          </a:p>
        </p:txBody>
      </p:sp>
    </p:spTree>
    <p:extLst>
      <p:ext uri="{BB962C8B-B14F-4D97-AF65-F5344CB8AC3E}">
        <p14:creationId xmlns:p14="http://schemas.microsoft.com/office/powerpoint/2010/main" val="1404072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7EE269-BFAE-4227-8899-D483802B99DC}" type="slidenum">
              <a:rPr lang="en-US" altLang="en-US"/>
              <a:pPr>
                <a:defRPr/>
              </a:pPr>
              <a:t>‹#›</a:t>
            </a:fld>
            <a:endParaRPr lang="en-US" altLang="en-US"/>
          </a:p>
        </p:txBody>
      </p:sp>
    </p:spTree>
    <p:extLst>
      <p:ext uri="{BB962C8B-B14F-4D97-AF65-F5344CB8AC3E}">
        <p14:creationId xmlns:p14="http://schemas.microsoft.com/office/powerpoint/2010/main" val="949138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37D532-3B85-468A-BEC4-C025BAAD5810}" type="slidenum">
              <a:rPr lang="en-US" altLang="en-US"/>
              <a:pPr>
                <a:defRPr/>
              </a:pPr>
              <a:t>‹#›</a:t>
            </a:fld>
            <a:endParaRPr lang="en-US" altLang="en-US"/>
          </a:p>
        </p:txBody>
      </p:sp>
    </p:spTree>
    <p:extLst>
      <p:ext uri="{BB962C8B-B14F-4D97-AF65-F5344CB8AC3E}">
        <p14:creationId xmlns:p14="http://schemas.microsoft.com/office/powerpoint/2010/main" val="2835788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28F17B-F0A1-4661-A68E-3C441A9B6B33}" type="slidenum">
              <a:rPr lang="en-US" altLang="en-US"/>
              <a:pPr>
                <a:defRPr/>
              </a:pPr>
              <a:t>‹#›</a:t>
            </a:fld>
            <a:endParaRPr lang="en-US" altLang="en-US"/>
          </a:p>
        </p:txBody>
      </p:sp>
    </p:spTree>
    <p:extLst>
      <p:ext uri="{BB962C8B-B14F-4D97-AF65-F5344CB8AC3E}">
        <p14:creationId xmlns:p14="http://schemas.microsoft.com/office/powerpoint/2010/main" val="17618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3F73E4-2A82-4AF5-B227-F2F856E6435B}" type="slidenum">
              <a:rPr lang="en-US" altLang="en-US"/>
              <a:pPr>
                <a:defRPr/>
              </a:pPr>
              <a:t>‹#›</a:t>
            </a:fld>
            <a:endParaRPr lang="en-US" altLang="en-US"/>
          </a:p>
        </p:txBody>
      </p:sp>
    </p:spTree>
    <p:extLst>
      <p:ext uri="{BB962C8B-B14F-4D97-AF65-F5344CB8AC3E}">
        <p14:creationId xmlns:p14="http://schemas.microsoft.com/office/powerpoint/2010/main" val="4222566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D0FF24-CD32-4FFB-BF0B-B75CB3DE95D3}" type="slidenum">
              <a:rPr lang="en-US" altLang="en-US"/>
              <a:pPr>
                <a:defRPr/>
              </a:pPr>
              <a:t>‹#›</a:t>
            </a:fld>
            <a:endParaRPr lang="en-US" altLang="en-US"/>
          </a:p>
        </p:txBody>
      </p:sp>
    </p:spTree>
    <p:extLst>
      <p:ext uri="{BB962C8B-B14F-4D97-AF65-F5344CB8AC3E}">
        <p14:creationId xmlns:p14="http://schemas.microsoft.com/office/powerpoint/2010/main" val="2198106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0BF3DF-C957-43A8-9B54-0BB244FEF282}" type="slidenum">
              <a:rPr lang="en-US" altLang="en-US"/>
              <a:pPr>
                <a:defRPr/>
              </a:pPr>
              <a:t>‹#›</a:t>
            </a:fld>
            <a:endParaRPr lang="en-US" altLang="en-US"/>
          </a:p>
        </p:txBody>
      </p:sp>
    </p:spTree>
    <p:extLst>
      <p:ext uri="{BB962C8B-B14F-4D97-AF65-F5344CB8AC3E}">
        <p14:creationId xmlns:p14="http://schemas.microsoft.com/office/powerpoint/2010/main" val="235059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8E44E5-EF49-4350-A5C5-B72E627FD0AA}" type="slidenum">
              <a:rPr lang="en-US" altLang="en-US"/>
              <a:pPr>
                <a:defRPr/>
              </a:pPr>
              <a:t>‹#›</a:t>
            </a:fld>
            <a:endParaRPr lang="en-US" altLang="en-US"/>
          </a:p>
        </p:txBody>
      </p:sp>
    </p:spTree>
    <p:extLst>
      <p:ext uri="{BB962C8B-B14F-4D97-AF65-F5344CB8AC3E}">
        <p14:creationId xmlns:p14="http://schemas.microsoft.com/office/powerpoint/2010/main" val="1099877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A8A49B-741F-4BB0-BD6D-752EC7B0D879}" type="slidenum">
              <a:rPr lang="en-US" altLang="en-US"/>
              <a:pPr>
                <a:defRPr/>
              </a:pPr>
              <a:t>‹#›</a:t>
            </a:fld>
            <a:endParaRPr lang="en-US" altLang="en-US"/>
          </a:p>
        </p:txBody>
      </p:sp>
    </p:spTree>
    <p:extLst>
      <p:ext uri="{BB962C8B-B14F-4D97-AF65-F5344CB8AC3E}">
        <p14:creationId xmlns:p14="http://schemas.microsoft.com/office/powerpoint/2010/main" val="313068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CE34E5A-4DF2-402A-B0A5-33B979173461}" type="slidenum">
              <a:rPr lang="en-US" altLang="en-US"/>
              <a:pPr>
                <a:defRPr/>
              </a:pPr>
              <a:t>‹#›</a:t>
            </a:fld>
            <a:endParaRPr lang="en-US" altLang="en-US"/>
          </a:p>
        </p:txBody>
      </p:sp>
    </p:spTree>
    <p:extLst>
      <p:ext uri="{BB962C8B-B14F-4D97-AF65-F5344CB8AC3E}">
        <p14:creationId xmlns:p14="http://schemas.microsoft.com/office/powerpoint/2010/main" val="225191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08C6E95-273A-45C2-84A1-063607E5D4F0}" type="slidenum">
              <a:rPr lang="en-US" altLang="en-US"/>
              <a:pPr>
                <a:defRPr/>
              </a:pPr>
              <a:t>‹#›</a:t>
            </a:fld>
            <a:endParaRPr lang="en-US" altLang="en-US"/>
          </a:p>
        </p:txBody>
      </p:sp>
    </p:spTree>
    <p:extLst>
      <p:ext uri="{BB962C8B-B14F-4D97-AF65-F5344CB8AC3E}">
        <p14:creationId xmlns:p14="http://schemas.microsoft.com/office/powerpoint/2010/main" val="178699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C2E4DD5-C53F-421B-8CB1-85566AA194AB}" type="slidenum">
              <a:rPr lang="en-US" altLang="en-US"/>
              <a:pPr>
                <a:defRPr/>
              </a:pPr>
              <a:t>‹#›</a:t>
            </a:fld>
            <a:endParaRPr lang="en-US" altLang="en-US"/>
          </a:p>
        </p:txBody>
      </p:sp>
    </p:spTree>
    <p:extLst>
      <p:ext uri="{BB962C8B-B14F-4D97-AF65-F5344CB8AC3E}">
        <p14:creationId xmlns:p14="http://schemas.microsoft.com/office/powerpoint/2010/main" val="151241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F7AA1E8-2D2E-480F-B9E8-8977505745BF}" type="slidenum">
              <a:rPr lang="en-US" altLang="en-US"/>
              <a:pPr>
                <a:defRPr/>
              </a:pPr>
              <a:t>‹#›</a:t>
            </a:fld>
            <a:endParaRPr lang="en-US" altLang="en-US"/>
          </a:p>
        </p:txBody>
      </p:sp>
    </p:spTree>
    <p:extLst>
      <p:ext uri="{BB962C8B-B14F-4D97-AF65-F5344CB8AC3E}">
        <p14:creationId xmlns:p14="http://schemas.microsoft.com/office/powerpoint/2010/main" val="188018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54FFAA-3704-4E27-8EAC-100768E50DB0}" type="slidenum">
              <a:rPr lang="en-US" altLang="en-US"/>
              <a:pPr>
                <a:defRPr/>
              </a:pPr>
              <a:t>‹#›</a:t>
            </a:fld>
            <a:endParaRPr lang="en-US" altLang="en-US"/>
          </a:p>
        </p:txBody>
      </p:sp>
    </p:spTree>
    <p:extLst>
      <p:ext uri="{BB962C8B-B14F-4D97-AF65-F5344CB8AC3E}">
        <p14:creationId xmlns:p14="http://schemas.microsoft.com/office/powerpoint/2010/main" val="319543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4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4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fld id="{4D7CC1C1-1FC4-4C49-8F90-F4E84F03FCD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48" charset="0"/>
        </a:defRPr>
      </a:lvl2pPr>
      <a:lvl3pPr algn="ctr" rtl="0" eaLnBrk="0" fontAlgn="base" hangingPunct="0">
        <a:spcBef>
          <a:spcPct val="0"/>
        </a:spcBef>
        <a:spcAft>
          <a:spcPct val="0"/>
        </a:spcAft>
        <a:defRPr sz="4400">
          <a:solidFill>
            <a:schemeClr val="tx2"/>
          </a:solidFill>
          <a:latin typeface="Times New Roman" pitchFamily="48" charset="0"/>
        </a:defRPr>
      </a:lvl3pPr>
      <a:lvl4pPr algn="ctr" rtl="0" eaLnBrk="0" fontAlgn="base" hangingPunct="0">
        <a:spcBef>
          <a:spcPct val="0"/>
        </a:spcBef>
        <a:spcAft>
          <a:spcPct val="0"/>
        </a:spcAft>
        <a:defRPr sz="4400">
          <a:solidFill>
            <a:schemeClr val="tx2"/>
          </a:solidFill>
          <a:latin typeface="Times New Roman" pitchFamily="48" charset="0"/>
        </a:defRPr>
      </a:lvl4pPr>
      <a:lvl5pPr algn="ctr" rtl="0" eaLnBrk="0" fontAlgn="base" hangingPunct="0">
        <a:spcBef>
          <a:spcPct val="0"/>
        </a:spcBef>
        <a:spcAft>
          <a:spcPct val="0"/>
        </a:spcAft>
        <a:defRPr sz="4400">
          <a:solidFill>
            <a:schemeClr val="tx2"/>
          </a:solidFill>
          <a:latin typeface="Times New Roman" pitchFamily="48" charset="0"/>
        </a:defRPr>
      </a:lvl5pPr>
      <a:lvl6pPr marL="457200" algn="ctr" rtl="0" eaLnBrk="0" fontAlgn="base" hangingPunct="0">
        <a:spcBef>
          <a:spcPct val="0"/>
        </a:spcBef>
        <a:spcAft>
          <a:spcPct val="0"/>
        </a:spcAft>
        <a:defRPr sz="4400">
          <a:solidFill>
            <a:schemeClr val="tx2"/>
          </a:solidFill>
          <a:latin typeface="Times New Roman" pitchFamily="48" charset="0"/>
        </a:defRPr>
      </a:lvl6pPr>
      <a:lvl7pPr marL="914400" algn="ctr" rtl="0" eaLnBrk="0" fontAlgn="base" hangingPunct="0">
        <a:spcBef>
          <a:spcPct val="0"/>
        </a:spcBef>
        <a:spcAft>
          <a:spcPct val="0"/>
        </a:spcAft>
        <a:defRPr sz="4400">
          <a:solidFill>
            <a:schemeClr val="tx2"/>
          </a:solidFill>
          <a:latin typeface="Times New Roman" pitchFamily="48" charset="0"/>
        </a:defRPr>
      </a:lvl7pPr>
      <a:lvl8pPr marL="1371600" algn="ctr" rtl="0" eaLnBrk="0" fontAlgn="base" hangingPunct="0">
        <a:spcBef>
          <a:spcPct val="0"/>
        </a:spcBef>
        <a:spcAft>
          <a:spcPct val="0"/>
        </a:spcAft>
        <a:defRPr sz="4400">
          <a:solidFill>
            <a:schemeClr val="tx2"/>
          </a:solidFill>
          <a:latin typeface="Times New Roman" pitchFamily="48" charset="0"/>
        </a:defRPr>
      </a:lvl8pPr>
      <a:lvl9pPr marL="1828800" algn="ctr" rtl="0" eaLnBrk="0" fontAlgn="base" hangingPunct="0">
        <a:spcBef>
          <a:spcPct val="0"/>
        </a:spcBef>
        <a:spcAft>
          <a:spcPct val="0"/>
        </a:spcAft>
        <a:defRPr sz="4400">
          <a:solidFill>
            <a:schemeClr val="tx2"/>
          </a:solidFill>
          <a:latin typeface="Times New Roman" pitchFamily="4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www.wto.org/english/tratop_e/region_e/region_e.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economist.com/opinion/displaystory.cfm?story_id=14966247"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0.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11.png"/></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2.png"/></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str.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349D55F-A75B-4993-A98C-2C42C668CA00}" type="slidenum">
              <a:rPr lang="en-US" altLang="en-US" sz="2400" smtClean="0"/>
              <a:pPr>
                <a:spcBef>
                  <a:spcPct val="0"/>
                </a:spcBef>
                <a:buFontTx/>
                <a:buNone/>
              </a:pPr>
              <a:t>1</a:t>
            </a:fld>
            <a:endParaRPr lang="en-US" altLang="en-US" sz="2400" smtClean="0"/>
          </a:p>
        </p:txBody>
      </p:sp>
      <p:sp>
        <p:nvSpPr>
          <p:cNvPr id="4099" name="Rectangle 2"/>
          <p:cNvSpPr>
            <a:spLocks noGrp="1" noChangeArrowheads="1"/>
          </p:cNvSpPr>
          <p:nvPr>
            <p:ph type="title"/>
          </p:nvPr>
        </p:nvSpPr>
        <p:spPr>
          <a:noFill/>
        </p:spPr>
        <p:txBody>
          <a:bodyPr lIns="92075" tIns="46038" rIns="92075" bIns="46038"/>
          <a:lstStyle/>
          <a:p>
            <a:r>
              <a:rPr lang="en-US" altLang="en-US" sz="4000" smtClean="0"/>
              <a:t>Regional Trading Agreements (RTAs)</a:t>
            </a:r>
            <a:endParaRPr lang="en-US" altLang="en-US" smtClean="0"/>
          </a:p>
        </p:txBody>
      </p:sp>
      <p:sp>
        <p:nvSpPr>
          <p:cNvPr id="4100" name="Rectangle 3"/>
          <p:cNvSpPr>
            <a:spLocks noGrp="1" noChangeArrowheads="1"/>
          </p:cNvSpPr>
          <p:nvPr>
            <p:ph type="body" sz="half" idx="1"/>
          </p:nvPr>
        </p:nvSpPr>
        <p:spPr>
          <a:xfrm>
            <a:off x="685800" y="1905000"/>
            <a:ext cx="4495800" cy="4191000"/>
          </a:xfrm>
          <a:noFill/>
        </p:spPr>
        <p:txBody>
          <a:bodyPr lIns="92075" tIns="46038" rIns="92075" bIns="46038"/>
          <a:lstStyle/>
          <a:p>
            <a:r>
              <a:rPr lang="en-US" altLang="en-US" sz="2800" smtClean="0">
                <a:latin typeface="Times" panose="02020603050405020304" pitchFamily="18" charset="0"/>
                <a:cs typeface="Times New Roman" panose="02020603050405020304" pitchFamily="18" charset="0"/>
              </a:rPr>
              <a:t>All of the 164* WTO member countries belong to one (or more) of the many RTAs in force (and notified)</a:t>
            </a:r>
            <a:r>
              <a:rPr lang="en-US" altLang="en-US" sz="2800" smtClean="0"/>
              <a:t>.</a:t>
            </a:r>
          </a:p>
          <a:p>
            <a:pPr>
              <a:buFontTx/>
              <a:buNone/>
            </a:pPr>
            <a:r>
              <a:rPr lang="en-US" altLang="en-US" sz="2000" smtClean="0"/>
              <a:t>* </a:t>
            </a:r>
            <a:r>
              <a:rPr lang="en-US" altLang="en-US" sz="2000" smtClean="0">
                <a:hlinkClick r:id="rId4"/>
              </a:rPr>
              <a:t>Regional Trade Agreements gateway</a:t>
            </a:r>
            <a:endParaRPr lang="en-US" altLang="en-US" sz="2000" smtClean="0"/>
          </a:p>
        </p:txBody>
      </p:sp>
      <p:graphicFrame>
        <p:nvGraphicFramePr>
          <p:cNvPr id="4101" name="Object 4"/>
          <p:cNvGraphicFramePr>
            <a:graphicFrameLocks/>
          </p:cNvGraphicFramePr>
          <p:nvPr>
            <p:ph type="clipArt" sz="half" idx="2"/>
          </p:nvPr>
        </p:nvGraphicFramePr>
        <p:xfrm>
          <a:off x="4648200" y="2228850"/>
          <a:ext cx="3810000" cy="3619500"/>
        </p:xfrm>
        <a:graphic>
          <a:graphicData uri="http://schemas.openxmlformats.org/presentationml/2006/ole">
            <mc:AlternateContent xmlns:mc="http://schemas.openxmlformats.org/markup-compatibility/2006">
              <mc:Choice xmlns:v="urn:schemas-microsoft-com:vml" Requires="v">
                <p:oleObj spid="_x0000_s4102" name="Clip" r:id="rId5" imgW="761744" imgH="723656" progId="MS_ClipArt_Gallery.5">
                  <p:embed/>
                </p:oleObj>
              </mc:Choice>
              <mc:Fallback>
                <p:oleObj name="Clip" r:id="rId5" imgW="761744" imgH="723656" progId="MS_ClipArt_Gallery.5">
                  <p:embed/>
                  <p:pic>
                    <p:nvPicPr>
                      <p:cNvPr id="0" name="Object 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2228850"/>
                        <a:ext cx="3810000" cy="361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2D26B51-080C-4DF5-9483-A1BBAC662403}" type="slidenum">
              <a:rPr lang="en-US" altLang="en-US" sz="2400" smtClean="0"/>
              <a:pPr>
                <a:spcBef>
                  <a:spcPct val="0"/>
                </a:spcBef>
                <a:buFontTx/>
                <a:buNone/>
              </a:pPr>
              <a:t>10</a:t>
            </a:fld>
            <a:endParaRPr lang="en-US" altLang="en-US" sz="2400" smtClean="0"/>
          </a:p>
        </p:txBody>
      </p:sp>
      <p:sp>
        <p:nvSpPr>
          <p:cNvPr id="20483" name="Rectangle 2"/>
          <p:cNvSpPr>
            <a:spLocks noGrp="1" noChangeArrowheads="1"/>
          </p:cNvSpPr>
          <p:nvPr>
            <p:ph type="title"/>
          </p:nvPr>
        </p:nvSpPr>
        <p:spPr/>
        <p:txBody>
          <a:bodyPr/>
          <a:lstStyle/>
          <a:p>
            <a:r>
              <a:rPr lang="en-US" altLang="en-US" smtClean="0"/>
              <a:t>Trade creation versus diversion</a:t>
            </a:r>
          </a:p>
        </p:txBody>
      </p:sp>
      <p:sp>
        <p:nvSpPr>
          <p:cNvPr id="20484" name="Rectangle 3"/>
          <p:cNvSpPr>
            <a:spLocks noGrp="1" noChangeArrowheads="1"/>
          </p:cNvSpPr>
          <p:nvPr>
            <p:ph type="body" idx="1"/>
          </p:nvPr>
        </p:nvSpPr>
        <p:spPr/>
        <p:txBody>
          <a:bodyPr/>
          <a:lstStyle/>
          <a:p>
            <a:r>
              <a:rPr lang="en-US" altLang="en-US" smtClean="0"/>
              <a:t>Trade creation</a:t>
            </a:r>
          </a:p>
          <a:p>
            <a:pPr lvl="1"/>
            <a:r>
              <a:rPr lang="en-US" altLang="en-US" smtClean="0"/>
              <a:t>Production effect (Viner) </a:t>
            </a:r>
          </a:p>
          <a:p>
            <a:pPr lvl="1"/>
            <a:r>
              <a:rPr lang="en-US" altLang="en-US" smtClean="0"/>
              <a:t>Consumption effect (Meade)</a:t>
            </a:r>
          </a:p>
          <a:p>
            <a:pPr lvl="1"/>
            <a:r>
              <a:rPr lang="en-US" altLang="en-US" smtClean="0"/>
              <a:t>Sum (Johnston)</a:t>
            </a:r>
          </a:p>
          <a:p>
            <a:pPr>
              <a:buFontTx/>
              <a:buNone/>
            </a:pPr>
            <a:endParaRPr lang="en-US" alt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12E8C4E-7DCE-4B14-A1A4-5945528F513B}" type="slidenum">
              <a:rPr lang="en-US" altLang="en-US" sz="2400" smtClean="0"/>
              <a:pPr>
                <a:spcBef>
                  <a:spcPct val="0"/>
                </a:spcBef>
                <a:buFontTx/>
                <a:buNone/>
              </a:pPr>
              <a:t>11</a:t>
            </a:fld>
            <a:endParaRPr lang="en-US" altLang="en-US" sz="2400" smtClean="0"/>
          </a:p>
        </p:txBody>
      </p:sp>
      <p:sp>
        <p:nvSpPr>
          <p:cNvPr id="21507" name="Rectangle 2"/>
          <p:cNvSpPr>
            <a:spLocks noGrp="1" noChangeArrowheads="1"/>
          </p:cNvSpPr>
          <p:nvPr>
            <p:ph type="title"/>
          </p:nvPr>
        </p:nvSpPr>
        <p:spPr/>
        <p:txBody>
          <a:bodyPr/>
          <a:lstStyle/>
          <a:p>
            <a:r>
              <a:rPr lang="en-US" altLang="en-US" smtClean="0"/>
              <a:t>Trade Creating Customs Union</a:t>
            </a:r>
          </a:p>
        </p:txBody>
      </p:sp>
      <p:sp>
        <p:nvSpPr>
          <p:cNvPr id="21508" name="Rectangle 3"/>
          <p:cNvSpPr>
            <a:spLocks noGrp="1" noChangeArrowheads="1"/>
          </p:cNvSpPr>
          <p:nvPr>
            <p:ph type="body" idx="1"/>
          </p:nvPr>
        </p:nvSpPr>
        <p:spPr/>
        <p:txBody>
          <a:bodyPr/>
          <a:lstStyle/>
          <a:p>
            <a:pPr>
              <a:lnSpc>
                <a:spcPct val="90000"/>
              </a:lnSpc>
            </a:pPr>
            <a:r>
              <a:rPr lang="en-US" altLang="en-US" smtClean="0"/>
              <a:t>Small country A forms a CU with country B</a:t>
            </a:r>
          </a:p>
          <a:p>
            <a:pPr>
              <a:lnSpc>
                <a:spcPct val="90000"/>
              </a:lnSpc>
            </a:pPr>
            <a:r>
              <a:rPr lang="en-US" altLang="en-US" smtClean="0"/>
              <a:t>B is the low-cost producer of good X.</a:t>
            </a:r>
          </a:p>
          <a:p>
            <a:pPr>
              <a:lnSpc>
                <a:spcPct val="90000"/>
              </a:lnSpc>
            </a:pPr>
            <a:r>
              <a:rPr lang="en-US" altLang="en-US" smtClean="0"/>
              <a:t>Trade creation (production effect) occurs as some of A’s production is replaced by lower cost imports from another CU member</a:t>
            </a:r>
          </a:p>
          <a:p>
            <a:pPr lvl="1">
              <a:lnSpc>
                <a:spcPct val="90000"/>
              </a:lnSpc>
            </a:pPr>
            <a:r>
              <a:rPr lang="en-US" altLang="en-US" smtClean="0"/>
              <a:t>Initially, A has a $10 tariff on imports from B</a:t>
            </a:r>
          </a:p>
          <a:p>
            <a:pPr lvl="1">
              <a:lnSpc>
                <a:spcPct val="90000"/>
              </a:lnSpc>
            </a:pPr>
            <a:r>
              <a:rPr lang="en-US" altLang="en-US" smtClean="0"/>
              <a:t>Once removed, domestic production falls</a:t>
            </a:r>
          </a:p>
          <a:p>
            <a:pPr lvl="2">
              <a:lnSpc>
                <a:spcPct val="90000"/>
              </a:lnSpc>
            </a:pPr>
            <a:r>
              <a:rPr lang="en-US" altLang="en-US" smtClean="0"/>
              <a:t>From 50 to 10 bu/yr.</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25D6ECD-D2C5-468B-9443-E391227F8BB0}" type="slidenum">
              <a:rPr lang="en-US" altLang="en-US" sz="2400" smtClean="0"/>
              <a:pPr>
                <a:spcBef>
                  <a:spcPct val="0"/>
                </a:spcBef>
                <a:buFontTx/>
                <a:buNone/>
              </a:pPr>
              <a:t>12</a:t>
            </a:fld>
            <a:endParaRPr lang="en-US" altLang="en-US" sz="2400" smtClean="0"/>
          </a:p>
        </p:txBody>
      </p:sp>
      <p:sp>
        <p:nvSpPr>
          <p:cNvPr id="22531" name="Rectangle 2"/>
          <p:cNvSpPr>
            <a:spLocks noGrp="1" noChangeArrowheads="1"/>
          </p:cNvSpPr>
          <p:nvPr>
            <p:ph type="title"/>
          </p:nvPr>
        </p:nvSpPr>
        <p:spPr/>
        <p:txBody>
          <a:bodyPr/>
          <a:lstStyle/>
          <a:p>
            <a:r>
              <a:rPr lang="en-US" altLang="en-US" smtClean="0"/>
              <a:t>Trade Creating CU (continued)</a:t>
            </a:r>
          </a:p>
        </p:txBody>
      </p:sp>
      <p:sp>
        <p:nvSpPr>
          <p:cNvPr id="22532" name="Rectangle 3"/>
          <p:cNvSpPr>
            <a:spLocks noGrp="1" noChangeArrowheads="1"/>
          </p:cNvSpPr>
          <p:nvPr>
            <p:ph type="body" idx="1"/>
          </p:nvPr>
        </p:nvSpPr>
        <p:spPr/>
        <p:txBody>
          <a:bodyPr/>
          <a:lstStyle/>
          <a:p>
            <a:r>
              <a:rPr lang="en-US" altLang="en-US" smtClean="0"/>
              <a:t>Trade creation (consumption effect) occurs as A’s consumption expands in response to the low-priced imports from another CU member</a:t>
            </a:r>
          </a:p>
          <a:p>
            <a:pPr lvl="1"/>
            <a:r>
              <a:rPr lang="en-US" altLang="en-US" smtClean="0"/>
              <a:t>Initially, A has a tariff ($10/bu) on imports </a:t>
            </a:r>
          </a:p>
          <a:p>
            <a:pPr lvl="1"/>
            <a:r>
              <a:rPr lang="en-US" altLang="en-US" smtClean="0"/>
              <a:t>Once removed, domestic consumption rises</a:t>
            </a:r>
          </a:p>
          <a:p>
            <a:pPr lvl="2"/>
            <a:r>
              <a:rPr lang="en-US" altLang="en-US" smtClean="0"/>
              <a:t>From 120 to 160 bu/yr.</a:t>
            </a:r>
          </a:p>
          <a:p>
            <a:r>
              <a:rPr lang="en-US" altLang="en-US" smtClean="0"/>
              <a:t>A’s welfare and world welfare increases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F2224DD-2F4B-455C-9CBB-253B95E86FC0}" type="slidenum">
              <a:rPr lang="en-US" altLang="en-US" sz="2400" smtClean="0"/>
              <a:pPr>
                <a:spcBef>
                  <a:spcPct val="0"/>
                </a:spcBef>
                <a:buFontTx/>
                <a:buNone/>
              </a:pPr>
              <a:t>13</a:t>
            </a:fld>
            <a:endParaRPr lang="en-US" altLang="en-US" sz="2400" smtClean="0"/>
          </a:p>
        </p:txBody>
      </p:sp>
      <p:sp>
        <p:nvSpPr>
          <p:cNvPr id="23555" name="Line 2"/>
          <p:cNvSpPr>
            <a:spLocks noChangeShapeType="1"/>
          </p:cNvSpPr>
          <p:nvPr/>
        </p:nvSpPr>
        <p:spPr bwMode="auto">
          <a:xfrm flipV="1">
            <a:off x="2209800" y="1524000"/>
            <a:ext cx="2819400" cy="3505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56" name="Rectangle 3"/>
          <p:cNvSpPr>
            <a:spLocks noGrp="1" noChangeArrowheads="1"/>
          </p:cNvSpPr>
          <p:nvPr>
            <p:ph type="title"/>
          </p:nvPr>
        </p:nvSpPr>
        <p:spPr>
          <a:xfrm>
            <a:off x="685800" y="0"/>
            <a:ext cx="7772400" cy="1371600"/>
          </a:xfrm>
          <a:noFill/>
        </p:spPr>
        <p:txBody>
          <a:bodyPr lIns="90488" tIns="44450" rIns="90488" bIns="44450"/>
          <a:lstStyle/>
          <a:p>
            <a:r>
              <a:rPr lang="en-US" altLang="en-US" smtClean="0"/>
              <a:t>Trade Creating CU (continued)</a:t>
            </a:r>
          </a:p>
        </p:txBody>
      </p:sp>
      <p:sp>
        <p:nvSpPr>
          <p:cNvPr id="23557" name="Line 4"/>
          <p:cNvSpPr>
            <a:spLocks noChangeShapeType="1"/>
          </p:cNvSpPr>
          <p:nvPr/>
        </p:nvSpPr>
        <p:spPr bwMode="auto">
          <a:xfrm>
            <a:off x="2209800" y="1398588"/>
            <a:ext cx="0" cy="4392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58" name="Line 5"/>
          <p:cNvSpPr>
            <a:spLocks noChangeShapeType="1"/>
          </p:cNvSpPr>
          <p:nvPr/>
        </p:nvSpPr>
        <p:spPr bwMode="auto">
          <a:xfrm>
            <a:off x="2225675" y="57912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59" name="Rectangle 6"/>
          <p:cNvSpPr>
            <a:spLocks noChangeArrowheads="1"/>
          </p:cNvSpPr>
          <p:nvPr/>
        </p:nvSpPr>
        <p:spPr bwMode="auto">
          <a:xfrm>
            <a:off x="1800225"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15</a:t>
            </a:r>
          </a:p>
        </p:txBody>
      </p:sp>
      <p:sp>
        <p:nvSpPr>
          <p:cNvPr id="23560" name="Rectangle 7"/>
          <p:cNvSpPr>
            <a:spLocks noChangeArrowheads="1"/>
          </p:cNvSpPr>
          <p:nvPr/>
        </p:nvSpPr>
        <p:spPr bwMode="auto">
          <a:xfrm>
            <a:off x="1905000" y="5715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0</a:t>
            </a:r>
          </a:p>
        </p:txBody>
      </p:sp>
      <p:sp>
        <p:nvSpPr>
          <p:cNvPr id="23561" name="Rectangle 8"/>
          <p:cNvSpPr>
            <a:spLocks noChangeArrowheads="1"/>
          </p:cNvSpPr>
          <p:nvPr/>
        </p:nvSpPr>
        <p:spPr bwMode="auto">
          <a:xfrm>
            <a:off x="23304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a:t>
            </a:r>
          </a:p>
        </p:txBody>
      </p:sp>
      <p:sp>
        <p:nvSpPr>
          <p:cNvPr id="23562" name="Rectangle 9"/>
          <p:cNvSpPr>
            <a:spLocks noChangeArrowheads="1"/>
          </p:cNvSpPr>
          <p:nvPr/>
        </p:nvSpPr>
        <p:spPr bwMode="auto">
          <a:xfrm>
            <a:off x="3124200" y="3962400"/>
            <a:ext cx="2746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b</a:t>
            </a:r>
            <a:endParaRPr lang="en-US" altLang="en-US" sz="2400"/>
          </a:p>
        </p:txBody>
      </p:sp>
      <p:sp>
        <p:nvSpPr>
          <p:cNvPr id="23563" name="Line 10"/>
          <p:cNvSpPr>
            <a:spLocks noChangeShapeType="1"/>
          </p:cNvSpPr>
          <p:nvPr/>
        </p:nvSpPr>
        <p:spPr bwMode="auto">
          <a:xfrm flipV="1">
            <a:off x="35052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64" name="Line 11"/>
          <p:cNvSpPr>
            <a:spLocks noChangeShapeType="1"/>
          </p:cNvSpPr>
          <p:nvPr/>
        </p:nvSpPr>
        <p:spPr bwMode="auto">
          <a:xfrm>
            <a:off x="3657600" y="1371600"/>
            <a:ext cx="3198813" cy="39608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65" name="Rectangle 12"/>
          <p:cNvSpPr>
            <a:spLocks noChangeArrowheads="1"/>
          </p:cNvSpPr>
          <p:nvPr/>
        </p:nvSpPr>
        <p:spPr bwMode="auto">
          <a:xfrm>
            <a:off x="6932613" y="5181600"/>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D</a:t>
            </a:r>
            <a:r>
              <a:rPr lang="en-US" altLang="en-US" sz="1800" b="1" baseline="-25000"/>
              <a:t>A</a:t>
            </a:r>
            <a:endParaRPr lang="en-US" altLang="en-US" sz="1800" b="1"/>
          </a:p>
        </p:txBody>
      </p:sp>
      <p:sp>
        <p:nvSpPr>
          <p:cNvPr id="23566" name="Rectangle 13"/>
          <p:cNvSpPr>
            <a:spLocks noChangeArrowheads="1"/>
          </p:cNvSpPr>
          <p:nvPr/>
        </p:nvSpPr>
        <p:spPr bwMode="auto">
          <a:xfrm>
            <a:off x="4953000" y="118745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S</a:t>
            </a:r>
            <a:r>
              <a:rPr lang="en-US" altLang="en-US" sz="1800" b="1" baseline="-25000"/>
              <a:t>A</a:t>
            </a:r>
            <a:endParaRPr lang="en-US" altLang="en-US" sz="1800" b="1"/>
          </a:p>
          <a:p>
            <a:pPr>
              <a:spcBef>
                <a:spcPct val="0"/>
              </a:spcBef>
              <a:buFontTx/>
              <a:buNone/>
            </a:pPr>
            <a:endParaRPr lang="en-US" altLang="en-US" sz="1800" b="1"/>
          </a:p>
        </p:txBody>
      </p:sp>
      <p:sp>
        <p:nvSpPr>
          <p:cNvPr id="23567" name="Rectangle 14"/>
          <p:cNvSpPr>
            <a:spLocks noChangeArrowheads="1"/>
          </p:cNvSpPr>
          <p:nvPr/>
        </p:nvSpPr>
        <p:spPr bwMode="auto">
          <a:xfrm>
            <a:off x="236220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a</a:t>
            </a:r>
            <a:endParaRPr lang="en-US" altLang="en-US" sz="2400" b="1" i="1"/>
          </a:p>
        </p:txBody>
      </p:sp>
      <p:sp>
        <p:nvSpPr>
          <p:cNvPr id="23568" name="Rectangle 15"/>
          <p:cNvSpPr>
            <a:spLocks noChangeArrowheads="1"/>
          </p:cNvSpPr>
          <p:nvPr/>
        </p:nvSpPr>
        <p:spPr bwMode="auto">
          <a:xfrm>
            <a:off x="3429000" y="6078538"/>
            <a:ext cx="3624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(bushels of grapes per year)</a:t>
            </a:r>
          </a:p>
        </p:txBody>
      </p:sp>
      <p:sp>
        <p:nvSpPr>
          <p:cNvPr id="23569" name="Rectangle 16"/>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bushel of  grapes)</a:t>
            </a:r>
          </a:p>
        </p:txBody>
      </p:sp>
      <p:sp>
        <p:nvSpPr>
          <p:cNvPr id="23570" name="Rectangle 17"/>
          <p:cNvSpPr>
            <a:spLocks noChangeArrowheads="1"/>
          </p:cNvSpPr>
          <p:nvPr/>
        </p:nvSpPr>
        <p:spPr bwMode="auto">
          <a:xfrm>
            <a:off x="7162800" y="4495800"/>
            <a:ext cx="4032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a:t>
            </a:r>
            <a:endParaRPr lang="en-US" altLang="en-US" sz="1600" b="1"/>
          </a:p>
        </p:txBody>
      </p:sp>
      <p:sp>
        <p:nvSpPr>
          <p:cNvPr id="23571" name="Line 18"/>
          <p:cNvSpPr>
            <a:spLocks noChangeShapeType="1"/>
          </p:cNvSpPr>
          <p:nvPr/>
        </p:nvSpPr>
        <p:spPr bwMode="auto">
          <a:xfrm flipV="1">
            <a:off x="2209800" y="4648200"/>
            <a:ext cx="4800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72" name="Line 19"/>
          <p:cNvSpPr>
            <a:spLocks noChangeShapeType="1"/>
          </p:cNvSpPr>
          <p:nvPr/>
        </p:nvSpPr>
        <p:spPr bwMode="auto">
          <a:xfrm flipV="1">
            <a:off x="2514600" y="47244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73" name="Rectangle 20"/>
          <p:cNvSpPr>
            <a:spLocks noChangeArrowheads="1"/>
          </p:cNvSpPr>
          <p:nvPr/>
        </p:nvSpPr>
        <p:spPr bwMode="auto">
          <a:xfrm>
            <a:off x="1800225" y="4419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endParaRPr lang="en-US" altLang="en-US" sz="2400">
              <a:solidFill>
                <a:srgbClr val="FF3300"/>
              </a:solidFill>
            </a:endParaRPr>
          </a:p>
        </p:txBody>
      </p:sp>
      <p:sp>
        <p:nvSpPr>
          <p:cNvPr id="23574" name="Rectangle 21"/>
          <p:cNvSpPr>
            <a:spLocks noChangeArrowheads="1"/>
          </p:cNvSpPr>
          <p:nvPr/>
        </p:nvSpPr>
        <p:spPr bwMode="auto">
          <a:xfrm>
            <a:off x="281940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30</a:t>
            </a:r>
          </a:p>
        </p:txBody>
      </p:sp>
      <p:sp>
        <p:nvSpPr>
          <p:cNvPr id="23575" name="Rectangle 22"/>
          <p:cNvSpPr>
            <a:spLocks noChangeArrowheads="1"/>
          </p:cNvSpPr>
          <p:nvPr/>
        </p:nvSpPr>
        <p:spPr bwMode="auto">
          <a:xfrm>
            <a:off x="4191000" y="3889375"/>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c</a:t>
            </a:r>
            <a:endParaRPr lang="en-US" altLang="en-US" sz="2400"/>
          </a:p>
        </p:txBody>
      </p:sp>
      <p:sp>
        <p:nvSpPr>
          <p:cNvPr id="23576" name="Line 23"/>
          <p:cNvSpPr>
            <a:spLocks noChangeShapeType="1"/>
          </p:cNvSpPr>
          <p:nvPr/>
        </p:nvSpPr>
        <p:spPr bwMode="auto">
          <a:xfrm flipV="1">
            <a:off x="2209800" y="34290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77" name="Rectangle 24"/>
          <p:cNvSpPr>
            <a:spLocks noChangeArrowheads="1"/>
          </p:cNvSpPr>
          <p:nvPr/>
        </p:nvSpPr>
        <p:spPr bwMode="auto">
          <a:xfrm>
            <a:off x="1800225"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20</a:t>
            </a:r>
          </a:p>
        </p:txBody>
      </p:sp>
      <p:sp>
        <p:nvSpPr>
          <p:cNvPr id="23578" name="Rectangle 25"/>
          <p:cNvSpPr>
            <a:spLocks noChangeArrowheads="1"/>
          </p:cNvSpPr>
          <p:nvPr/>
        </p:nvSpPr>
        <p:spPr bwMode="auto">
          <a:xfrm>
            <a:off x="1800225" y="2590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25</a:t>
            </a:r>
          </a:p>
        </p:txBody>
      </p:sp>
      <p:sp>
        <p:nvSpPr>
          <p:cNvPr id="23579" name="Rectangle 26"/>
          <p:cNvSpPr>
            <a:spLocks noChangeArrowheads="1"/>
          </p:cNvSpPr>
          <p:nvPr/>
        </p:nvSpPr>
        <p:spPr bwMode="auto">
          <a:xfrm>
            <a:off x="6705600" y="3276600"/>
            <a:ext cx="10588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 </a:t>
            </a:r>
            <a:r>
              <a:rPr lang="en-US" altLang="en-US" sz="1600" b="1"/>
              <a:t>+ tariff</a:t>
            </a:r>
          </a:p>
        </p:txBody>
      </p:sp>
      <p:sp>
        <p:nvSpPr>
          <p:cNvPr id="23580" name="Line 27"/>
          <p:cNvSpPr>
            <a:spLocks noChangeShapeType="1"/>
          </p:cNvSpPr>
          <p:nvPr/>
        </p:nvSpPr>
        <p:spPr bwMode="auto">
          <a:xfrm flipV="1">
            <a:off x="6324600" y="4648200"/>
            <a:ext cx="0" cy="1143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81" name="Line 28"/>
          <p:cNvSpPr>
            <a:spLocks noChangeShapeType="1"/>
          </p:cNvSpPr>
          <p:nvPr/>
        </p:nvSpPr>
        <p:spPr bwMode="auto">
          <a:xfrm flipV="1">
            <a:off x="53340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82" name="Rectangle 29"/>
          <p:cNvSpPr>
            <a:spLocks noChangeArrowheads="1"/>
          </p:cNvSpPr>
          <p:nvPr/>
        </p:nvSpPr>
        <p:spPr bwMode="auto">
          <a:xfrm>
            <a:off x="5440363" y="396557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d</a:t>
            </a:r>
            <a:endParaRPr lang="en-US" altLang="en-US" sz="2400"/>
          </a:p>
        </p:txBody>
      </p:sp>
      <p:sp>
        <p:nvSpPr>
          <p:cNvPr id="23583" name="Rectangle 30"/>
          <p:cNvSpPr>
            <a:spLocks noChangeArrowheads="1"/>
          </p:cNvSpPr>
          <p:nvPr/>
        </p:nvSpPr>
        <p:spPr bwMode="auto">
          <a:xfrm>
            <a:off x="32448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50</a:t>
            </a:r>
          </a:p>
        </p:txBody>
      </p:sp>
      <p:sp>
        <p:nvSpPr>
          <p:cNvPr id="23584" name="Rectangle 31"/>
          <p:cNvSpPr>
            <a:spLocks noChangeArrowheads="1"/>
          </p:cNvSpPr>
          <p:nvPr/>
        </p:nvSpPr>
        <p:spPr bwMode="auto">
          <a:xfrm>
            <a:off x="37782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70</a:t>
            </a:r>
          </a:p>
        </p:txBody>
      </p:sp>
      <p:sp>
        <p:nvSpPr>
          <p:cNvPr id="23585" name="Rectangle 32"/>
          <p:cNvSpPr>
            <a:spLocks noChangeArrowheads="1"/>
          </p:cNvSpPr>
          <p:nvPr/>
        </p:nvSpPr>
        <p:spPr bwMode="auto">
          <a:xfrm>
            <a:off x="46164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100</a:t>
            </a:r>
          </a:p>
        </p:txBody>
      </p:sp>
      <p:sp>
        <p:nvSpPr>
          <p:cNvPr id="23586" name="Rectangle 33"/>
          <p:cNvSpPr>
            <a:spLocks noChangeArrowheads="1"/>
          </p:cNvSpPr>
          <p:nvPr/>
        </p:nvSpPr>
        <p:spPr bwMode="auto">
          <a:xfrm>
            <a:off x="51498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120</a:t>
            </a:r>
          </a:p>
        </p:txBody>
      </p:sp>
      <p:sp>
        <p:nvSpPr>
          <p:cNvPr id="23587" name="Rectangle 34"/>
          <p:cNvSpPr>
            <a:spLocks noChangeArrowheads="1"/>
          </p:cNvSpPr>
          <p:nvPr/>
        </p:nvSpPr>
        <p:spPr bwMode="auto">
          <a:xfrm>
            <a:off x="56070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140</a:t>
            </a:r>
          </a:p>
        </p:txBody>
      </p:sp>
      <p:sp>
        <p:nvSpPr>
          <p:cNvPr id="23588" name="Rectangle 35"/>
          <p:cNvSpPr>
            <a:spLocks noChangeArrowheads="1"/>
          </p:cNvSpPr>
          <p:nvPr/>
        </p:nvSpPr>
        <p:spPr bwMode="auto">
          <a:xfrm>
            <a:off x="60642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160</a:t>
            </a:r>
          </a:p>
        </p:txBody>
      </p:sp>
      <p:sp>
        <p:nvSpPr>
          <p:cNvPr id="23589" name="Rectangle 36"/>
          <p:cNvSpPr>
            <a:spLocks noChangeArrowheads="1"/>
          </p:cNvSpPr>
          <p:nvPr/>
        </p:nvSpPr>
        <p:spPr bwMode="auto">
          <a:xfrm>
            <a:off x="6248400" y="1828800"/>
            <a:ext cx="26384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(production)</a:t>
            </a:r>
          </a:p>
        </p:txBody>
      </p:sp>
      <p:sp>
        <p:nvSpPr>
          <p:cNvPr id="23590" name="Rectangle 38"/>
          <p:cNvSpPr>
            <a:spLocks noChangeArrowheads="1"/>
          </p:cNvSpPr>
          <p:nvPr/>
        </p:nvSpPr>
        <p:spPr bwMode="auto">
          <a:xfrm>
            <a:off x="6172200" y="2438400"/>
            <a:ext cx="27971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(consumption)</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10C23B5-5F01-40C7-94F4-9FB1ACB9770F}" type="slidenum">
              <a:rPr lang="en-US" altLang="en-US" sz="2400" smtClean="0"/>
              <a:pPr>
                <a:spcBef>
                  <a:spcPct val="0"/>
                </a:spcBef>
                <a:buFontTx/>
                <a:buNone/>
              </a:pPr>
              <a:t>14</a:t>
            </a:fld>
            <a:endParaRPr lang="en-US" altLang="en-US" sz="2400" smtClean="0"/>
          </a:p>
        </p:txBody>
      </p:sp>
      <p:sp>
        <p:nvSpPr>
          <p:cNvPr id="25603" name="AutoShape 1085"/>
          <p:cNvSpPr>
            <a:spLocks noChangeArrowheads="1"/>
          </p:cNvSpPr>
          <p:nvPr/>
        </p:nvSpPr>
        <p:spPr bwMode="auto">
          <a:xfrm flipH="1">
            <a:off x="2514600" y="3429000"/>
            <a:ext cx="990600" cy="1219200"/>
          </a:xfrm>
          <a:prstGeom prst="rtTriangle">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25604" name="AutoShape 1084"/>
          <p:cNvSpPr>
            <a:spLocks noChangeArrowheads="1"/>
          </p:cNvSpPr>
          <p:nvPr/>
        </p:nvSpPr>
        <p:spPr bwMode="auto">
          <a:xfrm>
            <a:off x="5334000" y="3429000"/>
            <a:ext cx="914400" cy="1219200"/>
          </a:xfrm>
          <a:prstGeom prst="rtTriangle">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25605" name="Line 1026"/>
          <p:cNvSpPr>
            <a:spLocks noChangeShapeType="1"/>
          </p:cNvSpPr>
          <p:nvPr/>
        </p:nvSpPr>
        <p:spPr bwMode="auto">
          <a:xfrm flipV="1">
            <a:off x="2209800" y="1524000"/>
            <a:ext cx="2819400" cy="3505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6" name="Rectangle 1027"/>
          <p:cNvSpPr>
            <a:spLocks noGrp="1" noChangeArrowheads="1"/>
          </p:cNvSpPr>
          <p:nvPr>
            <p:ph type="title"/>
          </p:nvPr>
        </p:nvSpPr>
        <p:spPr>
          <a:xfrm>
            <a:off x="685800" y="0"/>
            <a:ext cx="7772400" cy="1371600"/>
          </a:xfrm>
          <a:noFill/>
        </p:spPr>
        <p:txBody>
          <a:bodyPr lIns="90488" tIns="44450" rIns="90488" bIns="44450"/>
          <a:lstStyle/>
          <a:p>
            <a:r>
              <a:rPr lang="en-US" altLang="en-US" smtClean="0"/>
              <a:t>Trade Creating CU (continued)</a:t>
            </a:r>
          </a:p>
        </p:txBody>
      </p:sp>
      <p:sp>
        <p:nvSpPr>
          <p:cNvPr id="25607" name="Line 1028"/>
          <p:cNvSpPr>
            <a:spLocks noChangeShapeType="1"/>
          </p:cNvSpPr>
          <p:nvPr/>
        </p:nvSpPr>
        <p:spPr bwMode="auto">
          <a:xfrm>
            <a:off x="2209800" y="1398588"/>
            <a:ext cx="0" cy="4392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8" name="Line 1029"/>
          <p:cNvSpPr>
            <a:spLocks noChangeShapeType="1"/>
          </p:cNvSpPr>
          <p:nvPr/>
        </p:nvSpPr>
        <p:spPr bwMode="auto">
          <a:xfrm>
            <a:off x="2225675" y="57912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9" name="Rectangle 1030"/>
          <p:cNvSpPr>
            <a:spLocks noChangeArrowheads="1"/>
          </p:cNvSpPr>
          <p:nvPr/>
        </p:nvSpPr>
        <p:spPr bwMode="auto">
          <a:xfrm>
            <a:off x="1800225"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15</a:t>
            </a:r>
          </a:p>
        </p:txBody>
      </p:sp>
      <p:sp>
        <p:nvSpPr>
          <p:cNvPr id="25610" name="Rectangle 1031"/>
          <p:cNvSpPr>
            <a:spLocks noChangeArrowheads="1"/>
          </p:cNvSpPr>
          <p:nvPr/>
        </p:nvSpPr>
        <p:spPr bwMode="auto">
          <a:xfrm>
            <a:off x="1905000" y="5715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0</a:t>
            </a:r>
          </a:p>
        </p:txBody>
      </p:sp>
      <p:sp>
        <p:nvSpPr>
          <p:cNvPr id="25611" name="Rectangle 1032"/>
          <p:cNvSpPr>
            <a:spLocks noChangeArrowheads="1"/>
          </p:cNvSpPr>
          <p:nvPr/>
        </p:nvSpPr>
        <p:spPr bwMode="auto">
          <a:xfrm>
            <a:off x="23304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a:t>
            </a:r>
          </a:p>
        </p:txBody>
      </p:sp>
      <p:sp>
        <p:nvSpPr>
          <p:cNvPr id="25612" name="Rectangle 1033"/>
          <p:cNvSpPr>
            <a:spLocks noChangeArrowheads="1"/>
          </p:cNvSpPr>
          <p:nvPr/>
        </p:nvSpPr>
        <p:spPr bwMode="auto">
          <a:xfrm>
            <a:off x="3124200" y="3962400"/>
            <a:ext cx="2746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b</a:t>
            </a:r>
            <a:endParaRPr lang="en-US" altLang="en-US" sz="2400"/>
          </a:p>
        </p:txBody>
      </p:sp>
      <p:sp>
        <p:nvSpPr>
          <p:cNvPr id="25613" name="Line 1034"/>
          <p:cNvSpPr>
            <a:spLocks noChangeShapeType="1"/>
          </p:cNvSpPr>
          <p:nvPr/>
        </p:nvSpPr>
        <p:spPr bwMode="auto">
          <a:xfrm flipV="1">
            <a:off x="35052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4" name="Line 1035"/>
          <p:cNvSpPr>
            <a:spLocks noChangeShapeType="1"/>
          </p:cNvSpPr>
          <p:nvPr/>
        </p:nvSpPr>
        <p:spPr bwMode="auto">
          <a:xfrm>
            <a:off x="3657600" y="1371600"/>
            <a:ext cx="3198813" cy="39608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5" name="Rectangle 1036"/>
          <p:cNvSpPr>
            <a:spLocks noChangeArrowheads="1"/>
          </p:cNvSpPr>
          <p:nvPr/>
        </p:nvSpPr>
        <p:spPr bwMode="auto">
          <a:xfrm>
            <a:off x="6932613" y="5181600"/>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D</a:t>
            </a:r>
            <a:r>
              <a:rPr lang="en-US" altLang="en-US" sz="1800" b="1" baseline="-25000"/>
              <a:t>A</a:t>
            </a:r>
            <a:endParaRPr lang="en-US" altLang="en-US" sz="1800" b="1"/>
          </a:p>
        </p:txBody>
      </p:sp>
      <p:sp>
        <p:nvSpPr>
          <p:cNvPr id="25616" name="Rectangle 1037"/>
          <p:cNvSpPr>
            <a:spLocks noChangeArrowheads="1"/>
          </p:cNvSpPr>
          <p:nvPr/>
        </p:nvSpPr>
        <p:spPr bwMode="auto">
          <a:xfrm>
            <a:off x="4953000" y="118745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S</a:t>
            </a:r>
            <a:r>
              <a:rPr lang="en-US" altLang="en-US" sz="1800" b="1" baseline="-25000"/>
              <a:t>A</a:t>
            </a:r>
            <a:endParaRPr lang="en-US" altLang="en-US" sz="1800" b="1"/>
          </a:p>
          <a:p>
            <a:pPr>
              <a:spcBef>
                <a:spcPct val="0"/>
              </a:spcBef>
              <a:buFontTx/>
              <a:buNone/>
            </a:pPr>
            <a:endParaRPr lang="en-US" altLang="en-US" sz="1800" b="1"/>
          </a:p>
        </p:txBody>
      </p:sp>
      <p:sp>
        <p:nvSpPr>
          <p:cNvPr id="25617" name="Rectangle 1038"/>
          <p:cNvSpPr>
            <a:spLocks noChangeArrowheads="1"/>
          </p:cNvSpPr>
          <p:nvPr/>
        </p:nvSpPr>
        <p:spPr bwMode="auto">
          <a:xfrm>
            <a:off x="236220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a</a:t>
            </a:r>
            <a:endParaRPr lang="en-US" altLang="en-US" sz="2400" b="1" i="1"/>
          </a:p>
        </p:txBody>
      </p:sp>
      <p:sp>
        <p:nvSpPr>
          <p:cNvPr id="25618" name="Rectangle 1039"/>
          <p:cNvSpPr>
            <a:spLocks noChangeArrowheads="1"/>
          </p:cNvSpPr>
          <p:nvPr/>
        </p:nvSpPr>
        <p:spPr bwMode="auto">
          <a:xfrm>
            <a:off x="3429000" y="6078538"/>
            <a:ext cx="3624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(bushels of grapes per year)</a:t>
            </a:r>
          </a:p>
        </p:txBody>
      </p:sp>
      <p:sp>
        <p:nvSpPr>
          <p:cNvPr id="25619" name="Rectangle 1040"/>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bushel of  grapes)</a:t>
            </a:r>
          </a:p>
        </p:txBody>
      </p:sp>
      <p:sp>
        <p:nvSpPr>
          <p:cNvPr id="25620" name="Rectangle 1041"/>
          <p:cNvSpPr>
            <a:spLocks noChangeArrowheads="1"/>
          </p:cNvSpPr>
          <p:nvPr/>
        </p:nvSpPr>
        <p:spPr bwMode="auto">
          <a:xfrm>
            <a:off x="7162800" y="4495800"/>
            <a:ext cx="4032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a:t>
            </a:r>
            <a:endParaRPr lang="en-US" altLang="en-US" sz="1600" b="1"/>
          </a:p>
        </p:txBody>
      </p:sp>
      <p:sp>
        <p:nvSpPr>
          <p:cNvPr id="25621" name="Line 1042"/>
          <p:cNvSpPr>
            <a:spLocks noChangeShapeType="1"/>
          </p:cNvSpPr>
          <p:nvPr/>
        </p:nvSpPr>
        <p:spPr bwMode="auto">
          <a:xfrm flipV="1">
            <a:off x="2209800" y="4648200"/>
            <a:ext cx="4800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2" name="Line 1043"/>
          <p:cNvSpPr>
            <a:spLocks noChangeShapeType="1"/>
          </p:cNvSpPr>
          <p:nvPr/>
        </p:nvSpPr>
        <p:spPr bwMode="auto">
          <a:xfrm flipV="1">
            <a:off x="2514600" y="47244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3" name="Rectangle 1044"/>
          <p:cNvSpPr>
            <a:spLocks noChangeArrowheads="1"/>
          </p:cNvSpPr>
          <p:nvPr/>
        </p:nvSpPr>
        <p:spPr bwMode="auto">
          <a:xfrm>
            <a:off x="1800225" y="4419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endParaRPr lang="en-US" altLang="en-US" sz="2400">
              <a:solidFill>
                <a:srgbClr val="FF3300"/>
              </a:solidFill>
            </a:endParaRPr>
          </a:p>
        </p:txBody>
      </p:sp>
      <p:sp>
        <p:nvSpPr>
          <p:cNvPr id="25624" name="Rectangle 1047"/>
          <p:cNvSpPr>
            <a:spLocks noChangeArrowheads="1"/>
          </p:cNvSpPr>
          <p:nvPr/>
        </p:nvSpPr>
        <p:spPr bwMode="auto">
          <a:xfrm>
            <a:off x="281940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30</a:t>
            </a:r>
          </a:p>
        </p:txBody>
      </p:sp>
      <p:sp>
        <p:nvSpPr>
          <p:cNvPr id="25625" name="Rectangle 1048"/>
          <p:cNvSpPr>
            <a:spLocks noChangeArrowheads="1"/>
          </p:cNvSpPr>
          <p:nvPr/>
        </p:nvSpPr>
        <p:spPr bwMode="auto">
          <a:xfrm>
            <a:off x="4191000" y="3889375"/>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c</a:t>
            </a:r>
            <a:endParaRPr lang="en-US" altLang="en-US" sz="2400"/>
          </a:p>
        </p:txBody>
      </p:sp>
      <p:sp>
        <p:nvSpPr>
          <p:cNvPr id="25626" name="Line 1050"/>
          <p:cNvSpPr>
            <a:spLocks noChangeShapeType="1"/>
          </p:cNvSpPr>
          <p:nvPr/>
        </p:nvSpPr>
        <p:spPr bwMode="auto">
          <a:xfrm flipV="1">
            <a:off x="2209800" y="34290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7" name="Rectangle 1052"/>
          <p:cNvSpPr>
            <a:spLocks noChangeArrowheads="1"/>
          </p:cNvSpPr>
          <p:nvPr/>
        </p:nvSpPr>
        <p:spPr bwMode="auto">
          <a:xfrm>
            <a:off x="1800225"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20</a:t>
            </a:r>
          </a:p>
        </p:txBody>
      </p:sp>
      <p:sp>
        <p:nvSpPr>
          <p:cNvPr id="25628" name="Rectangle 1053"/>
          <p:cNvSpPr>
            <a:spLocks noChangeArrowheads="1"/>
          </p:cNvSpPr>
          <p:nvPr/>
        </p:nvSpPr>
        <p:spPr bwMode="auto">
          <a:xfrm>
            <a:off x="1800225" y="2590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25</a:t>
            </a:r>
          </a:p>
        </p:txBody>
      </p:sp>
      <p:sp>
        <p:nvSpPr>
          <p:cNvPr id="25629" name="Rectangle 1055"/>
          <p:cNvSpPr>
            <a:spLocks noChangeArrowheads="1"/>
          </p:cNvSpPr>
          <p:nvPr/>
        </p:nvSpPr>
        <p:spPr bwMode="auto">
          <a:xfrm>
            <a:off x="6705600" y="3276600"/>
            <a:ext cx="10588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 </a:t>
            </a:r>
            <a:r>
              <a:rPr lang="en-US" altLang="en-US" sz="1600" b="1"/>
              <a:t>+ tariff</a:t>
            </a:r>
          </a:p>
        </p:txBody>
      </p:sp>
      <p:sp>
        <p:nvSpPr>
          <p:cNvPr id="25630" name="Line 1056"/>
          <p:cNvSpPr>
            <a:spLocks noChangeShapeType="1"/>
          </p:cNvSpPr>
          <p:nvPr/>
        </p:nvSpPr>
        <p:spPr bwMode="auto">
          <a:xfrm flipV="1">
            <a:off x="6324600" y="4648200"/>
            <a:ext cx="0" cy="1143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1" name="Line 1058"/>
          <p:cNvSpPr>
            <a:spLocks noChangeShapeType="1"/>
          </p:cNvSpPr>
          <p:nvPr/>
        </p:nvSpPr>
        <p:spPr bwMode="auto">
          <a:xfrm flipV="1">
            <a:off x="53340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2" name="Rectangle 1059"/>
          <p:cNvSpPr>
            <a:spLocks noChangeArrowheads="1"/>
          </p:cNvSpPr>
          <p:nvPr/>
        </p:nvSpPr>
        <p:spPr bwMode="auto">
          <a:xfrm>
            <a:off x="5440363" y="396557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d</a:t>
            </a:r>
            <a:endParaRPr lang="en-US" altLang="en-US" sz="2400"/>
          </a:p>
        </p:txBody>
      </p:sp>
      <p:sp>
        <p:nvSpPr>
          <p:cNvPr id="25633" name="Rectangle 1065"/>
          <p:cNvSpPr>
            <a:spLocks noChangeArrowheads="1"/>
          </p:cNvSpPr>
          <p:nvPr/>
        </p:nvSpPr>
        <p:spPr bwMode="auto">
          <a:xfrm>
            <a:off x="32448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50</a:t>
            </a:r>
          </a:p>
        </p:txBody>
      </p:sp>
      <p:sp>
        <p:nvSpPr>
          <p:cNvPr id="25634" name="Rectangle 1066"/>
          <p:cNvSpPr>
            <a:spLocks noChangeArrowheads="1"/>
          </p:cNvSpPr>
          <p:nvPr/>
        </p:nvSpPr>
        <p:spPr bwMode="auto">
          <a:xfrm>
            <a:off x="37782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70</a:t>
            </a:r>
          </a:p>
        </p:txBody>
      </p:sp>
      <p:sp>
        <p:nvSpPr>
          <p:cNvPr id="25635" name="Rectangle 1067"/>
          <p:cNvSpPr>
            <a:spLocks noChangeArrowheads="1"/>
          </p:cNvSpPr>
          <p:nvPr/>
        </p:nvSpPr>
        <p:spPr bwMode="auto">
          <a:xfrm>
            <a:off x="46164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100</a:t>
            </a:r>
          </a:p>
        </p:txBody>
      </p:sp>
      <p:sp>
        <p:nvSpPr>
          <p:cNvPr id="25636" name="Rectangle 1068"/>
          <p:cNvSpPr>
            <a:spLocks noChangeArrowheads="1"/>
          </p:cNvSpPr>
          <p:nvPr/>
        </p:nvSpPr>
        <p:spPr bwMode="auto">
          <a:xfrm>
            <a:off x="51498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120</a:t>
            </a:r>
          </a:p>
        </p:txBody>
      </p:sp>
      <p:sp>
        <p:nvSpPr>
          <p:cNvPr id="25637" name="Rectangle 1069"/>
          <p:cNvSpPr>
            <a:spLocks noChangeArrowheads="1"/>
          </p:cNvSpPr>
          <p:nvPr/>
        </p:nvSpPr>
        <p:spPr bwMode="auto">
          <a:xfrm>
            <a:off x="56070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140</a:t>
            </a:r>
          </a:p>
        </p:txBody>
      </p:sp>
      <p:sp>
        <p:nvSpPr>
          <p:cNvPr id="25638" name="Rectangle 1070"/>
          <p:cNvSpPr>
            <a:spLocks noChangeArrowheads="1"/>
          </p:cNvSpPr>
          <p:nvPr/>
        </p:nvSpPr>
        <p:spPr bwMode="auto">
          <a:xfrm>
            <a:off x="60642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160</a:t>
            </a:r>
          </a:p>
        </p:txBody>
      </p:sp>
      <p:sp>
        <p:nvSpPr>
          <p:cNvPr id="25639" name="Rectangle 1074"/>
          <p:cNvSpPr>
            <a:spLocks noChangeArrowheads="1"/>
          </p:cNvSpPr>
          <p:nvPr/>
        </p:nvSpPr>
        <p:spPr bwMode="auto">
          <a:xfrm>
            <a:off x="6248400" y="1828800"/>
            <a:ext cx="26384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(production)</a:t>
            </a:r>
          </a:p>
        </p:txBody>
      </p:sp>
      <p:sp>
        <p:nvSpPr>
          <p:cNvPr id="25640" name="Rectangle 1076"/>
          <p:cNvSpPr>
            <a:spLocks noChangeArrowheads="1"/>
          </p:cNvSpPr>
          <p:nvPr/>
        </p:nvSpPr>
        <p:spPr bwMode="auto">
          <a:xfrm>
            <a:off x="6172200" y="2438400"/>
            <a:ext cx="279717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(consumption)</a:t>
            </a:r>
          </a:p>
        </p:txBody>
      </p:sp>
      <p:grpSp>
        <p:nvGrpSpPr>
          <p:cNvPr id="25641" name="Group 1083"/>
          <p:cNvGrpSpPr>
            <a:grpSpLocks/>
          </p:cNvGrpSpPr>
          <p:nvPr/>
        </p:nvGrpSpPr>
        <p:grpSpPr bwMode="auto">
          <a:xfrm>
            <a:off x="2362200" y="2016125"/>
            <a:ext cx="3789363" cy="4308475"/>
            <a:chOff x="1488" y="1270"/>
            <a:chExt cx="2387" cy="2714"/>
          </a:xfrm>
        </p:grpSpPr>
        <p:sp>
          <p:nvSpPr>
            <p:cNvPr id="25645" name="Freeform 1077"/>
            <p:cNvSpPr>
              <a:spLocks/>
            </p:cNvSpPr>
            <p:nvPr/>
          </p:nvSpPr>
          <p:spPr bwMode="auto">
            <a:xfrm>
              <a:off x="1839" y="1270"/>
              <a:ext cx="2036" cy="2309"/>
            </a:xfrm>
            <a:custGeom>
              <a:avLst/>
              <a:gdLst>
                <a:gd name="T0" fmla="*/ 2036 w 2036"/>
                <a:gd name="T1" fmla="*/ 0 h 2309"/>
                <a:gd name="T2" fmla="*/ 1283 w 2036"/>
                <a:gd name="T3" fmla="*/ 293 h 2309"/>
                <a:gd name="T4" fmla="*/ 661 w 2036"/>
                <a:gd name="T5" fmla="*/ 728 h 2309"/>
                <a:gd name="T6" fmla="*/ 240 w 2036"/>
                <a:gd name="T7" fmla="*/ 1144 h 2309"/>
                <a:gd name="T8" fmla="*/ 36 w 2036"/>
                <a:gd name="T9" fmla="*/ 1561 h 2309"/>
                <a:gd name="T10" fmla="*/ 24 w 2036"/>
                <a:gd name="T11" fmla="*/ 2309 h 2309"/>
                <a:gd name="T12" fmla="*/ 0 60000 65536"/>
                <a:gd name="T13" fmla="*/ 0 60000 65536"/>
                <a:gd name="T14" fmla="*/ 0 60000 65536"/>
                <a:gd name="T15" fmla="*/ 0 60000 65536"/>
                <a:gd name="T16" fmla="*/ 0 60000 65536"/>
                <a:gd name="T17" fmla="*/ 0 60000 65536"/>
                <a:gd name="T18" fmla="*/ 0 w 2036"/>
                <a:gd name="T19" fmla="*/ 0 h 2309"/>
                <a:gd name="T20" fmla="*/ 2036 w 2036"/>
                <a:gd name="T21" fmla="*/ 2309 h 2309"/>
              </a:gdLst>
              <a:ahLst/>
              <a:cxnLst>
                <a:cxn ang="T12">
                  <a:pos x="T0" y="T1"/>
                </a:cxn>
                <a:cxn ang="T13">
                  <a:pos x="T2" y="T3"/>
                </a:cxn>
                <a:cxn ang="T14">
                  <a:pos x="T4" y="T5"/>
                </a:cxn>
                <a:cxn ang="T15">
                  <a:pos x="T6" y="T7"/>
                </a:cxn>
                <a:cxn ang="T16">
                  <a:pos x="T8" y="T9"/>
                </a:cxn>
                <a:cxn ang="T17">
                  <a:pos x="T10" y="T11"/>
                </a:cxn>
              </a:cxnLst>
              <a:rect l="T18" t="T19" r="T20" b="T21"/>
              <a:pathLst>
                <a:path w="2036" h="2309">
                  <a:moveTo>
                    <a:pt x="2036" y="0"/>
                  </a:moveTo>
                  <a:cubicBezTo>
                    <a:pt x="1911" y="49"/>
                    <a:pt x="1512" y="172"/>
                    <a:pt x="1283" y="293"/>
                  </a:cubicBezTo>
                  <a:cubicBezTo>
                    <a:pt x="1054" y="414"/>
                    <a:pt x="835" y="586"/>
                    <a:pt x="661" y="728"/>
                  </a:cubicBezTo>
                  <a:cubicBezTo>
                    <a:pt x="487" y="870"/>
                    <a:pt x="344" y="1005"/>
                    <a:pt x="240" y="1144"/>
                  </a:cubicBezTo>
                  <a:cubicBezTo>
                    <a:pt x="136" y="1283"/>
                    <a:pt x="72" y="1367"/>
                    <a:pt x="36" y="1561"/>
                  </a:cubicBezTo>
                  <a:cubicBezTo>
                    <a:pt x="0" y="1755"/>
                    <a:pt x="26" y="2153"/>
                    <a:pt x="24" y="2309"/>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6" name="Oval 1079"/>
            <p:cNvSpPr>
              <a:spLocks noChangeArrowheads="1"/>
            </p:cNvSpPr>
            <p:nvPr/>
          </p:nvSpPr>
          <p:spPr bwMode="auto">
            <a:xfrm>
              <a:off x="1488" y="3504"/>
              <a:ext cx="816" cy="480"/>
            </a:xfrm>
            <a:prstGeom prst="ellipse">
              <a:avLst/>
            </a:prstGeom>
            <a:noFill/>
            <a:ln w="1905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grpSp>
      <p:grpSp>
        <p:nvGrpSpPr>
          <p:cNvPr id="25642" name="Group 1082"/>
          <p:cNvGrpSpPr>
            <a:grpSpLocks/>
          </p:cNvGrpSpPr>
          <p:nvPr/>
        </p:nvGrpSpPr>
        <p:grpSpPr bwMode="auto">
          <a:xfrm>
            <a:off x="5105400" y="2590800"/>
            <a:ext cx="1600200" cy="3581400"/>
            <a:chOff x="3216" y="1632"/>
            <a:chExt cx="1008" cy="2256"/>
          </a:xfrm>
        </p:grpSpPr>
        <p:sp>
          <p:nvSpPr>
            <p:cNvPr id="25643" name="Freeform 1075"/>
            <p:cNvSpPr>
              <a:spLocks/>
            </p:cNvSpPr>
            <p:nvPr/>
          </p:nvSpPr>
          <p:spPr bwMode="auto">
            <a:xfrm>
              <a:off x="3464" y="1632"/>
              <a:ext cx="472" cy="1922"/>
            </a:xfrm>
            <a:custGeom>
              <a:avLst/>
              <a:gdLst>
                <a:gd name="T0" fmla="*/ 472 w 472"/>
                <a:gd name="T1" fmla="*/ 0 h 1922"/>
                <a:gd name="T2" fmla="*/ 88 w 472"/>
                <a:gd name="T3" fmla="*/ 144 h 1922"/>
                <a:gd name="T4" fmla="*/ 40 w 472"/>
                <a:gd name="T5" fmla="*/ 288 h 1922"/>
                <a:gd name="T6" fmla="*/ 328 w 472"/>
                <a:gd name="T7" fmla="*/ 624 h 1922"/>
                <a:gd name="T8" fmla="*/ 164 w 472"/>
                <a:gd name="T9" fmla="*/ 1922 h 1922"/>
                <a:gd name="T10" fmla="*/ 0 60000 65536"/>
                <a:gd name="T11" fmla="*/ 0 60000 65536"/>
                <a:gd name="T12" fmla="*/ 0 60000 65536"/>
                <a:gd name="T13" fmla="*/ 0 60000 65536"/>
                <a:gd name="T14" fmla="*/ 0 60000 65536"/>
                <a:gd name="T15" fmla="*/ 0 w 472"/>
                <a:gd name="T16" fmla="*/ 0 h 1922"/>
                <a:gd name="T17" fmla="*/ 472 w 472"/>
                <a:gd name="T18" fmla="*/ 1922 h 1922"/>
              </a:gdLst>
              <a:ahLst/>
              <a:cxnLst>
                <a:cxn ang="T10">
                  <a:pos x="T0" y="T1"/>
                </a:cxn>
                <a:cxn ang="T11">
                  <a:pos x="T2" y="T3"/>
                </a:cxn>
                <a:cxn ang="T12">
                  <a:pos x="T4" y="T5"/>
                </a:cxn>
                <a:cxn ang="T13">
                  <a:pos x="T6" y="T7"/>
                </a:cxn>
                <a:cxn ang="T14">
                  <a:pos x="T8" y="T9"/>
                </a:cxn>
              </a:cxnLst>
              <a:rect l="T15" t="T16" r="T17" b="T18"/>
              <a:pathLst>
                <a:path w="472" h="1922">
                  <a:moveTo>
                    <a:pt x="472" y="0"/>
                  </a:moveTo>
                  <a:cubicBezTo>
                    <a:pt x="316" y="48"/>
                    <a:pt x="160" y="96"/>
                    <a:pt x="88" y="144"/>
                  </a:cubicBezTo>
                  <a:cubicBezTo>
                    <a:pt x="16" y="192"/>
                    <a:pt x="0" y="208"/>
                    <a:pt x="40" y="288"/>
                  </a:cubicBezTo>
                  <a:cubicBezTo>
                    <a:pt x="80" y="368"/>
                    <a:pt x="307" y="352"/>
                    <a:pt x="328" y="624"/>
                  </a:cubicBezTo>
                  <a:cubicBezTo>
                    <a:pt x="349" y="896"/>
                    <a:pt x="198" y="1652"/>
                    <a:pt x="164" y="1922"/>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44" name="Oval 1080"/>
            <p:cNvSpPr>
              <a:spLocks noChangeArrowheads="1"/>
            </p:cNvSpPr>
            <p:nvPr/>
          </p:nvSpPr>
          <p:spPr bwMode="auto">
            <a:xfrm>
              <a:off x="3216" y="3552"/>
              <a:ext cx="1008" cy="336"/>
            </a:xfrm>
            <a:prstGeom prst="ellipse">
              <a:avLst/>
            </a:prstGeom>
            <a:noFill/>
            <a:ln w="1905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gr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97A825B-8388-44F9-9A2E-C693C290F5F1}" type="slidenum">
              <a:rPr lang="en-US" altLang="en-US" sz="2400" smtClean="0"/>
              <a:pPr>
                <a:spcBef>
                  <a:spcPct val="0"/>
                </a:spcBef>
                <a:buFontTx/>
                <a:buNone/>
              </a:pPr>
              <a:t>15</a:t>
            </a:fld>
            <a:endParaRPr lang="en-US" altLang="en-US" sz="2400" smtClean="0"/>
          </a:p>
        </p:txBody>
      </p:sp>
      <p:sp>
        <p:nvSpPr>
          <p:cNvPr id="27651" name="Rectangle 2"/>
          <p:cNvSpPr>
            <a:spLocks noGrp="1" noChangeArrowheads="1"/>
          </p:cNvSpPr>
          <p:nvPr>
            <p:ph type="title"/>
          </p:nvPr>
        </p:nvSpPr>
        <p:spPr/>
        <p:txBody>
          <a:bodyPr/>
          <a:lstStyle/>
          <a:p>
            <a:r>
              <a:rPr lang="en-US" altLang="en-US" smtClean="0"/>
              <a:t>Country A’s Welfare Change</a:t>
            </a:r>
            <a:br>
              <a:rPr lang="en-US" altLang="en-US" smtClean="0"/>
            </a:br>
            <a:r>
              <a:rPr lang="en-US" altLang="en-US" smtClean="0"/>
              <a:t> </a:t>
            </a:r>
            <a:r>
              <a:rPr lang="en-US" altLang="en-US" sz="3600" smtClean="0"/>
              <a:t>Trade Creating CU</a:t>
            </a:r>
          </a:p>
        </p:txBody>
      </p:sp>
      <p:graphicFrame>
        <p:nvGraphicFramePr>
          <p:cNvPr id="27652" name="Object 3"/>
          <p:cNvGraphicFramePr>
            <a:graphicFrameLocks noChangeAspect="1"/>
          </p:cNvGraphicFramePr>
          <p:nvPr>
            <p:ph type="tbl" idx="1"/>
          </p:nvPr>
        </p:nvGraphicFramePr>
        <p:xfrm>
          <a:off x="890588" y="2052638"/>
          <a:ext cx="7454900" cy="4092575"/>
        </p:xfrm>
        <a:graphic>
          <a:graphicData uri="http://schemas.openxmlformats.org/presentationml/2006/ole">
            <mc:AlternateContent xmlns:mc="http://schemas.openxmlformats.org/markup-compatibility/2006">
              <mc:Choice xmlns:v="urn:schemas-microsoft-com:vml" Requires="v">
                <p:oleObj spid="_x0000_s27653" name="Document" r:id="rId4" imgW="7461504" imgH="4096512" progId="Word.Document.8">
                  <p:embed/>
                </p:oleObj>
              </mc:Choice>
              <mc:Fallback>
                <p:oleObj name="Document" r:id="rId4" imgW="7461504" imgH="4096512"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0588" y="2052638"/>
                        <a:ext cx="7454900"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4380BEB-C741-45ED-A254-3F1A78843BC2}" type="slidenum">
              <a:rPr lang="en-US" altLang="en-US" sz="2400" smtClean="0"/>
              <a:pPr>
                <a:spcBef>
                  <a:spcPct val="0"/>
                </a:spcBef>
                <a:buFontTx/>
                <a:buNone/>
              </a:pPr>
              <a:t>16</a:t>
            </a:fld>
            <a:endParaRPr lang="en-US" altLang="en-US" sz="2400" smtClean="0"/>
          </a:p>
        </p:txBody>
      </p:sp>
      <p:sp>
        <p:nvSpPr>
          <p:cNvPr id="29699" name="Rectangle 2"/>
          <p:cNvSpPr>
            <a:spLocks noGrp="1" noChangeArrowheads="1"/>
          </p:cNvSpPr>
          <p:nvPr>
            <p:ph type="title"/>
          </p:nvPr>
        </p:nvSpPr>
        <p:spPr/>
        <p:txBody>
          <a:bodyPr/>
          <a:lstStyle/>
          <a:p>
            <a:r>
              <a:rPr lang="en-US" altLang="en-US" smtClean="0"/>
              <a:t>Country A’s Welfare Change</a:t>
            </a:r>
            <a:br>
              <a:rPr lang="en-US" altLang="en-US" smtClean="0"/>
            </a:br>
            <a:r>
              <a:rPr lang="en-US" altLang="en-US" smtClean="0"/>
              <a:t> </a:t>
            </a:r>
            <a:r>
              <a:rPr lang="en-US" altLang="en-US" sz="3600" smtClean="0"/>
              <a:t>Trade Creating CU</a:t>
            </a:r>
          </a:p>
        </p:txBody>
      </p:sp>
      <p:graphicFrame>
        <p:nvGraphicFramePr>
          <p:cNvPr id="29700" name="Object 3"/>
          <p:cNvGraphicFramePr>
            <a:graphicFrameLocks noChangeAspect="1"/>
          </p:cNvGraphicFramePr>
          <p:nvPr>
            <p:ph type="tbl" idx="1"/>
          </p:nvPr>
        </p:nvGraphicFramePr>
        <p:xfrm>
          <a:off x="890588" y="2049463"/>
          <a:ext cx="7454900" cy="4100512"/>
        </p:xfrm>
        <a:graphic>
          <a:graphicData uri="http://schemas.openxmlformats.org/presentationml/2006/ole">
            <mc:AlternateContent xmlns:mc="http://schemas.openxmlformats.org/markup-compatibility/2006">
              <mc:Choice xmlns:v="urn:schemas-microsoft-com:vml" Requires="v">
                <p:oleObj spid="_x0000_s29701" name="Document" r:id="rId4" imgW="7461504" imgH="4114800" progId="Word.Document.8">
                  <p:embed/>
                </p:oleObj>
              </mc:Choice>
              <mc:Fallback>
                <p:oleObj name="Document" r:id="rId4" imgW="7461504" imgH="411480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0588" y="2049463"/>
                        <a:ext cx="7454900" cy="410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34B1692-C538-4397-BED5-84DE6FAFAA56}" type="slidenum">
              <a:rPr lang="en-US" altLang="en-US" sz="2400" smtClean="0"/>
              <a:pPr>
                <a:spcBef>
                  <a:spcPct val="0"/>
                </a:spcBef>
                <a:buFontTx/>
                <a:buNone/>
              </a:pPr>
              <a:t>17</a:t>
            </a:fld>
            <a:endParaRPr lang="en-US" altLang="en-US" sz="2400" smtClean="0"/>
          </a:p>
        </p:txBody>
      </p:sp>
      <p:sp>
        <p:nvSpPr>
          <p:cNvPr id="31747" name="Rectangle 2"/>
          <p:cNvSpPr>
            <a:spLocks noGrp="1" noChangeArrowheads="1"/>
          </p:cNvSpPr>
          <p:nvPr>
            <p:ph type="title"/>
          </p:nvPr>
        </p:nvSpPr>
        <p:spPr/>
        <p:txBody>
          <a:bodyPr/>
          <a:lstStyle/>
          <a:p>
            <a:r>
              <a:rPr lang="en-US" altLang="en-US" smtClean="0"/>
              <a:t>Trade Diverting Customs Union</a:t>
            </a:r>
          </a:p>
        </p:txBody>
      </p:sp>
      <p:sp>
        <p:nvSpPr>
          <p:cNvPr id="31748" name="Rectangle 3"/>
          <p:cNvSpPr>
            <a:spLocks noGrp="1" noChangeArrowheads="1"/>
          </p:cNvSpPr>
          <p:nvPr>
            <p:ph type="body" idx="1"/>
          </p:nvPr>
        </p:nvSpPr>
        <p:spPr/>
        <p:txBody>
          <a:bodyPr/>
          <a:lstStyle/>
          <a:p>
            <a:r>
              <a:rPr lang="en-US" altLang="en-US" sz="2800" smtClean="0"/>
              <a:t>Small country A forms a CU with country C</a:t>
            </a:r>
          </a:p>
          <a:p>
            <a:r>
              <a:rPr lang="en-US" altLang="en-US" sz="2800" smtClean="0"/>
              <a:t>B is low-cost producer, not C</a:t>
            </a:r>
          </a:p>
          <a:p>
            <a:r>
              <a:rPr lang="en-US" altLang="en-US" sz="2800" smtClean="0"/>
              <a:t>Trade diversion occurs as lower-cost imports from B are replaced by higher-cost imports from C</a:t>
            </a:r>
          </a:p>
          <a:p>
            <a:pPr lvl="1"/>
            <a:r>
              <a:rPr lang="en-US" altLang="en-US" sz="2400" smtClean="0"/>
              <a:t>A removes its tariff on imports from C, but not B</a:t>
            </a:r>
          </a:p>
          <a:p>
            <a:pPr lvl="1"/>
            <a:r>
              <a:rPr lang="en-US" altLang="en-US" sz="2400" smtClean="0"/>
              <a:t>A’s imports from B are diverted to C</a:t>
            </a:r>
          </a:p>
          <a:p>
            <a:pPr lvl="1"/>
            <a:r>
              <a:rPr lang="en-US" altLang="en-US" sz="2400" smtClean="0"/>
              <a:t>Some trade is created:</a:t>
            </a:r>
          </a:p>
          <a:p>
            <a:pPr lvl="2"/>
            <a:r>
              <a:rPr lang="en-US" altLang="en-US" sz="2000" smtClean="0"/>
              <a:t>Domestic production falls from 50 to 30 bu/yr</a:t>
            </a:r>
          </a:p>
          <a:p>
            <a:pPr lvl="2"/>
            <a:r>
              <a:rPr lang="en-US" altLang="en-US" sz="2000" smtClean="0"/>
              <a:t>Consumption rises from 120 to 140 bu/yr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E94F77F-C38B-4F3B-A805-B51B74B302C2}" type="slidenum">
              <a:rPr lang="en-US" altLang="en-US" sz="2400" smtClean="0"/>
              <a:pPr>
                <a:spcBef>
                  <a:spcPct val="0"/>
                </a:spcBef>
                <a:buFontTx/>
                <a:buNone/>
              </a:pPr>
              <a:t>18</a:t>
            </a:fld>
            <a:endParaRPr lang="en-US" altLang="en-US" sz="2400" smtClean="0"/>
          </a:p>
        </p:txBody>
      </p:sp>
      <p:sp>
        <p:nvSpPr>
          <p:cNvPr id="32771" name="Line 6"/>
          <p:cNvSpPr>
            <a:spLocks noChangeShapeType="1"/>
          </p:cNvSpPr>
          <p:nvPr/>
        </p:nvSpPr>
        <p:spPr bwMode="auto">
          <a:xfrm flipV="1">
            <a:off x="2209800" y="1524000"/>
            <a:ext cx="2819400" cy="3505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2" name="Rectangle 7"/>
          <p:cNvSpPr>
            <a:spLocks noGrp="1" noChangeArrowheads="1"/>
          </p:cNvSpPr>
          <p:nvPr>
            <p:ph type="title"/>
          </p:nvPr>
        </p:nvSpPr>
        <p:spPr>
          <a:xfrm>
            <a:off x="685800" y="0"/>
            <a:ext cx="7772400" cy="1371600"/>
          </a:xfrm>
          <a:noFill/>
        </p:spPr>
        <p:txBody>
          <a:bodyPr lIns="90488" tIns="44450" rIns="90488" bIns="44450"/>
          <a:lstStyle/>
          <a:p>
            <a:r>
              <a:rPr lang="en-US" altLang="en-US" smtClean="0"/>
              <a:t>Trade Diverting Customs Union</a:t>
            </a:r>
          </a:p>
        </p:txBody>
      </p:sp>
      <p:sp>
        <p:nvSpPr>
          <p:cNvPr id="32773" name="Line 8"/>
          <p:cNvSpPr>
            <a:spLocks noChangeShapeType="1"/>
          </p:cNvSpPr>
          <p:nvPr/>
        </p:nvSpPr>
        <p:spPr bwMode="auto">
          <a:xfrm>
            <a:off x="2209800" y="1398588"/>
            <a:ext cx="0" cy="4392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4" name="Line 9"/>
          <p:cNvSpPr>
            <a:spLocks noChangeShapeType="1"/>
          </p:cNvSpPr>
          <p:nvPr/>
        </p:nvSpPr>
        <p:spPr bwMode="auto">
          <a:xfrm>
            <a:off x="2225675" y="57912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5" name="Rectangle 10"/>
          <p:cNvSpPr>
            <a:spLocks noChangeArrowheads="1"/>
          </p:cNvSpPr>
          <p:nvPr/>
        </p:nvSpPr>
        <p:spPr bwMode="auto">
          <a:xfrm>
            <a:off x="1800225"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15</a:t>
            </a:r>
          </a:p>
        </p:txBody>
      </p:sp>
      <p:sp>
        <p:nvSpPr>
          <p:cNvPr id="32776" name="Rectangle 11"/>
          <p:cNvSpPr>
            <a:spLocks noChangeArrowheads="1"/>
          </p:cNvSpPr>
          <p:nvPr/>
        </p:nvSpPr>
        <p:spPr bwMode="auto">
          <a:xfrm>
            <a:off x="1905000" y="5715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0</a:t>
            </a:r>
          </a:p>
        </p:txBody>
      </p:sp>
      <p:sp>
        <p:nvSpPr>
          <p:cNvPr id="32777" name="Rectangle 12"/>
          <p:cNvSpPr>
            <a:spLocks noChangeArrowheads="1"/>
          </p:cNvSpPr>
          <p:nvPr/>
        </p:nvSpPr>
        <p:spPr bwMode="auto">
          <a:xfrm>
            <a:off x="23304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a:t>
            </a:r>
          </a:p>
        </p:txBody>
      </p:sp>
      <p:sp>
        <p:nvSpPr>
          <p:cNvPr id="32778" name="Line 14"/>
          <p:cNvSpPr>
            <a:spLocks noChangeShapeType="1"/>
          </p:cNvSpPr>
          <p:nvPr/>
        </p:nvSpPr>
        <p:spPr bwMode="auto">
          <a:xfrm flipV="1">
            <a:off x="35052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9" name="Line 15"/>
          <p:cNvSpPr>
            <a:spLocks noChangeShapeType="1"/>
          </p:cNvSpPr>
          <p:nvPr/>
        </p:nvSpPr>
        <p:spPr bwMode="auto">
          <a:xfrm>
            <a:off x="3657600" y="1371600"/>
            <a:ext cx="3198813" cy="39608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0" name="Rectangle 16"/>
          <p:cNvSpPr>
            <a:spLocks noChangeArrowheads="1"/>
          </p:cNvSpPr>
          <p:nvPr/>
        </p:nvSpPr>
        <p:spPr bwMode="auto">
          <a:xfrm>
            <a:off x="6932613" y="5181600"/>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D</a:t>
            </a:r>
            <a:r>
              <a:rPr lang="en-US" altLang="en-US" sz="1800" b="1" baseline="-25000"/>
              <a:t>A</a:t>
            </a:r>
            <a:endParaRPr lang="en-US" altLang="en-US" sz="1800" b="1"/>
          </a:p>
        </p:txBody>
      </p:sp>
      <p:sp>
        <p:nvSpPr>
          <p:cNvPr id="32781" name="Rectangle 17"/>
          <p:cNvSpPr>
            <a:spLocks noChangeArrowheads="1"/>
          </p:cNvSpPr>
          <p:nvPr/>
        </p:nvSpPr>
        <p:spPr bwMode="auto">
          <a:xfrm>
            <a:off x="4953000" y="118745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S</a:t>
            </a:r>
            <a:r>
              <a:rPr lang="en-US" altLang="en-US" sz="1800" b="1" baseline="-25000"/>
              <a:t>A</a:t>
            </a:r>
            <a:endParaRPr lang="en-US" altLang="en-US" sz="1800" b="1"/>
          </a:p>
          <a:p>
            <a:pPr>
              <a:spcBef>
                <a:spcPct val="0"/>
              </a:spcBef>
              <a:buFontTx/>
              <a:buNone/>
            </a:pPr>
            <a:endParaRPr lang="en-US" altLang="en-US" sz="1800" b="1"/>
          </a:p>
        </p:txBody>
      </p:sp>
      <p:sp>
        <p:nvSpPr>
          <p:cNvPr id="32782" name="Rectangle 19"/>
          <p:cNvSpPr>
            <a:spLocks noChangeArrowheads="1"/>
          </p:cNvSpPr>
          <p:nvPr/>
        </p:nvSpPr>
        <p:spPr bwMode="auto">
          <a:xfrm>
            <a:off x="3429000" y="6078538"/>
            <a:ext cx="3624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(bushels of grapes per year)</a:t>
            </a:r>
          </a:p>
        </p:txBody>
      </p:sp>
      <p:sp>
        <p:nvSpPr>
          <p:cNvPr id="32783" name="Rectangle 20"/>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bushel of  grapes)</a:t>
            </a:r>
          </a:p>
        </p:txBody>
      </p:sp>
      <p:sp>
        <p:nvSpPr>
          <p:cNvPr id="32784" name="Rectangle 21"/>
          <p:cNvSpPr>
            <a:spLocks noChangeArrowheads="1"/>
          </p:cNvSpPr>
          <p:nvPr/>
        </p:nvSpPr>
        <p:spPr bwMode="auto">
          <a:xfrm>
            <a:off x="7162800" y="4495800"/>
            <a:ext cx="4032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a:t>
            </a:r>
            <a:endParaRPr lang="en-US" altLang="en-US" sz="1600" b="1"/>
          </a:p>
        </p:txBody>
      </p:sp>
      <p:sp>
        <p:nvSpPr>
          <p:cNvPr id="32785" name="Line 22"/>
          <p:cNvSpPr>
            <a:spLocks noChangeShapeType="1"/>
          </p:cNvSpPr>
          <p:nvPr/>
        </p:nvSpPr>
        <p:spPr bwMode="auto">
          <a:xfrm flipV="1">
            <a:off x="2209800" y="4648200"/>
            <a:ext cx="4800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6" name="Line 23"/>
          <p:cNvSpPr>
            <a:spLocks noChangeShapeType="1"/>
          </p:cNvSpPr>
          <p:nvPr/>
        </p:nvSpPr>
        <p:spPr bwMode="auto">
          <a:xfrm flipV="1">
            <a:off x="2514600" y="47244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7" name="Rectangle 24"/>
          <p:cNvSpPr>
            <a:spLocks noChangeArrowheads="1"/>
          </p:cNvSpPr>
          <p:nvPr/>
        </p:nvSpPr>
        <p:spPr bwMode="auto">
          <a:xfrm>
            <a:off x="1800225" y="4419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endParaRPr lang="en-US" altLang="en-US" sz="2400">
              <a:solidFill>
                <a:srgbClr val="FF3300"/>
              </a:solidFill>
            </a:endParaRPr>
          </a:p>
        </p:txBody>
      </p:sp>
      <p:sp>
        <p:nvSpPr>
          <p:cNvPr id="32788" name="Line 25"/>
          <p:cNvSpPr>
            <a:spLocks noChangeShapeType="1"/>
          </p:cNvSpPr>
          <p:nvPr/>
        </p:nvSpPr>
        <p:spPr bwMode="auto">
          <a:xfrm flipV="1">
            <a:off x="2209800" y="40386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89" name="Line 26"/>
          <p:cNvSpPr>
            <a:spLocks noChangeShapeType="1"/>
          </p:cNvSpPr>
          <p:nvPr/>
        </p:nvSpPr>
        <p:spPr bwMode="auto">
          <a:xfrm flipV="1">
            <a:off x="29718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0" name="Rectangle 27"/>
          <p:cNvSpPr>
            <a:spLocks noChangeArrowheads="1"/>
          </p:cNvSpPr>
          <p:nvPr/>
        </p:nvSpPr>
        <p:spPr bwMode="auto">
          <a:xfrm>
            <a:off x="281940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30</a:t>
            </a:r>
          </a:p>
        </p:txBody>
      </p:sp>
      <p:sp>
        <p:nvSpPr>
          <p:cNvPr id="32791" name="Rectangle 29"/>
          <p:cNvSpPr>
            <a:spLocks noChangeArrowheads="1"/>
          </p:cNvSpPr>
          <p:nvPr/>
        </p:nvSpPr>
        <p:spPr bwMode="auto">
          <a:xfrm>
            <a:off x="6781800" y="3841750"/>
            <a:ext cx="4111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a:t>
            </a:r>
            <a:endParaRPr lang="en-US" altLang="en-US" sz="1600" b="1"/>
          </a:p>
        </p:txBody>
      </p:sp>
      <p:sp>
        <p:nvSpPr>
          <p:cNvPr id="32792" name="Line 30"/>
          <p:cNvSpPr>
            <a:spLocks noChangeShapeType="1"/>
          </p:cNvSpPr>
          <p:nvPr/>
        </p:nvSpPr>
        <p:spPr bwMode="auto">
          <a:xfrm flipV="1">
            <a:off x="2209800" y="34290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3" name="Line 31"/>
          <p:cNvSpPr>
            <a:spLocks noChangeShapeType="1"/>
          </p:cNvSpPr>
          <p:nvPr/>
        </p:nvSpPr>
        <p:spPr bwMode="auto">
          <a:xfrm flipV="1">
            <a:off x="2209800" y="28194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4" name="Rectangle 32"/>
          <p:cNvSpPr>
            <a:spLocks noChangeArrowheads="1"/>
          </p:cNvSpPr>
          <p:nvPr/>
        </p:nvSpPr>
        <p:spPr bwMode="auto">
          <a:xfrm>
            <a:off x="1800225"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20</a:t>
            </a:r>
          </a:p>
        </p:txBody>
      </p:sp>
      <p:sp>
        <p:nvSpPr>
          <p:cNvPr id="32795" name="Rectangle 33"/>
          <p:cNvSpPr>
            <a:spLocks noChangeArrowheads="1"/>
          </p:cNvSpPr>
          <p:nvPr/>
        </p:nvSpPr>
        <p:spPr bwMode="auto">
          <a:xfrm>
            <a:off x="1800225" y="2590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25</a:t>
            </a:r>
          </a:p>
        </p:txBody>
      </p:sp>
      <p:sp>
        <p:nvSpPr>
          <p:cNvPr id="32796" name="Rectangle 34"/>
          <p:cNvSpPr>
            <a:spLocks noChangeArrowheads="1"/>
          </p:cNvSpPr>
          <p:nvPr/>
        </p:nvSpPr>
        <p:spPr bwMode="auto">
          <a:xfrm>
            <a:off x="6705600" y="2667000"/>
            <a:ext cx="1219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 </a:t>
            </a:r>
            <a:r>
              <a:rPr lang="en-US" altLang="en-US" sz="1600" b="1"/>
              <a:t>+ tariff</a:t>
            </a:r>
          </a:p>
        </p:txBody>
      </p:sp>
      <p:sp>
        <p:nvSpPr>
          <p:cNvPr id="32797" name="Rectangle 35"/>
          <p:cNvSpPr>
            <a:spLocks noChangeArrowheads="1"/>
          </p:cNvSpPr>
          <p:nvPr/>
        </p:nvSpPr>
        <p:spPr bwMode="auto">
          <a:xfrm>
            <a:off x="6705600" y="3276600"/>
            <a:ext cx="10588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 </a:t>
            </a:r>
            <a:r>
              <a:rPr lang="en-US" altLang="en-US" sz="1600" b="1"/>
              <a:t>+ tariff</a:t>
            </a:r>
          </a:p>
        </p:txBody>
      </p:sp>
      <p:sp>
        <p:nvSpPr>
          <p:cNvPr id="32798" name="Line 36"/>
          <p:cNvSpPr>
            <a:spLocks noChangeShapeType="1"/>
          </p:cNvSpPr>
          <p:nvPr/>
        </p:nvSpPr>
        <p:spPr bwMode="auto">
          <a:xfrm flipV="1">
            <a:off x="6324600" y="4648200"/>
            <a:ext cx="0" cy="1143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99" name="Line 37"/>
          <p:cNvSpPr>
            <a:spLocks noChangeShapeType="1"/>
          </p:cNvSpPr>
          <p:nvPr/>
        </p:nvSpPr>
        <p:spPr bwMode="auto">
          <a:xfrm flipV="1">
            <a:off x="57912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0" name="Line 38"/>
          <p:cNvSpPr>
            <a:spLocks noChangeShapeType="1"/>
          </p:cNvSpPr>
          <p:nvPr/>
        </p:nvSpPr>
        <p:spPr bwMode="auto">
          <a:xfrm flipV="1">
            <a:off x="53340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801" name="Rectangle 41"/>
          <p:cNvSpPr>
            <a:spLocks noChangeArrowheads="1"/>
          </p:cNvSpPr>
          <p:nvPr/>
        </p:nvSpPr>
        <p:spPr bwMode="auto">
          <a:xfrm>
            <a:off x="32448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50</a:t>
            </a:r>
          </a:p>
        </p:txBody>
      </p:sp>
      <p:sp>
        <p:nvSpPr>
          <p:cNvPr id="32802" name="Rectangle 42"/>
          <p:cNvSpPr>
            <a:spLocks noChangeArrowheads="1"/>
          </p:cNvSpPr>
          <p:nvPr/>
        </p:nvSpPr>
        <p:spPr bwMode="auto">
          <a:xfrm>
            <a:off x="37782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70</a:t>
            </a:r>
          </a:p>
        </p:txBody>
      </p:sp>
      <p:sp>
        <p:nvSpPr>
          <p:cNvPr id="32803" name="Rectangle 43"/>
          <p:cNvSpPr>
            <a:spLocks noChangeArrowheads="1"/>
          </p:cNvSpPr>
          <p:nvPr/>
        </p:nvSpPr>
        <p:spPr bwMode="auto">
          <a:xfrm>
            <a:off x="46164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100</a:t>
            </a:r>
          </a:p>
        </p:txBody>
      </p:sp>
      <p:sp>
        <p:nvSpPr>
          <p:cNvPr id="32804" name="Rectangle 44"/>
          <p:cNvSpPr>
            <a:spLocks noChangeArrowheads="1"/>
          </p:cNvSpPr>
          <p:nvPr/>
        </p:nvSpPr>
        <p:spPr bwMode="auto">
          <a:xfrm>
            <a:off x="51498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120</a:t>
            </a:r>
          </a:p>
        </p:txBody>
      </p:sp>
      <p:sp>
        <p:nvSpPr>
          <p:cNvPr id="32805" name="Rectangle 45"/>
          <p:cNvSpPr>
            <a:spLocks noChangeArrowheads="1"/>
          </p:cNvSpPr>
          <p:nvPr/>
        </p:nvSpPr>
        <p:spPr bwMode="auto">
          <a:xfrm>
            <a:off x="56070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140</a:t>
            </a:r>
          </a:p>
        </p:txBody>
      </p:sp>
      <p:sp>
        <p:nvSpPr>
          <p:cNvPr id="32806" name="Rectangle 46"/>
          <p:cNvSpPr>
            <a:spLocks noChangeArrowheads="1"/>
          </p:cNvSpPr>
          <p:nvPr/>
        </p:nvSpPr>
        <p:spPr bwMode="auto">
          <a:xfrm>
            <a:off x="60642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160</a:t>
            </a:r>
          </a:p>
        </p:txBody>
      </p:sp>
      <p:sp>
        <p:nvSpPr>
          <p:cNvPr id="32807" name="Rectangle 49"/>
          <p:cNvSpPr>
            <a:spLocks noChangeArrowheads="1"/>
          </p:cNvSpPr>
          <p:nvPr/>
        </p:nvSpPr>
        <p:spPr bwMode="auto">
          <a:xfrm>
            <a:off x="6019800" y="9906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production</a:t>
            </a:r>
          </a:p>
        </p:txBody>
      </p:sp>
      <p:sp>
        <p:nvSpPr>
          <p:cNvPr id="32808" name="Rectangle 50"/>
          <p:cNvSpPr>
            <a:spLocks noChangeArrowheads="1"/>
          </p:cNvSpPr>
          <p:nvPr/>
        </p:nvSpPr>
        <p:spPr bwMode="auto">
          <a:xfrm>
            <a:off x="6248400" y="19050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consumption</a:t>
            </a:r>
          </a:p>
        </p:txBody>
      </p:sp>
      <p:sp>
        <p:nvSpPr>
          <p:cNvPr id="32809" name="Rectangle 51"/>
          <p:cNvSpPr>
            <a:spLocks noChangeArrowheads="1"/>
          </p:cNvSpPr>
          <p:nvPr/>
        </p:nvSpPr>
        <p:spPr bwMode="auto">
          <a:xfrm>
            <a:off x="6172200" y="14478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diversion</a:t>
            </a: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CFC6A45-3337-45FA-B4CE-463A9CF6259A}" type="slidenum">
              <a:rPr lang="en-US" altLang="en-US" sz="2400" smtClean="0"/>
              <a:pPr>
                <a:spcBef>
                  <a:spcPct val="0"/>
                </a:spcBef>
                <a:buFontTx/>
                <a:buNone/>
              </a:pPr>
              <a:t>19</a:t>
            </a:fld>
            <a:endParaRPr lang="en-US" altLang="en-US" sz="2400" smtClean="0"/>
          </a:p>
        </p:txBody>
      </p:sp>
      <p:sp>
        <p:nvSpPr>
          <p:cNvPr id="34819" name="Rectangle 63"/>
          <p:cNvSpPr>
            <a:spLocks noChangeArrowheads="1"/>
          </p:cNvSpPr>
          <p:nvPr/>
        </p:nvSpPr>
        <p:spPr bwMode="auto">
          <a:xfrm>
            <a:off x="3505200" y="4038600"/>
            <a:ext cx="1828800" cy="609600"/>
          </a:xfrm>
          <a:prstGeom prst="rect">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4820" name="AutoShape 64"/>
          <p:cNvSpPr>
            <a:spLocks noChangeArrowheads="1"/>
          </p:cNvSpPr>
          <p:nvPr/>
        </p:nvSpPr>
        <p:spPr bwMode="auto">
          <a:xfrm>
            <a:off x="5334000" y="3429000"/>
            <a:ext cx="457200" cy="609600"/>
          </a:xfrm>
          <a:prstGeom prst="rtTriangle">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4821" name="AutoShape 65"/>
          <p:cNvSpPr>
            <a:spLocks noChangeArrowheads="1"/>
          </p:cNvSpPr>
          <p:nvPr/>
        </p:nvSpPr>
        <p:spPr bwMode="auto">
          <a:xfrm flipH="1">
            <a:off x="2971800" y="3429000"/>
            <a:ext cx="533400" cy="609600"/>
          </a:xfrm>
          <a:prstGeom prst="rtTriangle">
            <a:avLst/>
          </a:prstGeom>
          <a:solidFill>
            <a:schemeClr val="hlink">
              <a:alpha val="50195"/>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0294" name="Freeform 54"/>
          <p:cNvSpPr>
            <a:spLocks/>
          </p:cNvSpPr>
          <p:nvPr/>
        </p:nvSpPr>
        <p:spPr bwMode="auto">
          <a:xfrm>
            <a:off x="3228975" y="1130300"/>
            <a:ext cx="3324225" cy="4530725"/>
          </a:xfrm>
          <a:custGeom>
            <a:avLst/>
            <a:gdLst>
              <a:gd name="T0" fmla="*/ 2147483646 w 2094"/>
              <a:gd name="T1" fmla="*/ 2147483646 h 2854"/>
              <a:gd name="T2" fmla="*/ 2147483646 w 2094"/>
              <a:gd name="T3" fmla="*/ 2147483646 h 2854"/>
              <a:gd name="T4" fmla="*/ 2147483646 w 2094"/>
              <a:gd name="T5" fmla="*/ 2147483646 h 2854"/>
              <a:gd name="T6" fmla="*/ 2147483646 w 2094"/>
              <a:gd name="T7" fmla="*/ 2147483646 h 2854"/>
              <a:gd name="T8" fmla="*/ 0 w 2094"/>
              <a:gd name="T9" fmla="*/ 2147483646 h 2854"/>
              <a:gd name="T10" fmla="*/ 0 60000 65536"/>
              <a:gd name="T11" fmla="*/ 0 60000 65536"/>
              <a:gd name="T12" fmla="*/ 0 60000 65536"/>
              <a:gd name="T13" fmla="*/ 0 60000 65536"/>
              <a:gd name="T14" fmla="*/ 0 60000 65536"/>
              <a:gd name="T15" fmla="*/ 0 w 2094"/>
              <a:gd name="T16" fmla="*/ 0 h 2854"/>
              <a:gd name="T17" fmla="*/ 2094 w 2094"/>
              <a:gd name="T18" fmla="*/ 2854 h 2854"/>
            </a:gdLst>
            <a:ahLst/>
            <a:cxnLst>
              <a:cxn ang="T10">
                <a:pos x="T0" y="T1"/>
              </a:cxn>
              <a:cxn ang="T11">
                <a:pos x="T2" y="T3"/>
              </a:cxn>
              <a:cxn ang="T12">
                <a:pos x="T4" y="T5"/>
              </a:cxn>
              <a:cxn ang="T13">
                <a:pos x="T6" y="T7"/>
              </a:cxn>
              <a:cxn ang="T14">
                <a:pos x="T8" y="T9"/>
              </a:cxn>
            </a:cxnLst>
            <a:rect l="T15" t="T16" r="T17" b="T18"/>
            <a:pathLst>
              <a:path w="2094" h="2854">
                <a:moveTo>
                  <a:pt x="2094" y="56"/>
                </a:moveTo>
                <a:cubicBezTo>
                  <a:pt x="1578" y="28"/>
                  <a:pt x="1062" y="0"/>
                  <a:pt x="750" y="56"/>
                </a:cubicBezTo>
                <a:cubicBezTo>
                  <a:pt x="438" y="112"/>
                  <a:pt x="334" y="256"/>
                  <a:pt x="222" y="392"/>
                </a:cubicBezTo>
                <a:cubicBezTo>
                  <a:pt x="110" y="528"/>
                  <a:pt x="115" y="462"/>
                  <a:pt x="78" y="872"/>
                </a:cubicBezTo>
                <a:cubicBezTo>
                  <a:pt x="41" y="1282"/>
                  <a:pt x="16" y="2441"/>
                  <a:pt x="0" y="2854"/>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23" name="Line 2"/>
          <p:cNvSpPr>
            <a:spLocks noChangeShapeType="1"/>
          </p:cNvSpPr>
          <p:nvPr/>
        </p:nvSpPr>
        <p:spPr bwMode="auto">
          <a:xfrm flipV="1">
            <a:off x="2209800" y="1524000"/>
            <a:ext cx="2819400" cy="3505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4" name="Rectangle 3"/>
          <p:cNvSpPr>
            <a:spLocks noGrp="1" noChangeArrowheads="1"/>
          </p:cNvSpPr>
          <p:nvPr>
            <p:ph type="title"/>
          </p:nvPr>
        </p:nvSpPr>
        <p:spPr>
          <a:xfrm>
            <a:off x="685800" y="0"/>
            <a:ext cx="7772400" cy="1371600"/>
          </a:xfrm>
          <a:noFill/>
        </p:spPr>
        <p:txBody>
          <a:bodyPr lIns="90488" tIns="44450" rIns="90488" bIns="44450"/>
          <a:lstStyle/>
          <a:p>
            <a:r>
              <a:rPr lang="en-US" altLang="en-US" smtClean="0"/>
              <a:t>Trade Diverting Customs Union</a:t>
            </a:r>
          </a:p>
        </p:txBody>
      </p:sp>
      <p:sp>
        <p:nvSpPr>
          <p:cNvPr id="34825" name="Line 4"/>
          <p:cNvSpPr>
            <a:spLocks noChangeShapeType="1"/>
          </p:cNvSpPr>
          <p:nvPr/>
        </p:nvSpPr>
        <p:spPr bwMode="auto">
          <a:xfrm>
            <a:off x="2209800" y="1398588"/>
            <a:ext cx="0" cy="4392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6" name="Line 5"/>
          <p:cNvSpPr>
            <a:spLocks noChangeShapeType="1"/>
          </p:cNvSpPr>
          <p:nvPr/>
        </p:nvSpPr>
        <p:spPr bwMode="auto">
          <a:xfrm>
            <a:off x="2225675" y="57912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27" name="Rectangle 6"/>
          <p:cNvSpPr>
            <a:spLocks noChangeArrowheads="1"/>
          </p:cNvSpPr>
          <p:nvPr/>
        </p:nvSpPr>
        <p:spPr bwMode="auto">
          <a:xfrm>
            <a:off x="1800225"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15</a:t>
            </a:r>
          </a:p>
        </p:txBody>
      </p:sp>
      <p:sp>
        <p:nvSpPr>
          <p:cNvPr id="34828" name="Rectangle 7"/>
          <p:cNvSpPr>
            <a:spLocks noChangeArrowheads="1"/>
          </p:cNvSpPr>
          <p:nvPr/>
        </p:nvSpPr>
        <p:spPr bwMode="auto">
          <a:xfrm>
            <a:off x="1905000" y="5715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0</a:t>
            </a:r>
          </a:p>
        </p:txBody>
      </p:sp>
      <p:sp>
        <p:nvSpPr>
          <p:cNvPr id="34829" name="Rectangle 8"/>
          <p:cNvSpPr>
            <a:spLocks noChangeArrowheads="1"/>
          </p:cNvSpPr>
          <p:nvPr/>
        </p:nvSpPr>
        <p:spPr bwMode="auto">
          <a:xfrm>
            <a:off x="23304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a:t>
            </a:r>
          </a:p>
        </p:txBody>
      </p:sp>
      <p:sp>
        <p:nvSpPr>
          <p:cNvPr id="34830" name="Rectangle 9"/>
          <p:cNvSpPr>
            <a:spLocks noChangeArrowheads="1"/>
          </p:cNvSpPr>
          <p:nvPr/>
        </p:nvSpPr>
        <p:spPr bwMode="auto">
          <a:xfrm>
            <a:off x="3200400" y="3660775"/>
            <a:ext cx="2746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b</a:t>
            </a:r>
            <a:endParaRPr lang="en-US" altLang="en-US" sz="2400"/>
          </a:p>
        </p:txBody>
      </p:sp>
      <p:sp>
        <p:nvSpPr>
          <p:cNvPr id="34831" name="Line 10"/>
          <p:cNvSpPr>
            <a:spLocks noChangeShapeType="1"/>
          </p:cNvSpPr>
          <p:nvPr/>
        </p:nvSpPr>
        <p:spPr bwMode="auto">
          <a:xfrm flipV="1">
            <a:off x="35052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2" name="Line 11"/>
          <p:cNvSpPr>
            <a:spLocks noChangeShapeType="1"/>
          </p:cNvSpPr>
          <p:nvPr/>
        </p:nvSpPr>
        <p:spPr bwMode="auto">
          <a:xfrm>
            <a:off x="3657600" y="1371600"/>
            <a:ext cx="3198813" cy="39608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33" name="Rectangle 12"/>
          <p:cNvSpPr>
            <a:spLocks noChangeArrowheads="1"/>
          </p:cNvSpPr>
          <p:nvPr/>
        </p:nvSpPr>
        <p:spPr bwMode="auto">
          <a:xfrm>
            <a:off x="6932613" y="5181600"/>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D</a:t>
            </a:r>
            <a:r>
              <a:rPr lang="en-US" altLang="en-US" sz="1800" b="1" baseline="-25000"/>
              <a:t>A</a:t>
            </a:r>
            <a:endParaRPr lang="en-US" altLang="en-US" sz="1800" b="1"/>
          </a:p>
        </p:txBody>
      </p:sp>
      <p:sp>
        <p:nvSpPr>
          <p:cNvPr id="34834" name="Rectangle 13"/>
          <p:cNvSpPr>
            <a:spLocks noChangeArrowheads="1"/>
          </p:cNvSpPr>
          <p:nvPr/>
        </p:nvSpPr>
        <p:spPr bwMode="auto">
          <a:xfrm>
            <a:off x="4953000" y="118745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S</a:t>
            </a:r>
            <a:r>
              <a:rPr lang="en-US" altLang="en-US" sz="1800" b="1" baseline="-25000"/>
              <a:t>A</a:t>
            </a:r>
            <a:endParaRPr lang="en-US" altLang="en-US" sz="1800" b="1"/>
          </a:p>
          <a:p>
            <a:pPr>
              <a:spcBef>
                <a:spcPct val="0"/>
              </a:spcBef>
              <a:buFontTx/>
              <a:buNone/>
            </a:pPr>
            <a:endParaRPr lang="en-US" altLang="en-US" sz="1800" b="1"/>
          </a:p>
        </p:txBody>
      </p:sp>
      <p:sp>
        <p:nvSpPr>
          <p:cNvPr id="34835" name="Rectangle 14"/>
          <p:cNvSpPr>
            <a:spLocks noChangeArrowheads="1"/>
          </p:cNvSpPr>
          <p:nvPr/>
        </p:nvSpPr>
        <p:spPr bwMode="auto">
          <a:xfrm>
            <a:off x="25146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a</a:t>
            </a:r>
            <a:endParaRPr lang="en-US" altLang="en-US" sz="2400" b="1" i="1"/>
          </a:p>
        </p:txBody>
      </p:sp>
      <p:sp>
        <p:nvSpPr>
          <p:cNvPr id="34836" name="Rectangle 16"/>
          <p:cNvSpPr>
            <a:spLocks noChangeArrowheads="1"/>
          </p:cNvSpPr>
          <p:nvPr/>
        </p:nvSpPr>
        <p:spPr bwMode="auto">
          <a:xfrm>
            <a:off x="3429000" y="6078538"/>
            <a:ext cx="3624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(bushels of grapes per year)</a:t>
            </a:r>
          </a:p>
        </p:txBody>
      </p:sp>
      <p:sp>
        <p:nvSpPr>
          <p:cNvPr id="34837" name="Rectangle 17"/>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bushel of  grapes)</a:t>
            </a:r>
          </a:p>
        </p:txBody>
      </p:sp>
      <p:sp>
        <p:nvSpPr>
          <p:cNvPr id="34838" name="Rectangle 18"/>
          <p:cNvSpPr>
            <a:spLocks noChangeArrowheads="1"/>
          </p:cNvSpPr>
          <p:nvPr/>
        </p:nvSpPr>
        <p:spPr bwMode="auto">
          <a:xfrm>
            <a:off x="7162800" y="4495800"/>
            <a:ext cx="4032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a:t>
            </a:r>
            <a:endParaRPr lang="en-US" altLang="en-US" sz="1600" b="1"/>
          </a:p>
        </p:txBody>
      </p:sp>
      <p:sp>
        <p:nvSpPr>
          <p:cNvPr id="34839" name="Line 19"/>
          <p:cNvSpPr>
            <a:spLocks noChangeShapeType="1"/>
          </p:cNvSpPr>
          <p:nvPr/>
        </p:nvSpPr>
        <p:spPr bwMode="auto">
          <a:xfrm flipV="1">
            <a:off x="2209800" y="4648200"/>
            <a:ext cx="4800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0" name="Line 20"/>
          <p:cNvSpPr>
            <a:spLocks noChangeShapeType="1"/>
          </p:cNvSpPr>
          <p:nvPr/>
        </p:nvSpPr>
        <p:spPr bwMode="auto">
          <a:xfrm flipV="1">
            <a:off x="2514600" y="47244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1" name="Rectangle 21"/>
          <p:cNvSpPr>
            <a:spLocks noChangeArrowheads="1"/>
          </p:cNvSpPr>
          <p:nvPr/>
        </p:nvSpPr>
        <p:spPr bwMode="auto">
          <a:xfrm>
            <a:off x="1800225" y="4419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endParaRPr lang="en-US" altLang="en-US" sz="2400">
              <a:solidFill>
                <a:srgbClr val="FF3300"/>
              </a:solidFill>
            </a:endParaRPr>
          </a:p>
        </p:txBody>
      </p:sp>
      <p:sp>
        <p:nvSpPr>
          <p:cNvPr id="34842" name="Line 22"/>
          <p:cNvSpPr>
            <a:spLocks noChangeShapeType="1"/>
          </p:cNvSpPr>
          <p:nvPr/>
        </p:nvSpPr>
        <p:spPr bwMode="auto">
          <a:xfrm flipV="1">
            <a:off x="2209800" y="40386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3" name="Line 23"/>
          <p:cNvSpPr>
            <a:spLocks noChangeShapeType="1"/>
          </p:cNvSpPr>
          <p:nvPr/>
        </p:nvSpPr>
        <p:spPr bwMode="auto">
          <a:xfrm flipV="1">
            <a:off x="29718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4" name="Rectangle 24"/>
          <p:cNvSpPr>
            <a:spLocks noChangeArrowheads="1"/>
          </p:cNvSpPr>
          <p:nvPr/>
        </p:nvSpPr>
        <p:spPr bwMode="auto">
          <a:xfrm>
            <a:off x="281940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30</a:t>
            </a:r>
          </a:p>
        </p:txBody>
      </p:sp>
      <p:sp>
        <p:nvSpPr>
          <p:cNvPr id="34845" name="Rectangle 25"/>
          <p:cNvSpPr>
            <a:spLocks noChangeArrowheads="1"/>
          </p:cNvSpPr>
          <p:nvPr/>
        </p:nvSpPr>
        <p:spPr bwMode="auto">
          <a:xfrm>
            <a:off x="4191000" y="3581400"/>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c</a:t>
            </a:r>
            <a:endParaRPr lang="en-US" altLang="en-US" sz="2400"/>
          </a:p>
        </p:txBody>
      </p:sp>
      <p:sp>
        <p:nvSpPr>
          <p:cNvPr id="34846" name="Rectangle 26"/>
          <p:cNvSpPr>
            <a:spLocks noChangeArrowheads="1"/>
          </p:cNvSpPr>
          <p:nvPr/>
        </p:nvSpPr>
        <p:spPr bwMode="auto">
          <a:xfrm>
            <a:off x="6781800" y="3841750"/>
            <a:ext cx="4111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a:t>
            </a:r>
            <a:endParaRPr lang="en-US" altLang="en-US" sz="1600" b="1"/>
          </a:p>
        </p:txBody>
      </p:sp>
      <p:sp>
        <p:nvSpPr>
          <p:cNvPr id="34847" name="Line 27"/>
          <p:cNvSpPr>
            <a:spLocks noChangeShapeType="1"/>
          </p:cNvSpPr>
          <p:nvPr/>
        </p:nvSpPr>
        <p:spPr bwMode="auto">
          <a:xfrm flipV="1">
            <a:off x="2209800" y="34290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8" name="Line 28"/>
          <p:cNvSpPr>
            <a:spLocks noChangeShapeType="1"/>
          </p:cNvSpPr>
          <p:nvPr/>
        </p:nvSpPr>
        <p:spPr bwMode="auto">
          <a:xfrm flipV="1">
            <a:off x="2209800" y="28194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49" name="Rectangle 29"/>
          <p:cNvSpPr>
            <a:spLocks noChangeArrowheads="1"/>
          </p:cNvSpPr>
          <p:nvPr/>
        </p:nvSpPr>
        <p:spPr bwMode="auto">
          <a:xfrm>
            <a:off x="1800225"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20</a:t>
            </a:r>
          </a:p>
        </p:txBody>
      </p:sp>
      <p:sp>
        <p:nvSpPr>
          <p:cNvPr id="34850" name="Rectangle 30"/>
          <p:cNvSpPr>
            <a:spLocks noChangeArrowheads="1"/>
          </p:cNvSpPr>
          <p:nvPr/>
        </p:nvSpPr>
        <p:spPr bwMode="auto">
          <a:xfrm>
            <a:off x="1800225" y="2590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25</a:t>
            </a:r>
          </a:p>
        </p:txBody>
      </p:sp>
      <p:sp>
        <p:nvSpPr>
          <p:cNvPr id="34851" name="Rectangle 31"/>
          <p:cNvSpPr>
            <a:spLocks noChangeArrowheads="1"/>
          </p:cNvSpPr>
          <p:nvPr/>
        </p:nvSpPr>
        <p:spPr bwMode="auto">
          <a:xfrm>
            <a:off x="6705600" y="2667000"/>
            <a:ext cx="1219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 </a:t>
            </a:r>
            <a:r>
              <a:rPr lang="en-US" altLang="en-US" sz="1600" b="1"/>
              <a:t>+ tariff</a:t>
            </a:r>
          </a:p>
        </p:txBody>
      </p:sp>
      <p:sp>
        <p:nvSpPr>
          <p:cNvPr id="34852" name="Rectangle 32"/>
          <p:cNvSpPr>
            <a:spLocks noChangeArrowheads="1"/>
          </p:cNvSpPr>
          <p:nvPr/>
        </p:nvSpPr>
        <p:spPr bwMode="auto">
          <a:xfrm>
            <a:off x="6705600" y="3276600"/>
            <a:ext cx="10588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 </a:t>
            </a:r>
            <a:r>
              <a:rPr lang="en-US" altLang="en-US" sz="1600" b="1"/>
              <a:t>+ tariff</a:t>
            </a:r>
          </a:p>
        </p:txBody>
      </p:sp>
      <p:sp>
        <p:nvSpPr>
          <p:cNvPr id="34853" name="Line 35"/>
          <p:cNvSpPr>
            <a:spLocks noChangeShapeType="1"/>
          </p:cNvSpPr>
          <p:nvPr/>
        </p:nvSpPr>
        <p:spPr bwMode="auto">
          <a:xfrm flipV="1">
            <a:off x="6324600" y="4648200"/>
            <a:ext cx="0" cy="1143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54" name="Line 36"/>
          <p:cNvSpPr>
            <a:spLocks noChangeShapeType="1"/>
          </p:cNvSpPr>
          <p:nvPr/>
        </p:nvSpPr>
        <p:spPr bwMode="auto">
          <a:xfrm flipV="1">
            <a:off x="57912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55" name="Line 37"/>
          <p:cNvSpPr>
            <a:spLocks noChangeShapeType="1"/>
          </p:cNvSpPr>
          <p:nvPr/>
        </p:nvSpPr>
        <p:spPr bwMode="auto">
          <a:xfrm flipV="1">
            <a:off x="53340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856" name="Rectangle 39"/>
          <p:cNvSpPr>
            <a:spLocks noChangeArrowheads="1"/>
          </p:cNvSpPr>
          <p:nvPr/>
        </p:nvSpPr>
        <p:spPr bwMode="auto">
          <a:xfrm>
            <a:off x="5257800" y="35814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d</a:t>
            </a:r>
            <a:endParaRPr lang="en-US" altLang="en-US" sz="2400"/>
          </a:p>
        </p:txBody>
      </p:sp>
      <p:sp>
        <p:nvSpPr>
          <p:cNvPr id="34857" name="Rectangle 44"/>
          <p:cNvSpPr>
            <a:spLocks noChangeArrowheads="1"/>
          </p:cNvSpPr>
          <p:nvPr/>
        </p:nvSpPr>
        <p:spPr bwMode="auto">
          <a:xfrm>
            <a:off x="4267200" y="4194175"/>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e</a:t>
            </a:r>
            <a:endParaRPr lang="en-US" altLang="en-US" sz="2400"/>
          </a:p>
        </p:txBody>
      </p:sp>
      <p:sp>
        <p:nvSpPr>
          <p:cNvPr id="34858" name="Rectangle 48"/>
          <p:cNvSpPr>
            <a:spLocks noChangeArrowheads="1"/>
          </p:cNvSpPr>
          <p:nvPr/>
        </p:nvSpPr>
        <p:spPr bwMode="auto">
          <a:xfrm>
            <a:off x="32448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50</a:t>
            </a:r>
          </a:p>
        </p:txBody>
      </p:sp>
      <p:sp>
        <p:nvSpPr>
          <p:cNvPr id="34859" name="Rectangle 49"/>
          <p:cNvSpPr>
            <a:spLocks noChangeArrowheads="1"/>
          </p:cNvSpPr>
          <p:nvPr/>
        </p:nvSpPr>
        <p:spPr bwMode="auto">
          <a:xfrm>
            <a:off x="37782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70</a:t>
            </a:r>
          </a:p>
        </p:txBody>
      </p:sp>
      <p:sp>
        <p:nvSpPr>
          <p:cNvPr id="34860" name="Rectangle 50"/>
          <p:cNvSpPr>
            <a:spLocks noChangeArrowheads="1"/>
          </p:cNvSpPr>
          <p:nvPr/>
        </p:nvSpPr>
        <p:spPr bwMode="auto">
          <a:xfrm>
            <a:off x="46164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100</a:t>
            </a:r>
          </a:p>
        </p:txBody>
      </p:sp>
      <p:sp>
        <p:nvSpPr>
          <p:cNvPr id="34861" name="Rectangle 51"/>
          <p:cNvSpPr>
            <a:spLocks noChangeArrowheads="1"/>
          </p:cNvSpPr>
          <p:nvPr/>
        </p:nvSpPr>
        <p:spPr bwMode="auto">
          <a:xfrm>
            <a:off x="51498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120</a:t>
            </a:r>
          </a:p>
        </p:txBody>
      </p:sp>
      <p:sp>
        <p:nvSpPr>
          <p:cNvPr id="34862" name="Rectangle 52"/>
          <p:cNvSpPr>
            <a:spLocks noChangeArrowheads="1"/>
          </p:cNvSpPr>
          <p:nvPr/>
        </p:nvSpPr>
        <p:spPr bwMode="auto">
          <a:xfrm>
            <a:off x="56070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140</a:t>
            </a:r>
          </a:p>
        </p:txBody>
      </p:sp>
      <p:sp>
        <p:nvSpPr>
          <p:cNvPr id="34863" name="Rectangle 53"/>
          <p:cNvSpPr>
            <a:spLocks noChangeArrowheads="1"/>
          </p:cNvSpPr>
          <p:nvPr/>
        </p:nvSpPr>
        <p:spPr bwMode="auto">
          <a:xfrm>
            <a:off x="60642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160</a:t>
            </a:r>
          </a:p>
        </p:txBody>
      </p:sp>
      <p:sp>
        <p:nvSpPr>
          <p:cNvPr id="10295" name="Freeform 55"/>
          <p:cNvSpPr>
            <a:spLocks/>
          </p:cNvSpPr>
          <p:nvPr/>
        </p:nvSpPr>
        <p:spPr bwMode="auto">
          <a:xfrm>
            <a:off x="4098925" y="1600200"/>
            <a:ext cx="2759075" cy="3886200"/>
          </a:xfrm>
          <a:custGeom>
            <a:avLst/>
            <a:gdLst>
              <a:gd name="T0" fmla="*/ 2147483646 w 1738"/>
              <a:gd name="T1" fmla="*/ 0 h 2448"/>
              <a:gd name="T2" fmla="*/ 2147483646 w 1738"/>
              <a:gd name="T3" fmla="*/ 2147483646 h 2448"/>
              <a:gd name="T4" fmla="*/ 2147483646 w 1738"/>
              <a:gd name="T5" fmla="*/ 2147483646 h 2448"/>
              <a:gd name="T6" fmla="*/ 2147483646 w 1738"/>
              <a:gd name="T7" fmla="*/ 2147483646 h 2448"/>
              <a:gd name="T8" fmla="*/ 0 60000 65536"/>
              <a:gd name="T9" fmla="*/ 0 60000 65536"/>
              <a:gd name="T10" fmla="*/ 0 60000 65536"/>
              <a:gd name="T11" fmla="*/ 0 60000 65536"/>
              <a:gd name="T12" fmla="*/ 0 w 1738"/>
              <a:gd name="T13" fmla="*/ 0 h 2448"/>
              <a:gd name="T14" fmla="*/ 1738 w 1738"/>
              <a:gd name="T15" fmla="*/ 2448 h 2448"/>
            </a:gdLst>
            <a:ahLst/>
            <a:cxnLst>
              <a:cxn ang="T8">
                <a:pos x="T0" y="T1"/>
              </a:cxn>
              <a:cxn ang="T9">
                <a:pos x="T2" y="T3"/>
              </a:cxn>
              <a:cxn ang="T10">
                <a:pos x="T4" y="T5"/>
              </a:cxn>
              <a:cxn ang="T11">
                <a:pos x="T6" y="T7"/>
              </a:cxn>
            </a:cxnLst>
            <a:rect l="T12" t="T13" r="T14" b="T15"/>
            <a:pathLst>
              <a:path w="1738" h="2448">
                <a:moveTo>
                  <a:pt x="1738" y="0"/>
                </a:moveTo>
                <a:cubicBezTo>
                  <a:pt x="1362" y="28"/>
                  <a:pt x="1005" y="50"/>
                  <a:pt x="730" y="240"/>
                </a:cubicBezTo>
                <a:cubicBezTo>
                  <a:pt x="455" y="430"/>
                  <a:pt x="180" y="769"/>
                  <a:pt x="90" y="1137"/>
                </a:cubicBezTo>
                <a:cubicBezTo>
                  <a:pt x="0" y="1505"/>
                  <a:pt x="168" y="2175"/>
                  <a:pt x="188" y="2448"/>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96" name="Freeform 56"/>
          <p:cNvSpPr>
            <a:spLocks/>
          </p:cNvSpPr>
          <p:nvPr/>
        </p:nvSpPr>
        <p:spPr bwMode="auto">
          <a:xfrm>
            <a:off x="5448300" y="2032000"/>
            <a:ext cx="1409700" cy="3609975"/>
          </a:xfrm>
          <a:custGeom>
            <a:avLst/>
            <a:gdLst>
              <a:gd name="T0" fmla="*/ 2147483646 w 888"/>
              <a:gd name="T1" fmla="*/ 2147483646 h 2274"/>
              <a:gd name="T2" fmla="*/ 2147483646 w 888"/>
              <a:gd name="T3" fmla="*/ 2147483646 h 2274"/>
              <a:gd name="T4" fmla="*/ 2147483646 w 888"/>
              <a:gd name="T5" fmla="*/ 2147483646 h 2274"/>
              <a:gd name="T6" fmla="*/ 2147483646 w 888"/>
              <a:gd name="T7" fmla="*/ 2147483646 h 2274"/>
              <a:gd name="T8" fmla="*/ 0 60000 65536"/>
              <a:gd name="T9" fmla="*/ 0 60000 65536"/>
              <a:gd name="T10" fmla="*/ 0 60000 65536"/>
              <a:gd name="T11" fmla="*/ 0 60000 65536"/>
              <a:gd name="T12" fmla="*/ 0 w 888"/>
              <a:gd name="T13" fmla="*/ 0 h 2274"/>
              <a:gd name="T14" fmla="*/ 888 w 888"/>
              <a:gd name="T15" fmla="*/ 2274 h 2274"/>
            </a:gdLst>
            <a:ahLst/>
            <a:cxnLst>
              <a:cxn ang="T8">
                <a:pos x="T0" y="T1"/>
              </a:cxn>
              <a:cxn ang="T9">
                <a:pos x="T2" y="T3"/>
              </a:cxn>
              <a:cxn ang="T10">
                <a:pos x="T4" y="T5"/>
              </a:cxn>
              <a:cxn ang="T11">
                <a:pos x="T6" y="T7"/>
              </a:cxn>
            </a:cxnLst>
            <a:rect l="T12" t="T13" r="T14" b="T15"/>
            <a:pathLst>
              <a:path w="888" h="2274">
                <a:moveTo>
                  <a:pt x="888" y="64"/>
                </a:moveTo>
                <a:cubicBezTo>
                  <a:pt x="564" y="32"/>
                  <a:pt x="240" y="0"/>
                  <a:pt x="120" y="112"/>
                </a:cubicBezTo>
                <a:cubicBezTo>
                  <a:pt x="0" y="224"/>
                  <a:pt x="174" y="376"/>
                  <a:pt x="168" y="736"/>
                </a:cubicBezTo>
                <a:cubicBezTo>
                  <a:pt x="162" y="1096"/>
                  <a:pt x="102" y="1954"/>
                  <a:pt x="85" y="2274"/>
                </a:cubicBezTo>
              </a:path>
            </a:pathLst>
          </a:custGeom>
          <a:noFill/>
          <a:ln w="19050">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66" name="Rectangle 57"/>
          <p:cNvSpPr>
            <a:spLocks noChangeArrowheads="1"/>
          </p:cNvSpPr>
          <p:nvPr/>
        </p:nvSpPr>
        <p:spPr bwMode="auto">
          <a:xfrm>
            <a:off x="6019800" y="9906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production</a:t>
            </a:r>
          </a:p>
        </p:txBody>
      </p:sp>
      <p:sp>
        <p:nvSpPr>
          <p:cNvPr id="34867" name="Rectangle 58"/>
          <p:cNvSpPr>
            <a:spLocks noChangeArrowheads="1"/>
          </p:cNvSpPr>
          <p:nvPr/>
        </p:nvSpPr>
        <p:spPr bwMode="auto">
          <a:xfrm>
            <a:off x="6248400" y="19050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creation: consumption</a:t>
            </a:r>
          </a:p>
        </p:txBody>
      </p:sp>
      <p:sp>
        <p:nvSpPr>
          <p:cNvPr id="34868" name="Rectangle 59"/>
          <p:cNvSpPr>
            <a:spLocks noChangeArrowheads="1"/>
          </p:cNvSpPr>
          <p:nvPr/>
        </p:nvSpPr>
        <p:spPr bwMode="auto">
          <a:xfrm>
            <a:off x="6172200" y="1447800"/>
            <a:ext cx="2743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Trade diversion</a:t>
            </a:r>
          </a:p>
        </p:txBody>
      </p:sp>
      <p:sp>
        <p:nvSpPr>
          <p:cNvPr id="34869" name="Oval 60"/>
          <p:cNvSpPr>
            <a:spLocks noChangeArrowheads="1"/>
          </p:cNvSpPr>
          <p:nvPr/>
        </p:nvSpPr>
        <p:spPr bwMode="auto">
          <a:xfrm>
            <a:off x="2743200" y="5715000"/>
            <a:ext cx="914400" cy="457200"/>
          </a:xfrm>
          <a:prstGeom prst="ellipse">
            <a:avLst/>
          </a:prstGeom>
          <a:noFill/>
          <a:ln w="2540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4870" name="Oval 61"/>
          <p:cNvSpPr>
            <a:spLocks noChangeArrowheads="1"/>
          </p:cNvSpPr>
          <p:nvPr/>
        </p:nvSpPr>
        <p:spPr bwMode="auto">
          <a:xfrm>
            <a:off x="5181600" y="5638800"/>
            <a:ext cx="914400" cy="457200"/>
          </a:xfrm>
          <a:prstGeom prst="ellipse">
            <a:avLst/>
          </a:prstGeom>
          <a:noFill/>
          <a:ln w="2540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4871" name="Oval 62"/>
          <p:cNvSpPr>
            <a:spLocks noChangeArrowheads="1"/>
          </p:cNvSpPr>
          <p:nvPr/>
        </p:nvSpPr>
        <p:spPr bwMode="auto">
          <a:xfrm>
            <a:off x="3276600" y="5562600"/>
            <a:ext cx="2438400" cy="685800"/>
          </a:xfrm>
          <a:prstGeom prst="ellipse">
            <a:avLst/>
          </a:prstGeom>
          <a:noFill/>
          <a:ln w="2540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9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4" grpId="0" animBg="1"/>
      <p:bldP spid="10295" grpId="0" animBg="1"/>
      <p:bldP spid="1029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594A026-AFDC-4836-80B9-7FC08662066A}" type="slidenum">
              <a:rPr lang="en-US" altLang="en-US" sz="2400" smtClean="0"/>
              <a:pPr>
                <a:spcBef>
                  <a:spcPct val="0"/>
                </a:spcBef>
                <a:buFontTx/>
                <a:buNone/>
              </a:pPr>
              <a:t>2</a:t>
            </a:fld>
            <a:endParaRPr lang="en-US" altLang="en-US" sz="2400" smtClean="0"/>
          </a:p>
        </p:txBody>
      </p:sp>
      <p:sp>
        <p:nvSpPr>
          <p:cNvPr id="6147"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6148" name="Rectangle 3"/>
          <p:cNvSpPr>
            <a:spLocks noGrp="1" noChangeArrowheads="1"/>
          </p:cNvSpPr>
          <p:nvPr>
            <p:ph type="body" idx="1"/>
          </p:nvPr>
        </p:nvSpPr>
        <p:spPr>
          <a:noFill/>
        </p:spPr>
        <p:txBody>
          <a:bodyPr lIns="90488" tIns="44450" rIns="90488" bIns="44450"/>
          <a:lstStyle/>
          <a:p>
            <a:pPr>
              <a:spcBef>
                <a:spcPct val="40000"/>
              </a:spcBef>
            </a:pPr>
            <a:r>
              <a:rPr lang="en-US" altLang="en-US" sz="2800" smtClean="0"/>
              <a:t>Distinguish between a common market, a customs union (CU), a free-trade area (FTA), and an economic union</a:t>
            </a:r>
          </a:p>
          <a:p>
            <a:pPr>
              <a:spcBef>
                <a:spcPct val="40000"/>
              </a:spcBef>
            </a:pPr>
            <a:r>
              <a:rPr lang="en-US" altLang="en-US" sz="2800" smtClean="0"/>
              <a:t>Diagram the static benefits and costs of a CU</a:t>
            </a:r>
          </a:p>
          <a:p>
            <a:pPr lvl="1">
              <a:spcBef>
                <a:spcPct val="40000"/>
              </a:spcBef>
            </a:pPr>
            <a:r>
              <a:rPr lang="en-US" altLang="en-US" sz="2400" smtClean="0"/>
              <a:t>Distinguish between trade creation and trade diversion</a:t>
            </a:r>
          </a:p>
          <a:p>
            <a:pPr>
              <a:spcBef>
                <a:spcPct val="40000"/>
              </a:spcBef>
            </a:pPr>
            <a:r>
              <a:rPr lang="en-US" altLang="en-US" sz="2800" smtClean="0"/>
              <a:t>Examine the benefits of a CU in a broader context</a:t>
            </a:r>
          </a:p>
          <a:p>
            <a:pPr>
              <a:spcBef>
                <a:spcPct val="40000"/>
              </a:spcBef>
            </a:pPr>
            <a:r>
              <a:rPr lang="en-US" altLang="en-US" sz="2800" smtClean="0"/>
              <a:t>Examine the European Union and the North American Free Trade Agreement</a:t>
            </a:r>
          </a:p>
          <a:p>
            <a:pPr>
              <a:spcBef>
                <a:spcPct val="40000"/>
              </a:spcBef>
            </a:pPr>
            <a:endParaRPr lang="en-US" altLang="en-US" sz="2800" smtClean="0"/>
          </a:p>
        </p:txBody>
      </p:sp>
    </p:spTree>
  </p:cSld>
  <p:clrMapOvr>
    <a:masterClrMapping/>
  </p:clrMapOvr>
  <p:transition spd="med">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EE509EB-6292-424B-BC3D-EAE5644635D4}" type="slidenum">
              <a:rPr lang="en-US" altLang="en-US" sz="2400" smtClean="0"/>
              <a:pPr>
                <a:spcBef>
                  <a:spcPct val="0"/>
                </a:spcBef>
                <a:buFontTx/>
                <a:buNone/>
              </a:pPr>
              <a:t>20</a:t>
            </a:fld>
            <a:endParaRPr lang="en-US" altLang="en-US" sz="2400" smtClean="0"/>
          </a:p>
        </p:txBody>
      </p:sp>
      <p:sp>
        <p:nvSpPr>
          <p:cNvPr id="36867" name="Rectangle 2"/>
          <p:cNvSpPr>
            <a:spLocks noGrp="1" noChangeArrowheads="1"/>
          </p:cNvSpPr>
          <p:nvPr>
            <p:ph type="title"/>
          </p:nvPr>
        </p:nvSpPr>
        <p:spPr/>
        <p:txBody>
          <a:bodyPr/>
          <a:lstStyle/>
          <a:p>
            <a:r>
              <a:rPr lang="en-US" altLang="en-US" smtClean="0"/>
              <a:t>Country A’s Welfare Change</a:t>
            </a:r>
            <a:br>
              <a:rPr lang="en-US" altLang="en-US" smtClean="0"/>
            </a:br>
            <a:r>
              <a:rPr lang="en-US" altLang="en-US" sz="4000" smtClean="0"/>
              <a:t>Trade Diverting Customs Union</a:t>
            </a:r>
            <a:endParaRPr lang="en-US" altLang="en-US" sz="3600" smtClean="0"/>
          </a:p>
        </p:txBody>
      </p:sp>
      <p:graphicFrame>
        <p:nvGraphicFramePr>
          <p:cNvPr id="36868" name="Object 3"/>
          <p:cNvGraphicFramePr>
            <a:graphicFrameLocks noChangeAspect="1"/>
          </p:cNvGraphicFramePr>
          <p:nvPr>
            <p:ph type="tbl" idx="1"/>
          </p:nvPr>
        </p:nvGraphicFramePr>
        <p:xfrm>
          <a:off x="890588" y="2049463"/>
          <a:ext cx="7454900" cy="4100512"/>
        </p:xfrm>
        <a:graphic>
          <a:graphicData uri="http://schemas.openxmlformats.org/presentationml/2006/ole">
            <mc:AlternateContent xmlns:mc="http://schemas.openxmlformats.org/markup-compatibility/2006">
              <mc:Choice xmlns:v="urn:schemas-microsoft-com:vml" Requires="v">
                <p:oleObj spid="_x0000_s36869" name="Document" r:id="rId4" imgW="7461504" imgH="4114800" progId="Word.Document.8">
                  <p:embed/>
                </p:oleObj>
              </mc:Choice>
              <mc:Fallback>
                <p:oleObj name="Document" r:id="rId4" imgW="7461504" imgH="411480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0588" y="2049463"/>
                        <a:ext cx="7454900" cy="410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19D64E0-08F1-4F78-955F-6EA0FD674891}" type="slidenum">
              <a:rPr lang="en-US" altLang="en-US" sz="2400" smtClean="0"/>
              <a:pPr>
                <a:spcBef>
                  <a:spcPct val="0"/>
                </a:spcBef>
                <a:buFontTx/>
                <a:buNone/>
              </a:pPr>
              <a:t>21</a:t>
            </a:fld>
            <a:endParaRPr lang="en-US" altLang="en-US" sz="2400" smtClean="0"/>
          </a:p>
        </p:txBody>
      </p:sp>
      <p:sp>
        <p:nvSpPr>
          <p:cNvPr id="38915" name="Rectangle 2"/>
          <p:cNvSpPr>
            <a:spLocks noGrp="1" noChangeArrowheads="1"/>
          </p:cNvSpPr>
          <p:nvPr>
            <p:ph type="title"/>
          </p:nvPr>
        </p:nvSpPr>
        <p:spPr/>
        <p:txBody>
          <a:bodyPr/>
          <a:lstStyle/>
          <a:p>
            <a:r>
              <a:rPr lang="en-US" altLang="en-US" smtClean="0"/>
              <a:t>Country A’s Welfare Change</a:t>
            </a:r>
            <a:br>
              <a:rPr lang="en-US" altLang="en-US" smtClean="0"/>
            </a:br>
            <a:r>
              <a:rPr lang="en-US" altLang="en-US" sz="4000" smtClean="0"/>
              <a:t>Customs Union</a:t>
            </a:r>
            <a:r>
              <a:rPr lang="en-US" altLang="en-US" smtClean="0"/>
              <a:t> </a:t>
            </a:r>
            <a:endParaRPr lang="en-US" altLang="en-US" sz="3600" smtClean="0"/>
          </a:p>
        </p:txBody>
      </p:sp>
      <p:graphicFrame>
        <p:nvGraphicFramePr>
          <p:cNvPr id="38916" name="Object 3"/>
          <p:cNvGraphicFramePr>
            <a:graphicFrameLocks noChangeAspect="1"/>
          </p:cNvGraphicFramePr>
          <p:nvPr>
            <p:ph type="tbl" idx="1"/>
          </p:nvPr>
        </p:nvGraphicFramePr>
        <p:xfrm>
          <a:off x="900113" y="2057400"/>
          <a:ext cx="7481887" cy="3910013"/>
        </p:xfrm>
        <a:graphic>
          <a:graphicData uri="http://schemas.openxmlformats.org/presentationml/2006/ole">
            <mc:AlternateContent xmlns:mc="http://schemas.openxmlformats.org/markup-compatibility/2006">
              <mc:Choice xmlns:v="urn:schemas-microsoft-com:vml" Requires="v">
                <p:oleObj spid="_x0000_s38918" name="Document" r:id="rId4" imgW="7461504" imgH="4114800" progId="Word.Document.8">
                  <p:embed/>
                </p:oleObj>
              </mc:Choice>
              <mc:Fallback>
                <p:oleObj name="Document" r:id="rId4" imgW="7461504" imgH="411480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2057400"/>
                        <a:ext cx="7481887" cy="391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917" name="Text Box 5"/>
          <p:cNvSpPr txBox="1">
            <a:spLocks noChangeArrowheads="1"/>
          </p:cNvSpPr>
          <p:nvPr/>
        </p:nvSpPr>
        <p:spPr bwMode="auto">
          <a:xfrm>
            <a:off x="1219200" y="60198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a:t>A Customs Union could </a:t>
            </a:r>
            <a:r>
              <a:rPr lang="en-US" altLang="en-US" sz="2400" i="1"/>
              <a:t>reduce</a:t>
            </a:r>
            <a:r>
              <a:rPr lang="en-US" altLang="en-US" sz="2400"/>
              <a:t> A’s welfare (&amp; RoW)</a:t>
            </a: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6F2DA3C-CCB8-4E30-89CE-ED5EDDEAF810}" type="slidenum">
              <a:rPr lang="en-US" altLang="en-US" sz="2400" smtClean="0"/>
              <a:pPr>
                <a:spcBef>
                  <a:spcPct val="0"/>
                </a:spcBef>
                <a:buFontTx/>
                <a:buNone/>
              </a:pPr>
              <a:t>22</a:t>
            </a:fld>
            <a:endParaRPr lang="en-US" altLang="en-US" sz="2400" smtClean="0"/>
          </a:p>
        </p:txBody>
      </p:sp>
      <p:sp>
        <p:nvSpPr>
          <p:cNvPr id="40963" name="Rectangle 2"/>
          <p:cNvSpPr>
            <a:spLocks noGrp="1" noChangeArrowheads="1"/>
          </p:cNvSpPr>
          <p:nvPr>
            <p:ph type="title"/>
          </p:nvPr>
        </p:nvSpPr>
        <p:spPr>
          <a:noFill/>
        </p:spPr>
        <p:txBody>
          <a:bodyPr lIns="92075" tIns="46038" rIns="92075" bIns="46038"/>
          <a:lstStyle/>
          <a:p>
            <a:r>
              <a:rPr lang="en-US" altLang="en-US" smtClean="0"/>
              <a:t>Conditions that favor trade creation (rather than diversion)</a:t>
            </a:r>
          </a:p>
        </p:txBody>
      </p:sp>
      <p:sp>
        <p:nvSpPr>
          <p:cNvPr id="71683" name="Rectangle 3"/>
          <p:cNvSpPr>
            <a:spLocks noGrp="1" noChangeArrowheads="1"/>
          </p:cNvSpPr>
          <p:nvPr>
            <p:ph type="body" idx="1"/>
          </p:nvPr>
        </p:nvSpPr>
        <p:spPr>
          <a:noFill/>
        </p:spPr>
        <p:txBody>
          <a:bodyPr lIns="92075" tIns="46038" rIns="92075" bIns="46038"/>
          <a:lstStyle/>
          <a:p>
            <a:pPr>
              <a:lnSpc>
                <a:spcPct val="80000"/>
              </a:lnSpc>
            </a:pPr>
            <a:r>
              <a:rPr lang="en-US" altLang="en-US" sz="2800" smtClean="0"/>
              <a:t>Higher pre-CU trade barriers</a:t>
            </a:r>
          </a:p>
          <a:p>
            <a:pPr>
              <a:lnSpc>
                <a:spcPct val="80000"/>
              </a:lnSpc>
            </a:pPr>
            <a:r>
              <a:rPr lang="en-US" altLang="en-US" sz="2800" smtClean="0"/>
              <a:t>Lower post-CU trade barriers with ROW</a:t>
            </a:r>
          </a:p>
          <a:p>
            <a:pPr>
              <a:lnSpc>
                <a:spcPct val="80000"/>
              </a:lnSpc>
            </a:pPr>
            <a:r>
              <a:rPr lang="en-US" altLang="en-US" sz="2800" smtClean="0"/>
              <a:t>Greater economic size – if all belong…</a:t>
            </a:r>
          </a:p>
          <a:p>
            <a:pPr>
              <a:lnSpc>
                <a:spcPct val="80000"/>
              </a:lnSpc>
            </a:pPr>
            <a:r>
              <a:rPr lang="en-US" altLang="en-US" sz="2800" smtClean="0"/>
              <a:t>Competitive economies (v. complementary) </a:t>
            </a:r>
          </a:p>
          <a:p>
            <a:pPr>
              <a:lnSpc>
                <a:spcPct val="80000"/>
              </a:lnSpc>
            </a:pPr>
            <a:r>
              <a:rPr lang="en-US" altLang="en-US" sz="2800" smtClean="0"/>
              <a:t>Geographic proximity (lower transport cost)</a:t>
            </a:r>
          </a:p>
          <a:p>
            <a:pPr>
              <a:lnSpc>
                <a:spcPct val="80000"/>
              </a:lnSpc>
            </a:pPr>
            <a:r>
              <a:rPr lang="en-US" altLang="en-US" sz="2800" smtClean="0"/>
              <a:t>Greater pre-CU trade among members</a:t>
            </a:r>
          </a:p>
          <a:p>
            <a:pPr>
              <a:lnSpc>
                <a:spcPct val="80000"/>
              </a:lnSpc>
              <a:spcBef>
                <a:spcPct val="50000"/>
              </a:spcBef>
              <a:buFontTx/>
              <a:buNone/>
            </a:pPr>
            <a:r>
              <a:rPr lang="en-US" altLang="en-US" sz="2800" smtClean="0"/>
              <a:t>Estimates of static gains from the EU are 1-2% GDP + savings from reducing customs and border controls within the EU.</a:t>
            </a:r>
          </a:p>
        </p:txBody>
      </p:sp>
      <p:sp>
        <p:nvSpPr>
          <p:cNvPr id="40965" name="Rectangle 4"/>
          <p:cNvSpPr>
            <a:spLocks noChangeArrowheads="1"/>
          </p:cNvSpPr>
          <p:nvPr/>
        </p:nvSpPr>
        <p:spPr bwMode="auto">
          <a:xfrm>
            <a:off x="533400" y="6324600"/>
            <a:ext cx="19573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200"/>
              <a:t>Source Salvatore, 6</a:t>
            </a:r>
            <a:r>
              <a:rPr lang="en-US" altLang="en-US" sz="1200" baseline="30000"/>
              <a:t>th</a:t>
            </a:r>
            <a:r>
              <a:rPr lang="en-US" altLang="en-US" sz="1200"/>
              <a:t> edition.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1683">
                                            <p:txEl>
                                              <p:pRg st="0" end="0"/>
                                            </p:txEl>
                                          </p:spTgt>
                                        </p:tgtEl>
                                        <p:attrNameLst>
                                          <p:attrName>style.visibility</p:attrName>
                                        </p:attrNameLst>
                                      </p:cBhvr>
                                      <p:to>
                                        <p:strVal val="visible"/>
                                      </p:to>
                                    </p:set>
                                    <p:anim to="" calcmode="lin" valueType="num">
                                      <p:cBhvr>
                                        <p:cTn id="7" dur="1" fill="hold"/>
                                        <p:tgtEl>
                                          <p:spTgt spid="7168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71683">
                                            <p:txEl>
                                              <p:pRg st="1" end="1"/>
                                            </p:txEl>
                                          </p:spTgt>
                                        </p:tgtEl>
                                        <p:attrNameLst>
                                          <p:attrName>style.visibility</p:attrName>
                                        </p:attrNameLst>
                                      </p:cBhvr>
                                      <p:to>
                                        <p:strVal val="visible"/>
                                      </p:to>
                                    </p:set>
                                    <p:anim to="" calcmode="lin" valueType="num">
                                      <p:cBhvr>
                                        <p:cTn id="12" dur="1" fill="hold"/>
                                        <p:tgtEl>
                                          <p:spTgt spid="7168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71683">
                                            <p:txEl>
                                              <p:pRg st="2" end="2"/>
                                            </p:txEl>
                                          </p:spTgt>
                                        </p:tgtEl>
                                        <p:attrNameLst>
                                          <p:attrName>style.visibility</p:attrName>
                                        </p:attrNameLst>
                                      </p:cBhvr>
                                      <p:to>
                                        <p:strVal val="visible"/>
                                      </p:to>
                                    </p:set>
                                    <p:anim to="" calcmode="lin" valueType="num">
                                      <p:cBhvr>
                                        <p:cTn id="17" dur="1" fill="hold"/>
                                        <p:tgtEl>
                                          <p:spTgt spid="7168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71683">
                                            <p:txEl>
                                              <p:pRg st="3" end="3"/>
                                            </p:txEl>
                                          </p:spTgt>
                                        </p:tgtEl>
                                        <p:attrNameLst>
                                          <p:attrName>style.visibility</p:attrName>
                                        </p:attrNameLst>
                                      </p:cBhvr>
                                      <p:to>
                                        <p:strVal val="visible"/>
                                      </p:to>
                                    </p:set>
                                    <p:anim to="" calcmode="lin" valueType="num">
                                      <p:cBhvr>
                                        <p:cTn id="22" dur="1" fill="hold"/>
                                        <p:tgtEl>
                                          <p:spTgt spid="7168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71683">
                                            <p:txEl>
                                              <p:pRg st="4" end="4"/>
                                            </p:txEl>
                                          </p:spTgt>
                                        </p:tgtEl>
                                        <p:attrNameLst>
                                          <p:attrName>style.visibility</p:attrName>
                                        </p:attrNameLst>
                                      </p:cBhvr>
                                      <p:to>
                                        <p:strVal val="visible"/>
                                      </p:to>
                                    </p:set>
                                    <p:anim to="" calcmode="lin" valueType="num">
                                      <p:cBhvr>
                                        <p:cTn id="27" dur="1" fill="hold"/>
                                        <p:tgtEl>
                                          <p:spTgt spid="7168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71683">
                                            <p:txEl>
                                              <p:pRg st="5" end="5"/>
                                            </p:txEl>
                                          </p:spTgt>
                                        </p:tgtEl>
                                        <p:attrNameLst>
                                          <p:attrName>style.visibility</p:attrName>
                                        </p:attrNameLst>
                                      </p:cBhvr>
                                      <p:to>
                                        <p:strVal val="visible"/>
                                      </p:to>
                                    </p:set>
                                    <p:anim to="" calcmode="lin" valueType="num">
                                      <p:cBhvr>
                                        <p:cTn id="32" dur="1" fill="hold"/>
                                        <p:tgtEl>
                                          <p:spTgt spid="71683">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71683">
                                            <p:txEl>
                                              <p:pRg st="6" end="6"/>
                                            </p:txEl>
                                          </p:spTgt>
                                        </p:tgtEl>
                                        <p:attrNameLst>
                                          <p:attrName>style.visibility</p:attrName>
                                        </p:attrNameLst>
                                      </p:cBhvr>
                                      <p:to>
                                        <p:strVal val="visible"/>
                                      </p:to>
                                    </p:set>
                                    <p:anim to="" calcmode="lin" valueType="num">
                                      <p:cBhvr>
                                        <p:cTn id="37" dur="1" fill="hold"/>
                                        <p:tgtEl>
                                          <p:spTgt spid="7168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A4DC3D6-E792-42F6-B37A-2DD54EA3ED27}" type="slidenum">
              <a:rPr lang="en-US" altLang="en-US" sz="2400" smtClean="0"/>
              <a:pPr>
                <a:spcBef>
                  <a:spcPct val="0"/>
                </a:spcBef>
                <a:buFontTx/>
                <a:buNone/>
              </a:pPr>
              <a:t>23</a:t>
            </a:fld>
            <a:endParaRPr lang="en-US" altLang="en-US" sz="2400" smtClean="0"/>
          </a:p>
        </p:txBody>
      </p:sp>
      <p:sp>
        <p:nvSpPr>
          <p:cNvPr id="43011"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43012" name="Rectangle 3"/>
          <p:cNvSpPr>
            <a:spLocks noGrp="1" noChangeArrowheads="1"/>
          </p:cNvSpPr>
          <p:nvPr>
            <p:ph type="body" idx="1"/>
          </p:nvPr>
        </p:nvSpPr>
        <p:spPr>
          <a:noFill/>
        </p:spPr>
        <p:txBody>
          <a:bodyPr lIns="90488" tIns="44450" rIns="90488" bIns="44450"/>
          <a:lstStyle/>
          <a:p>
            <a:pPr>
              <a:spcBef>
                <a:spcPct val="40000"/>
              </a:spcBef>
            </a:pPr>
            <a:r>
              <a:rPr lang="en-US" altLang="en-US" sz="2800" smtClean="0">
                <a:solidFill>
                  <a:schemeClr val="bg2"/>
                </a:solidFill>
              </a:rPr>
              <a:t>Distinguish between a common market, a customs union (CU), a free-trade area (FTA), and an economic union</a:t>
            </a:r>
          </a:p>
          <a:p>
            <a:pPr>
              <a:spcBef>
                <a:spcPct val="40000"/>
              </a:spcBef>
            </a:pPr>
            <a:r>
              <a:rPr lang="en-US" altLang="en-US" sz="2800" smtClean="0">
                <a:solidFill>
                  <a:schemeClr val="bg2"/>
                </a:solidFill>
              </a:rPr>
              <a:t>Diagram the static benefits and costs of a CU</a:t>
            </a:r>
          </a:p>
          <a:p>
            <a:pPr lvl="1">
              <a:spcBef>
                <a:spcPct val="40000"/>
              </a:spcBef>
            </a:pPr>
            <a:r>
              <a:rPr lang="en-US" altLang="en-US" sz="2400" smtClean="0">
                <a:solidFill>
                  <a:schemeClr val="bg2"/>
                </a:solidFill>
              </a:rPr>
              <a:t>Distinguish between trade creation and trade diversion</a:t>
            </a:r>
          </a:p>
          <a:p>
            <a:pPr>
              <a:spcBef>
                <a:spcPct val="40000"/>
              </a:spcBef>
            </a:pPr>
            <a:r>
              <a:rPr lang="en-US" altLang="en-US" sz="2800" smtClean="0"/>
              <a:t>Examine the benefits of a CU in a broader context</a:t>
            </a:r>
          </a:p>
          <a:p>
            <a:pPr>
              <a:spcBef>
                <a:spcPct val="40000"/>
              </a:spcBef>
            </a:pPr>
            <a:r>
              <a:rPr lang="en-US" altLang="en-US" sz="2800" smtClean="0">
                <a:solidFill>
                  <a:schemeClr val="bg2"/>
                </a:solidFill>
              </a:rPr>
              <a:t>Examine the European Union and the North American Free Trade Agreement</a:t>
            </a:r>
          </a:p>
          <a:p>
            <a:pPr>
              <a:spcBef>
                <a:spcPct val="40000"/>
              </a:spcBef>
            </a:pPr>
            <a:endParaRPr lang="en-US" altLang="en-US" sz="2800" smtClean="0"/>
          </a:p>
        </p:txBody>
      </p:sp>
    </p:spTree>
  </p:cSld>
  <p:clrMapOvr>
    <a:masterClrMapping/>
  </p:clrMapOvr>
  <p:transition spd="med">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6687CF8-F93F-464C-B372-05A7CAF53602}" type="slidenum">
              <a:rPr lang="en-US" altLang="en-US" sz="2400" smtClean="0"/>
              <a:pPr>
                <a:spcBef>
                  <a:spcPct val="0"/>
                </a:spcBef>
                <a:buFontTx/>
                <a:buNone/>
              </a:pPr>
              <a:t>24</a:t>
            </a:fld>
            <a:endParaRPr lang="en-US" altLang="en-US" sz="2400" smtClean="0"/>
          </a:p>
        </p:txBody>
      </p:sp>
      <p:sp>
        <p:nvSpPr>
          <p:cNvPr id="45059" name="Rectangle 2"/>
          <p:cNvSpPr>
            <a:spLocks noGrp="1" noChangeArrowheads="1"/>
          </p:cNvSpPr>
          <p:nvPr>
            <p:ph type="title"/>
          </p:nvPr>
        </p:nvSpPr>
        <p:spPr>
          <a:xfrm>
            <a:off x="685800" y="228600"/>
            <a:ext cx="7772400" cy="1143000"/>
          </a:xfrm>
        </p:spPr>
        <p:txBody>
          <a:bodyPr/>
          <a:lstStyle/>
          <a:p>
            <a:r>
              <a:rPr lang="en-US" altLang="en-US" smtClean="0"/>
              <a:t>Dynamic Benefits of a CU</a:t>
            </a:r>
          </a:p>
        </p:txBody>
      </p:sp>
      <p:sp>
        <p:nvSpPr>
          <p:cNvPr id="45060" name="Rectangle 3"/>
          <p:cNvSpPr>
            <a:spLocks noGrp="1" noChangeArrowheads="1"/>
          </p:cNvSpPr>
          <p:nvPr>
            <p:ph type="body" idx="1"/>
          </p:nvPr>
        </p:nvSpPr>
        <p:spPr>
          <a:xfrm>
            <a:off x="685800" y="1600200"/>
            <a:ext cx="7772400" cy="4495800"/>
          </a:xfrm>
        </p:spPr>
        <p:txBody>
          <a:bodyPr/>
          <a:lstStyle/>
          <a:p>
            <a:pPr>
              <a:lnSpc>
                <a:spcPct val="90000"/>
              </a:lnSpc>
            </a:pPr>
            <a:r>
              <a:rPr lang="en-US" altLang="en-US" sz="2800" smtClean="0"/>
              <a:t>Increased competition (comp. to restricted trade)</a:t>
            </a:r>
          </a:p>
          <a:p>
            <a:pPr lvl="1">
              <a:lnSpc>
                <a:spcPct val="90000"/>
              </a:lnSpc>
            </a:pPr>
            <a:r>
              <a:rPr lang="en-US" altLang="en-US" sz="2400" smtClean="0"/>
              <a:t>Producers must cut costs and innovate</a:t>
            </a:r>
          </a:p>
          <a:p>
            <a:pPr>
              <a:lnSpc>
                <a:spcPct val="90000"/>
              </a:lnSpc>
            </a:pPr>
            <a:r>
              <a:rPr lang="en-US" altLang="en-US" sz="2800" smtClean="0"/>
              <a:t>Economies of scale</a:t>
            </a:r>
          </a:p>
          <a:p>
            <a:pPr lvl="1">
              <a:lnSpc>
                <a:spcPct val="90000"/>
              </a:lnSpc>
            </a:pPr>
            <a:r>
              <a:rPr lang="en-US" altLang="en-US" sz="2400" smtClean="0"/>
              <a:t>Although small country producers can exploit economies of scale by exporting</a:t>
            </a:r>
          </a:p>
          <a:p>
            <a:pPr>
              <a:lnSpc>
                <a:spcPct val="90000"/>
              </a:lnSpc>
            </a:pPr>
            <a:r>
              <a:rPr lang="en-US" altLang="en-US" sz="2800" smtClean="0"/>
              <a:t>Stimulus to investment</a:t>
            </a:r>
          </a:p>
          <a:p>
            <a:pPr lvl="1">
              <a:lnSpc>
                <a:spcPct val="90000"/>
              </a:lnSpc>
            </a:pPr>
            <a:r>
              <a:rPr lang="en-US" altLang="en-US" sz="2400" smtClean="0"/>
              <a:t>“tariff factories” e.g., massive investment by US firms in Europe to avoid being excluded from this market</a:t>
            </a:r>
          </a:p>
          <a:p>
            <a:pPr lvl="1">
              <a:lnSpc>
                <a:spcPct val="90000"/>
              </a:lnSpc>
            </a:pPr>
            <a:r>
              <a:rPr lang="en-US" altLang="en-US" sz="2400" smtClean="0"/>
              <a:t>With a common market, factors move to where they are most productive</a:t>
            </a:r>
          </a:p>
          <a:p>
            <a:pPr>
              <a:lnSpc>
                <a:spcPct val="90000"/>
              </a:lnSpc>
            </a:pPr>
            <a:r>
              <a:rPr lang="en-US" altLang="en-US" sz="2800" i="1" smtClean="0"/>
              <a:t>Recent studies indicate dynamic gains are 5 to 6 times the static gains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2591852-B5AE-4209-9A52-C3E0F3034121}" type="slidenum">
              <a:rPr lang="en-US" altLang="en-US" sz="2400" smtClean="0"/>
              <a:pPr>
                <a:spcBef>
                  <a:spcPct val="0"/>
                </a:spcBef>
                <a:buFontTx/>
                <a:buNone/>
              </a:pPr>
              <a:t>25</a:t>
            </a:fld>
            <a:endParaRPr lang="en-US" altLang="en-US" sz="2400" smtClean="0"/>
          </a:p>
        </p:txBody>
      </p:sp>
      <p:sp>
        <p:nvSpPr>
          <p:cNvPr id="46083" name="Rectangle 2"/>
          <p:cNvSpPr>
            <a:spLocks noGrp="1" noChangeArrowheads="1"/>
          </p:cNvSpPr>
          <p:nvPr>
            <p:ph type="title"/>
          </p:nvPr>
        </p:nvSpPr>
        <p:spPr/>
        <p:txBody>
          <a:bodyPr/>
          <a:lstStyle/>
          <a:p>
            <a:r>
              <a:rPr lang="en-US" altLang="en-US" smtClean="0"/>
              <a:t>CU is a “second-best” policy</a:t>
            </a:r>
          </a:p>
        </p:txBody>
      </p:sp>
      <p:sp>
        <p:nvSpPr>
          <p:cNvPr id="46084" name="Rectangle 3"/>
          <p:cNvSpPr>
            <a:spLocks noGrp="1" noChangeArrowheads="1"/>
          </p:cNvSpPr>
          <p:nvPr>
            <p:ph type="body" idx="1"/>
          </p:nvPr>
        </p:nvSpPr>
        <p:spPr/>
        <p:txBody>
          <a:bodyPr/>
          <a:lstStyle/>
          <a:p>
            <a:r>
              <a:rPr lang="en-US" altLang="en-US" sz="2800" smtClean="0"/>
              <a:t>The best policy for a small country is to </a:t>
            </a:r>
            <a:r>
              <a:rPr lang="en-US" altLang="en-US" sz="2800" i="1" smtClean="0"/>
              <a:t>unilaterally</a:t>
            </a:r>
            <a:r>
              <a:rPr lang="en-US" altLang="en-US" sz="2800" smtClean="0"/>
              <a:t> eliminate all trade barriers</a:t>
            </a:r>
          </a:p>
          <a:p>
            <a:r>
              <a:rPr lang="en-US" altLang="en-US" sz="2800" smtClean="0"/>
              <a:t>A large country such as the US worsens its terms of trade (ToT) as it expands its imports</a:t>
            </a:r>
          </a:p>
          <a:p>
            <a:r>
              <a:rPr lang="en-US" altLang="en-US" sz="2800" smtClean="0"/>
              <a:t>US must balance the benefits of unilateral elimination of trade barriers with ToT effects</a:t>
            </a:r>
          </a:p>
          <a:p>
            <a:pPr lvl="1"/>
            <a:r>
              <a:rPr lang="en-US" altLang="en-US" sz="2400" smtClean="0"/>
              <a:t>unilateral elimination is also politically difficult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6778156-3739-443F-8B16-B3AEAB563A71}" type="slidenum">
              <a:rPr lang="en-US" altLang="en-US" sz="2400" smtClean="0"/>
              <a:pPr>
                <a:spcBef>
                  <a:spcPct val="0"/>
                </a:spcBef>
                <a:buFontTx/>
                <a:buNone/>
              </a:pPr>
              <a:t>26</a:t>
            </a:fld>
            <a:endParaRPr lang="en-US" altLang="en-US" sz="2400" smtClean="0"/>
          </a:p>
        </p:txBody>
      </p:sp>
      <p:sp>
        <p:nvSpPr>
          <p:cNvPr id="47107" name="Rectangle 2"/>
          <p:cNvSpPr>
            <a:spLocks noGrp="1" noChangeArrowheads="1"/>
          </p:cNvSpPr>
          <p:nvPr>
            <p:ph type="title"/>
          </p:nvPr>
        </p:nvSpPr>
        <p:spPr/>
        <p:txBody>
          <a:bodyPr/>
          <a:lstStyle/>
          <a:p>
            <a:r>
              <a:rPr lang="en-US" altLang="en-US" sz="3600" smtClean="0"/>
              <a:t>Building Blocks or Stumbling Blocks?</a:t>
            </a:r>
          </a:p>
        </p:txBody>
      </p:sp>
      <p:sp>
        <p:nvSpPr>
          <p:cNvPr id="37891" name="Rectangle 3"/>
          <p:cNvSpPr>
            <a:spLocks noGrp="1" noChangeArrowheads="1"/>
          </p:cNvSpPr>
          <p:nvPr>
            <p:ph type="body" idx="1"/>
          </p:nvPr>
        </p:nvSpPr>
        <p:spPr/>
        <p:txBody>
          <a:bodyPr/>
          <a:lstStyle/>
          <a:p>
            <a:r>
              <a:rPr lang="en-US" altLang="en-US" smtClean="0"/>
              <a:t>Does CU and FTA formation speed trade liberalization?</a:t>
            </a:r>
          </a:p>
          <a:p>
            <a:r>
              <a:rPr lang="en-US" altLang="en-US" smtClean="0"/>
              <a:t>Or does this process retard multi-lateral trade liberalization?</a:t>
            </a:r>
          </a:p>
          <a:p>
            <a:r>
              <a:rPr lang="en-US" altLang="en-US" smtClean="0"/>
              <a:t>Strong disagreement on this question!</a:t>
            </a:r>
          </a:p>
          <a:p>
            <a:r>
              <a:rPr lang="en-US" altLang="en-US" smtClean="0"/>
              <a:t>Political coalitions formed to fight NAFTA have slowed progress at the WTO.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5E07952-5952-4676-9705-AE1814BF23A5}" type="slidenum">
              <a:rPr lang="en-US" altLang="en-US" sz="2400" smtClean="0"/>
              <a:pPr>
                <a:spcBef>
                  <a:spcPct val="0"/>
                </a:spcBef>
                <a:buFontTx/>
                <a:buNone/>
              </a:pPr>
              <a:t>27</a:t>
            </a:fld>
            <a:endParaRPr lang="en-US" altLang="en-US" sz="2400" smtClean="0"/>
          </a:p>
        </p:txBody>
      </p:sp>
      <p:sp>
        <p:nvSpPr>
          <p:cNvPr id="48131" name="Rectangle 1026"/>
          <p:cNvSpPr>
            <a:spLocks noGrp="1" noChangeArrowheads="1"/>
          </p:cNvSpPr>
          <p:nvPr>
            <p:ph type="title"/>
          </p:nvPr>
        </p:nvSpPr>
        <p:spPr/>
        <p:txBody>
          <a:bodyPr/>
          <a:lstStyle/>
          <a:p>
            <a:r>
              <a:rPr lang="en-US" altLang="en-US" sz="3600" smtClean="0"/>
              <a:t>Building Blocks or Stumbling Blocks?</a:t>
            </a:r>
          </a:p>
        </p:txBody>
      </p:sp>
      <p:sp>
        <p:nvSpPr>
          <p:cNvPr id="73731" name="Rectangle 1027"/>
          <p:cNvSpPr>
            <a:spLocks noGrp="1" noChangeArrowheads="1"/>
          </p:cNvSpPr>
          <p:nvPr>
            <p:ph type="body" idx="1"/>
          </p:nvPr>
        </p:nvSpPr>
        <p:spPr/>
        <p:txBody>
          <a:bodyPr/>
          <a:lstStyle/>
          <a:p>
            <a:r>
              <a:rPr lang="en-US" altLang="en-US" smtClean="0"/>
              <a:t>“Best of both regimes?”</a:t>
            </a:r>
          </a:p>
          <a:p>
            <a:pPr lvl="1"/>
            <a:r>
              <a:rPr lang="en-US" altLang="en-US" smtClean="0"/>
              <a:t>Trading blocs strive to eliminate external as well as internal trade barriers </a:t>
            </a:r>
            <a:r>
              <a:rPr lang="en-US" altLang="en-US" i="1" smtClean="0"/>
              <a:t>and</a:t>
            </a:r>
            <a:r>
              <a:rPr lang="en-US" altLang="en-US" smtClean="0"/>
              <a:t> easily admit new members.</a:t>
            </a:r>
          </a:p>
          <a:p>
            <a:pPr lvl="1">
              <a:buFontTx/>
              <a:buNone/>
            </a:pP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37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z="4000" smtClean="0"/>
              <a:t>Regionalism vs. Multilateralism</a:t>
            </a:r>
          </a:p>
        </p:txBody>
      </p:sp>
      <p:sp>
        <p:nvSpPr>
          <p:cNvPr id="49155" name="Rectangle 3"/>
          <p:cNvSpPr>
            <a:spLocks noGrp="1" noChangeArrowheads="1"/>
          </p:cNvSpPr>
          <p:nvPr>
            <p:ph type="body" idx="1"/>
          </p:nvPr>
        </p:nvSpPr>
        <p:spPr/>
        <p:txBody>
          <a:bodyPr/>
          <a:lstStyle/>
          <a:p>
            <a:pPr eaLnBrk="1" hangingPunct="1">
              <a:spcBef>
                <a:spcPct val="40000"/>
              </a:spcBef>
            </a:pPr>
            <a:r>
              <a:rPr lang="en-US" altLang="en-US" smtClean="0"/>
              <a:t>Regionalism—where countries lower trade barriers only for a small group of partner or neighboring countries and discriminate against the rest of the world.</a:t>
            </a:r>
          </a:p>
          <a:p>
            <a:pPr eaLnBrk="1" hangingPunct="1">
              <a:spcBef>
                <a:spcPct val="40000"/>
              </a:spcBef>
            </a:pPr>
            <a:r>
              <a:rPr lang="en-US" altLang="en-US" smtClean="0"/>
              <a:t>Multilateralism—non-discriminatory basis of the World Trade Organization.   </a:t>
            </a:r>
          </a:p>
        </p:txBody>
      </p:sp>
      <p:sp>
        <p:nvSpPr>
          <p:cNvPr id="491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77A59C2-7FFE-4754-8B54-6F9A196B74D4}" type="slidenum">
              <a:rPr lang="en-US" altLang="en-US" sz="2400" smtClean="0"/>
              <a:pPr>
                <a:spcBef>
                  <a:spcPct val="0"/>
                </a:spcBef>
                <a:buFontTx/>
                <a:buNone/>
              </a:pPr>
              <a:t>28</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z="4000" smtClean="0"/>
              <a:t>Arguments Against Regionalism</a:t>
            </a:r>
          </a:p>
        </p:txBody>
      </p:sp>
      <p:sp>
        <p:nvSpPr>
          <p:cNvPr id="51203" name="Rectangle 3"/>
          <p:cNvSpPr>
            <a:spLocks noGrp="1" noChangeArrowheads="1"/>
          </p:cNvSpPr>
          <p:nvPr>
            <p:ph type="body" idx="1"/>
          </p:nvPr>
        </p:nvSpPr>
        <p:spPr/>
        <p:txBody>
          <a:bodyPr/>
          <a:lstStyle/>
          <a:p>
            <a:pPr eaLnBrk="1" hangingPunct="1">
              <a:spcBef>
                <a:spcPct val="40000"/>
              </a:spcBef>
            </a:pPr>
            <a:r>
              <a:rPr lang="en-US" altLang="en-US" smtClean="0"/>
              <a:t>J. Bhagwati opposes the formation of regional trade arrangements </a:t>
            </a:r>
          </a:p>
          <a:p>
            <a:pPr lvl="1" eaLnBrk="1" hangingPunct="1">
              <a:spcBef>
                <a:spcPct val="40000"/>
              </a:spcBef>
            </a:pPr>
            <a:r>
              <a:rPr lang="en-US" altLang="en-US" smtClean="0"/>
              <a:t>It undermines the WTO</a:t>
            </a:r>
          </a:p>
          <a:p>
            <a:pPr lvl="1" eaLnBrk="1" hangingPunct="1">
              <a:spcBef>
                <a:spcPct val="40000"/>
              </a:spcBef>
            </a:pPr>
            <a:r>
              <a:rPr lang="en-US" altLang="en-US" smtClean="0"/>
              <a:t>It encourages trade diversion</a:t>
            </a:r>
          </a:p>
          <a:p>
            <a:pPr lvl="1" eaLnBrk="1" hangingPunct="1">
              <a:spcBef>
                <a:spcPct val="40000"/>
              </a:spcBef>
            </a:pPr>
            <a:r>
              <a:rPr lang="en-US" altLang="en-US" smtClean="0"/>
              <a:t>and it creates a “spaghetti bowl” of complex rules of origin</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79E8DDA-5EB4-4882-8056-BA3B99D3E5CE}" type="slidenum">
              <a:rPr lang="en-US" altLang="en-US" sz="2400" smtClean="0"/>
              <a:pPr>
                <a:spcBef>
                  <a:spcPct val="0"/>
                </a:spcBef>
                <a:buFontTx/>
                <a:buNone/>
              </a:pPr>
              <a:t>3</a:t>
            </a:fld>
            <a:endParaRPr lang="en-US" altLang="en-US" sz="2400" smtClean="0"/>
          </a:p>
        </p:txBody>
      </p:sp>
      <p:sp>
        <p:nvSpPr>
          <p:cNvPr id="8195"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8196" name="Rectangle 3"/>
          <p:cNvSpPr>
            <a:spLocks noGrp="1" noChangeArrowheads="1"/>
          </p:cNvSpPr>
          <p:nvPr>
            <p:ph type="body" idx="1"/>
          </p:nvPr>
        </p:nvSpPr>
        <p:spPr>
          <a:noFill/>
        </p:spPr>
        <p:txBody>
          <a:bodyPr lIns="90488" tIns="44450" rIns="90488" bIns="44450"/>
          <a:lstStyle/>
          <a:p>
            <a:pPr>
              <a:spcBef>
                <a:spcPct val="40000"/>
              </a:spcBef>
            </a:pPr>
            <a:r>
              <a:rPr lang="en-US" altLang="en-US" sz="2800" smtClean="0"/>
              <a:t>Distinguish between a common market, a customs union (CU), a free-trade area (FTA), and an economic union</a:t>
            </a:r>
          </a:p>
          <a:p>
            <a:pPr>
              <a:spcBef>
                <a:spcPct val="40000"/>
              </a:spcBef>
            </a:pPr>
            <a:r>
              <a:rPr lang="en-US" altLang="en-US" sz="2800" smtClean="0">
                <a:solidFill>
                  <a:schemeClr val="bg2"/>
                </a:solidFill>
              </a:rPr>
              <a:t>Diagram the static benefits and costs of a CU</a:t>
            </a:r>
          </a:p>
          <a:p>
            <a:pPr lvl="1">
              <a:spcBef>
                <a:spcPct val="40000"/>
              </a:spcBef>
            </a:pPr>
            <a:r>
              <a:rPr lang="en-US" altLang="en-US" sz="2400" smtClean="0">
                <a:solidFill>
                  <a:schemeClr val="bg2"/>
                </a:solidFill>
              </a:rPr>
              <a:t>Distinguish between trade creation and trade diversion</a:t>
            </a:r>
          </a:p>
          <a:p>
            <a:pPr>
              <a:spcBef>
                <a:spcPct val="40000"/>
              </a:spcBef>
            </a:pPr>
            <a:r>
              <a:rPr lang="en-US" altLang="en-US" sz="2800" smtClean="0">
                <a:solidFill>
                  <a:schemeClr val="bg2"/>
                </a:solidFill>
              </a:rPr>
              <a:t>Examine the benefits of a CU in a broader context</a:t>
            </a:r>
          </a:p>
          <a:p>
            <a:pPr>
              <a:spcBef>
                <a:spcPct val="40000"/>
              </a:spcBef>
            </a:pPr>
            <a:r>
              <a:rPr lang="en-US" altLang="en-US" sz="2800" smtClean="0">
                <a:solidFill>
                  <a:schemeClr val="bg2"/>
                </a:solidFill>
              </a:rPr>
              <a:t>Examine the European Union and the North American Free Trade Agreement</a:t>
            </a:r>
          </a:p>
          <a:p>
            <a:pPr>
              <a:spcBef>
                <a:spcPct val="40000"/>
              </a:spcBef>
            </a:pPr>
            <a:endParaRPr lang="en-US" altLang="en-US" sz="2800" smtClean="0">
              <a:solidFill>
                <a:schemeClr val="bg2"/>
              </a:solidFill>
            </a:endParaRPr>
          </a:p>
        </p:txBody>
      </p:sp>
    </p:spTree>
  </p:cSld>
  <p:clrMapOvr>
    <a:masterClrMapping/>
  </p:clrMapOvr>
  <p:transition spd="med">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pPr eaLnBrk="1" hangingPunct="1"/>
            <a:r>
              <a:rPr lang="en-US" altLang="en-US" sz="4000" smtClean="0"/>
              <a:t>Arguments Favoring Regionalism</a:t>
            </a:r>
          </a:p>
        </p:txBody>
      </p:sp>
      <p:sp>
        <p:nvSpPr>
          <p:cNvPr id="53251" name="Rectangle 5"/>
          <p:cNvSpPr>
            <a:spLocks noGrp="1" noChangeArrowheads="1"/>
          </p:cNvSpPr>
          <p:nvPr>
            <p:ph type="body" idx="1"/>
          </p:nvPr>
        </p:nvSpPr>
        <p:spPr/>
        <p:txBody>
          <a:bodyPr/>
          <a:lstStyle/>
          <a:p>
            <a:pPr eaLnBrk="1" hangingPunct="1">
              <a:spcBef>
                <a:spcPct val="40000"/>
              </a:spcBef>
            </a:pPr>
            <a:r>
              <a:rPr lang="en-US" altLang="en-US" smtClean="0"/>
              <a:t>Krugman argues that trade diversion from RTAs is low because trading blocs are “natural” trading areas</a:t>
            </a:r>
          </a:p>
          <a:p>
            <a:pPr eaLnBrk="1" hangingPunct="1">
              <a:spcBef>
                <a:spcPct val="40000"/>
              </a:spcBef>
            </a:pPr>
            <a:r>
              <a:rPr lang="en-US" altLang="en-US" smtClean="0"/>
              <a:t>Due to proximity and similarity of cultures and standards of living, regional RTAs stimulate trade that would have occurred even in the absence of an agreement</a:t>
            </a:r>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3C8FF05-FC03-4368-8D4E-E8B7D844D79C}" type="slidenum">
              <a:rPr lang="en-US" altLang="en-US" sz="2400" smtClean="0"/>
              <a:pPr>
                <a:spcBef>
                  <a:spcPct val="0"/>
                </a:spcBef>
                <a:buFontTx/>
                <a:buNone/>
              </a:pPr>
              <a:t>31</a:t>
            </a:fld>
            <a:endParaRPr lang="en-US" altLang="en-US" sz="2400" smtClean="0"/>
          </a:p>
        </p:txBody>
      </p:sp>
      <p:sp>
        <p:nvSpPr>
          <p:cNvPr id="55299"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55300" name="Rectangle 3"/>
          <p:cNvSpPr>
            <a:spLocks noGrp="1" noChangeArrowheads="1"/>
          </p:cNvSpPr>
          <p:nvPr>
            <p:ph type="body" idx="1"/>
          </p:nvPr>
        </p:nvSpPr>
        <p:spPr>
          <a:noFill/>
        </p:spPr>
        <p:txBody>
          <a:bodyPr lIns="90488" tIns="44450" rIns="90488" bIns="44450"/>
          <a:lstStyle/>
          <a:p>
            <a:pPr>
              <a:spcBef>
                <a:spcPct val="40000"/>
              </a:spcBef>
            </a:pPr>
            <a:r>
              <a:rPr lang="en-US" altLang="en-US" sz="2800" smtClean="0">
                <a:solidFill>
                  <a:schemeClr val="bg2"/>
                </a:solidFill>
              </a:rPr>
              <a:t>Distinguish between a common market, a customs union (CU), a free-trade area (FTA), and an economic union</a:t>
            </a:r>
          </a:p>
          <a:p>
            <a:pPr>
              <a:spcBef>
                <a:spcPct val="40000"/>
              </a:spcBef>
            </a:pPr>
            <a:r>
              <a:rPr lang="en-US" altLang="en-US" sz="2800" smtClean="0">
                <a:solidFill>
                  <a:schemeClr val="bg2"/>
                </a:solidFill>
              </a:rPr>
              <a:t>Diagram the static benefits and costs of a CU</a:t>
            </a:r>
          </a:p>
          <a:p>
            <a:pPr lvl="1">
              <a:spcBef>
                <a:spcPct val="40000"/>
              </a:spcBef>
            </a:pPr>
            <a:r>
              <a:rPr lang="en-US" altLang="en-US" sz="2400" smtClean="0">
                <a:solidFill>
                  <a:schemeClr val="bg2"/>
                </a:solidFill>
              </a:rPr>
              <a:t>Distinguish between trade creation and trade diversion</a:t>
            </a:r>
          </a:p>
          <a:p>
            <a:pPr>
              <a:spcBef>
                <a:spcPct val="40000"/>
              </a:spcBef>
            </a:pPr>
            <a:r>
              <a:rPr lang="en-US" altLang="en-US" sz="2800" smtClean="0">
                <a:solidFill>
                  <a:schemeClr val="bg2"/>
                </a:solidFill>
              </a:rPr>
              <a:t>Examine the benefits of a CU in a broader context</a:t>
            </a:r>
          </a:p>
          <a:p>
            <a:pPr>
              <a:spcBef>
                <a:spcPct val="40000"/>
              </a:spcBef>
            </a:pPr>
            <a:r>
              <a:rPr lang="en-US" altLang="en-US" sz="2800" smtClean="0"/>
              <a:t>Examine the European Union and the North American Free Trade Agreement</a:t>
            </a:r>
          </a:p>
          <a:p>
            <a:pPr>
              <a:spcBef>
                <a:spcPct val="40000"/>
              </a:spcBef>
            </a:pPr>
            <a:endParaRPr lang="en-US" altLang="en-US" sz="2800" smtClean="0"/>
          </a:p>
        </p:txBody>
      </p:sp>
    </p:spTree>
  </p:cSld>
  <p:clrMapOvr>
    <a:masterClrMapping/>
  </p:clrMapOvr>
  <p:transition spd="med">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The European Union: </a:t>
            </a:r>
            <a:br>
              <a:rPr lang="en-US" altLang="en-US" smtClean="0"/>
            </a:br>
            <a:r>
              <a:rPr lang="en-US" altLang="en-US" smtClean="0"/>
              <a:t>493 million people </a:t>
            </a:r>
            <a:r>
              <a:rPr lang="en-GB" altLang="en-US" smtClean="0"/>
              <a:t>–</a:t>
            </a:r>
            <a:r>
              <a:rPr lang="en-US" altLang="en-US" smtClean="0"/>
              <a:t> 27 countries</a:t>
            </a:r>
            <a:br>
              <a:rPr lang="en-US" altLang="en-US" smtClean="0"/>
            </a:br>
            <a:endParaRPr lang="en-US" altLang="en-US" smtClean="0"/>
          </a:p>
        </p:txBody>
      </p:sp>
      <p:pic>
        <p:nvPicPr>
          <p:cNvPr id="57347" name="Picture 27" descr="map_2_en_06_06_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250" y="1597025"/>
            <a:ext cx="5302250" cy="478313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7348" name="Picture 5" descr="map_2_en_légende.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6035675"/>
            <a:ext cx="785813"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TextBox 6"/>
          <p:cNvSpPr txBox="1">
            <a:spLocks noChangeArrowheads="1"/>
          </p:cNvSpPr>
          <p:nvPr/>
        </p:nvSpPr>
        <p:spPr bwMode="auto">
          <a:xfrm>
            <a:off x="7546975" y="6040438"/>
            <a:ext cx="1714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r-BE" altLang="en-US" sz="600"/>
              <a:t>Member states of the European Union</a:t>
            </a:r>
            <a:endParaRPr lang="en-US" altLang="en-US" sz="600"/>
          </a:p>
        </p:txBody>
      </p:sp>
      <p:sp>
        <p:nvSpPr>
          <p:cNvPr id="57350" name="TextBox 7"/>
          <p:cNvSpPr txBox="1">
            <a:spLocks noChangeArrowheads="1"/>
          </p:cNvSpPr>
          <p:nvPr/>
        </p:nvSpPr>
        <p:spPr bwMode="auto">
          <a:xfrm>
            <a:off x="7546975" y="6235700"/>
            <a:ext cx="8731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r-BE" altLang="en-US" sz="600"/>
              <a:t>Candidate countries</a:t>
            </a:r>
            <a:endParaRPr lang="en-US" altLang="en-US" sz="6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6BF07FE-85A8-4A5C-9360-41A68F015016}" type="slidenum">
              <a:rPr lang="en-US" altLang="en-US" sz="2400" smtClean="0"/>
              <a:pPr>
                <a:spcBef>
                  <a:spcPct val="0"/>
                </a:spcBef>
                <a:buFontTx/>
                <a:buNone/>
              </a:pPr>
              <a:t>33</a:t>
            </a:fld>
            <a:endParaRPr lang="en-US" altLang="en-US" sz="2400" smtClean="0"/>
          </a:p>
        </p:txBody>
      </p:sp>
      <p:sp>
        <p:nvSpPr>
          <p:cNvPr id="59395"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59396" name="Rectangle 3"/>
          <p:cNvSpPr>
            <a:spLocks noGrp="1" noChangeArrowheads="1"/>
          </p:cNvSpPr>
          <p:nvPr>
            <p:ph type="title"/>
          </p:nvPr>
        </p:nvSpPr>
        <p:spPr/>
        <p:txBody>
          <a:bodyPr/>
          <a:lstStyle/>
          <a:p>
            <a:r>
              <a:rPr lang="en-US" altLang="en-US" smtClean="0"/>
              <a:t>The European Union</a:t>
            </a:r>
          </a:p>
        </p:txBody>
      </p:sp>
      <p:sp>
        <p:nvSpPr>
          <p:cNvPr id="91140" name="Rectangle 4"/>
          <p:cNvSpPr>
            <a:spLocks noGrp="1" noChangeArrowheads="1"/>
          </p:cNvSpPr>
          <p:nvPr>
            <p:ph type="body" idx="1"/>
          </p:nvPr>
        </p:nvSpPr>
        <p:spPr/>
        <p:txBody>
          <a:bodyPr/>
          <a:lstStyle/>
          <a:p>
            <a:r>
              <a:rPr lang="en-US" altLang="en-US" smtClean="0"/>
              <a:t>Created by the Treaty of Rome (1957)</a:t>
            </a:r>
          </a:p>
          <a:p>
            <a:r>
              <a:rPr lang="en-US" altLang="en-US" smtClean="0"/>
              <a:t>Policy aims included:</a:t>
            </a:r>
          </a:p>
          <a:p>
            <a:pPr lvl="1"/>
            <a:r>
              <a:rPr lang="en-US" altLang="en-US" smtClean="0"/>
              <a:t>Abolition of tariffs, quotas and other restrictions</a:t>
            </a:r>
          </a:p>
          <a:p>
            <a:pPr lvl="1"/>
            <a:r>
              <a:rPr lang="en-US" altLang="en-US" smtClean="0"/>
              <a:t>Common external tariff</a:t>
            </a:r>
          </a:p>
          <a:p>
            <a:pPr lvl="1"/>
            <a:r>
              <a:rPr lang="en-US" altLang="en-US" smtClean="0"/>
              <a:t>Free movement of capital, labor and business</a:t>
            </a:r>
          </a:p>
          <a:p>
            <a:pPr lvl="1"/>
            <a:r>
              <a:rPr lang="en-US" altLang="en-US" smtClean="0"/>
              <a:t>Common policies on transport, agriculture, and competition and business conduct</a:t>
            </a:r>
          </a:p>
          <a:p>
            <a:pPr lvl="1"/>
            <a:r>
              <a:rPr lang="en-US" altLang="en-US" smtClean="0"/>
              <a:t>Coordination of monetary and fiscal policies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11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11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114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114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114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114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93C57CE-7384-4BA1-B0BC-7A72B7E4D13F}" type="slidenum">
              <a:rPr lang="en-US" altLang="en-US" sz="2400" smtClean="0"/>
              <a:pPr>
                <a:spcBef>
                  <a:spcPct val="0"/>
                </a:spcBef>
                <a:buFontTx/>
                <a:buNone/>
              </a:pPr>
              <a:t>34</a:t>
            </a:fld>
            <a:endParaRPr lang="en-US" altLang="en-US" sz="2400" smtClean="0"/>
          </a:p>
        </p:txBody>
      </p:sp>
      <p:sp>
        <p:nvSpPr>
          <p:cNvPr id="60419"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60420" name="Rectangle 3"/>
          <p:cNvSpPr>
            <a:spLocks noGrp="1" noChangeArrowheads="1"/>
          </p:cNvSpPr>
          <p:nvPr>
            <p:ph type="title"/>
          </p:nvPr>
        </p:nvSpPr>
        <p:spPr>
          <a:xfrm>
            <a:off x="685800" y="609600"/>
            <a:ext cx="7772400" cy="990600"/>
          </a:xfrm>
        </p:spPr>
        <p:txBody>
          <a:bodyPr/>
          <a:lstStyle/>
          <a:p>
            <a:r>
              <a:rPr lang="en-US" altLang="en-US" smtClean="0"/>
              <a:t>The European Union </a:t>
            </a:r>
            <a:r>
              <a:rPr lang="en-US" altLang="en-US" sz="2800" smtClean="0"/>
              <a:t>(cont’d)</a:t>
            </a:r>
            <a:endParaRPr lang="en-US" altLang="en-US" smtClean="0"/>
          </a:p>
        </p:txBody>
      </p:sp>
      <p:sp>
        <p:nvSpPr>
          <p:cNvPr id="92164" name="Rectangle 4"/>
          <p:cNvSpPr>
            <a:spLocks noGrp="1" noChangeArrowheads="1"/>
          </p:cNvSpPr>
          <p:nvPr>
            <p:ph type="body" idx="1"/>
          </p:nvPr>
        </p:nvSpPr>
        <p:spPr>
          <a:xfrm>
            <a:off x="685800" y="1600200"/>
            <a:ext cx="7772400" cy="5105400"/>
          </a:xfrm>
        </p:spPr>
        <p:txBody>
          <a:bodyPr/>
          <a:lstStyle/>
          <a:p>
            <a:pPr>
              <a:lnSpc>
                <a:spcPct val="90000"/>
              </a:lnSpc>
            </a:pPr>
            <a:r>
              <a:rPr lang="en-US" altLang="en-US" smtClean="0"/>
              <a:t>Lowering of barriers caused within-region trade to grow much more quickly than overall world trade in the 1960s</a:t>
            </a:r>
          </a:p>
          <a:p>
            <a:pPr>
              <a:lnSpc>
                <a:spcPct val="90000"/>
              </a:lnSpc>
            </a:pPr>
            <a:r>
              <a:rPr lang="en-US" altLang="en-US" smtClean="0"/>
              <a:t>Single European Act (1986)—act passed by EU to remove various non-tariff trade barriers by the end of 1992 — further increased integration</a:t>
            </a:r>
          </a:p>
          <a:p>
            <a:pPr>
              <a:lnSpc>
                <a:spcPct val="90000"/>
              </a:lnSpc>
            </a:pPr>
            <a:r>
              <a:rPr lang="en-US" altLang="en-US" smtClean="0"/>
              <a:t>Other agreements involve a new social charter, common foreign and defense policies, and worker rights.</a:t>
            </a:r>
          </a:p>
          <a:p>
            <a:pPr>
              <a:lnSpc>
                <a:spcPct val="90000"/>
              </a:lnSpc>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6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6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1F99B70-D7A6-40E3-A6B1-CD5D88F6462E}" type="slidenum">
              <a:rPr lang="en-US" altLang="en-US" sz="2400" smtClean="0"/>
              <a:pPr>
                <a:spcBef>
                  <a:spcPct val="0"/>
                </a:spcBef>
                <a:buFontTx/>
                <a:buNone/>
              </a:pPr>
              <a:t>35</a:t>
            </a:fld>
            <a:endParaRPr lang="en-US" altLang="en-US" sz="2400" smtClean="0"/>
          </a:p>
        </p:txBody>
      </p:sp>
      <p:sp>
        <p:nvSpPr>
          <p:cNvPr id="61443"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61444" name="Rectangle 3"/>
          <p:cNvSpPr>
            <a:spLocks noGrp="1" noChangeArrowheads="1"/>
          </p:cNvSpPr>
          <p:nvPr>
            <p:ph type="title"/>
          </p:nvPr>
        </p:nvSpPr>
        <p:spPr>
          <a:xfrm>
            <a:off x="685800" y="609600"/>
            <a:ext cx="7772400" cy="838200"/>
          </a:xfrm>
        </p:spPr>
        <p:txBody>
          <a:bodyPr/>
          <a:lstStyle/>
          <a:p>
            <a:r>
              <a:rPr lang="en-US" altLang="en-US" smtClean="0"/>
              <a:t>European Union enlargement</a:t>
            </a:r>
          </a:p>
        </p:txBody>
      </p:sp>
      <p:sp>
        <p:nvSpPr>
          <p:cNvPr id="94212" name="Rectangle 4"/>
          <p:cNvSpPr>
            <a:spLocks noGrp="1" noChangeArrowheads="1"/>
          </p:cNvSpPr>
          <p:nvPr>
            <p:ph type="body" idx="1"/>
          </p:nvPr>
        </p:nvSpPr>
        <p:spPr>
          <a:xfrm>
            <a:off x="685800" y="1447800"/>
            <a:ext cx="7772400" cy="4648200"/>
          </a:xfrm>
        </p:spPr>
        <p:txBody>
          <a:bodyPr/>
          <a:lstStyle/>
          <a:p>
            <a:pPr>
              <a:lnSpc>
                <a:spcPct val="90000"/>
              </a:lnSpc>
            </a:pPr>
            <a:r>
              <a:rPr lang="en-US" altLang="en-US" sz="2800" smtClean="0"/>
              <a:t>The EU admitted 10 nations in 2004, mostly transition economies in eastern Europe: Cyprus, Czech Republic, Estonia, Hungary, Latvia, Lithuania, Malta, Poland, Slovakia, and Slovenia </a:t>
            </a:r>
          </a:p>
          <a:p>
            <a:r>
              <a:rPr lang="en-US" altLang="en-US" sz="2800" smtClean="0"/>
              <a:t>In 2007, Bulgaria and Romania joined</a:t>
            </a:r>
          </a:p>
          <a:p>
            <a:pPr>
              <a:lnSpc>
                <a:spcPct val="90000"/>
              </a:lnSpc>
            </a:pPr>
            <a:r>
              <a:rPr lang="en-US" altLang="en-US" sz="2800" smtClean="0"/>
              <a:t>Candidate members had to demonstrate their fitness by achieving:</a:t>
            </a:r>
          </a:p>
          <a:p>
            <a:pPr lvl="1">
              <a:lnSpc>
                <a:spcPct val="90000"/>
              </a:lnSpc>
            </a:pPr>
            <a:r>
              <a:rPr lang="en-US" altLang="en-US" sz="2400" smtClean="0"/>
              <a:t>Stability of institutions, and guaranteed democracy, rule of law, human rights and protection of minorities</a:t>
            </a:r>
          </a:p>
          <a:p>
            <a:pPr lvl="1">
              <a:lnSpc>
                <a:spcPct val="90000"/>
              </a:lnSpc>
            </a:pPr>
            <a:r>
              <a:rPr lang="en-US" altLang="en-US" sz="2400" smtClean="0"/>
              <a:t>A functioning market economy which is ready to compete in the EU market</a:t>
            </a:r>
          </a:p>
          <a:p>
            <a:pPr lvl="1">
              <a:lnSpc>
                <a:spcPct val="90000"/>
              </a:lnSpc>
            </a:pPr>
            <a:r>
              <a:rPr lang="en-US" altLang="en-US" sz="2400" smtClean="0"/>
              <a:t>Adherence to the EU’s aims of political, economic and monetary union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21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421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9421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9421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942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4B92C98-8ECE-4A28-A129-B9C2CA45EF2A}" type="slidenum">
              <a:rPr lang="en-US" altLang="en-US" sz="2400" smtClean="0"/>
              <a:pPr>
                <a:spcBef>
                  <a:spcPct val="0"/>
                </a:spcBef>
                <a:buFontTx/>
                <a:buNone/>
              </a:pPr>
              <a:t>36</a:t>
            </a:fld>
            <a:endParaRPr lang="en-US" altLang="en-US" sz="2400" smtClean="0"/>
          </a:p>
        </p:txBody>
      </p:sp>
      <p:sp>
        <p:nvSpPr>
          <p:cNvPr id="62467"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62468" name="Rectangle 3"/>
          <p:cNvSpPr>
            <a:spLocks noGrp="1" noChangeArrowheads="1"/>
          </p:cNvSpPr>
          <p:nvPr>
            <p:ph type="title"/>
          </p:nvPr>
        </p:nvSpPr>
        <p:spPr>
          <a:xfrm>
            <a:off x="685800" y="708025"/>
            <a:ext cx="7772400" cy="1044575"/>
          </a:xfrm>
        </p:spPr>
        <p:txBody>
          <a:bodyPr/>
          <a:lstStyle/>
          <a:p>
            <a:r>
              <a:rPr lang="en-US" altLang="en-US" sz="4000" smtClean="0"/>
              <a:t>EU Economic &amp; Monetary Union</a:t>
            </a:r>
            <a:endParaRPr lang="en-US" altLang="en-US" smtClean="0"/>
          </a:p>
        </p:txBody>
      </p:sp>
      <p:sp>
        <p:nvSpPr>
          <p:cNvPr id="93188" name="Rectangle 4"/>
          <p:cNvSpPr>
            <a:spLocks noGrp="1" noChangeArrowheads="1"/>
          </p:cNvSpPr>
          <p:nvPr>
            <p:ph type="body" idx="1"/>
          </p:nvPr>
        </p:nvSpPr>
        <p:spPr>
          <a:xfrm>
            <a:off x="685800" y="1676400"/>
            <a:ext cx="7772400" cy="4419600"/>
          </a:xfrm>
        </p:spPr>
        <p:txBody>
          <a:bodyPr/>
          <a:lstStyle/>
          <a:p>
            <a:pPr>
              <a:lnSpc>
                <a:spcPct val="90000"/>
              </a:lnSpc>
            </a:pPr>
            <a:r>
              <a:rPr lang="en-US" altLang="en-US" smtClean="0"/>
              <a:t>Maastricht Summit (1991) began process of economic and monetary union (EMU)</a:t>
            </a:r>
          </a:p>
          <a:p>
            <a:pPr eaLnBrk="1" hangingPunct="1">
              <a:lnSpc>
                <a:spcPct val="90000"/>
              </a:lnSpc>
              <a:spcBef>
                <a:spcPct val="40000"/>
              </a:spcBef>
            </a:pPr>
            <a:r>
              <a:rPr lang="en-US" altLang="en-US" sz="2800" smtClean="0"/>
              <a:t>Member nations which met the convergence criteria by 1999 replaced their national currencies with the euro in 2002 </a:t>
            </a:r>
          </a:p>
          <a:p>
            <a:pPr lvl="1" eaLnBrk="1" hangingPunct="1">
              <a:lnSpc>
                <a:spcPct val="90000"/>
              </a:lnSpc>
              <a:spcBef>
                <a:spcPct val="40000"/>
              </a:spcBef>
            </a:pPr>
            <a:r>
              <a:rPr lang="en-US" altLang="en-US" sz="2000" smtClean="0"/>
              <a:t>Denmark, UK, and Sweden did not adopt the euro</a:t>
            </a:r>
          </a:p>
          <a:p>
            <a:pPr lvl="1">
              <a:lnSpc>
                <a:spcPct val="90000"/>
              </a:lnSpc>
            </a:pPr>
            <a:r>
              <a:rPr lang="en-US" altLang="en-US" sz="2000" smtClean="0"/>
              <a:t>In January 2007, Slovenia became the first of the ten new members from 2004 to introduce the euro.</a:t>
            </a:r>
          </a:p>
          <a:p>
            <a:pPr lvl="1">
              <a:lnSpc>
                <a:spcPct val="90000"/>
              </a:lnSpc>
            </a:pPr>
            <a:r>
              <a:rPr lang="en-US" altLang="en-US" sz="2000" smtClean="0"/>
              <a:t>Cyprus and Malta were to follow on 1 January 2008, increasing the number of EU Member States in the euro zone from 13 to 15 out of a total of 27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318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318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318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9318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9318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7761B8A-9549-4609-B687-F617C5E832A4}" type="slidenum">
              <a:rPr lang="en-US" altLang="en-US" sz="2400" smtClean="0"/>
              <a:pPr>
                <a:spcBef>
                  <a:spcPct val="0"/>
                </a:spcBef>
                <a:buFontTx/>
                <a:buNone/>
              </a:pPr>
              <a:t>37</a:t>
            </a:fld>
            <a:endParaRPr lang="en-US" altLang="en-US" sz="2400" smtClean="0"/>
          </a:p>
        </p:txBody>
      </p:sp>
      <p:sp>
        <p:nvSpPr>
          <p:cNvPr id="64515"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64516" name="Rectangle 3"/>
          <p:cNvSpPr>
            <a:spLocks noGrp="1" noChangeArrowheads="1"/>
          </p:cNvSpPr>
          <p:nvPr>
            <p:ph type="title"/>
          </p:nvPr>
        </p:nvSpPr>
        <p:spPr>
          <a:xfrm>
            <a:off x="685800" y="708025"/>
            <a:ext cx="7772400" cy="1044575"/>
          </a:xfrm>
        </p:spPr>
        <p:txBody>
          <a:bodyPr/>
          <a:lstStyle/>
          <a:p>
            <a:r>
              <a:rPr lang="en-US" altLang="en-US" sz="4000" smtClean="0"/>
              <a:t>EU Economic &amp; Monetary Union</a:t>
            </a:r>
            <a:endParaRPr lang="en-US" altLang="en-US" smtClean="0"/>
          </a:p>
        </p:txBody>
      </p:sp>
      <p:sp>
        <p:nvSpPr>
          <p:cNvPr id="93188" name="Rectangle 4"/>
          <p:cNvSpPr>
            <a:spLocks noGrp="1" noChangeArrowheads="1"/>
          </p:cNvSpPr>
          <p:nvPr>
            <p:ph type="body" idx="1"/>
          </p:nvPr>
        </p:nvSpPr>
        <p:spPr/>
        <p:txBody>
          <a:bodyPr/>
          <a:lstStyle/>
          <a:p>
            <a:pPr>
              <a:lnSpc>
                <a:spcPct val="90000"/>
              </a:lnSpc>
            </a:pPr>
            <a:r>
              <a:rPr lang="en-US" altLang="en-US" sz="2800" smtClean="0"/>
              <a:t>New European Central Bank created to control monetary and exchange rate policy</a:t>
            </a:r>
          </a:p>
          <a:p>
            <a:pPr>
              <a:lnSpc>
                <a:spcPct val="90000"/>
              </a:lnSpc>
            </a:pPr>
            <a:r>
              <a:rPr lang="en-US" altLang="en-US" sz="2800" smtClean="0"/>
              <a:t>“Convergence criteria” required for membership includes:</a:t>
            </a:r>
          </a:p>
          <a:p>
            <a:pPr lvl="1">
              <a:lnSpc>
                <a:spcPct val="90000"/>
              </a:lnSpc>
            </a:pPr>
            <a:r>
              <a:rPr lang="en-US" altLang="en-US" sz="2400" smtClean="0"/>
              <a:t>Price stability</a:t>
            </a:r>
          </a:p>
          <a:p>
            <a:pPr lvl="1">
              <a:lnSpc>
                <a:spcPct val="90000"/>
              </a:lnSpc>
            </a:pPr>
            <a:r>
              <a:rPr lang="en-US" altLang="en-US" sz="2400" smtClean="0"/>
              <a:t>Low long-term interest rates</a:t>
            </a:r>
          </a:p>
          <a:p>
            <a:pPr lvl="1">
              <a:lnSpc>
                <a:spcPct val="90000"/>
              </a:lnSpc>
            </a:pPr>
            <a:r>
              <a:rPr lang="en-US" altLang="en-US" sz="2400" smtClean="0"/>
              <a:t>Stable exchange rates</a:t>
            </a:r>
          </a:p>
          <a:p>
            <a:pPr lvl="1">
              <a:lnSpc>
                <a:spcPct val="90000"/>
              </a:lnSpc>
            </a:pPr>
            <a:r>
              <a:rPr lang="en-US" altLang="en-US" sz="2400" smtClean="0"/>
              <a:t>Sound public finances</a:t>
            </a:r>
          </a:p>
          <a:p>
            <a:pPr lvl="1">
              <a:lnSpc>
                <a:spcPct val="90000"/>
              </a:lnSpc>
            </a:pPr>
            <a:r>
              <a:rPr lang="en-US" altLang="en-US" sz="2400" smtClean="0"/>
              <a:t>Independent central banks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31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318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9318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9318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9318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9318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9318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E9FB817-C81C-4F8C-A42B-63605BA96BF3}" type="slidenum">
              <a:rPr lang="en-US" altLang="en-US" sz="2400" smtClean="0"/>
              <a:pPr>
                <a:spcBef>
                  <a:spcPct val="0"/>
                </a:spcBef>
                <a:buFontTx/>
                <a:buNone/>
              </a:pPr>
              <a:t>38</a:t>
            </a:fld>
            <a:endParaRPr lang="en-US" altLang="en-US" sz="2400" smtClean="0"/>
          </a:p>
        </p:txBody>
      </p:sp>
      <p:sp>
        <p:nvSpPr>
          <p:cNvPr id="65539"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65540" name="Rectangle 3"/>
          <p:cNvSpPr>
            <a:spLocks noGrp="1" noChangeArrowheads="1"/>
          </p:cNvSpPr>
          <p:nvPr>
            <p:ph type="title"/>
          </p:nvPr>
        </p:nvSpPr>
        <p:spPr/>
        <p:txBody>
          <a:bodyPr/>
          <a:lstStyle/>
          <a:p>
            <a:r>
              <a:rPr lang="en-US" altLang="en-US" smtClean="0"/>
              <a:t>Other key EU policies</a:t>
            </a:r>
          </a:p>
        </p:txBody>
      </p:sp>
      <p:sp>
        <p:nvSpPr>
          <p:cNvPr id="95236" name="Rectangle 4"/>
          <p:cNvSpPr>
            <a:spLocks noGrp="1" noChangeArrowheads="1"/>
          </p:cNvSpPr>
          <p:nvPr>
            <p:ph type="body" idx="1"/>
          </p:nvPr>
        </p:nvSpPr>
        <p:spPr/>
        <p:txBody>
          <a:bodyPr/>
          <a:lstStyle/>
          <a:p>
            <a:r>
              <a:rPr lang="en-US" altLang="en-US" smtClean="0"/>
              <a:t>Common agricultural policy (CAP)</a:t>
            </a:r>
          </a:p>
          <a:p>
            <a:pPr lvl="1"/>
            <a:r>
              <a:rPr lang="en-US" altLang="en-US" smtClean="0"/>
              <a:t>Support payments to farmers</a:t>
            </a:r>
          </a:p>
          <a:p>
            <a:pPr lvl="1"/>
            <a:r>
              <a:rPr lang="en-US" altLang="en-US" smtClean="0"/>
              <a:t>Variable import levies</a:t>
            </a:r>
          </a:p>
          <a:p>
            <a:pPr lvl="1"/>
            <a:r>
              <a:rPr lang="en-US" altLang="en-US" smtClean="0"/>
              <a:t>Export subsidies</a:t>
            </a:r>
          </a:p>
          <a:p>
            <a:r>
              <a:rPr lang="en-US" altLang="en-US" smtClean="0"/>
              <a:t>Government procurement policies</a:t>
            </a:r>
          </a:p>
          <a:p>
            <a:pPr lvl="1"/>
            <a:r>
              <a:rPr lang="en-US" altLang="en-US" smtClean="0"/>
              <a:t>All EU businesses can bid for larger contracts in any nation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523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523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523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95236">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523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9523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885681C-AB4E-4FAD-A3FD-030BF4799460}" type="slidenum">
              <a:rPr lang="en-US" altLang="en-US" sz="2400" smtClean="0"/>
              <a:pPr>
                <a:spcBef>
                  <a:spcPct val="0"/>
                </a:spcBef>
                <a:buFontTx/>
                <a:buNone/>
              </a:pPr>
              <a:t>39</a:t>
            </a:fld>
            <a:endParaRPr lang="en-US" altLang="en-US" sz="2400" smtClean="0"/>
          </a:p>
        </p:txBody>
      </p:sp>
      <p:sp>
        <p:nvSpPr>
          <p:cNvPr id="66563" name="Rectangle 2"/>
          <p:cNvSpPr>
            <a:spLocks noGrp="1" noChangeArrowheads="1"/>
          </p:cNvSpPr>
          <p:nvPr>
            <p:ph type="title"/>
          </p:nvPr>
        </p:nvSpPr>
        <p:spPr>
          <a:xfrm>
            <a:off x="269875" y="728663"/>
            <a:ext cx="8610600" cy="655637"/>
          </a:xfrm>
        </p:spPr>
        <p:txBody>
          <a:bodyPr/>
          <a:lstStyle/>
          <a:p>
            <a:r>
              <a:rPr lang="en-US" altLang="en-US" sz="4100" smtClean="0"/>
              <a:t>CAP: variable levies and export subsidies</a:t>
            </a:r>
          </a:p>
        </p:txBody>
      </p:sp>
      <p:sp>
        <p:nvSpPr>
          <p:cNvPr id="66564" name="Text Box 3"/>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b="1" i="1">
              <a:latin typeface="Arial" panose="020B0604020202020204" pitchFamily="34" charset="0"/>
            </a:endParaRPr>
          </a:p>
        </p:txBody>
      </p:sp>
      <p:sp>
        <p:nvSpPr>
          <p:cNvPr id="66565" name="Text Box 4"/>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b="1" i="1">
              <a:latin typeface="Arial" panose="020B0604020202020204" pitchFamily="34" charset="0"/>
            </a:endParaRPr>
          </a:p>
        </p:txBody>
      </p:sp>
      <p:sp>
        <p:nvSpPr>
          <p:cNvPr id="66566" name="Text Box 5"/>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pic>
        <p:nvPicPr>
          <p:cNvPr id="66567" name="Picture 6"/>
          <p:cNvPicPr>
            <a:picLocks noChangeAspect="1" noChangeArrowheads="1"/>
          </p:cNvPicPr>
          <p:nvPr/>
        </p:nvPicPr>
        <p:blipFill>
          <a:blip r:embed="rId2">
            <a:extLst>
              <a:ext uri="{28A0092B-C50C-407E-A947-70E740481C1C}">
                <a14:useLocalDpi xmlns:a14="http://schemas.microsoft.com/office/drawing/2010/main" val="0"/>
              </a:ext>
            </a:extLst>
          </a:blip>
          <a:srcRect t="22325" b="13362"/>
          <a:stretch>
            <a:fillRect/>
          </a:stretch>
        </p:blipFill>
        <p:spPr bwMode="auto">
          <a:xfrm>
            <a:off x="0" y="1533525"/>
            <a:ext cx="9140825" cy="440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5B6FE72-527C-43D7-9673-5CCC32579DA7}" type="slidenum">
              <a:rPr lang="en-US" altLang="en-US" sz="2400" smtClean="0"/>
              <a:pPr>
                <a:spcBef>
                  <a:spcPct val="0"/>
                </a:spcBef>
                <a:buFontTx/>
                <a:buNone/>
              </a:pPr>
              <a:t>4</a:t>
            </a:fld>
            <a:endParaRPr lang="en-US" altLang="en-US" sz="2400" smtClean="0"/>
          </a:p>
        </p:txBody>
      </p:sp>
      <p:sp>
        <p:nvSpPr>
          <p:cNvPr id="10243" name="Rectangle 2"/>
          <p:cNvSpPr>
            <a:spLocks noGrp="1" noChangeArrowheads="1"/>
          </p:cNvSpPr>
          <p:nvPr>
            <p:ph type="title"/>
          </p:nvPr>
        </p:nvSpPr>
        <p:spPr/>
        <p:txBody>
          <a:bodyPr/>
          <a:lstStyle/>
          <a:p>
            <a:r>
              <a:rPr lang="en-US" altLang="en-US" sz="3600" smtClean="0"/>
              <a:t>Customs Union </a:t>
            </a:r>
            <a:r>
              <a:rPr lang="en-US" altLang="en-US" sz="3600" i="1" smtClean="0"/>
              <a:t>versus</a:t>
            </a:r>
            <a:r>
              <a:rPr lang="en-US" altLang="en-US" sz="3600" smtClean="0"/>
              <a:t> Free Trade Area</a:t>
            </a:r>
          </a:p>
        </p:txBody>
      </p:sp>
      <p:sp>
        <p:nvSpPr>
          <p:cNvPr id="10244" name="Rectangle 3"/>
          <p:cNvSpPr>
            <a:spLocks noGrp="1" noChangeArrowheads="1"/>
          </p:cNvSpPr>
          <p:nvPr>
            <p:ph type="body" idx="1"/>
          </p:nvPr>
        </p:nvSpPr>
        <p:spPr/>
        <p:txBody>
          <a:bodyPr/>
          <a:lstStyle/>
          <a:p>
            <a:pPr>
              <a:lnSpc>
                <a:spcPct val="80000"/>
              </a:lnSpc>
            </a:pPr>
            <a:r>
              <a:rPr lang="en-US" altLang="en-US" sz="2800" smtClean="0"/>
              <a:t>Members of a Free Trade Area (FTA) maintain independent trade policies with non-members</a:t>
            </a:r>
          </a:p>
          <a:p>
            <a:pPr lvl="1">
              <a:lnSpc>
                <a:spcPct val="80000"/>
              </a:lnSpc>
            </a:pPr>
            <a:r>
              <a:rPr lang="en-US" altLang="en-US" sz="2400" smtClean="0"/>
              <a:t>Rules of origin combat “trade deflection”</a:t>
            </a:r>
          </a:p>
          <a:p>
            <a:pPr>
              <a:lnSpc>
                <a:spcPct val="80000"/>
              </a:lnSpc>
            </a:pPr>
            <a:r>
              <a:rPr lang="en-US" altLang="en-US" sz="2800" smtClean="0"/>
              <a:t> Members of a Customs Union (CU) adopt common trade policies with non-members</a:t>
            </a:r>
          </a:p>
          <a:p>
            <a:pPr lvl="1">
              <a:lnSpc>
                <a:spcPct val="80000"/>
              </a:lnSpc>
            </a:pPr>
            <a:r>
              <a:rPr lang="en-US" altLang="en-US" sz="2400" smtClean="0"/>
              <a:t>Common external tariff, open borders within</a:t>
            </a:r>
          </a:p>
          <a:p>
            <a:pPr>
              <a:lnSpc>
                <a:spcPct val="80000"/>
              </a:lnSpc>
            </a:pPr>
            <a:r>
              <a:rPr lang="en-US" altLang="en-US" sz="2800" smtClean="0"/>
              <a:t>Common market – CU + factors move freely</a:t>
            </a:r>
          </a:p>
          <a:p>
            <a:pPr>
              <a:lnSpc>
                <a:spcPct val="80000"/>
              </a:lnSpc>
            </a:pPr>
            <a:r>
              <a:rPr lang="en-US" altLang="en-US" sz="2800" smtClean="0"/>
              <a:t>Economic union – fiscal and monetary policies, as well as social and regulatory policies are harmonized.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6324D82-7FC2-4E14-8831-7DCD650F6C16}" type="slidenum">
              <a:rPr lang="en-US" altLang="en-US" sz="2400" smtClean="0"/>
              <a:pPr>
                <a:spcBef>
                  <a:spcPct val="0"/>
                </a:spcBef>
                <a:buFontTx/>
                <a:buNone/>
              </a:pPr>
              <a:t>40</a:t>
            </a:fld>
            <a:endParaRPr lang="en-US" altLang="en-US" sz="2400" smtClean="0"/>
          </a:p>
        </p:txBody>
      </p:sp>
      <p:sp>
        <p:nvSpPr>
          <p:cNvPr id="67587" name="Rectangle 2"/>
          <p:cNvSpPr>
            <a:spLocks noGrp="1" noChangeArrowheads="1"/>
          </p:cNvSpPr>
          <p:nvPr>
            <p:ph type="title"/>
          </p:nvPr>
        </p:nvSpPr>
        <p:spPr>
          <a:xfrm>
            <a:off x="365125" y="714375"/>
            <a:ext cx="8229600" cy="685800"/>
          </a:xfrm>
        </p:spPr>
        <p:txBody>
          <a:bodyPr/>
          <a:lstStyle/>
          <a:p>
            <a:r>
              <a:rPr lang="en-US" altLang="en-US" sz="4000" smtClean="0"/>
              <a:t>Opening up government procurement</a:t>
            </a:r>
          </a:p>
        </p:txBody>
      </p:sp>
      <p:sp>
        <p:nvSpPr>
          <p:cNvPr id="67588" name="Text Box 3"/>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b="1" i="1">
              <a:latin typeface="Arial" panose="020B0604020202020204" pitchFamily="34" charset="0"/>
            </a:endParaRPr>
          </a:p>
        </p:txBody>
      </p:sp>
      <p:sp>
        <p:nvSpPr>
          <p:cNvPr id="67589" name="Text Box 4"/>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pic>
        <p:nvPicPr>
          <p:cNvPr id="67590" name="Picture 5"/>
          <p:cNvPicPr>
            <a:picLocks noChangeAspect="1" noChangeArrowheads="1"/>
          </p:cNvPicPr>
          <p:nvPr/>
        </p:nvPicPr>
        <p:blipFill>
          <a:blip r:embed="rId2">
            <a:extLst>
              <a:ext uri="{28A0092B-C50C-407E-A947-70E740481C1C}">
                <a14:useLocalDpi xmlns:a14="http://schemas.microsoft.com/office/drawing/2010/main" val="0"/>
              </a:ext>
            </a:extLst>
          </a:blip>
          <a:srcRect t="21515" b="10374"/>
          <a:stretch>
            <a:fillRect/>
          </a:stretch>
        </p:blipFill>
        <p:spPr bwMode="auto">
          <a:xfrm>
            <a:off x="3175" y="1474788"/>
            <a:ext cx="9140825" cy="466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CB96EB6-5E27-4DDA-A951-750BC7C1080A}" type="slidenum">
              <a:rPr lang="en-US" altLang="en-US" sz="2400" smtClean="0"/>
              <a:pPr>
                <a:spcBef>
                  <a:spcPct val="0"/>
                </a:spcBef>
                <a:buFontTx/>
                <a:buNone/>
              </a:pPr>
              <a:t>41</a:t>
            </a:fld>
            <a:endParaRPr lang="en-US" altLang="en-US" sz="2400" smtClean="0"/>
          </a:p>
        </p:txBody>
      </p:sp>
      <p:sp>
        <p:nvSpPr>
          <p:cNvPr id="68611"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68612" name="Rectangle 3"/>
          <p:cNvSpPr>
            <a:spLocks noGrp="1" noChangeArrowheads="1"/>
          </p:cNvSpPr>
          <p:nvPr>
            <p:ph type="title"/>
          </p:nvPr>
        </p:nvSpPr>
        <p:spPr/>
        <p:txBody>
          <a:bodyPr/>
          <a:lstStyle/>
          <a:p>
            <a:r>
              <a:rPr lang="en-US" altLang="en-US" smtClean="0"/>
              <a:t>Costs &amp; benefits of EMU</a:t>
            </a:r>
          </a:p>
        </p:txBody>
      </p:sp>
      <p:sp>
        <p:nvSpPr>
          <p:cNvPr id="98308" name="Rectangle 4"/>
          <p:cNvSpPr>
            <a:spLocks noGrp="1" noChangeArrowheads="1"/>
          </p:cNvSpPr>
          <p:nvPr>
            <p:ph type="body" idx="1"/>
          </p:nvPr>
        </p:nvSpPr>
        <p:spPr/>
        <p:txBody>
          <a:bodyPr/>
          <a:lstStyle/>
          <a:p>
            <a:r>
              <a:rPr lang="en-US" altLang="en-US" smtClean="0"/>
              <a:t>Europe does not meet all the requirements of a theoretical “optimal currency area”</a:t>
            </a:r>
          </a:p>
          <a:p>
            <a:r>
              <a:rPr lang="en-US" altLang="en-US" smtClean="0"/>
              <a:t>Advantages of EMU - real but small:</a:t>
            </a:r>
          </a:p>
          <a:p>
            <a:pPr lvl="1"/>
            <a:r>
              <a:rPr lang="en-US" altLang="en-US" smtClean="0"/>
              <a:t>Lower transaction costs</a:t>
            </a:r>
          </a:p>
          <a:p>
            <a:pPr lvl="1"/>
            <a:r>
              <a:rPr lang="en-US" altLang="en-US" smtClean="0"/>
              <a:t>Price comparisons easier</a:t>
            </a:r>
          </a:p>
          <a:p>
            <a:pPr lvl="1"/>
            <a:r>
              <a:rPr lang="en-US" altLang="en-US" smtClean="0"/>
              <a:t>Exchange rate risk eliminated</a:t>
            </a:r>
          </a:p>
          <a:p>
            <a:pPr lvl="1"/>
            <a:r>
              <a:rPr lang="en-US" altLang="en-US" smtClean="0"/>
              <a:t>Stimulates competition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3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830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830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830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830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830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0286425-84B2-4C8F-AD37-AF5906D53720}" type="slidenum">
              <a:rPr lang="en-US" altLang="en-US" sz="2400" smtClean="0"/>
              <a:pPr>
                <a:spcBef>
                  <a:spcPct val="0"/>
                </a:spcBef>
                <a:buFontTx/>
                <a:buNone/>
              </a:pPr>
              <a:t>42</a:t>
            </a:fld>
            <a:endParaRPr lang="en-US" altLang="en-US" sz="2400" smtClean="0"/>
          </a:p>
        </p:txBody>
      </p:sp>
      <p:sp>
        <p:nvSpPr>
          <p:cNvPr id="69635"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69636" name="Rectangle 3"/>
          <p:cNvSpPr>
            <a:spLocks noGrp="1" noChangeArrowheads="1"/>
          </p:cNvSpPr>
          <p:nvPr>
            <p:ph type="title"/>
          </p:nvPr>
        </p:nvSpPr>
        <p:spPr/>
        <p:txBody>
          <a:bodyPr/>
          <a:lstStyle/>
          <a:p>
            <a:r>
              <a:rPr lang="en-US" altLang="en-US" smtClean="0"/>
              <a:t>Costs &amp; benefits of EMU </a:t>
            </a:r>
            <a:r>
              <a:rPr lang="en-US" altLang="en-US" sz="2400" smtClean="0"/>
              <a:t>(cont'd)</a:t>
            </a:r>
            <a:endParaRPr lang="en-US" altLang="en-US" smtClean="0"/>
          </a:p>
        </p:txBody>
      </p:sp>
      <p:sp>
        <p:nvSpPr>
          <p:cNvPr id="99332" name="Rectangle 4"/>
          <p:cNvSpPr>
            <a:spLocks noGrp="1" noChangeArrowheads="1"/>
          </p:cNvSpPr>
          <p:nvPr>
            <p:ph type="body" idx="1"/>
          </p:nvPr>
        </p:nvSpPr>
        <p:spPr/>
        <p:txBody>
          <a:bodyPr/>
          <a:lstStyle/>
          <a:p>
            <a:r>
              <a:rPr lang="en-US" altLang="en-US" smtClean="0"/>
              <a:t>Disadvantages of EMU:</a:t>
            </a:r>
          </a:p>
          <a:p>
            <a:pPr lvl="1"/>
            <a:r>
              <a:rPr lang="en-US" altLang="en-US" smtClean="0"/>
              <a:t>Loss of monetary policy and the exchange rates as economic adjustment tools</a:t>
            </a:r>
          </a:p>
          <a:p>
            <a:pPr lvl="1"/>
            <a:r>
              <a:rPr lang="en-US" altLang="en-US" smtClean="0"/>
              <a:t>Use of fiscal policy for adjustment is also constrained</a:t>
            </a:r>
          </a:p>
          <a:p>
            <a:pPr lvl="1"/>
            <a:r>
              <a:rPr lang="en-US" altLang="en-US" smtClean="0"/>
              <a:t>Adjustment to shocks therefore depends on wage flexibility and labor mobility, which are both low in Europe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33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933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933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z="4000" smtClean="0"/>
              <a:t>The EU Government</a:t>
            </a:r>
          </a:p>
        </p:txBody>
      </p:sp>
      <p:sp>
        <p:nvSpPr>
          <p:cNvPr id="70659" name="Rectangle 3"/>
          <p:cNvSpPr>
            <a:spLocks noGrp="1" noChangeArrowheads="1"/>
          </p:cNvSpPr>
          <p:nvPr>
            <p:ph type="body" idx="1"/>
          </p:nvPr>
        </p:nvSpPr>
        <p:spPr/>
        <p:txBody>
          <a:bodyPr/>
          <a:lstStyle/>
          <a:p>
            <a:pPr eaLnBrk="1" hangingPunct="1"/>
            <a:r>
              <a:rPr lang="en-US" altLang="en-US" smtClean="0"/>
              <a:t>Headquarters in Brussels, Belgium</a:t>
            </a:r>
          </a:p>
          <a:p>
            <a:pPr eaLnBrk="1" hangingPunct="1">
              <a:spcBef>
                <a:spcPct val="40000"/>
              </a:spcBef>
            </a:pPr>
            <a:r>
              <a:rPr lang="en-US" altLang="en-US" smtClean="0"/>
              <a:t>Four institutions:</a:t>
            </a:r>
          </a:p>
          <a:p>
            <a:pPr lvl="1" eaLnBrk="1" hangingPunct="1"/>
            <a:r>
              <a:rPr lang="en-US" altLang="en-US" smtClean="0"/>
              <a:t>European Commission</a:t>
            </a:r>
          </a:p>
          <a:p>
            <a:pPr lvl="1" eaLnBrk="1" hangingPunct="1"/>
            <a:r>
              <a:rPr lang="en-US" altLang="en-US" smtClean="0"/>
              <a:t>Council of the EU</a:t>
            </a:r>
          </a:p>
          <a:p>
            <a:pPr lvl="1" eaLnBrk="1" hangingPunct="1"/>
            <a:r>
              <a:rPr lang="en-US" altLang="en-US" smtClean="0"/>
              <a:t>European Court of Justice</a:t>
            </a:r>
          </a:p>
          <a:p>
            <a:pPr lvl="1" eaLnBrk="1" hangingPunct="1"/>
            <a:r>
              <a:rPr lang="en-US" altLang="en-US" smtClean="0"/>
              <a:t>European Parliament</a:t>
            </a:r>
          </a:p>
          <a:p>
            <a:pPr eaLnBrk="1" hangingPunct="1"/>
            <a:r>
              <a:rPr lang="en-US" altLang="en-US" smtClean="0"/>
              <a:t>Two new officers: </a:t>
            </a:r>
            <a:r>
              <a:rPr lang="en-US" altLang="en-US" smtClean="0">
                <a:hlinkClick r:id="rId3"/>
              </a:rPr>
              <a:t>economist.com/opinion/</a:t>
            </a:r>
            <a:endParaRPr lang="en-US" altLang="en-US" smtClean="0"/>
          </a:p>
          <a:p>
            <a:pPr lvl="1" eaLnBrk="1" hangingPunct="1"/>
            <a:r>
              <a:rPr lang="en-US" altLang="en-US" smtClean="0"/>
              <a:t>Belgium’s Herman Van Rompuy and Britain’s Catherine Ashton </a:t>
            </a:r>
          </a:p>
        </p:txBody>
      </p:sp>
      <p:sp>
        <p:nvSpPr>
          <p:cNvPr id="706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AD6CD74-CC88-4161-8E15-90E1D760EA60}" type="slidenum">
              <a:rPr lang="en-US" altLang="en-US" sz="2400" smtClean="0"/>
              <a:pPr>
                <a:spcBef>
                  <a:spcPct val="0"/>
                </a:spcBef>
                <a:buFontTx/>
                <a:buNone/>
              </a:pPr>
              <a:t>43</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sz="4000" smtClean="0"/>
              <a:t>European Commission</a:t>
            </a:r>
          </a:p>
        </p:txBody>
      </p:sp>
      <p:sp>
        <p:nvSpPr>
          <p:cNvPr id="72707" name="Rectangle 3"/>
          <p:cNvSpPr>
            <a:spLocks noGrp="1" noChangeArrowheads="1"/>
          </p:cNvSpPr>
          <p:nvPr>
            <p:ph type="body" idx="1"/>
          </p:nvPr>
        </p:nvSpPr>
        <p:spPr>
          <a:xfrm>
            <a:off x="1022350" y="1687513"/>
            <a:ext cx="7893050" cy="4560887"/>
          </a:xfrm>
        </p:spPr>
        <p:txBody>
          <a:bodyPr/>
          <a:lstStyle/>
          <a:p>
            <a:pPr eaLnBrk="1" hangingPunct="1">
              <a:lnSpc>
                <a:spcPct val="90000"/>
              </a:lnSpc>
            </a:pPr>
            <a:r>
              <a:rPr lang="en-US" altLang="en-US" smtClean="0"/>
              <a:t>One of two executive offices of the </a:t>
            </a:r>
            <a:br>
              <a:rPr lang="en-US" altLang="en-US" smtClean="0"/>
            </a:br>
            <a:r>
              <a:rPr lang="en-US" altLang="en-US" smtClean="0"/>
              <a:t>EU government</a:t>
            </a:r>
          </a:p>
          <a:p>
            <a:pPr eaLnBrk="1" hangingPunct="1">
              <a:lnSpc>
                <a:spcPct val="90000"/>
              </a:lnSpc>
            </a:pPr>
            <a:r>
              <a:rPr lang="en-US" altLang="en-US" smtClean="0"/>
              <a:t>Its primary task is to draft and enforce EU laws</a:t>
            </a:r>
          </a:p>
          <a:p>
            <a:pPr eaLnBrk="1" hangingPunct="1">
              <a:lnSpc>
                <a:spcPct val="90000"/>
              </a:lnSpc>
            </a:pPr>
            <a:r>
              <a:rPr lang="en-US" altLang="en-US" smtClean="0"/>
              <a:t>It represents the EU in international trade negotiations</a:t>
            </a:r>
          </a:p>
          <a:p>
            <a:pPr eaLnBrk="1" hangingPunct="1">
              <a:lnSpc>
                <a:spcPct val="90000"/>
              </a:lnSpc>
            </a:pPr>
            <a:r>
              <a:rPr lang="en-US" altLang="en-US" smtClean="0"/>
              <a:t>It consists of 27 members, one from each country, and is headed by a president and six vice-presidents</a:t>
            </a:r>
          </a:p>
        </p:txBody>
      </p:sp>
      <p:sp>
        <p:nvSpPr>
          <p:cNvPr id="727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0DC7B8D-E463-4686-84C1-B8DF458AD3A7}" type="slidenum">
              <a:rPr lang="en-US" altLang="en-US" sz="2400" smtClean="0"/>
              <a:pPr>
                <a:spcBef>
                  <a:spcPct val="0"/>
                </a:spcBef>
                <a:buFontTx/>
                <a:buNone/>
              </a:pPr>
              <a:t>44</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sz="4000" smtClean="0"/>
              <a:t>Council of the EU</a:t>
            </a:r>
          </a:p>
        </p:txBody>
      </p:sp>
      <p:sp>
        <p:nvSpPr>
          <p:cNvPr id="74755" name="Rectangle 3"/>
          <p:cNvSpPr>
            <a:spLocks noGrp="1" noChangeArrowheads="1"/>
          </p:cNvSpPr>
          <p:nvPr>
            <p:ph type="body" idx="1"/>
          </p:nvPr>
        </p:nvSpPr>
        <p:spPr>
          <a:xfrm>
            <a:off x="1022350" y="1687513"/>
            <a:ext cx="7893050" cy="4454525"/>
          </a:xfrm>
        </p:spPr>
        <p:txBody>
          <a:bodyPr/>
          <a:lstStyle/>
          <a:p>
            <a:pPr eaLnBrk="1" hangingPunct="1">
              <a:lnSpc>
                <a:spcPct val="90000"/>
              </a:lnSpc>
              <a:spcBef>
                <a:spcPct val="40000"/>
              </a:spcBef>
            </a:pPr>
            <a:r>
              <a:rPr lang="en-US" altLang="en-US" smtClean="0"/>
              <a:t>Second executive office of the </a:t>
            </a:r>
            <a:br>
              <a:rPr lang="en-US" altLang="en-US" smtClean="0"/>
            </a:br>
            <a:r>
              <a:rPr lang="en-US" altLang="en-US" smtClean="0"/>
              <a:t>EU government</a:t>
            </a:r>
          </a:p>
          <a:p>
            <a:pPr eaLnBrk="1" hangingPunct="1">
              <a:lnSpc>
                <a:spcPct val="90000"/>
              </a:lnSpc>
              <a:spcBef>
                <a:spcPct val="40000"/>
              </a:spcBef>
            </a:pPr>
            <a:r>
              <a:rPr lang="en-US" altLang="en-US" smtClean="0"/>
              <a:t>Each EU country has one representative, usually its </a:t>
            </a:r>
            <a:br>
              <a:rPr lang="en-US" altLang="en-US" smtClean="0"/>
            </a:br>
            <a:r>
              <a:rPr lang="en-US" altLang="en-US" smtClean="0"/>
              <a:t>foreign minister</a:t>
            </a:r>
          </a:p>
          <a:p>
            <a:pPr eaLnBrk="1" hangingPunct="1">
              <a:lnSpc>
                <a:spcPct val="90000"/>
              </a:lnSpc>
              <a:spcBef>
                <a:spcPct val="40000"/>
              </a:spcBef>
            </a:pPr>
            <a:r>
              <a:rPr lang="en-US" altLang="en-US" smtClean="0"/>
              <a:t>It has power to decide about European Commission proposals and to </a:t>
            </a:r>
            <a:br>
              <a:rPr lang="en-US" altLang="en-US" smtClean="0"/>
            </a:br>
            <a:r>
              <a:rPr lang="en-US" altLang="en-US" smtClean="0"/>
              <a:t>issue directives and regulations to member states </a:t>
            </a:r>
          </a:p>
        </p:txBody>
      </p:sp>
      <p:sp>
        <p:nvSpPr>
          <p:cNvPr id="74756"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DF9D511C-D653-4020-836D-63F3985C7199}" type="slidenum">
              <a:rPr lang="en-US" altLang="en-US" sz="2400"/>
              <a:pPr algn="r">
                <a:spcBef>
                  <a:spcPct val="0"/>
                </a:spcBef>
                <a:buFontTx/>
                <a:buNone/>
              </a:pPr>
              <a:t>45</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sz="4000" smtClean="0"/>
              <a:t>European Court of Justice</a:t>
            </a:r>
          </a:p>
        </p:txBody>
      </p:sp>
      <p:sp>
        <p:nvSpPr>
          <p:cNvPr id="76803" name="Rectangle 3"/>
          <p:cNvSpPr>
            <a:spLocks noGrp="1" noChangeArrowheads="1"/>
          </p:cNvSpPr>
          <p:nvPr>
            <p:ph type="body" idx="1"/>
          </p:nvPr>
        </p:nvSpPr>
        <p:spPr/>
        <p:txBody>
          <a:bodyPr/>
          <a:lstStyle/>
          <a:p>
            <a:pPr eaLnBrk="1" hangingPunct="1">
              <a:spcBef>
                <a:spcPct val="40000"/>
              </a:spcBef>
            </a:pPr>
            <a:r>
              <a:rPr lang="en-US" altLang="en-US" smtClean="0"/>
              <a:t>Chief judiciary body of the EU</a:t>
            </a:r>
          </a:p>
          <a:p>
            <a:pPr eaLnBrk="1" hangingPunct="1">
              <a:spcBef>
                <a:spcPct val="40000"/>
              </a:spcBef>
            </a:pPr>
            <a:r>
              <a:rPr lang="en-US" altLang="en-US" smtClean="0"/>
              <a:t>Decides on the legality of European Commission or Council of the EU actions with respect to EU treaties</a:t>
            </a:r>
          </a:p>
        </p:txBody>
      </p:sp>
      <p:sp>
        <p:nvSpPr>
          <p:cNvPr id="76804"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AB51269B-243D-4C85-970A-987BE4CD7C6D}" type="slidenum">
              <a:rPr lang="en-US" altLang="en-US" sz="2400"/>
              <a:pPr algn="r">
                <a:spcBef>
                  <a:spcPct val="0"/>
                </a:spcBef>
                <a:buFontTx/>
                <a:buNone/>
              </a:pPr>
              <a:t>46</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sz="4000" smtClean="0"/>
              <a:t>European Parliament</a:t>
            </a:r>
          </a:p>
        </p:txBody>
      </p:sp>
      <p:sp>
        <p:nvSpPr>
          <p:cNvPr id="78851" name="Rectangle 3"/>
          <p:cNvSpPr>
            <a:spLocks noGrp="1" noChangeArrowheads="1"/>
          </p:cNvSpPr>
          <p:nvPr>
            <p:ph type="body" idx="1"/>
          </p:nvPr>
        </p:nvSpPr>
        <p:spPr/>
        <p:txBody>
          <a:bodyPr/>
          <a:lstStyle/>
          <a:p>
            <a:pPr eaLnBrk="1" hangingPunct="1">
              <a:lnSpc>
                <a:spcPct val="85000"/>
              </a:lnSpc>
              <a:spcBef>
                <a:spcPct val="40000"/>
              </a:spcBef>
            </a:pPr>
            <a:r>
              <a:rPr lang="en-US" altLang="en-US" sz="2800" smtClean="0"/>
              <a:t>Legislative branch of the EU government</a:t>
            </a:r>
          </a:p>
          <a:p>
            <a:pPr eaLnBrk="1" hangingPunct="1">
              <a:lnSpc>
                <a:spcPct val="85000"/>
              </a:lnSpc>
              <a:spcBef>
                <a:spcPct val="40000"/>
              </a:spcBef>
            </a:pPr>
            <a:r>
              <a:rPr lang="en-US" altLang="en-US" sz="2800" smtClean="0"/>
              <a:t>Chief representative of the people in the process of setting EU policies</a:t>
            </a:r>
          </a:p>
          <a:p>
            <a:pPr eaLnBrk="1" hangingPunct="1">
              <a:lnSpc>
                <a:spcPct val="85000"/>
              </a:lnSpc>
              <a:spcBef>
                <a:spcPct val="40000"/>
              </a:spcBef>
            </a:pPr>
            <a:r>
              <a:rPr lang="en-US" altLang="en-US" sz="2800" smtClean="0"/>
              <a:t>Consists of 732 (but temporarily 736) members, each elected for 5-year terms</a:t>
            </a:r>
          </a:p>
          <a:p>
            <a:pPr eaLnBrk="1" hangingPunct="1">
              <a:lnSpc>
                <a:spcPct val="85000"/>
              </a:lnSpc>
              <a:spcBef>
                <a:spcPct val="40000"/>
              </a:spcBef>
            </a:pPr>
            <a:r>
              <a:rPr lang="en-US" altLang="en-US" sz="2800" smtClean="0"/>
              <a:t>Number of representatives is based on population and size of economy:</a:t>
            </a:r>
          </a:p>
          <a:p>
            <a:pPr lvl="1" eaLnBrk="1" hangingPunct="1">
              <a:lnSpc>
                <a:spcPct val="85000"/>
              </a:lnSpc>
            </a:pPr>
            <a:r>
              <a:rPr lang="en-US" altLang="en-US" sz="2400" smtClean="0"/>
              <a:t>Germany (99)</a:t>
            </a:r>
          </a:p>
          <a:p>
            <a:pPr lvl="1" eaLnBrk="1" hangingPunct="1">
              <a:lnSpc>
                <a:spcPct val="85000"/>
              </a:lnSpc>
            </a:pPr>
            <a:r>
              <a:rPr lang="en-US" altLang="en-US" sz="2400" smtClean="0"/>
              <a:t>France, Italy, and UK (72 each)</a:t>
            </a:r>
          </a:p>
          <a:p>
            <a:pPr lvl="1" eaLnBrk="1" hangingPunct="1">
              <a:lnSpc>
                <a:spcPct val="85000"/>
              </a:lnSpc>
            </a:pPr>
            <a:r>
              <a:rPr lang="en-US" altLang="en-US" sz="2400" smtClean="0"/>
              <a:t>Spain and Poland  (50 each)</a:t>
            </a:r>
          </a:p>
        </p:txBody>
      </p:sp>
      <p:sp>
        <p:nvSpPr>
          <p:cNvPr id="78852"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60C287DB-4DA0-4BF0-BEE0-BD138053454F}" type="slidenum">
              <a:rPr lang="en-US" altLang="en-US" sz="2400"/>
              <a:pPr algn="r">
                <a:spcBef>
                  <a:spcPct val="0"/>
                </a:spcBef>
                <a:buFontTx/>
                <a:buNone/>
              </a:pPr>
              <a:t>47</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sz="4000" smtClean="0"/>
              <a:t>European Parliament (cont.)</a:t>
            </a:r>
          </a:p>
        </p:txBody>
      </p:sp>
      <p:sp>
        <p:nvSpPr>
          <p:cNvPr id="80899" name="Rectangle 3"/>
          <p:cNvSpPr>
            <a:spLocks noGrp="1" noChangeArrowheads="1"/>
          </p:cNvSpPr>
          <p:nvPr>
            <p:ph type="body" idx="1"/>
          </p:nvPr>
        </p:nvSpPr>
        <p:spPr>
          <a:xfrm>
            <a:off x="1022350" y="1687513"/>
            <a:ext cx="7816850" cy="4560887"/>
          </a:xfrm>
        </p:spPr>
        <p:txBody>
          <a:bodyPr/>
          <a:lstStyle/>
          <a:p>
            <a:pPr eaLnBrk="1" hangingPunct="1">
              <a:lnSpc>
                <a:spcPct val="90000"/>
              </a:lnSpc>
              <a:spcBef>
                <a:spcPct val="40000"/>
              </a:spcBef>
            </a:pPr>
            <a:r>
              <a:rPr lang="en-US" altLang="en-US" sz="2800" smtClean="0"/>
              <a:t>Administrative seat is in Luxembourg and in Strasbourg, France</a:t>
            </a:r>
          </a:p>
          <a:p>
            <a:pPr eaLnBrk="1" hangingPunct="1">
              <a:lnSpc>
                <a:spcPct val="90000"/>
              </a:lnSpc>
              <a:spcBef>
                <a:spcPct val="40000"/>
              </a:spcBef>
            </a:pPr>
            <a:r>
              <a:rPr lang="en-US" altLang="en-US" sz="2800" smtClean="0"/>
              <a:t>Has limited powers:</a:t>
            </a:r>
          </a:p>
          <a:p>
            <a:pPr lvl="1" eaLnBrk="1" hangingPunct="1">
              <a:lnSpc>
                <a:spcPct val="90000"/>
              </a:lnSpc>
            </a:pPr>
            <a:r>
              <a:rPr lang="en-US" altLang="en-US" sz="2400" smtClean="0"/>
              <a:t>Can scrutinize but not initiate legislation</a:t>
            </a:r>
          </a:p>
          <a:p>
            <a:pPr lvl="1" eaLnBrk="1" hangingPunct="1">
              <a:lnSpc>
                <a:spcPct val="90000"/>
              </a:lnSpc>
            </a:pPr>
            <a:r>
              <a:rPr lang="en-US" altLang="en-US" sz="2400" smtClean="0"/>
              <a:t>Can make suggestions regarding European Commission proposals</a:t>
            </a:r>
          </a:p>
          <a:p>
            <a:pPr lvl="1" eaLnBrk="1" hangingPunct="1">
              <a:lnSpc>
                <a:spcPct val="90000"/>
              </a:lnSpc>
            </a:pPr>
            <a:r>
              <a:rPr lang="en-US" altLang="en-US" sz="2400" smtClean="0"/>
              <a:t>Can amend some EU budget expenditures</a:t>
            </a:r>
          </a:p>
          <a:p>
            <a:pPr lvl="1" eaLnBrk="1" hangingPunct="1">
              <a:lnSpc>
                <a:spcPct val="90000"/>
              </a:lnSpc>
            </a:pPr>
            <a:r>
              <a:rPr lang="en-US" altLang="en-US" sz="2400" smtClean="0"/>
              <a:t>Can amend council actions regarding Single European Act</a:t>
            </a:r>
          </a:p>
          <a:p>
            <a:pPr lvl="1" eaLnBrk="1" hangingPunct="1">
              <a:lnSpc>
                <a:spcPct val="90000"/>
              </a:lnSpc>
            </a:pPr>
            <a:r>
              <a:rPr lang="en-US" altLang="en-US" sz="2400" smtClean="0"/>
              <a:t>Has veto power over applications of </a:t>
            </a:r>
            <a:br>
              <a:rPr lang="en-US" altLang="en-US" sz="2400" smtClean="0"/>
            </a:br>
            <a:r>
              <a:rPr lang="en-US" altLang="en-US" sz="2400" smtClean="0"/>
              <a:t>candidate countries</a:t>
            </a:r>
          </a:p>
        </p:txBody>
      </p:sp>
      <p:sp>
        <p:nvSpPr>
          <p:cNvPr id="80900"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B2C2D0DA-C8AB-4F18-8B69-9AE73CB2AD83}" type="slidenum">
              <a:rPr lang="en-US" altLang="en-US" sz="2400"/>
              <a:pPr algn="r">
                <a:spcBef>
                  <a:spcPct val="0"/>
                </a:spcBef>
                <a:buFontTx/>
                <a:buNone/>
              </a:pPr>
              <a:t>48</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29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DDF30C2-5D40-4CAF-95A5-334B800213A5}" type="slidenum">
              <a:rPr lang="en-US" altLang="en-US" sz="2400" smtClean="0"/>
              <a:pPr>
                <a:spcBef>
                  <a:spcPct val="0"/>
                </a:spcBef>
                <a:buFontTx/>
                <a:buNone/>
              </a:pPr>
              <a:t>49</a:t>
            </a:fld>
            <a:endParaRPr lang="en-US" altLang="en-US" sz="2400" smtClean="0"/>
          </a:p>
        </p:txBody>
      </p:sp>
      <p:sp>
        <p:nvSpPr>
          <p:cNvPr id="82947"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82948" name="Rectangle 3"/>
          <p:cNvSpPr>
            <a:spLocks noGrp="1" noChangeArrowheads="1"/>
          </p:cNvSpPr>
          <p:nvPr>
            <p:ph type="body" idx="1"/>
          </p:nvPr>
        </p:nvSpPr>
        <p:spPr>
          <a:noFill/>
        </p:spPr>
        <p:txBody>
          <a:bodyPr lIns="90488" tIns="44450" rIns="90488" bIns="44450"/>
          <a:lstStyle/>
          <a:p>
            <a:pPr>
              <a:spcBef>
                <a:spcPct val="40000"/>
              </a:spcBef>
            </a:pPr>
            <a:r>
              <a:rPr lang="en-US" altLang="en-US" sz="2800" smtClean="0">
                <a:solidFill>
                  <a:schemeClr val="bg2"/>
                </a:solidFill>
              </a:rPr>
              <a:t>Distinguish between a common market, a customs union (CU), a free-trade area (FTA), and an economic union</a:t>
            </a:r>
          </a:p>
          <a:p>
            <a:pPr>
              <a:spcBef>
                <a:spcPct val="40000"/>
              </a:spcBef>
            </a:pPr>
            <a:r>
              <a:rPr lang="en-US" altLang="en-US" sz="2800" smtClean="0">
                <a:solidFill>
                  <a:schemeClr val="bg2"/>
                </a:solidFill>
              </a:rPr>
              <a:t>Diagram the static benefits and costs of a CU</a:t>
            </a:r>
          </a:p>
          <a:p>
            <a:pPr lvl="1">
              <a:spcBef>
                <a:spcPct val="40000"/>
              </a:spcBef>
            </a:pPr>
            <a:r>
              <a:rPr lang="en-US" altLang="en-US" sz="2400" smtClean="0">
                <a:solidFill>
                  <a:schemeClr val="bg2"/>
                </a:solidFill>
              </a:rPr>
              <a:t>Distinguish between trade creation and trade diversion</a:t>
            </a:r>
          </a:p>
          <a:p>
            <a:pPr>
              <a:spcBef>
                <a:spcPct val="40000"/>
              </a:spcBef>
            </a:pPr>
            <a:r>
              <a:rPr lang="en-US" altLang="en-US" sz="2800" smtClean="0">
                <a:solidFill>
                  <a:schemeClr val="bg2"/>
                </a:solidFill>
              </a:rPr>
              <a:t>Examine the benefits of a CU in a broader context</a:t>
            </a:r>
          </a:p>
          <a:p>
            <a:pPr>
              <a:spcBef>
                <a:spcPct val="40000"/>
              </a:spcBef>
            </a:pPr>
            <a:r>
              <a:rPr lang="en-US" altLang="en-US" sz="2800" smtClean="0"/>
              <a:t>Examine the European Union and the North American Free Trade Agreement</a:t>
            </a:r>
          </a:p>
          <a:p>
            <a:pPr>
              <a:spcBef>
                <a:spcPct val="40000"/>
              </a:spcBef>
            </a:pPr>
            <a:endParaRPr lang="en-US" altLang="en-US" sz="2800" smtClean="0"/>
          </a:p>
        </p:txBody>
      </p:sp>
    </p:spTree>
  </p:cSld>
  <p:clrMapOvr>
    <a:masterClrMapping/>
  </p:clrMapOvr>
  <p:transition spd="med">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66800" y="265113"/>
            <a:ext cx="7772400" cy="801687"/>
          </a:xfrm>
        </p:spPr>
        <p:txBody>
          <a:bodyPr/>
          <a:lstStyle/>
          <a:p>
            <a:pPr eaLnBrk="1" hangingPunct="1"/>
            <a:r>
              <a:rPr lang="en-US" altLang="en-US" sz="4000" smtClean="0"/>
              <a:t>European Union</a:t>
            </a:r>
          </a:p>
        </p:txBody>
      </p:sp>
      <p:sp>
        <p:nvSpPr>
          <p:cNvPr id="11267" name="Rectangle 3"/>
          <p:cNvSpPr>
            <a:spLocks noGrp="1" noChangeArrowheads="1"/>
          </p:cNvSpPr>
          <p:nvPr>
            <p:ph type="body" idx="1"/>
          </p:nvPr>
        </p:nvSpPr>
        <p:spPr>
          <a:xfrm>
            <a:off x="1022350" y="1143000"/>
            <a:ext cx="7816850" cy="5029200"/>
          </a:xfrm>
        </p:spPr>
        <p:txBody>
          <a:bodyPr/>
          <a:lstStyle/>
          <a:p>
            <a:pPr eaLnBrk="1" hangingPunct="1">
              <a:lnSpc>
                <a:spcPct val="90000"/>
              </a:lnSpc>
            </a:pPr>
            <a:r>
              <a:rPr lang="en-US" altLang="en-US" sz="2800" smtClean="0"/>
              <a:t>Formed in 1957 as CU among 6 countries (France, West Germany, Italy, and Benelux nations).</a:t>
            </a:r>
          </a:p>
          <a:p>
            <a:pPr eaLnBrk="1" hangingPunct="1">
              <a:lnSpc>
                <a:spcPct val="90000"/>
              </a:lnSpc>
              <a:spcBef>
                <a:spcPct val="40000"/>
              </a:spcBef>
            </a:pPr>
            <a:r>
              <a:rPr lang="en-US" altLang="en-US" sz="2800" smtClean="0"/>
              <a:t>Has added 19 members since:</a:t>
            </a:r>
          </a:p>
          <a:p>
            <a:pPr lvl="1" eaLnBrk="1" hangingPunct="1">
              <a:lnSpc>
                <a:spcPct val="90000"/>
              </a:lnSpc>
            </a:pPr>
            <a:r>
              <a:rPr lang="en-US" altLang="en-US" sz="2400" smtClean="0"/>
              <a:t>UK, Ireland, &amp; Denmark (1973)</a:t>
            </a:r>
          </a:p>
          <a:p>
            <a:pPr lvl="1" eaLnBrk="1" hangingPunct="1">
              <a:lnSpc>
                <a:spcPct val="90000"/>
              </a:lnSpc>
            </a:pPr>
            <a:r>
              <a:rPr lang="en-US" altLang="en-US" sz="2400" smtClean="0"/>
              <a:t>Greece (1981)</a:t>
            </a:r>
          </a:p>
          <a:p>
            <a:pPr lvl="1" eaLnBrk="1" hangingPunct="1">
              <a:lnSpc>
                <a:spcPct val="90000"/>
              </a:lnSpc>
            </a:pPr>
            <a:r>
              <a:rPr lang="en-US" altLang="en-US" sz="2400" smtClean="0"/>
              <a:t>Spain &amp; Portugal (1986)</a:t>
            </a:r>
          </a:p>
          <a:p>
            <a:pPr lvl="1" eaLnBrk="1" hangingPunct="1">
              <a:lnSpc>
                <a:spcPct val="90000"/>
              </a:lnSpc>
            </a:pPr>
            <a:r>
              <a:rPr lang="en-US" altLang="en-US" sz="2400" smtClean="0"/>
              <a:t>Austria, Finland, &amp; Sweden (1995)</a:t>
            </a:r>
          </a:p>
          <a:p>
            <a:pPr lvl="1" eaLnBrk="1" hangingPunct="1">
              <a:lnSpc>
                <a:spcPct val="90000"/>
              </a:lnSpc>
            </a:pPr>
            <a:r>
              <a:rPr lang="en-US" altLang="en-US" sz="2400" smtClean="0"/>
              <a:t>Cyprus, Czech Republic, Estonia, Hungary, </a:t>
            </a:r>
            <a:br>
              <a:rPr lang="en-US" altLang="en-US" sz="2400" smtClean="0"/>
            </a:br>
            <a:r>
              <a:rPr lang="en-US" altLang="en-US" sz="2400" smtClean="0"/>
              <a:t>Latvia, Lithuania, Malta, Poland, Slovakia &amp; Slovenia (2004)</a:t>
            </a:r>
          </a:p>
          <a:p>
            <a:pPr lvl="1" eaLnBrk="1" hangingPunct="1">
              <a:lnSpc>
                <a:spcPct val="90000"/>
              </a:lnSpc>
            </a:pPr>
            <a:r>
              <a:rPr lang="en-US" altLang="en-US" sz="2400" smtClean="0"/>
              <a:t>Bulgaria and Romania (2007)</a:t>
            </a:r>
          </a:p>
          <a:p>
            <a:pPr eaLnBrk="1" hangingPunct="1">
              <a:lnSpc>
                <a:spcPct val="90000"/>
              </a:lnSpc>
            </a:pPr>
            <a:r>
              <a:rPr lang="en-US" altLang="en-US" sz="2800" smtClean="0"/>
              <a:t>Who’s next, Croatia, Macedonia, or Turkey?</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3E42325-20E5-493E-82A3-8BC33C9B741B}" type="slidenum">
              <a:rPr lang="en-US" altLang="en-US" sz="2400" smtClean="0"/>
              <a:pPr>
                <a:spcBef>
                  <a:spcPct val="0"/>
                </a:spcBef>
                <a:buFontTx/>
                <a:buNone/>
              </a:pPr>
              <a:t>5</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mtClean="0"/>
              <a:t>North American </a:t>
            </a:r>
            <a:br>
              <a:rPr lang="en-US" altLang="en-US" smtClean="0"/>
            </a:br>
            <a:r>
              <a:rPr lang="en-US" altLang="en-US" smtClean="0"/>
              <a:t>Free Trade Agreement</a:t>
            </a:r>
          </a:p>
        </p:txBody>
      </p:sp>
      <p:sp>
        <p:nvSpPr>
          <p:cNvPr id="84995" name="Rectangle 3"/>
          <p:cNvSpPr>
            <a:spLocks noGrp="1" noChangeArrowheads="1"/>
          </p:cNvSpPr>
          <p:nvPr>
            <p:ph type="body" idx="1"/>
          </p:nvPr>
        </p:nvSpPr>
        <p:spPr/>
        <p:txBody>
          <a:bodyPr/>
          <a:lstStyle/>
          <a:p>
            <a:pPr eaLnBrk="1" hangingPunct="1">
              <a:lnSpc>
                <a:spcPct val="90000"/>
              </a:lnSpc>
              <a:spcBef>
                <a:spcPct val="40000"/>
              </a:spcBef>
            </a:pPr>
            <a:r>
              <a:rPr lang="en-US" altLang="en-US" smtClean="0"/>
              <a:t>NAFTA consists of the U.S., Canada, and Mexico</a:t>
            </a:r>
          </a:p>
          <a:p>
            <a:pPr eaLnBrk="1" hangingPunct="1">
              <a:lnSpc>
                <a:spcPct val="90000"/>
              </a:lnSpc>
              <a:spcBef>
                <a:spcPct val="40000"/>
              </a:spcBef>
            </a:pPr>
            <a:r>
              <a:rPr lang="en-US" altLang="en-US" smtClean="0"/>
              <a:t>Went into effect in January 1, 1994</a:t>
            </a:r>
          </a:p>
          <a:p>
            <a:pPr eaLnBrk="1" hangingPunct="1">
              <a:lnSpc>
                <a:spcPct val="90000"/>
              </a:lnSpc>
              <a:spcBef>
                <a:spcPct val="40000"/>
              </a:spcBef>
            </a:pPr>
            <a:r>
              <a:rPr lang="en-US" altLang="en-US" smtClean="0"/>
              <a:t>Was an expansion of an existing </a:t>
            </a:r>
            <a:br>
              <a:rPr lang="en-US" altLang="en-US" smtClean="0"/>
            </a:br>
            <a:r>
              <a:rPr lang="en-US" altLang="en-US" smtClean="0"/>
              <a:t>US–Canada FTA to include Mexico</a:t>
            </a:r>
          </a:p>
          <a:p>
            <a:pPr eaLnBrk="1" hangingPunct="1">
              <a:lnSpc>
                <a:spcPct val="90000"/>
              </a:lnSpc>
              <a:spcBef>
                <a:spcPct val="40000"/>
              </a:spcBef>
            </a:pPr>
            <a:r>
              <a:rPr lang="en-US" altLang="en-US" smtClean="0"/>
              <a:t>Also includes agreements on environmental, labor, and intellectual property rights issues</a:t>
            </a:r>
          </a:p>
        </p:txBody>
      </p:sp>
      <p:sp>
        <p:nvSpPr>
          <p:cNvPr id="849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98587BF-3462-4557-BDFA-2D20B0664BE7}" type="slidenum">
              <a:rPr lang="en-US" altLang="en-US" sz="2400" smtClean="0"/>
              <a:pPr>
                <a:spcBef>
                  <a:spcPct val="0"/>
                </a:spcBef>
                <a:buFontTx/>
                <a:buNone/>
              </a:pPr>
              <a:t>50</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F145B12-AD6E-4496-A16B-E8EE6441D5FE}" type="slidenum">
              <a:rPr lang="en-US" altLang="en-US" sz="2400" smtClean="0"/>
              <a:pPr>
                <a:spcBef>
                  <a:spcPct val="0"/>
                </a:spcBef>
                <a:buFontTx/>
                <a:buNone/>
              </a:pPr>
              <a:t>51</a:t>
            </a:fld>
            <a:endParaRPr lang="en-US" altLang="en-US" sz="2400" smtClean="0"/>
          </a:p>
        </p:txBody>
      </p:sp>
      <p:sp>
        <p:nvSpPr>
          <p:cNvPr id="87043"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87044" name="Rectangle 3"/>
          <p:cNvSpPr>
            <a:spLocks noGrp="1" noChangeArrowheads="1"/>
          </p:cNvSpPr>
          <p:nvPr>
            <p:ph type="title"/>
          </p:nvPr>
        </p:nvSpPr>
        <p:spPr>
          <a:xfrm>
            <a:off x="685800" y="733425"/>
            <a:ext cx="7772400" cy="1019175"/>
          </a:xfrm>
        </p:spPr>
        <p:txBody>
          <a:bodyPr/>
          <a:lstStyle/>
          <a:p>
            <a:r>
              <a:rPr lang="en-US" altLang="en-US" sz="3900" smtClean="0"/>
              <a:t>North American Free Trade Agmt. (1994)</a:t>
            </a:r>
          </a:p>
        </p:txBody>
      </p:sp>
      <p:sp>
        <p:nvSpPr>
          <p:cNvPr id="100356" name="Rectangle 4"/>
          <p:cNvSpPr>
            <a:spLocks noGrp="1" noChangeArrowheads="1"/>
          </p:cNvSpPr>
          <p:nvPr>
            <p:ph type="body" idx="1"/>
          </p:nvPr>
        </p:nvSpPr>
        <p:spPr/>
        <p:txBody>
          <a:bodyPr/>
          <a:lstStyle/>
          <a:p>
            <a:r>
              <a:rPr lang="en-US" altLang="en-US" smtClean="0"/>
              <a:t>Gradual and comprehensive elimination of trade barriers among US, Mexico and Canada over 15 years:</a:t>
            </a:r>
          </a:p>
          <a:p>
            <a:pPr lvl="1"/>
            <a:r>
              <a:rPr lang="en-US" altLang="en-US" smtClean="0"/>
              <a:t>Full, phased elimination of import tariffs</a:t>
            </a:r>
          </a:p>
          <a:p>
            <a:pPr lvl="1"/>
            <a:r>
              <a:rPr lang="en-US" altLang="en-US" smtClean="0"/>
              <a:t>Elimination of most NTBs</a:t>
            </a:r>
          </a:p>
          <a:p>
            <a:pPr lvl="1"/>
            <a:r>
              <a:rPr lang="en-US" altLang="en-US" smtClean="0"/>
              <a:t>Protection of intellectual property rights</a:t>
            </a:r>
          </a:p>
          <a:p>
            <a:pPr lvl="1"/>
            <a:r>
              <a:rPr lang="en-US" altLang="en-US" smtClean="0"/>
              <a:t>Dispute settlement procedures</a:t>
            </a:r>
          </a:p>
          <a:p>
            <a:pPr lvl="1"/>
            <a:r>
              <a:rPr lang="en-US" altLang="en-US" smtClean="0"/>
              <a:t>Side agreements on environmental protection and labor law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35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035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035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035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0035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035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2AAD144-0BD9-4E83-9528-A23272A8FE46}" type="slidenum">
              <a:rPr lang="en-US" altLang="en-US" sz="2400" smtClean="0"/>
              <a:pPr>
                <a:spcBef>
                  <a:spcPct val="0"/>
                </a:spcBef>
                <a:buFontTx/>
                <a:buNone/>
              </a:pPr>
              <a:t>52</a:t>
            </a:fld>
            <a:endParaRPr lang="en-US" altLang="en-US" sz="2400" smtClean="0"/>
          </a:p>
        </p:txBody>
      </p:sp>
      <p:sp>
        <p:nvSpPr>
          <p:cNvPr id="88067"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88068" name="Rectangle 3"/>
          <p:cNvSpPr>
            <a:spLocks noGrp="1" noChangeArrowheads="1"/>
          </p:cNvSpPr>
          <p:nvPr>
            <p:ph type="title"/>
          </p:nvPr>
        </p:nvSpPr>
        <p:spPr/>
        <p:txBody>
          <a:bodyPr/>
          <a:lstStyle/>
          <a:p>
            <a:r>
              <a:rPr lang="en-US" altLang="en-US" smtClean="0"/>
              <a:t>NAFTA's benefits</a:t>
            </a:r>
            <a:endParaRPr lang="en-US" altLang="en-US" sz="3900" smtClean="0"/>
          </a:p>
        </p:txBody>
      </p:sp>
      <p:sp>
        <p:nvSpPr>
          <p:cNvPr id="101380" name="Rectangle 4"/>
          <p:cNvSpPr>
            <a:spLocks noGrp="1" noChangeArrowheads="1"/>
          </p:cNvSpPr>
          <p:nvPr>
            <p:ph type="body" idx="1"/>
          </p:nvPr>
        </p:nvSpPr>
        <p:spPr/>
        <p:txBody>
          <a:bodyPr/>
          <a:lstStyle/>
          <a:p>
            <a:r>
              <a:rPr lang="en-US" altLang="en-US" sz="2800" smtClean="0"/>
              <a:t>Mexico stood to gain the most, with access to large industrial markets and new inward investment flows</a:t>
            </a:r>
          </a:p>
          <a:p>
            <a:r>
              <a:rPr lang="en-US" altLang="en-US" sz="2800" smtClean="0"/>
              <a:t>Canada maintained its preferences in the US market and hoped for future access to South American markets</a:t>
            </a:r>
          </a:p>
          <a:p>
            <a:r>
              <a:rPr lang="en-US" altLang="en-US" sz="2800" smtClean="0"/>
              <a:t>US stood to gain from access to the Mexican market and cheap labor and parts, access to reliable oil supplies, and less immigration pressure; but the benefits were modest</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138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138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3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410E660-20CD-4416-B401-A57FEE16ECA7}" type="slidenum">
              <a:rPr lang="en-US" altLang="en-US" sz="2400" smtClean="0"/>
              <a:pPr>
                <a:spcBef>
                  <a:spcPct val="0"/>
                </a:spcBef>
                <a:buFontTx/>
                <a:buNone/>
              </a:pPr>
              <a:t>53</a:t>
            </a:fld>
            <a:endParaRPr lang="en-US" altLang="en-US" sz="2400" smtClean="0"/>
          </a:p>
        </p:txBody>
      </p:sp>
      <p:sp>
        <p:nvSpPr>
          <p:cNvPr id="89091" name="Text Box 2"/>
          <p:cNvSpPr txBox="1">
            <a:spLocks noChangeArrowheads="1"/>
          </p:cNvSpPr>
          <p:nvPr/>
        </p:nvSpPr>
        <p:spPr bwMode="auto">
          <a:xfrm>
            <a:off x="365125" y="227013"/>
            <a:ext cx="502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i="1">
                <a:latin typeface="Arial" panose="020B0604020202020204" pitchFamily="34" charset="0"/>
              </a:rPr>
              <a:t>Regional trade agreements: case studies</a:t>
            </a:r>
          </a:p>
        </p:txBody>
      </p:sp>
      <p:sp>
        <p:nvSpPr>
          <p:cNvPr id="89092" name="Rectangle 3"/>
          <p:cNvSpPr>
            <a:spLocks noGrp="1" noChangeArrowheads="1"/>
          </p:cNvSpPr>
          <p:nvPr>
            <p:ph type="title"/>
          </p:nvPr>
        </p:nvSpPr>
        <p:spPr/>
        <p:txBody>
          <a:bodyPr/>
          <a:lstStyle/>
          <a:p>
            <a:r>
              <a:rPr lang="en-US" altLang="en-US" smtClean="0"/>
              <a:t>Concerns about NAFTA</a:t>
            </a:r>
            <a:endParaRPr lang="en-US" altLang="en-US" sz="3900" smtClean="0"/>
          </a:p>
        </p:txBody>
      </p:sp>
      <p:sp>
        <p:nvSpPr>
          <p:cNvPr id="102404" name="Rectangle 4"/>
          <p:cNvSpPr>
            <a:spLocks noGrp="1" noChangeArrowheads="1"/>
          </p:cNvSpPr>
          <p:nvPr>
            <p:ph type="body" idx="1"/>
          </p:nvPr>
        </p:nvSpPr>
        <p:spPr/>
        <p:txBody>
          <a:bodyPr/>
          <a:lstStyle/>
          <a:p>
            <a:r>
              <a:rPr lang="en-US" altLang="en-US" sz="2800" smtClean="0"/>
              <a:t>Main US losers from NAFTA would be import-protected industries competing with Mexican producers, and unskilled workers</a:t>
            </a:r>
          </a:p>
          <a:p>
            <a:r>
              <a:rPr lang="en-US" altLang="en-US" sz="2800" smtClean="0"/>
              <a:t>US industrial workers also worried about lower pay scale in Mexico and plant relocations</a:t>
            </a:r>
          </a:p>
          <a:p>
            <a:r>
              <a:rPr lang="en-US" altLang="en-US" sz="2800" smtClean="0"/>
              <a:t>Concerns Mexico would not enforce environmental protection measures</a:t>
            </a:r>
          </a:p>
          <a:p>
            <a:r>
              <a:rPr lang="en-US" altLang="en-US" sz="2800" smtClean="0"/>
              <a:t>Side agreements on environment and labor law were concluded to address those concerns</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0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0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0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0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en-US" sz="4000" smtClean="0"/>
              <a:t>Why is NAFTA Controversial?</a:t>
            </a:r>
          </a:p>
        </p:txBody>
      </p:sp>
      <p:sp>
        <p:nvSpPr>
          <p:cNvPr id="90115" name="Rectangle 3"/>
          <p:cNvSpPr>
            <a:spLocks noGrp="1" noChangeArrowheads="1"/>
          </p:cNvSpPr>
          <p:nvPr>
            <p:ph type="body" idx="1"/>
          </p:nvPr>
        </p:nvSpPr>
        <p:spPr/>
        <p:txBody>
          <a:bodyPr/>
          <a:lstStyle/>
          <a:p>
            <a:pPr eaLnBrk="1" hangingPunct="1">
              <a:spcBef>
                <a:spcPct val="40000"/>
              </a:spcBef>
            </a:pPr>
            <a:r>
              <a:rPr lang="en-US" altLang="en-US" smtClean="0"/>
              <a:t>Standards of living (i.e., GDP per capita) are different among the three countries.</a:t>
            </a:r>
          </a:p>
          <a:p>
            <a:pPr eaLnBrk="1" hangingPunct="1">
              <a:spcBef>
                <a:spcPct val="40000"/>
              </a:spcBef>
            </a:pPr>
            <a:r>
              <a:rPr lang="en-US" altLang="en-US" smtClean="0"/>
              <a:t>Lower wages in Mexico (one-tenth of U.S. and Canada wages) may lead to a loss in U.S. manufacturing jobs.</a:t>
            </a:r>
          </a:p>
        </p:txBody>
      </p:sp>
      <p:sp>
        <p:nvSpPr>
          <p:cNvPr id="90116"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914E2A43-5B89-46BE-8480-59331FDC5AFF}" type="slidenum">
              <a:rPr lang="en-US" altLang="en-US" sz="2400"/>
              <a:pPr algn="r">
                <a:spcBef>
                  <a:spcPct val="0"/>
                </a:spcBef>
                <a:buFontTx/>
                <a:buNone/>
              </a:pPr>
              <a:t>54</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tLang="en-US" sz="4000" smtClean="0"/>
              <a:t>NAFTA Country Characteristics</a:t>
            </a:r>
          </a:p>
        </p:txBody>
      </p:sp>
      <p:pic>
        <p:nvPicPr>
          <p:cNvPr id="92163" name="Picture 4" descr="HustedMelvin_09T02"/>
          <p:cNvPicPr preferRelativeResize="0">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887413" y="1957388"/>
            <a:ext cx="8110537"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4"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76D19AA6-D907-42E6-9346-9F7E835FF054}" type="slidenum">
              <a:rPr lang="en-US" altLang="en-US" sz="2400"/>
              <a:pPr algn="r">
                <a:spcBef>
                  <a:spcPct val="0"/>
                </a:spcBef>
                <a:buFontTx/>
                <a:buNone/>
              </a:pPr>
              <a:t>55</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en-US" smtClean="0"/>
              <a:t>What Accounts for </a:t>
            </a:r>
            <a:br>
              <a:rPr lang="en-US" altLang="en-US" smtClean="0"/>
            </a:br>
            <a:r>
              <a:rPr lang="en-US" altLang="en-US" smtClean="0"/>
              <a:t>Mexico’s Low Productivity?</a:t>
            </a:r>
          </a:p>
        </p:txBody>
      </p:sp>
      <p:sp>
        <p:nvSpPr>
          <p:cNvPr id="94211" name="Rectangle 3"/>
          <p:cNvSpPr>
            <a:spLocks noGrp="1" noChangeArrowheads="1"/>
          </p:cNvSpPr>
          <p:nvPr>
            <p:ph type="body" idx="1"/>
          </p:nvPr>
        </p:nvSpPr>
        <p:spPr/>
        <p:txBody>
          <a:bodyPr/>
          <a:lstStyle/>
          <a:p>
            <a:pPr eaLnBrk="1" hangingPunct="1"/>
            <a:r>
              <a:rPr lang="en-US" altLang="en-US" smtClean="0"/>
              <a:t>Largely untrained Mexican workers</a:t>
            </a:r>
          </a:p>
          <a:p>
            <a:pPr eaLnBrk="1" hangingPunct="1"/>
            <a:r>
              <a:rPr lang="en-US" altLang="en-US" smtClean="0"/>
              <a:t>Small scale of manufacturing operations</a:t>
            </a:r>
          </a:p>
          <a:p>
            <a:pPr eaLnBrk="1" hangingPunct="1"/>
            <a:r>
              <a:rPr lang="en-US" altLang="en-US" smtClean="0"/>
              <a:t>Poor infrastructure</a:t>
            </a:r>
          </a:p>
          <a:p>
            <a:pPr eaLnBrk="1" hangingPunct="1"/>
            <a:r>
              <a:rPr lang="en-US" altLang="en-US" smtClean="0"/>
              <a:t>Shortage of qualified managers</a:t>
            </a:r>
          </a:p>
          <a:p>
            <a:pPr eaLnBrk="1" hangingPunct="1"/>
            <a:r>
              <a:rPr lang="en-US" altLang="en-US" smtClean="0"/>
              <a:t>Limited capital goods</a:t>
            </a:r>
          </a:p>
          <a:p>
            <a:pPr eaLnBrk="1" hangingPunct="1"/>
            <a:r>
              <a:rPr lang="en-US" altLang="en-US" smtClean="0"/>
              <a:t>Unreliable legal system</a:t>
            </a:r>
          </a:p>
        </p:txBody>
      </p:sp>
      <p:sp>
        <p:nvSpPr>
          <p:cNvPr id="94212"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A6BB5425-AEDA-43A0-9BBB-4BE7CF92E169}" type="slidenum">
              <a:rPr lang="en-US" altLang="en-US" sz="2400"/>
              <a:pPr algn="r">
                <a:spcBef>
                  <a:spcPct val="0"/>
                </a:spcBef>
                <a:buFontTx/>
                <a:buNone/>
              </a:pPr>
              <a:t>56</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altLang="en-US" smtClean="0"/>
              <a:t>Effects of NAFTA on U.S. Economy</a:t>
            </a:r>
          </a:p>
        </p:txBody>
      </p:sp>
      <p:sp>
        <p:nvSpPr>
          <p:cNvPr id="96259" name="Rectangle 3"/>
          <p:cNvSpPr>
            <a:spLocks noGrp="1" noChangeArrowheads="1"/>
          </p:cNvSpPr>
          <p:nvPr>
            <p:ph type="body" idx="1"/>
          </p:nvPr>
        </p:nvSpPr>
        <p:spPr/>
        <p:txBody>
          <a:bodyPr/>
          <a:lstStyle/>
          <a:p>
            <a:pPr eaLnBrk="1" hangingPunct="1">
              <a:spcBef>
                <a:spcPct val="40000"/>
              </a:spcBef>
            </a:pPr>
            <a:r>
              <a:rPr lang="en-US" altLang="en-US" smtClean="0"/>
              <a:t>After 12 years, very little impact</a:t>
            </a:r>
          </a:p>
          <a:p>
            <a:pPr eaLnBrk="1" hangingPunct="1">
              <a:spcBef>
                <a:spcPct val="40000"/>
              </a:spcBef>
            </a:pPr>
            <a:r>
              <a:rPr lang="en-US" altLang="en-US" smtClean="0"/>
              <a:t>U.S. trade with Mexico has grown, but so has U.S. trade with other countries</a:t>
            </a:r>
          </a:p>
          <a:p>
            <a:pPr eaLnBrk="1" hangingPunct="1">
              <a:spcBef>
                <a:spcPct val="40000"/>
              </a:spcBef>
            </a:pPr>
            <a:r>
              <a:rPr lang="en-US" altLang="en-US" smtClean="0"/>
              <a:t>Impact on jobs is relatively small given the size of U.S. employment</a:t>
            </a:r>
          </a:p>
        </p:txBody>
      </p:sp>
      <p:sp>
        <p:nvSpPr>
          <p:cNvPr id="96260"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0AE584F8-DAA5-4A44-9C8E-2B35BBF6B487}" type="slidenum">
              <a:rPr lang="en-US" altLang="en-US" sz="2400"/>
              <a:pPr algn="r">
                <a:spcBef>
                  <a:spcPct val="0"/>
                </a:spcBef>
                <a:buFontTx/>
                <a:buNone/>
              </a:pPr>
              <a:t>57</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altLang="en-US" smtClean="0"/>
              <a:t>Why the Small Impact of NAFTA on the U.S.?</a:t>
            </a:r>
          </a:p>
        </p:txBody>
      </p:sp>
      <p:sp>
        <p:nvSpPr>
          <p:cNvPr id="98307" name="Rectangle 3"/>
          <p:cNvSpPr>
            <a:spLocks noGrp="1" noChangeArrowheads="1"/>
          </p:cNvSpPr>
          <p:nvPr>
            <p:ph type="body" idx="1"/>
          </p:nvPr>
        </p:nvSpPr>
        <p:spPr/>
        <p:txBody>
          <a:bodyPr/>
          <a:lstStyle/>
          <a:p>
            <a:pPr eaLnBrk="1" hangingPunct="1">
              <a:spcBef>
                <a:spcPct val="40000"/>
              </a:spcBef>
            </a:pPr>
            <a:r>
              <a:rPr lang="en-US" altLang="en-US" smtClean="0"/>
              <a:t>U.S. trade barriers are already low </a:t>
            </a:r>
          </a:p>
          <a:p>
            <a:pPr eaLnBrk="1" hangingPunct="1">
              <a:spcBef>
                <a:spcPct val="40000"/>
              </a:spcBef>
            </a:pPr>
            <a:r>
              <a:rPr lang="en-US" altLang="en-US" smtClean="0"/>
              <a:t>Mexican economy is small relative to the U.S. economy</a:t>
            </a:r>
          </a:p>
        </p:txBody>
      </p:sp>
      <p:sp>
        <p:nvSpPr>
          <p:cNvPr id="98308"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A335415E-CDCF-465D-A0CE-0FD9013BE200}" type="slidenum">
              <a:rPr lang="en-US" altLang="en-US" sz="2400"/>
              <a:pPr algn="r">
                <a:spcBef>
                  <a:spcPct val="0"/>
                </a:spcBef>
                <a:buFontTx/>
                <a:buNone/>
              </a:pPr>
              <a:t>58</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altLang="en-US" smtClean="0"/>
              <a:t>Economic Analysis of </a:t>
            </a:r>
            <a:br>
              <a:rPr lang="en-US" altLang="en-US" smtClean="0"/>
            </a:br>
            <a:r>
              <a:rPr lang="en-US" altLang="en-US" smtClean="0"/>
              <a:t>Preferential Trade Arrangements</a:t>
            </a:r>
          </a:p>
        </p:txBody>
      </p:sp>
      <p:sp>
        <p:nvSpPr>
          <p:cNvPr id="100355" name="Rectangle 3"/>
          <p:cNvSpPr>
            <a:spLocks noGrp="1" noChangeArrowheads="1"/>
          </p:cNvSpPr>
          <p:nvPr>
            <p:ph type="body" idx="1"/>
          </p:nvPr>
        </p:nvSpPr>
        <p:spPr/>
        <p:txBody>
          <a:bodyPr/>
          <a:lstStyle/>
          <a:p>
            <a:pPr eaLnBrk="1" hangingPunct="1">
              <a:spcBef>
                <a:spcPct val="40000"/>
              </a:spcBef>
            </a:pPr>
            <a:r>
              <a:rPr lang="en-US" altLang="en-US" smtClean="0"/>
              <a:t>Assume there are three countries </a:t>
            </a:r>
            <a:br>
              <a:rPr lang="en-US" altLang="en-US" smtClean="0"/>
            </a:br>
            <a:r>
              <a:rPr lang="en-US" altLang="en-US" smtClean="0"/>
              <a:t>(A, B, and C) in the world</a:t>
            </a:r>
          </a:p>
          <a:p>
            <a:pPr eaLnBrk="1" hangingPunct="1">
              <a:spcBef>
                <a:spcPct val="40000"/>
              </a:spcBef>
            </a:pPr>
            <a:r>
              <a:rPr lang="en-US" altLang="en-US" smtClean="0"/>
              <a:t>A is the world’s high-cost producer of beer; A is a small country </a:t>
            </a:r>
          </a:p>
          <a:p>
            <a:pPr eaLnBrk="1" hangingPunct="1">
              <a:spcBef>
                <a:spcPct val="40000"/>
              </a:spcBef>
            </a:pPr>
            <a:r>
              <a:rPr lang="en-US" altLang="en-US" smtClean="0"/>
              <a:t>C is the world’s low-cost producer </a:t>
            </a:r>
            <a:br>
              <a:rPr lang="en-US" altLang="en-US" smtClean="0"/>
            </a:br>
            <a:r>
              <a:rPr lang="en-US" altLang="en-US" smtClean="0"/>
              <a:t>of beer</a:t>
            </a: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smtClean="0"/>
              <a:t>European Union (cont.)</a:t>
            </a:r>
          </a:p>
        </p:txBody>
      </p:sp>
      <p:sp>
        <p:nvSpPr>
          <p:cNvPr id="13315" name="Rectangle 3"/>
          <p:cNvSpPr>
            <a:spLocks noGrp="1" noChangeArrowheads="1"/>
          </p:cNvSpPr>
          <p:nvPr>
            <p:ph type="body" idx="1"/>
          </p:nvPr>
        </p:nvSpPr>
        <p:spPr/>
        <p:txBody>
          <a:bodyPr/>
          <a:lstStyle/>
          <a:p>
            <a:pPr eaLnBrk="1" hangingPunct="1">
              <a:spcBef>
                <a:spcPct val="40000"/>
              </a:spcBef>
            </a:pPr>
            <a:r>
              <a:rPr lang="en-US" altLang="en-US" sz="2800" smtClean="0"/>
              <a:t>EU population is over 490 million people.</a:t>
            </a:r>
          </a:p>
          <a:p>
            <a:pPr eaLnBrk="1" hangingPunct="1">
              <a:spcBef>
                <a:spcPct val="40000"/>
              </a:spcBef>
            </a:pPr>
            <a:r>
              <a:rPr lang="en-US" altLang="en-US" sz="2800" smtClean="0"/>
              <a:t>EU countries as a group are largest exporter and importer in the world.</a:t>
            </a:r>
          </a:p>
          <a:p>
            <a:pPr eaLnBrk="1" hangingPunct="1">
              <a:spcBef>
                <a:spcPct val="40000"/>
              </a:spcBef>
            </a:pPr>
            <a:r>
              <a:rPr lang="en-US" altLang="en-US" sz="2800" smtClean="0"/>
              <a:t>EU was first called European Common Market, then the European Community (1958), and now the European Union (1993).</a:t>
            </a:r>
          </a:p>
          <a:p>
            <a:pPr eaLnBrk="1" hangingPunct="1">
              <a:spcBef>
                <a:spcPct val="40000"/>
              </a:spcBef>
            </a:pPr>
            <a:endParaRPr lang="en-US" altLang="en-US" sz="2800" smtClean="0"/>
          </a:p>
        </p:txBody>
      </p:sp>
      <p:sp>
        <p:nvSpPr>
          <p:cNvPr id="13316"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E376380B-50AF-4062-8B25-B6D5586E3C03}" type="slidenum">
              <a:rPr lang="en-US" altLang="en-US" sz="2400"/>
              <a:pPr algn="r">
                <a:spcBef>
                  <a:spcPct val="0"/>
                </a:spcBef>
                <a:buFontTx/>
                <a:buNone/>
              </a:pPr>
              <a:t>6</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altLang="en-US" smtClean="0"/>
              <a:t>Insert Figure 9.1 here</a:t>
            </a:r>
          </a:p>
        </p:txBody>
      </p:sp>
      <p:pic>
        <p:nvPicPr>
          <p:cNvPr id="102403" name="Picture 4" descr="HustedMelvin_09F01"/>
          <p:cNvPicPr preferRelativeResize="0">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936625" y="176213"/>
            <a:ext cx="8032750" cy="645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en-US" altLang="en-US" sz="4000" smtClean="0"/>
              <a:t>Free Trade Effects</a:t>
            </a:r>
          </a:p>
        </p:txBody>
      </p:sp>
      <p:sp>
        <p:nvSpPr>
          <p:cNvPr id="104451" name="Rectangle 3"/>
          <p:cNvSpPr>
            <a:spLocks noGrp="1" noChangeArrowheads="1"/>
          </p:cNvSpPr>
          <p:nvPr>
            <p:ph type="body" idx="1"/>
          </p:nvPr>
        </p:nvSpPr>
        <p:spPr/>
        <p:txBody>
          <a:bodyPr/>
          <a:lstStyle/>
          <a:p>
            <a:pPr eaLnBrk="1" hangingPunct="1"/>
            <a:r>
              <a:rPr lang="en-US" altLang="en-US" smtClean="0"/>
              <a:t>A imports beer from C</a:t>
            </a:r>
          </a:p>
          <a:p>
            <a:pPr eaLnBrk="1" hangingPunct="1"/>
            <a:r>
              <a:rPr lang="en-US" altLang="en-US" smtClean="0"/>
              <a:t>Consumer surplus</a:t>
            </a:r>
          </a:p>
          <a:p>
            <a:pPr eaLnBrk="1" hangingPunct="1"/>
            <a:r>
              <a:rPr lang="en-US" altLang="en-US" smtClean="0"/>
              <a:t>Producer surplus</a:t>
            </a:r>
          </a:p>
        </p:txBody>
      </p:sp>
    </p:spTree>
  </p:cSld>
  <p:clrMapOvr>
    <a:masterClrMapping/>
  </p:clrMapOvr>
  <p:transition spd="med">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altLang="en-US" sz="4000" smtClean="0"/>
              <a:t>Tariff Effects</a:t>
            </a:r>
          </a:p>
        </p:txBody>
      </p:sp>
      <p:sp>
        <p:nvSpPr>
          <p:cNvPr id="106499" name="Rectangle 3"/>
          <p:cNvSpPr>
            <a:spLocks noGrp="1" noChangeArrowheads="1"/>
          </p:cNvSpPr>
          <p:nvPr>
            <p:ph type="body" idx="1"/>
          </p:nvPr>
        </p:nvSpPr>
        <p:spPr/>
        <p:txBody>
          <a:bodyPr/>
          <a:lstStyle/>
          <a:p>
            <a:pPr eaLnBrk="1" hangingPunct="1">
              <a:lnSpc>
                <a:spcPct val="90000"/>
              </a:lnSpc>
              <a:spcBef>
                <a:spcPct val="40000"/>
              </a:spcBef>
            </a:pPr>
            <a:r>
              <a:rPr lang="en-US" altLang="en-US" smtClean="0"/>
              <a:t>A protects its producers with 100% </a:t>
            </a:r>
            <a:br>
              <a:rPr lang="en-US" altLang="en-US" smtClean="0"/>
            </a:br>
            <a:r>
              <a:rPr lang="en-US" altLang="en-US" smtClean="0"/>
              <a:t>ad valorem tariff</a:t>
            </a:r>
          </a:p>
          <a:p>
            <a:pPr eaLnBrk="1" hangingPunct="1">
              <a:lnSpc>
                <a:spcPct val="90000"/>
              </a:lnSpc>
              <a:spcBef>
                <a:spcPct val="40000"/>
              </a:spcBef>
            </a:pPr>
            <a:r>
              <a:rPr lang="en-US" altLang="en-US" smtClean="0"/>
              <a:t>A continues to import beer only from C</a:t>
            </a:r>
          </a:p>
          <a:p>
            <a:pPr eaLnBrk="1" hangingPunct="1">
              <a:lnSpc>
                <a:spcPct val="90000"/>
              </a:lnSpc>
              <a:spcBef>
                <a:spcPct val="40000"/>
              </a:spcBef>
            </a:pPr>
            <a:r>
              <a:rPr lang="en-US" altLang="en-US" smtClean="0"/>
              <a:t>Price effect</a:t>
            </a:r>
          </a:p>
          <a:p>
            <a:pPr eaLnBrk="1" hangingPunct="1">
              <a:lnSpc>
                <a:spcPct val="90000"/>
              </a:lnSpc>
              <a:spcBef>
                <a:spcPct val="40000"/>
              </a:spcBef>
            </a:pPr>
            <a:r>
              <a:rPr lang="en-US" altLang="en-US" smtClean="0"/>
              <a:t>Import effect</a:t>
            </a:r>
          </a:p>
          <a:p>
            <a:pPr eaLnBrk="1" hangingPunct="1">
              <a:lnSpc>
                <a:spcPct val="90000"/>
              </a:lnSpc>
              <a:spcBef>
                <a:spcPct val="40000"/>
              </a:spcBef>
            </a:pPr>
            <a:r>
              <a:rPr lang="en-US" altLang="en-US" smtClean="0"/>
              <a:t>Government revenue effect</a:t>
            </a:r>
          </a:p>
          <a:p>
            <a:pPr eaLnBrk="1" hangingPunct="1">
              <a:lnSpc>
                <a:spcPct val="90000"/>
              </a:lnSpc>
              <a:spcBef>
                <a:spcPct val="40000"/>
              </a:spcBef>
            </a:pPr>
            <a:r>
              <a:rPr lang="en-US" altLang="en-US" smtClean="0"/>
              <a:t>Other effects</a:t>
            </a:r>
          </a:p>
        </p:txBody>
      </p:sp>
      <p:sp>
        <p:nvSpPr>
          <p:cNvPr id="1065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8AE6E09-B864-4F3C-8D79-B7FF4E8AC9DA}" type="slidenum">
              <a:rPr lang="en-US" altLang="en-US" sz="2400" smtClean="0"/>
              <a:pPr>
                <a:spcBef>
                  <a:spcPct val="0"/>
                </a:spcBef>
                <a:buFontTx/>
                <a:buNone/>
              </a:pPr>
              <a:t>62</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altLang="en-US" sz="4000" smtClean="0"/>
              <a:t>Effects of FTA between A and B</a:t>
            </a:r>
          </a:p>
        </p:txBody>
      </p:sp>
      <p:sp>
        <p:nvSpPr>
          <p:cNvPr id="108547" name="Rectangle 3"/>
          <p:cNvSpPr>
            <a:spLocks noGrp="1" noChangeArrowheads="1"/>
          </p:cNvSpPr>
          <p:nvPr>
            <p:ph type="body" idx="1"/>
          </p:nvPr>
        </p:nvSpPr>
        <p:spPr>
          <a:xfrm>
            <a:off x="990600" y="1687513"/>
            <a:ext cx="7893050" cy="4454525"/>
          </a:xfrm>
        </p:spPr>
        <p:txBody>
          <a:bodyPr/>
          <a:lstStyle/>
          <a:p>
            <a:pPr eaLnBrk="1" hangingPunct="1"/>
            <a:r>
              <a:rPr lang="en-US" altLang="en-US" smtClean="0"/>
              <a:t>Trade Diversion—a shift in the pattern </a:t>
            </a:r>
            <a:br>
              <a:rPr lang="en-US" altLang="en-US" smtClean="0"/>
            </a:br>
            <a:r>
              <a:rPr lang="en-US" altLang="en-US" smtClean="0"/>
              <a:t>of trade from low-cost world producers </a:t>
            </a:r>
            <a:br>
              <a:rPr lang="en-US" altLang="en-US" smtClean="0"/>
            </a:br>
            <a:r>
              <a:rPr lang="en-US" altLang="en-US" smtClean="0"/>
              <a:t>to higher-cost FTA members;              welfare-reducing effect.</a:t>
            </a:r>
          </a:p>
          <a:p>
            <a:pPr eaLnBrk="1" hangingPunct="1"/>
            <a:r>
              <a:rPr lang="en-US" altLang="en-US" smtClean="0"/>
              <a:t>Trade Creation—an expansion in world trade resulting from formation of an FTA; welfare-increasing effect.</a:t>
            </a:r>
          </a:p>
        </p:txBody>
      </p:sp>
      <p:sp>
        <p:nvSpPr>
          <p:cNvPr id="1085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42BA7E5-BFDE-46B9-A7D3-9D92A1E2093C}" type="slidenum">
              <a:rPr lang="en-US" altLang="en-US" sz="2400" smtClean="0"/>
              <a:pPr>
                <a:spcBef>
                  <a:spcPct val="0"/>
                </a:spcBef>
                <a:buFontTx/>
                <a:buNone/>
              </a:pPr>
              <a:t>63</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n-US" altLang="en-US" smtClean="0"/>
              <a:t>Welfare Effects of FTA between Countries A and B</a:t>
            </a:r>
          </a:p>
        </p:txBody>
      </p:sp>
      <p:pic>
        <p:nvPicPr>
          <p:cNvPr id="110595" name="Picture 4" descr="HustedMelvin_09T01"/>
          <p:cNvPicPr preferRelativeResize="0">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895350" y="2057400"/>
            <a:ext cx="810895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5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EA3E617-90A4-4583-9E04-6B98B676D749}" type="slidenum">
              <a:rPr lang="en-US" altLang="en-US" sz="2400" smtClean="0"/>
              <a:pPr>
                <a:spcBef>
                  <a:spcPct val="0"/>
                </a:spcBef>
                <a:buFontTx/>
                <a:buNone/>
              </a:pPr>
              <a:t>64</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en-US" altLang="en-US" sz="4000" smtClean="0"/>
              <a:t>FTA Welfare Effects on A</a:t>
            </a:r>
          </a:p>
        </p:txBody>
      </p:sp>
      <p:sp>
        <p:nvSpPr>
          <p:cNvPr id="112643" name="Rectangle 3"/>
          <p:cNvSpPr>
            <a:spLocks noGrp="1" noChangeArrowheads="1"/>
          </p:cNvSpPr>
          <p:nvPr>
            <p:ph type="body" idx="1"/>
          </p:nvPr>
        </p:nvSpPr>
        <p:spPr/>
        <p:txBody>
          <a:bodyPr/>
          <a:lstStyle/>
          <a:p>
            <a:pPr eaLnBrk="1" hangingPunct="1"/>
            <a:r>
              <a:rPr lang="en-US" altLang="en-US" smtClean="0"/>
              <a:t>Price falls</a:t>
            </a:r>
          </a:p>
          <a:p>
            <a:pPr eaLnBrk="1" hangingPunct="1"/>
            <a:r>
              <a:rPr lang="en-US" altLang="en-US" smtClean="0"/>
              <a:t>Consumer surplus rises</a:t>
            </a:r>
          </a:p>
          <a:p>
            <a:pPr eaLnBrk="1" hangingPunct="1"/>
            <a:r>
              <a:rPr lang="en-US" altLang="en-US" smtClean="0"/>
              <a:t>Producer surplus falls</a:t>
            </a:r>
          </a:p>
          <a:p>
            <a:pPr eaLnBrk="1" hangingPunct="1"/>
            <a:r>
              <a:rPr lang="en-US" altLang="en-US" smtClean="0"/>
              <a:t>Government revenue falls</a:t>
            </a:r>
          </a:p>
          <a:p>
            <a:pPr eaLnBrk="1" hangingPunct="1"/>
            <a:r>
              <a:rPr lang="en-US" altLang="en-US" smtClean="0"/>
              <a:t>Net welfare impact of $(b + d) – $e</a:t>
            </a:r>
          </a:p>
          <a:p>
            <a:pPr lvl="1" eaLnBrk="1" hangingPunct="1"/>
            <a:r>
              <a:rPr lang="en-US" altLang="en-US" smtClean="0"/>
              <a:t>Trade creation gain (b + d)</a:t>
            </a:r>
          </a:p>
          <a:p>
            <a:pPr lvl="1" eaLnBrk="1" hangingPunct="1"/>
            <a:r>
              <a:rPr lang="en-US" altLang="en-US" smtClean="0"/>
              <a:t>Trade diversion loss (e)</a:t>
            </a:r>
          </a:p>
        </p:txBody>
      </p:sp>
      <p:sp>
        <p:nvSpPr>
          <p:cNvPr id="1126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48615ED-E877-45CD-8000-B350233022FD}" type="slidenum">
              <a:rPr lang="en-US" altLang="en-US" sz="2400" smtClean="0"/>
              <a:pPr>
                <a:spcBef>
                  <a:spcPct val="0"/>
                </a:spcBef>
                <a:buFontTx/>
                <a:buNone/>
              </a:pPr>
              <a:t>65</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en-US" altLang="en-US" sz="4000" smtClean="0"/>
              <a:t>FTA Effects on B and C</a:t>
            </a:r>
          </a:p>
        </p:txBody>
      </p:sp>
      <p:sp>
        <p:nvSpPr>
          <p:cNvPr id="114691" name="Rectangle 3"/>
          <p:cNvSpPr>
            <a:spLocks noGrp="1" noChangeArrowheads="1"/>
          </p:cNvSpPr>
          <p:nvPr>
            <p:ph type="body" idx="1"/>
          </p:nvPr>
        </p:nvSpPr>
        <p:spPr/>
        <p:txBody>
          <a:bodyPr/>
          <a:lstStyle/>
          <a:p>
            <a:pPr eaLnBrk="1" hangingPunct="1">
              <a:spcBef>
                <a:spcPct val="40000"/>
              </a:spcBef>
            </a:pPr>
            <a:r>
              <a:rPr lang="en-US" altLang="en-US" smtClean="0"/>
              <a:t>Country B gains due to new export market in A</a:t>
            </a:r>
          </a:p>
          <a:p>
            <a:pPr eaLnBrk="1" hangingPunct="1">
              <a:spcBef>
                <a:spcPct val="40000"/>
              </a:spcBef>
            </a:pPr>
            <a:r>
              <a:rPr lang="en-US" altLang="en-US" smtClean="0"/>
              <a:t>Country C loses because its producers have lost its market in A</a:t>
            </a:r>
          </a:p>
        </p:txBody>
      </p:sp>
      <p:sp>
        <p:nvSpPr>
          <p:cNvPr id="1146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CFCCAE0-B8BE-48F3-953F-BD8ADC43553C}" type="slidenum">
              <a:rPr lang="en-US" altLang="en-US" sz="2400" smtClean="0"/>
              <a:pPr>
                <a:spcBef>
                  <a:spcPct val="0"/>
                </a:spcBef>
                <a:buFontTx/>
                <a:buNone/>
              </a:pPr>
              <a:t>66</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r>
              <a:rPr lang="en-US" altLang="en-US" smtClean="0"/>
              <a:t>What Happens If </a:t>
            </a:r>
            <a:br>
              <a:rPr lang="en-US" altLang="en-US" smtClean="0"/>
            </a:br>
            <a:r>
              <a:rPr lang="en-US" altLang="en-US" smtClean="0"/>
              <a:t>A Forms FTA With C?</a:t>
            </a:r>
          </a:p>
        </p:txBody>
      </p:sp>
      <p:sp>
        <p:nvSpPr>
          <p:cNvPr id="116739" name="Rectangle 3"/>
          <p:cNvSpPr>
            <a:spLocks noGrp="1" noChangeArrowheads="1"/>
          </p:cNvSpPr>
          <p:nvPr>
            <p:ph type="body" idx="1"/>
          </p:nvPr>
        </p:nvSpPr>
        <p:spPr/>
        <p:txBody>
          <a:bodyPr/>
          <a:lstStyle/>
          <a:p>
            <a:pPr eaLnBrk="1" hangingPunct="1">
              <a:spcBef>
                <a:spcPct val="40000"/>
              </a:spcBef>
            </a:pPr>
            <a:r>
              <a:rPr lang="en-US" altLang="en-US" sz="2800" smtClean="0"/>
              <a:t>Pure trade creation as A’s imports from C return to free trade levels </a:t>
            </a:r>
          </a:p>
          <a:p>
            <a:pPr eaLnBrk="1" hangingPunct="1">
              <a:spcBef>
                <a:spcPct val="40000"/>
              </a:spcBef>
            </a:pPr>
            <a:r>
              <a:rPr lang="en-US" altLang="en-US" sz="2800" smtClean="0"/>
              <a:t>Zero trade diversion since, both before and after FTA, country A trades only with C</a:t>
            </a:r>
          </a:p>
          <a:p>
            <a:pPr eaLnBrk="1" hangingPunct="1">
              <a:spcBef>
                <a:spcPct val="40000"/>
              </a:spcBef>
            </a:pPr>
            <a:r>
              <a:rPr lang="en-US" altLang="en-US" sz="2800" smtClean="0"/>
              <a:t>A’s welfare gains are $(b</a:t>
            </a:r>
            <a:r>
              <a:rPr lang="en-US" altLang="en-US" sz="2800" baseline="-25000" smtClean="0"/>
              <a:t> </a:t>
            </a:r>
            <a:r>
              <a:rPr lang="en-US" altLang="en-US" sz="2800" smtClean="0"/>
              <a:t>+</a:t>
            </a:r>
            <a:r>
              <a:rPr lang="en-US" altLang="en-US" sz="2800" baseline="-25000" smtClean="0"/>
              <a:t> </a:t>
            </a:r>
            <a:r>
              <a:rPr lang="en-US" altLang="en-US" sz="2800" smtClean="0"/>
              <a:t>f</a:t>
            </a:r>
            <a:r>
              <a:rPr lang="en-US" altLang="en-US" sz="2800" baseline="-25000" smtClean="0"/>
              <a:t> </a:t>
            </a:r>
            <a:r>
              <a:rPr lang="en-US" altLang="en-US" sz="2800" smtClean="0"/>
              <a:t>+</a:t>
            </a:r>
            <a:r>
              <a:rPr lang="en-US" altLang="en-US" sz="2800" baseline="-25000" smtClean="0"/>
              <a:t> </a:t>
            </a:r>
            <a:r>
              <a:rPr lang="en-US" altLang="en-US" sz="2800" smtClean="0"/>
              <a:t>g</a:t>
            </a:r>
            <a:r>
              <a:rPr lang="en-US" altLang="en-US" sz="2800" baseline="-25000" smtClean="0"/>
              <a:t> </a:t>
            </a:r>
            <a:r>
              <a:rPr lang="en-US" altLang="en-US" sz="2800" smtClean="0"/>
              <a:t>+</a:t>
            </a:r>
            <a:r>
              <a:rPr lang="en-US" altLang="en-US" sz="2800" baseline="-25000" smtClean="0"/>
              <a:t> </a:t>
            </a:r>
            <a:r>
              <a:rPr lang="en-US" altLang="en-US" sz="2800" smtClean="0"/>
              <a:t>d</a:t>
            </a:r>
            <a:r>
              <a:rPr lang="en-US" altLang="en-US" sz="2800" baseline="-25000" smtClean="0"/>
              <a:t> </a:t>
            </a:r>
            <a:r>
              <a:rPr lang="en-US" altLang="en-US" sz="2800" smtClean="0"/>
              <a:t>+</a:t>
            </a:r>
            <a:r>
              <a:rPr lang="en-US" altLang="en-US" sz="2800" baseline="-25000" smtClean="0"/>
              <a:t> </a:t>
            </a:r>
            <a:r>
              <a:rPr lang="en-US" altLang="en-US" sz="2800" smtClean="0"/>
              <a:t>h</a:t>
            </a:r>
            <a:r>
              <a:rPr lang="en-US" altLang="en-US" sz="2800" baseline="-25000" smtClean="0"/>
              <a:t> </a:t>
            </a:r>
            <a:r>
              <a:rPr lang="en-US" altLang="en-US" sz="2800" smtClean="0"/>
              <a:t>+</a:t>
            </a:r>
            <a:r>
              <a:rPr lang="en-US" altLang="en-US" sz="2800" baseline="-25000" smtClean="0"/>
              <a:t> </a:t>
            </a:r>
            <a:r>
              <a:rPr lang="en-US" altLang="en-US" sz="2800" smtClean="0"/>
              <a:t>i)</a:t>
            </a:r>
          </a:p>
          <a:p>
            <a:pPr eaLnBrk="1" hangingPunct="1">
              <a:spcBef>
                <a:spcPct val="40000"/>
              </a:spcBef>
            </a:pPr>
            <a:r>
              <a:rPr lang="en-US" altLang="en-US" sz="2800" smtClean="0"/>
              <a:t>C gains due to rise in exports</a:t>
            </a:r>
          </a:p>
          <a:p>
            <a:pPr eaLnBrk="1" hangingPunct="1">
              <a:spcBef>
                <a:spcPct val="40000"/>
              </a:spcBef>
            </a:pPr>
            <a:r>
              <a:rPr lang="en-US" altLang="en-US" sz="2800" smtClean="0"/>
              <a:t>B neither gains nor loses (trade unaffected)</a:t>
            </a:r>
          </a:p>
        </p:txBody>
      </p:sp>
      <p:sp>
        <p:nvSpPr>
          <p:cNvPr id="1167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5BAE59-390F-4CA5-8B90-8D0540C5088B}" type="slidenum">
              <a:rPr lang="en-US" altLang="en-US" sz="2400" smtClean="0"/>
              <a:pPr>
                <a:spcBef>
                  <a:spcPct val="0"/>
                </a:spcBef>
                <a:buFontTx/>
                <a:buNone/>
              </a:pPr>
              <a:t>67</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en-US" altLang="en-US" smtClean="0"/>
              <a:t>Why Would A </a:t>
            </a:r>
            <a:br>
              <a:rPr lang="en-US" altLang="en-US" smtClean="0"/>
            </a:br>
            <a:r>
              <a:rPr lang="en-US" altLang="en-US" smtClean="0"/>
              <a:t>Form FTA With B Instead of With C?</a:t>
            </a:r>
          </a:p>
        </p:txBody>
      </p:sp>
      <p:sp>
        <p:nvSpPr>
          <p:cNvPr id="118787" name="Rectangle 3"/>
          <p:cNvSpPr>
            <a:spLocks noGrp="1" noChangeArrowheads="1"/>
          </p:cNvSpPr>
          <p:nvPr>
            <p:ph type="body" idx="1"/>
          </p:nvPr>
        </p:nvSpPr>
        <p:spPr/>
        <p:txBody>
          <a:bodyPr/>
          <a:lstStyle/>
          <a:p>
            <a:pPr eaLnBrk="1" hangingPunct="1"/>
            <a:r>
              <a:rPr lang="en-US" altLang="en-US" smtClean="0"/>
              <a:t>Dynamic gains resulting from economies of scale</a:t>
            </a:r>
          </a:p>
          <a:p>
            <a:pPr eaLnBrk="1" hangingPunct="1"/>
            <a:r>
              <a:rPr lang="en-US" altLang="en-US" smtClean="0"/>
              <a:t>Political reasons</a:t>
            </a:r>
          </a:p>
        </p:txBody>
      </p:sp>
      <p:sp>
        <p:nvSpPr>
          <p:cNvPr id="118788" name="Slide Number Placeholder 5"/>
          <p:cNvSpPr txBox="1">
            <a:spLocks/>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fld id="{2D54C123-6B2E-45D3-BFB3-BA9CFB20B737}" type="slidenum">
              <a:rPr lang="en-US" altLang="en-US" sz="2400"/>
              <a:pPr algn="r">
                <a:spcBef>
                  <a:spcPct val="0"/>
                </a:spcBef>
                <a:buFontTx/>
                <a:buNone/>
              </a:pPr>
              <a:t>68</a:t>
            </a:fld>
            <a:endParaRPr lang="en-US" altLang="en-US" sz="2400"/>
          </a:p>
        </p:txBody>
      </p:sp>
    </p:spTree>
  </p:cSld>
  <p:clrMapOvr>
    <a:masterClrMapping/>
  </p:clrMapOvr>
  <p:transition spd="med">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08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323012F-D653-484F-9F65-E382748C1FDB}" type="slidenum">
              <a:rPr lang="en-US" altLang="en-US" sz="2400" smtClean="0"/>
              <a:pPr>
                <a:spcBef>
                  <a:spcPct val="0"/>
                </a:spcBef>
                <a:buFontTx/>
                <a:buNone/>
              </a:pPr>
              <a:t>69</a:t>
            </a:fld>
            <a:endParaRPr lang="en-US" altLang="en-US" sz="2400" smtClean="0"/>
          </a:p>
        </p:txBody>
      </p:sp>
      <p:sp>
        <p:nvSpPr>
          <p:cNvPr id="120835" name="Line 2"/>
          <p:cNvSpPr>
            <a:spLocks noChangeShapeType="1"/>
          </p:cNvSpPr>
          <p:nvPr/>
        </p:nvSpPr>
        <p:spPr bwMode="auto">
          <a:xfrm flipV="1">
            <a:off x="2209800" y="1524000"/>
            <a:ext cx="2819400" cy="3505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36" name="Rectangle 3"/>
          <p:cNvSpPr>
            <a:spLocks noGrp="1" noChangeArrowheads="1"/>
          </p:cNvSpPr>
          <p:nvPr>
            <p:ph type="title"/>
          </p:nvPr>
        </p:nvSpPr>
        <p:spPr>
          <a:xfrm>
            <a:off x="685800" y="0"/>
            <a:ext cx="7772400" cy="1371600"/>
          </a:xfrm>
          <a:noFill/>
        </p:spPr>
        <p:txBody>
          <a:bodyPr lIns="90488" tIns="44450" rIns="90488" bIns="44450"/>
          <a:lstStyle/>
          <a:p>
            <a:r>
              <a:rPr lang="en-US" altLang="en-US" smtClean="0"/>
              <a:t>Welfare Cost of a CU</a:t>
            </a:r>
          </a:p>
        </p:txBody>
      </p:sp>
      <p:sp>
        <p:nvSpPr>
          <p:cNvPr id="120837" name="Line 4"/>
          <p:cNvSpPr>
            <a:spLocks noChangeShapeType="1"/>
          </p:cNvSpPr>
          <p:nvPr/>
        </p:nvSpPr>
        <p:spPr bwMode="auto">
          <a:xfrm>
            <a:off x="2209800" y="1398588"/>
            <a:ext cx="0" cy="4392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38" name="Line 5"/>
          <p:cNvSpPr>
            <a:spLocks noChangeShapeType="1"/>
          </p:cNvSpPr>
          <p:nvPr/>
        </p:nvSpPr>
        <p:spPr bwMode="auto">
          <a:xfrm>
            <a:off x="2225675" y="5791200"/>
            <a:ext cx="430212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39" name="Rectangle 7"/>
          <p:cNvSpPr>
            <a:spLocks noChangeArrowheads="1"/>
          </p:cNvSpPr>
          <p:nvPr/>
        </p:nvSpPr>
        <p:spPr bwMode="auto">
          <a:xfrm>
            <a:off x="1800225" y="3813175"/>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15</a:t>
            </a:r>
          </a:p>
        </p:txBody>
      </p:sp>
      <p:sp>
        <p:nvSpPr>
          <p:cNvPr id="120840" name="Rectangle 9"/>
          <p:cNvSpPr>
            <a:spLocks noChangeArrowheads="1"/>
          </p:cNvSpPr>
          <p:nvPr/>
        </p:nvSpPr>
        <p:spPr bwMode="auto">
          <a:xfrm>
            <a:off x="1905000" y="57150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0</a:t>
            </a:r>
          </a:p>
        </p:txBody>
      </p:sp>
      <p:sp>
        <p:nvSpPr>
          <p:cNvPr id="120841" name="Rectangle 10"/>
          <p:cNvSpPr>
            <a:spLocks noChangeArrowheads="1"/>
          </p:cNvSpPr>
          <p:nvPr/>
        </p:nvSpPr>
        <p:spPr bwMode="auto">
          <a:xfrm>
            <a:off x="23304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a:t>
            </a:r>
          </a:p>
        </p:txBody>
      </p:sp>
      <p:sp>
        <p:nvSpPr>
          <p:cNvPr id="120842" name="Rectangle 12"/>
          <p:cNvSpPr>
            <a:spLocks noChangeArrowheads="1"/>
          </p:cNvSpPr>
          <p:nvPr/>
        </p:nvSpPr>
        <p:spPr bwMode="auto">
          <a:xfrm>
            <a:off x="3200400" y="3660775"/>
            <a:ext cx="2746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b</a:t>
            </a:r>
            <a:endParaRPr lang="en-US" altLang="en-US" sz="2400"/>
          </a:p>
        </p:txBody>
      </p:sp>
      <p:sp>
        <p:nvSpPr>
          <p:cNvPr id="120843" name="Line 13"/>
          <p:cNvSpPr>
            <a:spLocks noChangeShapeType="1"/>
          </p:cNvSpPr>
          <p:nvPr/>
        </p:nvSpPr>
        <p:spPr bwMode="auto">
          <a:xfrm flipV="1">
            <a:off x="35052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44" name="Line 14"/>
          <p:cNvSpPr>
            <a:spLocks noChangeShapeType="1"/>
          </p:cNvSpPr>
          <p:nvPr/>
        </p:nvSpPr>
        <p:spPr bwMode="auto">
          <a:xfrm>
            <a:off x="3657600" y="1371600"/>
            <a:ext cx="3198813" cy="3960813"/>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45" name="Rectangle 16"/>
          <p:cNvSpPr>
            <a:spLocks noChangeArrowheads="1"/>
          </p:cNvSpPr>
          <p:nvPr/>
        </p:nvSpPr>
        <p:spPr bwMode="auto">
          <a:xfrm>
            <a:off x="6932613" y="5181600"/>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D</a:t>
            </a:r>
            <a:r>
              <a:rPr lang="en-US" altLang="en-US" sz="1800" b="1" baseline="-25000"/>
              <a:t>A</a:t>
            </a:r>
            <a:endParaRPr lang="en-US" altLang="en-US" sz="1800" b="1"/>
          </a:p>
        </p:txBody>
      </p:sp>
      <p:sp>
        <p:nvSpPr>
          <p:cNvPr id="120846" name="Rectangle 17"/>
          <p:cNvSpPr>
            <a:spLocks noChangeArrowheads="1"/>
          </p:cNvSpPr>
          <p:nvPr/>
        </p:nvSpPr>
        <p:spPr bwMode="auto">
          <a:xfrm>
            <a:off x="4953000" y="118745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S</a:t>
            </a:r>
            <a:r>
              <a:rPr lang="en-US" altLang="en-US" sz="1800" b="1" baseline="-25000"/>
              <a:t>A</a:t>
            </a:r>
            <a:endParaRPr lang="en-US" altLang="en-US" sz="1800" b="1"/>
          </a:p>
          <a:p>
            <a:pPr>
              <a:spcBef>
                <a:spcPct val="0"/>
              </a:spcBef>
              <a:buFontTx/>
              <a:buNone/>
            </a:pPr>
            <a:endParaRPr lang="en-US" altLang="en-US" sz="1800" b="1"/>
          </a:p>
        </p:txBody>
      </p:sp>
      <p:sp>
        <p:nvSpPr>
          <p:cNvPr id="120847" name="Rectangle 18"/>
          <p:cNvSpPr>
            <a:spLocks noChangeArrowheads="1"/>
          </p:cNvSpPr>
          <p:nvPr/>
        </p:nvSpPr>
        <p:spPr bwMode="auto">
          <a:xfrm>
            <a:off x="25146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a</a:t>
            </a:r>
            <a:endParaRPr lang="en-US" altLang="en-US" sz="2400" b="1" i="1"/>
          </a:p>
        </p:txBody>
      </p:sp>
      <p:sp>
        <p:nvSpPr>
          <p:cNvPr id="120848" name="Rectangle 19"/>
          <p:cNvSpPr>
            <a:spLocks noChangeArrowheads="1"/>
          </p:cNvSpPr>
          <p:nvPr/>
        </p:nvSpPr>
        <p:spPr bwMode="auto">
          <a:xfrm>
            <a:off x="3581400" y="3581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c</a:t>
            </a:r>
            <a:endParaRPr lang="en-US" altLang="en-US" sz="2400" b="1" i="1"/>
          </a:p>
        </p:txBody>
      </p:sp>
      <p:sp>
        <p:nvSpPr>
          <p:cNvPr id="120849" name="Rectangle 20"/>
          <p:cNvSpPr>
            <a:spLocks noChangeArrowheads="1"/>
          </p:cNvSpPr>
          <p:nvPr/>
        </p:nvSpPr>
        <p:spPr bwMode="auto">
          <a:xfrm>
            <a:off x="3429000" y="6078538"/>
            <a:ext cx="36242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(bushels of grapes per year)</a:t>
            </a:r>
          </a:p>
        </p:txBody>
      </p:sp>
      <p:sp>
        <p:nvSpPr>
          <p:cNvPr id="120850" name="Rectangle 21"/>
          <p:cNvSpPr>
            <a:spLocks noChangeArrowheads="1"/>
          </p:cNvSpPr>
          <p:nvPr/>
        </p:nvSpPr>
        <p:spPr bwMode="auto">
          <a:xfrm rot="-5400000">
            <a:off x="34925" y="2311401"/>
            <a:ext cx="290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bushel of  grapes)</a:t>
            </a:r>
          </a:p>
        </p:txBody>
      </p:sp>
      <p:sp>
        <p:nvSpPr>
          <p:cNvPr id="120851" name="Rectangle 22"/>
          <p:cNvSpPr>
            <a:spLocks noChangeArrowheads="1"/>
          </p:cNvSpPr>
          <p:nvPr/>
        </p:nvSpPr>
        <p:spPr bwMode="auto">
          <a:xfrm>
            <a:off x="7162800" y="4495800"/>
            <a:ext cx="403225"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a:t>
            </a:r>
            <a:endParaRPr lang="en-US" altLang="en-US" sz="1600" b="1"/>
          </a:p>
        </p:txBody>
      </p:sp>
      <p:sp>
        <p:nvSpPr>
          <p:cNvPr id="120852" name="Line 23"/>
          <p:cNvSpPr>
            <a:spLocks noChangeShapeType="1"/>
          </p:cNvSpPr>
          <p:nvPr/>
        </p:nvSpPr>
        <p:spPr bwMode="auto">
          <a:xfrm flipV="1">
            <a:off x="2209800" y="4648200"/>
            <a:ext cx="48006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53" name="Line 24"/>
          <p:cNvSpPr>
            <a:spLocks noChangeShapeType="1"/>
          </p:cNvSpPr>
          <p:nvPr/>
        </p:nvSpPr>
        <p:spPr bwMode="auto">
          <a:xfrm flipV="1">
            <a:off x="2514600" y="4724400"/>
            <a:ext cx="0" cy="1066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54" name="Rectangle 27"/>
          <p:cNvSpPr>
            <a:spLocks noChangeArrowheads="1"/>
          </p:cNvSpPr>
          <p:nvPr/>
        </p:nvSpPr>
        <p:spPr bwMode="auto">
          <a:xfrm>
            <a:off x="1800225" y="44196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10</a:t>
            </a:r>
            <a:endParaRPr lang="en-US" altLang="en-US" sz="2400">
              <a:solidFill>
                <a:srgbClr val="FF3300"/>
              </a:solidFill>
            </a:endParaRPr>
          </a:p>
        </p:txBody>
      </p:sp>
      <p:sp>
        <p:nvSpPr>
          <p:cNvPr id="120855" name="Line 28"/>
          <p:cNvSpPr>
            <a:spLocks noChangeShapeType="1"/>
          </p:cNvSpPr>
          <p:nvPr/>
        </p:nvSpPr>
        <p:spPr bwMode="auto">
          <a:xfrm flipV="1">
            <a:off x="2209800" y="40386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56" name="Line 30"/>
          <p:cNvSpPr>
            <a:spLocks noChangeShapeType="1"/>
          </p:cNvSpPr>
          <p:nvPr/>
        </p:nvSpPr>
        <p:spPr bwMode="auto">
          <a:xfrm flipV="1">
            <a:off x="29718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57" name="Rectangle 31"/>
          <p:cNvSpPr>
            <a:spLocks noChangeArrowheads="1"/>
          </p:cNvSpPr>
          <p:nvPr/>
        </p:nvSpPr>
        <p:spPr bwMode="auto">
          <a:xfrm>
            <a:off x="281940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30</a:t>
            </a:r>
          </a:p>
        </p:txBody>
      </p:sp>
      <p:sp>
        <p:nvSpPr>
          <p:cNvPr id="120858" name="Rectangle 33"/>
          <p:cNvSpPr>
            <a:spLocks noChangeArrowheads="1"/>
          </p:cNvSpPr>
          <p:nvPr/>
        </p:nvSpPr>
        <p:spPr bwMode="auto">
          <a:xfrm>
            <a:off x="4191000" y="3581400"/>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d</a:t>
            </a:r>
            <a:endParaRPr lang="en-US" altLang="en-US" sz="2400"/>
          </a:p>
        </p:txBody>
      </p:sp>
      <p:sp>
        <p:nvSpPr>
          <p:cNvPr id="120859" name="Rectangle 34"/>
          <p:cNvSpPr>
            <a:spLocks noChangeArrowheads="1"/>
          </p:cNvSpPr>
          <p:nvPr/>
        </p:nvSpPr>
        <p:spPr bwMode="auto">
          <a:xfrm>
            <a:off x="6781800" y="3841750"/>
            <a:ext cx="4111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a:t>
            </a:r>
            <a:endParaRPr lang="en-US" altLang="en-US" sz="1600" b="1"/>
          </a:p>
        </p:txBody>
      </p:sp>
      <p:sp>
        <p:nvSpPr>
          <p:cNvPr id="120860" name="Line 35"/>
          <p:cNvSpPr>
            <a:spLocks noChangeShapeType="1"/>
          </p:cNvSpPr>
          <p:nvPr/>
        </p:nvSpPr>
        <p:spPr bwMode="auto">
          <a:xfrm flipV="1">
            <a:off x="2209800" y="34290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61" name="Line 36"/>
          <p:cNvSpPr>
            <a:spLocks noChangeShapeType="1"/>
          </p:cNvSpPr>
          <p:nvPr/>
        </p:nvSpPr>
        <p:spPr bwMode="auto">
          <a:xfrm flipV="1">
            <a:off x="2209800" y="2819400"/>
            <a:ext cx="4495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62" name="Rectangle 37"/>
          <p:cNvSpPr>
            <a:spLocks noChangeArrowheads="1"/>
          </p:cNvSpPr>
          <p:nvPr/>
        </p:nvSpPr>
        <p:spPr bwMode="auto">
          <a:xfrm>
            <a:off x="1800225" y="32004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20</a:t>
            </a:r>
          </a:p>
        </p:txBody>
      </p:sp>
      <p:sp>
        <p:nvSpPr>
          <p:cNvPr id="120863" name="Rectangle 38"/>
          <p:cNvSpPr>
            <a:spLocks noChangeArrowheads="1"/>
          </p:cNvSpPr>
          <p:nvPr/>
        </p:nvSpPr>
        <p:spPr bwMode="auto">
          <a:xfrm>
            <a:off x="1800225" y="2590800"/>
            <a:ext cx="485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25</a:t>
            </a:r>
          </a:p>
        </p:txBody>
      </p:sp>
      <p:sp>
        <p:nvSpPr>
          <p:cNvPr id="120864" name="Rectangle 39"/>
          <p:cNvSpPr>
            <a:spLocks noChangeArrowheads="1"/>
          </p:cNvSpPr>
          <p:nvPr/>
        </p:nvSpPr>
        <p:spPr bwMode="auto">
          <a:xfrm>
            <a:off x="6705600" y="2667000"/>
            <a:ext cx="1219200" cy="349250"/>
          </a:xfrm>
          <a:prstGeom prst="rect">
            <a:avLst/>
          </a:prstGeom>
          <a:solidFill>
            <a:srgbClr val="FFCC99"/>
          </a:solidFill>
          <a:ln w="12700">
            <a:solidFill>
              <a:schemeClr val="tx1"/>
            </a:solidFill>
            <a:miter lim="800000"/>
            <a:headEnd/>
            <a:tailEnd/>
          </a:ln>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C </a:t>
            </a:r>
            <a:r>
              <a:rPr lang="en-US" altLang="en-US" sz="1600" b="1"/>
              <a:t>+ tariff</a:t>
            </a:r>
          </a:p>
        </p:txBody>
      </p:sp>
      <p:sp>
        <p:nvSpPr>
          <p:cNvPr id="120865" name="Rectangle 40"/>
          <p:cNvSpPr>
            <a:spLocks noChangeArrowheads="1"/>
          </p:cNvSpPr>
          <p:nvPr/>
        </p:nvSpPr>
        <p:spPr bwMode="auto">
          <a:xfrm>
            <a:off x="6705600" y="3276600"/>
            <a:ext cx="1058863" cy="349250"/>
          </a:xfrm>
          <a:prstGeom prst="rect">
            <a:avLst/>
          </a:prstGeom>
          <a:solidFill>
            <a:srgbClr val="FFCC99"/>
          </a:solidFill>
          <a:ln w="12700">
            <a:solidFill>
              <a:schemeClr val="tx1"/>
            </a:solidFill>
            <a:miter lim="800000"/>
            <a:headEnd/>
            <a:tailEnd/>
          </a:ln>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a:t>S</a:t>
            </a:r>
            <a:r>
              <a:rPr lang="en-US" altLang="en-US" sz="1600" b="1" baseline="-25000"/>
              <a:t>B </a:t>
            </a:r>
            <a:r>
              <a:rPr lang="en-US" altLang="en-US" sz="1600" b="1"/>
              <a:t>+ tariff</a:t>
            </a:r>
          </a:p>
        </p:txBody>
      </p:sp>
      <p:sp>
        <p:nvSpPr>
          <p:cNvPr id="120866" name="Line 41"/>
          <p:cNvSpPr>
            <a:spLocks noChangeShapeType="1"/>
          </p:cNvSpPr>
          <p:nvPr/>
        </p:nvSpPr>
        <p:spPr bwMode="auto">
          <a:xfrm flipV="1">
            <a:off x="3962400" y="2819400"/>
            <a:ext cx="0" cy="2971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67" name="Line 42"/>
          <p:cNvSpPr>
            <a:spLocks noChangeShapeType="1"/>
          </p:cNvSpPr>
          <p:nvPr/>
        </p:nvSpPr>
        <p:spPr bwMode="auto">
          <a:xfrm flipV="1">
            <a:off x="4800600" y="2819400"/>
            <a:ext cx="0" cy="29718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68" name="Line 43"/>
          <p:cNvSpPr>
            <a:spLocks noChangeShapeType="1"/>
          </p:cNvSpPr>
          <p:nvPr/>
        </p:nvSpPr>
        <p:spPr bwMode="auto">
          <a:xfrm flipV="1">
            <a:off x="6324600" y="4648200"/>
            <a:ext cx="0" cy="1143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69" name="Line 44"/>
          <p:cNvSpPr>
            <a:spLocks noChangeShapeType="1"/>
          </p:cNvSpPr>
          <p:nvPr/>
        </p:nvSpPr>
        <p:spPr bwMode="auto">
          <a:xfrm flipV="1">
            <a:off x="5791200" y="4038600"/>
            <a:ext cx="0" cy="17526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70" name="Line 45"/>
          <p:cNvSpPr>
            <a:spLocks noChangeShapeType="1"/>
          </p:cNvSpPr>
          <p:nvPr/>
        </p:nvSpPr>
        <p:spPr bwMode="auto">
          <a:xfrm flipV="1">
            <a:off x="5334000" y="3429000"/>
            <a:ext cx="0" cy="2362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0871" name="Rectangle 46"/>
          <p:cNvSpPr>
            <a:spLocks noChangeArrowheads="1"/>
          </p:cNvSpPr>
          <p:nvPr/>
        </p:nvSpPr>
        <p:spPr bwMode="auto">
          <a:xfrm>
            <a:off x="4800600" y="3584575"/>
            <a:ext cx="31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e</a:t>
            </a:r>
            <a:endParaRPr lang="en-US" altLang="en-US" sz="2400"/>
          </a:p>
        </p:txBody>
      </p:sp>
      <p:sp>
        <p:nvSpPr>
          <p:cNvPr id="120872" name="Rectangle 47"/>
          <p:cNvSpPr>
            <a:spLocks noChangeArrowheads="1"/>
          </p:cNvSpPr>
          <p:nvPr/>
        </p:nvSpPr>
        <p:spPr bwMode="auto">
          <a:xfrm>
            <a:off x="5257800" y="3581400"/>
            <a:ext cx="2825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f</a:t>
            </a:r>
            <a:endParaRPr lang="en-US" altLang="en-US" sz="2400"/>
          </a:p>
        </p:txBody>
      </p:sp>
      <p:sp>
        <p:nvSpPr>
          <p:cNvPr id="120873" name="Rectangle 48"/>
          <p:cNvSpPr>
            <a:spLocks noChangeArrowheads="1"/>
          </p:cNvSpPr>
          <p:nvPr/>
        </p:nvSpPr>
        <p:spPr bwMode="auto">
          <a:xfrm>
            <a:off x="2209800" y="4194175"/>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g</a:t>
            </a:r>
            <a:endParaRPr lang="en-US" altLang="en-US" sz="2400"/>
          </a:p>
        </p:txBody>
      </p:sp>
      <p:sp>
        <p:nvSpPr>
          <p:cNvPr id="120874" name="Rectangle 49"/>
          <p:cNvSpPr>
            <a:spLocks noChangeArrowheads="1"/>
          </p:cNvSpPr>
          <p:nvPr/>
        </p:nvSpPr>
        <p:spPr bwMode="auto">
          <a:xfrm>
            <a:off x="2697163" y="427037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h</a:t>
            </a:r>
            <a:endParaRPr lang="en-US" altLang="en-US" sz="2400"/>
          </a:p>
        </p:txBody>
      </p:sp>
      <p:sp>
        <p:nvSpPr>
          <p:cNvPr id="120875" name="Rectangle 50"/>
          <p:cNvSpPr>
            <a:spLocks noChangeArrowheads="1"/>
          </p:cNvSpPr>
          <p:nvPr/>
        </p:nvSpPr>
        <p:spPr bwMode="auto">
          <a:xfrm>
            <a:off x="3048000" y="4194175"/>
            <a:ext cx="2651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i</a:t>
            </a:r>
            <a:endParaRPr lang="en-US" altLang="en-US" sz="2400"/>
          </a:p>
        </p:txBody>
      </p:sp>
      <p:sp>
        <p:nvSpPr>
          <p:cNvPr id="120876" name="Rectangle 51"/>
          <p:cNvSpPr>
            <a:spLocks noChangeArrowheads="1"/>
          </p:cNvSpPr>
          <p:nvPr/>
        </p:nvSpPr>
        <p:spPr bwMode="auto">
          <a:xfrm>
            <a:off x="3581400" y="4194175"/>
            <a:ext cx="2825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j</a:t>
            </a:r>
            <a:endParaRPr lang="en-US" altLang="en-US" sz="2400"/>
          </a:p>
        </p:txBody>
      </p:sp>
      <p:sp>
        <p:nvSpPr>
          <p:cNvPr id="120877" name="Rectangle 52"/>
          <p:cNvSpPr>
            <a:spLocks noChangeArrowheads="1"/>
          </p:cNvSpPr>
          <p:nvPr/>
        </p:nvSpPr>
        <p:spPr bwMode="auto">
          <a:xfrm>
            <a:off x="4267200" y="4194175"/>
            <a:ext cx="35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k</a:t>
            </a:r>
            <a:endParaRPr lang="en-US" altLang="en-US" sz="2400"/>
          </a:p>
        </p:txBody>
      </p:sp>
      <p:sp>
        <p:nvSpPr>
          <p:cNvPr id="120878" name="Rectangle 53"/>
          <p:cNvSpPr>
            <a:spLocks noChangeArrowheads="1"/>
          </p:cNvSpPr>
          <p:nvPr/>
        </p:nvSpPr>
        <p:spPr bwMode="auto">
          <a:xfrm>
            <a:off x="4876800" y="4191000"/>
            <a:ext cx="2651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l</a:t>
            </a:r>
            <a:endParaRPr lang="en-US" altLang="en-US" sz="2400"/>
          </a:p>
        </p:txBody>
      </p:sp>
      <p:sp>
        <p:nvSpPr>
          <p:cNvPr id="120879" name="Rectangle 54"/>
          <p:cNvSpPr>
            <a:spLocks noChangeArrowheads="1"/>
          </p:cNvSpPr>
          <p:nvPr/>
        </p:nvSpPr>
        <p:spPr bwMode="auto">
          <a:xfrm>
            <a:off x="5410200" y="4191000"/>
            <a:ext cx="434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m</a:t>
            </a:r>
            <a:endParaRPr lang="en-US" altLang="en-US" sz="2400"/>
          </a:p>
        </p:txBody>
      </p:sp>
      <p:sp>
        <p:nvSpPr>
          <p:cNvPr id="120880" name="Rectangle 55"/>
          <p:cNvSpPr>
            <a:spLocks noChangeArrowheads="1"/>
          </p:cNvSpPr>
          <p:nvPr/>
        </p:nvSpPr>
        <p:spPr bwMode="auto">
          <a:xfrm>
            <a:off x="5821363" y="4270375"/>
            <a:ext cx="3508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t>n</a:t>
            </a:r>
            <a:endParaRPr lang="en-US" altLang="en-US" sz="2400"/>
          </a:p>
        </p:txBody>
      </p:sp>
      <p:sp>
        <p:nvSpPr>
          <p:cNvPr id="120881" name="Rectangle 56"/>
          <p:cNvSpPr>
            <a:spLocks noChangeArrowheads="1"/>
          </p:cNvSpPr>
          <p:nvPr/>
        </p:nvSpPr>
        <p:spPr bwMode="auto">
          <a:xfrm>
            <a:off x="32448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50</a:t>
            </a:r>
          </a:p>
        </p:txBody>
      </p:sp>
      <p:sp>
        <p:nvSpPr>
          <p:cNvPr id="120882" name="Rectangle 57"/>
          <p:cNvSpPr>
            <a:spLocks noChangeArrowheads="1"/>
          </p:cNvSpPr>
          <p:nvPr/>
        </p:nvSpPr>
        <p:spPr bwMode="auto">
          <a:xfrm>
            <a:off x="3778250" y="5729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70</a:t>
            </a:r>
          </a:p>
        </p:txBody>
      </p:sp>
      <p:sp>
        <p:nvSpPr>
          <p:cNvPr id="120883" name="Rectangle 58"/>
          <p:cNvSpPr>
            <a:spLocks noChangeArrowheads="1"/>
          </p:cNvSpPr>
          <p:nvPr/>
        </p:nvSpPr>
        <p:spPr bwMode="auto">
          <a:xfrm>
            <a:off x="46164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100</a:t>
            </a:r>
          </a:p>
        </p:txBody>
      </p:sp>
      <p:sp>
        <p:nvSpPr>
          <p:cNvPr id="120884" name="Rectangle 59"/>
          <p:cNvSpPr>
            <a:spLocks noChangeArrowheads="1"/>
          </p:cNvSpPr>
          <p:nvPr/>
        </p:nvSpPr>
        <p:spPr bwMode="auto">
          <a:xfrm>
            <a:off x="51498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120</a:t>
            </a:r>
          </a:p>
        </p:txBody>
      </p:sp>
      <p:sp>
        <p:nvSpPr>
          <p:cNvPr id="120885" name="Rectangle 60"/>
          <p:cNvSpPr>
            <a:spLocks noChangeArrowheads="1"/>
          </p:cNvSpPr>
          <p:nvPr/>
        </p:nvSpPr>
        <p:spPr bwMode="auto">
          <a:xfrm>
            <a:off x="56070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140</a:t>
            </a:r>
          </a:p>
        </p:txBody>
      </p:sp>
      <p:sp>
        <p:nvSpPr>
          <p:cNvPr id="120886" name="Rectangle 61"/>
          <p:cNvSpPr>
            <a:spLocks noChangeArrowheads="1"/>
          </p:cNvSpPr>
          <p:nvPr/>
        </p:nvSpPr>
        <p:spPr bwMode="auto">
          <a:xfrm>
            <a:off x="6064250" y="5729288"/>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160</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3200" smtClean="0"/>
              <a:t>The United States has free trade agreements in force with 20 countries </a:t>
            </a:r>
            <a:r>
              <a:rPr lang="en-US" altLang="en-US" sz="3200" smtClean="0">
                <a:solidFill>
                  <a:srgbClr val="FF0000"/>
                </a:solidFill>
                <a:hlinkClick r:id="rId3"/>
              </a:rPr>
              <a:t>http://www.ustr.gov/</a:t>
            </a:r>
            <a:r>
              <a:rPr lang="en-US" altLang="en-US" sz="3200" smtClean="0">
                <a:solidFill>
                  <a:srgbClr val="FF0000"/>
                </a:solidFill>
              </a:rPr>
              <a:t/>
            </a:r>
            <a:br>
              <a:rPr lang="en-US" altLang="en-US" sz="3200" smtClean="0">
                <a:solidFill>
                  <a:srgbClr val="FF0000"/>
                </a:solidFill>
              </a:rPr>
            </a:br>
            <a:r>
              <a:rPr lang="en-US" altLang="en-US" sz="3200" smtClean="0">
                <a:solidFill>
                  <a:srgbClr val="FF0000"/>
                </a:solidFill>
              </a:rPr>
              <a:t>	</a:t>
            </a:r>
          </a:p>
        </p:txBody>
      </p:sp>
      <p:sp>
        <p:nvSpPr>
          <p:cNvPr id="15363" name="Rectangle 3"/>
          <p:cNvSpPr>
            <a:spLocks noGrp="1" noChangeArrowheads="1"/>
          </p:cNvSpPr>
          <p:nvPr>
            <p:ph type="body" idx="1"/>
          </p:nvPr>
        </p:nvSpPr>
        <p:spPr>
          <a:xfrm>
            <a:off x="655638" y="1600200"/>
            <a:ext cx="7772400" cy="4648200"/>
          </a:xfrm>
        </p:spPr>
        <p:txBody>
          <a:bodyPr/>
          <a:lstStyle/>
          <a:p>
            <a:pPr eaLnBrk="1" hangingPunct="1">
              <a:lnSpc>
                <a:spcPct val="90000"/>
              </a:lnSpc>
              <a:spcBef>
                <a:spcPct val="40000"/>
              </a:spcBef>
            </a:pPr>
            <a:r>
              <a:rPr lang="en-US" altLang="en-US" smtClean="0"/>
              <a:t>Over 50% of US exports go to these countries, even though they produce only about 10% of world GDP.</a:t>
            </a:r>
          </a:p>
          <a:p>
            <a:pPr eaLnBrk="1" hangingPunct="1">
              <a:lnSpc>
                <a:spcPct val="90000"/>
              </a:lnSpc>
              <a:spcBef>
                <a:spcPct val="40000"/>
              </a:spcBef>
            </a:pPr>
            <a:r>
              <a:rPr lang="en-US" altLang="en-US" smtClean="0"/>
              <a:t>NAFTA consists of the U.S., Canada, and Mexico; began January 1, 1994</a:t>
            </a:r>
          </a:p>
          <a:p>
            <a:pPr eaLnBrk="1" hangingPunct="1">
              <a:lnSpc>
                <a:spcPct val="90000"/>
              </a:lnSpc>
              <a:spcBef>
                <a:spcPct val="40000"/>
              </a:spcBef>
            </a:pPr>
            <a:r>
              <a:rPr lang="en-US" altLang="en-US" smtClean="0"/>
              <a:t>Was an expansion of an existing </a:t>
            </a:r>
            <a:br>
              <a:rPr lang="en-US" altLang="en-US" smtClean="0"/>
            </a:br>
            <a:r>
              <a:rPr lang="en-US" altLang="en-US" smtClean="0"/>
              <a:t>US–Canada FTA to include Mexico</a:t>
            </a:r>
          </a:p>
          <a:p>
            <a:pPr eaLnBrk="1" hangingPunct="1">
              <a:lnSpc>
                <a:spcPct val="90000"/>
              </a:lnSpc>
              <a:spcBef>
                <a:spcPct val="40000"/>
              </a:spcBef>
            </a:pPr>
            <a:r>
              <a:rPr lang="en-US" altLang="en-US" smtClean="0"/>
              <a:t>Also includes agreements on environmental, labor, and intellectual property rights issues</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51CEA58-D53E-4D36-BD20-730D3437AD5C}" type="slidenum">
              <a:rPr lang="en-US" altLang="en-US" sz="2400" smtClean="0"/>
              <a:pPr>
                <a:spcBef>
                  <a:spcPct val="0"/>
                </a:spcBef>
                <a:buFontTx/>
                <a:buNone/>
              </a:pPr>
              <a:t>7</a:t>
            </a:fld>
            <a:endParaRPr lang="en-US" altLang="en-US" sz="2400" smtClean="0"/>
          </a:p>
        </p:txBody>
      </p:sp>
    </p:spTree>
  </p:cSld>
  <p:clrMapOvr>
    <a:masterClrMapping/>
  </p:clrMapOvr>
  <p:transition spd="med">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8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DAA0BCF-0FE8-46A4-896A-E2CB21F6B050}" type="slidenum">
              <a:rPr lang="en-US" altLang="en-US" sz="2400" smtClean="0"/>
              <a:pPr>
                <a:spcBef>
                  <a:spcPct val="0"/>
                </a:spcBef>
                <a:buFontTx/>
                <a:buNone/>
              </a:pPr>
              <a:t>70</a:t>
            </a:fld>
            <a:endParaRPr lang="en-US" altLang="en-US" sz="2400" smtClean="0"/>
          </a:p>
        </p:txBody>
      </p:sp>
      <p:sp>
        <p:nvSpPr>
          <p:cNvPr id="122883" name="AutoShape 47"/>
          <p:cNvSpPr>
            <a:spLocks noChangeArrowheads="1"/>
          </p:cNvSpPr>
          <p:nvPr/>
        </p:nvSpPr>
        <p:spPr bwMode="auto">
          <a:xfrm>
            <a:off x="2286000" y="2971800"/>
            <a:ext cx="2057400" cy="457200"/>
          </a:xfrm>
          <a:prstGeom prst="rtTriangle">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22884" name="AutoShape 46"/>
          <p:cNvSpPr>
            <a:spLocks noChangeArrowheads="1"/>
          </p:cNvSpPr>
          <p:nvPr/>
        </p:nvSpPr>
        <p:spPr bwMode="auto">
          <a:xfrm>
            <a:off x="762000" y="3429000"/>
            <a:ext cx="1524000" cy="457200"/>
          </a:xfrm>
          <a:prstGeom prst="flowChartProcess">
            <a:avLst/>
          </a:prstGeom>
          <a:solidFill>
            <a:schemeClr va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22885" name="Line 37"/>
          <p:cNvSpPr>
            <a:spLocks noChangeShapeType="1"/>
          </p:cNvSpPr>
          <p:nvPr/>
        </p:nvSpPr>
        <p:spPr bwMode="auto">
          <a:xfrm>
            <a:off x="762000" y="3886200"/>
            <a:ext cx="69342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886" name="Line 2"/>
          <p:cNvSpPr>
            <a:spLocks noChangeShapeType="1"/>
          </p:cNvSpPr>
          <p:nvPr/>
        </p:nvSpPr>
        <p:spPr bwMode="auto">
          <a:xfrm>
            <a:off x="762000" y="3429000"/>
            <a:ext cx="6019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887" name="Line 3"/>
          <p:cNvSpPr>
            <a:spLocks noChangeShapeType="1"/>
          </p:cNvSpPr>
          <p:nvPr/>
        </p:nvSpPr>
        <p:spPr bwMode="auto">
          <a:xfrm>
            <a:off x="762000" y="2667000"/>
            <a:ext cx="7772400" cy="160020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888" name="Line 5"/>
          <p:cNvSpPr>
            <a:spLocks noChangeShapeType="1"/>
          </p:cNvSpPr>
          <p:nvPr/>
        </p:nvSpPr>
        <p:spPr bwMode="auto">
          <a:xfrm flipV="1">
            <a:off x="2286000" y="2971800"/>
            <a:ext cx="0" cy="2743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889" name="Line 6"/>
          <p:cNvSpPr>
            <a:spLocks noChangeShapeType="1"/>
          </p:cNvSpPr>
          <p:nvPr/>
        </p:nvSpPr>
        <p:spPr bwMode="auto">
          <a:xfrm flipV="1">
            <a:off x="4572000" y="3429000"/>
            <a:ext cx="0" cy="22860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890" name="Rectangle 8"/>
          <p:cNvSpPr>
            <a:spLocks noGrp="1" noChangeArrowheads="1"/>
          </p:cNvSpPr>
          <p:nvPr>
            <p:ph type="title"/>
          </p:nvPr>
        </p:nvSpPr>
        <p:spPr>
          <a:xfrm>
            <a:off x="381000" y="0"/>
            <a:ext cx="8077200" cy="1371600"/>
          </a:xfrm>
          <a:noFill/>
        </p:spPr>
        <p:txBody>
          <a:bodyPr lIns="90488" tIns="44450" rIns="90488" bIns="44450"/>
          <a:lstStyle/>
          <a:p>
            <a:pPr algn="l"/>
            <a:r>
              <a:rPr lang="en-US" altLang="en-US" sz="3200" b="1" smtClean="0">
                <a:solidFill>
                  <a:schemeClr val="tx1"/>
                </a:solidFill>
              </a:rPr>
              <a:t>A Small Country Joins a Customs Union (Horizontal Export Supply)</a:t>
            </a:r>
            <a:r>
              <a:rPr lang="en-US" altLang="en-US" sz="1800" b="1" smtClean="0">
                <a:solidFill>
                  <a:schemeClr val="tx1"/>
                </a:solidFill>
              </a:rPr>
              <a:t> </a:t>
            </a:r>
          </a:p>
        </p:txBody>
      </p:sp>
      <p:grpSp>
        <p:nvGrpSpPr>
          <p:cNvPr id="122891" name="Group 9"/>
          <p:cNvGrpSpPr>
            <a:grpSpLocks/>
          </p:cNvGrpSpPr>
          <p:nvPr/>
        </p:nvGrpSpPr>
        <p:grpSpPr bwMode="auto">
          <a:xfrm>
            <a:off x="762000" y="1371600"/>
            <a:ext cx="7315200" cy="4343400"/>
            <a:chOff x="480" y="864"/>
            <a:chExt cx="2160" cy="2703"/>
          </a:xfrm>
        </p:grpSpPr>
        <p:sp>
          <p:nvSpPr>
            <p:cNvPr id="122917" name="Line 10"/>
            <p:cNvSpPr>
              <a:spLocks noChangeShapeType="1"/>
            </p:cNvSpPr>
            <p:nvPr/>
          </p:nvSpPr>
          <p:spPr bwMode="auto">
            <a:xfrm>
              <a:off x="480" y="864"/>
              <a:ext cx="0" cy="270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918" name="Line 11"/>
            <p:cNvSpPr>
              <a:spLocks noChangeShapeType="1"/>
            </p:cNvSpPr>
            <p:nvPr/>
          </p:nvSpPr>
          <p:spPr bwMode="auto">
            <a:xfrm>
              <a:off x="480" y="3552"/>
              <a:ext cx="216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22892" name="Rectangle 12"/>
          <p:cNvSpPr>
            <a:spLocks noChangeArrowheads="1"/>
          </p:cNvSpPr>
          <p:nvPr/>
        </p:nvSpPr>
        <p:spPr bwMode="auto">
          <a:xfrm>
            <a:off x="501650" y="5486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0</a:t>
            </a:r>
          </a:p>
        </p:txBody>
      </p:sp>
      <p:sp>
        <p:nvSpPr>
          <p:cNvPr id="122893" name="Line 13"/>
          <p:cNvSpPr>
            <a:spLocks noChangeShapeType="1"/>
          </p:cNvSpPr>
          <p:nvPr/>
        </p:nvSpPr>
        <p:spPr bwMode="auto">
          <a:xfrm flipV="1">
            <a:off x="762000" y="3657600"/>
            <a:ext cx="0" cy="1981200"/>
          </a:xfrm>
          <a:prstGeom prst="line">
            <a:avLst/>
          </a:prstGeom>
          <a:noFill/>
          <a:ln w="25400">
            <a:solidFill>
              <a:srgbClr val="FF33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894" name="Rectangle 14"/>
          <p:cNvSpPr>
            <a:spLocks noChangeArrowheads="1"/>
          </p:cNvSpPr>
          <p:nvPr/>
        </p:nvSpPr>
        <p:spPr bwMode="auto">
          <a:xfrm>
            <a:off x="5943600" y="4343400"/>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Import Demand, M</a:t>
            </a:r>
          </a:p>
        </p:txBody>
      </p:sp>
      <p:sp>
        <p:nvSpPr>
          <p:cNvPr id="122895" name="Rectangle 16"/>
          <p:cNvSpPr>
            <a:spLocks noChangeArrowheads="1"/>
          </p:cNvSpPr>
          <p:nvPr/>
        </p:nvSpPr>
        <p:spPr bwMode="auto">
          <a:xfrm>
            <a:off x="3429000" y="6078538"/>
            <a:ext cx="3225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Quantity </a:t>
            </a:r>
            <a:r>
              <a:rPr lang="en-US" altLang="en-US" sz="1600" b="1"/>
              <a:t>(million units per year)</a:t>
            </a:r>
          </a:p>
        </p:txBody>
      </p:sp>
      <p:sp>
        <p:nvSpPr>
          <p:cNvPr id="122896" name="Rectangle 17"/>
          <p:cNvSpPr>
            <a:spLocks noChangeArrowheads="1"/>
          </p:cNvSpPr>
          <p:nvPr/>
        </p:nvSpPr>
        <p:spPr bwMode="auto">
          <a:xfrm rot="-5400000">
            <a:off x="-635794" y="3061494"/>
            <a:ext cx="17922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Price </a:t>
            </a:r>
            <a:r>
              <a:rPr lang="en-US" altLang="en-US" sz="1600" b="1"/>
              <a:t>($ per unit)</a:t>
            </a:r>
          </a:p>
        </p:txBody>
      </p:sp>
      <p:sp>
        <p:nvSpPr>
          <p:cNvPr id="122897" name="Oval 19"/>
          <p:cNvSpPr>
            <a:spLocks noChangeArrowheads="1"/>
          </p:cNvSpPr>
          <p:nvPr/>
        </p:nvSpPr>
        <p:spPr bwMode="auto">
          <a:xfrm>
            <a:off x="4495800" y="33528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22898" name="Oval 20"/>
          <p:cNvSpPr>
            <a:spLocks noChangeArrowheads="1"/>
          </p:cNvSpPr>
          <p:nvPr/>
        </p:nvSpPr>
        <p:spPr bwMode="auto">
          <a:xfrm>
            <a:off x="2209800" y="28956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22899" name="Rectangle 21"/>
          <p:cNvSpPr>
            <a:spLocks noChangeArrowheads="1"/>
          </p:cNvSpPr>
          <p:nvPr/>
        </p:nvSpPr>
        <p:spPr bwMode="auto">
          <a:xfrm>
            <a:off x="381000" y="2362200"/>
            <a:ext cx="5334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rgbClr val="FF0000"/>
                </a:solidFill>
              </a:rPr>
              <a:t>$8</a:t>
            </a:r>
          </a:p>
        </p:txBody>
      </p:sp>
      <p:sp>
        <p:nvSpPr>
          <p:cNvPr id="122900" name="Rectangle 22"/>
          <p:cNvSpPr>
            <a:spLocks noChangeArrowheads="1"/>
          </p:cNvSpPr>
          <p:nvPr/>
        </p:nvSpPr>
        <p:spPr bwMode="auto">
          <a:xfrm>
            <a:off x="7772400" y="3675063"/>
            <a:ext cx="6096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rgbClr val="0000FF"/>
                </a:solidFill>
              </a:rPr>
              <a:t>P</a:t>
            </a:r>
            <a:r>
              <a:rPr lang="en-US" altLang="en-US" sz="1800" baseline="-25000">
                <a:solidFill>
                  <a:srgbClr val="0000FF"/>
                </a:solidFill>
              </a:rPr>
              <a:t>EU</a:t>
            </a:r>
            <a:endParaRPr lang="en-US" altLang="en-US" sz="2400">
              <a:solidFill>
                <a:srgbClr val="0000FF"/>
              </a:solidFill>
            </a:endParaRPr>
          </a:p>
        </p:txBody>
      </p:sp>
      <p:sp>
        <p:nvSpPr>
          <p:cNvPr id="122901" name="Rectangle 23"/>
          <p:cNvSpPr>
            <a:spLocks noChangeArrowheads="1"/>
          </p:cNvSpPr>
          <p:nvPr/>
        </p:nvSpPr>
        <p:spPr bwMode="auto">
          <a:xfrm>
            <a:off x="4038600" y="5715000"/>
            <a:ext cx="1447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rgbClr val="FF0000"/>
                </a:solidFill>
              </a:rPr>
              <a:t>270 = M</a:t>
            </a:r>
            <a:r>
              <a:rPr lang="en-US" altLang="en-US" sz="1800" baseline="-25000">
                <a:solidFill>
                  <a:srgbClr val="FF0000"/>
                </a:solidFill>
              </a:rPr>
              <a:t>CU</a:t>
            </a:r>
          </a:p>
          <a:p>
            <a:pPr>
              <a:spcBef>
                <a:spcPct val="0"/>
              </a:spcBef>
              <a:buFontTx/>
              <a:buNone/>
            </a:pPr>
            <a:endParaRPr lang="en-US" altLang="en-US" sz="1800" baseline="-25000">
              <a:solidFill>
                <a:srgbClr val="0000FF"/>
              </a:solidFill>
            </a:endParaRPr>
          </a:p>
        </p:txBody>
      </p:sp>
      <p:sp>
        <p:nvSpPr>
          <p:cNvPr id="122902" name="Line 27"/>
          <p:cNvSpPr>
            <a:spLocks noChangeShapeType="1"/>
          </p:cNvSpPr>
          <p:nvPr/>
        </p:nvSpPr>
        <p:spPr bwMode="auto">
          <a:xfrm flipV="1">
            <a:off x="914400" y="2971800"/>
            <a:ext cx="0" cy="83820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903" name="Oval 29"/>
          <p:cNvSpPr>
            <a:spLocks noChangeArrowheads="1"/>
          </p:cNvSpPr>
          <p:nvPr/>
        </p:nvSpPr>
        <p:spPr bwMode="auto">
          <a:xfrm>
            <a:off x="2209800" y="3810000"/>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22904" name="Rectangle 30"/>
          <p:cNvSpPr>
            <a:spLocks noChangeArrowheads="1"/>
          </p:cNvSpPr>
          <p:nvPr/>
        </p:nvSpPr>
        <p:spPr bwMode="auto">
          <a:xfrm>
            <a:off x="6858000" y="2819400"/>
            <a:ext cx="9906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chemeClr val="accent2"/>
                </a:solidFill>
              </a:rPr>
              <a:t>P</a:t>
            </a:r>
            <a:r>
              <a:rPr lang="en-US" altLang="en-US" sz="1800" baseline="-25000">
                <a:solidFill>
                  <a:schemeClr val="accent2"/>
                </a:solidFill>
              </a:rPr>
              <a:t>EU </a:t>
            </a:r>
            <a:r>
              <a:rPr lang="en-US" altLang="en-US" sz="1800">
                <a:solidFill>
                  <a:schemeClr val="accent2"/>
                </a:solidFill>
              </a:rPr>
              <a:t>+T</a:t>
            </a:r>
          </a:p>
        </p:txBody>
      </p:sp>
      <p:sp>
        <p:nvSpPr>
          <p:cNvPr id="122905" name="Rectangle 31"/>
          <p:cNvSpPr>
            <a:spLocks noChangeArrowheads="1"/>
          </p:cNvSpPr>
          <p:nvPr/>
        </p:nvSpPr>
        <p:spPr bwMode="auto">
          <a:xfrm>
            <a:off x="6934200" y="3217863"/>
            <a:ext cx="6096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rgbClr val="FF0000"/>
                </a:solidFill>
              </a:rPr>
              <a:t>P</a:t>
            </a:r>
            <a:r>
              <a:rPr lang="en-US" altLang="en-US" sz="1800" baseline="-25000">
                <a:solidFill>
                  <a:srgbClr val="FF0000"/>
                </a:solidFill>
              </a:rPr>
              <a:t>MX</a:t>
            </a:r>
          </a:p>
        </p:txBody>
      </p:sp>
      <p:sp>
        <p:nvSpPr>
          <p:cNvPr id="122906" name="Rectangle 32"/>
          <p:cNvSpPr>
            <a:spLocks noChangeArrowheads="1"/>
          </p:cNvSpPr>
          <p:nvPr/>
        </p:nvSpPr>
        <p:spPr bwMode="auto">
          <a:xfrm>
            <a:off x="1752600" y="5715000"/>
            <a:ext cx="12954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chemeClr val="accent2"/>
                </a:solidFill>
              </a:rPr>
              <a:t>100 = </a:t>
            </a:r>
            <a:r>
              <a:rPr lang="en-US" altLang="en-US" sz="1800">
                <a:solidFill>
                  <a:srgbClr val="0000FF"/>
                </a:solidFill>
              </a:rPr>
              <a:t>M</a:t>
            </a:r>
            <a:r>
              <a:rPr lang="en-US" altLang="en-US" sz="1800" baseline="-25000">
                <a:solidFill>
                  <a:srgbClr val="0000FF"/>
                </a:solidFill>
              </a:rPr>
              <a:t>T</a:t>
            </a:r>
          </a:p>
        </p:txBody>
      </p:sp>
      <p:sp>
        <p:nvSpPr>
          <p:cNvPr id="122907" name="Rectangle 34"/>
          <p:cNvSpPr>
            <a:spLocks noChangeArrowheads="1"/>
          </p:cNvSpPr>
          <p:nvPr/>
        </p:nvSpPr>
        <p:spPr bwMode="auto">
          <a:xfrm>
            <a:off x="1295400" y="3048000"/>
            <a:ext cx="838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T= $2</a:t>
            </a:r>
            <a:endParaRPr lang="en-US" altLang="en-US" sz="2400"/>
          </a:p>
        </p:txBody>
      </p:sp>
      <p:sp>
        <p:nvSpPr>
          <p:cNvPr id="122908" name="Rectangle 36"/>
          <p:cNvSpPr>
            <a:spLocks noChangeArrowheads="1"/>
          </p:cNvSpPr>
          <p:nvPr/>
        </p:nvSpPr>
        <p:spPr bwMode="auto">
          <a:xfrm>
            <a:off x="2362200" y="3048000"/>
            <a:ext cx="838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 b+d</a:t>
            </a:r>
            <a:endParaRPr lang="en-US" altLang="en-US" sz="2400"/>
          </a:p>
        </p:txBody>
      </p:sp>
      <p:sp>
        <p:nvSpPr>
          <p:cNvPr id="122909" name="Line 38"/>
          <p:cNvSpPr>
            <a:spLocks noChangeShapeType="1"/>
          </p:cNvSpPr>
          <p:nvPr/>
        </p:nvSpPr>
        <p:spPr bwMode="auto">
          <a:xfrm>
            <a:off x="762000" y="2971800"/>
            <a:ext cx="6019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910" name="Line 39"/>
          <p:cNvSpPr>
            <a:spLocks noChangeShapeType="1"/>
          </p:cNvSpPr>
          <p:nvPr/>
        </p:nvSpPr>
        <p:spPr bwMode="auto">
          <a:xfrm>
            <a:off x="762000" y="2514600"/>
            <a:ext cx="6019800" cy="0"/>
          </a:xfrm>
          <a:prstGeom prst="line">
            <a:avLst/>
          </a:prstGeom>
          <a:noFill/>
          <a:ln w="508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911" name="Rectangle 40"/>
          <p:cNvSpPr>
            <a:spLocks noChangeArrowheads="1"/>
          </p:cNvSpPr>
          <p:nvPr/>
        </p:nvSpPr>
        <p:spPr bwMode="auto">
          <a:xfrm>
            <a:off x="6858000" y="2286000"/>
            <a:ext cx="9144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rgbClr val="FF0000"/>
                </a:solidFill>
              </a:rPr>
              <a:t>P</a:t>
            </a:r>
            <a:r>
              <a:rPr lang="en-US" altLang="en-US" sz="1800" baseline="-25000">
                <a:solidFill>
                  <a:srgbClr val="FF0000"/>
                </a:solidFill>
              </a:rPr>
              <a:t>MX</a:t>
            </a:r>
            <a:r>
              <a:rPr lang="en-US" altLang="en-US" sz="1800" baseline="-25000">
                <a:solidFill>
                  <a:schemeClr val="accent2"/>
                </a:solidFill>
              </a:rPr>
              <a:t> </a:t>
            </a:r>
            <a:r>
              <a:rPr lang="en-US" altLang="en-US" sz="1800">
                <a:solidFill>
                  <a:srgbClr val="FF0000"/>
                </a:solidFill>
              </a:rPr>
              <a:t>+T</a:t>
            </a:r>
          </a:p>
        </p:txBody>
      </p:sp>
      <p:sp>
        <p:nvSpPr>
          <p:cNvPr id="122912" name="Rectangle 41"/>
          <p:cNvSpPr>
            <a:spLocks noChangeArrowheads="1"/>
          </p:cNvSpPr>
          <p:nvPr/>
        </p:nvSpPr>
        <p:spPr bwMode="auto">
          <a:xfrm>
            <a:off x="381000" y="3276600"/>
            <a:ext cx="5334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rgbClr val="FF0000"/>
                </a:solidFill>
              </a:rPr>
              <a:t>$6</a:t>
            </a:r>
          </a:p>
        </p:txBody>
      </p:sp>
      <p:sp>
        <p:nvSpPr>
          <p:cNvPr id="122913" name="Rectangle 42"/>
          <p:cNvSpPr>
            <a:spLocks noChangeArrowheads="1"/>
          </p:cNvSpPr>
          <p:nvPr/>
        </p:nvSpPr>
        <p:spPr bwMode="auto">
          <a:xfrm>
            <a:off x="381000" y="3733800"/>
            <a:ext cx="5334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chemeClr val="accent2"/>
                </a:solidFill>
              </a:rPr>
              <a:t>$5</a:t>
            </a:r>
          </a:p>
        </p:txBody>
      </p:sp>
      <p:sp>
        <p:nvSpPr>
          <p:cNvPr id="122914" name="Rectangle 43"/>
          <p:cNvSpPr>
            <a:spLocks noChangeArrowheads="1"/>
          </p:cNvSpPr>
          <p:nvPr/>
        </p:nvSpPr>
        <p:spPr bwMode="auto">
          <a:xfrm>
            <a:off x="381000" y="2819400"/>
            <a:ext cx="5334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chemeClr val="accent2"/>
                </a:solidFill>
              </a:rPr>
              <a:t>$7</a:t>
            </a:r>
          </a:p>
        </p:txBody>
      </p:sp>
      <p:sp>
        <p:nvSpPr>
          <p:cNvPr id="122915" name="Line 44"/>
          <p:cNvSpPr>
            <a:spLocks noChangeShapeType="1"/>
          </p:cNvSpPr>
          <p:nvPr/>
        </p:nvSpPr>
        <p:spPr bwMode="auto">
          <a:xfrm flipV="1">
            <a:off x="1219200" y="2514600"/>
            <a:ext cx="0" cy="838200"/>
          </a:xfrm>
          <a:prstGeom prst="line">
            <a:avLst/>
          </a:prstGeom>
          <a:noFill/>
          <a:ln w="12700">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916" name="Rectangle 45"/>
          <p:cNvSpPr>
            <a:spLocks noChangeArrowheads="1"/>
          </p:cNvSpPr>
          <p:nvPr/>
        </p:nvSpPr>
        <p:spPr bwMode="auto">
          <a:xfrm>
            <a:off x="1295400" y="3522663"/>
            <a:ext cx="8382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 e</a:t>
            </a:r>
            <a:endParaRPr lang="en-US" altLang="en-US" sz="2400"/>
          </a:p>
        </p:txBody>
      </p:sp>
    </p:spTree>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altLang="en-US" smtClean="0"/>
              <a:t>The 17 FTAs in force</a:t>
            </a:r>
          </a:p>
        </p:txBody>
      </p:sp>
      <p:sp>
        <p:nvSpPr>
          <p:cNvPr id="124931" name="Content Placeholder 2"/>
          <p:cNvSpPr>
            <a:spLocks noGrp="1"/>
          </p:cNvSpPr>
          <p:nvPr>
            <p:ph idx="1"/>
          </p:nvPr>
        </p:nvSpPr>
        <p:spPr/>
        <p:txBody>
          <a:bodyPr/>
          <a:lstStyle/>
          <a:p>
            <a:r>
              <a:rPr lang="en-US" altLang="en-US" smtClean="0"/>
              <a:t>The United States has free trade agreements in force with 17 countries: Australia, Bahrain, Canada, Chile, Costa Rica, Dominican Republic, El Salvador, Guatemala, Honduras, Israel, Jordan, Mexico, Morocco, Nicaragua, Oman, Peru, and Singapore.</a:t>
            </a:r>
          </a:p>
          <a:p>
            <a:pPr>
              <a:buFontTx/>
              <a:buNone/>
            </a:pPr>
            <a:endParaRPr lang="en-US" altLang="en-US" smtClean="0"/>
          </a:p>
        </p:txBody>
      </p:sp>
      <p:sp>
        <p:nvSpPr>
          <p:cNvPr id="1249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A0D6615-4E90-407A-B65B-DDD91D463F9F}" type="slidenum">
              <a:rPr lang="en-US" altLang="en-US" sz="2400" smtClean="0"/>
              <a:pPr>
                <a:spcBef>
                  <a:spcPct val="0"/>
                </a:spcBef>
                <a:buFontTx/>
                <a:buNone/>
              </a:pPr>
              <a:t>71</a:t>
            </a:fld>
            <a:endParaRPr lang="en-US" altLang="en-US" sz="240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r>
              <a:rPr lang="en-US" altLang="en-US" smtClean="0"/>
              <a:t>Three FTAs signed; not in force</a:t>
            </a:r>
          </a:p>
        </p:txBody>
      </p:sp>
      <p:sp>
        <p:nvSpPr>
          <p:cNvPr id="125955" name="Content Placeholder 2"/>
          <p:cNvSpPr>
            <a:spLocks noGrp="1"/>
          </p:cNvSpPr>
          <p:nvPr>
            <p:ph idx="1"/>
          </p:nvPr>
        </p:nvSpPr>
        <p:spPr/>
        <p:txBody>
          <a:bodyPr/>
          <a:lstStyle/>
          <a:p>
            <a:r>
              <a:rPr lang="en-US" altLang="en-US" smtClean="0"/>
              <a:t>The United States has signed free trade agreements with Colombia, Korea, and Panama, but Congress must enact legislation to approve and implement each individual agreement in order for them to go into effect.</a:t>
            </a:r>
          </a:p>
          <a:p>
            <a:pPr>
              <a:buFontTx/>
              <a:buNone/>
            </a:pPr>
            <a:endParaRPr lang="en-US" altLang="en-US" smtClean="0"/>
          </a:p>
        </p:txBody>
      </p:sp>
      <p:sp>
        <p:nvSpPr>
          <p:cNvPr id="1259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B0E2C4F-CDF9-4107-9D9B-74F3BB1728F2}" type="slidenum">
              <a:rPr lang="en-US" altLang="en-US" sz="2400" smtClean="0"/>
              <a:pPr>
                <a:spcBef>
                  <a:spcPct val="0"/>
                </a:spcBef>
                <a:buFontTx/>
                <a:buNone/>
              </a:pPr>
              <a:t>72</a:t>
            </a:fld>
            <a:endParaRPr lang="en-US" alt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C616A8A-AEB8-4E63-BCFF-BC8923CEA19F}" type="slidenum">
              <a:rPr lang="en-US" altLang="en-US" sz="2400" smtClean="0"/>
              <a:pPr>
                <a:spcBef>
                  <a:spcPct val="0"/>
                </a:spcBef>
                <a:buFontTx/>
                <a:buNone/>
              </a:pPr>
              <a:t>8</a:t>
            </a:fld>
            <a:endParaRPr lang="en-US" altLang="en-US" sz="2400" smtClean="0"/>
          </a:p>
        </p:txBody>
      </p:sp>
      <p:sp>
        <p:nvSpPr>
          <p:cNvPr id="17411" name="Rectangle 2"/>
          <p:cNvSpPr>
            <a:spLocks noGrp="1" noChangeArrowheads="1"/>
          </p:cNvSpPr>
          <p:nvPr>
            <p:ph type="title"/>
          </p:nvPr>
        </p:nvSpPr>
        <p:spPr>
          <a:noFill/>
        </p:spPr>
        <p:txBody>
          <a:bodyPr lIns="90488" tIns="44450" rIns="90488" bIns="44450"/>
          <a:lstStyle/>
          <a:p>
            <a:r>
              <a:rPr lang="en-US" altLang="en-US" smtClean="0"/>
              <a:t>Learning Objectives</a:t>
            </a:r>
          </a:p>
        </p:txBody>
      </p:sp>
      <p:sp>
        <p:nvSpPr>
          <p:cNvPr id="17412" name="Rectangle 3"/>
          <p:cNvSpPr>
            <a:spLocks noGrp="1" noChangeArrowheads="1"/>
          </p:cNvSpPr>
          <p:nvPr>
            <p:ph type="body" idx="1"/>
          </p:nvPr>
        </p:nvSpPr>
        <p:spPr>
          <a:noFill/>
        </p:spPr>
        <p:txBody>
          <a:bodyPr lIns="90488" tIns="44450" rIns="90488" bIns="44450"/>
          <a:lstStyle/>
          <a:p>
            <a:pPr>
              <a:spcBef>
                <a:spcPct val="40000"/>
              </a:spcBef>
            </a:pPr>
            <a:r>
              <a:rPr lang="en-US" altLang="en-US" sz="2800" smtClean="0">
                <a:solidFill>
                  <a:schemeClr val="bg2"/>
                </a:solidFill>
              </a:rPr>
              <a:t>Distinguish between a common market, a customs union (CU), a free-trade area (FTA), and an economic union </a:t>
            </a:r>
          </a:p>
          <a:p>
            <a:pPr>
              <a:spcBef>
                <a:spcPct val="40000"/>
              </a:spcBef>
            </a:pPr>
            <a:r>
              <a:rPr lang="en-US" altLang="en-US" sz="2800" smtClean="0"/>
              <a:t>Diagram the static benefits and costs of a CU</a:t>
            </a:r>
          </a:p>
          <a:p>
            <a:pPr lvl="1">
              <a:spcBef>
                <a:spcPct val="40000"/>
              </a:spcBef>
            </a:pPr>
            <a:r>
              <a:rPr lang="en-US" altLang="en-US" sz="2400" smtClean="0"/>
              <a:t>Distinguish between trade creation and trade diversion</a:t>
            </a:r>
          </a:p>
          <a:p>
            <a:pPr>
              <a:spcBef>
                <a:spcPct val="40000"/>
              </a:spcBef>
            </a:pPr>
            <a:r>
              <a:rPr lang="en-US" altLang="en-US" sz="2800" smtClean="0">
                <a:solidFill>
                  <a:schemeClr val="bg2"/>
                </a:solidFill>
              </a:rPr>
              <a:t>Examine the benefits of a CU in a broader context</a:t>
            </a:r>
          </a:p>
          <a:p>
            <a:pPr>
              <a:spcBef>
                <a:spcPct val="40000"/>
              </a:spcBef>
            </a:pPr>
            <a:r>
              <a:rPr lang="en-US" altLang="en-US" sz="2800" smtClean="0">
                <a:solidFill>
                  <a:schemeClr val="bg2"/>
                </a:solidFill>
              </a:rPr>
              <a:t>Examine the European Union and the North American Free Trade Agreement</a:t>
            </a:r>
          </a:p>
          <a:p>
            <a:pPr>
              <a:spcBef>
                <a:spcPct val="40000"/>
              </a:spcBef>
            </a:pPr>
            <a:endParaRPr lang="en-US" altLang="en-US" sz="2800" smtClean="0">
              <a:solidFill>
                <a:schemeClr val="bg2"/>
              </a:solidFill>
            </a:endParaRPr>
          </a:p>
        </p:txBody>
      </p:sp>
    </p:spTree>
  </p:cSld>
  <p:clrMapOvr>
    <a:masterClrMapping/>
  </p:clrMapOvr>
  <p:transition spd="med">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90F6D57-4475-4D1C-82C8-587BA0450D06}" type="slidenum">
              <a:rPr lang="en-US" altLang="en-US" sz="2400" smtClean="0"/>
              <a:pPr>
                <a:spcBef>
                  <a:spcPct val="0"/>
                </a:spcBef>
                <a:buFontTx/>
                <a:buNone/>
              </a:pPr>
              <a:t>9</a:t>
            </a:fld>
            <a:endParaRPr lang="en-US" altLang="en-US" sz="2400" smtClean="0"/>
          </a:p>
        </p:txBody>
      </p:sp>
      <p:sp>
        <p:nvSpPr>
          <p:cNvPr id="19459" name="Rectangle 2"/>
          <p:cNvSpPr>
            <a:spLocks noGrp="1" noChangeArrowheads="1"/>
          </p:cNvSpPr>
          <p:nvPr>
            <p:ph type="title"/>
          </p:nvPr>
        </p:nvSpPr>
        <p:spPr/>
        <p:txBody>
          <a:bodyPr/>
          <a:lstStyle/>
          <a:p>
            <a:r>
              <a:rPr lang="en-US" altLang="en-US" smtClean="0"/>
              <a:t>Benefits</a:t>
            </a:r>
          </a:p>
        </p:txBody>
      </p:sp>
      <p:sp>
        <p:nvSpPr>
          <p:cNvPr id="19460" name="Rectangle 3"/>
          <p:cNvSpPr>
            <a:spLocks noGrp="1" noChangeArrowheads="1"/>
          </p:cNvSpPr>
          <p:nvPr>
            <p:ph type="body" idx="1"/>
          </p:nvPr>
        </p:nvSpPr>
        <p:spPr/>
        <p:txBody>
          <a:bodyPr/>
          <a:lstStyle/>
          <a:p>
            <a:r>
              <a:rPr lang="en-US" altLang="en-US" smtClean="0"/>
              <a:t>Successful CU raises incomes of members </a:t>
            </a:r>
          </a:p>
          <a:p>
            <a:r>
              <a:rPr lang="en-US" altLang="en-US" smtClean="0"/>
              <a:t>Political (e.g., the Germans &amp; the French)</a:t>
            </a:r>
          </a:p>
          <a:p>
            <a:r>
              <a:rPr lang="en-US" altLang="en-US" smtClean="0"/>
              <a:t>Trade should expand (e.g., intra-EU trade doubled relative to what it was pre-CU)</a:t>
            </a:r>
          </a:p>
          <a:p>
            <a:r>
              <a:rPr lang="en-US" altLang="en-US" smtClean="0"/>
              <a:t>Welfare effects of a customs union (CU) are measured in terms of trade creation and trade diversion</a:t>
            </a:r>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4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4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1928</TotalTime>
  <Words>3777</Words>
  <Application>Microsoft Office PowerPoint</Application>
  <PresentationFormat>On-screen Show (4:3)</PresentationFormat>
  <Paragraphs>684</Paragraphs>
  <Slides>72</Slides>
  <Notes>48</Notes>
  <HiddenSlides>17</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72</vt:i4>
      </vt:variant>
    </vt:vector>
  </HeadingPairs>
  <TitlesOfParts>
    <vt:vector size="78" baseType="lpstr">
      <vt:lpstr>Times New Roman</vt:lpstr>
      <vt:lpstr>Arial</vt:lpstr>
      <vt:lpstr>Times</vt:lpstr>
      <vt:lpstr>Default Design</vt:lpstr>
      <vt:lpstr>Microsoft Clip Gallery</vt:lpstr>
      <vt:lpstr>Microsoft Word Document</vt:lpstr>
      <vt:lpstr>Regional Trading Agreements (RTAs)</vt:lpstr>
      <vt:lpstr>Learning Objectives</vt:lpstr>
      <vt:lpstr>Learning Objectives</vt:lpstr>
      <vt:lpstr>Customs Union versus Free Trade Area</vt:lpstr>
      <vt:lpstr>European Union</vt:lpstr>
      <vt:lpstr>European Union (cont.)</vt:lpstr>
      <vt:lpstr>The United States has free trade agreements in force with 20 countries http://www.ustr.gov/  </vt:lpstr>
      <vt:lpstr>Learning Objectives</vt:lpstr>
      <vt:lpstr>Benefits</vt:lpstr>
      <vt:lpstr>Trade creation versus diversion</vt:lpstr>
      <vt:lpstr>Trade Creating Customs Union</vt:lpstr>
      <vt:lpstr>Trade Creating CU (continued)</vt:lpstr>
      <vt:lpstr>Trade Creating CU (continued)</vt:lpstr>
      <vt:lpstr>Trade Creating CU (continued)</vt:lpstr>
      <vt:lpstr>Country A’s Welfare Change  Trade Creating CU</vt:lpstr>
      <vt:lpstr>Country A’s Welfare Change  Trade Creating CU</vt:lpstr>
      <vt:lpstr>Trade Diverting Customs Union</vt:lpstr>
      <vt:lpstr>Trade Diverting Customs Union</vt:lpstr>
      <vt:lpstr>Trade Diverting Customs Union</vt:lpstr>
      <vt:lpstr>Country A’s Welfare Change Trade Diverting Customs Union</vt:lpstr>
      <vt:lpstr>Country A’s Welfare Change Customs Union </vt:lpstr>
      <vt:lpstr>Conditions that favor trade creation (rather than diversion)</vt:lpstr>
      <vt:lpstr>Learning Objectives</vt:lpstr>
      <vt:lpstr>Dynamic Benefits of a CU</vt:lpstr>
      <vt:lpstr>CU is a “second-best” policy</vt:lpstr>
      <vt:lpstr>Building Blocks or Stumbling Blocks?</vt:lpstr>
      <vt:lpstr>Building Blocks or Stumbling Blocks?</vt:lpstr>
      <vt:lpstr>Regionalism vs. Multilateralism</vt:lpstr>
      <vt:lpstr>Arguments Against Regionalism</vt:lpstr>
      <vt:lpstr>Arguments Favoring Regionalism</vt:lpstr>
      <vt:lpstr>Learning Objectives</vt:lpstr>
      <vt:lpstr>The European Union:  493 million people – 27 countries </vt:lpstr>
      <vt:lpstr>The European Union</vt:lpstr>
      <vt:lpstr>The European Union (cont’d)</vt:lpstr>
      <vt:lpstr>European Union enlargement</vt:lpstr>
      <vt:lpstr>EU Economic &amp; Monetary Union</vt:lpstr>
      <vt:lpstr>EU Economic &amp; Monetary Union</vt:lpstr>
      <vt:lpstr>Other key EU policies</vt:lpstr>
      <vt:lpstr>CAP: variable levies and export subsidies</vt:lpstr>
      <vt:lpstr>Opening up government procurement</vt:lpstr>
      <vt:lpstr>Costs &amp; benefits of EMU</vt:lpstr>
      <vt:lpstr>Costs &amp; benefits of EMU (cont'd)</vt:lpstr>
      <vt:lpstr>The EU Government</vt:lpstr>
      <vt:lpstr>European Commission</vt:lpstr>
      <vt:lpstr>Council of the EU</vt:lpstr>
      <vt:lpstr>European Court of Justice</vt:lpstr>
      <vt:lpstr>European Parliament</vt:lpstr>
      <vt:lpstr>European Parliament (cont.)</vt:lpstr>
      <vt:lpstr>Learning Objectives</vt:lpstr>
      <vt:lpstr>North American  Free Trade Agreement</vt:lpstr>
      <vt:lpstr>North American Free Trade Agmt. (1994)</vt:lpstr>
      <vt:lpstr>NAFTA's benefits</vt:lpstr>
      <vt:lpstr>Concerns about NAFTA</vt:lpstr>
      <vt:lpstr>Why is NAFTA Controversial?</vt:lpstr>
      <vt:lpstr>NAFTA Country Characteristics</vt:lpstr>
      <vt:lpstr>What Accounts for  Mexico’s Low Productivity?</vt:lpstr>
      <vt:lpstr>Effects of NAFTA on U.S. Economy</vt:lpstr>
      <vt:lpstr>Why the Small Impact of NAFTA on the U.S.?</vt:lpstr>
      <vt:lpstr>Economic Analysis of  Preferential Trade Arrangements</vt:lpstr>
      <vt:lpstr>Insert Figure 9.1 here</vt:lpstr>
      <vt:lpstr>Free Trade Effects</vt:lpstr>
      <vt:lpstr>Tariff Effects</vt:lpstr>
      <vt:lpstr>Effects of FTA between A and B</vt:lpstr>
      <vt:lpstr>Welfare Effects of FTA between Countries A and B</vt:lpstr>
      <vt:lpstr>FTA Welfare Effects on A</vt:lpstr>
      <vt:lpstr>FTA Effects on B and C</vt:lpstr>
      <vt:lpstr>What Happens If  A Forms FTA With C?</vt:lpstr>
      <vt:lpstr>Why Would A  Form FTA With B Instead of With C?</vt:lpstr>
      <vt:lpstr>Welfare Cost of a CU</vt:lpstr>
      <vt:lpstr>A Small Country Joins a Customs Union (Horizontal Export Supply) </vt:lpstr>
      <vt:lpstr>The 17 FTAs in force</vt:lpstr>
      <vt:lpstr>Three FTAs signed; not in force</vt:lpstr>
    </vt:vector>
  </TitlesOfParts>
  <Company>CBA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 Preferential Trade Arrangements</dc:title>
  <dc:creator>John D. Eastwood</dc:creator>
  <cp:lastModifiedBy>Andrew Parkes</cp:lastModifiedBy>
  <cp:revision>116</cp:revision>
  <cp:lastPrinted>1999-04-06T22:27:47Z</cp:lastPrinted>
  <dcterms:created xsi:type="dcterms:W3CDTF">1999-04-06T21:58:43Z</dcterms:created>
  <dcterms:modified xsi:type="dcterms:W3CDTF">2018-10-08T00:42:35Z</dcterms:modified>
</cp:coreProperties>
</file>