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57" r:id="rId4"/>
    <p:sldId id="258" r:id="rId5"/>
    <p:sldId id="259" r:id="rId6"/>
    <p:sldId id="265" r:id="rId7"/>
    <p:sldId id="266" r:id="rId8"/>
    <p:sldId id="260" r:id="rId9"/>
    <p:sldId id="261" r:id="rId10"/>
    <p:sldId id="270" r:id="rId11"/>
    <p:sldId id="262" r:id="rId12"/>
    <p:sldId id="267" r:id="rId13"/>
    <p:sldId id="263" r:id="rId14"/>
    <p:sldId id="268" r:id="rId15"/>
    <p:sldId id="264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22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5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143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203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71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8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7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10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96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2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3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7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8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D23DA6-77FF-4008-A214-16E0CB2E60D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EDB460-02B5-4426-B83E-2883673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3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points.blogspot.com/2012/08/functions-of-commercial-bank-or-explai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nrybutcherpenang.com/growing-retirement-savings-through-property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listowerswatson.com/en-SA/insights/2016/09/The-worlds-300-largest-pension-funds-year-ended-2015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chart/9212/leading-insurers-in-the-united-stat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Thoughts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Finance 311</a:t>
            </a:r>
          </a:p>
          <a:p>
            <a:r>
              <a:rPr lang="en-US" dirty="0" smtClean="0"/>
              <a:t>Tuesday, September 4,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/>
              <a:t>Secondary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NYSE </a:t>
            </a:r>
            <a:r>
              <a:rPr lang="en-US" dirty="0" smtClean="0"/>
              <a:t>– the big one!  (Dealers make the market)</a:t>
            </a:r>
          </a:p>
          <a:p>
            <a:r>
              <a:rPr lang="en-US" dirty="0" smtClean="0"/>
              <a:t>NASDAQ – NOT a physical place  (bid and asked prices)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4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437" y="869208"/>
            <a:ext cx="9823730" cy="510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5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6" y="79310"/>
            <a:ext cx="11408332" cy="67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5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NASDAQ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3" y="682727"/>
            <a:ext cx="10517197" cy="5426759"/>
          </a:xfrm>
        </p:spPr>
      </p:pic>
    </p:spTree>
    <p:extLst>
      <p:ext uri="{BB962C8B-B14F-4D97-AF65-F5344CB8AC3E}">
        <p14:creationId xmlns:p14="http://schemas.microsoft.com/office/powerpoint/2010/main" val="250310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02" y="0"/>
            <a:ext cx="11587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7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versus Capital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Money</a:t>
            </a:r>
            <a:r>
              <a:rPr lang="en-US" dirty="0" smtClean="0"/>
              <a:t> market is up to one year to maturity: U.S. Treasury Bills, Repos, Commercial Paper</a:t>
            </a:r>
          </a:p>
          <a:p>
            <a:r>
              <a:rPr lang="en-US" b="1" dirty="0" smtClean="0"/>
              <a:t>Capital</a:t>
            </a:r>
            <a:r>
              <a:rPr lang="en-US" dirty="0" smtClean="0"/>
              <a:t> Market is anything with over 1 year to maturity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8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shkin_c02t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588724"/>
            <a:ext cx="10068317" cy="57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49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shkin_c02t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96" y="549732"/>
            <a:ext cx="9979590" cy="579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3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157844"/>
            <a:ext cx="6858000" cy="4542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9764" y="2154477"/>
            <a:ext cx="1590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Financial Markets and Institutions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427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“Money” flows we would say in common language.</a:t>
            </a:r>
          </a:p>
          <a:p>
            <a:pPr lvl="1"/>
            <a:r>
              <a:rPr lang="en-US" sz="2800" dirty="0" smtClean="0"/>
              <a:t>Private Equity or Investment – Direct Flow</a:t>
            </a:r>
          </a:p>
          <a:p>
            <a:pPr lvl="1"/>
            <a:r>
              <a:rPr lang="en-US" sz="2800" dirty="0" smtClean="0"/>
              <a:t>Stocks and Bonds – Investment Banks (Underwriters)</a:t>
            </a:r>
          </a:p>
          <a:p>
            <a:pPr lvl="1"/>
            <a:r>
              <a:rPr lang="en-US" sz="2800" dirty="0" smtClean="0"/>
              <a:t>Bank CDs, Savings accounts, etc. – Financial Intermediaries (Commercial Banks)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5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Institutions: Investment Banks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434" y="1978642"/>
            <a:ext cx="5551136" cy="41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9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Institutions: Commercial Banks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00" y="2435756"/>
            <a:ext cx="6983258" cy="3662548"/>
          </a:xfrm>
        </p:spPr>
      </p:pic>
      <p:sp>
        <p:nvSpPr>
          <p:cNvPr id="5" name="Rectangle 4"/>
          <p:cNvSpPr/>
          <p:nvPr/>
        </p:nvSpPr>
        <p:spPr>
          <a:xfrm>
            <a:off x="7336778" y="5800482"/>
            <a:ext cx="41302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studypoints.blogspot.com/2012/08/functions-of-commercial-bank-or-explain.html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7133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Institutions: Pension Funds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60" y="2460358"/>
            <a:ext cx="5880320" cy="3834992"/>
          </a:xfrm>
        </p:spPr>
      </p:pic>
    </p:spTree>
    <p:extLst>
      <p:ext uri="{BB962C8B-B14F-4D97-AF65-F5344CB8AC3E}">
        <p14:creationId xmlns:p14="http://schemas.microsoft.com/office/powerpoint/2010/main" val="52352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4" y="462745"/>
            <a:ext cx="7071849" cy="5990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17103" y="6099888"/>
            <a:ext cx="39192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henrybutcherpenang.com/growing-retirement-savings-through-property.html</a:t>
            </a:r>
            <a:r>
              <a:rPr lang="en-US" sz="800" dirty="0" smtClean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336865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23900"/>
            <a:ext cx="76200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572" y="4701473"/>
            <a:ext cx="1084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Year end 2015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6495207" y="5918656"/>
            <a:ext cx="50602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www.willistowerswatson.com/en-SA/insights/2016/09/The-worlds-300-largest-pension-funds-year-ended-2015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7369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Institutions: </a:t>
            </a:r>
            <a:r>
              <a:rPr lang="en-US" dirty="0" smtClean="0"/>
              <a:t>Insurance Companies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880" y="2505785"/>
            <a:ext cx="5923656" cy="4222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0" y="6068490"/>
            <a:ext cx="33771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https://www.statista.com/chart/9212/leading-insurers-in-the-united-states</a:t>
            </a:r>
            <a:r>
              <a:rPr lang="en-US" sz="800" dirty="0" smtClean="0">
                <a:hlinkClick r:id="rId3"/>
              </a:rPr>
              <a:t>/</a:t>
            </a: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182624" y="3889248"/>
            <a:ext cx="9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2017</a:t>
            </a:r>
          </a:p>
        </p:txBody>
      </p:sp>
    </p:spTree>
    <p:extLst>
      <p:ext uri="{BB962C8B-B14F-4D97-AF65-F5344CB8AC3E}">
        <p14:creationId xmlns:p14="http://schemas.microsoft.com/office/powerpoint/2010/main" val="405078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/>
              <a:t>Markets: Spot and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Spot</a:t>
            </a:r>
            <a:r>
              <a:rPr lang="en-US" dirty="0" smtClean="0"/>
              <a:t> – price &amp; quantity are agreed on today and transaction takes place now</a:t>
            </a:r>
            <a:endParaRPr lang="en-US" dirty="0" smtClean="0"/>
          </a:p>
          <a:p>
            <a:pPr defTabSz="287338">
              <a:tabLst>
                <a:tab pos="463550" algn="l"/>
              </a:tabLst>
            </a:pPr>
            <a:r>
              <a:rPr lang="en-US" b="1" dirty="0" smtClean="0"/>
              <a:t>Future</a:t>
            </a:r>
            <a:r>
              <a:rPr lang="en-US" dirty="0" smtClean="0"/>
              <a:t> or Forward market – price and quantity are agreed upon now, exchange of funds happens now, but the transaction takes place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5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</TotalTime>
  <Words>212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Chapter 2 Thoughts</vt:lpstr>
      <vt:lpstr>Capital Allocation</vt:lpstr>
      <vt:lpstr>Types of Institutions: Investment Banks</vt:lpstr>
      <vt:lpstr>Types of Institutions: Commercial Banks</vt:lpstr>
      <vt:lpstr>Types of Institutions: Pension Funds</vt:lpstr>
      <vt:lpstr>PowerPoint Presentation</vt:lpstr>
      <vt:lpstr>PowerPoint Presentation</vt:lpstr>
      <vt:lpstr>Types of Institutions: Insurance Companies</vt:lpstr>
      <vt:lpstr>Types of Markets: Spot and Futures</vt:lpstr>
      <vt:lpstr>Types of Secondary Markets</vt:lpstr>
      <vt:lpstr>PowerPoint Presentation</vt:lpstr>
      <vt:lpstr>PowerPoint Presentation</vt:lpstr>
      <vt:lpstr>NASDAQ</vt:lpstr>
      <vt:lpstr>PowerPoint Presentation</vt:lpstr>
      <vt:lpstr>Money versus Capital Markets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Thoughts</dc:title>
  <dc:creator>Andrew Parkes</dc:creator>
  <cp:lastModifiedBy>Andrew Lawrence Parkes</cp:lastModifiedBy>
  <cp:revision>23</cp:revision>
  <dcterms:created xsi:type="dcterms:W3CDTF">2018-09-04T15:42:56Z</dcterms:created>
  <dcterms:modified xsi:type="dcterms:W3CDTF">2018-09-04T22:36:21Z</dcterms:modified>
</cp:coreProperties>
</file>