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9" r:id="rId5"/>
    <p:sldId id="262" r:id="rId6"/>
    <p:sldId id="266" r:id="rId7"/>
    <p:sldId id="268" r:id="rId8"/>
    <p:sldId id="260" r:id="rId9"/>
    <p:sldId id="261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E07BF-A27A-445B-B38B-8DD5F59133BF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FFDFB3-8DC4-43AE-8EB1-AEA0912EF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031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FDFB3-8DC4-43AE-8EB1-AEA0912EF17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04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FDFB3-8DC4-43AE-8EB1-AEA0912EF17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47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2291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EAEAEA"/>
                </a:solidFill>
              </a:endParaRPr>
            </a:p>
          </p:txBody>
        </p:sp>
        <p:grpSp>
          <p:nvGrpSpPr>
            <p:cNvPr id="12292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12293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2294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2295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2296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2297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2298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2299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2300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2301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2302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2303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2304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2305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2306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2307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2308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2309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2310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2311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2312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2313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2314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2315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2316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2317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grpSp>
            <p:nvGrpSpPr>
              <p:cNvPr id="12318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12319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2320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2321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2322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2323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2324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2325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2326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2327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2328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2329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2330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2331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2332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2333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</p:grpSp>
          <p:grpSp>
            <p:nvGrpSpPr>
              <p:cNvPr id="12334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12335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2336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</p:grpSp>
          <p:grpSp>
            <p:nvGrpSpPr>
              <p:cNvPr id="12337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12338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2339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2340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2341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2342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2343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2344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2345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2346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</p:grpSp>
          <p:sp>
            <p:nvSpPr>
              <p:cNvPr id="12347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2348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2349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2350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2351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2352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2353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2354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</p:grpSp>
      </p:grpSp>
      <p:sp>
        <p:nvSpPr>
          <p:cNvPr id="12355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2356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2357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12358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12359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F8FBC23-5A28-4F61-9830-0FE26BE7B3A8}" type="slidenum">
              <a:rPr lang="en-US">
                <a:solidFill>
                  <a:srgbClr val="EAEAEA"/>
                </a:solidFill>
              </a:rPr>
              <a:pPr/>
              <a:t>‹#›</a:t>
            </a:fld>
            <a:endParaRPr lang="en-US" dirty="0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09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25461-4904-416B-A072-6387B2AD120E}" type="slidenum">
              <a:rPr lang="en-US">
                <a:solidFill>
                  <a:srgbClr val="EAEAEA"/>
                </a:solidFill>
              </a:rPr>
              <a:pPr/>
              <a:t>‹#›</a:t>
            </a:fld>
            <a:endParaRPr lang="en-US" dirty="0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542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A264E-F4DF-4A73-B4F6-FC589D1E0D1D}" type="slidenum">
              <a:rPr lang="en-US">
                <a:solidFill>
                  <a:srgbClr val="EAEAEA"/>
                </a:solidFill>
              </a:rPr>
              <a:pPr/>
              <a:t>‹#›</a:t>
            </a:fld>
            <a:endParaRPr lang="en-US" dirty="0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920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E62EB5-49AC-4B11-9539-8F800F6D3519}" type="slidenum">
              <a:rPr lang="en-US">
                <a:solidFill>
                  <a:srgbClr val="EAEAEA"/>
                </a:solidFill>
              </a:rPr>
              <a:pPr/>
              <a:t>‹#›</a:t>
            </a:fld>
            <a:endParaRPr lang="en-US" dirty="0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394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E75D9-8FEE-472C-BBE0-B31F06391A1E}" type="slidenum">
              <a:rPr lang="en-US">
                <a:solidFill>
                  <a:srgbClr val="EAEAEA"/>
                </a:solidFill>
              </a:rPr>
              <a:pPr/>
              <a:t>‹#›</a:t>
            </a:fld>
            <a:endParaRPr lang="en-US" dirty="0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509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5821AD-118C-4F53-98D2-BA0D61707CE9}" type="slidenum">
              <a:rPr lang="en-US">
                <a:solidFill>
                  <a:srgbClr val="EAEAEA"/>
                </a:solidFill>
              </a:rPr>
              <a:pPr/>
              <a:t>‹#›</a:t>
            </a:fld>
            <a:endParaRPr lang="en-US" dirty="0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942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F0688-7941-4E01-9B5F-5C02F0D64B16}" type="slidenum">
              <a:rPr lang="en-US">
                <a:solidFill>
                  <a:srgbClr val="EAEAEA"/>
                </a:solidFill>
              </a:rPr>
              <a:pPr/>
              <a:t>‹#›</a:t>
            </a:fld>
            <a:endParaRPr lang="en-US" dirty="0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893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CB9205-4D2A-4890-B111-BC6AFBF1AA88}" type="slidenum">
              <a:rPr lang="en-US">
                <a:solidFill>
                  <a:srgbClr val="EAEAEA"/>
                </a:solidFill>
              </a:rPr>
              <a:pPr/>
              <a:t>‹#›</a:t>
            </a:fld>
            <a:endParaRPr lang="en-US" dirty="0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384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91215-63CA-42BF-BFB9-732B8E68FB4B}" type="slidenum">
              <a:rPr lang="en-US">
                <a:solidFill>
                  <a:srgbClr val="EAEAEA"/>
                </a:solidFill>
              </a:rPr>
              <a:pPr/>
              <a:t>‹#›</a:t>
            </a:fld>
            <a:endParaRPr lang="en-US" dirty="0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760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C1DC5-F045-43D6-9205-1D7A4AE58BD4}" type="slidenum">
              <a:rPr lang="en-US">
                <a:solidFill>
                  <a:srgbClr val="EAEAEA"/>
                </a:solidFill>
              </a:rPr>
              <a:pPr/>
              <a:t>‹#›</a:t>
            </a:fld>
            <a:endParaRPr lang="en-US" dirty="0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38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8C2CD-01AF-449D-9F81-603A979A791C}" type="slidenum">
              <a:rPr lang="en-US">
                <a:solidFill>
                  <a:srgbClr val="EAEAEA"/>
                </a:solidFill>
              </a:rPr>
              <a:pPr/>
              <a:t>‹#›</a:t>
            </a:fld>
            <a:endParaRPr lang="en-US" dirty="0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897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1267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EAEAEA"/>
                </a:solidFill>
              </a:endParaRPr>
            </a:p>
          </p:txBody>
        </p:sp>
        <p:grpSp>
          <p:nvGrpSpPr>
            <p:cNvPr id="11268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11269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1270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1271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1272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1273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1274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1275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1276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1277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1278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1279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1280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1281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1282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1283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1284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1285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1286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1287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1288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1289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1290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1291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1292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1293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grpSp>
            <p:nvGrpSpPr>
              <p:cNvPr id="11294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11295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1296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1297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1298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1299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1300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1301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1302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1303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1304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1305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1306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1307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1308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1309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</p:grpSp>
          <p:grpSp>
            <p:nvGrpSpPr>
              <p:cNvPr id="11310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11311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1312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</p:grpSp>
          <p:grpSp>
            <p:nvGrpSpPr>
              <p:cNvPr id="11313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11314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1315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1316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1317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1318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1319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1320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1321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1322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</p:grpSp>
          <p:sp>
            <p:nvSpPr>
              <p:cNvPr id="11323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1324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1325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1326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1327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1328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1329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1330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</p:grpSp>
      </p:grpSp>
      <p:sp>
        <p:nvSpPr>
          <p:cNvPr id="1133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332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1133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11334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E5B0FE8-53EF-4D44-8186-8D5EF3C575E2}" type="slidenum">
              <a:rPr lang="en-US">
                <a:solidFill>
                  <a:srgbClr val="EAEAE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11335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390565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73050"/>
            <a:ext cx="8226425" cy="869950"/>
          </a:xfrm>
        </p:spPr>
        <p:txBody>
          <a:bodyPr/>
          <a:lstStyle/>
          <a:p>
            <a:r>
              <a:rPr lang="en-US" dirty="0"/>
              <a:t>Exam Information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1494" y="990600"/>
            <a:ext cx="8691799" cy="4876800"/>
          </a:xfrm>
        </p:spPr>
        <p:txBody>
          <a:bodyPr/>
          <a:lstStyle/>
          <a:p>
            <a:r>
              <a:rPr lang="en-US" sz="2800" dirty="0"/>
              <a:t>Covers following information:</a:t>
            </a:r>
          </a:p>
          <a:p>
            <a:pPr lvl="1"/>
            <a:r>
              <a:rPr lang="en-US" sz="2400" dirty="0"/>
              <a:t>Chapters </a:t>
            </a:r>
            <a:r>
              <a:rPr lang="en-US" sz="2400" dirty="0" smtClean="0"/>
              <a:t>5-9</a:t>
            </a:r>
            <a:endParaRPr lang="en-US" sz="2400" dirty="0"/>
          </a:p>
          <a:p>
            <a:pPr lvl="1"/>
            <a:r>
              <a:rPr lang="en-US" sz="2400" dirty="0"/>
              <a:t>WSJ Personal Guide – </a:t>
            </a:r>
            <a:r>
              <a:rPr lang="en-US" sz="2400" dirty="0" smtClean="0"/>
              <a:t>Insurance</a:t>
            </a:r>
            <a:endParaRPr lang="en-US" sz="2400" dirty="0"/>
          </a:p>
          <a:p>
            <a:r>
              <a:rPr lang="en-US" sz="2800" dirty="0"/>
              <a:t>Format</a:t>
            </a:r>
          </a:p>
          <a:p>
            <a:pPr lvl="1"/>
            <a:r>
              <a:rPr lang="en-US" sz="2400" dirty="0"/>
              <a:t>Multiple Choice</a:t>
            </a:r>
          </a:p>
          <a:p>
            <a:pPr lvl="1"/>
            <a:r>
              <a:rPr lang="en-US" sz="2400" dirty="0"/>
              <a:t>Problems (like in-class assignment and worksheets)</a:t>
            </a:r>
          </a:p>
          <a:p>
            <a:pPr lvl="1"/>
            <a:r>
              <a:rPr lang="en-US" sz="2400" dirty="0"/>
              <a:t>Short Essays</a:t>
            </a:r>
          </a:p>
          <a:p>
            <a:pPr lvl="0">
              <a:buClr>
                <a:srgbClr val="CCECFF"/>
              </a:buClr>
            </a:pPr>
            <a:r>
              <a:rPr lang="en-US" sz="2800" dirty="0">
                <a:solidFill>
                  <a:srgbClr val="EAEAEA"/>
                </a:solidFill>
              </a:rPr>
              <a:t>What should you bring?</a:t>
            </a:r>
          </a:p>
          <a:p>
            <a:pPr lvl="1">
              <a:buClr>
                <a:schemeClr val="accent2"/>
              </a:buClr>
            </a:pPr>
            <a:r>
              <a:rPr lang="en-US" sz="2000" dirty="0">
                <a:solidFill>
                  <a:srgbClr val="EAEAEA"/>
                </a:solidFill>
              </a:rPr>
              <a:t>Financial calculator !!!!!!!!  (we do not have extras to loan out)</a:t>
            </a:r>
          </a:p>
          <a:p>
            <a:pPr lvl="2">
              <a:buClr>
                <a:schemeClr val="accent2"/>
              </a:buClr>
            </a:pPr>
            <a:r>
              <a:rPr lang="en-US" sz="1800" dirty="0">
                <a:solidFill>
                  <a:srgbClr val="EAEAEA"/>
                </a:solidFill>
              </a:rPr>
              <a:t>No cell phones allowed during exams so get a calculator and know how to use it!</a:t>
            </a:r>
          </a:p>
          <a:p>
            <a:pPr lvl="1">
              <a:buClr>
                <a:srgbClr val="CCECFF"/>
              </a:buClr>
            </a:pPr>
            <a:r>
              <a:rPr lang="en-US" sz="2400" dirty="0">
                <a:solidFill>
                  <a:srgbClr val="EAEAEA"/>
                </a:solidFill>
              </a:rPr>
              <a:t>Pencil</a:t>
            </a:r>
          </a:p>
          <a:p>
            <a:pPr lvl="1">
              <a:buClr>
                <a:srgbClr val="CCECFF"/>
              </a:buClr>
            </a:pPr>
            <a:r>
              <a:rPr lang="en-US" sz="2400" dirty="0">
                <a:solidFill>
                  <a:srgbClr val="EAEAEA"/>
                </a:solidFill>
              </a:rPr>
              <a:t>Your brain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98052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3050"/>
            <a:ext cx="9067799" cy="565150"/>
          </a:xfrm>
        </p:spPr>
        <p:txBody>
          <a:bodyPr/>
          <a:lstStyle/>
          <a:p>
            <a:r>
              <a:rPr lang="en-US" sz="4000" dirty="0"/>
              <a:t>Insurance and Investments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7" y="1371600"/>
            <a:ext cx="8226425" cy="4876800"/>
          </a:xfrm>
        </p:spPr>
        <p:txBody>
          <a:bodyPr/>
          <a:lstStyle/>
          <a:p>
            <a:r>
              <a:rPr lang="en-US" dirty="0"/>
              <a:t>Insurance </a:t>
            </a:r>
          </a:p>
          <a:p>
            <a:pPr lvl="1"/>
            <a:r>
              <a:rPr lang="en-US" dirty="0"/>
              <a:t>Types of insurance </a:t>
            </a:r>
          </a:p>
          <a:p>
            <a:pPr lvl="1"/>
            <a:r>
              <a:rPr lang="en-US" dirty="0"/>
              <a:t>Importance and relevance</a:t>
            </a:r>
          </a:p>
          <a:p>
            <a:pPr lvl="1"/>
            <a:endParaRPr lang="en-US" dirty="0"/>
          </a:p>
          <a:p>
            <a:r>
              <a:rPr lang="en-US" dirty="0"/>
              <a:t>Asset Allocation</a:t>
            </a:r>
          </a:p>
          <a:p>
            <a:pPr lvl="1"/>
            <a:r>
              <a:rPr lang="en-US" dirty="0"/>
              <a:t>What is it?</a:t>
            </a:r>
          </a:p>
          <a:p>
            <a:pPr lvl="1"/>
            <a:r>
              <a:rPr lang="en-US" dirty="0"/>
              <a:t>Why is it important?</a:t>
            </a:r>
          </a:p>
          <a:p>
            <a:pPr lvl="1"/>
            <a:r>
              <a:rPr lang="en-US" dirty="0"/>
              <a:t>Example asset allocations at young and old ages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572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887" y="0"/>
            <a:ext cx="8226425" cy="1143000"/>
          </a:xfrm>
        </p:spPr>
        <p:txBody>
          <a:bodyPr/>
          <a:lstStyle/>
          <a:p>
            <a:r>
              <a:rPr lang="en-US" dirty="0"/>
              <a:t>Exam Information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15400" cy="4878387"/>
          </a:xfrm>
        </p:spPr>
        <p:txBody>
          <a:bodyPr/>
          <a:lstStyle/>
          <a:p>
            <a:pPr lvl="0">
              <a:buClr>
                <a:srgbClr val="CCECFF"/>
              </a:buClr>
            </a:pPr>
            <a:r>
              <a:rPr lang="en-US" sz="2800" dirty="0">
                <a:solidFill>
                  <a:srgbClr val="EAEAEA"/>
                </a:solidFill>
              </a:rPr>
              <a:t>Material that is fair game:</a:t>
            </a:r>
          </a:p>
          <a:p>
            <a:pPr lvl="1">
              <a:buClr>
                <a:srgbClr val="CCECFF"/>
              </a:buClr>
            </a:pPr>
            <a:r>
              <a:rPr lang="en-US" sz="2400" dirty="0">
                <a:solidFill>
                  <a:srgbClr val="EAEAEA"/>
                </a:solidFill>
              </a:rPr>
              <a:t>Homework and worksheets</a:t>
            </a:r>
          </a:p>
          <a:p>
            <a:pPr lvl="1">
              <a:buClr>
                <a:srgbClr val="CCECFF"/>
              </a:buClr>
            </a:pPr>
            <a:r>
              <a:rPr lang="en-US" sz="2400" dirty="0">
                <a:solidFill>
                  <a:srgbClr val="EAEAEA"/>
                </a:solidFill>
              </a:rPr>
              <a:t>Chapter information from both textbooks</a:t>
            </a:r>
          </a:p>
          <a:p>
            <a:pPr lvl="1">
              <a:buClr>
                <a:srgbClr val="CCECFF"/>
              </a:buClr>
            </a:pPr>
            <a:r>
              <a:rPr lang="en-US" sz="2400" dirty="0">
                <a:solidFill>
                  <a:srgbClr val="EAEAEA"/>
                </a:solidFill>
              </a:rPr>
              <a:t>Lecture slides and lecture content</a:t>
            </a:r>
          </a:p>
          <a:p>
            <a:pPr>
              <a:buClr>
                <a:srgbClr val="CCECFF"/>
              </a:buClr>
            </a:pPr>
            <a:endParaRPr lang="en-US" sz="2800" dirty="0">
              <a:solidFill>
                <a:srgbClr val="EAEAEA"/>
              </a:solidFill>
            </a:endParaRPr>
          </a:p>
          <a:p>
            <a:pPr>
              <a:buClr>
                <a:srgbClr val="CCECFF"/>
              </a:buClr>
            </a:pPr>
            <a:r>
              <a:rPr lang="en-US" sz="2800" dirty="0">
                <a:solidFill>
                  <a:srgbClr val="EAEAEA"/>
                </a:solidFill>
              </a:rPr>
              <a:t>How should you study?</a:t>
            </a:r>
          </a:p>
          <a:p>
            <a:pPr lvl="1">
              <a:buClr>
                <a:srgbClr val="CCECFF"/>
              </a:buClr>
            </a:pPr>
            <a:r>
              <a:rPr lang="en-US" sz="2400" dirty="0">
                <a:solidFill>
                  <a:srgbClr val="EAEAEA"/>
                </a:solidFill>
              </a:rPr>
              <a:t>Re-work all homework problems and worksheets</a:t>
            </a:r>
          </a:p>
          <a:p>
            <a:pPr lvl="1">
              <a:buClr>
                <a:srgbClr val="CCECFF"/>
              </a:buClr>
            </a:pPr>
            <a:r>
              <a:rPr lang="en-US" sz="2400" dirty="0">
                <a:solidFill>
                  <a:srgbClr val="EAEAEA"/>
                </a:solidFill>
              </a:rPr>
              <a:t>Review all chapter summaries and revisit specific items you do not remember/understand</a:t>
            </a:r>
          </a:p>
          <a:p>
            <a:pPr lvl="1">
              <a:buClr>
                <a:srgbClr val="CCECFF"/>
              </a:buClr>
            </a:pPr>
            <a:r>
              <a:rPr lang="en-US" sz="2400" dirty="0">
                <a:solidFill>
                  <a:srgbClr val="EAEAEA"/>
                </a:solidFill>
              </a:rPr>
              <a:t>Review the lecture slides and class notes</a:t>
            </a:r>
          </a:p>
          <a:p>
            <a:pPr lvl="1">
              <a:buClr>
                <a:srgbClr val="CCECFF"/>
              </a:buClr>
            </a:pPr>
            <a:r>
              <a:rPr lang="en-US" sz="2400" dirty="0">
                <a:solidFill>
                  <a:srgbClr val="EAEAEA"/>
                </a:solidFill>
              </a:rPr>
              <a:t>Start the in-class assignment before the due date</a:t>
            </a:r>
          </a:p>
          <a:p>
            <a:pPr lvl="1">
              <a:buClr>
                <a:srgbClr val="CCECFF"/>
              </a:buClr>
            </a:pPr>
            <a:r>
              <a:rPr lang="en-US" sz="2400" dirty="0">
                <a:solidFill>
                  <a:srgbClr val="EAEAEA"/>
                </a:solidFill>
              </a:rPr>
              <a:t>Attend the SI exam review and complete the practice exam before attending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06370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 the questions you are confident that you know first</a:t>
            </a:r>
          </a:p>
          <a:p>
            <a:endParaRPr lang="en-US" dirty="0"/>
          </a:p>
          <a:p>
            <a:r>
              <a:rPr lang="en-US" dirty="0"/>
              <a:t>Spend more time on the portions of the exam that have higher point values</a:t>
            </a:r>
          </a:p>
          <a:p>
            <a:endParaRPr lang="en-US" dirty="0"/>
          </a:p>
          <a:p>
            <a:r>
              <a:rPr lang="en-US" dirty="0"/>
              <a:t>If you do skip questions and intend to go back to them later, MAKE SURE YOU GO BACK AND COMPLETE THEM.</a:t>
            </a:r>
          </a:p>
        </p:txBody>
      </p:sp>
    </p:spTree>
    <p:extLst>
      <p:ext uri="{BB962C8B-B14F-4D97-AF65-F5344CB8AC3E}">
        <p14:creationId xmlns:p14="http://schemas.microsoft.com/office/powerpoint/2010/main" val="3057481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Time Value of Money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52600"/>
            <a:ext cx="7886700" cy="4876806"/>
          </a:xfrm>
        </p:spPr>
        <p:txBody>
          <a:bodyPr>
            <a:noAutofit/>
          </a:bodyPr>
          <a:lstStyle/>
          <a:p>
            <a:r>
              <a:rPr lang="en-US" sz="3200" dirty="0"/>
              <a:t>TVM Problems</a:t>
            </a:r>
          </a:p>
          <a:p>
            <a:pPr lvl="1"/>
            <a:r>
              <a:rPr lang="en-US" sz="2800" dirty="0"/>
              <a:t>What is it you are trying to determine? (i.e. PV, FV, Payment, etc</a:t>
            </a:r>
            <a:r>
              <a:rPr lang="en-US" sz="2800" dirty="0" smtClean="0"/>
              <a:t>.)</a:t>
            </a:r>
          </a:p>
          <a:p>
            <a:pPr lvl="1"/>
            <a:r>
              <a:rPr lang="en-US" sz="2800" dirty="0" smtClean="0"/>
              <a:t>Inputs</a:t>
            </a:r>
          </a:p>
          <a:p>
            <a:pPr lvl="2"/>
            <a:r>
              <a:rPr lang="en-US" sz="2400" dirty="0" smtClean="0"/>
              <a:t>PV, FV, PMT, I/Y, N</a:t>
            </a:r>
          </a:p>
          <a:p>
            <a:pPr marL="457200" lvl="1" indent="0">
              <a:buNone/>
            </a:pPr>
            <a:endParaRPr lang="en-US" sz="2800" dirty="0"/>
          </a:p>
          <a:p>
            <a:r>
              <a:rPr lang="en-US" sz="3000" dirty="0"/>
              <a:t>What do you know?</a:t>
            </a:r>
          </a:p>
          <a:p>
            <a:pPr lvl="1"/>
            <a:r>
              <a:rPr lang="en-US" sz="2600" dirty="0"/>
              <a:t>Use this information as your </a:t>
            </a:r>
            <a:r>
              <a:rPr lang="en-US" sz="2600" dirty="0" smtClean="0"/>
              <a:t>inputs</a:t>
            </a:r>
            <a:endParaRPr lang="en-US" sz="2600" dirty="0"/>
          </a:p>
          <a:p>
            <a:pPr lvl="1"/>
            <a:r>
              <a:rPr lang="en-US" sz="2600" dirty="0" smtClean="0"/>
              <a:t>Show/write </a:t>
            </a:r>
            <a:r>
              <a:rPr lang="en-US" sz="2600" dirty="0"/>
              <a:t>your calculator inputs on your </a:t>
            </a:r>
            <a:r>
              <a:rPr lang="en-US" sz="2600" dirty="0" smtClean="0"/>
              <a:t>exam for partial credit!</a:t>
            </a:r>
            <a:endParaRPr lang="en-US" sz="26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55972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6425" cy="533400"/>
          </a:xfrm>
        </p:spPr>
        <p:txBody>
          <a:bodyPr/>
          <a:lstStyle/>
          <a:p>
            <a:r>
              <a:rPr lang="en-US" dirty="0"/>
              <a:t>Risk &amp; Return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458200" cy="3429000"/>
          </a:xfrm>
        </p:spPr>
        <p:txBody>
          <a:bodyPr/>
          <a:lstStyle/>
          <a:p>
            <a:r>
              <a:rPr lang="en-US" sz="3600" dirty="0"/>
              <a:t>Risk </a:t>
            </a:r>
          </a:p>
          <a:p>
            <a:pPr lvl="1"/>
            <a:r>
              <a:rPr lang="en-US" sz="3200" dirty="0"/>
              <a:t>Types of risk</a:t>
            </a:r>
          </a:p>
          <a:p>
            <a:pPr lvl="2"/>
            <a:r>
              <a:rPr lang="en-US" sz="2800" dirty="0"/>
              <a:t>Unsystematic vs. Systematic</a:t>
            </a:r>
          </a:p>
          <a:p>
            <a:pPr lvl="2"/>
            <a:r>
              <a:rPr lang="en-US" sz="2800" dirty="0"/>
              <a:t>Standard deviation – individual, portfolio</a:t>
            </a:r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Risk vs. Return relationship</a:t>
            </a:r>
          </a:p>
          <a:p>
            <a:endParaRPr lang="en-US" sz="3600" dirty="0"/>
          </a:p>
          <a:p>
            <a:endParaRPr lang="en-US" sz="36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297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641350"/>
          </a:xfrm>
        </p:spPr>
        <p:txBody>
          <a:bodyPr/>
          <a:lstStyle/>
          <a:p>
            <a:r>
              <a:rPr lang="en-US" dirty="0"/>
              <a:t>Returns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239000" cy="4497387"/>
          </a:xfrm>
        </p:spPr>
        <p:txBody>
          <a:bodyPr/>
          <a:lstStyle/>
          <a:p>
            <a:r>
              <a:rPr lang="en-US" dirty="0"/>
              <a:t>Required Return (CAPM)</a:t>
            </a:r>
          </a:p>
          <a:p>
            <a:pPr lvl="1"/>
            <a:r>
              <a:rPr lang="en-US" dirty="0" err="1"/>
              <a:t>r</a:t>
            </a:r>
            <a:r>
              <a:rPr lang="en-US" baseline="-25000" dirty="0" err="1"/>
              <a:t>s</a:t>
            </a:r>
            <a:r>
              <a:rPr lang="en-US" dirty="0"/>
              <a:t> = </a:t>
            </a:r>
            <a:r>
              <a:rPr lang="en-US" dirty="0" err="1"/>
              <a:t>R</a:t>
            </a:r>
            <a:r>
              <a:rPr lang="en-US" baseline="-25000" dirty="0" err="1"/>
              <a:t>rf</a:t>
            </a:r>
            <a:r>
              <a:rPr lang="en-US" dirty="0"/>
              <a:t> + (R</a:t>
            </a:r>
            <a:r>
              <a:rPr lang="en-US" baseline="-25000" dirty="0"/>
              <a:t>m</a:t>
            </a:r>
            <a:r>
              <a:rPr lang="en-US" dirty="0"/>
              <a:t> – </a:t>
            </a:r>
            <a:r>
              <a:rPr lang="en-US" dirty="0" err="1"/>
              <a:t>R</a:t>
            </a:r>
            <a:r>
              <a:rPr lang="en-US" baseline="-25000" dirty="0" err="1"/>
              <a:t>rf</a:t>
            </a:r>
            <a:r>
              <a:rPr lang="en-US" dirty="0"/>
              <a:t>)</a:t>
            </a:r>
            <a:r>
              <a:rPr lang="el-GR" dirty="0"/>
              <a:t>β</a:t>
            </a:r>
            <a:endParaRPr lang="en-US" dirty="0"/>
          </a:p>
          <a:p>
            <a:pPr lvl="1"/>
            <a:r>
              <a:rPr lang="en-US" dirty="0"/>
              <a:t>Market risk premium</a:t>
            </a:r>
          </a:p>
          <a:p>
            <a:pPr lvl="1"/>
            <a:r>
              <a:rPr lang="en-US" dirty="0"/>
              <a:t>Total (asset specific) risk premium</a:t>
            </a:r>
          </a:p>
          <a:p>
            <a:pPr lvl="1"/>
            <a:endParaRPr lang="en-US" dirty="0"/>
          </a:p>
          <a:p>
            <a:r>
              <a:rPr lang="en-US" dirty="0"/>
              <a:t>Returns</a:t>
            </a:r>
          </a:p>
          <a:p>
            <a:pPr lvl="1"/>
            <a:r>
              <a:rPr lang="en-US" dirty="0"/>
              <a:t>Possible – individual, portfolio</a:t>
            </a:r>
          </a:p>
          <a:p>
            <a:pPr lvl="1"/>
            <a:r>
              <a:rPr lang="en-US" dirty="0"/>
              <a:t>Expected - individual, portfolio</a:t>
            </a:r>
          </a:p>
          <a:p>
            <a:pPr lvl="1"/>
            <a:r>
              <a:rPr lang="en-US" dirty="0"/>
              <a:t>Growth rates</a:t>
            </a:r>
          </a:p>
          <a:p>
            <a:pPr lvl="1"/>
            <a:r>
              <a:rPr lang="en-US" dirty="0"/>
              <a:t>Portfolio weights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3785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98944"/>
            <a:ext cx="8534400" cy="4497387"/>
          </a:xfrm>
        </p:spPr>
        <p:txBody>
          <a:bodyPr/>
          <a:lstStyle/>
          <a:p>
            <a:r>
              <a:rPr lang="en-US" sz="3600" dirty="0"/>
              <a:t>Interest rate formula: </a:t>
            </a:r>
          </a:p>
          <a:p>
            <a:pPr marL="0" indent="0">
              <a:buNone/>
            </a:pPr>
            <a:r>
              <a:rPr lang="en-US" sz="3600" dirty="0"/>
              <a:t>	r = r*+IP+DRP+LP+MRP</a:t>
            </a:r>
          </a:p>
          <a:p>
            <a:r>
              <a:rPr lang="en-US" sz="3600" dirty="0"/>
              <a:t>Risk-free rate - components</a:t>
            </a:r>
          </a:p>
          <a:p>
            <a:r>
              <a:rPr lang="en-US" sz="3600" dirty="0"/>
              <a:t>Meaning and importance of each risk premium</a:t>
            </a:r>
          </a:p>
          <a:p>
            <a:r>
              <a:rPr lang="en-US" sz="3600" dirty="0"/>
              <a:t>Premiums included in short-term and long-term treasuries, and short-term and long-term corporate bonds</a:t>
            </a:r>
          </a:p>
          <a:p>
            <a:pPr lvl="1"/>
            <a:endParaRPr lang="en-US" sz="32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19105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86"/>
            <a:ext cx="8226425" cy="903514"/>
          </a:xfrm>
        </p:spPr>
        <p:txBody>
          <a:bodyPr/>
          <a:lstStyle/>
          <a:p>
            <a:r>
              <a:rPr lang="en-US" dirty="0"/>
              <a:t>Bonds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226425" cy="5486400"/>
          </a:xfrm>
        </p:spPr>
        <p:txBody>
          <a:bodyPr/>
          <a:lstStyle/>
          <a:p>
            <a:r>
              <a:rPr lang="en-US" sz="2800" dirty="0"/>
              <a:t>Features</a:t>
            </a:r>
          </a:p>
          <a:p>
            <a:pPr lvl="1"/>
            <a:r>
              <a:rPr lang="en-US" sz="2400" dirty="0"/>
              <a:t>Par value, coupon rate, indenture, covenants, etc.</a:t>
            </a:r>
          </a:p>
          <a:p>
            <a:r>
              <a:rPr lang="en-US" sz="2800" dirty="0"/>
              <a:t>Bond Valuation</a:t>
            </a:r>
          </a:p>
          <a:p>
            <a:pPr lvl="1"/>
            <a:r>
              <a:rPr lang="en-US" sz="2400" dirty="0"/>
              <a:t>PV of future interest payments and par value (principal)</a:t>
            </a:r>
          </a:p>
          <a:p>
            <a:pPr lvl="1"/>
            <a:r>
              <a:rPr lang="en-US" sz="2400" dirty="0"/>
              <a:t>Adjusting for semi-annual interest payments</a:t>
            </a:r>
          </a:p>
          <a:p>
            <a:pPr lvl="1"/>
            <a:r>
              <a:rPr lang="en-US" sz="2400" dirty="0"/>
              <a:t>Inverse relationship between market rates (vs. coupon rate) and bond prices</a:t>
            </a:r>
          </a:p>
          <a:p>
            <a:r>
              <a:rPr lang="en-US" sz="2800" dirty="0"/>
              <a:t>Yields (Returns)</a:t>
            </a:r>
          </a:p>
          <a:p>
            <a:pPr lvl="1"/>
            <a:r>
              <a:rPr lang="en-US" sz="2400" dirty="0"/>
              <a:t>Yield to Maturity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7633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6425" cy="869950"/>
          </a:xfrm>
        </p:spPr>
        <p:txBody>
          <a:bodyPr/>
          <a:lstStyle/>
          <a:p>
            <a:r>
              <a:rPr lang="en-US" dirty="0"/>
              <a:t>Stocks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85956"/>
            <a:ext cx="8226425" cy="4802187"/>
          </a:xfrm>
        </p:spPr>
        <p:txBody>
          <a:bodyPr/>
          <a:lstStyle/>
          <a:p>
            <a:r>
              <a:rPr lang="en-US" sz="2800" dirty="0"/>
              <a:t>Features of common stock</a:t>
            </a:r>
          </a:p>
          <a:p>
            <a:pPr lvl="1"/>
            <a:r>
              <a:rPr lang="en-US" sz="2400" dirty="0"/>
              <a:t>Risk vs. Bonds</a:t>
            </a:r>
          </a:p>
          <a:p>
            <a:pPr lvl="1"/>
            <a:r>
              <a:rPr lang="en-US" sz="2400" dirty="0"/>
              <a:t>Shareholder earnings</a:t>
            </a:r>
          </a:p>
          <a:p>
            <a:pPr lvl="2"/>
            <a:r>
              <a:rPr lang="en-US" sz="2000" dirty="0"/>
              <a:t>Dividends vs. retained earnings</a:t>
            </a:r>
          </a:p>
          <a:p>
            <a:endParaRPr lang="en-US" sz="2800" dirty="0"/>
          </a:p>
          <a:p>
            <a:r>
              <a:rPr lang="en-US" sz="2800" dirty="0"/>
              <a:t>Stock Valuation</a:t>
            </a:r>
          </a:p>
          <a:p>
            <a:pPr lvl="1"/>
            <a:r>
              <a:rPr lang="en-US" sz="2400" dirty="0"/>
              <a:t>PV of future dividend payments (cash flows)</a:t>
            </a:r>
          </a:p>
          <a:p>
            <a:pPr lvl="1"/>
            <a:r>
              <a:rPr lang="en-US" sz="2400" dirty="0"/>
              <a:t>Constant growth of dividends</a:t>
            </a:r>
          </a:p>
          <a:p>
            <a:pPr lvl="1"/>
            <a:r>
              <a:rPr lang="en-US" sz="2400" dirty="0"/>
              <a:t>Variable growth of dividends</a:t>
            </a:r>
          </a:p>
          <a:p>
            <a:pPr lvl="1"/>
            <a:r>
              <a:rPr lang="en-US" sz="2400" dirty="0"/>
              <a:t>Compare to market prices</a:t>
            </a:r>
          </a:p>
          <a:p>
            <a:pPr lvl="1"/>
            <a:r>
              <a:rPr lang="en-US" sz="2400" dirty="0"/>
              <a:t>Calculate growth rate of dividends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9672050"/>
      </p:ext>
    </p:extLst>
  </p:cSld>
  <p:clrMapOvr>
    <a:masterClrMapping/>
  </p:clrMapOvr>
</p:sld>
</file>

<file path=ppt/theme/theme1.xml><?xml version="1.0" encoding="utf-8"?>
<a:theme xmlns:a="http://schemas.openxmlformats.org/drawingml/2006/main" name="Fading Grid">
  <a:themeElements>
    <a:clrScheme name="Fading Grid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Fading Gr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</TotalTime>
  <Words>441</Words>
  <Application>Microsoft Office PowerPoint</Application>
  <PresentationFormat>On-screen Show (4:3)</PresentationFormat>
  <Paragraphs>98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Fading Grid</vt:lpstr>
      <vt:lpstr>Exam Information</vt:lpstr>
      <vt:lpstr>Exam Information (cont’d)</vt:lpstr>
      <vt:lpstr>Exam Strategies</vt:lpstr>
      <vt:lpstr>Time Value of Money</vt:lpstr>
      <vt:lpstr>Risk &amp; Return</vt:lpstr>
      <vt:lpstr>Returns</vt:lpstr>
      <vt:lpstr>Interest Rates</vt:lpstr>
      <vt:lpstr>Bonds</vt:lpstr>
      <vt:lpstr>Stocks</vt:lpstr>
      <vt:lpstr>Insurance and Investments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Information</dc:title>
  <dc:creator>fcb</dc:creator>
  <cp:lastModifiedBy>Andrew Lawrence Parkes</cp:lastModifiedBy>
  <cp:revision>59</cp:revision>
  <dcterms:created xsi:type="dcterms:W3CDTF">2011-09-29T17:33:39Z</dcterms:created>
  <dcterms:modified xsi:type="dcterms:W3CDTF">2018-10-25T22:25:07Z</dcterms:modified>
</cp:coreProperties>
</file>