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6" r:id="rId4"/>
    <p:sldId id="258" r:id="rId5"/>
    <p:sldId id="259" r:id="rId6"/>
    <p:sldId id="260" r:id="rId7"/>
    <p:sldId id="257" r:id="rId8"/>
    <p:sldId id="264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8E609B8-03CE-4169-A0A1-8E9480CF9B0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A16EEB3-4C16-4DE0-8215-11E4528103E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002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Bradley Hand ITC" panose="03070402050302030203" pitchFamily="66" charset="0"/>
              </a:rPr>
              <a:t>I'm grateful for always this moment, the now, no matter what form it takes.</a:t>
            </a:r>
          </a:p>
          <a:p>
            <a:endParaRPr lang="en-US" sz="4800" b="1" dirty="0">
              <a:latin typeface="Bradley Hand ITC" panose="03070402050302030203" pitchFamily="66" charset="0"/>
            </a:endParaRPr>
          </a:p>
          <a:p>
            <a:r>
              <a:rPr lang="en-US" sz="4800" b="1" dirty="0">
                <a:latin typeface="Bradley Hand ITC" panose="03070402050302030203" pitchFamily="66" charset="0"/>
              </a:rPr>
              <a:t>~Eckhart Tolle</a:t>
            </a:r>
            <a:br>
              <a:rPr lang="en-US" sz="4800" b="1" dirty="0">
                <a:latin typeface="Bradley Hand ITC" panose="03070402050302030203" pitchFamily="66" charset="0"/>
              </a:rPr>
            </a:br>
            <a:endParaRPr lang="en-US" sz="4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73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15" y="1828800"/>
            <a:ext cx="8226425" cy="4497387"/>
          </a:xfrm>
        </p:spPr>
        <p:txBody>
          <a:bodyPr/>
          <a:lstStyle/>
          <a:p>
            <a:r>
              <a:rPr lang="en-US" dirty="0" smtClean="0"/>
              <a:t>Currency exchange</a:t>
            </a:r>
          </a:p>
          <a:p>
            <a:pPr lvl="1"/>
            <a:r>
              <a:rPr lang="en-US" dirty="0" smtClean="0"/>
              <a:t>Exchange rates</a:t>
            </a:r>
          </a:p>
          <a:p>
            <a:endParaRPr lang="en-US" dirty="0" smtClean="0"/>
          </a:p>
          <a:p>
            <a:r>
              <a:rPr lang="en-US" dirty="0" smtClean="0"/>
              <a:t>Hedging</a:t>
            </a:r>
          </a:p>
          <a:p>
            <a:pPr lvl="1"/>
            <a:r>
              <a:rPr lang="en-US" dirty="0" smtClean="0"/>
              <a:t>Purpose/uses – risk reduction</a:t>
            </a:r>
          </a:p>
          <a:p>
            <a:pPr lvl="1"/>
            <a:r>
              <a:rPr lang="en-US" dirty="0" smtClean="0"/>
              <a:t>Advantages/Disadvantages</a:t>
            </a:r>
          </a:p>
        </p:txBody>
      </p:sp>
    </p:spTree>
    <p:extLst>
      <p:ext uri="{BB962C8B-B14F-4D97-AF65-F5344CB8AC3E}">
        <p14:creationId xmlns:p14="http://schemas.microsoft.com/office/powerpoint/2010/main" val="287921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Administrative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22590" cy="3737373"/>
          </a:xfrm>
        </p:spPr>
        <p:txBody>
          <a:bodyPr>
            <a:noAutofit/>
          </a:bodyPr>
          <a:lstStyle/>
          <a:p>
            <a:r>
              <a:rPr lang="en-US" sz="2800" dirty="0" smtClean="0"/>
              <a:t>Exams </a:t>
            </a:r>
            <a:r>
              <a:rPr lang="en-US" sz="2800" dirty="0" smtClean="0"/>
              <a:t>will be taken in the same classroom as regular classes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Exam time:</a:t>
            </a:r>
          </a:p>
          <a:p>
            <a:pPr lvl="1"/>
            <a:r>
              <a:rPr lang="en-US" sz="2400" dirty="0" smtClean="0"/>
              <a:t>Wednesday</a:t>
            </a:r>
            <a:r>
              <a:rPr lang="en-US" sz="2400" dirty="0"/>
              <a:t>, </a:t>
            </a:r>
            <a:r>
              <a:rPr lang="en-US" sz="2400" dirty="0" smtClean="0"/>
              <a:t>December 12, 3:00 </a:t>
            </a:r>
            <a:r>
              <a:rPr lang="en-US" sz="2400" dirty="0" smtClean="0"/>
              <a:t>– </a:t>
            </a:r>
            <a:r>
              <a:rPr lang="en-US" sz="2400" dirty="0" smtClean="0"/>
              <a:t>5:00 </a:t>
            </a:r>
            <a:r>
              <a:rPr lang="en-US" sz="2400" dirty="0"/>
              <a:t>p</a:t>
            </a:r>
            <a:r>
              <a:rPr lang="en-US" sz="2400" dirty="0" smtClean="0"/>
              <a:t>m</a:t>
            </a:r>
            <a:endParaRPr lang="en-US" sz="2400" dirty="0"/>
          </a:p>
          <a:p>
            <a:pPr lvl="1"/>
            <a:r>
              <a:rPr lang="en-US" sz="2400" dirty="0"/>
              <a:t>Per official NAU final exam schedule</a:t>
            </a:r>
          </a:p>
          <a:p>
            <a:endParaRPr lang="en-US" sz="3600" dirty="0"/>
          </a:p>
          <a:p>
            <a:pPr marL="3429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086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Semi-Cumulative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6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9950"/>
          </a:xfrm>
        </p:spPr>
        <p:txBody>
          <a:bodyPr/>
          <a:lstStyle/>
          <a:p>
            <a:r>
              <a:rPr lang="en-US" dirty="0"/>
              <a:t>Exam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842" y="1447800"/>
            <a:ext cx="7138358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Covers following information:</a:t>
            </a:r>
          </a:p>
          <a:p>
            <a:pPr lvl="1"/>
            <a:r>
              <a:rPr lang="en-US" sz="2400" dirty="0" smtClean="0"/>
              <a:t>Chapters </a:t>
            </a:r>
            <a:r>
              <a:rPr lang="en-US" sz="2400" dirty="0" smtClean="0"/>
              <a:t>5-12</a:t>
            </a:r>
            <a:r>
              <a:rPr lang="en-US" sz="2400" dirty="0" smtClean="0"/>
              <a:t>, </a:t>
            </a:r>
            <a:r>
              <a:rPr lang="en-US" sz="2400" dirty="0" smtClean="0"/>
              <a:t>17 (technically)</a:t>
            </a:r>
            <a:endParaRPr lang="en-US" sz="2400" dirty="0" smtClean="0"/>
          </a:p>
          <a:p>
            <a:pPr lvl="1"/>
            <a:r>
              <a:rPr lang="en-US" sz="2400" dirty="0" smtClean="0"/>
              <a:t>Exams #2 and #3</a:t>
            </a:r>
            <a:endParaRPr lang="en-US" sz="2400" dirty="0" smtClean="0"/>
          </a:p>
          <a:p>
            <a:pPr lvl="1"/>
            <a:r>
              <a:rPr lang="en-US" sz="2400" dirty="0" smtClean="0"/>
              <a:t>Cumulative items (listed later in slides</a:t>
            </a:r>
            <a:r>
              <a:rPr lang="en-US" sz="2400" dirty="0" smtClean="0"/>
              <a:t>)</a:t>
            </a:r>
          </a:p>
          <a:p>
            <a:pPr lvl="1"/>
            <a:endParaRPr lang="en-US" sz="800" dirty="0" smtClean="0"/>
          </a:p>
          <a:p>
            <a:r>
              <a:rPr lang="en-US" sz="2800" dirty="0" smtClean="0"/>
              <a:t>Format</a:t>
            </a:r>
            <a:endParaRPr lang="en-US" sz="2800" dirty="0"/>
          </a:p>
          <a:p>
            <a:pPr lvl="1"/>
            <a:r>
              <a:rPr lang="en-US" sz="2400" dirty="0" smtClean="0"/>
              <a:t>Multiple Choice</a:t>
            </a:r>
          </a:p>
          <a:p>
            <a:pPr lvl="1"/>
            <a:r>
              <a:rPr lang="en-US" sz="2400" dirty="0" smtClean="0"/>
              <a:t>Problems </a:t>
            </a:r>
            <a:r>
              <a:rPr lang="en-US" sz="2400" dirty="0" smtClean="0"/>
              <a:t>&amp;  Short Essay</a:t>
            </a:r>
          </a:p>
          <a:p>
            <a:pPr lvl="1"/>
            <a:endParaRPr lang="en-US" sz="800" dirty="0" smtClean="0"/>
          </a:p>
          <a:p>
            <a:pPr lvl="0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What should you bring?</a:t>
            </a:r>
          </a:p>
          <a:p>
            <a:pPr lvl="1">
              <a:buClr>
                <a:srgbClr val="CCECFF"/>
              </a:buClr>
            </a:pPr>
            <a:r>
              <a:rPr lang="en-US" sz="2400" dirty="0" smtClean="0">
                <a:solidFill>
                  <a:srgbClr val="EAEAEA"/>
                </a:solidFill>
              </a:rPr>
              <a:t>Financial calculator! </a:t>
            </a:r>
          </a:p>
          <a:p>
            <a:pPr lvl="1">
              <a:buClr>
                <a:srgbClr val="CCECFF"/>
              </a:buClr>
            </a:pPr>
            <a:r>
              <a:rPr lang="en-US" sz="2400" dirty="0" smtClean="0">
                <a:solidFill>
                  <a:srgbClr val="EAEAEA"/>
                </a:solidFill>
              </a:rPr>
              <a:t>Pencil</a:t>
            </a:r>
          </a:p>
          <a:p>
            <a:pPr lvl="1">
              <a:buClr>
                <a:srgbClr val="CCECFF"/>
              </a:buClr>
            </a:pPr>
            <a:r>
              <a:rPr lang="en-US" sz="2400" dirty="0" smtClean="0">
                <a:solidFill>
                  <a:srgbClr val="EAEAEA"/>
                </a:solidFill>
              </a:rPr>
              <a:t>Your brain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53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Information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255" y="1600200"/>
            <a:ext cx="8226425" cy="4876800"/>
          </a:xfrm>
        </p:spPr>
        <p:txBody>
          <a:bodyPr>
            <a:normAutofit/>
          </a:bodyPr>
          <a:lstStyle/>
          <a:p>
            <a:pPr lvl="0"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Material that is fair game:</a:t>
            </a:r>
          </a:p>
          <a:p>
            <a:pPr lvl="1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Homework </a:t>
            </a:r>
          </a:p>
          <a:p>
            <a:pPr lvl="1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Chapter information from textbook </a:t>
            </a:r>
            <a:r>
              <a:rPr lang="en-US" sz="2800" dirty="0" smtClean="0">
                <a:solidFill>
                  <a:srgbClr val="EAEAEA"/>
                </a:solidFill>
              </a:rPr>
              <a:t> </a:t>
            </a:r>
            <a:endParaRPr lang="en-US" sz="2800" dirty="0" smtClean="0">
              <a:solidFill>
                <a:srgbClr val="EAEAEA"/>
              </a:solidFill>
            </a:endParaRPr>
          </a:p>
          <a:p>
            <a:pPr lvl="1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Lecture slides and lecture </a:t>
            </a:r>
            <a:r>
              <a:rPr lang="en-US" sz="2800" dirty="0" smtClean="0">
                <a:solidFill>
                  <a:srgbClr val="EAEAEA"/>
                </a:solidFill>
              </a:rPr>
              <a:t>content</a:t>
            </a:r>
          </a:p>
          <a:p>
            <a:pPr lvl="1">
              <a:buClr>
                <a:srgbClr val="CCECFF"/>
              </a:buClr>
            </a:pPr>
            <a:endParaRPr lang="en-US" sz="800" dirty="0" smtClean="0">
              <a:solidFill>
                <a:srgbClr val="EAEAEA"/>
              </a:solidFill>
            </a:endParaRPr>
          </a:p>
          <a:p>
            <a:pPr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How should you study?</a:t>
            </a:r>
          </a:p>
          <a:p>
            <a:pPr lvl="1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Re-work all relevant homework </a:t>
            </a:r>
            <a:r>
              <a:rPr lang="en-US" sz="2800" dirty="0" smtClean="0">
                <a:solidFill>
                  <a:srgbClr val="EAEAEA"/>
                </a:solidFill>
              </a:rPr>
              <a:t>and exams</a:t>
            </a:r>
            <a:endParaRPr lang="en-US" sz="2800" dirty="0" smtClean="0">
              <a:solidFill>
                <a:srgbClr val="EAEAEA"/>
              </a:solidFill>
            </a:endParaRPr>
          </a:p>
          <a:p>
            <a:pPr lvl="1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Review all chapter summaries</a:t>
            </a:r>
          </a:p>
          <a:p>
            <a:pPr lvl="2">
              <a:buClr>
                <a:srgbClr val="CCECFF"/>
              </a:buClr>
            </a:pPr>
            <a:r>
              <a:rPr lang="en-US" sz="2500" dirty="0" smtClean="0">
                <a:solidFill>
                  <a:srgbClr val="EAEAEA"/>
                </a:solidFill>
              </a:rPr>
              <a:t>Go back and re-read sections you don’t understand </a:t>
            </a:r>
          </a:p>
          <a:p>
            <a:pPr lvl="1">
              <a:buClr>
                <a:srgbClr val="CCECFF"/>
              </a:buClr>
            </a:pPr>
            <a:r>
              <a:rPr lang="en-US" sz="2800" dirty="0" smtClean="0">
                <a:solidFill>
                  <a:srgbClr val="EAEAEA"/>
                </a:solidFill>
              </a:rPr>
              <a:t>Review the lecture slides and class notes</a:t>
            </a:r>
            <a:endParaRPr lang="en-US" sz="2800" dirty="0">
              <a:solidFill>
                <a:srgbClr val="EAEAE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7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questions you are confident that you know first</a:t>
            </a:r>
          </a:p>
          <a:p>
            <a:endParaRPr lang="en-US" dirty="0" smtClean="0"/>
          </a:p>
          <a:p>
            <a:r>
              <a:rPr lang="en-US" dirty="0" smtClean="0"/>
              <a:t>Spend more time on the portions of the exam that have higher point values</a:t>
            </a:r>
          </a:p>
          <a:p>
            <a:endParaRPr lang="en-US" dirty="0" smtClean="0"/>
          </a:p>
          <a:p>
            <a:r>
              <a:rPr lang="en-US" dirty="0" smtClean="0"/>
              <a:t>If you do skip questions and intend to go back to them later, MAKE SURE YOU GO BACK AND COMPLETE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7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TVM Problems</a:t>
            </a:r>
          </a:p>
          <a:p>
            <a:pPr lvl="1"/>
            <a:r>
              <a:rPr lang="en-US" dirty="0"/>
              <a:t>What is it you are trying to determine? (i.e. PV, FV, Payment, </a:t>
            </a:r>
            <a:r>
              <a:rPr lang="en-US" dirty="0" smtClean="0"/>
              <a:t>Interest rate, etc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What do you know?</a:t>
            </a:r>
          </a:p>
          <a:p>
            <a:pPr lvl="2"/>
            <a:r>
              <a:rPr lang="en-US" dirty="0"/>
              <a:t>Use this information as your </a:t>
            </a:r>
            <a:r>
              <a:rPr lang="en-US" dirty="0" smtClean="0"/>
              <a:t>inputs</a:t>
            </a:r>
          </a:p>
          <a:p>
            <a:pPr lvl="2"/>
            <a:endParaRPr lang="en-US" dirty="0"/>
          </a:p>
          <a:p>
            <a:r>
              <a:rPr lang="en-US" dirty="0" smtClean="0"/>
              <a:t>NO Ratio analysis (no review of Exam #1 					necessary)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Main goal for a firm and firm’s management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5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WACC</a:t>
            </a:r>
          </a:p>
          <a:p>
            <a:pPr lvl="1"/>
            <a:r>
              <a:rPr lang="en-US" dirty="0" smtClean="0"/>
              <a:t>Investor’s required return for each type of capital; determined by market prices for capital</a:t>
            </a:r>
          </a:p>
          <a:p>
            <a:pPr lvl="1"/>
            <a:r>
              <a:rPr lang="en-US" dirty="0" smtClean="0"/>
              <a:t>Cost of Debt (after-tax)</a:t>
            </a:r>
          </a:p>
          <a:p>
            <a:pPr lvl="1"/>
            <a:r>
              <a:rPr lang="en-US" dirty="0" smtClean="0"/>
              <a:t>Cost of Preferred Stock</a:t>
            </a:r>
          </a:p>
          <a:p>
            <a:pPr lvl="1"/>
            <a:r>
              <a:rPr lang="en-US" dirty="0" smtClean="0"/>
              <a:t>Cost of new Common Stock</a:t>
            </a:r>
          </a:p>
          <a:p>
            <a:pPr lvl="1"/>
            <a:r>
              <a:rPr lang="en-US" dirty="0" smtClean="0"/>
              <a:t>Least expensive vs. most expensive financing</a:t>
            </a:r>
          </a:p>
          <a:p>
            <a:pPr lvl="1"/>
            <a:r>
              <a:rPr lang="en-US" dirty="0" smtClean="0"/>
              <a:t>Capital structure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46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Budgeting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Capital Budgeting process (steps)</a:t>
            </a:r>
          </a:p>
          <a:p>
            <a:endParaRPr lang="en-US" dirty="0" smtClean="0"/>
          </a:p>
          <a:p>
            <a:r>
              <a:rPr lang="en-US" dirty="0" smtClean="0"/>
              <a:t>Capital </a:t>
            </a:r>
            <a:r>
              <a:rPr lang="en-US" dirty="0"/>
              <a:t>Budgeting </a:t>
            </a:r>
            <a:r>
              <a:rPr lang="en-US" dirty="0" smtClean="0"/>
              <a:t>cash flows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Determining relevant cash </a:t>
            </a:r>
            <a:r>
              <a:rPr lang="en-US" dirty="0" smtClean="0"/>
              <a:t>flows –</a:t>
            </a:r>
            <a:r>
              <a:rPr lang="en-US" dirty="0" smtClean="0">
                <a:solidFill>
                  <a:srgbClr val="FF0000"/>
                </a:solidFill>
              </a:rPr>
              <a:t> only as on Exam #3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Ignore sunk costs but include opportunity costs</a:t>
            </a:r>
            <a:endParaRPr lang="en-US" dirty="0"/>
          </a:p>
          <a:p>
            <a:pPr lvl="2"/>
            <a:r>
              <a:rPr lang="en-US" dirty="0" smtClean="0"/>
              <a:t>Net operating working capital </a:t>
            </a:r>
            <a:endParaRPr lang="en-US" dirty="0" smtClean="0"/>
          </a:p>
          <a:p>
            <a:pPr lvl="2"/>
            <a:r>
              <a:rPr lang="en-US" dirty="0" smtClean="0"/>
              <a:t>Initial investment, incremental after-tax operating cash flows, terminal cash flows – </a:t>
            </a:r>
            <a:r>
              <a:rPr lang="en-US" dirty="0" smtClean="0">
                <a:solidFill>
                  <a:srgbClr val="FF0000"/>
                </a:solidFill>
              </a:rPr>
              <a:t>no actual calculations on the final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Capital Budgeting Techniques</a:t>
            </a:r>
            <a:endParaRPr lang="en-US" dirty="0"/>
          </a:p>
          <a:p>
            <a:pPr lvl="1"/>
            <a:r>
              <a:rPr lang="en-US" dirty="0"/>
              <a:t>NPV (use relevant cash flows &amp; WACC)</a:t>
            </a:r>
          </a:p>
          <a:p>
            <a:pPr lvl="1"/>
            <a:r>
              <a:rPr lang="en-US" dirty="0"/>
              <a:t>IRR </a:t>
            </a:r>
            <a:r>
              <a:rPr lang="en-US" dirty="0" smtClean="0"/>
              <a:t>and MIRR (compare </a:t>
            </a:r>
            <a:r>
              <a:rPr lang="en-US" dirty="0"/>
              <a:t>to WACC)</a:t>
            </a:r>
          </a:p>
          <a:p>
            <a:pPr lvl="1"/>
            <a:r>
              <a:rPr lang="en-US" dirty="0"/>
              <a:t>Payback </a:t>
            </a:r>
            <a:r>
              <a:rPr lang="en-US" dirty="0" smtClean="0"/>
              <a:t>and Discounted Payback Periods (compare to company required maximum)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26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536</TotalTime>
  <Words>316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Bradley Hand ITC</vt:lpstr>
      <vt:lpstr>Rockwell</vt:lpstr>
      <vt:lpstr>Wingdings 2</vt:lpstr>
      <vt:lpstr>Foundry</vt:lpstr>
      <vt:lpstr>PowerPoint Presentation</vt:lpstr>
      <vt:lpstr>Administrative Info</vt:lpstr>
      <vt:lpstr>Final Exam Review</vt:lpstr>
      <vt:lpstr>Exam Information</vt:lpstr>
      <vt:lpstr>Exam Information (cont’d)</vt:lpstr>
      <vt:lpstr>Exam Strategies</vt:lpstr>
      <vt:lpstr>Cumulative</vt:lpstr>
      <vt:lpstr>Capital Budgeting</vt:lpstr>
      <vt:lpstr>Capital Budgeting (cont’d)</vt:lpstr>
      <vt:lpstr>International Finance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</dc:title>
  <dc:creator>fcb</dc:creator>
  <cp:lastModifiedBy>Andrew Parkes</cp:lastModifiedBy>
  <cp:revision>55</cp:revision>
  <dcterms:created xsi:type="dcterms:W3CDTF">2011-12-08T05:01:32Z</dcterms:created>
  <dcterms:modified xsi:type="dcterms:W3CDTF">2018-12-07T15:06:31Z</dcterms:modified>
</cp:coreProperties>
</file>