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709" r:id="rId2"/>
  </p:sldMasterIdLst>
  <p:notesMasterIdLst>
    <p:notesMasterId r:id="rId25"/>
  </p:notesMasterIdLst>
  <p:handoutMasterIdLst>
    <p:handoutMasterId r:id="rId26"/>
  </p:handoutMasterIdLst>
  <p:sldIdLst>
    <p:sldId id="256" r:id="rId3"/>
    <p:sldId id="313" r:id="rId4"/>
    <p:sldId id="293" r:id="rId5"/>
    <p:sldId id="295" r:id="rId6"/>
    <p:sldId id="297" r:id="rId7"/>
    <p:sldId id="315" r:id="rId8"/>
    <p:sldId id="316" r:id="rId9"/>
    <p:sldId id="296" r:id="rId10"/>
    <p:sldId id="300"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933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9933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933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C10849F2-A75C-477E-8BAA-733579E0F697}" type="slidenum">
              <a:rPr lang="en-US" altLang="en-US"/>
              <a:pPr/>
              <a:t>‹#›</a:t>
            </a:fld>
            <a:endParaRPr lang="en-US" altLang="en-US"/>
          </a:p>
        </p:txBody>
      </p:sp>
    </p:spTree>
    <p:extLst>
      <p:ext uri="{BB962C8B-B14F-4D97-AF65-F5344CB8AC3E}">
        <p14:creationId xmlns:p14="http://schemas.microsoft.com/office/powerpoint/2010/main" val="79411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421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942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21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421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E9E542ED-5616-47E8-AD2E-B9A90B5FFE05}" type="slidenum">
              <a:rPr lang="en-US" altLang="en-US"/>
              <a:pPr/>
              <a:t>‹#›</a:t>
            </a:fld>
            <a:endParaRPr lang="en-US" altLang="en-US"/>
          </a:p>
        </p:txBody>
      </p:sp>
    </p:spTree>
    <p:extLst>
      <p:ext uri="{BB962C8B-B14F-4D97-AF65-F5344CB8AC3E}">
        <p14:creationId xmlns:p14="http://schemas.microsoft.com/office/powerpoint/2010/main" val="3469157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542ED-5616-47E8-AD2E-B9A90B5FFE05}" type="slidenum">
              <a:rPr lang="en-US" altLang="en-US" smtClean="0"/>
              <a:pPr/>
              <a:t>1</a:t>
            </a:fld>
            <a:endParaRPr lang="en-US" altLang="en-US"/>
          </a:p>
        </p:txBody>
      </p:sp>
    </p:spTree>
    <p:extLst>
      <p:ext uri="{BB962C8B-B14F-4D97-AF65-F5344CB8AC3E}">
        <p14:creationId xmlns:p14="http://schemas.microsoft.com/office/powerpoint/2010/main" val="127345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EBBBC7DA-8B91-40D6-B686-721384C8172F}" type="slidenum">
              <a:rPr lang="en-US" altLang="en-US" sz="1200"/>
              <a:pPr eaLnBrk="1" hangingPunct="1"/>
              <a:t>16</a:t>
            </a:fld>
            <a:endParaRPr lang="en-US" altLang="en-US" sz="1200"/>
          </a:p>
        </p:txBody>
      </p:sp>
    </p:spTree>
    <p:extLst>
      <p:ext uri="{BB962C8B-B14F-4D97-AF65-F5344CB8AC3E}">
        <p14:creationId xmlns:p14="http://schemas.microsoft.com/office/powerpoint/2010/main" val="176028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u="sng" smtClean="0">
                <a:latin typeface="Arial" panose="020B0604020202020204" pitchFamily="34" charset="0"/>
              </a:rPr>
              <a:t>Figure Caption:</a:t>
            </a:r>
            <a:r>
              <a:rPr lang="en-US" altLang="en-US" b="1" i="1" smtClean="0">
                <a:latin typeface="Arial" panose="020B0604020202020204" pitchFamily="34" charset="0"/>
              </a:rPr>
              <a:t> </a:t>
            </a:r>
            <a:r>
              <a:rPr lang="en-US" altLang="en-US" b="1" smtClean="0">
                <a:latin typeface="Arial" panose="020B0604020202020204" pitchFamily="34" charset="0"/>
              </a:rPr>
              <a:t>Figure 15-1:</a:t>
            </a:r>
            <a:r>
              <a:rPr lang="en-US" altLang="en-US" smtClean="0">
                <a:latin typeface="Arial" panose="020B0604020202020204" pitchFamily="34" charset="0"/>
              </a:rPr>
              <a:t> </a:t>
            </a:r>
            <a:r>
              <a:rPr lang="en-US" altLang="en-US" b="1" smtClean="0">
                <a:latin typeface="Arial" panose="020B0604020202020204" pitchFamily="34" charset="0"/>
              </a:rPr>
              <a:t>A Payoff Matrix </a:t>
            </a:r>
            <a:endParaRPr lang="en-US" altLang="en-US" smtClean="0">
              <a:latin typeface="Arial" panose="020B0604020202020204" pitchFamily="34" charset="0"/>
            </a:endParaRPr>
          </a:p>
          <a:p>
            <a:r>
              <a:rPr lang="en-US" altLang="en-US" smtClean="0">
                <a:latin typeface="Arial" panose="020B0604020202020204" pitchFamily="34" charset="0"/>
              </a:rPr>
              <a:t>Two firms, ADM and Ajinomoto, must decide how much lysine to produce. The profits of the two firms are interdependent: each firm’s profit depends not only on its own decision but also on the other’s decision. Each row represents an action by ADM, each column one by Ajinomoto. Both firms will be better off if they both choose the lower output; but it is in each firm’s individual interest to choose the higher output. </a:t>
            </a:r>
          </a:p>
        </p:txBody>
      </p:sp>
    </p:spTree>
    <p:extLst>
      <p:ext uri="{BB962C8B-B14F-4D97-AF65-F5344CB8AC3E}">
        <p14:creationId xmlns:p14="http://schemas.microsoft.com/office/powerpoint/2010/main" val="80296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4E3169CC-F191-48E4-A65C-A1B285BCD7EF}" type="slidenum">
              <a:rPr lang="en-US" altLang="en-US" sz="1200"/>
              <a:pPr eaLnBrk="1" hangingPunct="1"/>
              <a:t>18</a:t>
            </a:fld>
            <a:endParaRPr lang="en-US" altLang="en-US" sz="1200"/>
          </a:p>
        </p:txBody>
      </p:sp>
    </p:spTree>
    <p:extLst>
      <p:ext uri="{BB962C8B-B14F-4D97-AF65-F5344CB8AC3E}">
        <p14:creationId xmlns:p14="http://schemas.microsoft.com/office/powerpoint/2010/main" val="62168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u="sng" smtClean="0">
                <a:latin typeface="Arial" panose="020B0604020202020204" pitchFamily="34" charset="0"/>
              </a:rPr>
              <a:t>Figure Caption:</a:t>
            </a:r>
            <a:r>
              <a:rPr lang="en-US" altLang="en-US" b="1" i="1" smtClean="0">
                <a:latin typeface="Arial" panose="020B0604020202020204" pitchFamily="34" charset="0"/>
              </a:rPr>
              <a:t> </a:t>
            </a:r>
            <a:r>
              <a:rPr lang="en-US" altLang="en-US" b="1" smtClean="0">
                <a:latin typeface="Arial" panose="020B0604020202020204" pitchFamily="34" charset="0"/>
              </a:rPr>
              <a:t>Figure 15-2: The Prisoners’ Dilemma</a:t>
            </a:r>
            <a:endParaRPr lang="en-US" altLang="en-US" smtClean="0">
              <a:latin typeface="Arial" panose="020B0604020202020204" pitchFamily="34" charset="0"/>
            </a:endParaRPr>
          </a:p>
          <a:p>
            <a:r>
              <a:rPr lang="en-US" altLang="en-US" smtClean="0">
                <a:latin typeface="Arial" panose="020B0604020202020204" pitchFamily="34" charset="0"/>
              </a:rPr>
              <a:t> Each of two prisoners, held in separate cells, is offered a deal by the police—a light sentence if she confesses and implicates her accomplice but her accomplice does not do the same, a heavy sentence if she does not confess but her accomplice does, and so on. It is in the joint interest of both prisoners not to confess; it is in each one’s individual interest to confess. </a:t>
            </a:r>
          </a:p>
        </p:txBody>
      </p:sp>
    </p:spTree>
    <p:extLst>
      <p:ext uri="{BB962C8B-B14F-4D97-AF65-F5344CB8AC3E}">
        <p14:creationId xmlns:p14="http://schemas.microsoft.com/office/powerpoint/2010/main" val="112379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D6AF845A-62F3-4ECC-8D74-8324E6662657}" type="slidenum">
              <a:rPr lang="en-US" altLang="en-US" sz="1200"/>
              <a:pPr eaLnBrk="1" hangingPunct="1"/>
              <a:t>20</a:t>
            </a:fld>
            <a:endParaRPr lang="en-US" altLang="en-US" sz="1200"/>
          </a:p>
        </p:txBody>
      </p:sp>
    </p:spTree>
    <p:extLst>
      <p:ext uri="{BB962C8B-B14F-4D97-AF65-F5344CB8AC3E}">
        <p14:creationId xmlns:p14="http://schemas.microsoft.com/office/powerpoint/2010/main" val="390604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A7BFF0B4-9916-4B8B-941B-FF2B0228DF9C}" type="slidenum">
              <a:rPr lang="en-US" altLang="en-US" sz="1200"/>
              <a:pPr eaLnBrk="1" hangingPunct="1"/>
              <a:t>21</a:t>
            </a:fld>
            <a:endParaRPr lang="en-US" altLang="en-US" sz="1200"/>
          </a:p>
        </p:txBody>
      </p:sp>
    </p:spTree>
    <p:extLst>
      <p:ext uri="{BB962C8B-B14F-4D97-AF65-F5344CB8AC3E}">
        <p14:creationId xmlns:p14="http://schemas.microsoft.com/office/powerpoint/2010/main" val="227427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u="sng" smtClean="0">
                <a:latin typeface="Arial" panose="020B0604020202020204" pitchFamily="34" charset="0"/>
              </a:rPr>
              <a:t>Figure Caption:</a:t>
            </a:r>
            <a:r>
              <a:rPr lang="en-US" altLang="en-US" b="1" i="1" smtClean="0">
                <a:latin typeface="Arial" panose="020B0604020202020204" pitchFamily="34" charset="0"/>
              </a:rPr>
              <a:t> </a:t>
            </a:r>
            <a:r>
              <a:rPr lang="en-US" altLang="en-US" b="1" smtClean="0">
                <a:latin typeface="Arial" panose="020B0604020202020204" pitchFamily="34" charset="0"/>
              </a:rPr>
              <a:t>Figure 15-3: How Repeated Interaction Can Support Collusion</a:t>
            </a:r>
            <a:endParaRPr lang="en-US" altLang="en-US" smtClean="0">
              <a:latin typeface="Arial" panose="020B0604020202020204" pitchFamily="34" charset="0"/>
            </a:endParaRPr>
          </a:p>
          <a:p>
            <a:r>
              <a:rPr lang="en-US" altLang="en-US" smtClean="0">
                <a:latin typeface="Arial" panose="020B0604020202020204" pitchFamily="34" charset="0"/>
              </a:rPr>
              <a:t>A strategy of “tit for tat” involves playing cooperatively at first, then following the other player’s move. This rewards good behavior and punishes bad behavior. If the other player cheats, playing “tit for tat” will lead to only a short-term loss in comparison to playing “always cheat.” But if the other player plays “tit for tat,” also playing “tit for tat” leads to a long-term gain. So a firm that expects other firms to play “tit for tat” may well choose to do the same, leading to successful tacit collusion. </a:t>
            </a:r>
          </a:p>
        </p:txBody>
      </p:sp>
    </p:spTree>
    <p:extLst>
      <p:ext uri="{BB962C8B-B14F-4D97-AF65-F5344CB8AC3E}">
        <p14:creationId xmlns:p14="http://schemas.microsoft.com/office/powerpoint/2010/main" val="47872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542ED-5616-47E8-AD2E-B9A90B5FFE05}" type="slidenum">
              <a:rPr lang="en-US" altLang="en-US" smtClean="0"/>
              <a:pPr/>
              <a:t>2</a:t>
            </a:fld>
            <a:endParaRPr lang="en-US" altLang="en-US"/>
          </a:p>
        </p:txBody>
      </p:sp>
    </p:spTree>
    <p:extLst>
      <p:ext uri="{BB962C8B-B14F-4D97-AF65-F5344CB8AC3E}">
        <p14:creationId xmlns:p14="http://schemas.microsoft.com/office/powerpoint/2010/main" val="344598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542ED-5616-47E8-AD2E-B9A90B5FFE05}" type="slidenum">
              <a:rPr lang="en-US" altLang="en-US" smtClean="0"/>
              <a:pPr/>
              <a:t>3</a:t>
            </a:fld>
            <a:endParaRPr lang="en-US" altLang="en-US"/>
          </a:p>
        </p:txBody>
      </p:sp>
    </p:spTree>
    <p:extLst>
      <p:ext uri="{BB962C8B-B14F-4D97-AF65-F5344CB8AC3E}">
        <p14:creationId xmlns:p14="http://schemas.microsoft.com/office/powerpoint/2010/main" val="94127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83377FF3-079B-492B-BE38-17A6CCE612F8}" type="slidenum">
              <a:rPr lang="en-US" altLang="en-US" sz="1200"/>
              <a:pPr eaLnBrk="1" hangingPunct="1"/>
              <a:t>10</a:t>
            </a:fld>
            <a:endParaRPr lang="en-US" altLang="en-US" sz="1200"/>
          </a:p>
        </p:txBody>
      </p:sp>
    </p:spTree>
    <p:extLst>
      <p:ext uri="{BB962C8B-B14F-4D97-AF65-F5344CB8AC3E}">
        <p14:creationId xmlns:p14="http://schemas.microsoft.com/office/powerpoint/2010/main" val="391649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10BD723D-FD1C-4BAE-A41D-B6F7D132BC15}" type="slidenum">
              <a:rPr lang="en-US" altLang="en-US" sz="1200"/>
              <a:pPr eaLnBrk="1" hangingPunct="1"/>
              <a:t>11</a:t>
            </a:fld>
            <a:endParaRPr lang="en-US" altLang="en-US" sz="1200"/>
          </a:p>
        </p:txBody>
      </p:sp>
    </p:spTree>
    <p:extLst>
      <p:ext uri="{BB962C8B-B14F-4D97-AF65-F5344CB8AC3E}">
        <p14:creationId xmlns:p14="http://schemas.microsoft.com/office/powerpoint/2010/main" val="378261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250D90E4-0569-4EB2-BA84-A620FC71D22E}" type="slidenum">
              <a:rPr lang="en-US" altLang="en-US" sz="1200"/>
              <a:pPr eaLnBrk="1" hangingPunct="1"/>
              <a:t>12</a:t>
            </a:fld>
            <a:endParaRPr lang="en-US" altLang="en-US" sz="1200"/>
          </a:p>
        </p:txBody>
      </p:sp>
    </p:spTree>
    <p:extLst>
      <p:ext uri="{BB962C8B-B14F-4D97-AF65-F5344CB8AC3E}">
        <p14:creationId xmlns:p14="http://schemas.microsoft.com/office/powerpoint/2010/main" val="143638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A1E17CD1-5F8C-4941-BBCC-D1E4C6930094}" type="slidenum">
              <a:rPr lang="en-US" altLang="en-US" sz="1200"/>
              <a:pPr eaLnBrk="1" hangingPunct="1"/>
              <a:t>13</a:t>
            </a:fld>
            <a:endParaRPr lang="en-US" altLang="en-US" sz="1200"/>
          </a:p>
        </p:txBody>
      </p:sp>
    </p:spTree>
    <p:extLst>
      <p:ext uri="{BB962C8B-B14F-4D97-AF65-F5344CB8AC3E}">
        <p14:creationId xmlns:p14="http://schemas.microsoft.com/office/powerpoint/2010/main" val="40097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106C9B03-9CC6-4151-AC35-518D65354C9A}" type="slidenum">
              <a:rPr lang="en-US" altLang="en-US" sz="1200"/>
              <a:pPr eaLnBrk="1" hangingPunct="1"/>
              <a:t>14</a:t>
            </a:fld>
            <a:endParaRPr lang="en-US" altLang="en-US" sz="1200"/>
          </a:p>
        </p:txBody>
      </p:sp>
    </p:spTree>
    <p:extLst>
      <p:ext uri="{BB962C8B-B14F-4D97-AF65-F5344CB8AC3E}">
        <p14:creationId xmlns:p14="http://schemas.microsoft.com/office/powerpoint/2010/main" val="292273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57066" indent="-291179" eaLnBrk="0" hangingPunct="0">
              <a:defRPr sz="2000">
                <a:solidFill>
                  <a:schemeClr val="tx1"/>
                </a:solidFill>
                <a:latin typeface="Arial" panose="020B0604020202020204" pitchFamily="34" charset="0"/>
              </a:defRPr>
            </a:lvl2pPr>
            <a:lvl3pPr marL="1164717" indent="-232943" eaLnBrk="0" hangingPunct="0">
              <a:defRPr sz="2000">
                <a:solidFill>
                  <a:schemeClr val="tx1"/>
                </a:solidFill>
                <a:latin typeface="Arial" panose="020B0604020202020204" pitchFamily="34" charset="0"/>
              </a:defRPr>
            </a:lvl3pPr>
            <a:lvl4pPr marL="1630604" indent="-232943" eaLnBrk="0" hangingPunct="0">
              <a:defRPr sz="2000">
                <a:solidFill>
                  <a:schemeClr val="tx1"/>
                </a:solidFill>
                <a:latin typeface="Arial" panose="020B0604020202020204" pitchFamily="34" charset="0"/>
              </a:defRPr>
            </a:lvl4pPr>
            <a:lvl5pPr marL="2096491" indent="-232943" eaLnBrk="0" hangingPunct="0">
              <a:defRPr sz="2000">
                <a:solidFill>
                  <a:schemeClr val="tx1"/>
                </a:solidFill>
                <a:latin typeface="Arial" panose="020B0604020202020204" pitchFamily="34" charset="0"/>
              </a:defRPr>
            </a:lvl5pPr>
            <a:lvl6pPr marL="2562377"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3028264"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94151"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960038" indent="-232943"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fld id="{EBBBC7DA-8B91-40D6-B686-721384C8172F}" type="slidenum">
              <a:rPr lang="en-US" altLang="en-US" sz="1200"/>
              <a:pPr eaLnBrk="1" hangingPunct="1"/>
              <a:t>15</a:t>
            </a:fld>
            <a:endParaRPr lang="en-US" altLang="en-US" sz="1200"/>
          </a:p>
        </p:txBody>
      </p:sp>
    </p:spTree>
    <p:extLst>
      <p:ext uri="{BB962C8B-B14F-4D97-AF65-F5344CB8AC3E}">
        <p14:creationId xmlns:p14="http://schemas.microsoft.com/office/powerpoint/2010/main" val="359859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0"/>
            <a:ext cx="8458200" cy="5943600"/>
            <a:chOff x="0" y="0"/>
            <a:chExt cx="5328" cy="3744"/>
          </a:xfrm>
        </p:grpSpPr>
        <p:sp>
          <p:nvSpPr>
            <p:cNvPr id="6758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75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7590" name="Rectangle 6"/>
          <p:cNvSpPr>
            <a:spLocks noGrp="1" noChangeArrowheads="1"/>
          </p:cNvSpPr>
          <p:nvPr>
            <p:ph type="dt" sz="quarter" idx="2"/>
          </p:nvPr>
        </p:nvSpPr>
        <p:spPr/>
        <p:txBody>
          <a:bodyPr/>
          <a:lstStyle>
            <a:lvl1pPr>
              <a:defRPr/>
            </a:lvl1pPr>
          </a:lstStyle>
          <a:p>
            <a:endParaRPr lang="en-US" altLang="en-US"/>
          </a:p>
        </p:txBody>
      </p:sp>
      <p:sp>
        <p:nvSpPr>
          <p:cNvPr id="67591" name="Rectangle 7"/>
          <p:cNvSpPr>
            <a:spLocks noGrp="1" noChangeArrowheads="1"/>
          </p:cNvSpPr>
          <p:nvPr>
            <p:ph type="ftr" sz="quarter" idx="3"/>
          </p:nvPr>
        </p:nvSpPr>
        <p:spPr/>
        <p:txBody>
          <a:bodyPr/>
          <a:lstStyle>
            <a:lvl1pPr>
              <a:defRPr/>
            </a:lvl1pPr>
          </a:lstStyle>
          <a:p>
            <a:r>
              <a:rPr lang="en-US" altLang="en-US" smtClean="0"/>
              <a:t>March 15, 2018</a:t>
            </a:r>
            <a:endParaRPr lang="en-US" altLang="en-US"/>
          </a:p>
        </p:txBody>
      </p:sp>
      <p:sp>
        <p:nvSpPr>
          <p:cNvPr id="67592" name="Rectangle 8"/>
          <p:cNvSpPr>
            <a:spLocks noGrp="1" noChangeArrowheads="1"/>
          </p:cNvSpPr>
          <p:nvPr>
            <p:ph type="sldNum" sz="quarter" idx="4"/>
          </p:nvPr>
        </p:nvSpPr>
        <p:spPr/>
        <p:txBody>
          <a:bodyPr/>
          <a:lstStyle>
            <a:lvl1pPr>
              <a:defRPr/>
            </a:lvl1pPr>
          </a:lstStyle>
          <a:p>
            <a:fld id="{EE746C22-2C96-40ED-A77F-7573151DBDD0}" type="slidenum">
              <a:rPr lang="en-US" altLang="en-US"/>
              <a:pPr/>
              <a:t>‹#›</a:t>
            </a:fld>
            <a:endParaRPr lang="en-US" altLang="en-US"/>
          </a:p>
        </p:txBody>
      </p:sp>
      <p:sp>
        <p:nvSpPr>
          <p:cNvPr id="675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6" name="Slide Number Placeholder 5"/>
          <p:cNvSpPr>
            <a:spLocks noGrp="1"/>
          </p:cNvSpPr>
          <p:nvPr>
            <p:ph type="sldNum" sz="quarter" idx="12"/>
          </p:nvPr>
        </p:nvSpPr>
        <p:spPr/>
        <p:txBody>
          <a:bodyPr/>
          <a:lstStyle>
            <a:lvl1pPr>
              <a:defRPr/>
            </a:lvl1pPr>
          </a:lstStyle>
          <a:p>
            <a:fld id="{4475F8F2-52EA-42F2-AB7D-C1D5350BEB7F}" type="slidenum">
              <a:rPr lang="en-US" altLang="en-US"/>
              <a:pPr/>
              <a:t>‹#›</a:t>
            </a:fld>
            <a:endParaRPr lang="en-US" altLang="en-US"/>
          </a:p>
        </p:txBody>
      </p:sp>
    </p:spTree>
    <p:extLst>
      <p:ext uri="{BB962C8B-B14F-4D97-AF65-F5344CB8AC3E}">
        <p14:creationId xmlns:p14="http://schemas.microsoft.com/office/powerpoint/2010/main" val="269993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6" name="Slide Number Placeholder 5"/>
          <p:cNvSpPr>
            <a:spLocks noGrp="1"/>
          </p:cNvSpPr>
          <p:nvPr>
            <p:ph type="sldNum" sz="quarter" idx="12"/>
          </p:nvPr>
        </p:nvSpPr>
        <p:spPr/>
        <p:txBody>
          <a:bodyPr/>
          <a:lstStyle>
            <a:lvl1pPr>
              <a:defRPr/>
            </a:lvl1pPr>
          </a:lstStyle>
          <a:p>
            <a:fld id="{A5D3EC87-246F-42EF-B05A-BBED03058B4A}" type="slidenum">
              <a:rPr lang="en-US" altLang="en-US"/>
              <a:pPr/>
              <a:t>‹#›</a:t>
            </a:fld>
            <a:endParaRPr lang="en-US" altLang="en-US"/>
          </a:p>
        </p:txBody>
      </p:sp>
    </p:spTree>
    <p:extLst>
      <p:ext uri="{BB962C8B-B14F-4D97-AF65-F5344CB8AC3E}">
        <p14:creationId xmlns:p14="http://schemas.microsoft.com/office/powerpoint/2010/main" val="210153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smtClean="0"/>
              <a:t>March 15, 2018</a:t>
            </a:r>
            <a:endParaRPr lang="en-US" alt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68E4CE6-0C79-4F84-9C8A-AA138E8D4F12}" type="slidenum">
              <a:rPr lang="en-US" altLang="en-US"/>
              <a:pPr/>
              <a:t>‹#›</a:t>
            </a:fld>
            <a:endParaRPr lang="en-US" altLang="en-US"/>
          </a:p>
        </p:txBody>
      </p:sp>
    </p:spTree>
    <p:extLst>
      <p:ext uri="{BB962C8B-B14F-4D97-AF65-F5344CB8AC3E}">
        <p14:creationId xmlns:p14="http://schemas.microsoft.com/office/powerpoint/2010/main" val="28478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smtClean="0"/>
              <a:t>March 15, 2018</a:t>
            </a:r>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69EF5CD-ECE9-451D-955A-1BAF1D8699A9}" type="slidenum">
              <a:rPr lang="en-US" altLang="en-US"/>
              <a:pPr/>
              <a:t>‹#›</a:t>
            </a:fld>
            <a:endParaRPr lang="en-US" altLang="en-US"/>
          </a:p>
        </p:txBody>
      </p:sp>
    </p:spTree>
    <p:extLst>
      <p:ext uri="{BB962C8B-B14F-4D97-AF65-F5344CB8AC3E}">
        <p14:creationId xmlns:p14="http://schemas.microsoft.com/office/powerpoint/2010/main" val="3980127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0"/>
            <a:ext cx="8458200" cy="5943600"/>
            <a:chOff x="0" y="0"/>
            <a:chExt cx="5328" cy="3744"/>
          </a:xfrm>
        </p:grpSpPr>
        <p:sp>
          <p:nvSpPr>
            <p:cNvPr id="6758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6758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675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7590" name="Rectangle 6"/>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67591" name="Rectangle 7"/>
          <p:cNvSpPr>
            <a:spLocks noGrp="1" noChangeArrowheads="1"/>
          </p:cNvSpPr>
          <p:nvPr>
            <p:ph type="ftr" sz="quarter" idx="3"/>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67592" name="Rectangle 8"/>
          <p:cNvSpPr>
            <a:spLocks noGrp="1" noChangeArrowheads="1"/>
          </p:cNvSpPr>
          <p:nvPr>
            <p:ph type="sldNum" sz="quarter" idx="4"/>
          </p:nvPr>
        </p:nvSpPr>
        <p:spPr/>
        <p:txBody>
          <a:bodyPr/>
          <a:lstStyle>
            <a:lvl1pPr>
              <a:defRPr/>
            </a:lvl1pPr>
          </a:lstStyle>
          <a:p>
            <a:fld id="{EFB9D227-E852-4C7D-9C9F-06162526D1B6}" type="slidenum">
              <a:rPr lang="en-US" altLang="en-US">
                <a:solidFill>
                  <a:srgbClr val="FFFFFF"/>
                </a:solidFill>
              </a:rPr>
              <a:pPr/>
              <a:t>‹#›</a:t>
            </a:fld>
            <a:endParaRPr lang="en-US" altLang="en-US">
              <a:solidFill>
                <a:srgbClr val="FFFFFF"/>
              </a:solidFill>
            </a:endParaRPr>
          </a:p>
        </p:txBody>
      </p:sp>
      <p:sp>
        <p:nvSpPr>
          <p:cNvPr id="675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extLst>
      <p:ext uri="{BB962C8B-B14F-4D97-AF65-F5344CB8AC3E}">
        <p14:creationId xmlns:p14="http://schemas.microsoft.com/office/powerpoint/2010/main" val="11853335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A3F3A87-0C16-40A6-81B6-13E80F5DF89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2936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A1835BB-85FB-4B89-BB60-113338EA59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15273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4044E94-D127-4654-B854-C114D14C1B8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8026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3245EDF-97D9-4642-B811-38C207F81E7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5643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A542B17-F35C-4108-85EA-2FB38EB3CD8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576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March 15, 2018</a:t>
            </a:r>
            <a:endParaRPr lang="en-US" altLang="en-US" dirty="0"/>
          </a:p>
        </p:txBody>
      </p:sp>
      <p:sp>
        <p:nvSpPr>
          <p:cNvPr id="6" name="Slide Number Placeholder 5"/>
          <p:cNvSpPr>
            <a:spLocks noGrp="1"/>
          </p:cNvSpPr>
          <p:nvPr>
            <p:ph type="sldNum" sz="quarter" idx="12"/>
          </p:nvPr>
        </p:nvSpPr>
        <p:spPr/>
        <p:txBody>
          <a:bodyPr/>
          <a:lstStyle>
            <a:lvl1pPr>
              <a:defRPr/>
            </a:lvl1pPr>
          </a:lstStyle>
          <a:p>
            <a:fld id="{160738A1-F568-488C-8583-6FB22F9A8C60}" type="slidenum">
              <a:rPr lang="en-US" altLang="en-US"/>
              <a:pPr/>
              <a:t>‹#›</a:t>
            </a:fld>
            <a:endParaRPr lang="en-US" altLang="en-US"/>
          </a:p>
        </p:txBody>
      </p:sp>
    </p:spTree>
    <p:extLst>
      <p:ext uri="{BB962C8B-B14F-4D97-AF65-F5344CB8AC3E}">
        <p14:creationId xmlns:p14="http://schemas.microsoft.com/office/powerpoint/2010/main" val="1555021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D345457-A980-4EC4-98F5-AE55696A9B6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75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27D778-6B4E-4BA1-89CF-3F7D485C6C1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12394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3C2F020-5C74-4EBF-BFC9-53865A6B7F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581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DF819AC-D2A1-4D73-9787-4F677F9029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72073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FF405C-C900-4820-8D59-1B1E90A66C6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66483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smtClean="0">
                <a:solidFill>
                  <a:srgbClr val="FFFFFF"/>
                </a:solidFill>
              </a:rPr>
              <a:t>March 15, 2018</a:t>
            </a:r>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EF07F74-ACB6-4B38-9362-C1F4CE07F02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075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March 15, 2018</a:t>
            </a:r>
            <a:endParaRPr lang="en-US" altLang="en-US" dirty="0"/>
          </a:p>
        </p:txBody>
      </p:sp>
      <p:sp>
        <p:nvSpPr>
          <p:cNvPr id="6" name="Slide Number Placeholder 5"/>
          <p:cNvSpPr>
            <a:spLocks noGrp="1"/>
          </p:cNvSpPr>
          <p:nvPr>
            <p:ph type="sldNum" sz="quarter" idx="12"/>
          </p:nvPr>
        </p:nvSpPr>
        <p:spPr/>
        <p:txBody>
          <a:bodyPr/>
          <a:lstStyle>
            <a:lvl1pPr>
              <a:defRPr/>
            </a:lvl1pPr>
          </a:lstStyle>
          <a:p>
            <a:fld id="{246231D5-FBA4-4662-BD85-8E34D7188AF8}" type="slidenum">
              <a:rPr lang="en-US" altLang="en-US"/>
              <a:pPr/>
              <a:t>‹#›</a:t>
            </a:fld>
            <a:endParaRPr lang="en-US" altLang="en-US"/>
          </a:p>
        </p:txBody>
      </p:sp>
    </p:spTree>
    <p:extLst>
      <p:ext uri="{BB962C8B-B14F-4D97-AF65-F5344CB8AC3E}">
        <p14:creationId xmlns:p14="http://schemas.microsoft.com/office/powerpoint/2010/main" val="41386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7" name="Slide Number Placeholder 6"/>
          <p:cNvSpPr>
            <a:spLocks noGrp="1"/>
          </p:cNvSpPr>
          <p:nvPr>
            <p:ph type="sldNum" sz="quarter" idx="12"/>
          </p:nvPr>
        </p:nvSpPr>
        <p:spPr/>
        <p:txBody>
          <a:bodyPr/>
          <a:lstStyle>
            <a:lvl1pPr>
              <a:defRPr/>
            </a:lvl1pPr>
          </a:lstStyle>
          <a:p>
            <a:fld id="{C3F096F7-B6B1-445D-9315-58110630EE66}" type="slidenum">
              <a:rPr lang="en-US" altLang="en-US"/>
              <a:pPr/>
              <a:t>‹#›</a:t>
            </a:fld>
            <a:endParaRPr lang="en-US" altLang="en-US"/>
          </a:p>
        </p:txBody>
      </p:sp>
    </p:spTree>
    <p:extLst>
      <p:ext uri="{BB962C8B-B14F-4D97-AF65-F5344CB8AC3E}">
        <p14:creationId xmlns:p14="http://schemas.microsoft.com/office/powerpoint/2010/main" val="297687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9" name="Slide Number Placeholder 8"/>
          <p:cNvSpPr>
            <a:spLocks noGrp="1"/>
          </p:cNvSpPr>
          <p:nvPr>
            <p:ph type="sldNum" sz="quarter" idx="12"/>
          </p:nvPr>
        </p:nvSpPr>
        <p:spPr/>
        <p:txBody>
          <a:bodyPr/>
          <a:lstStyle>
            <a:lvl1pPr>
              <a:defRPr/>
            </a:lvl1pPr>
          </a:lstStyle>
          <a:p>
            <a:fld id="{6A4CCCE5-D725-4DDF-955B-DA7E6E607A15}" type="slidenum">
              <a:rPr lang="en-US" altLang="en-US"/>
              <a:pPr/>
              <a:t>‹#›</a:t>
            </a:fld>
            <a:endParaRPr lang="en-US" altLang="en-US"/>
          </a:p>
        </p:txBody>
      </p:sp>
    </p:spTree>
    <p:extLst>
      <p:ext uri="{BB962C8B-B14F-4D97-AF65-F5344CB8AC3E}">
        <p14:creationId xmlns:p14="http://schemas.microsoft.com/office/powerpoint/2010/main" val="14123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5" name="Slide Number Placeholder 4"/>
          <p:cNvSpPr>
            <a:spLocks noGrp="1"/>
          </p:cNvSpPr>
          <p:nvPr>
            <p:ph type="sldNum" sz="quarter" idx="12"/>
          </p:nvPr>
        </p:nvSpPr>
        <p:spPr/>
        <p:txBody>
          <a:bodyPr/>
          <a:lstStyle>
            <a:lvl1pPr>
              <a:defRPr/>
            </a:lvl1pPr>
          </a:lstStyle>
          <a:p>
            <a:fld id="{1EFE6A42-DC1F-4CB4-9A42-AA3A2817164C}" type="slidenum">
              <a:rPr lang="en-US" altLang="en-US"/>
              <a:pPr/>
              <a:t>‹#›</a:t>
            </a:fld>
            <a:endParaRPr lang="en-US" altLang="en-US"/>
          </a:p>
        </p:txBody>
      </p:sp>
    </p:spTree>
    <p:extLst>
      <p:ext uri="{BB962C8B-B14F-4D97-AF65-F5344CB8AC3E}">
        <p14:creationId xmlns:p14="http://schemas.microsoft.com/office/powerpoint/2010/main" val="86200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lvl1pPr>
              <a:defRPr/>
            </a:lvl1pPr>
          </a:lstStyle>
          <a:p>
            <a:fld id="{6A73BCBD-DD4D-4FC8-8340-E4FDEC1F6783}" type="slidenum">
              <a:rPr lang="en-US" altLang="en-US"/>
              <a:pPr/>
              <a:t>‹#›</a:t>
            </a:fld>
            <a:endParaRPr lang="en-US" altLang="en-US"/>
          </a:p>
        </p:txBody>
      </p:sp>
    </p:spTree>
    <p:extLst>
      <p:ext uri="{BB962C8B-B14F-4D97-AF65-F5344CB8AC3E}">
        <p14:creationId xmlns:p14="http://schemas.microsoft.com/office/powerpoint/2010/main" val="140208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7" name="Slide Number Placeholder 6"/>
          <p:cNvSpPr>
            <a:spLocks noGrp="1"/>
          </p:cNvSpPr>
          <p:nvPr>
            <p:ph type="sldNum" sz="quarter" idx="12"/>
          </p:nvPr>
        </p:nvSpPr>
        <p:spPr/>
        <p:txBody>
          <a:bodyPr/>
          <a:lstStyle>
            <a:lvl1pPr>
              <a:defRPr/>
            </a:lvl1pPr>
          </a:lstStyle>
          <a:p>
            <a:fld id="{DC63225C-7DC8-474F-AA51-0EB31C8075C0}" type="slidenum">
              <a:rPr lang="en-US" altLang="en-US"/>
              <a:pPr/>
              <a:t>‹#›</a:t>
            </a:fld>
            <a:endParaRPr lang="en-US" altLang="en-US"/>
          </a:p>
        </p:txBody>
      </p:sp>
    </p:spTree>
    <p:extLst>
      <p:ext uri="{BB962C8B-B14F-4D97-AF65-F5344CB8AC3E}">
        <p14:creationId xmlns:p14="http://schemas.microsoft.com/office/powerpoint/2010/main" val="227072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March 15, 2018</a:t>
            </a:r>
            <a:endParaRPr lang="en-US" altLang="en-US"/>
          </a:p>
        </p:txBody>
      </p:sp>
      <p:sp>
        <p:nvSpPr>
          <p:cNvPr id="7" name="Slide Number Placeholder 6"/>
          <p:cNvSpPr>
            <a:spLocks noGrp="1"/>
          </p:cNvSpPr>
          <p:nvPr>
            <p:ph type="sldNum" sz="quarter" idx="12"/>
          </p:nvPr>
        </p:nvSpPr>
        <p:spPr/>
        <p:txBody>
          <a:bodyPr/>
          <a:lstStyle>
            <a:lvl1pPr>
              <a:defRPr/>
            </a:lvl1pPr>
          </a:lstStyle>
          <a:p>
            <a:fld id="{D8DBFD23-38CC-4A4E-BB99-01D1E7ED3B2A}" type="slidenum">
              <a:rPr lang="en-US" altLang="en-US"/>
              <a:pPr/>
              <a:t>‹#›</a:t>
            </a:fld>
            <a:endParaRPr lang="en-US" altLang="en-US"/>
          </a:p>
        </p:txBody>
      </p:sp>
    </p:spTree>
    <p:extLst>
      <p:ext uri="{BB962C8B-B14F-4D97-AF65-F5344CB8AC3E}">
        <p14:creationId xmlns:p14="http://schemas.microsoft.com/office/powerpoint/2010/main" val="166693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path path="rect">
            <a:fillToRect r="100000" b="100000"/>
          </a:path>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0"/>
            <a:ext cx="7242175" cy="1981200"/>
            <a:chOff x="0" y="0"/>
            <a:chExt cx="4562" cy="1248"/>
          </a:xfrm>
        </p:grpSpPr>
        <p:sp>
          <p:nvSpPr>
            <p:cNvPr id="6656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6656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6656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656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656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6656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r>
              <a:rPr lang="en-US" altLang="en-US" smtClean="0"/>
              <a:t>March 15, 2018</a:t>
            </a:r>
            <a:endParaRPr lang="en-US" altLang="en-US"/>
          </a:p>
        </p:txBody>
      </p:sp>
      <p:sp>
        <p:nvSpPr>
          <p:cNvPr id="6656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BFE66521-488D-4C6A-9007-727F9BCD2AE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path path="rect">
            <a:fillToRect r="100000" b="100000"/>
          </a:path>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0"/>
            <a:ext cx="7242175" cy="1981200"/>
            <a:chOff x="0" y="0"/>
            <a:chExt cx="4562" cy="1248"/>
          </a:xfrm>
        </p:grpSpPr>
        <p:sp>
          <p:nvSpPr>
            <p:cNvPr id="6656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mtClean="0">
                <a:solidFill>
                  <a:srgbClr val="FFFFFF"/>
                </a:solidFill>
              </a:endParaRPr>
            </a:p>
          </p:txBody>
        </p:sp>
        <p:sp>
          <p:nvSpPr>
            <p:cNvPr id="6656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smtClean="0">
                <a:solidFill>
                  <a:srgbClr val="FFFFFF"/>
                </a:solidFill>
              </a:endParaRPr>
            </a:p>
          </p:txBody>
        </p:sp>
      </p:grpSp>
      <p:sp>
        <p:nvSpPr>
          <p:cNvPr id="6656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656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smtClean="0">
              <a:solidFill>
                <a:srgbClr val="FFFFFF"/>
              </a:solidFill>
            </a:endParaRPr>
          </a:p>
        </p:txBody>
      </p:sp>
      <p:sp>
        <p:nvSpPr>
          <p:cNvPr id="6656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r>
              <a:rPr lang="en-US" altLang="en-US" smtClean="0">
                <a:solidFill>
                  <a:srgbClr val="FFFFFF"/>
                </a:solidFill>
              </a:rPr>
              <a:t>March 15, 2018</a:t>
            </a:r>
          </a:p>
        </p:txBody>
      </p:sp>
      <p:sp>
        <p:nvSpPr>
          <p:cNvPr id="6656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B002E17-A978-4EED-A473-0B6AEEA7A56E}" type="slidenum">
              <a:rPr lang="en-US"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4111154731"/>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Hollywood"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en.wikipedia.org/wiki/A_Beautiful_Mind_(fil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sz="6600">
                <a:solidFill>
                  <a:srgbClr val="FFFF00"/>
                </a:solidFill>
                <a:ea typeface="SimSun" panose="02010600030101010101" pitchFamily="2" charset="-122"/>
              </a:rPr>
              <a:t>Game Theory</a:t>
            </a:r>
            <a:r>
              <a:rPr lang="en-US" altLang="en-US" sz="4800">
                <a:solidFill>
                  <a:srgbClr val="FFFF00"/>
                </a:solidFill>
              </a:rPr>
              <a:t/>
            </a:r>
            <a:br>
              <a:rPr lang="en-US" altLang="en-US" sz="4800">
                <a:solidFill>
                  <a:srgbClr val="FFFF00"/>
                </a:solidFill>
              </a:rPr>
            </a:br>
            <a:r>
              <a:rPr lang="en-US" altLang="en-US" sz="1800">
                <a:solidFill>
                  <a:srgbClr val="FFFF00"/>
                </a:solidFill>
              </a:rPr>
              <a:t/>
            </a:r>
            <a:br>
              <a:rPr lang="en-US" altLang="en-US" sz="1800">
                <a:solidFill>
                  <a:srgbClr val="FFFF00"/>
                </a:solidFill>
              </a:rPr>
            </a:br>
            <a:endParaRPr lang="en-US" altLang="en-US" sz="1800">
              <a:solidFill>
                <a:srgbClr val="FFFF00"/>
              </a:solidFill>
            </a:endParaRPr>
          </a:p>
        </p:txBody>
      </p:sp>
      <p:sp>
        <p:nvSpPr>
          <p:cNvPr id="2051" name="Rectangle 3"/>
          <p:cNvSpPr>
            <a:spLocks noGrp="1" noChangeArrowheads="1"/>
          </p:cNvSpPr>
          <p:nvPr>
            <p:ph type="subTitle" idx="1"/>
          </p:nvPr>
        </p:nvSpPr>
        <p:spPr/>
        <p:txBody>
          <a:bodyPr/>
          <a:lstStyle/>
          <a:p>
            <a:r>
              <a:rPr lang="en-US" altLang="en-US" dirty="0"/>
              <a:t>Dr. Andrew L. H. Parkes</a:t>
            </a:r>
          </a:p>
          <a:p>
            <a:endParaRPr lang="en-US" altLang="en-US" sz="1000" dirty="0"/>
          </a:p>
          <a:p>
            <a:r>
              <a:rPr lang="en-US" altLang="en-US" sz="1800" dirty="0" smtClean="0"/>
              <a:t>March 15, 2018</a:t>
            </a:r>
            <a:endParaRPr lang="en-US" altLang="en-US" sz="1800" dirty="0"/>
          </a:p>
        </p:txBody>
      </p:sp>
      <p:sp>
        <p:nvSpPr>
          <p:cNvPr id="2054" name="Rectangle 6"/>
          <p:cNvSpPr>
            <a:spLocks noChangeArrowheads="1"/>
          </p:cNvSpPr>
          <p:nvPr/>
        </p:nvSpPr>
        <p:spPr bwMode="auto">
          <a:xfrm>
            <a:off x="7772400" y="6172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zh-CN" altLang="en-US" sz="2000" b="1">
                <a:effectLst>
                  <a:outerShdw blurRad="38100" dist="38100" dir="2700000" algn="tl">
                    <a:srgbClr val="000000"/>
                  </a:outerShdw>
                </a:effectLst>
                <a:ea typeface="SimSun" panose="02010600030101010101" pitchFamily="2" charset="-122"/>
              </a:rPr>
              <a:t>卜安吉</a:t>
            </a:r>
            <a:r>
              <a:rPr lang="zh-CN" altLang="en-US" sz="2000">
                <a:ea typeface="SimSun" panose="02010600030101010101" pitchFamily="2" charset="-122"/>
              </a:rPr>
              <a:t> </a:t>
            </a:r>
            <a:endParaRPr lang="en-GB" altLang="en-US" sz="20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idx="4294967295"/>
          </p:nvPr>
        </p:nvSpPr>
        <p:spPr>
          <a:xfrm>
            <a:off x="381000" y="152400"/>
            <a:ext cx="8153400" cy="457200"/>
          </a:xfrm>
        </p:spPr>
        <p:txBody>
          <a:bodyPr/>
          <a:lstStyle/>
          <a:p>
            <a:pPr algn="l"/>
            <a:r>
              <a:rPr lang="en-US" altLang="en-US" dirty="0" smtClean="0">
                <a:solidFill>
                  <a:srgbClr val="FFC000"/>
                </a:solidFill>
              </a:rPr>
              <a:t>Understanding Oligopoly</a:t>
            </a:r>
            <a:endParaRPr lang="en-US" altLang="en-US" b="0" dirty="0" smtClean="0">
              <a:solidFill>
                <a:srgbClr val="FFC000"/>
              </a:solidFill>
            </a:endParaRPr>
          </a:p>
        </p:txBody>
      </p:sp>
      <p:sp>
        <p:nvSpPr>
          <p:cNvPr id="80899" name="Text Box 3"/>
          <p:cNvSpPr txBox="1">
            <a:spLocks noChangeArrowheads="1"/>
          </p:cNvSpPr>
          <p:nvPr/>
        </p:nvSpPr>
        <p:spPr bwMode="auto">
          <a:xfrm>
            <a:off x="228600" y="990600"/>
            <a:ext cx="8686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buClr>
                <a:schemeClr val="tx1"/>
              </a:buClr>
              <a:buFont typeface="Wingdings" panose="05000000000000000000" pitchFamily="2" charset="2"/>
              <a:buChar char="§"/>
            </a:pPr>
            <a:r>
              <a:rPr lang="en-US" altLang="en-US" sz="2800" dirty="0"/>
              <a:t>Some of the key issues in oligopoly can be understood by looking at the simplest case, a </a:t>
            </a:r>
            <a:r>
              <a:rPr lang="en-US" altLang="en-US" sz="2800" i="1" dirty="0"/>
              <a:t>duopoly. </a:t>
            </a:r>
            <a:endParaRPr lang="en-US" altLang="en-US" sz="2800" i="1" dirty="0" smtClean="0"/>
          </a:p>
          <a:p>
            <a:pPr eaLnBrk="1" hangingPunct="1">
              <a:buClr>
                <a:schemeClr val="tx1"/>
              </a:buClr>
              <a:buFont typeface="Wingdings" panose="05000000000000000000" pitchFamily="2" charset="2"/>
              <a:buChar char="§"/>
            </a:pPr>
            <a:endParaRPr lang="en-US" altLang="en-US" sz="2800" i="1" dirty="0"/>
          </a:p>
          <a:p>
            <a:pPr eaLnBrk="1" hangingPunct="1">
              <a:lnSpc>
                <a:spcPct val="100000"/>
              </a:lnSpc>
              <a:buClr>
                <a:schemeClr val="tx1"/>
              </a:buClr>
              <a:buFont typeface="Wingdings" panose="05000000000000000000" pitchFamily="2" charset="2"/>
              <a:buChar char="§"/>
            </a:pPr>
            <a:r>
              <a:rPr lang="en-US" altLang="en-US" sz="2800" dirty="0"/>
              <a:t>An </a:t>
            </a:r>
            <a:r>
              <a:rPr lang="en-US" altLang="en-US" sz="2800" i="1" dirty="0"/>
              <a:t>oligopoly </a:t>
            </a:r>
            <a:r>
              <a:rPr lang="en-US" altLang="en-US" sz="2800" dirty="0"/>
              <a:t>consisting of only two firms is a duopoly. Each firm is a </a:t>
            </a:r>
            <a:r>
              <a:rPr lang="en-US" altLang="en-US" sz="2800" i="1" dirty="0" err="1"/>
              <a:t>duopolist</a:t>
            </a:r>
            <a:r>
              <a:rPr lang="en-US" altLang="en-US" sz="2800" i="1" dirty="0" smtClean="0"/>
              <a:t>.</a:t>
            </a:r>
          </a:p>
          <a:p>
            <a:pPr eaLnBrk="1" hangingPunct="1">
              <a:lnSpc>
                <a:spcPct val="100000"/>
              </a:lnSpc>
              <a:buClr>
                <a:schemeClr val="tx1"/>
              </a:buClr>
              <a:buFont typeface="Wingdings" panose="05000000000000000000" pitchFamily="2" charset="2"/>
              <a:buChar char="§"/>
            </a:pPr>
            <a:endParaRPr lang="en-US" altLang="en-US" sz="2800" i="1" dirty="0"/>
          </a:p>
          <a:p>
            <a:pPr eaLnBrk="1" hangingPunct="1">
              <a:lnSpc>
                <a:spcPct val="100000"/>
              </a:lnSpc>
              <a:buClr>
                <a:schemeClr val="tx1"/>
              </a:buClr>
              <a:buFont typeface="Wingdings" panose="05000000000000000000" pitchFamily="2" charset="2"/>
              <a:buChar char="§"/>
            </a:pPr>
            <a:r>
              <a:rPr lang="en-US" altLang="en-US" sz="2800" dirty="0"/>
              <a:t>With only two firms in the industry, each would realize that by producing more, it would drive down the market price. So each firm would, like a monopolist, realize that profits would be higher if it limited its production. </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10</a:t>
            </a:fld>
            <a:endParaRPr lang="en-US" altLang="en-US"/>
          </a:p>
        </p:txBody>
      </p:sp>
    </p:spTree>
    <p:extLst>
      <p:ext uri="{BB962C8B-B14F-4D97-AF65-F5344CB8AC3E}">
        <p14:creationId xmlns:p14="http://schemas.microsoft.com/office/powerpoint/2010/main" val="10761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wipe(left)">
                                      <p:cBhvr>
                                        <p:cTn id="12" dur="500"/>
                                        <p:tgtEl>
                                          <p:spTgt spid="80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animEffect transition="in" filter="wipe(left)">
                                      <p:cBhvr>
                                        <p:cTn id="17"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idx="4294967295"/>
          </p:nvPr>
        </p:nvSpPr>
        <p:spPr>
          <a:xfrm>
            <a:off x="381000" y="152400"/>
            <a:ext cx="8001000" cy="457200"/>
          </a:xfrm>
        </p:spPr>
        <p:txBody>
          <a:bodyPr/>
          <a:lstStyle/>
          <a:p>
            <a:pPr algn="l"/>
            <a:r>
              <a:rPr lang="en-US" altLang="en-US" dirty="0" smtClean="0">
                <a:solidFill>
                  <a:srgbClr val="FFC000"/>
                </a:solidFill>
              </a:rPr>
              <a:t>Understanding Oligopoly</a:t>
            </a:r>
          </a:p>
        </p:txBody>
      </p:sp>
      <p:sp>
        <p:nvSpPr>
          <p:cNvPr id="79875" name="Text Box 3"/>
          <p:cNvSpPr txBox="1">
            <a:spLocks noChangeArrowheads="1"/>
          </p:cNvSpPr>
          <p:nvPr/>
        </p:nvSpPr>
        <p:spPr bwMode="auto">
          <a:xfrm>
            <a:off x="304800" y="990600"/>
            <a:ext cx="85344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0"/>
              </a:spcBef>
              <a:buClr>
                <a:schemeClr val="tx1"/>
              </a:buClr>
              <a:buFont typeface="Wingdings" panose="05000000000000000000" pitchFamily="2" charset="2"/>
              <a:buChar char="§"/>
            </a:pPr>
            <a:r>
              <a:rPr lang="en-US" altLang="en-US" sz="2800" b="1" dirty="0">
                <a:solidFill>
                  <a:srgbClr val="FFC000"/>
                </a:solidFill>
              </a:rPr>
              <a:t>One </a:t>
            </a:r>
            <a:r>
              <a:rPr lang="en-US" altLang="en-US" sz="2800" dirty="0"/>
              <a:t>possibility is that the two companies will engage in </a:t>
            </a:r>
            <a:r>
              <a:rPr lang="en-US" altLang="en-US" sz="2800" b="1" dirty="0">
                <a:solidFill>
                  <a:srgbClr val="FFC000"/>
                </a:solidFill>
              </a:rPr>
              <a:t>collusion</a:t>
            </a:r>
            <a:r>
              <a:rPr lang="en-US" altLang="en-US" sz="2800" dirty="0"/>
              <a:t>. Sellers engage in </a:t>
            </a:r>
            <a:r>
              <a:rPr lang="en-US" altLang="en-US" sz="2800" b="1" dirty="0"/>
              <a:t>collusion </a:t>
            </a:r>
            <a:r>
              <a:rPr lang="en-US" altLang="en-US" sz="2800" dirty="0"/>
              <a:t>when they cooperate to raise each others’ profits. </a:t>
            </a:r>
          </a:p>
          <a:p>
            <a:pPr eaLnBrk="1" hangingPunct="1">
              <a:lnSpc>
                <a:spcPct val="100000"/>
              </a:lnSpc>
              <a:spcBef>
                <a:spcPct val="0"/>
              </a:spcBef>
              <a:buClr>
                <a:schemeClr val="tx1"/>
              </a:buClr>
              <a:buFont typeface="Wingdings" panose="05000000000000000000" pitchFamily="2" charset="2"/>
              <a:buChar char="§"/>
            </a:pPr>
            <a:endParaRPr lang="en-US" altLang="en-US" sz="2800" dirty="0"/>
          </a:p>
          <a:p>
            <a:pPr eaLnBrk="1" hangingPunct="1">
              <a:lnSpc>
                <a:spcPct val="100000"/>
              </a:lnSpc>
              <a:spcBef>
                <a:spcPct val="0"/>
              </a:spcBef>
              <a:buClr>
                <a:schemeClr val="tx1"/>
              </a:buClr>
              <a:buFont typeface="Wingdings" panose="05000000000000000000" pitchFamily="2" charset="2"/>
              <a:buChar char="§"/>
            </a:pPr>
            <a:r>
              <a:rPr lang="en-US" altLang="en-US" sz="2800" dirty="0"/>
              <a:t>The strongest form of collusion is a </a:t>
            </a:r>
            <a:r>
              <a:rPr lang="en-US" altLang="en-US" sz="2800" b="1" dirty="0">
                <a:solidFill>
                  <a:srgbClr val="FFC000"/>
                </a:solidFill>
              </a:rPr>
              <a:t>cartel</a:t>
            </a:r>
            <a:r>
              <a:rPr lang="en-US" altLang="en-US" sz="2800" dirty="0"/>
              <a:t>,</a:t>
            </a:r>
            <a:r>
              <a:rPr lang="en-US" altLang="en-US" sz="2800" b="1" dirty="0"/>
              <a:t> </a:t>
            </a:r>
            <a:r>
              <a:rPr lang="en-US" altLang="en-US" sz="2800" dirty="0"/>
              <a:t>an agreement by several producers to obey output restrictions in order to increase their joint profits. </a:t>
            </a:r>
          </a:p>
          <a:p>
            <a:pPr eaLnBrk="1" hangingPunct="1">
              <a:lnSpc>
                <a:spcPct val="100000"/>
              </a:lnSpc>
              <a:spcBef>
                <a:spcPct val="0"/>
              </a:spcBef>
              <a:buClr>
                <a:schemeClr val="tx1"/>
              </a:buClr>
              <a:buFont typeface="Wingdings" panose="05000000000000000000" pitchFamily="2" charset="2"/>
              <a:buChar char="§"/>
            </a:pPr>
            <a:endParaRPr lang="en-US" altLang="en-US" sz="2800" dirty="0"/>
          </a:p>
          <a:p>
            <a:pPr eaLnBrk="1" hangingPunct="1">
              <a:lnSpc>
                <a:spcPct val="100000"/>
              </a:lnSpc>
              <a:spcBef>
                <a:spcPct val="0"/>
              </a:spcBef>
              <a:buClr>
                <a:schemeClr val="tx1"/>
              </a:buClr>
              <a:buFont typeface="Wingdings" panose="05000000000000000000" pitchFamily="2" charset="2"/>
              <a:buChar char="§"/>
            </a:pPr>
            <a:r>
              <a:rPr lang="en-US" altLang="en-US" sz="2800" dirty="0"/>
              <a:t>They may also engage in </a:t>
            </a:r>
            <a:r>
              <a:rPr lang="en-US" altLang="en-US" sz="2800" b="1" dirty="0">
                <a:solidFill>
                  <a:srgbClr val="FFC000"/>
                </a:solidFill>
              </a:rPr>
              <a:t>non-cooperative</a:t>
            </a:r>
            <a:r>
              <a:rPr lang="en-US" altLang="en-US" sz="2800" b="1" dirty="0"/>
              <a:t> </a:t>
            </a:r>
            <a:r>
              <a:rPr lang="en-US" altLang="en-US" sz="2800" b="1" dirty="0">
                <a:solidFill>
                  <a:srgbClr val="FFC000"/>
                </a:solidFill>
              </a:rPr>
              <a:t>behavior</a:t>
            </a:r>
            <a:r>
              <a:rPr lang="en-US" altLang="en-US" sz="2800" dirty="0"/>
              <a:t>,</a:t>
            </a:r>
            <a:r>
              <a:rPr lang="en-US" altLang="en-US" sz="2800" b="1" dirty="0"/>
              <a:t> </a:t>
            </a:r>
            <a:r>
              <a:rPr lang="en-US" altLang="en-US" sz="2800" dirty="0"/>
              <a:t>ignoring the effects of their actions on each others’ profits.</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11</a:t>
            </a:fld>
            <a:endParaRPr lang="en-US" altLang="en-US"/>
          </a:p>
        </p:txBody>
      </p:sp>
    </p:spTree>
    <p:extLst>
      <p:ext uri="{BB962C8B-B14F-4D97-AF65-F5344CB8AC3E}">
        <p14:creationId xmlns:p14="http://schemas.microsoft.com/office/powerpoint/2010/main" val="238056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875">
                                            <p:txEl>
                                              <p:pRg st="2" end="2"/>
                                            </p:txEl>
                                          </p:spTgt>
                                        </p:tgtEl>
                                        <p:attrNameLst>
                                          <p:attrName>style.visibility</p:attrName>
                                        </p:attrNameLst>
                                      </p:cBhvr>
                                      <p:to>
                                        <p:strVal val="visible"/>
                                      </p:to>
                                    </p:set>
                                    <p:animEffect transition="in" filter="wipe(left)">
                                      <p:cBhvr>
                                        <p:cTn id="12" dur="500"/>
                                        <p:tgtEl>
                                          <p:spTgt spid="798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9875">
                                            <p:txEl>
                                              <p:pRg st="4" end="4"/>
                                            </p:txEl>
                                          </p:spTgt>
                                        </p:tgtEl>
                                        <p:attrNameLst>
                                          <p:attrName>style.visibility</p:attrName>
                                        </p:attrNameLst>
                                      </p:cBhvr>
                                      <p:to>
                                        <p:strVal val="visible"/>
                                      </p:to>
                                    </p:set>
                                    <p:animEffect transition="in" filter="wipe(left)">
                                      <p:cBhvr>
                                        <p:cTn id="17"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a:xfrm>
            <a:off x="381000" y="76200"/>
            <a:ext cx="8001000" cy="609600"/>
          </a:xfrm>
        </p:spPr>
        <p:txBody>
          <a:bodyPr/>
          <a:lstStyle/>
          <a:p>
            <a:pPr algn="l"/>
            <a:r>
              <a:rPr lang="en-US" altLang="en-US" dirty="0" smtClean="0">
                <a:solidFill>
                  <a:srgbClr val="FFC000"/>
                </a:solidFill>
              </a:rPr>
              <a:t>Understanding Oligopoly</a:t>
            </a:r>
          </a:p>
        </p:txBody>
      </p:sp>
      <p:sp>
        <p:nvSpPr>
          <p:cNvPr id="81923" name="Text Box 3"/>
          <p:cNvSpPr txBox="1">
            <a:spLocks noChangeArrowheads="1"/>
          </p:cNvSpPr>
          <p:nvPr/>
        </p:nvSpPr>
        <p:spPr bwMode="auto">
          <a:xfrm>
            <a:off x="228600" y="785813"/>
            <a:ext cx="86868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buClr>
                <a:schemeClr val="tx1"/>
              </a:buClr>
              <a:buFont typeface="Wingdings" panose="05000000000000000000" pitchFamily="2" charset="2"/>
              <a:buChar char="§"/>
            </a:pPr>
            <a:r>
              <a:rPr lang="en-US" altLang="en-US" sz="2600" dirty="0"/>
              <a:t>By acting as if they were a single monopolist, oligopolists can maximize their combined profits. So there is an incentive to form a </a:t>
            </a:r>
            <a:r>
              <a:rPr lang="en-US" altLang="en-US" sz="2600" b="1" i="1" dirty="0">
                <a:solidFill>
                  <a:srgbClr val="FFC000"/>
                </a:solidFill>
              </a:rPr>
              <a:t>cartel</a:t>
            </a:r>
            <a:r>
              <a:rPr lang="en-US" altLang="en-US" sz="2600" dirty="0"/>
              <a:t>. </a:t>
            </a:r>
            <a:endParaRPr lang="en-US" altLang="en-US" sz="2600" dirty="0" smtClean="0"/>
          </a:p>
          <a:p>
            <a:pPr eaLnBrk="1" hangingPunct="1">
              <a:lnSpc>
                <a:spcPct val="100000"/>
              </a:lnSpc>
              <a:buClr>
                <a:schemeClr val="tx1"/>
              </a:buClr>
              <a:buFont typeface="Wingdings" panose="05000000000000000000" pitchFamily="2" charset="2"/>
              <a:buChar char="§"/>
            </a:pPr>
            <a:endParaRPr lang="en-US" altLang="en-US" sz="2600" dirty="0"/>
          </a:p>
          <a:p>
            <a:pPr eaLnBrk="1" hangingPunct="1">
              <a:lnSpc>
                <a:spcPct val="100000"/>
              </a:lnSpc>
              <a:buClr>
                <a:schemeClr val="tx1"/>
              </a:buClr>
              <a:buFont typeface="Wingdings" panose="05000000000000000000" pitchFamily="2" charset="2"/>
              <a:buChar char="§"/>
            </a:pPr>
            <a:r>
              <a:rPr lang="en-US" altLang="en-US" sz="2600" dirty="0"/>
              <a:t>However, each firm has an </a:t>
            </a:r>
            <a:r>
              <a:rPr lang="en-US" altLang="en-US" sz="2600" dirty="0">
                <a:solidFill>
                  <a:srgbClr val="FFC000"/>
                </a:solidFill>
              </a:rPr>
              <a:t>incentive to cheat</a:t>
            </a:r>
            <a:r>
              <a:rPr lang="en-US" altLang="en-US" sz="2600" dirty="0"/>
              <a:t>—to produce more than it is supposed to under the cartel agreement. So there are two principal outcomes: </a:t>
            </a:r>
            <a:r>
              <a:rPr lang="en-US" altLang="en-US" sz="2600" dirty="0">
                <a:solidFill>
                  <a:srgbClr val="FFC000"/>
                </a:solidFill>
              </a:rPr>
              <a:t>successful </a:t>
            </a:r>
            <a:r>
              <a:rPr lang="en-US" altLang="en-US" sz="2600" i="1" dirty="0">
                <a:solidFill>
                  <a:srgbClr val="FFC000"/>
                </a:solidFill>
              </a:rPr>
              <a:t>collusion </a:t>
            </a:r>
            <a:r>
              <a:rPr lang="en-US" altLang="en-US" sz="2600" dirty="0">
                <a:solidFill>
                  <a:srgbClr val="FFC000"/>
                </a:solidFill>
              </a:rPr>
              <a:t>or behaving </a:t>
            </a:r>
            <a:r>
              <a:rPr lang="en-US" altLang="en-US" sz="2600" i="1" dirty="0">
                <a:solidFill>
                  <a:srgbClr val="FFC000"/>
                </a:solidFill>
              </a:rPr>
              <a:t>non-cooperatively </a:t>
            </a:r>
            <a:r>
              <a:rPr lang="en-US" altLang="en-US" sz="2600" dirty="0">
                <a:solidFill>
                  <a:srgbClr val="FFC000"/>
                </a:solidFill>
              </a:rPr>
              <a:t>by cheating. </a:t>
            </a:r>
            <a:endParaRPr lang="en-US" altLang="en-US" sz="2600" dirty="0" smtClean="0">
              <a:solidFill>
                <a:srgbClr val="FFC000"/>
              </a:solidFill>
            </a:endParaRPr>
          </a:p>
          <a:p>
            <a:pPr eaLnBrk="1" hangingPunct="1">
              <a:lnSpc>
                <a:spcPct val="100000"/>
              </a:lnSpc>
              <a:buClr>
                <a:schemeClr val="tx1"/>
              </a:buClr>
              <a:buFont typeface="Wingdings" panose="05000000000000000000" pitchFamily="2" charset="2"/>
              <a:buChar char="§"/>
            </a:pPr>
            <a:endParaRPr lang="en-US" altLang="en-US" sz="2600" dirty="0">
              <a:solidFill>
                <a:srgbClr val="FFC000"/>
              </a:solidFill>
            </a:endParaRPr>
          </a:p>
          <a:p>
            <a:pPr eaLnBrk="1" hangingPunct="1">
              <a:lnSpc>
                <a:spcPct val="100000"/>
              </a:lnSpc>
              <a:buClr>
                <a:schemeClr val="tx1"/>
              </a:buClr>
              <a:buFont typeface="Wingdings" panose="05000000000000000000" pitchFamily="2" charset="2"/>
              <a:buChar char="§"/>
            </a:pPr>
            <a:r>
              <a:rPr lang="en-US" altLang="en-US" sz="2600" dirty="0"/>
              <a:t>When </a:t>
            </a:r>
            <a:r>
              <a:rPr lang="en-US" altLang="en-US" sz="2600" dirty="0">
                <a:solidFill>
                  <a:srgbClr val="FFFF00"/>
                </a:solidFill>
              </a:rPr>
              <a:t>firms ignore </a:t>
            </a:r>
            <a:r>
              <a:rPr lang="en-US" altLang="en-US" sz="2600" dirty="0"/>
              <a:t>the effects of their actions on each others’ profits, they engage in </a:t>
            </a:r>
            <a:r>
              <a:rPr lang="en-US" altLang="en-US" sz="2600" b="1" dirty="0">
                <a:solidFill>
                  <a:srgbClr val="FFFF00"/>
                </a:solidFill>
              </a:rPr>
              <a:t>non-cooperative behavior</a:t>
            </a:r>
            <a:r>
              <a:rPr lang="en-US" altLang="en-US" sz="2600" dirty="0"/>
              <a:t>. It is likely to be easier to achieve informal collusion when firms in an industry face capacity constraints.</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12</a:t>
            </a:fld>
            <a:endParaRPr lang="en-US" altLang="en-US"/>
          </a:p>
        </p:txBody>
      </p:sp>
    </p:spTree>
    <p:extLst>
      <p:ext uri="{BB962C8B-B14F-4D97-AF65-F5344CB8AC3E}">
        <p14:creationId xmlns:p14="http://schemas.microsoft.com/office/powerpoint/2010/main" val="179461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wipe(left)">
                                      <p:cBhvr>
                                        <p:cTn id="12" dur="5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wipe(left)">
                                      <p:cBhvr>
                                        <p:cTn id="17"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a:xfrm>
            <a:off x="381000" y="0"/>
            <a:ext cx="8763000" cy="685800"/>
          </a:xfrm>
        </p:spPr>
        <p:txBody>
          <a:bodyPr/>
          <a:lstStyle/>
          <a:p>
            <a:pPr algn="l"/>
            <a:r>
              <a:rPr lang="en-US" altLang="en-US" sz="2800" dirty="0" smtClean="0">
                <a:solidFill>
                  <a:srgbClr val="FFC000"/>
                </a:solidFill>
              </a:rPr>
              <a:t>Competing in Prices vs. Competing in Quantities</a:t>
            </a:r>
            <a:endParaRPr lang="en-US" altLang="en-US" sz="2800" b="0" dirty="0" smtClean="0">
              <a:solidFill>
                <a:srgbClr val="FFC000"/>
              </a:solidFill>
              <a:latin typeface="Rockwell Condensed" pitchFamily="18" charset="0"/>
            </a:endParaRPr>
          </a:p>
        </p:txBody>
      </p:sp>
      <p:sp>
        <p:nvSpPr>
          <p:cNvPr id="82947" name="Text Box 3"/>
          <p:cNvSpPr txBox="1">
            <a:spLocks noChangeArrowheads="1"/>
          </p:cNvSpPr>
          <p:nvPr/>
        </p:nvSpPr>
        <p:spPr bwMode="auto">
          <a:xfrm>
            <a:off x="227013" y="912813"/>
            <a:ext cx="86836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buClr>
                <a:schemeClr val="tx1"/>
              </a:buClr>
              <a:buFont typeface="Wingdings" panose="05000000000000000000" pitchFamily="2" charset="2"/>
              <a:buChar char="§"/>
            </a:pPr>
            <a:r>
              <a:rPr lang="en-US" altLang="en-US" sz="2800" dirty="0"/>
              <a:t>Firms may decide to engage in </a:t>
            </a:r>
            <a:r>
              <a:rPr lang="en-US" altLang="en-US" sz="2800" i="1" dirty="0"/>
              <a:t>quantity </a:t>
            </a:r>
            <a:r>
              <a:rPr lang="en-US" altLang="en-US" sz="2800" dirty="0"/>
              <a:t>or</a:t>
            </a:r>
            <a:r>
              <a:rPr lang="en-US" altLang="en-US" sz="2800" i="1" dirty="0"/>
              <a:t> price</a:t>
            </a:r>
            <a:r>
              <a:rPr lang="en-US" altLang="en-US" sz="2800" dirty="0"/>
              <a:t> </a:t>
            </a:r>
            <a:r>
              <a:rPr lang="en-US" altLang="en-US" sz="2800" i="1" dirty="0"/>
              <a:t>competition</a:t>
            </a:r>
            <a:r>
              <a:rPr lang="en-US" altLang="en-US" sz="2800" dirty="0" smtClean="0"/>
              <a:t>.</a:t>
            </a:r>
          </a:p>
          <a:p>
            <a:pPr eaLnBrk="1" hangingPunct="1">
              <a:buClr>
                <a:schemeClr val="tx1"/>
              </a:buClr>
              <a:buFont typeface="Wingdings" panose="05000000000000000000" pitchFamily="2" charset="2"/>
              <a:buChar char="§"/>
            </a:pPr>
            <a:endParaRPr lang="en-US" altLang="en-US" sz="2800" i="1" dirty="0"/>
          </a:p>
          <a:p>
            <a:pPr eaLnBrk="1" hangingPunct="1">
              <a:lnSpc>
                <a:spcPct val="100000"/>
              </a:lnSpc>
              <a:buClr>
                <a:schemeClr val="tx1"/>
              </a:buClr>
              <a:buFont typeface="Wingdings" panose="05000000000000000000" pitchFamily="2" charset="2"/>
              <a:buChar char="§"/>
            </a:pPr>
            <a:r>
              <a:rPr lang="en-US" altLang="en-US" sz="2800" dirty="0"/>
              <a:t>The basic insight of the </a:t>
            </a:r>
            <a:r>
              <a:rPr lang="en-US" altLang="en-US" sz="2800" i="1" dirty="0"/>
              <a:t>quantity competition</a:t>
            </a:r>
            <a:r>
              <a:rPr lang="en-US" altLang="en-US" sz="2800" dirty="0"/>
              <a:t> </a:t>
            </a:r>
            <a:br>
              <a:rPr lang="en-US" altLang="en-US" sz="2800" dirty="0"/>
            </a:br>
            <a:r>
              <a:rPr lang="en-US" altLang="en-US" sz="2800" dirty="0"/>
              <a:t>(or the </a:t>
            </a:r>
            <a:r>
              <a:rPr lang="en-US" altLang="en-US" sz="2800" dirty="0" err="1"/>
              <a:t>Cournot</a:t>
            </a:r>
            <a:r>
              <a:rPr lang="en-US" altLang="en-US" sz="2800" dirty="0"/>
              <a:t> model) is that when firms are restricted in how much they can produce, it is easier for them to avoid excessive competition and to “divvy up” the market, thereby pricing above marginal cost and earning profits. </a:t>
            </a:r>
            <a:endParaRPr lang="en-US" altLang="en-US" sz="2800" dirty="0" smtClean="0"/>
          </a:p>
          <a:p>
            <a:pPr eaLnBrk="1" hangingPunct="1">
              <a:lnSpc>
                <a:spcPct val="100000"/>
              </a:lnSpc>
              <a:buClr>
                <a:schemeClr val="tx1"/>
              </a:buClr>
              <a:buFont typeface="Wingdings" panose="05000000000000000000" pitchFamily="2" charset="2"/>
              <a:buChar char="§"/>
            </a:pPr>
            <a:endParaRPr lang="en-US" altLang="en-US" sz="2800" dirty="0"/>
          </a:p>
          <a:p>
            <a:pPr eaLnBrk="1" hangingPunct="1">
              <a:lnSpc>
                <a:spcPct val="100000"/>
              </a:lnSpc>
              <a:buClr>
                <a:schemeClr val="tx1"/>
              </a:buClr>
              <a:buFont typeface="Wingdings" panose="05000000000000000000" pitchFamily="2" charset="2"/>
              <a:buChar char="§"/>
            </a:pPr>
            <a:r>
              <a:rPr lang="en-US" altLang="en-US" sz="2800" dirty="0"/>
              <a:t>It is easier for them to achieve an outcome that looks like collusion without a formal agreement.</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13</a:t>
            </a:fld>
            <a:endParaRPr lang="en-US" altLang="en-US"/>
          </a:p>
        </p:txBody>
      </p:sp>
    </p:spTree>
    <p:extLst>
      <p:ext uri="{BB962C8B-B14F-4D97-AF65-F5344CB8AC3E}">
        <p14:creationId xmlns:p14="http://schemas.microsoft.com/office/powerpoint/2010/main" val="80600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wipe(left)">
                                      <p:cBhvr>
                                        <p:cTn id="12" dur="500"/>
                                        <p:tgtEl>
                                          <p:spTgt spid="82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animEffect transition="in" filter="wipe(left)">
                                      <p:cBhvr>
                                        <p:cTn id="1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a:xfrm>
            <a:off x="381000" y="28575"/>
            <a:ext cx="8763000" cy="685800"/>
          </a:xfrm>
        </p:spPr>
        <p:txBody>
          <a:bodyPr/>
          <a:lstStyle/>
          <a:p>
            <a:pPr algn="l"/>
            <a:r>
              <a:rPr lang="en-US" altLang="en-US" sz="2800" dirty="0" smtClean="0">
                <a:solidFill>
                  <a:srgbClr val="FFC000"/>
                </a:solidFill>
              </a:rPr>
              <a:t>Competing in Prices vs. Competing in Quantities</a:t>
            </a:r>
            <a:endParaRPr lang="en-US" altLang="en-US" sz="3200" b="0" dirty="0" smtClean="0">
              <a:solidFill>
                <a:srgbClr val="FFC000"/>
              </a:solidFill>
              <a:latin typeface="Rockwell Condensed" pitchFamily="18" charset="0"/>
            </a:endParaRPr>
          </a:p>
        </p:txBody>
      </p:sp>
      <p:sp>
        <p:nvSpPr>
          <p:cNvPr id="82947" name="Text Box 3"/>
          <p:cNvSpPr txBox="1">
            <a:spLocks noChangeArrowheads="1"/>
          </p:cNvSpPr>
          <p:nvPr/>
        </p:nvSpPr>
        <p:spPr bwMode="auto">
          <a:xfrm>
            <a:off x="227013" y="912813"/>
            <a:ext cx="86836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buClr>
                <a:schemeClr val="tx1"/>
              </a:buClr>
              <a:buFont typeface="Wingdings" panose="05000000000000000000" pitchFamily="2" charset="2"/>
              <a:buChar char="§"/>
            </a:pPr>
            <a:r>
              <a:rPr lang="en-US" altLang="en-US" sz="3200" dirty="0"/>
              <a:t>The logic behind the </a:t>
            </a:r>
            <a:r>
              <a:rPr lang="en-US" altLang="en-US" sz="3200" i="1" dirty="0"/>
              <a:t>price</a:t>
            </a:r>
            <a:r>
              <a:rPr lang="en-US" altLang="en-US" sz="3200" dirty="0"/>
              <a:t> </a:t>
            </a:r>
            <a:r>
              <a:rPr lang="en-US" altLang="en-US" sz="3200" i="1" dirty="0"/>
              <a:t>competition</a:t>
            </a:r>
            <a:r>
              <a:rPr lang="en-US" altLang="en-US" sz="3200" dirty="0"/>
              <a:t> (or the Bertrand model) is that when firms produce </a:t>
            </a:r>
            <a:r>
              <a:rPr lang="en-US" altLang="en-US" sz="3200" dirty="0">
                <a:solidFill>
                  <a:srgbClr val="FFFF00"/>
                </a:solidFill>
              </a:rPr>
              <a:t>perfect substitutes </a:t>
            </a:r>
            <a:r>
              <a:rPr lang="en-US" altLang="en-US" sz="3200" dirty="0"/>
              <a:t>and have sufficient capacity to satisfy demand when price is equal to marginal cost, then </a:t>
            </a:r>
            <a:r>
              <a:rPr lang="en-US" altLang="en-US" sz="3200" dirty="0">
                <a:solidFill>
                  <a:srgbClr val="FFFF00"/>
                </a:solidFill>
              </a:rPr>
              <a:t>each firm will be compelled to engage in competition by undercutting its rival’s price until the price reaches marginal cost</a:t>
            </a:r>
            <a:r>
              <a:rPr lang="en-US" altLang="en-US" sz="3200" dirty="0"/>
              <a:t>—that is, </a:t>
            </a:r>
            <a:r>
              <a:rPr lang="en-US" altLang="en-US" sz="3200" dirty="0">
                <a:solidFill>
                  <a:srgbClr val="FFFF00"/>
                </a:solidFill>
              </a:rPr>
              <a:t>perfect competition</a:t>
            </a:r>
            <a:r>
              <a:rPr lang="en-US" altLang="en-US" sz="3200" dirty="0"/>
              <a:t>.</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14</a:t>
            </a:fld>
            <a:endParaRPr lang="en-US" altLang="en-US"/>
          </a:p>
        </p:txBody>
      </p:sp>
    </p:spTree>
    <p:extLst>
      <p:ext uri="{BB962C8B-B14F-4D97-AF65-F5344CB8AC3E}">
        <p14:creationId xmlns:p14="http://schemas.microsoft.com/office/powerpoint/2010/main" val="56044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idx="4294967295"/>
          </p:nvPr>
        </p:nvSpPr>
        <p:spPr>
          <a:xfrm>
            <a:off x="381000" y="304800"/>
            <a:ext cx="8153400" cy="304800"/>
          </a:xfrm>
        </p:spPr>
        <p:txBody>
          <a:bodyPr/>
          <a:lstStyle/>
          <a:p>
            <a:pPr algn="l"/>
            <a:r>
              <a:rPr lang="en-US" altLang="en-US" dirty="0" smtClean="0">
                <a:solidFill>
                  <a:srgbClr val="FFC000"/>
                </a:solidFill>
              </a:rPr>
              <a:t>The Prisoners’ Dilemma</a:t>
            </a:r>
            <a:endParaRPr lang="en-US" altLang="en-US" b="0" dirty="0" smtClean="0">
              <a:solidFill>
                <a:srgbClr val="FFC000"/>
              </a:solidFill>
            </a:endParaRPr>
          </a:p>
        </p:txBody>
      </p:sp>
      <p:sp>
        <p:nvSpPr>
          <p:cNvPr id="84995" name="Text Box 3"/>
          <p:cNvSpPr txBox="1">
            <a:spLocks noChangeArrowheads="1"/>
          </p:cNvSpPr>
          <p:nvPr/>
        </p:nvSpPr>
        <p:spPr bwMode="auto">
          <a:xfrm>
            <a:off x="381000" y="1295400"/>
            <a:ext cx="8610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0"/>
              </a:spcBef>
              <a:buClr>
                <a:schemeClr val="tx1"/>
              </a:buClr>
              <a:buFont typeface="Wingdings" panose="05000000000000000000" pitchFamily="2" charset="2"/>
              <a:buChar char="§"/>
            </a:pPr>
            <a:r>
              <a:rPr lang="en-US" altLang="en-US" sz="2800" dirty="0"/>
              <a:t>When the decisions of two or more firms significantly affect each others’ profits, they are in a situation of </a:t>
            </a:r>
            <a:r>
              <a:rPr lang="en-US" altLang="en-US" sz="2800" b="1" dirty="0">
                <a:solidFill>
                  <a:srgbClr val="FFC000"/>
                </a:solidFill>
              </a:rPr>
              <a:t>interdependence</a:t>
            </a:r>
            <a:r>
              <a:rPr lang="en-US" altLang="en-US" sz="2800" dirty="0" smtClean="0"/>
              <a:t>.</a:t>
            </a:r>
          </a:p>
          <a:p>
            <a:pPr eaLnBrk="1" hangingPunct="1">
              <a:lnSpc>
                <a:spcPct val="100000"/>
              </a:lnSpc>
              <a:spcBef>
                <a:spcPct val="0"/>
              </a:spcBef>
              <a:buClr>
                <a:schemeClr val="tx1"/>
              </a:buClr>
              <a:buFont typeface="Wingdings" panose="05000000000000000000" pitchFamily="2" charset="2"/>
              <a:buChar char="§"/>
            </a:pPr>
            <a:endParaRPr lang="en-US" altLang="en-US" sz="2800" dirty="0" smtClean="0"/>
          </a:p>
          <a:p>
            <a:pPr eaLnBrk="1" hangingPunct="1">
              <a:lnSpc>
                <a:spcPct val="100000"/>
              </a:lnSpc>
              <a:spcBef>
                <a:spcPct val="0"/>
              </a:spcBef>
              <a:buClr>
                <a:schemeClr val="tx1"/>
              </a:buClr>
              <a:buFont typeface="Wingdings" panose="05000000000000000000" pitchFamily="2" charset="2"/>
              <a:buChar char="§"/>
            </a:pPr>
            <a:endParaRPr lang="en-US" altLang="en-US" sz="2800" dirty="0"/>
          </a:p>
          <a:p>
            <a:pPr eaLnBrk="1" hangingPunct="1">
              <a:lnSpc>
                <a:spcPct val="100000"/>
              </a:lnSpc>
              <a:spcBef>
                <a:spcPct val="0"/>
              </a:spcBef>
              <a:buClr>
                <a:schemeClr val="tx1"/>
              </a:buClr>
              <a:buFont typeface="Wingdings" panose="05000000000000000000" pitchFamily="2" charset="2"/>
              <a:buChar char="§"/>
            </a:pPr>
            <a:r>
              <a:rPr lang="en-US" altLang="en-US" sz="2800" dirty="0"/>
              <a:t>The study of behavior in situations of interdependence is known as </a:t>
            </a:r>
            <a:r>
              <a:rPr lang="en-US" altLang="en-US" sz="2800" b="1" dirty="0">
                <a:solidFill>
                  <a:srgbClr val="FFC000"/>
                </a:solidFill>
              </a:rPr>
              <a:t>game theory</a:t>
            </a:r>
            <a:r>
              <a:rPr lang="en-US" altLang="en-US" sz="2800" dirty="0" smtClean="0"/>
              <a:t>.</a:t>
            </a:r>
          </a:p>
          <a:p>
            <a:pPr eaLnBrk="1" hangingPunct="1">
              <a:lnSpc>
                <a:spcPct val="100000"/>
              </a:lnSpc>
              <a:spcBef>
                <a:spcPct val="0"/>
              </a:spcBef>
              <a:buClr>
                <a:schemeClr val="tx1"/>
              </a:buClr>
              <a:buFont typeface="Wingdings" panose="05000000000000000000" pitchFamily="2" charset="2"/>
              <a:buChar char="§"/>
            </a:pPr>
            <a:endParaRPr lang="en-US" altLang="en-US" sz="2800" dirty="0"/>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15</a:t>
            </a:fld>
            <a:endParaRPr lang="en-US" altLang="en-US"/>
          </a:p>
        </p:txBody>
      </p:sp>
    </p:spTree>
    <p:extLst>
      <p:ext uri="{BB962C8B-B14F-4D97-AF65-F5344CB8AC3E}">
        <p14:creationId xmlns:p14="http://schemas.microsoft.com/office/powerpoint/2010/main" val="84922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4995">
                                            <p:txEl>
                                              <p:pRg st="3" end="3"/>
                                            </p:txEl>
                                          </p:spTgt>
                                        </p:tgtEl>
                                        <p:attrNameLst>
                                          <p:attrName>style.visibility</p:attrName>
                                        </p:attrNameLst>
                                      </p:cBhvr>
                                      <p:to>
                                        <p:strVal val="visible"/>
                                      </p:to>
                                    </p:set>
                                    <p:animEffect transition="in" filter="wipe(left)">
                                      <p:cBhvr>
                                        <p:cTn id="1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idx="4294967295"/>
          </p:nvPr>
        </p:nvSpPr>
        <p:spPr>
          <a:xfrm>
            <a:off x="381000" y="304800"/>
            <a:ext cx="8153400" cy="304800"/>
          </a:xfrm>
        </p:spPr>
        <p:txBody>
          <a:bodyPr/>
          <a:lstStyle/>
          <a:p>
            <a:pPr algn="l"/>
            <a:r>
              <a:rPr lang="en-US" altLang="en-US" dirty="0" smtClean="0">
                <a:solidFill>
                  <a:srgbClr val="FFC000"/>
                </a:solidFill>
              </a:rPr>
              <a:t>The Prisoners’ Dilemma</a:t>
            </a:r>
            <a:endParaRPr lang="en-US" altLang="en-US" b="0" dirty="0" smtClean="0">
              <a:solidFill>
                <a:srgbClr val="FFC000"/>
              </a:solidFill>
            </a:endParaRPr>
          </a:p>
        </p:txBody>
      </p:sp>
      <p:sp>
        <p:nvSpPr>
          <p:cNvPr id="84995" name="Text Box 3"/>
          <p:cNvSpPr txBox="1">
            <a:spLocks noChangeArrowheads="1"/>
          </p:cNvSpPr>
          <p:nvPr/>
        </p:nvSpPr>
        <p:spPr bwMode="auto">
          <a:xfrm>
            <a:off x="304800" y="1143000"/>
            <a:ext cx="8610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0"/>
              </a:spcBef>
              <a:buClr>
                <a:schemeClr val="tx1"/>
              </a:buClr>
              <a:buFont typeface="Wingdings" panose="05000000000000000000" pitchFamily="2" charset="2"/>
              <a:buChar char="§"/>
            </a:pPr>
            <a:r>
              <a:rPr lang="en-US" altLang="en-US" sz="2800" dirty="0" smtClean="0"/>
              <a:t>The </a:t>
            </a:r>
            <a:r>
              <a:rPr lang="en-US" altLang="en-US" sz="2800" dirty="0"/>
              <a:t>reward received by a player in a game</a:t>
            </a:r>
            <a:r>
              <a:rPr lang="en-US" altLang="en-US" sz="2800" dirty="0">
                <a:cs typeface="Arial" panose="020B0604020202020204" pitchFamily="34" charset="0"/>
              </a:rPr>
              <a:t>—</a:t>
            </a:r>
            <a:r>
              <a:rPr lang="en-US" altLang="en-US" sz="2800" dirty="0"/>
              <a:t>such as the profit earned by an </a:t>
            </a:r>
            <a:r>
              <a:rPr lang="en-US" altLang="en-US" sz="2800" dirty="0" err="1"/>
              <a:t>oligopolist</a:t>
            </a:r>
            <a:r>
              <a:rPr lang="en-US" altLang="en-US" sz="2800" dirty="0"/>
              <a:t>—is that player’s </a:t>
            </a:r>
            <a:r>
              <a:rPr lang="en-US" altLang="en-US" sz="2800" b="1" dirty="0">
                <a:solidFill>
                  <a:srgbClr val="FFC000"/>
                </a:solidFill>
              </a:rPr>
              <a:t>payoff</a:t>
            </a:r>
            <a:r>
              <a:rPr lang="en-US" altLang="en-US" sz="2800" dirty="0" smtClean="0">
                <a:solidFill>
                  <a:srgbClr val="FFC000"/>
                </a:solidFill>
              </a:rPr>
              <a:t>.</a:t>
            </a:r>
          </a:p>
          <a:p>
            <a:pPr eaLnBrk="1" hangingPunct="1">
              <a:lnSpc>
                <a:spcPct val="100000"/>
              </a:lnSpc>
              <a:spcBef>
                <a:spcPct val="0"/>
              </a:spcBef>
              <a:buClr>
                <a:schemeClr val="tx1"/>
              </a:buClr>
              <a:buFont typeface="Wingdings" panose="05000000000000000000" pitchFamily="2" charset="2"/>
              <a:buChar char="§"/>
            </a:pPr>
            <a:endParaRPr lang="en-US" altLang="en-US" sz="2800" dirty="0"/>
          </a:p>
          <a:p>
            <a:pPr eaLnBrk="1" hangingPunct="1">
              <a:lnSpc>
                <a:spcPct val="100000"/>
              </a:lnSpc>
              <a:spcBef>
                <a:spcPct val="0"/>
              </a:spcBef>
              <a:buClr>
                <a:schemeClr val="tx1"/>
              </a:buClr>
              <a:buFont typeface="Wingdings" panose="05000000000000000000" pitchFamily="2" charset="2"/>
              <a:buChar char="§"/>
            </a:pPr>
            <a:r>
              <a:rPr lang="en-US" altLang="en-US" sz="2800" dirty="0" smtClean="0"/>
              <a:t>A </a:t>
            </a:r>
            <a:r>
              <a:rPr lang="en-US" altLang="en-US" sz="2800" b="1" dirty="0">
                <a:solidFill>
                  <a:srgbClr val="FFC000"/>
                </a:solidFill>
              </a:rPr>
              <a:t>payoff matrix </a:t>
            </a:r>
            <a:r>
              <a:rPr lang="en-US" altLang="en-US" sz="2800" dirty="0"/>
              <a:t>shows how the payoff to each of the participants in a two player game depends on the actions of both. Such a matrix helps us analyze interdependence.</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16</a:t>
            </a:fld>
            <a:endParaRPr lang="en-US" altLang="en-US"/>
          </a:p>
        </p:txBody>
      </p:sp>
    </p:spTree>
    <p:extLst>
      <p:ext uri="{BB962C8B-B14F-4D97-AF65-F5344CB8AC3E}">
        <p14:creationId xmlns:p14="http://schemas.microsoft.com/office/powerpoint/2010/main" val="169234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wipe(left)">
                                      <p:cBhvr>
                                        <p:cTn id="12"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381000" y="76200"/>
            <a:ext cx="8763000" cy="609600"/>
          </a:xfrm>
        </p:spPr>
        <p:txBody>
          <a:bodyPr/>
          <a:lstStyle/>
          <a:p>
            <a:pPr algn="l"/>
            <a:r>
              <a:rPr lang="en-US" altLang="en-US" dirty="0" smtClean="0">
                <a:solidFill>
                  <a:srgbClr val="FFC000"/>
                </a:solidFill>
              </a:rPr>
              <a:t>A Payoff Matrix</a:t>
            </a:r>
          </a:p>
        </p:txBody>
      </p:sp>
      <p:sp>
        <p:nvSpPr>
          <p:cNvPr id="201733" name="Rectangle 5"/>
          <p:cNvSpPr>
            <a:spLocks noChangeArrowheads="1"/>
          </p:cNvSpPr>
          <p:nvPr/>
        </p:nvSpPr>
        <p:spPr bwMode="auto">
          <a:xfrm rot="16200000">
            <a:off x="202858" y="4048354"/>
            <a:ext cx="399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ADM</a:t>
            </a:r>
            <a:endParaRPr lang="en-US" altLang="en-US" sz="1400" dirty="0">
              <a:solidFill>
                <a:schemeClr val="tx2"/>
              </a:solidFill>
              <a:latin typeface="Tahoma" panose="020B0604030504040204" pitchFamily="34" charset="0"/>
            </a:endParaRPr>
          </a:p>
        </p:txBody>
      </p:sp>
      <p:sp>
        <p:nvSpPr>
          <p:cNvPr id="201734" name="Rectangle 6"/>
          <p:cNvSpPr>
            <a:spLocks noChangeArrowheads="1"/>
          </p:cNvSpPr>
          <p:nvPr/>
        </p:nvSpPr>
        <p:spPr bwMode="auto">
          <a:xfrm>
            <a:off x="4291013" y="869950"/>
            <a:ext cx="796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Ajinomoto</a:t>
            </a:r>
            <a:endParaRPr lang="en-US" altLang="en-US" sz="1400" dirty="0">
              <a:solidFill>
                <a:schemeClr val="tx2"/>
              </a:solidFill>
              <a:latin typeface="Tahoma" panose="020B0604030504040204" pitchFamily="34" charset="0"/>
            </a:endParaRPr>
          </a:p>
        </p:txBody>
      </p:sp>
      <p:sp>
        <p:nvSpPr>
          <p:cNvPr id="201735" name="Rectangle 7"/>
          <p:cNvSpPr>
            <a:spLocks noChangeArrowheads="1"/>
          </p:cNvSpPr>
          <p:nvPr/>
        </p:nvSpPr>
        <p:spPr bwMode="auto">
          <a:xfrm>
            <a:off x="957263" y="2652713"/>
            <a:ext cx="100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Produce 30 million pounds </a:t>
            </a:r>
            <a:endParaRPr lang="en-US" altLang="en-US" sz="1400" dirty="0">
              <a:solidFill>
                <a:schemeClr val="tx2"/>
              </a:solidFill>
              <a:latin typeface="Tahoma" panose="020B0604030504040204" pitchFamily="34" charset="0"/>
            </a:endParaRPr>
          </a:p>
        </p:txBody>
      </p:sp>
      <p:sp>
        <p:nvSpPr>
          <p:cNvPr id="201736" name="Freeform 8"/>
          <p:cNvSpPr>
            <a:spLocks/>
          </p:cNvSpPr>
          <p:nvPr/>
        </p:nvSpPr>
        <p:spPr bwMode="auto">
          <a:xfrm>
            <a:off x="2082800" y="4141788"/>
            <a:ext cx="2765425" cy="2290762"/>
          </a:xfrm>
          <a:custGeom>
            <a:avLst/>
            <a:gdLst>
              <a:gd name="T0" fmla="*/ 1101 w 1101"/>
              <a:gd name="T1" fmla="*/ 1102 h 1102"/>
              <a:gd name="T2" fmla="*/ 0 w 1101"/>
              <a:gd name="T3" fmla="*/ 1102 h 1102"/>
              <a:gd name="T4" fmla="*/ 0 w 1101"/>
              <a:gd name="T5" fmla="*/ 0 h 1102"/>
              <a:gd name="T6" fmla="*/ 1101 w 1101"/>
              <a:gd name="T7" fmla="*/ 1102 h 1102"/>
            </a:gdLst>
            <a:ahLst/>
            <a:cxnLst>
              <a:cxn ang="0">
                <a:pos x="T0" y="T1"/>
              </a:cxn>
              <a:cxn ang="0">
                <a:pos x="T2" y="T3"/>
              </a:cxn>
              <a:cxn ang="0">
                <a:pos x="T4" y="T5"/>
              </a:cxn>
              <a:cxn ang="0">
                <a:pos x="T6" y="T7"/>
              </a:cxn>
            </a:cxnLst>
            <a:rect l="0" t="0" r="r" b="b"/>
            <a:pathLst>
              <a:path w="1101" h="1102">
                <a:moveTo>
                  <a:pt x="1101" y="1102"/>
                </a:moveTo>
                <a:lnTo>
                  <a:pt x="0" y="1102"/>
                </a:lnTo>
                <a:lnTo>
                  <a:pt x="0" y="0"/>
                </a:lnTo>
                <a:lnTo>
                  <a:pt x="1101" y="1102"/>
                </a:lnTo>
                <a:close/>
              </a:path>
            </a:pathLst>
          </a:custGeom>
          <a:solidFill>
            <a:srgbClr val="FFCD67"/>
          </a:solidFill>
          <a:ln w="7938" cap="flat">
            <a:solidFill>
              <a:srgbClr val="000000"/>
            </a:solidFill>
            <a:prstDash val="solid"/>
            <a:miter lim="800000"/>
            <a:headEnd/>
            <a:tailEnd/>
          </a:ln>
        </p:spPr>
        <p:txBody>
          <a:bodyPr/>
          <a:lstStyle/>
          <a:p>
            <a:endParaRPr lang="en-US"/>
          </a:p>
        </p:txBody>
      </p:sp>
      <p:sp>
        <p:nvSpPr>
          <p:cNvPr id="201737" name="Freeform 9"/>
          <p:cNvSpPr>
            <a:spLocks/>
          </p:cNvSpPr>
          <p:nvPr/>
        </p:nvSpPr>
        <p:spPr bwMode="auto">
          <a:xfrm>
            <a:off x="2082800" y="4141788"/>
            <a:ext cx="2765425" cy="2290762"/>
          </a:xfrm>
          <a:custGeom>
            <a:avLst/>
            <a:gdLst>
              <a:gd name="T0" fmla="*/ 0 w 1101"/>
              <a:gd name="T1" fmla="*/ 0 h 1102"/>
              <a:gd name="T2" fmla="*/ 1101 w 1101"/>
              <a:gd name="T3" fmla="*/ 0 h 1102"/>
              <a:gd name="T4" fmla="*/ 1101 w 1101"/>
              <a:gd name="T5" fmla="*/ 1102 h 1102"/>
              <a:gd name="T6" fmla="*/ 0 w 1101"/>
              <a:gd name="T7" fmla="*/ 0 h 1102"/>
            </a:gdLst>
            <a:ahLst/>
            <a:cxnLst>
              <a:cxn ang="0">
                <a:pos x="T0" y="T1"/>
              </a:cxn>
              <a:cxn ang="0">
                <a:pos x="T2" y="T3"/>
              </a:cxn>
              <a:cxn ang="0">
                <a:pos x="T4" y="T5"/>
              </a:cxn>
              <a:cxn ang="0">
                <a:pos x="T6" y="T7"/>
              </a:cxn>
            </a:cxnLst>
            <a:rect l="0" t="0" r="r" b="b"/>
            <a:pathLst>
              <a:path w="1101" h="1102">
                <a:moveTo>
                  <a:pt x="0" y="0"/>
                </a:moveTo>
                <a:lnTo>
                  <a:pt x="1101" y="0"/>
                </a:lnTo>
                <a:lnTo>
                  <a:pt x="1101"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p>
        </p:txBody>
      </p:sp>
      <p:sp>
        <p:nvSpPr>
          <p:cNvPr id="201738" name="Freeform 10"/>
          <p:cNvSpPr>
            <a:spLocks/>
          </p:cNvSpPr>
          <p:nvPr/>
        </p:nvSpPr>
        <p:spPr bwMode="auto">
          <a:xfrm>
            <a:off x="4848225" y="4141788"/>
            <a:ext cx="2760663" cy="2290762"/>
          </a:xfrm>
          <a:custGeom>
            <a:avLst/>
            <a:gdLst>
              <a:gd name="T0" fmla="*/ 1099 w 1099"/>
              <a:gd name="T1" fmla="*/ 1102 h 1102"/>
              <a:gd name="T2" fmla="*/ 0 w 1099"/>
              <a:gd name="T3" fmla="*/ 1102 h 1102"/>
              <a:gd name="T4" fmla="*/ 0 w 1099"/>
              <a:gd name="T5" fmla="*/ 0 h 1102"/>
              <a:gd name="T6" fmla="*/ 1099 w 1099"/>
              <a:gd name="T7" fmla="*/ 1102 h 1102"/>
            </a:gdLst>
            <a:ahLst/>
            <a:cxnLst>
              <a:cxn ang="0">
                <a:pos x="T0" y="T1"/>
              </a:cxn>
              <a:cxn ang="0">
                <a:pos x="T2" y="T3"/>
              </a:cxn>
              <a:cxn ang="0">
                <a:pos x="T4" y="T5"/>
              </a:cxn>
              <a:cxn ang="0">
                <a:pos x="T6" y="T7"/>
              </a:cxn>
            </a:cxnLst>
            <a:rect l="0" t="0" r="r" b="b"/>
            <a:pathLst>
              <a:path w="1099" h="1102">
                <a:moveTo>
                  <a:pt x="1099" y="1102"/>
                </a:moveTo>
                <a:lnTo>
                  <a:pt x="0" y="1102"/>
                </a:lnTo>
                <a:lnTo>
                  <a:pt x="0" y="0"/>
                </a:lnTo>
                <a:lnTo>
                  <a:pt x="1099" y="1102"/>
                </a:lnTo>
                <a:close/>
              </a:path>
            </a:pathLst>
          </a:custGeom>
          <a:solidFill>
            <a:srgbClr val="FFCD67"/>
          </a:solidFill>
          <a:ln w="7938" cap="flat">
            <a:solidFill>
              <a:srgbClr val="000000"/>
            </a:solidFill>
            <a:prstDash val="solid"/>
            <a:miter lim="800000"/>
            <a:headEnd/>
            <a:tailEnd/>
          </a:ln>
        </p:spPr>
        <p:txBody>
          <a:bodyPr/>
          <a:lstStyle/>
          <a:p>
            <a:endParaRPr lang="en-US"/>
          </a:p>
        </p:txBody>
      </p:sp>
      <p:sp>
        <p:nvSpPr>
          <p:cNvPr id="201739" name="Freeform 11"/>
          <p:cNvSpPr>
            <a:spLocks/>
          </p:cNvSpPr>
          <p:nvPr/>
        </p:nvSpPr>
        <p:spPr bwMode="auto">
          <a:xfrm>
            <a:off x="4848225" y="4141788"/>
            <a:ext cx="2760663" cy="2290762"/>
          </a:xfrm>
          <a:custGeom>
            <a:avLst/>
            <a:gdLst>
              <a:gd name="T0" fmla="*/ 0 w 1099"/>
              <a:gd name="T1" fmla="*/ 0 h 1102"/>
              <a:gd name="T2" fmla="*/ 1099 w 1099"/>
              <a:gd name="T3" fmla="*/ 0 h 1102"/>
              <a:gd name="T4" fmla="*/ 1099 w 1099"/>
              <a:gd name="T5" fmla="*/ 1102 h 1102"/>
              <a:gd name="T6" fmla="*/ 0 w 1099"/>
              <a:gd name="T7" fmla="*/ 0 h 1102"/>
            </a:gdLst>
            <a:ahLst/>
            <a:cxnLst>
              <a:cxn ang="0">
                <a:pos x="T0" y="T1"/>
              </a:cxn>
              <a:cxn ang="0">
                <a:pos x="T2" y="T3"/>
              </a:cxn>
              <a:cxn ang="0">
                <a:pos x="T4" y="T5"/>
              </a:cxn>
              <a:cxn ang="0">
                <a:pos x="T6" y="T7"/>
              </a:cxn>
            </a:cxnLst>
            <a:rect l="0" t="0" r="r" b="b"/>
            <a:pathLst>
              <a:path w="1099" h="1102">
                <a:moveTo>
                  <a:pt x="0" y="0"/>
                </a:moveTo>
                <a:lnTo>
                  <a:pt x="1099" y="0"/>
                </a:lnTo>
                <a:lnTo>
                  <a:pt x="1099"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p>
        </p:txBody>
      </p:sp>
      <p:sp>
        <p:nvSpPr>
          <p:cNvPr id="201740" name="Freeform 12"/>
          <p:cNvSpPr>
            <a:spLocks/>
          </p:cNvSpPr>
          <p:nvPr/>
        </p:nvSpPr>
        <p:spPr bwMode="auto">
          <a:xfrm>
            <a:off x="2082800" y="1851025"/>
            <a:ext cx="2765425" cy="2290763"/>
          </a:xfrm>
          <a:custGeom>
            <a:avLst/>
            <a:gdLst>
              <a:gd name="T0" fmla="*/ 1101 w 1101"/>
              <a:gd name="T1" fmla="*/ 1102 h 1102"/>
              <a:gd name="T2" fmla="*/ 0 w 1101"/>
              <a:gd name="T3" fmla="*/ 1102 h 1102"/>
              <a:gd name="T4" fmla="*/ 0 w 1101"/>
              <a:gd name="T5" fmla="*/ 0 h 1102"/>
              <a:gd name="T6" fmla="*/ 1101 w 1101"/>
              <a:gd name="T7" fmla="*/ 1102 h 1102"/>
            </a:gdLst>
            <a:ahLst/>
            <a:cxnLst>
              <a:cxn ang="0">
                <a:pos x="T0" y="T1"/>
              </a:cxn>
              <a:cxn ang="0">
                <a:pos x="T2" y="T3"/>
              </a:cxn>
              <a:cxn ang="0">
                <a:pos x="T4" y="T5"/>
              </a:cxn>
              <a:cxn ang="0">
                <a:pos x="T6" y="T7"/>
              </a:cxn>
            </a:cxnLst>
            <a:rect l="0" t="0" r="r" b="b"/>
            <a:pathLst>
              <a:path w="1101" h="1102">
                <a:moveTo>
                  <a:pt x="1101" y="1102"/>
                </a:moveTo>
                <a:lnTo>
                  <a:pt x="0" y="1102"/>
                </a:lnTo>
                <a:lnTo>
                  <a:pt x="0" y="0"/>
                </a:lnTo>
                <a:lnTo>
                  <a:pt x="1101" y="1102"/>
                </a:lnTo>
                <a:close/>
              </a:path>
            </a:pathLst>
          </a:custGeom>
          <a:solidFill>
            <a:srgbClr val="FFCD67"/>
          </a:solidFill>
          <a:ln w="7938" cap="flat">
            <a:solidFill>
              <a:srgbClr val="000000"/>
            </a:solidFill>
            <a:prstDash val="solid"/>
            <a:miter lim="800000"/>
            <a:headEnd/>
            <a:tailEnd/>
          </a:ln>
        </p:spPr>
        <p:txBody>
          <a:bodyPr/>
          <a:lstStyle/>
          <a:p>
            <a:endParaRPr lang="en-US"/>
          </a:p>
        </p:txBody>
      </p:sp>
      <p:sp>
        <p:nvSpPr>
          <p:cNvPr id="201741" name="Freeform 13"/>
          <p:cNvSpPr>
            <a:spLocks/>
          </p:cNvSpPr>
          <p:nvPr/>
        </p:nvSpPr>
        <p:spPr bwMode="auto">
          <a:xfrm>
            <a:off x="2082800" y="1851025"/>
            <a:ext cx="2765425" cy="2290763"/>
          </a:xfrm>
          <a:custGeom>
            <a:avLst/>
            <a:gdLst>
              <a:gd name="T0" fmla="*/ 0 w 1101"/>
              <a:gd name="T1" fmla="*/ 0 h 1102"/>
              <a:gd name="T2" fmla="*/ 1101 w 1101"/>
              <a:gd name="T3" fmla="*/ 0 h 1102"/>
              <a:gd name="T4" fmla="*/ 1101 w 1101"/>
              <a:gd name="T5" fmla="*/ 1102 h 1102"/>
              <a:gd name="T6" fmla="*/ 0 w 1101"/>
              <a:gd name="T7" fmla="*/ 0 h 1102"/>
            </a:gdLst>
            <a:ahLst/>
            <a:cxnLst>
              <a:cxn ang="0">
                <a:pos x="T0" y="T1"/>
              </a:cxn>
              <a:cxn ang="0">
                <a:pos x="T2" y="T3"/>
              </a:cxn>
              <a:cxn ang="0">
                <a:pos x="T4" y="T5"/>
              </a:cxn>
              <a:cxn ang="0">
                <a:pos x="T6" y="T7"/>
              </a:cxn>
            </a:cxnLst>
            <a:rect l="0" t="0" r="r" b="b"/>
            <a:pathLst>
              <a:path w="1101" h="1102">
                <a:moveTo>
                  <a:pt x="0" y="0"/>
                </a:moveTo>
                <a:lnTo>
                  <a:pt x="1101" y="0"/>
                </a:lnTo>
                <a:lnTo>
                  <a:pt x="1101"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p>
        </p:txBody>
      </p:sp>
      <p:sp>
        <p:nvSpPr>
          <p:cNvPr id="201742" name="Freeform 14"/>
          <p:cNvSpPr>
            <a:spLocks/>
          </p:cNvSpPr>
          <p:nvPr/>
        </p:nvSpPr>
        <p:spPr bwMode="auto">
          <a:xfrm>
            <a:off x="4848225" y="1851025"/>
            <a:ext cx="2760663" cy="2290763"/>
          </a:xfrm>
          <a:custGeom>
            <a:avLst/>
            <a:gdLst>
              <a:gd name="T0" fmla="*/ 1099 w 1099"/>
              <a:gd name="T1" fmla="*/ 1102 h 1102"/>
              <a:gd name="T2" fmla="*/ 0 w 1099"/>
              <a:gd name="T3" fmla="*/ 1102 h 1102"/>
              <a:gd name="T4" fmla="*/ 0 w 1099"/>
              <a:gd name="T5" fmla="*/ 0 h 1102"/>
              <a:gd name="T6" fmla="*/ 1099 w 1099"/>
              <a:gd name="T7" fmla="*/ 1102 h 1102"/>
            </a:gdLst>
            <a:ahLst/>
            <a:cxnLst>
              <a:cxn ang="0">
                <a:pos x="T0" y="T1"/>
              </a:cxn>
              <a:cxn ang="0">
                <a:pos x="T2" y="T3"/>
              </a:cxn>
              <a:cxn ang="0">
                <a:pos x="T4" y="T5"/>
              </a:cxn>
              <a:cxn ang="0">
                <a:pos x="T6" y="T7"/>
              </a:cxn>
            </a:cxnLst>
            <a:rect l="0" t="0" r="r" b="b"/>
            <a:pathLst>
              <a:path w="1099" h="1102">
                <a:moveTo>
                  <a:pt x="1099" y="1102"/>
                </a:moveTo>
                <a:lnTo>
                  <a:pt x="0" y="1102"/>
                </a:lnTo>
                <a:lnTo>
                  <a:pt x="0" y="0"/>
                </a:lnTo>
                <a:lnTo>
                  <a:pt x="1099" y="1102"/>
                </a:lnTo>
                <a:close/>
              </a:path>
            </a:pathLst>
          </a:custGeom>
          <a:solidFill>
            <a:srgbClr val="FFCD67"/>
          </a:solidFill>
          <a:ln w="7938" cap="flat">
            <a:solidFill>
              <a:srgbClr val="000000"/>
            </a:solidFill>
            <a:prstDash val="solid"/>
            <a:miter lim="800000"/>
            <a:headEnd/>
            <a:tailEnd/>
          </a:ln>
        </p:spPr>
        <p:txBody>
          <a:bodyPr/>
          <a:lstStyle/>
          <a:p>
            <a:endParaRPr lang="en-US"/>
          </a:p>
        </p:txBody>
      </p:sp>
      <p:sp>
        <p:nvSpPr>
          <p:cNvPr id="201743" name="Freeform 15"/>
          <p:cNvSpPr>
            <a:spLocks/>
          </p:cNvSpPr>
          <p:nvPr/>
        </p:nvSpPr>
        <p:spPr bwMode="auto">
          <a:xfrm>
            <a:off x="4848225" y="1851025"/>
            <a:ext cx="2760663" cy="2290763"/>
          </a:xfrm>
          <a:custGeom>
            <a:avLst/>
            <a:gdLst>
              <a:gd name="T0" fmla="*/ 0 w 1099"/>
              <a:gd name="T1" fmla="*/ 0 h 1102"/>
              <a:gd name="T2" fmla="*/ 1099 w 1099"/>
              <a:gd name="T3" fmla="*/ 0 h 1102"/>
              <a:gd name="T4" fmla="*/ 1099 w 1099"/>
              <a:gd name="T5" fmla="*/ 1102 h 1102"/>
              <a:gd name="T6" fmla="*/ 0 w 1099"/>
              <a:gd name="T7" fmla="*/ 0 h 1102"/>
            </a:gdLst>
            <a:ahLst/>
            <a:cxnLst>
              <a:cxn ang="0">
                <a:pos x="T0" y="T1"/>
              </a:cxn>
              <a:cxn ang="0">
                <a:pos x="T2" y="T3"/>
              </a:cxn>
              <a:cxn ang="0">
                <a:pos x="T4" y="T5"/>
              </a:cxn>
              <a:cxn ang="0">
                <a:pos x="T6" y="T7"/>
              </a:cxn>
            </a:cxnLst>
            <a:rect l="0" t="0" r="r" b="b"/>
            <a:pathLst>
              <a:path w="1099" h="1102">
                <a:moveTo>
                  <a:pt x="0" y="0"/>
                </a:moveTo>
                <a:lnTo>
                  <a:pt x="1099" y="0"/>
                </a:lnTo>
                <a:lnTo>
                  <a:pt x="1099"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p>
        </p:txBody>
      </p:sp>
      <p:sp>
        <p:nvSpPr>
          <p:cNvPr id="201744" name="Rectangle 16"/>
          <p:cNvSpPr>
            <a:spLocks noChangeArrowheads="1"/>
          </p:cNvSpPr>
          <p:nvPr/>
        </p:nvSpPr>
        <p:spPr bwMode="auto">
          <a:xfrm>
            <a:off x="2290763" y="3303588"/>
            <a:ext cx="1595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$180 million profit</a:t>
            </a:r>
            <a:endParaRPr lang="en-US" altLang="en-US" sz="1400">
              <a:latin typeface="Tahoma" panose="020B0604030504040204" pitchFamily="34" charset="0"/>
            </a:endParaRPr>
          </a:p>
        </p:txBody>
      </p:sp>
      <p:sp>
        <p:nvSpPr>
          <p:cNvPr id="201745" name="Freeform 17"/>
          <p:cNvSpPr>
            <a:spLocks/>
          </p:cNvSpPr>
          <p:nvPr/>
        </p:nvSpPr>
        <p:spPr bwMode="auto">
          <a:xfrm>
            <a:off x="731838" y="2228850"/>
            <a:ext cx="169862" cy="3840163"/>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5400"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6" name="Freeform 18"/>
          <p:cNvSpPr>
            <a:spLocks/>
          </p:cNvSpPr>
          <p:nvPr/>
        </p:nvSpPr>
        <p:spPr bwMode="auto">
          <a:xfrm>
            <a:off x="2519363" y="1169988"/>
            <a:ext cx="4637087" cy="142875"/>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5400"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47" name="Rectangle 19"/>
          <p:cNvSpPr>
            <a:spLocks noChangeArrowheads="1"/>
          </p:cNvSpPr>
          <p:nvPr/>
        </p:nvSpPr>
        <p:spPr bwMode="auto">
          <a:xfrm>
            <a:off x="931863" y="4887913"/>
            <a:ext cx="100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Produce 40 million pounds </a:t>
            </a:r>
            <a:endParaRPr lang="en-US" altLang="en-US" sz="1400" dirty="0">
              <a:solidFill>
                <a:schemeClr val="tx2"/>
              </a:solidFill>
              <a:latin typeface="Tahoma" panose="020B0604030504040204" pitchFamily="34" charset="0"/>
            </a:endParaRPr>
          </a:p>
        </p:txBody>
      </p:sp>
      <p:sp>
        <p:nvSpPr>
          <p:cNvPr id="201748" name="Rectangle 20"/>
          <p:cNvSpPr>
            <a:spLocks noChangeArrowheads="1"/>
          </p:cNvSpPr>
          <p:nvPr/>
        </p:nvSpPr>
        <p:spPr bwMode="auto">
          <a:xfrm>
            <a:off x="2922588" y="1371600"/>
            <a:ext cx="1566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Produce 30 million pounds </a:t>
            </a:r>
            <a:endParaRPr lang="en-US" altLang="en-US" sz="1400" dirty="0">
              <a:solidFill>
                <a:schemeClr val="tx2"/>
              </a:solidFill>
              <a:latin typeface="Tahoma" panose="020B0604030504040204" pitchFamily="34" charset="0"/>
            </a:endParaRPr>
          </a:p>
        </p:txBody>
      </p:sp>
      <p:sp>
        <p:nvSpPr>
          <p:cNvPr id="201749" name="Rectangle 21"/>
          <p:cNvSpPr>
            <a:spLocks noChangeArrowheads="1"/>
          </p:cNvSpPr>
          <p:nvPr/>
        </p:nvSpPr>
        <p:spPr bwMode="auto">
          <a:xfrm>
            <a:off x="5334000" y="1371600"/>
            <a:ext cx="1566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Produce 40 million pounds </a:t>
            </a:r>
            <a:endParaRPr lang="en-US" altLang="en-US" sz="1400" dirty="0">
              <a:solidFill>
                <a:schemeClr val="tx2"/>
              </a:solidFill>
              <a:latin typeface="Tahoma" panose="020B0604030504040204" pitchFamily="34" charset="0"/>
            </a:endParaRPr>
          </a:p>
        </p:txBody>
      </p:sp>
      <p:sp>
        <p:nvSpPr>
          <p:cNvPr id="201750" name="Rectangle 22"/>
          <p:cNvSpPr>
            <a:spLocks noChangeArrowheads="1"/>
          </p:cNvSpPr>
          <p:nvPr/>
        </p:nvSpPr>
        <p:spPr bwMode="auto">
          <a:xfrm>
            <a:off x="2560638" y="1970088"/>
            <a:ext cx="21701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$180 million profit.</a:t>
            </a:r>
            <a:endParaRPr lang="en-US" altLang="en-US" sz="1400">
              <a:latin typeface="Tahoma" panose="020B0604030504040204" pitchFamily="34" charset="0"/>
            </a:endParaRPr>
          </a:p>
        </p:txBody>
      </p:sp>
      <p:sp>
        <p:nvSpPr>
          <p:cNvPr id="201751" name="Rectangle 23"/>
          <p:cNvSpPr>
            <a:spLocks noChangeArrowheads="1"/>
          </p:cNvSpPr>
          <p:nvPr/>
        </p:nvSpPr>
        <p:spPr bwMode="auto">
          <a:xfrm>
            <a:off x="5334000" y="1970088"/>
            <a:ext cx="2170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$200 million profit.</a:t>
            </a:r>
            <a:endParaRPr lang="en-US" altLang="en-US" sz="1400">
              <a:latin typeface="Tahoma" panose="020B0604030504040204" pitchFamily="34" charset="0"/>
            </a:endParaRPr>
          </a:p>
        </p:txBody>
      </p:sp>
      <p:sp>
        <p:nvSpPr>
          <p:cNvPr id="201752" name="Rectangle 24"/>
          <p:cNvSpPr>
            <a:spLocks noChangeArrowheads="1"/>
          </p:cNvSpPr>
          <p:nvPr/>
        </p:nvSpPr>
        <p:spPr bwMode="auto">
          <a:xfrm>
            <a:off x="2560638" y="4264025"/>
            <a:ext cx="21701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$160 million profit.</a:t>
            </a:r>
            <a:endParaRPr lang="en-US" altLang="en-US" sz="1400">
              <a:latin typeface="Tahoma" panose="020B0604030504040204" pitchFamily="34" charset="0"/>
            </a:endParaRPr>
          </a:p>
        </p:txBody>
      </p:sp>
      <p:sp>
        <p:nvSpPr>
          <p:cNvPr id="201753" name="Rectangle 25"/>
          <p:cNvSpPr>
            <a:spLocks noChangeArrowheads="1"/>
          </p:cNvSpPr>
          <p:nvPr/>
        </p:nvSpPr>
        <p:spPr bwMode="auto">
          <a:xfrm>
            <a:off x="5334000" y="4264025"/>
            <a:ext cx="2170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$150 million profit.</a:t>
            </a:r>
            <a:endParaRPr lang="en-US" altLang="en-US" sz="1400">
              <a:latin typeface="Tahoma" panose="020B0604030504040204" pitchFamily="34" charset="0"/>
            </a:endParaRPr>
          </a:p>
        </p:txBody>
      </p:sp>
      <p:sp>
        <p:nvSpPr>
          <p:cNvPr id="201754" name="Rectangle 26"/>
          <p:cNvSpPr>
            <a:spLocks noChangeArrowheads="1"/>
          </p:cNvSpPr>
          <p:nvPr/>
        </p:nvSpPr>
        <p:spPr bwMode="auto">
          <a:xfrm>
            <a:off x="5092700" y="3290888"/>
            <a:ext cx="159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$150 million profit</a:t>
            </a:r>
            <a:endParaRPr lang="en-US" altLang="en-US" sz="1400">
              <a:latin typeface="Tahoma" panose="020B0604030504040204" pitchFamily="34" charset="0"/>
            </a:endParaRPr>
          </a:p>
        </p:txBody>
      </p:sp>
      <p:sp>
        <p:nvSpPr>
          <p:cNvPr id="201755" name="Rectangle 27"/>
          <p:cNvSpPr>
            <a:spLocks noChangeArrowheads="1"/>
          </p:cNvSpPr>
          <p:nvPr/>
        </p:nvSpPr>
        <p:spPr bwMode="auto">
          <a:xfrm>
            <a:off x="2384425" y="5686425"/>
            <a:ext cx="1595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$200 million profit</a:t>
            </a:r>
            <a:endParaRPr lang="en-US" altLang="en-US" sz="1400">
              <a:latin typeface="Tahoma" panose="020B0604030504040204" pitchFamily="34" charset="0"/>
            </a:endParaRPr>
          </a:p>
        </p:txBody>
      </p:sp>
      <p:sp>
        <p:nvSpPr>
          <p:cNvPr id="201756" name="Rectangle 28"/>
          <p:cNvSpPr>
            <a:spLocks noChangeArrowheads="1"/>
          </p:cNvSpPr>
          <p:nvPr/>
        </p:nvSpPr>
        <p:spPr bwMode="auto">
          <a:xfrm>
            <a:off x="5184775" y="5673725"/>
            <a:ext cx="1595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$160million profit</a:t>
            </a:r>
            <a:endParaRPr lang="en-US" altLang="en-US" sz="1400">
              <a:latin typeface="Tahoma" panose="020B0604030504040204" pitchFamily="34" charset="0"/>
            </a:endParaRPr>
          </a:p>
        </p:txBody>
      </p:sp>
      <p:sp>
        <p:nvSpPr>
          <p:cNvPr id="3" name="Footer Placeholder 2"/>
          <p:cNvSpPr>
            <a:spLocks noGrp="1"/>
          </p:cNvSpPr>
          <p:nvPr>
            <p:ph type="ftr" sz="quarter" idx="11"/>
          </p:nvPr>
        </p:nvSpPr>
        <p:spPr/>
        <p:txBody>
          <a:bodyPr/>
          <a:lstStyle/>
          <a:p>
            <a:r>
              <a:rPr lang="en-US" altLang="en-US" smtClean="0"/>
              <a:t>March 15, 2018</a:t>
            </a:r>
            <a:endParaRPr lang="en-US" altLang="en-US" dirty="0"/>
          </a:p>
        </p:txBody>
      </p:sp>
      <p:sp>
        <p:nvSpPr>
          <p:cNvPr id="4" name="Slide Number Placeholder 3"/>
          <p:cNvSpPr>
            <a:spLocks noGrp="1"/>
          </p:cNvSpPr>
          <p:nvPr>
            <p:ph type="sldNum" sz="quarter" idx="12"/>
          </p:nvPr>
        </p:nvSpPr>
        <p:spPr/>
        <p:txBody>
          <a:bodyPr/>
          <a:lstStyle/>
          <a:p>
            <a:fld id="{160738A1-F568-488C-8583-6FB22F9A8C60}" type="slidenum">
              <a:rPr lang="en-US" altLang="en-US" smtClean="0"/>
              <a:pPr/>
              <a:t>17</a:t>
            </a:fld>
            <a:endParaRPr lang="en-US" altLang="en-US"/>
          </a:p>
        </p:txBody>
      </p:sp>
    </p:spTree>
    <p:extLst>
      <p:ext uri="{BB962C8B-B14F-4D97-AF65-F5344CB8AC3E}">
        <p14:creationId xmlns:p14="http://schemas.microsoft.com/office/powerpoint/2010/main" val="62694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44"/>
                                        </p:tgtEl>
                                        <p:attrNameLst>
                                          <p:attrName>style.visibility</p:attrName>
                                        </p:attrNameLst>
                                      </p:cBhvr>
                                      <p:to>
                                        <p:strVal val="visible"/>
                                      </p:to>
                                    </p:set>
                                    <p:animEffect transition="in" filter="dissolve">
                                      <p:cBhvr>
                                        <p:cTn id="7" dur="500"/>
                                        <p:tgtEl>
                                          <p:spTgt spid="20174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1754"/>
                                        </p:tgtEl>
                                        <p:attrNameLst>
                                          <p:attrName>style.visibility</p:attrName>
                                        </p:attrNameLst>
                                      </p:cBhvr>
                                      <p:to>
                                        <p:strVal val="visible"/>
                                      </p:to>
                                    </p:set>
                                    <p:animEffect transition="in" filter="dissolve">
                                      <p:cBhvr>
                                        <p:cTn id="11" dur="500"/>
                                        <p:tgtEl>
                                          <p:spTgt spid="20175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1755"/>
                                        </p:tgtEl>
                                        <p:attrNameLst>
                                          <p:attrName>style.visibility</p:attrName>
                                        </p:attrNameLst>
                                      </p:cBhvr>
                                      <p:to>
                                        <p:strVal val="visible"/>
                                      </p:to>
                                    </p:set>
                                    <p:animEffect transition="in" filter="dissolve">
                                      <p:cBhvr>
                                        <p:cTn id="15" dur="500"/>
                                        <p:tgtEl>
                                          <p:spTgt spid="20175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1756"/>
                                        </p:tgtEl>
                                        <p:attrNameLst>
                                          <p:attrName>style.visibility</p:attrName>
                                        </p:attrNameLst>
                                      </p:cBhvr>
                                      <p:to>
                                        <p:strVal val="visible"/>
                                      </p:to>
                                    </p:set>
                                    <p:animEffect transition="in" filter="dissolve">
                                      <p:cBhvr>
                                        <p:cTn id="19" dur="500"/>
                                        <p:tgtEl>
                                          <p:spTgt spid="2017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1750"/>
                                        </p:tgtEl>
                                        <p:attrNameLst>
                                          <p:attrName>style.visibility</p:attrName>
                                        </p:attrNameLst>
                                      </p:cBhvr>
                                      <p:to>
                                        <p:strVal val="visible"/>
                                      </p:to>
                                    </p:set>
                                    <p:animEffect transition="in" filter="dissolve">
                                      <p:cBhvr>
                                        <p:cTn id="24" dur="500"/>
                                        <p:tgtEl>
                                          <p:spTgt spid="201750"/>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201751"/>
                                        </p:tgtEl>
                                        <p:attrNameLst>
                                          <p:attrName>style.visibility</p:attrName>
                                        </p:attrNameLst>
                                      </p:cBhvr>
                                      <p:to>
                                        <p:strVal val="visible"/>
                                      </p:to>
                                    </p:set>
                                    <p:animEffect transition="in" filter="dissolve">
                                      <p:cBhvr>
                                        <p:cTn id="28" dur="500"/>
                                        <p:tgtEl>
                                          <p:spTgt spid="201751"/>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201752"/>
                                        </p:tgtEl>
                                        <p:attrNameLst>
                                          <p:attrName>style.visibility</p:attrName>
                                        </p:attrNameLst>
                                      </p:cBhvr>
                                      <p:to>
                                        <p:strVal val="visible"/>
                                      </p:to>
                                    </p:set>
                                    <p:animEffect transition="in" filter="dissolve">
                                      <p:cBhvr>
                                        <p:cTn id="32" dur="500"/>
                                        <p:tgtEl>
                                          <p:spTgt spid="201752"/>
                                        </p:tgtEl>
                                      </p:cBhvr>
                                    </p:animEffect>
                                  </p:childTnLst>
                                </p:cTn>
                              </p:par>
                            </p:childTnLst>
                          </p:cTn>
                        </p:par>
                        <p:par>
                          <p:cTn id="33" fill="hold" nodeType="afterGroup">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201753"/>
                                        </p:tgtEl>
                                        <p:attrNameLst>
                                          <p:attrName>style.visibility</p:attrName>
                                        </p:attrNameLst>
                                      </p:cBhvr>
                                      <p:to>
                                        <p:strVal val="visible"/>
                                      </p:to>
                                    </p:set>
                                    <p:animEffect transition="in" filter="dissolve">
                                      <p:cBhvr>
                                        <p:cTn id="36" dur="500"/>
                                        <p:tgtEl>
                                          <p:spTgt spid="20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4" grpId="0"/>
      <p:bldP spid="201750" grpId="0"/>
      <p:bldP spid="201751" grpId="0"/>
      <p:bldP spid="201752" grpId="0"/>
      <p:bldP spid="201753" grpId="0"/>
      <p:bldP spid="201754" grpId="0"/>
      <p:bldP spid="201755" grpId="0"/>
      <p:bldP spid="2017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idx="4294967295"/>
          </p:nvPr>
        </p:nvSpPr>
        <p:spPr>
          <a:xfrm>
            <a:off x="381000" y="104775"/>
            <a:ext cx="8153400" cy="609600"/>
          </a:xfrm>
        </p:spPr>
        <p:txBody>
          <a:bodyPr/>
          <a:lstStyle/>
          <a:p>
            <a:pPr algn="l"/>
            <a:r>
              <a:rPr lang="en-US" altLang="en-US" dirty="0" smtClean="0">
                <a:solidFill>
                  <a:srgbClr val="FFC000"/>
                </a:solidFill>
              </a:rPr>
              <a:t>The Prisoners’ Dilemma</a:t>
            </a:r>
            <a:endParaRPr lang="en-US" altLang="en-US" b="0" dirty="0" smtClean="0">
              <a:solidFill>
                <a:srgbClr val="FFC000"/>
              </a:solidFill>
            </a:endParaRPr>
          </a:p>
        </p:txBody>
      </p:sp>
      <p:sp>
        <p:nvSpPr>
          <p:cNvPr id="86019" name="Text Box 3"/>
          <p:cNvSpPr txBox="1">
            <a:spLocks noChangeArrowheads="1"/>
          </p:cNvSpPr>
          <p:nvPr/>
        </p:nvSpPr>
        <p:spPr bwMode="auto">
          <a:xfrm>
            <a:off x="152400" y="898525"/>
            <a:ext cx="89154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0"/>
              </a:spcBef>
              <a:buClr>
                <a:schemeClr val="tx1"/>
              </a:buClr>
              <a:buFont typeface="Wingdings" panose="05000000000000000000" pitchFamily="2" charset="2"/>
              <a:buChar char="§"/>
            </a:pPr>
            <a:r>
              <a:rPr lang="en-US" altLang="en-US" sz="2500"/>
              <a:t>Economists use </a:t>
            </a:r>
            <a:r>
              <a:rPr lang="en-US" altLang="en-US" sz="2500" i="1"/>
              <a:t>game theory </a:t>
            </a:r>
            <a:r>
              <a:rPr lang="en-US" altLang="en-US" sz="2500"/>
              <a:t>to study firms’ behavior when there is </a:t>
            </a:r>
            <a:r>
              <a:rPr lang="en-US" altLang="en-US" sz="2500" i="1"/>
              <a:t>interdependence </a:t>
            </a:r>
            <a:r>
              <a:rPr lang="en-US" altLang="en-US" sz="2500"/>
              <a:t>between their </a:t>
            </a:r>
            <a:r>
              <a:rPr lang="en-US" altLang="en-US" sz="2500" i="1"/>
              <a:t>payoffs</a:t>
            </a:r>
            <a:r>
              <a:rPr lang="en-US" altLang="en-US" sz="2500"/>
              <a:t>. The game can be represented with a </a:t>
            </a:r>
            <a:r>
              <a:rPr lang="en-US" altLang="en-US" sz="2500" i="1"/>
              <a:t>payoff matrix</a:t>
            </a:r>
            <a:r>
              <a:rPr lang="en-US" altLang="en-US" sz="2500"/>
              <a:t>. Depending on the payoffs, a player may or may not have a </a:t>
            </a:r>
            <a:r>
              <a:rPr lang="en-US" altLang="en-US" sz="2500" i="1"/>
              <a:t>dominant strategy</a:t>
            </a:r>
            <a:r>
              <a:rPr lang="en-US" altLang="en-US" sz="2500"/>
              <a:t>.</a:t>
            </a:r>
            <a:br>
              <a:rPr lang="en-US" altLang="en-US" sz="2500"/>
            </a:br>
            <a:endParaRPr lang="en-US" altLang="en-US" sz="2500"/>
          </a:p>
          <a:p>
            <a:pPr eaLnBrk="1" hangingPunct="1">
              <a:lnSpc>
                <a:spcPct val="100000"/>
              </a:lnSpc>
              <a:spcBef>
                <a:spcPct val="0"/>
              </a:spcBef>
              <a:buClr>
                <a:schemeClr val="tx1"/>
              </a:buClr>
              <a:buFont typeface="Wingdings" panose="05000000000000000000" pitchFamily="2" charset="2"/>
              <a:buChar char="§"/>
            </a:pPr>
            <a:r>
              <a:rPr lang="en-US" altLang="en-US" sz="2500"/>
              <a:t>When each firm has an incentive to cheat, but both are worse off if both cheat, the situation is known as a </a:t>
            </a:r>
            <a:r>
              <a:rPr lang="en-US" altLang="en-US" sz="2500" i="1"/>
              <a:t>prisoners’ dilemma</a:t>
            </a:r>
            <a:r>
              <a:rPr lang="en-US" altLang="en-US" sz="2500"/>
              <a:t>.</a:t>
            </a:r>
            <a:br>
              <a:rPr lang="en-US" altLang="en-US" sz="2500"/>
            </a:br>
            <a:endParaRPr lang="en-US" altLang="en-US" sz="2500"/>
          </a:p>
          <a:p>
            <a:pPr eaLnBrk="1" hangingPunct="1">
              <a:lnSpc>
                <a:spcPct val="100000"/>
              </a:lnSpc>
              <a:spcBef>
                <a:spcPct val="0"/>
              </a:spcBef>
              <a:buClr>
                <a:schemeClr val="tx1"/>
              </a:buClr>
              <a:buFont typeface="Wingdings" panose="05000000000000000000" pitchFamily="2" charset="2"/>
              <a:buChar char="§"/>
            </a:pPr>
            <a:r>
              <a:rPr lang="en-US" altLang="en-US" sz="2500"/>
              <a:t>The game based on two premises: (1) Each player has an incentive to choose an action that benefits itself at the other player’s expense. (2) When both players act in this way, both are worse off than if they had acted cooperatively.</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18</a:t>
            </a:fld>
            <a:endParaRPr lang="en-US" altLang="en-US"/>
          </a:p>
        </p:txBody>
      </p:sp>
    </p:spTree>
    <p:extLst>
      <p:ext uri="{BB962C8B-B14F-4D97-AF65-F5344CB8AC3E}">
        <p14:creationId xmlns:p14="http://schemas.microsoft.com/office/powerpoint/2010/main" val="10207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left)">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381000" y="90488"/>
            <a:ext cx="8763000" cy="609600"/>
          </a:xfrm>
        </p:spPr>
        <p:txBody>
          <a:bodyPr/>
          <a:lstStyle/>
          <a:p>
            <a:pPr algn="l"/>
            <a:r>
              <a:rPr lang="en-US" altLang="en-US" dirty="0" smtClean="0">
                <a:solidFill>
                  <a:srgbClr val="FFC000"/>
                </a:solidFill>
              </a:rPr>
              <a:t>The Prisoners’ Dilemma</a:t>
            </a:r>
          </a:p>
        </p:txBody>
      </p:sp>
      <p:sp>
        <p:nvSpPr>
          <p:cNvPr id="203781" name="Rectangle 5"/>
          <p:cNvSpPr>
            <a:spLocks noChangeArrowheads="1"/>
          </p:cNvSpPr>
          <p:nvPr/>
        </p:nvSpPr>
        <p:spPr bwMode="auto">
          <a:xfrm>
            <a:off x="1414463" y="2736850"/>
            <a:ext cx="987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Don’t confess</a:t>
            </a:r>
            <a:endParaRPr lang="en-US" altLang="en-US" sz="1400" dirty="0">
              <a:solidFill>
                <a:schemeClr val="tx2"/>
              </a:solidFill>
              <a:latin typeface="Tahoma" panose="020B0604030504040204" pitchFamily="34" charset="0"/>
            </a:endParaRPr>
          </a:p>
        </p:txBody>
      </p:sp>
      <p:sp>
        <p:nvSpPr>
          <p:cNvPr id="203782" name="Rectangle 6"/>
          <p:cNvSpPr>
            <a:spLocks noChangeArrowheads="1"/>
          </p:cNvSpPr>
          <p:nvPr/>
        </p:nvSpPr>
        <p:spPr bwMode="auto">
          <a:xfrm>
            <a:off x="3022600" y="1531938"/>
            <a:ext cx="10852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Don’t confess</a:t>
            </a:r>
            <a:endParaRPr lang="en-US" altLang="en-US" sz="1400" dirty="0">
              <a:solidFill>
                <a:schemeClr val="tx2"/>
              </a:solidFill>
              <a:latin typeface="Tahoma" panose="020B0604030504040204" pitchFamily="34" charset="0"/>
            </a:endParaRPr>
          </a:p>
        </p:txBody>
      </p:sp>
      <p:sp>
        <p:nvSpPr>
          <p:cNvPr id="203783" name="Rectangle 7"/>
          <p:cNvSpPr>
            <a:spLocks noChangeArrowheads="1"/>
          </p:cNvSpPr>
          <p:nvPr/>
        </p:nvSpPr>
        <p:spPr bwMode="auto">
          <a:xfrm>
            <a:off x="1414463" y="5072063"/>
            <a:ext cx="657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Confess</a:t>
            </a:r>
            <a:endParaRPr lang="en-US" altLang="en-US" sz="1400" dirty="0">
              <a:solidFill>
                <a:schemeClr val="tx2"/>
              </a:solidFill>
              <a:latin typeface="Tahoma" panose="020B0604030504040204" pitchFamily="34" charset="0"/>
            </a:endParaRPr>
          </a:p>
        </p:txBody>
      </p:sp>
      <p:sp>
        <p:nvSpPr>
          <p:cNvPr id="203784" name="Rectangle 8"/>
          <p:cNvSpPr>
            <a:spLocks noChangeArrowheads="1"/>
          </p:cNvSpPr>
          <p:nvPr/>
        </p:nvSpPr>
        <p:spPr bwMode="auto">
          <a:xfrm>
            <a:off x="6140450" y="1531938"/>
            <a:ext cx="657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Confess</a:t>
            </a:r>
            <a:endParaRPr lang="en-US" altLang="en-US" sz="1400" dirty="0">
              <a:solidFill>
                <a:schemeClr val="tx2"/>
              </a:solidFill>
              <a:latin typeface="Tahoma" panose="020B0604030504040204" pitchFamily="34" charset="0"/>
            </a:endParaRPr>
          </a:p>
        </p:txBody>
      </p:sp>
      <p:sp>
        <p:nvSpPr>
          <p:cNvPr id="203785" name="Freeform 9"/>
          <p:cNvSpPr>
            <a:spLocks/>
          </p:cNvSpPr>
          <p:nvPr/>
        </p:nvSpPr>
        <p:spPr bwMode="auto">
          <a:xfrm>
            <a:off x="2293938" y="4081463"/>
            <a:ext cx="2820987" cy="2243137"/>
          </a:xfrm>
          <a:custGeom>
            <a:avLst/>
            <a:gdLst>
              <a:gd name="T0" fmla="*/ 1100 w 1100"/>
              <a:gd name="T1" fmla="*/ 1101 h 1101"/>
              <a:gd name="T2" fmla="*/ 0 w 1100"/>
              <a:gd name="T3" fmla="*/ 1101 h 1101"/>
              <a:gd name="T4" fmla="*/ 0 w 1100"/>
              <a:gd name="T5" fmla="*/ 0 h 1101"/>
              <a:gd name="T6" fmla="*/ 1100 w 1100"/>
              <a:gd name="T7" fmla="*/ 1101 h 1101"/>
            </a:gdLst>
            <a:ahLst/>
            <a:cxnLst>
              <a:cxn ang="0">
                <a:pos x="T0" y="T1"/>
              </a:cxn>
              <a:cxn ang="0">
                <a:pos x="T2" y="T3"/>
              </a:cxn>
              <a:cxn ang="0">
                <a:pos x="T4" y="T5"/>
              </a:cxn>
              <a:cxn ang="0">
                <a:pos x="T6" y="T7"/>
              </a:cxn>
            </a:cxnLst>
            <a:rect l="0" t="0" r="r" b="b"/>
            <a:pathLst>
              <a:path w="1100" h="1101">
                <a:moveTo>
                  <a:pt x="1100" y="1101"/>
                </a:moveTo>
                <a:lnTo>
                  <a:pt x="0" y="1101"/>
                </a:lnTo>
                <a:lnTo>
                  <a:pt x="0" y="0"/>
                </a:lnTo>
                <a:lnTo>
                  <a:pt x="1100" y="1101"/>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3786" name="Freeform 10"/>
          <p:cNvSpPr>
            <a:spLocks/>
          </p:cNvSpPr>
          <p:nvPr/>
        </p:nvSpPr>
        <p:spPr bwMode="auto">
          <a:xfrm>
            <a:off x="2293938" y="4081463"/>
            <a:ext cx="2820987" cy="2243137"/>
          </a:xfrm>
          <a:custGeom>
            <a:avLst/>
            <a:gdLst>
              <a:gd name="T0" fmla="*/ 0 w 1100"/>
              <a:gd name="T1" fmla="*/ 0 h 1101"/>
              <a:gd name="T2" fmla="*/ 1100 w 1100"/>
              <a:gd name="T3" fmla="*/ 0 h 1101"/>
              <a:gd name="T4" fmla="*/ 1100 w 1100"/>
              <a:gd name="T5" fmla="*/ 1101 h 1101"/>
              <a:gd name="T6" fmla="*/ 0 w 1100"/>
              <a:gd name="T7" fmla="*/ 0 h 1101"/>
            </a:gdLst>
            <a:ahLst/>
            <a:cxnLst>
              <a:cxn ang="0">
                <a:pos x="T0" y="T1"/>
              </a:cxn>
              <a:cxn ang="0">
                <a:pos x="T2" y="T3"/>
              </a:cxn>
              <a:cxn ang="0">
                <a:pos x="T4" y="T5"/>
              </a:cxn>
              <a:cxn ang="0">
                <a:pos x="T6" y="T7"/>
              </a:cxn>
            </a:cxnLst>
            <a:rect l="0" t="0" r="r" b="b"/>
            <a:pathLst>
              <a:path w="1100" h="1101">
                <a:moveTo>
                  <a:pt x="0" y="0"/>
                </a:moveTo>
                <a:lnTo>
                  <a:pt x="1100" y="0"/>
                </a:lnTo>
                <a:lnTo>
                  <a:pt x="1100" y="1101"/>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3787" name="Freeform 11"/>
          <p:cNvSpPr>
            <a:spLocks/>
          </p:cNvSpPr>
          <p:nvPr/>
        </p:nvSpPr>
        <p:spPr bwMode="auto">
          <a:xfrm>
            <a:off x="5114925" y="4081463"/>
            <a:ext cx="2809875" cy="2243137"/>
          </a:xfrm>
          <a:custGeom>
            <a:avLst/>
            <a:gdLst>
              <a:gd name="T0" fmla="*/ 1096 w 1096"/>
              <a:gd name="T1" fmla="*/ 1101 h 1101"/>
              <a:gd name="T2" fmla="*/ 0 w 1096"/>
              <a:gd name="T3" fmla="*/ 1101 h 1101"/>
              <a:gd name="T4" fmla="*/ 0 w 1096"/>
              <a:gd name="T5" fmla="*/ 0 h 1101"/>
              <a:gd name="T6" fmla="*/ 1096 w 1096"/>
              <a:gd name="T7" fmla="*/ 1101 h 1101"/>
            </a:gdLst>
            <a:ahLst/>
            <a:cxnLst>
              <a:cxn ang="0">
                <a:pos x="T0" y="T1"/>
              </a:cxn>
              <a:cxn ang="0">
                <a:pos x="T2" y="T3"/>
              </a:cxn>
              <a:cxn ang="0">
                <a:pos x="T4" y="T5"/>
              </a:cxn>
              <a:cxn ang="0">
                <a:pos x="T6" y="T7"/>
              </a:cxn>
            </a:cxnLst>
            <a:rect l="0" t="0" r="r" b="b"/>
            <a:pathLst>
              <a:path w="1096" h="1101">
                <a:moveTo>
                  <a:pt x="1096" y="1101"/>
                </a:moveTo>
                <a:lnTo>
                  <a:pt x="0" y="1101"/>
                </a:lnTo>
                <a:lnTo>
                  <a:pt x="0" y="0"/>
                </a:lnTo>
                <a:lnTo>
                  <a:pt x="1096" y="1101"/>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3788" name="Freeform 12"/>
          <p:cNvSpPr>
            <a:spLocks/>
          </p:cNvSpPr>
          <p:nvPr/>
        </p:nvSpPr>
        <p:spPr bwMode="auto">
          <a:xfrm>
            <a:off x="5114925" y="4081463"/>
            <a:ext cx="2809875" cy="2243137"/>
          </a:xfrm>
          <a:custGeom>
            <a:avLst/>
            <a:gdLst>
              <a:gd name="T0" fmla="*/ 0 w 1096"/>
              <a:gd name="T1" fmla="*/ 0 h 1101"/>
              <a:gd name="T2" fmla="*/ 1096 w 1096"/>
              <a:gd name="T3" fmla="*/ 0 h 1101"/>
              <a:gd name="T4" fmla="*/ 1096 w 1096"/>
              <a:gd name="T5" fmla="*/ 1101 h 1101"/>
              <a:gd name="T6" fmla="*/ 0 w 1096"/>
              <a:gd name="T7" fmla="*/ 0 h 1101"/>
            </a:gdLst>
            <a:ahLst/>
            <a:cxnLst>
              <a:cxn ang="0">
                <a:pos x="T0" y="T1"/>
              </a:cxn>
              <a:cxn ang="0">
                <a:pos x="T2" y="T3"/>
              </a:cxn>
              <a:cxn ang="0">
                <a:pos x="T4" y="T5"/>
              </a:cxn>
              <a:cxn ang="0">
                <a:pos x="T6" y="T7"/>
              </a:cxn>
            </a:cxnLst>
            <a:rect l="0" t="0" r="r" b="b"/>
            <a:pathLst>
              <a:path w="1096" h="1101">
                <a:moveTo>
                  <a:pt x="0" y="0"/>
                </a:moveTo>
                <a:lnTo>
                  <a:pt x="1096" y="0"/>
                </a:lnTo>
                <a:lnTo>
                  <a:pt x="1096" y="1101"/>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3789" name="Freeform 13"/>
          <p:cNvSpPr>
            <a:spLocks/>
          </p:cNvSpPr>
          <p:nvPr/>
        </p:nvSpPr>
        <p:spPr bwMode="auto">
          <a:xfrm>
            <a:off x="2293938" y="1841500"/>
            <a:ext cx="2820987" cy="2239963"/>
          </a:xfrm>
          <a:custGeom>
            <a:avLst/>
            <a:gdLst>
              <a:gd name="T0" fmla="*/ 1100 w 1100"/>
              <a:gd name="T1" fmla="*/ 1100 h 1100"/>
              <a:gd name="T2" fmla="*/ 0 w 1100"/>
              <a:gd name="T3" fmla="*/ 1100 h 1100"/>
              <a:gd name="T4" fmla="*/ 0 w 1100"/>
              <a:gd name="T5" fmla="*/ 0 h 1100"/>
              <a:gd name="T6" fmla="*/ 1100 w 1100"/>
              <a:gd name="T7" fmla="*/ 1100 h 1100"/>
            </a:gdLst>
            <a:ahLst/>
            <a:cxnLst>
              <a:cxn ang="0">
                <a:pos x="T0" y="T1"/>
              </a:cxn>
              <a:cxn ang="0">
                <a:pos x="T2" y="T3"/>
              </a:cxn>
              <a:cxn ang="0">
                <a:pos x="T4" y="T5"/>
              </a:cxn>
              <a:cxn ang="0">
                <a:pos x="T6" y="T7"/>
              </a:cxn>
            </a:cxnLst>
            <a:rect l="0" t="0" r="r" b="b"/>
            <a:pathLst>
              <a:path w="1100" h="1100">
                <a:moveTo>
                  <a:pt x="1100" y="1100"/>
                </a:moveTo>
                <a:lnTo>
                  <a:pt x="0" y="1100"/>
                </a:lnTo>
                <a:lnTo>
                  <a:pt x="0" y="0"/>
                </a:lnTo>
                <a:lnTo>
                  <a:pt x="1100" y="1100"/>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3790" name="Freeform 14"/>
          <p:cNvSpPr>
            <a:spLocks/>
          </p:cNvSpPr>
          <p:nvPr/>
        </p:nvSpPr>
        <p:spPr bwMode="auto">
          <a:xfrm>
            <a:off x="2293938" y="1841500"/>
            <a:ext cx="2820987" cy="2239963"/>
          </a:xfrm>
          <a:custGeom>
            <a:avLst/>
            <a:gdLst>
              <a:gd name="T0" fmla="*/ 0 w 1100"/>
              <a:gd name="T1" fmla="*/ 0 h 1100"/>
              <a:gd name="T2" fmla="*/ 1100 w 1100"/>
              <a:gd name="T3" fmla="*/ 0 h 1100"/>
              <a:gd name="T4" fmla="*/ 1100 w 1100"/>
              <a:gd name="T5" fmla="*/ 1100 h 1100"/>
              <a:gd name="T6" fmla="*/ 0 w 1100"/>
              <a:gd name="T7" fmla="*/ 0 h 1100"/>
            </a:gdLst>
            <a:ahLst/>
            <a:cxnLst>
              <a:cxn ang="0">
                <a:pos x="T0" y="T1"/>
              </a:cxn>
              <a:cxn ang="0">
                <a:pos x="T2" y="T3"/>
              </a:cxn>
              <a:cxn ang="0">
                <a:pos x="T4" y="T5"/>
              </a:cxn>
              <a:cxn ang="0">
                <a:pos x="T6" y="T7"/>
              </a:cxn>
            </a:cxnLst>
            <a:rect l="0" t="0" r="r" b="b"/>
            <a:pathLst>
              <a:path w="1100" h="1100">
                <a:moveTo>
                  <a:pt x="0" y="0"/>
                </a:moveTo>
                <a:lnTo>
                  <a:pt x="1100" y="0"/>
                </a:lnTo>
                <a:lnTo>
                  <a:pt x="1100" y="1100"/>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3791" name="Freeform 15"/>
          <p:cNvSpPr>
            <a:spLocks/>
          </p:cNvSpPr>
          <p:nvPr/>
        </p:nvSpPr>
        <p:spPr bwMode="auto">
          <a:xfrm>
            <a:off x="5114925" y="1841500"/>
            <a:ext cx="2809875" cy="2239963"/>
          </a:xfrm>
          <a:custGeom>
            <a:avLst/>
            <a:gdLst>
              <a:gd name="T0" fmla="*/ 1096 w 1096"/>
              <a:gd name="T1" fmla="*/ 1100 h 1100"/>
              <a:gd name="T2" fmla="*/ 0 w 1096"/>
              <a:gd name="T3" fmla="*/ 1100 h 1100"/>
              <a:gd name="T4" fmla="*/ 0 w 1096"/>
              <a:gd name="T5" fmla="*/ 0 h 1100"/>
              <a:gd name="T6" fmla="*/ 1096 w 1096"/>
              <a:gd name="T7" fmla="*/ 1100 h 1100"/>
            </a:gdLst>
            <a:ahLst/>
            <a:cxnLst>
              <a:cxn ang="0">
                <a:pos x="T0" y="T1"/>
              </a:cxn>
              <a:cxn ang="0">
                <a:pos x="T2" y="T3"/>
              </a:cxn>
              <a:cxn ang="0">
                <a:pos x="T4" y="T5"/>
              </a:cxn>
              <a:cxn ang="0">
                <a:pos x="T6" y="T7"/>
              </a:cxn>
            </a:cxnLst>
            <a:rect l="0" t="0" r="r" b="b"/>
            <a:pathLst>
              <a:path w="1096" h="1100">
                <a:moveTo>
                  <a:pt x="1096" y="1100"/>
                </a:moveTo>
                <a:lnTo>
                  <a:pt x="0" y="1100"/>
                </a:lnTo>
                <a:lnTo>
                  <a:pt x="0" y="0"/>
                </a:lnTo>
                <a:lnTo>
                  <a:pt x="1096" y="1100"/>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3792" name="Freeform 16"/>
          <p:cNvSpPr>
            <a:spLocks/>
          </p:cNvSpPr>
          <p:nvPr/>
        </p:nvSpPr>
        <p:spPr bwMode="auto">
          <a:xfrm>
            <a:off x="5114925" y="1841500"/>
            <a:ext cx="2809875" cy="2239963"/>
          </a:xfrm>
          <a:custGeom>
            <a:avLst/>
            <a:gdLst>
              <a:gd name="T0" fmla="*/ 0 w 1096"/>
              <a:gd name="T1" fmla="*/ 0 h 1100"/>
              <a:gd name="T2" fmla="*/ 1096 w 1096"/>
              <a:gd name="T3" fmla="*/ 0 h 1100"/>
              <a:gd name="T4" fmla="*/ 1096 w 1096"/>
              <a:gd name="T5" fmla="*/ 1100 h 1100"/>
              <a:gd name="T6" fmla="*/ 0 w 1096"/>
              <a:gd name="T7" fmla="*/ 0 h 1100"/>
            </a:gdLst>
            <a:ahLst/>
            <a:cxnLst>
              <a:cxn ang="0">
                <a:pos x="T0" y="T1"/>
              </a:cxn>
              <a:cxn ang="0">
                <a:pos x="T2" y="T3"/>
              </a:cxn>
              <a:cxn ang="0">
                <a:pos x="T4" y="T5"/>
              </a:cxn>
              <a:cxn ang="0">
                <a:pos x="T6" y="T7"/>
              </a:cxn>
            </a:cxnLst>
            <a:rect l="0" t="0" r="r" b="b"/>
            <a:pathLst>
              <a:path w="1096" h="1100">
                <a:moveTo>
                  <a:pt x="0" y="0"/>
                </a:moveTo>
                <a:lnTo>
                  <a:pt x="1096" y="0"/>
                </a:lnTo>
                <a:lnTo>
                  <a:pt x="1096" y="1100"/>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3793" name="Rectangle 17"/>
          <p:cNvSpPr>
            <a:spLocks noChangeArrowheads="1"/>
          </p:cNvSpPr>
          <p:nvPr/>
        </p:nvSpPr>
        <p:spPr bwMode="auto">
          <a:xfrm>
            <a:off x="4756150" y="1066800"/>
            <a:ext cx="5273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Louise</a:t>
            </a:r>
            <a:endParaRPr lang="en-US" altLang="en-US" sz="1400" dirty="0">
              <a:solidFill>
                <a:schemeClr val="tx2"/>
              </a:solidFill>
              <a:latin typeface="Tahoma" panose="020B0604030504040204" pitchFamily="34" charset="0"/>
            </a:endParaRPr>
          </a:p>
        </p:txBody>
      </p:sp>
      <p:sp>
        <p:nvSpPr>
          <p:cNvPr id="203794" name="Freeform 18"/>
          <p:cNvSpPr>
            <a:spLocks/>
          </p:cNvSpPr>
          <p:nvPr/>
        </p:nvSpPr>
        <p:spPr bwMode="auto">
          <a:xfrm>
            <a:off x="1143000" y="2212975"/>
            <a:ext cx="174625" cy="3754438"/>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69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95" name="Freeform 19"/>
          <p:cNvSpPr>
            <a:spLocks/>
          </p:cNvSpPr>
          <p:nvPr/>
        </p:nvSpPr>
        <p:spPr bwMode="auto">
          <a:xfrm>
            <a:off x="2740025" y="1363663"/>
            <a:ext cx="4725988" cy="139700"/>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6988"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96" name="Rectangle 20"/>
          <p:cNvSpPr>
            <a:spLocks noChangeArrowheads="1"/>
          </p:cNvSpPr>
          <p:nvPr/>
        </p:nvSpPr>
        <p:spPr bwMode="auto">
          <a:xfrm>
            <a:off x="6094413" y="2046288"/>
            <a:ext cx="16002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Louise gets 2-year sentence.</a:t>
            </a:r>
            <a:endParaRPr lang="en-US" altLang="en-US" sz="1400">
              <a:latin typeface="Tahoma" panose="020B0604030504040204" pitchFamily="34" charset="0"/>
            </a:endParaRPr>
          </a:p>
        </p:txBody>
      </p:sp>
      <p:sp>
        <p:nvSpPr>
          <p:cNvPr id="203797" name="Rectangle 21"/>
          <p:cNvSpPr>
            <a:spLocks noChangeArrowheads="1"/>
          </p:cNvSpPr>
          <p:nvPr/>
        </p:nvSpPr>
        <p:spPr bwMode="auto">
          <a:xfrm>
            <a:off x="3263900" y="2046288"/>
            <a:ext cx="16002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Louise gets 5-year sentence.</a:t>
            </a:r>
            <a:endParaRPr lang="en-US" altLang="en-US" sz="1400">
              <a:latin typeface="Tahoma" panose="020B0604030504040204" pitchFamily="34" charset="0"/>
            </a:endParaRPr>
          </a:p>
        </p:txBody>
      </p:sp>
      <p:sp>
        <p:nvSpPr>
          <p:cNvPr id="203798" name="Rectangle 22"/>
          <p:cNvSpPr>
            <a:spLocks noChangeArrowheads="1"/>
          </p:cNvSpPr>
          <p:nvPr/>
        </p:nvSpPr>
        <p:spPr bwMode="auto">
          <a:xfrm>
            <a:off x="5232400" y="3529013"/>
            <a:ext cx="1846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Thelma gets 20-year sentence.</a:t>
            </a:r>
            <a:endParaRPr lang="en-US" altLang="en-US" sz="1400">
              <a:latin typeface="Tahoma" panose="020B0604030504040204" pitchFamily="34" charset="0"/>
            </a:endParaRPr>
          </a:p>
        </p:txBody>
      </p:sp>
      <p:sp>
        <p:nvSpPr>
          <p:cNvPr id="203799" name="Rectangle 23"/>
          <p:cNvSpPr>
            <a:spLocks noChangeArrowheads="1"/>
          </p:cNvSpPr>
          <p:nvPr/>
        </p:nvSpPr>
        <p:spPr bwMode="auto">
          <a:xfrm>
            <a:off x="2401888" y="352901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Thelma gets 5-year sentence.</a:t>
            </a:r>
            <a:endParaRPr lang="en-US" altLang="en-US" sz="1400">
              <a:latin typeface="Tahoma" panose="020B0604030504040204" pitchFamily="34" charset="0"/>
            </a:endParaRPr>
          </a:p>
        </p:txBody>
      </p:sp>
      <p:sp>
        <p:nvSpPr>
          <p:cNvPr id="203800" name="Rectangle 24"/>
          <p:cNvSpPr>
            <a:spLocks noChangeArrowheads="1"/>
          </p:cNvSpPr>
          <p:nvPr/>
        </p:nvSpPr>
        <p:spPr bwMode="auto">
          <a:xfrm>
            <a:off x="6094413" y="4295775"/>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Louise gets 15-year sentence.</a:t>
            </a:r>
            <a:endParaRPr lang="en-US" altLang="en-US" sz="1400">
              <a:latin typeface="Tahoma" panose="020B0604030504040204" pitchFamily="34" charset="0"/>
            </a:endParaRPr>
          </a:p>
        </p:txBody>
      </p:sp>
      <p:sp>
        <p:nvSpPr>
          <p:cNvPr id="203801" name="Rectangle 25"/>
          <p:cNvSpPr>
            <a:spLocks noChangeArrowheads="1"/>
          </p:cNvSpPr>
          <p:nvPr/>
        </p:nvSpPr>
        <p:spPr bwMode="auto">
          <a:xfrm>
            <a:off x="3263900" y="4295775"/>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Louise gets 20-year sentence.</a:t>
            </a:r>
            <a:endParaRPr lang="en-US" altLang="en-US" sz="1400">
              <a:latin typeface="Tahoma" panose="020B0604030504040204" pitchFamily="34" charset="0"/>
            </a:endParaRPr>
          </a:p>
        </p:txBody>
      </p:sp>
      <p:sp>
        <p:nvSpPr>
          <p:cNvPr id="203802" name="Rectangle 26"/>
          <p:cNvSpPr>
            <a:spLocks noChangeArrowheads="1"/>
          </p:cNvSpPr>
          <p:nvPr/>
        </p:nvSpPr>
        <p:spPr bwMode="auto">
          <a:xfrm>
            <a:off x="5232400" y="5778500"/>
            <a:ext cx="1846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Thelma gets 15-year sentence.</a:t>
            </a:r>
            <a:endParaRPr lang="en-US" altLang="en-US" sz="1400">
              <a:latin typeface="Tahoma" panose="020B0604030504040204" pitchFamily="34" charset="0"/>
            </a:endParaRPr>
          </a:p>
        </p:txBody>
      </p:sp>
      <p:sp>
        <p:nvSpPr>
          <p:cNvPr id="203803" name="Rectangle 27"/>
          <p:cNvSpPr>
            <a:spLocks noChangeArrowheads="1"/>
          </p:cNvSpPr>
          <p:nvPr/>
        </p:nvSpPr>
        <p:spPr bwMode="auto">
          <a:xfrm>
            <a:off x="2401888" y="5778500"/>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Thelma gets 2-year sentence.</a:t>
            </a:r>
            <a:endParaRPr lang="en-US" altLang="en-US" sz="1400">
              <a:latin typeface="Tahoma" panose="020B0604030504040204" pitchFamily="34" charset="0"/>
            </a:endParaRPr>
          </a:p>
        </p:txBody>
      </p:sp>
      <p:sp>
        <p:nvSpPr>
          <p:cNvPr id="203829" name="Rectangle 53"/>
          <p:cNvSpPr>
            <a:spLocks noChangeArrowheads="1"/>
          </p:cNvSpPr>
          <p:nvPr/>
        </p:nvSpPr>
        <p:spPr bwMode="auto">
          <a:xfrm rot="16200000">
            <a:off x="346075" y="3822135"/>
            <a:ext cx="849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Thelma</a:t>
            </a:r>
            <a:endParaRPr lang="en-US" altLang="en-US" sz="1400" dirty="0">
              <a:solidFill>
                <a:schemeClr val="tx2"/>
              </a:solidFill>
              <a:latin typeface="Tahoma" panose="020B0604030504040204" pitchFamily="34" charset="0"/>
            </a:endParaRPr>
          </a:p>
        </p:txBody>
      </p:sp>
      <p:sp>
        <p:nvSpPr>
          <p:cNvPr id="3" name="Footer Placeholder 2"/>
          <p:cNvSpPr>
            <a:spLocks noGrp="1"/>
          </p:cNvSpPr>
          <p:nvPr>
            <p:ph type="ftr" sz="quarter" idx="11"/>
          </p:nvPr>
        </p:nvSpPr>
        <p:spPr/>
        <p:txBody>
          <a:bodyPr/>
          <a:lstStyle/>
          <a:p>
            <a:r>
              <a:rPr lang="en-US" altLang="en-US" smtClean="0"/>
              <a:t>March 15, 2018</a:t>
            </a:r>
            <a:endParaRPr lang="en-US" altLang="en-US" dirty="0"/>
          </a:p>
        </p:txBody>
      </p:sp>
      <p:sp>
        <p:nvSpPr>
          <p:cNvPr id="4" name="Slide Number Placeholder 3"/>
          <p:cNvSpPr>
            <a:spLocks noGrp="1"/>
          </p:cNvSpPr>
          <p:nvPr>
            <p:ph type="sldNum" sz="quarter" idx="12"/>
          </p:nvPr>
        </p:nvSpPr>
        <p:spPr/>
        <p:txBody>
          <a:bodyPr/>
          <a:lstStyle/>
          <a:p>
            <a:fld id="{160738A1-F568-488C-8583-6FB22F9A8C60}" type="slidenum">
              <a:rPr lang="en-US" altLang="en-US" smtClean="0"/>
              <a:pPr/>
              <a:t>19</a:t>
            </a:fld>
            <a:endParaRPr lang="en-US" altLang="en-US"/>
          </a:p>
        </p:txBody>
      </p:sp>
    </p:spTree>
    <p:extLst>
      <p:ext uri="{BB962C8B-B14F-4D97-AF65-F5344CB8AC3E}">
        <p14:creationId xmlns:p14="http://schemas.microsoft.com/office/powerpoint/2010/main" val="112522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99"/>
                                        </p:tgtEl>
                                        <p:attrNameLst>
                                          <p:attrName>style.visibility</p:attrName>
                                        </p:attrNameLst>
                                      </p:cBhvr>
                                      <p:to>
                                        <p:strVal val="visible"/>
                                      </p:to>
                                    </p:set>
                                    <p:animEffect transition="in" filter="wipe(left)">
                                      <p:cBhvr>
                                        <p:cTn id="7" dur="500"/>
                                        <p:tgtEl>
                                          <p:spTgt spid="2037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3798"/>
                                        </p:tgtEl>
                                        <p:attrNameLst>
                                          <p:attrName>style.visibility</p:attrName>
                                        </p:attrNameLst>
                                      </p:cBhvr>
                                      <p:to>
                                        <p:strVal val="visible"/>
                                      </p:to>
                                    </p:set>
                                    <p:animEffect transition="in" filter="wipe(left)">
                                      <p:cBhvr>
                                        <p:cTn id="11" dur="500"/>
                                        <p:tgtEl>
                                          <p:spTgt spid="20379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3803"/>
                                        </p:tgtEl>
                                        <p:attrNameLst>
                                          <p:attrName>style.visibility</p:attrName>
                                        </p:attrNameLst>
                                      </p:cBhvr>
                                      <p:to>
                                        <p:strVal val="visible"/>
                                      </p:to>
                                    </p:set>
                                    <p:animEffect transition="in" filter="wipe(left)">
                                      <p:cBhvr>
                                        <p:cTn id="15" dur="500"/>
                                        <p:tgtEl>
                                          <p:spTgt spid="20380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3802"/>
                                        </p:tgtEl>
                                        <p:attrNameLst>
                                          <p:attrName>style.visibility</p:attrName>
                                        </p:attrNameLst>
                                      </p:cBhvr>
                                      <p:to>
                                        <p:strVal val="visible"/>
                                      </p:to>
                                    </p:set>
                                    <p:animEffect transition="in" filter="wipe(left)">
                                      <p:cBhvr>
                                        <p:cTn id="19" dur="500"/>
                                        <p:tgtEl>
                                          <p:spTgt spid="2038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3797"/>
                                        </p:tgtEl>
                                        <p:attrNameLst>
                                          <p:attrName>style.visibility</p:attrName>
                                        </p:attrNameLst>
                                      </p:cBhvr>
                                      <p:to>
                                        <p:strVal val="visible"/>
                                      </p:to>
                                    </p:set>
                                    <p:animEffect transition="in" filter="wipe(left)">
                                      <p:cBhvr>
                                        <p:cTn id="24" dur="500"/>
                                        <p:tgtEl>
                                          <p:spTgt spid="203797"/>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03796"/>
                                        </p:tgtEl>
                                        <p:attrNameLst>
                                          <p:attrName>style.visibility</p:attrName>
                                        </p:attrNameLst>
                                      </p:cBhvr>
                                      <p:to>
                                        <p:strVal val="visible"/>
                                      </p:to>
                                    </p:set>
                                    <p:animEffect transition="in" filter="wipe(left)">
                                      <p:cBhvr>
                                        <p:cTn id="28" dur="500"/>
                                        <p:tgtEl>
                                          <p:spTgt spid="203796"/>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3801"/>
                                        </p:tgtEl>
                                        <p:attrNameLst>
                                          <p:attrName>style.visibility</p:attrName>
                                        </p:attrNameLst>
                                      </p:cBhvr>
                                      <p:to>
                                        <p:strVal val="visible"/>
                                      </p:to>
                                    </p:set>
                                    <p:animEffect transition="in" filter="wipe(left)">
                                      <p:cBhvr>
                                        <p:cTn id="32" dur="500"/>
                                        <p:tgtEl>
                                          <p:spTgt spid="203801"/>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03800"/>
                                        </p:tgtEl>
                                        <p:attrNameLst>
                                          <p:attrName>style.visibility</p:attrName>
                                        </p:attrNameLst>
                                      </p:cBhvr>
                                      <p:to>
                                        <p:strVal val="visible"/>
                                      </p:to>
                                    </p:set>
                                    <p:animEffect transition="in" filter="wipe(left)">
                                      <p:cBhvr>
                                        <p:cTn id="36" dur="500"/>
                                        <p:tgtEl>
                                          <p:spTgt spid="20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6" grpId="0"/>
      <p:bldP spid="203797" grpId="0"/>
      <p:bldP spid="203798" grpId="0"/>
      <p:bldP spid="203799" grpId="0"/>
      <p:bldP spid="203800" grpId="0"/>
      <p:bldP spid="203801" grpId="0"/>
      <p:bldP spid="203802" grpId="0"/>
      <p:bldP spid="2038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sz="4000" dirty="0">
                <a:solidFill>
                  <a:srgbClr val="FFC000"/>
                </a:solidFill>
              </a:rPr>
              <a:t>Nobel Memorial Prize in Economics</a:t>
            </a:r>
          </a:p>
        </p:txBody>
      </p:sp>
      <p:sp>
        <p:nvSpPr>
          <p:cNvPr id="217091" name="Rectangle 3"/>
          <p:cNvSpPr>
            <a:spLocks noGrp="1" noChangeArrowheads="1"/>
          </p:cNvSpPr>
          <p:nvPr>
            <p:ph type="body" idx="1"/>
          </p:nvPr>
        </p:nvSpPr>
        <p:spPr>
          <a:xfrm>
            <a:off x="457200" y="1600200"/>
            <a:ext cx="3505200" cy="4495800"/>
          </a:xfrm>
        </p:spPr>
        <p:txBody>
          <a:bodyPr/>
          <a:lstStyle/>
          <a:p>
            <a:r>
              <a:rPr lang="en-US" altLang="en-US"/>
              <a:t>Eight game-theorists have won the Nobel Memorial Prize in Economic Sciences </a:t>
            </a:r>
          </a:p>
        </p:txBody>
      </p:sp>
      <p:pic>
        <p:nvPicPr>
          <p:cNvPr id="217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1685925"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0"/>
            <a:ext cx="9429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48000"/>
            <a:ext cx="10080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47800"/>
            <a:ext cx="800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343400"/>
            <a:ext cx="251460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9075" y="2805113"/>
            <a:ext cx="10858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953000"/>
            <a:ext cx="11049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953000"/>
            <a:ext cx="10191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ltLang="en-US" smtClean="0">
                <a:solidFill>
                  <a:srgbClr val="FFFFFF"/>
                </a:solidFill>
              </a:rPr>
              <a:t>March 15, 2018</a:t>
            </a:r>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2A3F3A87-0C16-40A6-81B6-13E80F5DF891}" type="slidenum">
              <a:rPr lang="en-US" altLang="en-US" smtClean="0">
                <a:solidFill>
                  <a:srgbClr val="FFFFFF"/>
                </a:solidFill>
              </a:rPr>
              <a:pPr/>
              <a:t>2</a:t>
            </a:fld>
            <a:endParaRPr lang="en-US" altLang="en-US">
              <a:solidFill>
                <a:srgbClr val="FFFFFF"/>
              </a:solidFill>
            </a:endParaRPr>
          </a:p>
        </p:txBody>
      </p:sp>
    </p:spTree>
    <p:extLst>
      <p:ext uri="{BB962C8B-B14F-4D97-AF65-F5344CB8AC3E}">
        <p14:creationId xmlns:p14="http://schemas.microsoft.com/office/powerpoint/2010/main" val="179154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idx="4294967295"/>
          </p:nvPr>
        </p:nvSpPr>
        <p:spPr>
          <a:xfrm>
            <a:off x="381000" y="76200"/>
            <a:ext cx="8153400" cy="609600"/>
          </a:xfrm>
        </p:spPr>
        <p:txBody>
          <a:bodyPr/>
          <a:lstStyle/>
          <a:p>
            <a:pPr algn="l"/>
            <a:r>
              <a:rPr lang="en-US" altLang="en-US" dirty="0" smtClean="0">
                <a:solidFill>
                  <a:srgbClr val="FFC000"/>
                </a:solidFill>
              </a:rPr>
              <a:t>The Prisoners’ Dilemma</a:t>
            </a:r>
            <a:endParaRPr lang="en-US" altLang="en-US" b="0" dirty="0" smtClean="0">
              <a:solidFill>
                <a:srgbClr val="FFC000"/>
              </a:solidFill>
            </a:endParaRPr>
          </a:p>
        </p:txBody>
      </p:sp>
      <p:sp>
        <p:nvSpPr>
          <p:cNvPr id="88067" name="Text Box 3"/>
          <p:cNvSpPr txBox="1">
            <a:spLocks noChangeArrowheads="1"/>
          </p:cNvSpPr>
          <p:nvPr/>
        </p:nvSpPr>
        <p:spPr bwMode="auto">
          <a:xfrm>
            <a:off x="228600" y="990600"/>
            <a:ext cx="8686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0"/>
              </a:spcBef>
              <a:buClr>
                <a:schemeClr val="tx1"/>
              </a:buClr>
              <a:buFont typeface="Wingdings" panose="05000000000000000000" pitchFamily="2" charset="2"/>
              <a:buChar char="§"/>
            </a:pPr>
            <a:r>
              <a:rPr lang="en-US" altLang="en-US" sz="2800" dirty="0"/>
              <a:t>An action is a </a:t>
            </a:r>
            <a:r>
              <a:rPr lang="en-US" altLang="en-US" sz="2800" b="1" dirty="0"/>
              <a:t>dominant strategy </a:t>
            </a:r>
            <a:r>
              <a:rPr lang="en-US" altLang="en-US" sz="2800" dirty="0"/>
              <a:t>when it is a player’s best action </a:t>
            </a:r>
            <a:r>
              <a:rPr lang="en-US" altLang="en-US" sz="2800" dirty="0">
                <a:solidFill>
                  <a:schemeClr val="tx2">
                    <a:lumMod val="50000"/>
                  </a:schemeClr>
                </a:solidFill>
              </a:rPr>
              <a:t>regardless of the action taken by the other player</a:t>
            </a:r>
            <a:r>
              <a:rPr lang="en-US" altLang="en-US" sz="2800" dirty="0"/>
              <a:t>. Depending on the payoffs, a player may or may not have a </a:t>
            </a:r>
            <a:r>
              <a:rPr lang="en-US" altLang="en-US" sz="2800" i="1" dirty="0"/>
              <a:t>dominant strategy</a:t>
            </a:r>
            <a:r>
              <a:rPr lang="en-US" altLang="en-US" sz="2800" dirty="0"/>
              <a:t>.</a:t>
            </a:r>
          </a:p>
          <a:p>
            <a:pPr eaLnBrk="1" hangingPunct="1">
              <a:lnSpc>
                <a:spcPct val="100000"/>
              </a:lnSpc>
              <a:spcBef>
                <a:spcPct val="0"/>
              </a:spcBef>
              <a:buClr>
                <a:schemeClr val="tx1"/>
              </a:buClr>
              <a:buFont typeface="Wingdings" panose="05000000000000000000" pitchFamily="2" charset="2"/>
              <a:buChar char="§"/>
            </a:pPr>
            <a:endParaRPr lang="en-US" altLang="en-US" sz="2800" dirty="0"/>
          </a:p>
          <a:p>
            <a:pPr eaLnBrk="1" hangingPunct="1">
              <a:lnSpc>
                <a:spcPct val="100000"/>
              </a:lnSpc>
              <a:spcBef>
                <a:spcPct val="0"/>
              </a:spcBef>
              <a:buClr>
                <a:schemeClr val="tx1"/>
              </a:buClr>
              <a:buFont typeface="Wingdings" panose="05000000000000000000" pitchFamily="2" charset="2"/>
              <a:buChar char="§"/>
            </a:pPr>
            <a:r>
              <a:rPr lang="en-US" altLang="en-US" sz="2800" dirty="0"/>
              <a:t>A </a:t>
            </a:r>
            <a:r>
              <a:rPr lang="en-US" altLang="en-US" sz="2800" b="1" dirty="0"/>
              <a:t>Nash equilibrium</a:t>
            </a:r>
            <a:r>
              <a:rPr lang="en-US" altLang="en-US" sz="2800" dirty="0"/>
              <a:t>,</a:t>
            </a:r>
            <a:r>
              <a:rPr lang="en-US" altLang="en-US" sz="2800" b="1" dirty="0"/>
              <a:t> </a:t>
            </a:r>
            <a:r>
              <a:rPr lang="en-US" altLang="en-US" sz="2800" dirty="0"/>
              <a:t>also known as a </a:t>
            </a:r>
            <a:r>
              <a:rPr lang="en-US" altLang="en-US" sz="2800" b="1" dirty="0"/>
              <a:t>non-cooperative equilibrium</a:t>
            </a:r>
            <a:r>
              <a:rPr lang="en-US" altLang="en-US" sz="2800" dirty="0"/>
              <a:t>,</a:t>
            </a:r>
            <a:r>
              <a:rPr lang="en-US" altLang="en-US" sz="2800" b="1" dirty="0"/>
              <a:t> </a:t>
            </a:r>
            <a:r>
              <a:rPr lang="en-US" altLang="en-US" sz="2800" dirty="0"/>
              <a:t>is the result when each player in a game </a:t>
            </a:r>
            <a:r>
              <a:rPr lang="en-US" altLang="en-US" sz="2800" b="1" dirty="0">
                <a:solidFill>
                  <a:srgbClr val="FC4E4A"/>
                </a:solidFill>
              </a:rPr>
              <a:t>chooses the action that maximizes his or her payoff given the actions of other players</a:t>
            </a:r>
            <a:r>
              <a:rPr lang="en-US" altLang="en-US" sz="2800" dirty="0"/>
              <a:t>, ignoring the effects of his or her action on the payoffs received by those other players.</a:t>
            </a:r>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20</a:t>
            </a:fld>
            <a:endParaRPr lang="en-US" altLang="en-US"/>
          </a:p>
        </p:txBody>
      </p:sp>
    </p:spTree>
    <p:extLst>
      <p:ext uri="{BB962C8B-B14F-4D97-AF65-F5344CB8AC3E}">
        <p14:creationId xmlns:p14="http://schemas.microsoft.com/office/powerpoint/2010/main" val="419899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wipe(left)">
                                      <p:cBhvr>
                                        <p:cTn id="12"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idx="4294967295"/>
          </p:nvPr>
        </p:nvSpPr>
        <p:spPr>
          <a:xfrm>
            <a:off x="381000" y="228600"/>
            <a:ext cx="8153400" cy="381000"/>
          </a:xfrm>
        </p:spPr>
        <p:txBody>
          <a:bodyPr/>
          <a:lstStyle/>
          <a:p>
            <a:pPr algn="l"/>
            <a:r>
              <a:rPr lang="en-US" altLang="en-US" sz="3600" dirty="0" smtClean="0">
                <a:solidFill>
                  <a:srgbClr val="FFC000"/>
                </a:solidFill>
              </a:rPr>
              <a:t>Overcoming the Prisoners’ Dilemma</a:t>
            </a:r>
            <a:endParaRPr lang="en-US" altLang="en-US" sz="3600" b="0" dirty="0" smtClean="0">
              <a:solidFill>
                <a:srgbClr val="FFC000"/>
              </a:solidFill>
            </a:endParaRPr>
          </a:p>
        </p:txBody>
      </p:sp>
      <p:sp>
        <p:nvSpPr>
          <p:cNvPr id="89091" name="Text Box 3"/>
          <p:cNvSpPr txBox="1">
            <a:spLocks noChangeArrowheads="1"/>
          </p:cNvSpPr>
          <p:nvPr/>
        </p:nvSpPr>
        <p:spPr bwMode="auto">
          <a:xfrm>
            <a:off x="228600" y="838200"/>
            <a:ext cx="8610600" cy="554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231775" indent="-231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lnSpc>
                <a:spcPct val="100000"/>
              </a:lnSpc>
              <a:spcBef>
                <a:spcPct val="20000"/>
              </a:spcBef>
            </a:pPr>
            <a:r>
              <a:rPr lang="en-US" altLang="en-US" sz="2800" b="1" dirty="0"/>
              <a:t>Repeated Interaction and Tacit Collusion</a:t>
            </a:r>
            <a:endParaRPr lang="en-US" altLang="en-US" sz="2800" dirty="0"/>
          </a:p>
          <a:p>
            <a:pPr eaLnBrk="1" hangingPunct="1">
              <a:lnSpc>
                <a:spcPct val="100000"/>
              </a:lnSpc>
              <a:spcBef>
                <a:spcPct val="20000"/>
              </a:spcBef>
              <a:buClr>
                <a:schemeClr val="tx1"/>
              </a:buClr>
              <a:buFont typeface="Wingdings" panose="05000000000000000000" pitchFamily="2" charset="2"/>
              <a:buChar char="§"/>
            </a:pPr>
            <a:r>
              <a:rPr lang="en-US" altLang="en-US" sz="2400" dirty="0"/>
              <a:t>Players who don’t take their interdependence into account arrive at a </a:t>
            </a:r>
            <a:r>
              <a:rPr lang="en-US" altLang="en-US" sz="2400" i="1" dirty="0"/>
              <a:t>Nash</a:t>
            </a:r>
            <a:r>
              <a:rPr lang="en-US" altLang="en-US" sz="2400" dirty="0"/>
              <a:t>, or </a:t>
            </a:r>
            <a:r>
              <a:rPr lang="en-US" altLang="en-US" sz="2400" i="1" dirty="0"/>
              <a:t>non-cooperative</a:t>
            </a:r>
            <a:r>
              <a:rPr lang="en-US" altLang="en-US" sz="2400" dirty="0"/>
              <a:t>, </a:t>
            </a:r>
            <a:r>
              <a:rPr lang="en-US" altLang="en-US" sz="2400" i="1" dirty="0"/>
              <a:t>equilibrium</a:t>
            </a:r>
            <a:r>
              <a:rPr lang="en-US" altLang="en-US" sz="2400" dirty="0"/>
              <a:t>. But if a game is played repeatedly, players may engage in </a:t>
            </a:r>
            <a:r>
              <a:rPr lang="en-US" altLang="en-US" sz="2400" i="1" dirty="0"/>
              <a:t>strategic behavior</a:t>
            </a:r>
            <a:r>
              <a:rPr lang="en-US" altLang="en-US" sz="2400" dirty="0"/>
              <a:t>, sacrificing short-run profit to influence future behavior. In </a:t>
            </a:r>
            <a:r>
              <a:rPr lang="en-US" altLang="en-US" sz="2400" dirty="0">
                <a:solidFill>
                  <a:schemeClr val="tx2">
                    <a:lumMod val="50000"/>
                  </a:schemeClr>
                </a:solidFill>
              </a:rPr>
              <a:t>repeated prisoners’ dilemma games, </a:t>
            </a:r>
            <a:r>
              <a:rPr lang="en-US" altLang="en-US" sz="2400" i="1" dirty="0" smtClean="0">
                <a:solidFill>
                  <a:schemeClr val="tx2">
                    <a:lumMod val="50000"/>
                  </a:schemeClr>
                </a:solidFill>
              </a:rPr>
              <a:t>tit-for-tat </a:t>
            </a:r>
            <a:r>
              <a:rPr lang="en-US" altLang="en-US" sz="2400" dirty="0">
                <a:solidFill>
                  <a:schemeClr val="tx2">
                    <a:lumMod val="50000"/>
                  </a:schemeClr>
                </a:solidFill>
              </a:rPr>
              <a:t>is often a good strategy</a:t>
            </a:r>
            <a:r>
              <a:rPr lang="en-US" altLang="en-US" sz="2400" dirty="0"/>
              <a:t>, leading to </a:t>
            </a:r>
            <a:r>
              <a:rPr lang="en-US" altLang="en-US" sz="2400" dirty="0">
                <a:solidFill>
                  <a:schemeClr val="tx2">
                    <a:lumMod val="50000"/>
                  </a:schemeClr>
                </a:solidFill>
              </a:rPr>
              <a:t>successful </a:t>
            </a:r>
            <a:r>
              <a:rPr lang="en-US" altLang="en-US" sz="2400" i="1" dirty="0">
                <a:solidFill>
                  <a:schemeClr val="tx2">
                    <a:lumMod val="50000"/>
                  </a:schemeClr>
                </a:solidFill>
              </a:rPr>
              <a:t>tacit collusion</a:t>
            </a:r>
            <a:r>
              <a:rPr lang="en-US" altLang="en-US" sz="2400" i="1" dirty="0"/>
              <a:t>.  </a:t>
            </a:r>
            <a:br>
              <a:rPr lang="en-US" altLang="en-US" sz="2400" i="1" dirty="0"/>
            </a:br>
            <a:endParaRPr lang="en-US" altLang="en-US" sz="2400" i="1" dirty="0"/>
          </a:p>
          <a:p>
            <a:pPr eaLnBrk="1" hangingPunct="1">
              <a:lnSpc>
                <a:spcPct val="100000"/>
              </a:lnSpc>
              <a:spcBef>
                <a:spcPct val="20000"/>
              </a:spcBef>
              <a:buClr>
                <a:schemeClr val="tx1"/>
              </a:buClr>
              <a:buFont typeface="Wingdings" panose="05000000000000000000" pitchFamily="2" charset="2"/>
              <a:buChar char="§"/>
            </a:pPr>
            <a:r>
              <a:rPr lang="en-US" altLang="en-US" sz="2400" i="1" dirty="0" smtClean="0"/>
              <a:t>Tit-for-tat</a:t>
            </a:r>
            <a:r>
              <a:rPr lang="en-US" altLang="en-US" sz="2400" dirty="0" smtClean="0"/>
              <a:t> </a:t>
            </a:r>
            <a:r>
              <a:rPr lang="en-US" altLang="en-US" sz="2400" dirty="0"/>
              <a:t>involves playing cooperatively at first, then doing whatever the other player did in the previous period.</a:t>
            </a:r>
            <a:br>
              <a:rPr lang="en-US" altLang="en-US" sz="2400" dirty="0"/>
            </a:br>
            <a:endParaRPr lang="en-US" altLang="en-US" sz="2400" dirty="0"/>
          </a:p>
          <a:p>
            <a:pPr eaLnBrk="1" hangingPunct="1">
              <a:lnSpc>
                <a:spcPct val="100000"/>
              </a:lnSpc>
              <a:spcBef>
                <a:spcPct val="20000"/>
              </a:spcBef>
              <a:buClr>
                <a:schemeClr val="tx1"/>
              </a:buClr>
              <a:buFont typeface="Wingdings" panose="05000000000000000000" pitchFamily="2" charset="2"/>
              <a:buChar char="§"/>
            </a:pPr>
            <a:r>
              <a:rPr lang="en-US" altLang="en-US" sz="2400" dirty="0"/>
              <a:t>When firms limit production and raise prices in a way that raises each others’ profits, even though they have not made any formal agreement, they are engaged in </a:t>
            </a:r>
            <a:r>
              <a:rPr lang="en-US" altLang="en-US" sz="2400" b="1" dirty="0"/>
              <a:t>tacit collusion.</a:t>
            </a:r>
            <a:endParaRPr lang="en-US" altLang="en-US" sz="2400" dirty="0"/>
          </a:p>
        </p:txBody>
      </p:sp>
      <p:sp>
        <p:nvSpPr>
          <p:cNvPr id="3" name="Footer Placeholder 2"/>
          <p:cNvSpPr>
            <a:spLocks noGrp="1"/>
          </p:cNvSpPr>
          <p:nvPr>
            <p:ph type="ftr" sz="quarter" idx="11"/>
          </p:nvPr>
        </p:nvSpPr>
        <p:spPr/>
        <p:txBody>
          <a:bodyPr/>
          <a:lstStyle/>
          <a:p>
            <a:r>
              <a:rPr lang="en-US" altLang="en-US" smtClean="0"/>
              <a:t>March 15, 2018</a:t>
            </a:r>
            <a:endParaRPr lang="en-US" altLang="en-US"/>
          </a:p>
        </p:txBody>
      </p:sp>
      <p:sp>
        <p:nvSpPr>
          <p:cNvPr id="4" name="Slide Number Placeholder 3"/>
          <p:cNvSpPr>
            <a:spLocks noGrp="1"/>
          </p:cNvSpPr>
          <p:nvPr>
            <p:ph type="sldNum" sz="quarter" idx="12"/>
          </p:nvPr>
        </p:nvSpPr>
        <p:spPr/>
        <p:txBody>
          <a:bodyPr/>
          <a:lstStyle/>
          <a:p>
            <a:fld id="{6A73BCBD-DD4D-4FC8-8340-E4FDEC1F6783}" type="slidenum">
              <a:rPr lang="en-US" altLang="en-US" smtClean="0"/>
              <a:pPr/>
              <a:t>21</a:t>
            </a:fld>
            <a:endParaRPr lang="en-US" altLang="en-US"/>
          </a:p>
        </p:txBody>
      </p:sp>
    </p:spTree>
    <p:extLst>
      <p:ext uri="{BB962C8B-B14F-4D97-AF65-F5344CB8AC3E}">
        <p14:creationId xmlns:p14="http://schemas.microsoft.com/office/powerpoint/2010/main" val="397708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left)">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left)">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wipe(left)">
                                      <p:cBhvr>
                                        <p:cTn id="17" dur="5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wipe(left)">
                                      <p:cBhvr>
                                        <p:cTn id="22"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457200" y="274638"/>
            <a:ext cx="8229600" cy="601662"/>
          </a:xfrm>
        </p:spPr>
        <p:txBody>
          <a:bodyPr/>
          <a:lstStyle/>
          <a:p>
            <a:pPr algn="l"/>
            <a:r>
              <a:rPr lang="en-US" altLang="en-US" sz="2800" dirty="0" smtClean="0">
                <a:solidFill>
                  <a:srgbClr val="FFC000"/>
                </a:solidFill>
              </a:rPr>
              <a:t>How Repeated Interaction Can Support Collusion</a:t>
            </a:r>
          </a:p>
        </p:txBody>
      </p:sp>
      <p:sp>
        <p:nvSpPr>
          <p:cNvPr id="205829" name="Rectangle 5"/>
          <p:cNvSpPr>
            <a:spLocks noChangeArrowheads="1"/>
          </p:cNvSpPr>
          <p:nvPr/>
        </p:nvSpPr>
        <p:spPr bwMode="auto">
          <a:xfrm>
            <a:off x="1238250" y="2620963"/>
            <a:ext cx="906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Tit for tat</a:t>
            </a:r>
            <a:endParaRPr lang="en-US" altLang="en-US" sz="1400" dirty="0">
              <a:solidFill>
                <a:schemeClr val="tx2"/>
              </a:solidFill>
              <a:latin typeface="Tahoma" panose="020B0604030504040204" pitchFamily="34" charset="0"/>
            </a:endParaRPr>
          </a:p>
        </p:txBody>
      </p:sp>
      <p:sp>
        <p:nvSpPr>
          <p:cNvPr id="205830" name="Rectangle 6"/>
          <p:cNvSpPr>
            <a:spLocks noChangeArrowheads="1"/>
          </p:cNvSpPr>
          <p:nvPr/>
        </p:nvSpPr>
        <p:spPr bwMode="auto">
          <a:xfrm>
            <a:off x="3233738" y="1341438"/>
            <a:ext cx="6986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Tit for tat</a:t>
            </a:r>
            <a:endParaRPr lang="en-US" altLang="en-US" sz="1400" dirty="0">
              <a:solidFill>
                <a:schemeClr val="tx2"/>
              </a:solidFill>
              <a:latin typeface="Tahoma" panose="020B0604030504040204" pitchFamily="34" charset="0"/>
            </a:endParaRPr>
          </a:p>
        </p:txBody>
      </p:sp>
      <p:sp>
        <p:nvSpPr>
          <p:cNvPr id="205831" name="Rectangle 7"/>
          <p:cNvSpPr>
            <a:spLocks noChangeArrowheads="1"/>
          </p:cNvSpPr>
          <p:nvPr/>
        </p:nvSpPr>
        <p:spPr bwMode="auto">
          <a:xfrm>
            <a:off x="1066800" y="4916488"/>
            <a:ext cx="1179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Always cheat</a:t>
            </a:r>
            <a:endParaRPr lang="en-US" altLang="en-US" sz="1400" dirty="0">
              <a:solidFill>
                <a:schemeClr val="tx2"/>
              </a:solidFill>
              <a:latin typeface="Tahoma" panose="020B0604030504040204" pitchFamily="34" charset="0"/>
            </a:endParaRPr>
          </a:p>
        </p:txBody>
      </p:sp>
      <p:sp>
        <p:nvSpPr>
          <p:cNvPr id="205832" name="Rectangle 8"/>
          <p:cNvSpPr>
            <a:spLocks noChangeArrowheads="1"/>
          </p:cNvSpPr>
          <p:nvPr/>
        </p:nvSpPr>
        <p:spPr bwMode="auto">
          <a:xfrm>
            <a:off x="6345238" y="1341438"/>
            <a:ext cx="10563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Always</a:t>
            </a:r>
            <a:r>
              <a:rPr lang="en-US" altLang="en-US" sz="1400" dirty="0">
                <a:solidFill>
                  <a:srgbClr val="000000"/>
                </a:solidFill>
                <a:latin typeface="Myriad Pro" pitchFamily="34" charset="0"/>
              </a:rPr>
              <a:t> </a:t>
            </a:r>
            <a:r>
              <a:rPr lang="en-US" altLang="en-US" sz="1400" dirty="0">
                <a:solidFill>
                  <a:schemeClr val="tx2"/>
                </a:solidFill>
                <a:latin typeface="Myriad Pro" pitchFamily="34" charset="0"/>
              </a:rPr>
              <a:t>cheat</a:t>
            </a:r>
            <a:endParaRPr lang="en-US" altLang="en-US" sz="1400" dirty="0">
              <a:solidFill>
                <a:schemeClr val="tx2"/>
              </a:solidFill>
              <a:latin typeface="Tahoma" panose="020B0604030504040204" pitchFamily="34" charset="0"/>
            </a:endParaRPr>
          </a:p>
        </p:txBody>
      </p:sp>
      <p:sp>
        <p:nvSpPr>
          <p:cNvPr id="205833" name="Freeform 9"/>
          <p:cNvSpPr>
            <a:spLocks/>
          </p:cNvSpPr>
          <p:nvPr/>
        </p:nvSpPr>
        <p:spPr bwMode="auto">
          <a:xfrm>
            <a:off x="2171700" y="3994150"/>
            <a:ext cx="3298825" cy="2332038"/>
          </a:xfrm>
          <a:custGeom>
            <a:avLst/>
            <a:gdLst>
              <a:gd name="T0" fmla="*/ 1074 w 1074"/>
              <a:gd name="T1" fmla="*/ 1075 h 1075"/>
              <a:gd name="T2" fmla="*/ 0 w 1074"/>
              <a:gd name="T3" fmla="*/ 1075 h 1075"/>
              <a:gd name="T4" fmla="*/ 0 w 1074"/>
              <a:gd name="T5" fmla="*/ 0 h 1075"/>
              <a:gd name="T6" fmla="*/ 1074 w 1074"/>
              <a:gd name="T7" fmla="*/ 1075 h 1075"/>
            </a:gdLst>
            <a:ahLst/>
            <a:cxnLst>
              <a:cxn ang="0">
                <a:pos x="T0" y="T1"/>
              </a:cxn>
              <a:cxn ang="0">
                <a:pos x="T2" y="T3"/>
              </a:cxn>
              <a:cxn ang="0">
                <a:pos x="T4" y="T5"/>
              </a:cxn>
              <a:cxn ang="0">
                <a:pos x="T6" y="T7"/>
              </a:cxn>
            </a:cxnLst>
            <a:rect l="0" t="0" r="r" b="b"/>
            <a:pathLst>
              <a:path w="1074" h="1075">
                <a:moveTo>
                  <a:pt x="1074" y="1075"/>
                </a:moveTo>
                <a:lnTo>
                  <a:pt x="0" y="1075"/>
                </a:lnTo>
                <a:lnTo>
                  <a:pt x="0" y="0"/>
                </a:lnTo>
                <a:lnTo>
                  <a:pt x="1074" y="1075"/>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5834" name="Freeform 10"/>
          <p:cNvSpPr>
            <a:spLocks/>
          </p:cNvSpPr>
          <p:nvPr/>
        </p:nvSpPr>
        <p:spPr bwMode="auto">
          <a:xfrm>
            <a:off x="2171700" y="3994150"/>
            <a:ext cx="3298825" cy="2332038"/>
          </a:xfrm>
          <a:custGeom>
            <a:avLst/>
            <a:gdLst>
              <a:gd name="T0" fmla="*/ 0 w 1074"/>
              <a:gd name="T1" fmla="*/ 0 h 1075"/>
              <a:gd name="T2" fmla="*/ 1074 w 1074"/>
              <a:gd name="T3" fmla="*/ 0 h 1075"/>
              <a:gd name="T4" fmla="*/ 1074 w 1074"/>
              <a:gd name="T5" fmla="*/ 1075 h 1075"/>
              <a:gd name="T6" fmla="*/ 0 w 1074"/>
              <a:gd name="T7" fmla="*/ 0 h 1075"/>
            </a:gdLst>
            <a:ahLst/>
            <a:cxnLst>
              <a:cxn ang="0">
                <a:pos x="T0" y="T1"/>
              </a:cxn>
              <a:cxn ang="0">
                <a:pos x="T2" y="T3"/>
              </a:cxn>
              <a:cxn ang="0">
                <a:pos x="T4" y="T5"/>
              </a:cxn>
              <a:cxn ang="0">
                <a:pos x="T6" y="T7"/>
              </a:cxn>
            </a:cxnLst>
            <a:rect l="0" t="0" r="r" b="b"/>
            <a:pathLst>
              <a:path w="1074" h="1075">
                <a:moveTo>
                  <a:pt x="0" y="0"/>
                </a:moveTo>
                <a:lnTo>
                  <a:pt x="1074" y="0"/>
                </a:lnTo>
                <a:lnTo>
                  <a:pt x="1074" y="1075"/>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5835" name="Freeform 11"/>
          <p:cNvSpPr>
            <a:spLocks/>
          </p:cNvSpPr>
          <p:nvPr/>
        </p:nvSpPr>
        <p:spPr bwMode="auto">
          <a:xfrm>
            <a:off x="5470525" y="3994150"/>
            <a:ext cx="3292475" cy="2332038"/>
          </a:xfrm>
          <a:custGeom>
            <a:avLst/>
            <a:gdLst>
              <a:gd name="T0" fmla="*/ 1072 w 1072"/>
              <a:gd name="T1" fmla="*/ 1075 h 1075"/>
              <a:gd name="T2" fmla="*/ 0 w 1072"/>
              <a:gd name="T3" fmla="*/ 1075 h 1075"/>
              <a:gd name="T4" fmla="*/ 0 w 1072"/>
              <a:gd name="T5" fmla="*/ 0 h 1075"/>
              <a:gd name="T6" fmla="*/ 1072 w 1072"/>
              <a:gd name="T7" fmla="*/ 1075 h 1075"/>
            </a:gdLst>
            <a:ahLst/>
            <a:cxnLst>
              <a:cxn ang="0">
                <a:pos x="T0" y="T1"/>
              </a:cxn>
              <a:cxn ang="0">
                <a:pos x="T2" y="T3"/>
              </a:cxn>
              <a:cxn ang="0">
                <a:pos x="T4" y="T5"/>
              </a:cxn>
              <a:cxn ang="0">
                <a:pos x="T6" y="T7"/>
              </a:cxn>
            </a:cxnLst>
            <a:rect l="0" t="0" r="r" b="b"/>
            <a:pathLst>
              <a:path w="1072" h="1075">
                <a:moveTo>
                  <a:pt x="1072" y="1075"/>
                </a:moveTo>
                <a:lnTo>
                  <a:pt x="0" y="1075"/>
                </a:lnTo>
                <a:lnTo>
                  <a:pt x="0" y="0"/>
                </a:lnTo>
                <a:lnTo>
                  <a:pt x="1072" y="1075"/>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5836" name="Freeform 12"/>
          <p:cNvSpPr>
            <a:spLocks/>
          </p:cNvSpPr>
          <p:nvPr/>
        </p:nvSpPr>
        <p:spPr bwMode="auto">
          <a:xfrm>
            <a:off x="5470525" y="3994150"/>
            <a:ext cx="3292475" cy="2332038"/>
          </a:xfrm>
          <a:custGeom>
            <a:avLst/>
            <a:gdLst>
              <a:gd name="T0" fmla="*/ 0 w 1072"/>
              <a:gd name="T1" fmla="*/ 0 h 1075"/>
              <a:gd name="T2" fmla="*/ 1072 w 1072"/>
              <a:gd name="T3" fmla="*/ 0 h 1075"/>
              <a:gd name="T4" fmla="*/ 1072 w 1072"/>
              <a:gd name="T5" fmla="*/ 1075 h 1075"/>
              <a:gd name="T6" fmla="*/ 0 w 1072"/>
              <a:gd name="T7" fmla="*/ 0 h 1075"/>
            </a:gdLst>
            <a:ahLst/>
            <a:cxnLst>
              <a:cxn ang="0">
                <a:pos x="T0" y="T1"/>
              </a:cxn>
              <a:cxn ang="0">
                <a:pos x="T2" y="T3"/>
              </a:cxn>
              <a:cxn ang="0">
                <a:pos x="T4" y="T5"/>
              </a:cxn>
              <a:cxn ang="0">
                <a:pos x="T6" y="T7"/>
              </a:cxn>
            </a:cxnLst>
            <a:rect l="0" t="0" r="r" b="b"/>
            <a:pathLst>
              <a:path w="1072" h="1075">
                <a:moveTo>
                  <a:pt x="0" y="0"/>
                </a:moveTo>
                <a:lnTo>
                  <a:pt x="1072" y="0"/>
                </a:lnTo>
                <a:lnTo>
                  <a:pt x="1072" y="1075"/>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5837" name="Freeform 13"/>
          <p:cNvSpPr>
            <a:spLocks/>
          </p:cNvSpPr>
          <p:nvPr/>
        </p:nvSpPr>
        <p:spPr bwMode="auto">
          <a:xfrm>
            <a:off x="2171700" y="1665288"/>
            <a:ext cx="3298825" cy="2328862"/>
          </a:xfrm>
          <a:custGeom>
            <a:avLst/>
            <a:gdLst>
              <a:gd name="T0" fmla="*/ 1074 w 1074"/>
              <a:gd name="T1" fmla="*/ 1074 h 1074"/>
              <a:gd name="T2" fmla="*/ 0 w 1074"/>
              <a:gd name="T3" fmla="*/ 1074 h 1074"/>
              <a:gd name="T4" fmla="*/ 0 w 1074"/>
              <a:gd name="T5" fmla="*/ 0 h 1074"/>
              <a:gd name="T6" fmla="*/ 1074 w 1074"/>
              <a:gd name="T7" fmla="*/ 1074 h 1074"/>
            </a:gdLst>
            <a:ahLst/>
            <a:cxnLst>
              <a:cxn ang="0">
                <a:pos x="T0" y="T1"/>
              </a:cxn>
              <a:cxn ang="0">
                <a:pos x="T2" y="T3"/>
              </a:cxn>
              <a:cxn ang="0">
                <a:pos x="T4" y="T5"/>
              </a:cxn>
              <a:cxn ang="0">
                <a:pos x="T6" y="T7"/>
              </a:cxn>
            </a:cxnLst>
            <a:rect l="0" t="0" r="r" b="b"/>
            <a:pathLst>
              <a:path w="1074" h="1074">
                <a:moveTo>
                  <a:pt x="1074" y="1074"/>
                </a:moveTo>
                <a:lnTo>
                  <a:pt x="0" y="1074"/>
                </a:lnTo>
                <a:lnTo>
                  <a:pt x="0" y="0"/>
                </a:lnTo>
                <a:lnTo>
                  <a:pt x="1074" y="1074"/>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5838" name="Freeform 14"/>
          <p:cNvSpPr>
            <a:spLocks/>
          </p:cNvSpPr>
          <p:nvPr/>
        </p:nvSpPr>
        <p:spPr bwMode="auto">
          <a:xfrm>
            <a:off x="2171700" y="1665288"/>
            <a:ext cx="3298825" cy="2328862"/>
          </a:xfrm>
          <a:custGeom>
            <a:avLst/>
            <a:gdLst>
              <a:gd name="T0" fmla="*/ 0 w 1074"/>
              <a:gd name="T1" fmla="*/ 0 h 1074"/>
              <a:gd name="T2" fmla="*/ 1074 w 1074"/>
              <a:gd name="T3" fmla="*/ 0 h 1074"/>
              <a:gd name="T4" fmla="*/ 1074 w 1074"/>
              <a:gd name="T5" fmla="*/ 1074 h 1074"/>
              <a:gd name="T6" fmla="*/ 0 w 1074"/>
              <a:gd name="T7" fmla="*/ 0 h 1074"/>
            </a:gdLst>
            <a:ahLst/>
            <a:cxnLst>
              <a:cxn ang="0">
                <a:pos x="T0" y="T1"/>
              </a:cxn>
              <a:cxn ang="0">
                <a:pos x="T2" y="T3"/>
              </a:cxn>
              <a:cxn ang="0">
                <a:pos x="T4" y="T5"/>
              </a:cxn>
              <a:cxn ang="0">
                <a:pos x="T6" y="T7"/>
              </a:cxn>
            </a:cxnLst>
            <a:rect l="0" t="0" r="r" b="b"/>
            <a:pathLst>
              <a:path w="1074" h="1074">
                <a:moveTo>
                  <a:pt x="0" y="0"/>
                </a:moveTo>
                <a:lnTo>
                  <a:pt x="1074" y="0"/>
                </a:lnTo>
                <a:lnTo>
                  <a:pt x="1074" y="1074"/>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5839" name="Freeform 15"/>
          <p:cNvSpPr>
            <a:spLocks/>
          </p:cNvSpPr>
          <p:nvPr/>
        </p:nvSpPr>
        <p:spPr bwMode="auto">
          <a:xfrm>
            <a:off x="5470525" y="1665288"/>
            <a:ext cx="3292475" cy="2328862"/>
          </a:xfrm>
          <a:custGeom>
            <a:avLst/>
            <a:gdLst>
              <a:gd name="T0" fmla="*/ 1072 w 1072"/>
              <a:gd name="T1" fmla="*/ 1074 h 1074"/>
              <a:gd name="T2" fmla="*/ 0 w 1072"/>
              <a:gd name="T3" fmla="*/ 1074 h 1074"/>
              <a:gd name="T4" fmla="*/ 0 w 1072"/>
              <a:gd name="T5" fmla="*/ 0 h 1074"/>
              <a:gd name="T6" fmla="*/ 1072 w 1072"/>
              <a:gd name="T7" fmla="*/ 1074 h 1074"/>
            </a:gdLst>
            <a:ahLst/>
            <a:cxnLst>
              <a:cxn ang="0">
                <a:pos x="T0" y="T1"/>
              </a:cxn>
              <a:cxn ang="0">
                <a:pos x="T2" y="T3"/>
              </a:cxn>
              <a:cxn ang="0">
                <a:pos x="T4" y="T5"/>
              </a:cxn>
              <a:cxn ang="0">
                <a:pos x="T6" y="T7"/>
              </a:cxn>
            </a:cxnLst>
            <a:rect l="0" t="0" r="r" b="b"/>
            <a:pathLst>
              <a:path w="1072" h="1074">
                <a:moveTo>
                  <a:pt x="1072" y="1074"/>
                </a:moveTo>
                <a:lnTo>
                  <a:pt x="0" y="1074"/>
                </a:lnTo>
                <a:lnTo>
                  <a:pt x="0" y="0"/>
                </a:lnTo>
                <a:lnTo>
                  <a:pt x="1072" y="1074"/>
                </a:lnTo>
                <a:close/>
              </a:path>
            </a:pathLst>
          </a:custGeom>
          <a:solidFill>
            <a:srgbClr val="FFCD67"/>
          </a:solidFill>
          <a:ln w="9525" cap="flat">
            <a:solidFill>
              <a:srgbClr val="000000"/>
            </a:solidFill>
            <a:prstDash val="solid"/>
            <a:miter lim="800000"/>
            <a:headEnd/>
            <a:tailEnd/>
          </a:ln>
        </p:spPr>
        <p:txBody>
          <a:bodyPr/>
          <a:lstStyle/>
          <a:p>
            <a:endParaRPr lang="en-US"/>
          </a:p>
        </p:txBody>
      </p:sp>
      <p:sp>
        <p:nvSpPr>
          <p:cNvPr id="205840" name="Freeform 16"/>
          <p:cNvSpPr>
            <a:spLocks/>
          </p:cNvSpPr>
          <p:nvPr/>
        </p:nvSpPr>
        <p:spPr bwMode="auto">
          <a:xfrm>
            <a:off x="5470525" y="1665288"/>
            <a:ext cx="3292475" cy="2328862"/>
          </a:xfrm>
          <a:custGeom>
            <a:avLst/>
            <a:gdLst>
              <a:gd name="T0" fmla="*/ 0 w 1072"/>
              <a:gd name="T1" fmla="*/ 0 h 1074"/>
              <a:gd name="T2" fmla="*/ 1072 w 1072"/>
              <a:gd name="T3" fmla="*/ 0 h 1074"/>
              <a:gd name="T4" fmla="*/ 1072 w 1072"/>
              <a:gd name="T5" fmla="*/ 1074 h 1074"/>
              <a:gd name="T6" fmla="*/ 0 w 1072"/>
              <a:gd name="T7" fmla="*/ 0 h 1074"/>
            </a:gdLst>
            <a:ahLst/>
            <a:cxnLst>
              <a:cxn ang="0">
                <a:pos x="T0" y="T1"/>
              </a:cxn>
              <a:cxn ang="0">
                <a:pos x="T2" y="T3"/>
              </a:cxn>
              <a:cxn ang="0">
                <a:pos x="T4" y="T5"/>
              </a:cxn>
              <a:cxn ang="0">
                <a:pos x="T6" y="T7"/>
              </a:cxn>
            </a:cxnLst>
            <a:rect l="0" t="0" r="r" b="b"/>
            <a:pathLst>
              <a:path w="1072" h="1074">
                <a:moveTo>
                  <a:pt x="0" y="0"/>
                </a:moveTo>
                <a:lnTo>
                  <a:pt x="1072" y="0"/>
                </a:lnTo>
                <a:lnTo>
                  <a:pt x="1072" y="1074"/>
                </a:lnTo>
                <a:lnTo>
                  <a:pt x="0" y="0"/>
                </a:lnTo>
                <a:close/>
              </a:path>
            </a:pathLst>
          </a:custGeom>
          <a:solidFill>
            <a:srgbClr val="C7C4E2"/>
          </a:solidFill>
          <a:ln w="9525" cap="flat">
            <a:solidFill>
              <a:srgbClr val="000000"/>
            </a:solidFill>
            <a:prstDash val="solid"/>
            <a:miter lim="800000"/>
            <a:headEnd/>
            <a:tailEnd/>
          </a:ln>
        </p:spPr>
        <p:txBody>
          <a:bodyPr/>
          <a:lstStyle/>
          <a:p>
            <a:endParaRPr lang="en-US"/>
          </a:p>
        </p:txBody>
      </p:sp>
      <p:sp>
        <p:nvSpPr>
          <p:cNvPr id="205841" name="Rectangle 17"/>
          <p:cNvSpPr>
            <a:spLocks noChangeArrowheads="1"/>
          </p:cNvSpPr>
          <p:nvPr/>
        </p:nvSpPr>
        <p:spPr bwMode="auto">
          <a:xfrm rot="16200000">
            <a:off x="367164" y="3940404"/>
            <a:ext cx="399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ADM</a:t>
            </a:r>
            <a:endParaRPr lang="en-US" altLang="en-US" sz="1400" dirty="0">
              <a:solidFill>
                <a:schemeClr val="tx2"/>
              </a:solidFill>
              <a:latin typeface="Tahoma" panose="020B0604030504040204" pitchFamily="34" charset="0"/>
            </a:endParaRPr>
          </a:p>
        </p:txBody>
      </p:sp>
      <p:sp>
        <p:nvSpPr>
          <p:cNvPr id="205842" name="Rectangle 18"/>
          <p:cNvSpPr>
            <a:spLocks noChangeArrowheads="1"/>
          </p:cNvSpPr>
          <p:nvPr/>
        </p:nvSpPr>
        <p:spPr bwMode="auto">
          <a:xfrm>
            <a:off x="4803775" y="838200"/>
            <a:ext cx="796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dirty="0">
                <a:solidFill>
                  <a:schemeClr val="tx2"/>
                </a:solidFill>
                <a:latin typeface="Myriad Pro" pitchFamily="34" charset="0"/>
              </a:rPr>
              <a:t>Ajinomoto</a:t>
            </a:r>
            <a:endParaRPr lang="en-US" altLang="en-US" sz="1400" dirty="0">
              <a:solidFill>
                <a:schemeClr val="tx2"/>
              </a:solidFill>
              <a:latin typeface="Tahoma" panose="020B0604030504040204" pitchFamily="34" charset="0"/>
            </a:endParaRPr>
          </a:p>
        </p:txBody>
      </p:sp>
      <p:sp>
        <p:nvSpPr>
          <p:cNvPr id="205843" name="Freeform 19"/>
          <p:cNvSpPr>
            <a:spLocks/>
          </p:cNvSpPr>
          <p:nvPr/>
        </p:nvSpPr>
        <p:spPr bwMode="auto">
          <a:xfrm>
            <a:off x="922338" y="2051050"/>
            <a:ext cx="204787" cy="3906838"/>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5400"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4" name="Freeform 20"/>
          <p:cNvSpPr>
            <a:spLocks/>
          </p:cNvSpPr>
          <p:nvPr/>
        </p:nvSpPr>
        <p:spPr bwMode="auto">
          <a:xfrm>
            <a:off x="2693988" y="1144588"/>
            <a:ext cx="5527675" cy="144462"/>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5400"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45" name="Rectangle 21"/>
          <p:cNvSpPr>
            <a:spLocks noChangeArrowheads="1"/>
          </p:cNvSpPr>
          <p:nvPr/>
        </p:nvSpPr>
        <p:spPr bwMode="auto">
          <a:xfrm>
            <a:off x="2362200" y="3505200"/>
            <a:ext cx="19494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$180 million profit each year.</a:t>
            </a:r>
            <a:endParaRPr lang="en-US" altLang="en-US" sz="1400">
              <a:latin typeface="Tahoma" panose="020B0604030504040204" pitchFamily="34" charset="0"/>
            </a:endParaRPr>
          </a:p>
        </p:txBody>
      </p:sp>
      <p:sp>
        <p:nvSpPr>
          <p:cNvPr id="205846" name="Rectangle 22"/>
          <p:cNvSpPr>
            <a:spLocks noChangeArrowheads="1"/>
          </p:cNvSpPr>
          <p:nvPr/>
        </p:nvSpPr>
        <p:spPr bwMode="auto">
          <a:xfrm>
            <a:off x="2733675" y="1819275"/>
            <a:ext cx="2654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$180 million profit each year.</a:t>
            </a:r>
            <a:endParaRPr lang="en-US" altLang="en-US" sz="1400">
              <a:latin typeface="Tahoma" panose="020B0604030504040204" pitchFamily="34" charset="0"/>
            </a:endParaRPr>
          </a:p>
        </p:txBody>
      </p:sp>
      <p:sp>
        <p:nvSpPr>
          <p:cNvPr id="205847" name="Rectangle 23"/>
          <p:cNvSpPr>
            <a:spLocks noChangeArrowheads="1"/>
          </p:cNvSpPr>
          <p:nvPr/>
        </p:nvSpPr>
        <p:spPr bwMode="auto">
          <a:xfrm>
            <a:off x="6567488" y="1766888"/>
            <a:ext cx="20637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$200 million profit 1</a:t>
            </a:r>
            <a:r>
              <a:rPr lang="en-US" altLang="en-US" sz="1400" baseline="30000">
                <a:solidFill>
                  <a:srgbClr val="000000"/>
                </a:solidFill>
                <a:latin typeface="Myriad Pro" pitchFamily="34" charset="0"/>
              </a:rPr>
              <a:t>st</a:t>
            </a:r>
            <a:r>
              <a:rPr lang="en-US" altLang="en-US" sz="1400">
                <a:solidFill>
                  <a:srgbClr val="000000"/>
                </a:solidFill>
                <a:latin typeface="Myriad Pro" pitchFamily="34" charset="0"/>
              </a:rPr>
              <a:t> year, $160 profit each later year.</a:t>
            </a:r>
            <a:endParaRPr lang="en-US" altLang="en-US" sz="1400">
              <a:latin typeface="Tahoma" panose="020B0604030504040204" pitchFamily="34" charset="0"/>
            </a:endParaRPr>
          </a:p>
        </p:txBody>
      </p:sp>
      <p:sp>
        <p:nvSpPr>
          <p:cNvPr id="205848" name="Rectangle 24"/>
          <p:cNvSpPr>
            <a:spLocks noChangeArrowheads="1"/>
          </p:cNvSpPr>
          <p:nvPr/>
        </p:nvSpPr>
        <p:spPr bwMode="auto">
          <a:xfrm>
            <a:off x="3176588" y="4110038"/>
            <a:ext cx="20637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$150 million profit 1</a:t>
            </a:r>
            <a:r>
              <a:rPr lang="en-US" altLang="en-US" sz="1400" baseline="30000">
                <a:solidFill>
                  <a:srgbClr val="000000"/>
                </a:solidFill>
                <a:latin typeface="Myriad Pro" pitchFamily="34" charset="0"/>
              </a:rPr>
              <a:t>st</a:t>
            </a:r>
            <a:r>
              <a:rPr lang="en-US" altLang="en-US" sz="1400">
                <a:solidFill>
                  <a:srgbClr val="000000"/>
                </a:solidFill>
                <a:latin typeface="Myriad Pro" pitchFamily="34" charset="0"/>
              </a:rPr>
              <a:t> year, $160 million profit each later year.</a:t>
            </a:r>
            <a:endParaRPr lang="en-US" altLang="en-US" sz="1400">
              <a:latin typeface="Tahoma" panose="020B0604030504040204" pitchFamily="34" charset="0"/>
            </a:endParaRPr>
          </a:p>
        </p:txBody>
      </p:sp>
      <p:sp>
        <p:nvSpPr>
          <p:cNvPr id="205849" name="Rectangle 25"/>
          <p:cNvSpPr>
            <a:spLocks noChangeArrowheads="1"/>
          </p:cNvSpPr>
          <p:nvPr/>
        </p:nvSpPr>
        <p:spPr bwMode="auto">
          <a:xfrm>
            <a:off x="5976938" y="4110038"/>
            <a:ext cx="2654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algn="r" eaLnBrk="1" hangingPunct="1"/>
            <a:r>
              <a:rPr lang="en-US" altLang="en-US" sz="1400">
                <a:solidFill>
                  <a:srgbClr val="000000"/>
                </a:solidFill>
                <a:latin typeface="Myriad Pro" pitchFamily="34" charset="0"/>
              </a:rPr>
              <a:t>Ajinomoto makes $160 million profit each year.</a:t>
            </a:r>
            <a:endParaRPr lang="en-US" altLang="en-US" sz="1400">
              <a:latin typeface="Tahoma" panose="020B0604030504040204" pitchFamily="34" charset="0"/>
            </a:endParaRPr>
          </a:p>
        </p:txBody>
      </p:sp>
      <p:sp>
        <p:nvSpPr>
          <p:cNvPr id="205850" name="Rectangle 26"/>
          <p:cNvSpPr>
            <a:spLocks noChangeArrowheads="1"/>
          </p:cNvSpPr>
          <p:nvPr/>
        </p:nvSpPr>
        <p:spPr bwMode="auto">
          <a:xfrm>
            <a:off x="5648325" y="3065463"/>
            <a:ext cx="19510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$150 million profit 1</a:t>
            </a:r>
            <a:r>
              <a:rPr lang="en-US" altLang="en-US" sz="1400" baseline="30000">
                <a:solidFill>
                  <a:srgbClr val="000000"/>
                </a:solidFill>
                <a:latin typeface="Myriad Pro" pitchFamily="34" charset="0"/>
              </a:rPr>
              <a:t>st</a:t>
            </a:r>
            <a:r>
              <a:rPr lang="en-US" altLang="en-US" sz="1400">
                <a:solidFill>
                  <a:srgbClr val="000000"/>
                </a:solidFill>
                <a:latin typeface="Myriad Pro" pitchFamily="34" charset="0"/>
              </a:rPr>
              <a:t> year, $160 million profit each later year.</a:t>
            </a:r>
            <a:endParaRPr lang="en-US" altLang="en-US" sz="1400">
              <a:latin typeface="Tahoma" panose="020B0604030504040204" pitchFamily="34" charset="0"/>
            </a:endParaRPr>
          </a:p>
        </p:txBody>
      </p:sp>
      <p:sp>
        <p:nvSpPr>
          <p:cNvPr id="205851" name="Rectangle 27"/>
          <p:cNvSpPr>
            <a:spLocks noChangeArrowheads="1"/>
          </p:cNvSpPr>
          <p:nvPr/>
        </p:nvSpPr>
        <p:spPr bwMode="auto">
          <a:xfrm>
            <a:off x="2286000" y="5486400"/>
            <a:ext cx="16208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$200 million profit 1</a:t>
            </a:r>
            <a:r>
              <a:rPr lang="en-US" altLang="en-US" sz="1400" baseline="30000">
                <a:solidFill>
                  <a:srgbClr val="000000"/>
                </a:solidFill>
                <a:latin typeface="Myriad Pro" pitchFamily="34" charset="0"/>
              </a:rPr>
              <a:t>st</a:t>
            </a:r>
            <a:r>
              <a:rPr lang="en-US" altLang="en-US" sz="1400">
                <a:solidFill>
                  <a:srgbClr val="000000"/>
                </a:solidFill>
                <a:latin typeface="Myriad Pro" pitchFamily="34" charset="0"/>
              </a:rPr>
              <a:t> year, $160 million profit each later year.</a:t>
            </a:r>
            <a:endParaRPr lang="en-US" altLang="en-US" sz="1400">
              <a:latin typeface="Tahoma" panose="020B0604030504040204" pitchFamily="34" charset="0"/>
            </a:endParaRPr>
          </a:p>
        </p:txBody>
      </p:sp>
      <p:sp>
        <p:nvSpPr>
          <p:cNvPr id="205852" name="Rectangle 28"/>
          <p:cNvSpPr>
            <a:spLocks noChangeArrowheads="1"/>
          </p:cNvSpPr>
          <p:nvPr/>
        </p:nvSpPr>
        <p:spPr bwMode="auto">
          <a:xfrm>
            <a:off x="5638800" y="5867400"/>
            <a:ext cx="1951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eaLnBrk="0" hangingPunct="0">
              <a:defRPr sz="2000">
                <a:solidFill>
                  <a:schemeClr val="tx1"/>
                </a:solidFill>
                <a:latin typeface="Arial" panose="020B0604020202020204" pitchFamily="34" charset="0"/>
              </a:defRPr>
            </a:lvl1pPr>
            <a:lvl2pPr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6pPr>
            <a:lvl7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7pPr>
            <a:lvl8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8pPr>
            <a:lvl9pPr eaLnBrk="0" fontAlgn="base" hangingPunct="0">
              <a:lnSpc>
                <a:spcPct val="80000"/>
              </a:lnSpc>
              <a:spcBef>
                <a:spcPct val="50000"/>
              </a:spcBef>
              <a:spcAft>
                <a:spcPct val="0"/>
              </a:spcAft>
              <a:buClr>
                <a:schemeClr val="hlink"/>
              </a:buClr>
              <a:buSzPct val="70000"/>
              <a:buFont typeface="Wingdings" panose="05000000000000000000" pitchFamily="2" charset="2"/>
              <a:defRPr sz="2000">
                <a:solidFill>
                  <a:schemeClr val="tx1"/>
                </a:solidFill>
                <a:latin typeface="Arial" panose="020B0604020202020204" pitchFamily="34" charset="0"/>
              </a:defRPr>
            </a:lvl9pPr>
          </a:lstStyle>
          <a:p>
            <a:pPr eaLnBrk="1" hangingPunct="1"/>
            <a:r>
              <a:rPr lang="en-US" altLang="en-US" sz="1400">
                <a:solidFill>
                  <a:srgbClr val="000000"/>
                </a:solidFill>
                <a:latin typeface="Myriad Pro" pitchFamily="34" charset="0"/>
              </a:rPr>
              <a:t>ADM makes $160 million profit each year.</a:t>
            </a:r>
            <a:endParaRPr lang="en-US" altLang="en-US" sz="1400">
              <a:latin typeface="Tahoma" panose="020B0604030504040204" pitchFamily="34" charset="0"/>
            </a:endParaRPr>
          </a:p>
        </p:txBody>
      </p:sp>
      <p:sp>
        <p:nvSpPr>
          <p:cNvPr id="3" name="Footer Placeholder 2"/>
          <p:cNvSpPr>
            <a:spLocks noGrp="1"/>
          </p:cNvSpPr>
          <p:nvPr>
            <p:ph type="ftr" sz="quarter" idx="11"/>
          </p:nvPr>
        </p:nvSpPr>
        <p:spPr/>
        <p:txBody>
          <a:bodyPr/>
          <a:lstStyle/>
          <a:p>
            <a:r>
              <a:rPr lang="en-US" altLang="en-US" smtClean="0"/>
              <a:t>March 15, 2018</a:t>
            </a:r>
            <a:endParaRPr lang="en-US" altLang="en-US" dirty="0"/>
          </a:p>
        </p:txBody>
      </p:sp>
      <p:sp>
        <p:nvSpPr>
          <p:cNvPr id="4" name="Slide Number Placeholder 3"/>
          <p:cNvSpPr>
            <a:spLocks noGrp="1"/>
          </p:cNvSpPr>
          <p:nvPr>
            <p:ph type="sldNum" sz="quarter" idx="12"/>
          </p:nvPr>
        </p:nvSpPr>
        <p:spPr/>
        <p:txBody>
          <a:bodyPr/>
          <a:lstStyle/>
          <a:p>
            <a:fld id="{160738A1-F568-488C-8583-6FB22F9A8C60}" type="slidenum">
              <a:rPr lang="en-US" altLang="en-US" smtClean="0"/>
              <a:pPr/>
              <a:t>22</a:t>
            </a:fld>
            <a:endParaRPr lang="en-US" altLang="en-US"/>
          </a:p>
        </p:txBody>
      </p:sp>
    </p:spTree>
    <p:extLst>
      <p:ext uri="{BB962C8B-B14F-4D97-AF65-F5344CB8AC3E}">
        <p14:creationId xmlns:p14="http://schemas.microsoft.com/office/powerpoint/2010/main" val="375235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845"/>
                                        </p:tgtEl>
                                        <p:attrNameLst>
                                          <p:attrName>style.visibility</p:attrName>
                                        </p:attrNameLst>
                                      </p:cBhvr>
                                      <p:to>
                                        <p:strVal val="visible"/>
                                      </p:to>
                                    </p:set>
                                    <p:animEffect transition="in" filter="wipe(up)">
                                      <p:cBhvr>
                                        <p:cTn id="7" dur="500"/>
                                        <p:tgtEl>
                                          <p:spTgt spid="20584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5850"/>
                                        </p:tgtEl>
                                        <p:attrNameLst>
                                          <p:attrName>style.visibility</p:attrName>
                                        </p:attrNameLst>
                                      </p:cBhvr>
                                      <p:to>
                                        <p:strVal val="visible"/>
                                      </p:to>
                                    </p:set>
                                    <p:animEffect transition="in" filter="wipe(up)">
                                      <p:cBhvr>
                                        <p:cTn id="11" dur="500"/>
                                        <p:tgtEl>
                                          <p:spTgt spid="20585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5851"/>
                                        </p:tgtEl>
                                        <p:attrNameLst>
                                          <p:attrName>style.visibility</p:attrName>
                                        </p:attrNameLst>
                                      </p:cBhvr>
                                      <p:to>
                                        <p:strVal val="visible"/>
                                      </p:to>
                                    </p:set>
                                    <p:animEffect transition="in" filter="wipe(up)">
                                      <p:cBhvr>
                                        <p:cTn id="15" dur="500"/>
                                        <p:tgtEl>
                                          <p:spTgt spid="205851"/>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5852"/>
                                        </p:tgtEl>
                                        <p:attrNameLst>
                                          <p:attrName>style.visibility</p:attrName>
                                        </p:attrNameLst>
                                      </p:cBhvr>
                                      <p:to>
                                        <p:strVal val="visible"/>
                                      </p:to>
                                    </p:set>
                                    <p:animEffect transition="in" filter="wipe(up)">
                                      <p:cBhvr>
                                        <p:cTn id="19" dur="500"/>
                                        <p:tgtEl>
                                          <p:spTgt spid="2058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5846"/>
                                        </p:tgtEl>
                                        <p:attrNameLst>
                                          <p:attrName>style.visibility</p:attrName>
                                        </p:attrNameLst>
                                      </p:cBhvr>
                                      <p:to>
                                        <p:strVal val="visible"/>
                                      </p:to>
                                    </p:set>
                                    <p:animEffect transition="in" filter="wipe(up)">
                                      <p:cBhvr>
                                        <p:cTn id="24" dur="500"/>
                                        <p:tgtEl>
                                          <p:spTgt spid="205846"/>
                                        </p:tgtEl>
                                      </p:cBhvr>
                                    </p:animEffect>
                                  </p:childTnLst>
                                </p:cTn>
                              </p:par>
                            </p:childTnLst>
                          </p:cTn>
                        </p:par>
                        <p:par>
                          <p:cTn id="25" fill="hold" nodeType="afterGroup">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05847"/>
                                        </p:tgtEl>
                                        <p:attrNameLst>
                                          <p:attrName>style.visibility</p:attrName>
                                        </p:attrNameLst>
                                      </p:cBhvr>
                                      <p:to>
                                        <p:strVal val="visible"/>
                                      </p:to>
                                    </p:set>
                                    <p:animEffect transition="in" filter="wipe(up)">
                                      <p:cBhvr>
                                        <p:cTn id="28" dur="500"/>
                                        <p:tgtEl>
                                          <p:spTgt spid="205847"/>
                                        </p:tgtEl>
                                      </p:cBhvr>
                                    </p:animEffec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05848"/>
                                        </p:tgtEl>
                                        <p:attrNameLst>
                                          <p:attrName>style.visibility</p:attrName>
                                        </p:attrNameLst>
                                      </p:cBhvr>
                                      <p:to>
                                        <p:strVal val="visible"/>
                                      </p:to>
                                    </p:set>
                                    <p:animEffect transition="in" filter="wipe(up)">
                                      <p:cBhvr>
                                        <p:cTn id="32" dur="500"/>
                                        <p:tgtEl>
                                          <p:spTgt spid="205848"/>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05849"/>
                                        </p:tgtEl>
                                        <p:attrNameLst>
                                          <p:attrName>style.visibility</p:attrName>
                                        </p:attrNameLst>
                                      </p:cBhvr>
                                      <p:to>
                                        <p:strVal val="visible"/>
                                      </p:to>
                                    </p:set>
                                    <p:animEffect transition="in" filter="wipe(up)">
                                      <p:cBhvr>
                                        <p:cTn id="36" dur="500"/>
                                        <p:tgtEl>
                                          <p:spTgt spid="20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5" grpId="0"/>
      <p:bldP spid="205846" grpId="0"/>
      <p:bldP spid="205847" grpId="0"/>
      <p:bldP spid="205848" grpId="0"/>
      <p:bldP spid="205849" grpId="0"/>
      <p:bldP spid="205850" grpId="0"/>
      <p:bldP spid="205851" grpId="0"/>
      <p:bldP spid="2058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en-US">
                <a:solidFill>
                  <a:srgbClr val="FFFF00"/>
                </a:solidFill>
              </a:rPr>
              <a:t>John von Neuman</a:t>
            </a:r>
          </a:p>
        </p:txBody>
      </p:sp>
      <p:pic>
        <p:nvPicPr>
          <p:cNvPr id="20685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14400" y="1524000"/>
            <a:ext cx="3581400" cy="4495800"/>
          </a:xfrm>
        </p:spPr>
      </p:pic>
      <p:sp>
        <p:nvSpPr>
          <p:cNvPr id="206852" name="Text Box 4"/>
          <p:cNvSpPr txBox="1">
            <a:spLocks noChangeArrowheads="1"/>
          </p:cNvSpPr>
          <p:nvPr/>
        </p:nvSpPr>
        <p:spPr bwMode="auto">
          <a:xfrm>
            <a:off x="5638800" y="2057400"/>
            <a:ext cx="327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folHlink"/>
                </a:solidFill>
              </a:rPr>
              <a:t>A brilliant mathematician who’s paper in 1928 was a significant milestone in creating the field of game theory.</a:t>
            </a:r>
          </a:p>
        </p:txBody>
      </p:sp>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dirty="0">
                <a:solidFill>
                  <a:srgbClr val="FFFF00"/>
                </a:solidFill>
              </a:rPr>
              <a:t>John von </a:t>
            </a:r>
            <a:r>
              <a:rPr lang="en-US" altLang="en-US" dirty="0" err="1">
                <a:solidFill>
                  <a:srgbClr val="FFFF00"/>
                </a:solidFill>
              </a:rPr>
              <a:t>Neuman</a:t>
            </a:r>
            <a:endParaRPr lang="en-US" altLang="en-US" dirty="0">
              <a:solidFill>
                <a:srgbClr val="FFFF00"/>
              </a:solidFill>
            </a:endParaRPr>
          </a:p>
        </p:txBody>
      </p:sp>
      <p:sp>
        <p:nvSpPr>
          <p:cNvPr id="208899" name="Rectangle 3"/>
          <p:cNvSpPr>
            <a:spLocks noGrp="1" noChangeArrowheads="1"/>
          </p:cNvSpPr>
          <p:nvPr>
            <p:ph type="body" idx="1"/>
          </p:nvPr>
        </p:nvSpPr>
        <p:spPr>
          <a:xfrm>
            <a:off x="381000" y="1676400"/>
            <a:ext cx="8229600" cy="4495800"/>
          </a:xfrm>
        </p:spPr>
        <p:txBody>
          <a:bodyPr/>
          <a:lstStyle/>
          <a:p>
            <a:r>
              <a:rPr lang="en-US" altLang="en-US" dirty="0"/>
              <a:t>was a Hungarian-American </a:t>
            </a:r>
            <a:r>
              <a:rPr lang="en-US" altLang="en-US" dirty="0">
                <a:solidFill>
                  <a:schemeClr val="hlink"/>
                </a:solidFill>
              </a:rPr>
              <a:t>mathematician</a:t>
            </a:r>
            <a:r>
              <a:rPr lang="en-US" altLang="en-US" dirty="0"/>
              <a:t> and </a:t>
            </a:r>
            <a:r>
              <a:rPr lang="en-US" altLang="en-US" dirty="0">
                <a:solidFill>
                  <a:schemeClr val="hlink"/>
                </a:solidFill>
              </a:rPr>
              <a:t>polymath</a:t>
            </a:r>
            <a:r>
              <a:rPr lang="en-US" altLang="en-US" dirty="0"/>
              <a:t> who made major contributions to a </a:t>
            </a:r>
            <a:r>
              <a:rPr lang="en-US" altLang="en-US" dirty="0">
                <a:solidFill>
                  <a:schemeClr val="hlink"/>
                </a:solidFill>
              </a:rPr>
              <a:t>vast number of fields</a:t>
            </a:r>
            <a:r>
              <a:rPr lang="en-US" altLang="en-US" dirty="0"/>
              <a:t>. </a:t>
            </a:r>
          </a:p>
          <a:p>
            <a:endParaRPr lang="en-US" altLang="en-US" dirty="0"/>
          </a:p>
          <a:p>
            <a:r>
              <a:rPr lang="en-US" altLang="en-US" dirty="0"/>
              <a:t>Von Neumann founded the field of game theory as a mathematical discipline. Von </a:t>
            </a:r>
            <a:r>
              <a:rPr lang="en-US" altLang="en-US" dirty="0" smtClean="0"/>
              <a:t>Neumann </a:t>
            </a:r>
            <a:r>
              <a:rPr lang="en-US" altLang="en-US" dirty="0"/>
              <a:t>proved his minimax theorem in 1928. </a:t>
            </a:r>
          </a:p>
        </p:txBody>
      </p:sp>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a:solidFill>
                  <a:srgbClr val="FFFF00"/>
                </a:solidFill>
              </a:rPr>
              <a:t>John Von Neuman</a:t>
            </a:r>
          </a:p>
        </p:txBody>
      </p:sp>
      <p:sp>
        <p:nvSpPr>
          <p:cNvPr id="210947" name="Rectangle 3"/>
          <p:cNvSpPr>
            <a:spLocks noGrp="1" noChangeArrowheads="1"/>
          </p:cNvSpPr>
          <p:nvPr>
            <p:ph type="body" idx="1"/>
          </p:nvPr>
        </p:nvSpPr>
        <p:spPr>
          <a:xfrm>
            <a:off x="381000" y="1676400"/>
            <a:ext cx="8001000" cy="4343400"/>
          </a:xfrm>
        </p:spPr>
        <p:txBody>
          <a:bodyPr/>
          <a:lstStyle/>
          <a:p>
            <a:pPr>
              <a:spcBef>
                <a:spcPct val="0"/>
              </a:spcBef>
            </a:pPr>
            <a:r>
              <a:rPr lang="en-US" altLang="en-US" dirty="0">
                <a:solidFill>
                  <a:schemeClr val="hlink"/>
                </a:solidFill>
              </a:rPr>
              <a:t>This theorem establishes that in zero-sum games with perfect information</a:t>
            </a:r>
            <a:r>
              <a:rPr lang="en-US" altLang="en-US" dirty="0"/>
              <a:t> (i.e., in which players know at each time all moves that have taken place so far), </a:t>
            </a:r>
            <a:r>
              <a:rPr lang="en-US" altLang="en-US" dirty="0">
                <a:solidFill>
                  <a:schemeClr val="hlink"/>
                </a:solidFill>
              </a:rPr>
              <a:t>there exists a pair of strategies for both players that allows each to minimize his maximum losses (hence the name minimax).</a:t>
            </a:r>
            <a:r>
              <a:rPr lang="en-US" altLang="en-US" sz="2400" dirty="0"/>
              <a:t> </a:t>
            </a:r>
          </a:p>
        </p:txBody>
      </p:sp>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dirty="0">
                <a:solidFill>
                  <a:srgbClr val="FFFF00"/>
                </a:solidFill>
              </a:rPr>
              <a:t>Zero Sum Games</a:t>
            </a:r>
          </a:p>
        </p:txBody>
      </p:sp>
      <p:sp>
        <p:nvSpPr>
          <p:cNvPr id="215043" name="Rectangle 3"/>
          <p:cNvSpPr>
            <a:spLocks noGrp="1" noChangeArrowheads="1"/>
          </p:cNvSpPr>
          <p:nvPr>
            <p:ph type="body" idx="1"/>
          </p:nvPr>
        </p:nvSpPr>
        <p:spPr>
          <a:xfrm>
            <a:off x="457200" y="1600200"/>
            <a:ext cx="4038600" cy="4495800"/>
          </a:xfrm>
        </p:spPr>
        <p:txBody>
          <a:bodyPr/>
          <a:lstStyle/>
          <a:p>
            <a:r>
              <a:rPr lang="en-US" altLang="en-US"/>
              <a:t>Zero-sum games are those in which one person's gains exactly equal net losses of the other participant(s). </a:t>
            </a:r>
          </a:p>
        </p:txBody>
      </p:sp>
      <p:pic>
        <p:nvPicPr>
          <p:cNvPr id="21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72440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6</a:t>
            </a:fld>
            <a:endParaRPr lang="en-US" altLang="en-US"/>
          </a:p>
        </p:txBody>
      </p:sp>
    </p:spTree>
    <p:extLst>
      <p:ext uri="{BB962C8B-B14F-4D97-AF65-F5344CB8AC3E}">
        <p14:creationId xmlns:p14="http://schemas.microsoft.com/office/powerpoint/2010/main" val="98925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8577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66" name="Rectangle 2"/>
          <p:cNvSpPr>
            <a:spLocks noGrp="1" noChangeArrowheads="1"/>
          </p:cNvSpPr>
          <p:nvPr>
            <p:ph type="title"/>
          </p:nvPr>
        </p:nvSpPr>
        <p:spPr/>
        <p:txBody>
          <a:bodyPr/>
          <a:lstStyle/>
          <a:p>
            <a:r>
              <a:rPr lang="en-US" altLang="en-US" dirty="0">
                <a:solidFill>
                  <a:srgbClr val="FFFF00"/>
                </a:solidFill>
              </a:rPr>
              <a:t>Perfect Information</a:t>
            </a:r>
          </a:p>
        </p:txBody>
      </p:sp>
      <p:sp>
        <p:nvSpPr>
          <p:cNvPr id="216067" name="Rectangle 3"/>
          <p:cNvSpPr>
            <a:spLocks noGrp="1" noChangeArrowheads="1"/>
          </p:cNvSpPr>
          <p:nvPr>
            <p:ph type="body" idx="1"/>
          </p:nvPr>
        </p:nvSpPr>
        <p:spPr>
          <a:xfrm>
            <a:off x="228600" y="4419600"/>
            <a:ext cx="8610600" cy="1676400"/>
          </a:xfrm>
        </p:spPr>
        <p:txBody>
          <a:bodyPr/>
          <a:lstStyle/>
          <a:p>
            <a:r>
              <a:rPr lang="en-US" altLang="en-US" sz="3600" dirty="0" smtClean="0">
                <a:solidFill>
                  <a:schemeClr val="hlink"/>
                </a:solidFill>
              </a:rPr>
              <a:t>Perfect </a:t>
            </a:r>
            <a:r>
              <a:rPr lang="en-US" altLang="en-US" sz="3600" dirty="0">
                <a:solidFill>
                  <a:schemeClr val="hlink"/>
                </a:solidFill>
              </a:rPr>
              <a:t>information</a:t>
            </a:r>
            <a:r>
              <a:rPr lang="en-US" altLang="en-US" sz="3600" dirty="0"/>
              <a:t> means that players know at each time all moves that have taken place so </a:t>
            </a:r>
            <a:r>
              <a:rPr lang="en-US" altLang="en-US" sz="3600" dirty="0" smtClean="0"/>
              <a:t>far</a:t>
            </a:r>
            <a:r>
              <a:rPr lang="en-US" altLang="en-US" sz="3600" dirty="0"/>
              <a:t>.</a:t>
            </a:r>
          </a:p>
        </p:txBody>
      </p:sp>
      <p:pic>
        <p:nvPicPr>
          <p:cNvPr id="216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7</a:t>
            </a:fld>
            <a:endParaRPr lang="en-US" altLang="en-US"/>
          </a:p>
        </p:txBody>
      </p:sp>
    </p:spTree>
    <p:extLst>
      <p:ext uri="{BB962C8B-B14F-4D97-AF65-F5344CB8AC3E}">
        <p14:creationId xmlns:p14="http://schemas.microsoft.com/office/powerpoint/2010/main" val="204196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en-US">
                <a:solidFill>
                  <a:srgbClr val="FFFF00"/>
                </a:solidFill>
              </a:rPr>
              <a:t>A Nash Equilibrium</a:t>
            </a:r>
          </a:p>
        </p:txBody>
      </p:sp>
      <p:sp>
        <p:nvSpPr>
          <p:cNvPr id="209923" name="Rectangle 3"/>
          <p:cNvSpPr>
            <a:spLocks noGrp="1" noChangeArrowheads="1"/>
          </p:cNvSpPr>
          <p:nvPr>
            <p:ph type="body" idx="1"/>
          </p:nvPr>
        </p:nvSpPr>
        <p:spPr>
          <a:xfrm>
            <a:off x="457200" y="1600200"/>
            <a:ext cx="4724400" cy="3733800"/>
          </a:xfrm>
        </p:spPr>
        <p:txBody>
          <a:bodyPr/>
          <a:lstStyle/>
          <a:p>
            <a:r>
              <a:rPr lang="en-US" altLang="en-US">
                <a:solidFill>
                  <a:schemeClr val="hlink"/>
                </a:solidFill>
              </a:rPr>
              <a:t>… is the solution to a game involving two or more players when each player takes into account the other players’ known strategies.  </a:t>
            </a:r>
          </a:p>
        </p:txBody>
      </p:sp>
      <p:pic>
        <p:nvPicPr>
          <p:cNvPr id="209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28416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5" name="Rectangle 5"/>
          <p:cNvSpPr>
            <a:spLocks noChangeArrowheads="1"/>
          </p:cNvSpPr>
          <p:nvPr/>
        </p:nvSpPr>
        <p:spPr bwMode="auto">
          <a:xfrm>
            <a:off x="122238" y="5943600"/>
            <a:ext cx="9021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a:solidFill>
                  <a:schemeClr val="folHlink"/>
                </a:solidFill>
              </a:rPr>
              <a:t>A genius mathematician who created what has become known as the Nash Equilibrium.</a:t>
            </a:r>
          </a:p>
        </p:txBody>
      </p:sp>
      <p:sp>
        <p:nvSpPr>
          <p:cNvPr id="209926" name="Rectangle 6"/>
          <p:cNvSpPr>
            <a:spLocks noChangeArrowheads="1"/>
          </p:cNvSpPr>
          <p:nvPr/>
        </p:nvSpPr>
        <p:spPr bwMode="auto">
          <a:xfrm>
            <a:off x="6477000" y="5334000"/>
            <a:ext cx="1849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effectLst>
                  <a:outerShdw blurRad="38100" dist="38100" dir="2700000" algn="tl">
                    <a:srgbClr val="000000"/>
                  </a:outerShdw>
                </a:effectLst>
              </a:rPr>
              <a:t>Jon Forbes Nash</a:t>
            </a:r>
          </a:p>
        </p:txBody>
      </p:sp>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a:solidFill>
                  <a:srgbClr val="FFFF00"/>
                </a:solidFill>
              </a:rPr>
              <a:t>A Nash Equilibrium</a:t>
            </a:r>
          </a:p>
        </p:txBody>
      </p:sp>
      <p:sp>
        <p:nvSpPr>
          <p:cNvPr id="214019" name="Rectangle 3"/>
          <p:cNvSpPr>
            <a:spLocks noGrp="1" noChangeArrowheads="1"/>
          </p:cNvSpPr>
          <p:nvPr>
            <p:ph type="body" idx="1"/>
          </p:nvPr>
        </p:nvSpPr>
        <p:spPr>
          <a:xfrm>
            <a:off x="4419600" y="1600200"/>
            <a:ext cx="4267200" cy="3733800"/>
          </a:xfrm>
        </p:spPr>
        <p:txBody>
          <a:bodyPr/>
          <a:lstStyle/>
          <a:p>
            <a:r>
              <a:rPr lang="en-US" altLang="en-US">
                <a:solidFill>
                  <a:schemeClr val="hlink"/>
                </a:solidFill>
              </a:rPr>
              <a:t>A Nash Equilibrium results when no player can improve their situation as long as others do not change their positions.</a:t>
            </a:r>
            <a:r>
              <a:rPr lang="en-US" altLang="en-US"/>
              <a:t> </a:t>
            </a:r>
          </a:p>
        </p:txBody>
      </p:sp>
      <p:pic>
        <p:nvPicPr>
          <p:cNvPr id="214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2743200"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1" name="Rectangle 5"/>
          <p:cNvSpPr>
            <a:spLocks noChangeArrowheads="1"/>
          </p:cNvSpPr>
          <p:nvPr/>
        </p:nvSpPr>
        <p:spPr bwMode="auto">
          <a:xfrm>
            <a:off x="228600" y="3994150"/>
            <a:ext cx="4114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a:t>John Nash is the subject of the </a:t>
            </a:r>
            <a:r>
              <a:rPr lang="en-US" altLang="en-US">
                <a:hlinkClick r:id="rId3" tooltip="Hollywood"/>
              </a:rPr>
              <a:t>Hollywood</a:t>
            </a:r>
            <a:r>
              <a:rPr lang="en-US" altLang="en-US"/>
              <a:t> movie </a:t>
            </a:r>
            <a:r>
              <a:rPr lang="en-US" altLang="en-US" i="1">
                <a:hlinkClick r:id="rId4" tooltip="A Beautiful Mind (film)"/>
              </a:rPr>
              <a:t>A Beautiful Mind</a:t>
            </a:r>
            <a:r>
              <a:rPr lang="en-US" altLang="en-US"/>
              <a:t>.  </a:t>
            </a:r>
          </a:p>
          <a:p>
            <a:pPr eaLnBrk="1" hangingPunct="1"/>
            <a:endParaRPr lang="en-US" altLang="en-US"/>
          </a:p>
          <a:p>
            <a:pPr eaLnBrk="1" hangingPunct="1"/>
            <a:r>
              <a:rPr lang="en-US" altLang="en-US"/>
              <a:t> Russell Crowe plays his part …</a:t>
            </a:r>
          </a:p>
        </p:txBody>
      </p:sp>
      <p:sp>
        <p:nvSpPr>
          <p:cNvPr id="2" name="Footer Placeholder 1"/>
          <p:cNvSpPr>
            <a:spLocks noGrp="1"/>
          </p:cNvSpPr>
          <p:nvPr>
            <p:ph type="ftr" sz="quarter" idx="11"/>
          </p:nvPr>
        </p:nvSpPr>
        <p:spPr/>
        <p:txBody>
          <a:bodyPr/>
          <a:lstStyle/>
          <a:p>
            <a:r>
              <a:rPr lang="en-US" altLang="en-US" smtClean="0"/>
              <a:t>March 15, 2018</a:t>
            </a:r>
            <a:endParaRPr lang="en-US" altLang="en-US" dirty="0"/>
          </a:p>
        </p:txBody>
      </p:sp>
      <p:sp>
        <p:nvSpPr>
          <p:cNvPr id="3" name="Slide Number Placeholder 2"/>
          <p:cNvSpPr>
            <a:spLocks noGrp="1"/>
          </p:cNvSpPr>
          <p:nvPr>
            <p:ph type="sldNum" sz="quarter" idx="12"/>
          </p:nvPr>
        </p:nvSpPr>
        <p:spPr/>
        <p:txBody>
          <a:bodyPr/>
          <a:lstStyle/>
          <a:p>
            <a:fld id="{160738A1-F568-488C-8583-6FB22F9A8C60}"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2099</TotalTime>
  <Words>1611</Words>
  <Application>Microsoft Office PowerPoint</Application>
  <PresentationFormat>On-screen Show (4:3)</PresentationFormat>
  <Paragraphs>182</Paragraphs>
  <Slides>22</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SimSun</vt:lpstr>
      <vt:lpstr>Arial</vt:lpstr>
      <vt:lpstr>Myriad Pro</vt:lpstr>
      <vt:lpstr>Rockwell Condensed</vt:lpstr>
      <vt:lpstr>Tahoma</vt:lpstr>
      <vt:lpstr>Wingdings</vt:lpstr>
      <vt:lpstr>Slit</vt:lpstr>
      <vt:lpstr>1_Slit</vt:lpstr>
      <vt:lpstr>Game Theory  </vt:lpstr>
      <vt:lpstr>Nobel Memorial Prize in Economics</vt:lpstr>
      <vt:lpstr>John von Neuman</vt:lpstr>
      <vt:lpstr>John von Neuman</vt:lpstr>
      <vt:lpstr>John Von Neuman</vt:lpstr>
      <vt:lpstr>Zero Sum Games</vt:lpstr>
      <vt:lpstr>Perfect Information</vt:lpstr>
      <vt:lpstr>A Nash Equilibrium</vt:lpstr>
      <vt:lpstr>A Nash Equilibrium</vt:lpstr>
      <vt:lpstr>Understanding Oligopoly</vt:lpstr>
      <vt:lpstr>Understanding Oligopoly</vt:lpstr>
      <vt:lpstr>Understanding Oligopoly</vt:lpstr>
      <vt:lpstr>Competing in Prices vs. Competing in Quantities</vt:lpstr>
      <vt:lpstr>Competing in Prices vs. Competing in Quantities</vt:lpstr>
      <vt:lpstr>The Prisoners’ Dilemma</vt:lpstr>
      <vt:lpstr>The Prisoners’ Dilemma</vt:lpstr>
      <vt:lpstr>A Payoff Matrix</vt:lpstr>
      <vt:lpstr>The Prisoners’ Dilemma</vt:lpstr>
      <vt:lpstr>The Prisoners’ Dilemma</vt:lpstr>
      <vt:lpstr>The Prisoners’ Dilemma</vt:lpstr>
      <vt:lpstr>Overcoming the Prisoners’ Dilemma</vt:lpstr>
      <vt:lpstr>How Repeated Interaction Can Support Collusion</vt:lpstr>
    </vt:vector>
  </TitlesOfParts>
  <Company>Parkes Enterprises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  FIN 102</dc:title>
  <dc:creator>Andrew L. H. Parkes</dc:creator>
  <cp:lastModifiedBy>Andrew Lawrence Parkes</cp:lastModifiedBy>
  <cp:revision>91</cp:revision>
  <cp:lastPrinted>2018-03-27T15:45:26Z</cp:lastPrinted>
  <dcterms:created xsi:type="dcterms:W3CDTF">2007-09-02T00:43:53Z</dcterms:created>
  <dcterms:modified xsi:type="dcterms:W3CDTF">2018-03-27T15:45:33Z</dcterms:modified>
</cp:coreProperties>
</file>