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35" r:id="rId1"/>
  </p:sldMasterIdLst>
  <p:notesMasterIdLst>
    <p:notesMasterId r:id="rId12"/>
  </p:notesMasterIdLst>
  <p:handoutMasterIdLst>
    <p:handoutMasterId r:id="rId13"/>
  </p:handoutMasterIdLst>
  <p:sldIdLst>
    <p:sldId id="670" r:id="rId2"/>
    <p:sldId id="671" r:id="rId3"/>
    <p:sldId id="672" r:id="rId4"/>
    <p:sldId id="674" r:id="rId5"/>
    <p:sldId id="675" r:id="rId6"/>
    <p:sldId id="676" r:id="rId7"/>
    <p:sldId id="673" r:id="rId8"/>
    <p:sldId id="677" r:id="rId9"/>
    <p:sldId id="678" r:id="rId10"/>
    <p:sldId id="668" r:id="rId11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0" autoAdjust="0"/>
  </p:normalViewPr>
  <p:slideViewPr>
    <p:cSldViewPr snapToGrid="0" showGuides="1"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2D40FA-A022-4212-8432-900CF8B2C705}" type="datetimeFigureOut">
              <a:rPr lang="en-US"/>
              <a:pPr>
                <a:defRPr/>
              </a:pPr>
              <a:t>9/21/2018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5026E7-A91C-499A-82C8-8F3C3CA581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75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319496-2F72-4784-B9D1-52E96FA45345}" type="datetimeFigureOut">
              <a:rPr lang="en-US"/>
              <a:pPr>
                <a:defRPr/>
              </a:pPr>
              <a:t>9/21/2018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3863" cy="418147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4C6D85-5A2A-4E98-BAA3-DDB907267E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27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21,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21,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21,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21,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21,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21,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21,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21,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21,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21,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21, 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21, 2018</a:t>
            </a:fld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0" y="6858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>
            <a:off x="0" y="685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6" r:id="rId1"/>
    <p:sldLayoutId id="2147484737" r:id="rId2"/>
    <p:sldLayoutId id="2147484738" r:id="rId3"/>
    <p:sldLayoutId id="2147484739" r:id="rId4"/>
    <p:sldLayoutId id="2147484740" r:id="rId5"/>
    <p:sldLayoutId id="2147484741" r:id="rId6"/>
    <p:sldLayoutId id="2147484742" r:id="rId7"/>
    <p:sldLayoutId id="2147484743" r:id="rId8"/>
    <p:sldLayoutId id="2147484744" r:id="rId9"/>
    <p:sldLayoutId id="2147484745" r:id="rId10"/>
    <p:sldLayoutId id="214748474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38470"/>
            <a:ext cx="7543800" cy="1626947"/>
          </a:xfrm>
        </p:spPr>
        <p:txBody>
          <a:bodyPr/>
          <a:lstStyle/>
          <a:p>
            <a:r>
              <a:rPr lang="en-US" dirty="0" smtClean="0"/>
              <a:t>Chapters 3, 4, and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32445"/>
            <a:ext cx="7726680" cy="1871966"/>
          </a:xfrm>
        </p:spPr>
        <p:txBody>
          <a:bodyPr>
            <a:normAutofit/>
          </a:bodyPr>
          <a:lstStyle/>
          <a:p>
            <a:r>
              <a:rPr lang="en-US" sz="6700" dirty="0" smtClean="0">
                <a:solidFill>
                  <a:schemeClr val="accent2">
                    <a:lumMod val="50000"/>
                  </a:schemeClr>
                </a:solidFill>
              </a:rPr>
              <a:t>Selected Topics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6424" y="1632514"/>
            <a:ext cx="8224850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MindTap HW 16 is due Sunday, Sept 23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by 11:59 pm</a:t>
            </a:r>
          </a:p>
          <a:p>
            <a:pPr lvl="1"/>
            <a:r>
              <a:rPr lang="en-US" sz="2200" dirty="0" smtClean="0"/>
              <a:t>Review Sections 16-3 and 16-3A in the textbook.</a:t>
            </a:r>
          </a:p>
          <a:p>
            <a:pPr lvl="2"/>
            <a:r>
              <a:rPr lang="en-US" sz="2000" dirty="0" smtClean="0"/>
              <a:t>AFN and Excess Capacity</a:t>
            </a:r>
          </a:p>
          <a:p>
            <a:pPr lvl="1"/>
            <a:r>
              <a:rPr lang="en-US" sz="2200" dirty="0" smtClean="0"/>
              <a:t>Question 2: Use the first part of the AFN equation to determine the additional amount of assets required to support the new level of sales.</a:t>
            </a:r>
          </a:p>
          <a:p>
            <a:pPr lvl="1"/>
            <a:r>
              <a:rPr lang="en-US" sz="2200" dirty="0" smtClean="0"/>
              <a:t>AFN = </a:t>
            </a:r>
            <a:r>
              <a:rPr lang="en-US" sz="2200" u="sng" dirty="0" smtClean="0">
                <a:solidFill>
                  <a:srgbClr val="C00000"/>
                </a:solidFill>
              </a:rPr>
              <a:t>(A</a:t>
            </a:r>
            <a:r>
              <a:rPr lang="en-US" sz="2200" u="sng" baseline="-25000" dirty="0" smtClean="0">
                <a:solidFill>
                  <a:srgbClr val="C00000"/>
                </a:solidFill>
              </a:rPr>
              <a:t>0</a:t>
            </a:r>
            <a:r>
              <a:rPr lang="en-US" sz="2200" u="sng" dirty="0" smtClean="0">
                <a:solidFill>
                  <a:srgbClr val="C00000"/>
                </a:solidFill>
              </a:rPr>
              <a:t>*/S</a:t>
            </a:r>
            <a:r>
              <a:rPr lang="en-US" sz="2200" u="sng" baseline="-25000" dirty="0" smtClean="0">
                <a:solidFill>
                  <a:srgbClr val="C00000"/>
                </a:solidFill>
              </a:rPr>
              <a:t>0</a:t>
            </a:r>
            <a:r>
              <a:rPr lang="en-US" sz="2200" u="sng" dirty="0" smtClean="0">
                <a:solidFill>
                  <a:srgbClr val="C00000"/>
                </a:solidFill>
              </a:rPr>
              <a:t>)∆S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/>
              <a:t>– (L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*/S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)∆S – MS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(1-payout)</a:t>
            </a:r>
          </a:p>
          <a:p>
            <a:endParaRPr lang="en-US" sz="2400" dirty="0" smtClean="0"/>
          </a:p>
          <a:p>
            <a:r>
              <a:rPr lang="en-US" sz="2400" dirty="0" smtClean="0"/>
              <a:t>Read Chapter 5 for Oct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– Time Value of Money</a:t>
            </a:r>
          </a:p>
          <a:p>
            <a:pPr lvl="1"/>
            <a:r>
              <a:rPr lang="en-US" sz="2200" dirty="0" smtClean="0"/>
              <a:t>Very important chapter!</a:t>
            </a:r>
          </a:p>
          <a:p>
            <a:pPr lvl="1"/>
            <a:r>
              <a:rPr lang="en-US" sz="2200" dirty="0" smtClean="0"/>
              <a:t>Bring your financial calculator</a:t>
            </a:r>
          </a:p>
        </p:txBody>
      </p:sp>
    </p:spTree>
    <p:extLst>
      <p:ext uri="{BB962C8B-B14F-4D97-AF65-F5344CB8AC3E}">
        <p14:creationId xmlns:p14="http://schemas.microsoft.com/office/powerpoint/2010/main" val="403396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600200"/>
            <a:ext cx="8051074" cy="4800600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</a:rPr>
              <a:t>1. Harper Industries has $900 million of common equity on its balance sheet; its stock price is $80 per share; and its market value added (MVA) is $50 million.  How many common shares are outstanding?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06904" y="231006"/>
            <a:ext cx="6208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Chapter </a:t>
            </a:r>
            <a:r>
              <a:rPr lang="en-US" sz="5400" dirty="0" smtClean="0"/>
              <a:t>3  MVA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8341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Chapter 3  </a:t>
            </a:r>
            <a:r>
              <a:rPr lang="en-US" sz="4800" dirty="0" smtClean="0"/>
              <a:t>EVA</a:t>
            </a:r>
            <a:r>
              <a:rPr lang="en-US" sz="4800" dirty="0"/>
              <a:t/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2. Barton Industries has operating income for the year of $3,500,000 and a 36% tax rate.  Its total invested capital is $20,000,000 and its after-tax percentage cost of capital is 8%.</a:t>
            </a:r>
          </a:p>
          <a:p>
            <a:r>
              <a:rPr lang="en-US" sz="4000" dirty="0" smtClean="0"/>
              <a:t>What is the firm’s EVA?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1858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4648" cy="1143000"/>
          </a:xfrm>
        </p:spPr>
        <p:txBody>
          <a:bodyPr/>
          <a:lstStyle/>
          <a:p>
            <a:r>
              <a:rPr lang="en-US" sz="4000" dirty="0"/>
              <a:t>Chapter </a:t>
            </a:r>
            <a:r>
              <a:rPr lang="en-US" sz="4000" dirty="0" smtClean="0"/>
              <a:t>4:  Market to Book ratio</a:t>
            </a:r>
            <a:r>
              <a:rPr lang="en-US" sz="4800" dirty="0"/>
              <a:t/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3. Edelman Engines has $17 billion in Total Assets.  Its balance sheet shows $1.7 billion in current liabilities, $10.2 billion in long-term debt, and $5.1 billion in common equity.  It has 300 million shares of common stock outstanding, and its stock price is $20.</a:t>
            </a:r>
          </a:p>
          <a:p>
            <a:r>
              <a:rPr lang="en-US" sz="4000" dirty="0" smtClean="0"/>
              <a:t>What is Edelman’s market to book ratio?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39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4648" cy="1143000"/>
          </a:xfrm>
        </p:spPr>
        <p:txBody>
          <a:bodyPr/>
          <a:lstStyle/>
          <a:p>
            <a:r>
              <a:rPr lang="en-US" sz="4000" dirty="0"/>
              <a:t>Chapter </a:t>
            </a:r>
            <a:r>
              <a:rPr lang="en-US" sz="4000" dirty="0" smtClean="0"/>
              <a:t>4  Price to Earnings Ratio</a:t>
            </a:r>
            <a:r>
              <a:rPr lang="en-US" sz="4800" dirty="0"/>
              <a:t/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4. A company has an EPS of $2.40, a book value per share of $21.84, and a market/book ratio of 2.7x.  </a:t>
            </a:r>
          </a:p>
          <a:p>
            <a:r>
              <a:rPr lang="en-US" sz="4000" dirty="0" smtClean="0"/>
              <a:t>What is its P/E ratio?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065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4648" cy="1143000"/>
          </a:xfrm>
        </p:spPr>
        <p:txBody>
          <a:bodyPr/>
          <a:lstStyle/>
          <a:p>
            <a:r>
              <a:rPr lang="en-US" sz="4000" dirty="0"/>
              <a:t>Chapter </a:t>
            </a:r>
            <a:r>
              <a:rPr lang="en-US" sz="4000" dirty="0" smtClean="0"/>
              <a:t>4  DuPont ROE</a:t>
            </a:r>
            <a:r>
              <a:rPr lang="en-US" sz="4800" dirty="0"/>
              <a:t/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5. A firm has a profit margin of 3% and an equity multiplier of 1.9.  Its sales are $150 million, and it has total assets of $60 million. </a:t>
            </a:r>
          </a:p>
          <a:p>
            <a:r>
              <a:rPr lang="en-US" sz="4000" dirty="0" smtClean="0"/>
              <a:t>What is its ROE?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946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4648" cy="1143000"/>
          </a:xfrm>
        </p:spPr>
        <p:txBody>
          <a:bodyPr/>
          <a:lstStyle/>
          <a:p>
            <a:r>
              <a:rPr lang="en-US" sz="4800" dirty="0"/>
              <a:t>Chapter </a:t>
            </a:r>
            <a:r>
              <a:rPr lang="en-US" sz="4800" dirty="0" smtClean="0"/>
              <a:t>4  BEP, ROE, and ROIC</a:t>
            </a:r>
            <a:r>
              <a:rPr lang="en-US" sz="4800" dirty="0"/>
              <a:t/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6. Broward Manufacturing recently reported: net income of $615,000, ROA = 10%, interest expense of $202,950, and A/P-accruals of $950,000.  Broward’s tax rate is 30%. Broward has no preferred stock.  40% of total invested capital is debt, and 60% of its total invested capital is common equity.  </a:t>
            </a:r>
          </a:p>
          <a:p>
            <a:r>
              <a:rPr lang="en-US" sz="4000" dirty="0" smtClean="0"/>
              <a:t>Calculate BEP, ROE and ROIC.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7071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4648" cy="1143000"/>
          </a:xfrm>
        </p:spPr>
        <p:txBody>
          <a:bodyPr/>
          <a:lstStyle/>
          <a:p>
            <a:r>
              <a:rPr lang="en-US" sz="4800" dirty="0"/>
              <a:t>Chapter </a:t>
            </a:r>
            <a:r>
              <a:rPr lang="en-US" sz="4800" dirty="0" smtClean="0"/>
              <a:t>16  AFN</a:t>
            </a:r>
            <a:r>
              <a:rPr lang="en-US" sz="4800" dirty="0"/>
              <a:t/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0909"/>
            <a:ext cx="7531768" cy="5139891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7. </a:t>
            </a:r>
            <a:r>
              <a:rPr lang="en-US" sz="4000" b="1" dirty="0"/>
              <a:t>AFN EQUATION</a:t>
            </a:r>
            <a:r>
              <a:rPr lang="en-US" sz="4000" dirty="0"/>
              <a:t> Carlsbad Corporation’s sales are expected to increase from $5 million in 2016 to $6 million in 2017, or by 20%. Its assets totaled $3 million at the end of 2016. Carlsbad is at full capacity, so its assets must grow in proportion to projected sales. At the end of 2016, current liabilities are $1 million, consisting of $250,000 of accounts payable, $500,000 of notes payable, and $250,000 of accrued liabilities. Its profit margin is forecasted to be 3%, and the forecasted retention ratio is 30%. Use the AFN equation to forecast the additional funds Carlsbad will need for the coming year.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1767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4648" cy="1143000"/>
          </a:xfrm>
        </p:spPr>
        <p:txBody>
          <a:bodyPr/>
          <a:lstStyle/>
          <a:p>
            <a:r>
              <a:rPr lang="en-US" sz="4800" dirty="0"/>
              <a:t>Chapter </a:t>
            </a:r>
            <a:r>
              <a:rPr lang="en-US" sz="4800" dirty="0" smtClean="0"/>
              <a:t>16  AFN</a:t>
            </a:r>
            <a:r>
              <a:rPr lang="en-US" sz="4800" dirty="0"/>
              <a:t/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768" y="1260910"/>
            <a:ext cx="7315200" cy="83022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8</a:t>
            </a:r>
            <a:r>
              <a:rPr lang="en-US" sz="2000" dirty="0"/>
              <a:t>. Austin Grocers recently reported the following 2016 income statement (in millions of dollars</a:t>
            </a:r>
            <a:r>
              <a:rPr lang="en-US" sz="2000" dirty="0" smtClean="0"/>
              <a:t>):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544" y="2002855"/>
            <a:ext cx="3363357" cy="21491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3768" y="5601093"/>
            <a:ext cx="5736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What is Austin’s projected 2017 net income</a:t>
            </a:r>
            <a:r>
              <a:rPr lang="en-US" sz="1600" dirty="0" smtClean="0"/>
              <a:t>?</a:t>
            </a:r>
            <a:endParaRPr lang="en-US" sz="1600" dirty="0"/>
          </a:p>
          <a:p>
            <a:r>
              <a:rPr lang="en-US" sz="1600" dirty="0"/>
              <a:t>What is the expected growth rate in Austin’s dividends?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7891" y="4244742"/>
            <a:ext cx="72285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For the coming year, the company is forecasting a 25% increase in sales, and it expects that its year-end operating costs, including depreciation, will equal 70% of sales. Austin’s tax rate, interest expense, and dividend payout ratio are all expected to remain constant.</a:t>
            </a:r>
          </a:p>
        </p:txBody>
      </p:sp>
    </p:spTree>
    <p:extLst>
      <p:ext uri="{BB962C8B-B14F-4D97-AF65-F5344CB8AC3E}">
        <p14:creationId xmlns:p14="http://schemas.microsoft.com/office/powerpoint/2010/main" val="217948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5157</TotalTime>
  <Words>646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Adjacency</vt:lpstr>
      <vt:lpstr>Chapters 3, 4, and 16</vt:lpstr>
      <vt:lpstr>PowerPoint Presentation</vt:lpstr>
      <vt:lpstr>Chapter 3  EVA </vt:lpstr>
      <vt:lpstr>Chapter 4:  Market to Book ratio </vt:lpstr>
      <vt:lpstr>Chapter 4  Price to Earnings Ratio </vt:lpstr>
      <vt:lpstr>Chapter 4  DuPont ROE </vt:lpstr>
      <vt:lpstr>Chapter 4  BEP, ROE, and ROIC </vt:lpstr>
      <vt:lpstr>Chapter 16  AFN </vt:lpstr>
      <vt:lpstr>Chapter 16  AFN 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Andrew Parkes</cp:lastModifiedBy>
  <cp:revision>665</cp:revision>
  <dcterms:created xsi:type="dcterms:W3CDTF">2008-06-05T15:38:38Z</dcterms:created>
  <dcterms:modified xsi:type="dcterms:W3CDTF">2018-09-21T18:59:14Z</dcterms:modified>
</cp:coreProperties>
</file>