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5" r:id="rId1"/>
  </p:sldMasterIdLst>
  <p:notesMasterIdLst>
    <p:notesMasterId r:id="rId9"/>
  </p:notesMasterIdLst>
  <p:handoutMasterIdLst>
    <p:handoutMasterId r:id="rId10"/>
  </p:handoutMasterIdLst>
  <p:sldIdLst>
    <p:sldId id="256" r:id="rId2"/>
    <p:sldId id="274" r:id="rId3"/>
    <p:sldId id="278" r:id="rId4"/>
    <p:sldId id="275" r:id="rId5"/>
    <p:sldId id="276" r:id="rId6"/>
    <p:sldId id="277" r:id="rId7"/>
    <p:sldId id="279"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14"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93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endParaRPr lang="en-US" altLang="zh-CN"/>
          </a:p>
        </p:txBody>
      </p:sp>
      <p:sp>
        <p:nvSpPr>
          <p:cNvPr id="9933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endParaRPr lang="en-US" altLang="zh-CN"/>
          </a:p>
        </p:txBody>
      </p:sp>
      <p:sp>
        <p:nvSpPr>
          <p:cNvPr id="9933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endParaRPr lang="en-US" altLang="zh-CN"/>
          </a:p>
        </p:txBody>
      </p:sp>
      <p:sp>
        <p:nvSpPr>
          <p:cNvPr id="9933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013C1C7C-BD40-4850-A361-B0820B19D23C}" type="slidenum">
              <a:rPr lang="zh-CN" altLang="en-US"/>
              <a:pPr/>
              <a:t>‹#›</a:t>
            </a:fld>
            <a:endParaRPr lang="en-US" altLang="zh-CN"/>
          </a:p>
        </p:txBody>
      </p:sp>
    </p:spTree>
    <p:extLst>
      <p:ext uri="{BB962C8B-B14F-4D97-AF65-F5344CB8AC3E}">
        <p14:creationId xmlns:p14="http://schemas.microsoft.com/office/powerpoint/2010/main" val="2382818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anose="020B0604020202020204" pitchFamily="34" charset="0"/>
              </a:defRPr>
            </a:lvl1pPr>
          </a:lstStyle>
          <a:p>
            <a:endParaRPr lang="en-US" altLang="zh-CN"/>
          </a:p>
        </p:txBody>
      </p:sp>
      <p:sp>
        <p:nvSpPr>
          <p:cNvPr id="9421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anose="020B0604020202020204" pitchFamily="34" charset="0"/>
              </a:defRPr>
            </a:lvl1pPr>
          </a:lstStyle>
          <a:p>
            <a:endParaRPr lang="en-US" altLang="zh-CN"/>
          </a:p>
        </p:txBody>
      </p:sp>
      <p:sp>
        <p:nvSpPr>
          <p:cNvPr id="942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421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9421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endParaRPr lang="en-US" altLang="zh-CN"/>
          </a:p>
        </p:txBody>
      </p:sp>
      <p:sp>
        <p:nvSpPr>
          <p:cNvPr id="9421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0097A8A0-D5A6-46F3-8F7F-54411437AF07}" type="slidenum">
              <a:rPr lang="zh-CN" altLang="en-US"/>
              <a:pPr/>
              <a:t>‹#›</a:t>
            </a:fld>
            <a:endParaRPr lang="en-US" altLang="zh-CN"/>
          </a:p>
        </p:txBody>
      </p:sp>
    </p:spTree>
    <p:extLst>
      <p:ext uri="{BB962C8B-B14F-4D97-AF65-F5344CB8AC3E}">
        <p14:creationId xmlns:p14="http://schemas.microsoft.com/office/powerpoint/2010/main" val="7377421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ln/>
        </p:spPr>
        <p:txBody>
          <a:bodyPr/>
          <a:lstStyle/>
          <a:p>
            <a:fld id="{EEA2FE39-85E5-4900-80BC-45CCED79E9C9}" type="slidenum">
              <a:rPr lang="zh-CN" altLang="en-US"/>
              <a:pPr/>
              <a:t>2</a:t>
            </a:fld>
            <a:endParaRPr lang="en-US" altLang="zh-CN"/>
          </a:p>
        </p:txBody>
      </p:sp>
      <p:sp>
        <p:nvSpPr>
          <p:cNvPr id="144386" name="Rectangle 2"/>
          <p:cNvSpPr>
            <a:spLocks noGrp="1" noRot="1" noChangeAspect="1" noChangeArrowheads="1" noTextEdit="1"/>
          </p:cNvSpPr>
          <p:nvPr>
            <p:ph type="sldImg"/>
          </p:nvPr>
        </p:nvSpPr>
        <p:spPr>
          <a:ln/>
        </p:spPr>
      </p:sp>
      <p:sp>
        <p:nvSpPr>
          <p:cNvPr id="144387" name="Rectangle 3"/>
          <p:cNvSpPr>
            <a:spLocks noGrp="1" noChangeArrowheads="1"/>
          </p:cNvSpPr>
          <p:nvPr>
            <p:ph type="body" idx="1"/>
          </p:nvPr>
        </p:nvSpPr>
        <p:spPr/>
        <p:txBody>
          <a:bodyPr/>
          <a:lstStyle/>
          <a:p>
            <a:endParaRPr lang="zh-CN" altLang="en-US"/>
          </a:p>
        </p:txBody>
      </p:sp>
    </p:spTree>
    <p:extLst>
      <p:ext uri="{BB962C8B-B14F-4D97-AF65-F5344CB8AC3E}">
        <p14:creationId xmlns:p14="http://schemas.microsoft.com/office/powerpoint/2010/main" val="4137587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7586" name="Group 2"/>
          <p:cNvGrpSpPr>
            <a:grpSpLocks/>
          </p:cNvGrpSpPr>
          <p:nvPr/>
        </p:nvGrpSpPr>
        <p:grpSpPr bwMode="auto">
          <a:xfrm>
            <a:off x="0" y="0"/>
            <a:ext cx="8458200" cy="5943600"/>
            <a:chOff x="0" y="0"/>
            <a:chExt cx="5328" cy="3744"/>
          </a:xfrm>
        </p:grpSpPr>
        <p:sp>
          <p:nvSpPr>
            <p:cNvPr id="67587" name="Freeform 3"/>
            <p:cNvSpPr>
              <a:spLocks/>
            </p:cNvSpPr>
            <p:nvPr/>
          </p:nvSpPr>
          <p:spPr bwMode="hidden">
            <a:xfrm>
              <a:off x="0" y="1440"/>
              <a:ext cx="5155" cy="2304"/>
            </a:xfrm>
            <a:custGeom>
              <a:avLst/>
              <a:gdLst>
                <a:gd name="T0" fmla="*/ 5154 w 5155"/>
                <a:gd name="T1" fmla="*/ 1769 h 2304"/>
                <a:gd name="T2" fmla="*/ 0 w 5155"/>
                <a:gd name="T3" fmla="*/ 2304 h 2304"/>
                <a:gd name="T4" fmla="*/ 0 w 5155"/>
                <a:gd name="T5" fmla="*/ 1252 h 2304"/>
                <a:gd name="T6" fmla="*/ 5155 w 5155"/>
                <a:gd name="T7" fmla="*/ 0 h 2304"/>
                <a:gd name="T8" fmla="*/ 5155 w 5155"/>
                <a:gd name="T9" fmla="*/ 1416 h 2304"/>
                <a:gd name="T10" fmla="*/ 5154 w 5155"/>
                <a:gd name="T11" fmla="*/ 1769 h 2304"/>
              </a:gdLst>
              <a:ahLst/>
              <a:cxnLst>
                <a:cxn ang="0">
                  <a:pos x="T0" y="T1"/>
                </a:cxn>
                <a:cxn ang="0">
                  <a:pos x="T2" y="T3"/>
                </a:cxn>
                <a:cxn ang="0">
                  <a:pos x="T4" y="T5"/>
                </a:cxn>
                <a:cxn ang="0">
                  <a:pos x="T6" y="T7"/>
                </a:cxn>
                <a:cxn ang="0">
                  <a:pos x="T8" y="T9"/>
                </a:cxn>
                <a:cxn ang="0">
                  <a:pos x="T10" y="T11"/>
                </a:cxn>
              </a:cxnLst>
              <a:rect l="0" t="0" r="r" b="b"/>
              <a:pathLst>
                <a:path w="5155" h="2304">
                  <a:moveTo>
                    <a:pt x="5154" y="1769"/>
                  </a:moveTo>
                  <a:lnTo>
                    <a:pt x="0" y="2304"/>
                  </a:lnTo>
                  <a:lnTo>
                    <a:pt x="0" y="1252"/>
                  </a:lnTo>
                  <a:lnTo>
                    <a:pt x="5155" y="0"/>
                  </a:lnTo>
                  <a:lnTo>
                    <a:pt x="5155" y="1416"/>
                  </a:lnTo>
                  <a:lnTo>
                    <a:pt x="5154" y="1769"/>
                  </a:lnTo>
                  <a:close/>
                </a:path>
              </a:pathLst>
            </a:custGeom>
            <a:gradFill rotWithShape="1">
              <a:gsLst>
                <a:gs pos="0">
                  <a:schemeClr val="bg1">
                    <a:gamma/>
                    <a:shade val="84706"/>
                    <a:invGamma/>
                  </a:schemeClr>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588" name="Freeform 4"/>
            <p:cNvSpPr>
              <a:spLocks/>
            </p:cNvSpPr>
            <p:nvPr/>
          </p:nvSpPr>
          <p:spPr bwMode="hidden">
            <a:xfrm>
              <a:off x="0" y="0"/>
              <a:ext cx="5328" cy="3689"/>
            </a:xfrm>
            <a:custGeom>
              <a:avLst/>
              <a:gdLst>
                <a:gd name="T0" fmla="*/ 5311 w 5328"/>
                <a:gd name="T1" fmla="*/ 3209 h 3689"/>
                <a:gd name="T2" fmla="*/ 0 w 5328"/>
                <a:gd name="T3" fmla="*/ 3689 h 3689"/>
                <a:gd name="T4" fmla="*/ 0 w 5328"/>
                <a:gd name="T5" fmla="*/ 9 h 3689"/>
                <a:gd name="T6" fmla="*/ 5328 w 5328"/>
                <a:gd name="T7" fmla="*/ 0 h 3689"/>
                <a:gd name="T8" fmla="*/ 5311 w 5328"/>
                <a:gd name="T9" fmla="*/ 3209 h 3689"/>
              </a:gdLst>
              <a:ahLst/>
              <a:cxnLst>
                <a:cxn ang="0">
                  <a:pos x="T0" y="T1"/>
                </a:cxn>
                <a:cxn ang="0">
                  <a:pos x="T2" y="T3"/>
                </a:cxn>
                <a:cxn ang="0">
                  <a:pos x="T4" y="T5"/>
                </a:cxn>
                <a:cxn ang="0">
                  <a:pos x="T6" y="T7"/>
                </a:cxn>
                <a:cxn ang="0">
                  <a:pos x="T8" y="T9"/>
                </a:cxn>
              </a:cxnLst>
              <a:rect l="0" t="0" r="r" b="b"/>
              <a:pathLst>
                <a:path w="5328" h="3689">
                  <a:moveTo>
                    <a:pt x="5311" y="3209"/>
                  </a:moveTo>
                  <a:lnTo>
                    <a:pt x="0" y="3689"/>
                  </a:lnTo>
                  <a:lnTo>
                    <a:pt x="0" y="9"/>
                  </a:lnTo>
                  <a:lnTo>
                    <a:pt x="5328" y="0"/>
                  </a:lnTo>
                  <a:lnTo>
                    <a:pt x="5311" y="3209"/>
                  </a:lnTo>
                  <a:close/>
                </a:path>
              </a:pathLst>
            </a:custGeom>
            <a:gradFill rotWithShape="1">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7589" name="Rectangle 5"/>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zh-CN" noProof="0" smtClean="0"/>
              <a:t>Click to edit Master subtitle style</a:t>
            </a:r>
          </a:p>
        </p:txBody>
      </p:sp>
      <p:sp>
        <p:nvSpPr>
          <p:cNvPr id="67590" name="Rectangle 6"/>
          <p:cNvSpPr>
            <a:spLocks noGrp="1" noChangeArrowheads="1"/>
          </p:cNvSpPr>
          <p:nvPr>
            <p:ph type="dt" sz="quarter" idx="2"/>
          </p:nvPr>
        </p:nvSpPr>
        <p:spPr/>
        <p:txBody>
          <a:bodyPr/>
          <a:lstStyle>
            <a:lvl1pPr>
              <a:defRPr/>
            </a:lvl1pPr>
          </a:lstStyle>
          <a:p>
            <a:r>
              <a:rPr lang="zh-CN" altLang="en-US"/>
              <a:t>April 12, 2011</a:t>
            </a:r>
            <a:endParaRPr lang="en-US" altLang="zh-CN"/>
          </a:p>
        </p:txBody>
      </p:sp>
      <p:sp>
        <p:nvSpPr>
          <p:cNvPr id="67591" name="Rectangle 7"/>
          <p:cNvSpPr>
            <a:spLocks noGrp="1" noChangeArrowheads="1"/>
          </p:cNvSpPr>
          <p:nvPr>
            <p:ph type="ftr" sz="quarter" idx="3"/>
          </p:nvPr>
        </p:nvSpPr>
        <p:spPr/>
        <p:txBody>
          <a:bodyPr/>
          <a:lstStyle>
            <a:lvl1pPr>
              <a:defRPr/>
            </a:lvl1pPr>
          </a:lstStyle>
          <a:p>
            <a:r>
              <a:rPr lang="zh-CN" altLang="en-US"/>
              <a:t>Principles of Macroeconomics, Day 5 - Malthus</a:t>
            </a:r>
            <a:endParaRPr lang="en-US" altLang="zh-CN"/>
          </a:p>
        </p:txBody>
      </p:sp>
      <p:sp>
        <p:nvSpPr>
          <p:cNvPr id="67592" name="Rectangle 8"/>
          <p:cNvSpPr>
            <a:spLocks noGrp="1" noChangeArrowheads="1"/>
          </p:cNvSpPr>
          <p:nvPr>
            <p:ph type="sldNum" sz="quarter" idx="4"/>
          </p:nvPr>
        </p:nvSpPr>
        <p:spPr/>
        <p:txBody>
          <a:bodyPr/>
          <a:lstStyle>
            <a:lvl1pPr>
              <a:defRPr/>
            </a:lvl1pPr>
          </a:lstStyle>
          <a:p>
            <a:fld id="{138B93F1-0A6C-49FC-8C3E-67DD44F942DE}" type="slidenum">
              <a:rPr lang="zh-CN" altLang="en-US"/>
              <a:pPr/>
              <a:t>‹#›</a:t>
            </a:fld>
            <a:endParaRPr lang="en-US" altLang="zh-CN"/>
          </a:p>
        </p:txBody>
      </p:sp>
      <p:sp>
        <p:nvSpPr>
          <p:cNvPr id="67593" name="Rectangle 9"/>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en-US" altLang="zh-CN" noProof="0" smtClean="0"/>
              <a:t>Click to edit Master title style</a:t>
            </a: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zh-CN" altLang="en-US"/>
              <a:t>April 12, 2011</a:t>
            </a:r>
            <a:endParaRPr lang="en-US" altLang="zh-CN"/>
          </a:p>
        </p:txBody>
      </p:sp>
      <p:sp>
        <p:nvSpPr>
          <p:cNvPr id="5" name="Footer Placeholder 4"/>
          <p:cNvSpPr>
            <a:spLocks noGrp="1"/>
          </p:cNvSpPr>
          <p:nvPr>
            <p:ph type="ftr" sz="quarter" idx="11"/>
          </p:nvPr>
        </p:nvSpPr>
        <p:spPr/>
        <p:txBody>
          <a:bodyPr/>
          <a:lstStyle>
            <a:lvl1pPr>
              <a:defRPr/>
            </a:lvl1pPr>
          </a:lstStyle>
          <a:p>
            <a:r>
              <a:rPr lang="zh-CN" altLang="en-US"/>
              <a:t>Principles of Macroeconomics, Day 5 - Malthus</a:t>
            </a:r>
            <a:endParaRPr lang="en-US" altLang="zh-CN"/>
          </a:p>
        </p:txBody>
      </p:sp>
      <p:sp>
        <p:nvSpPr>
          <p:cNvPr id="6" name="Slide Number Placeholder 5"/>
          <p:cNvSpPr>
            <a:spLocks noGrp="1"/>
          </p:cNvSpPr>
          <p:nvPr>
            <p:ph type="sldNum" sz="quarter" idx="12"/>
          </p:nvPr>
        </p:nvSpPr>
        <p:spPr/>
        <p:txBody>
          <a:bodyPr/>
          <a:lstStyle>
            <a:lvl1pPr>
              <a:defRPr/>
            </a:lvl1pPr>
          </a:lstStyle>
          <a:p>
            <a:fld id="{86A5A6B6-F20D-4A1E-ABD3-A010AE8DE5C8}" type="slidenum">
              <a:rPr lang="zh-CN" altLang="en-US"/>
              <a:pPr/>
              <a:t>‹#›</a:t>
            </a:fld>
            <a:endParaRPr lang="en-US" altLang="zh-CN"/>
          </a:p>
        </p:txBody>
      </p:sp>
    </p:spTree>
    <p:extLst>
      <p:ext uri="{BB962C8B-B14F-4D97-AF65-F5344CB8AC3E}">
        <p14:creationId xmlns:p14="http://schemas.microsoft.com/office/powerpoint/2010/main" val="33288187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21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21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zh-CN" altLang="en-US"/>
              <a:t>April 12, 2011</a:t>
            </a:r>
            <a:endParaRPr lang="en-US" altLang="zh-CN"/>
          </a:p>
        </p:txBody>
      </p:sp>
      <p:sp>
        <p:nvSpPr>
          <p:cNvPr id="5" name="Footer Placeholder 4"/>
          <p:cNvSpPr>
            <a:spLocks noGrp="1"/>
          </p:cNvSpPr>
          <p:nvPr>
            <p:ph type="ftr" sz="quarter" idx="11"/>
          </p:nvPr>
        </p:nvSpPr>
        <p:spPr/>
        <p:txBody>
          <a:bodyPr/>
          <a:lstStyle>
            <a:lvl1pPr>
              <a:defRPr/>
            </a:lvl1pPr>
          </a:lstStyle>
          <a:p>
            <a:r>
              <a:rPr lang="zh-CN" altLang="en-US"/>
              <a:t>Principles of Macroeconomics, Day 5 - Malthus</a:t>
            </a:r>
            <a:endParaRPr lang="en-US" altLang="zh-CN"/>
          </a:p>
        </p:txBody>
      </p:sp>
      <p:sp>
        <p:nvSpPr>
          <p:cNvPr id="6" name="Slide Number Placeholder 5"/>
          <p:cNvSpPr>
            <a:spLocks noGrp="1"/>
          </p:cNvSpPr>
          <p:nvPr>
            <p:ph type="sldNum" sz="quarter" idx="12"/>
          </p:nvPr>
        </p:nvSpPr>
        <p:spPr/>
        <p:txBody>
          <a:bodyPr/>
          <a:lstStyle>
            <a:lvl1pPr>
              <a:defRPr/>
            </a:lvl1pPr>
          </a:lstStyle>
          <a:p>
            <a:fld id="{6BEB7CE9-EB64-4426-B029-85EA9D787B66}" type="slidenum">
              <a:rPr lang="zh-CN" altLang="en-US"/>
              <a:pPr/>
              <a:t>‹#›</a:t>
            </a:fld>
            <a:endParaRPr lang="en-US" altLang="zh-CN"/>
          </a:p>
        </p:txBody>
      </p:sp>
    </p:spTree>
    <p:extLst>
      <p:ext uri="{BB962C8B-B14F-4D97-AF65-F5344CB8AC3E}">
        <p14:creationId xmlns:p14="http://schemas.microsoft.com/office/powerpoint/2010/main" val="328122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39271" y="6248400"/>
            <a:ext cx="2133600" cy="457200"/>
          </a:xfrm>
        </p:spPr>
        <p:txBody>
          <a:bodyPr/>
          <a:lstStyle>
            <a:lvl1pPr>
              <a:defRPr/>
            </a:lvl1pPr>
          </a:lstStyle>
          <a:p>
            <a:r>
              <a:rPr lang="en-US" altLang="zh-CN" dirty="0" smtClean="0"/>
              <a:t>February</a:t>
            </a:r>
            <a:r>
              <a:rPr lang="zh-CN" altLang="en-US" dirty="0" smtClean="0"/>
              <a:t> 2</a:t>
            </a:r>
            <a:r>
              <a:rPr lang="en-US" altLang="zh-CN" dirty="0" smtClean="0"/>
              <a:t>8</a:t>
            </a:r>
            <a:r>
              <a:rPr lang="zh-CN" altLang="en-US" dirty="0" smtClean="0"/>
              <a:t>, 201</a:t>
            </a:r>
            <a:r>
              <a:rPr lang="en-US" altLang="zh-CN" dirty="0" smtClean="0"/>
              <a:t>7</a:t>
            </a:r>
            <a:endParaRPr lang="en-US" altLang="zh-CN" dirty="0"/>
          </a:p>
        </p:txBody>
      </p:sp>
      <p:sp>
        <p:nvSpPr>
          <p:cNvPr id="5" name="Footer Placeholder 4"/>
          <p:cNvSpPr>
            <a:spLocks noGrp="1"/>
          </p:cNvSpPr>
          <p:nvPr>
            <p:ph type="ftr" sz="quarter" idx="11"/>
          </p:nvPr>
        </p:nvSpPr>
        <p:spPr/>
        <p:txBody>
          <a:bodyPr/>
          <a:lstStyle>
            <a:lvl1pPr>
              <a:defRPr/>
            </a:lvl1pPr>
          </a:lstStyle>
          <a:p>
            <a:r>
              <a:rPr lang="zh-CN" altLang="en-US" dirty="0"/>
              <a:t>Principles of Macroeconomics, </a:t>
            </a:r>
            <a:r>
              <a:rPr lang="zh-CN" altLang="en-US" dirty="0" smtClean="0"/>
              <a:t>Malthus</a:t>
            </a:r>
            <a:endParaRPr lang="en-US" altLang="zh-CN" dirty="0"/>
          </a:p>
        </p:txBody>
      </p:sp>
      <p:sp>
        <p:nvSpPr>
          <p:cNvPr id="6" name="Slide Number Placeholder 5"/>
          <p:cNvSpPr>
            <a:spLocks noGrp="1"/>
          </p:cNvSpPr>
          <p:nvPr>
            <p:ph type="sldNum" sz="quarter" idx="12"/>
          </p:nvPr>
        </p:nvSpPr>
        <p:spPr/>
        <p:txBody>
          <a:bodyPr/>
          <a:lstStyle>
            <a:lvl1pPr>
              <a:defRPr/>
            </a:lvl1pPr>
          </a:lstStyle>
          <a:p>
            <a:fld id="{6CAAA166-DA31-429B-857E-02F5A742A1A1}" type="slidenum">
              <a:rPr lang="zh-CN" altLang="en-US"/>
              <a:pPr/>
              <a:t>‹#›</a:t>
            </a:fld>
            <a:endParaRPr lang="en-US" altLang="zh-CN"/>
          </a:p>
        </p:txBody>
      </p:sp>
    </p:spTree>
    <p:extLst>
      <p:ext uri="{BB962C8B-B14F-4D97-AF65-F5344CB8AC3E}">
        <p14:creationId xmlns:p14="http://schemas.microsoft.com/office/powerpoint/2010/main" val="1165769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zh-CN" altLang="en-US"/>
              <a:t>April 12, 2011</a:t>
            </a:r>
            <a:endParaRPr lang="en-US" altLang="zh-CN"/>
          </a:p>
        </p:txBody>
      </p:sp>
      <p:sp>
        <p:nvSpPr>
          <p:cNvPr id="5" name="Footer Placeholder 4"/>
          <p:cNvSpPr>
            <a:spLocks noGrp="1"/>
          </p:cNvSpPr>
          <p:nvPr>
            <p:ph type="ftr" sz="quarter" idx="11"/>
          </p:nvPr>
        </p:nvSpPr>
        <p:spPr/>
        <p:txBody>
          <a:bodyPr/>
          <a:lstStyle>
            <a:lvl1pPr>
              <a:defRPr/>
            </a:lvl1pPr>
          </a:lstStyle>
          <a:p>
            <a:r>
              <a:rPr lang="zh-CN" altLang="en-US"/>
              <a:t>Principles of Macroeconomics, Day 5 - Malthus</a:t>
            </a:r>
            <a:endParaRPr lang="en-US" altLang="zh-CN"/>
          </a:p>
        </p:txBody>
      </p:sp>
      <p:sp>
        <p:nvSpPr>
          <p:cNvPr id="6" name="Slide Number Placeholder 5"/>
          <p:cNvSpPr>
            <a:spLocks noGrp="1"/>
          </p:cNvSpPr>
          <p:nvPr>
            <p:ph type="sldNum" sz="quarter" idx="12"/>
          </p:nvPr>
        </p:nvSpPr>
        <p:spPr/>
        <p:txBody>
          <a:bodyPr/>
          <a:lstStyle>
            <a:lvl1pPr>
              <a:defRPr/>
            </a:lvl1pPr>
          </a:lstStyle>
          <a:p>
            <a:fld id="{724A04BD-6E04-4C6C-9CAF-FC957581962E}" type="slidenum">
              <a:rPr lang="zh-CN" altLang="en-US"/>
              <a:pPr/>
              <a:t>‹#›</a:t>
            </a:fld>
            <a:endParaRPr lang="en-US" altLang="zh-CN"/>
          </a:p>
        </p:txBody>
      </p:sp>
    </p:spTree>
    <p:extLst>
      <p:ext uri="{BB962C8B-B14F-4D97-AF65-F5344CB8AC3E}">
        <p14:creationId xmlns:p14="http://schemas.microsoft.com/office/powerpoint/2010/main" val="1365207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zh-CN" altLang="en-US"/>
              <a:t>April 12, 2011</a:t>
            </a:r>
            <a:endParaRPr lang="en-US" altLang="zh-CN"/>
          </a:p>
        </p:txBody>
      </p:sp>
      <p:sp>
        <p:nvSpPr>
          <p:cNvPr id="6" name="Footer Placeholder 5"/>
          <p:cNvSpPr>
            <a:spLocks noGrp="1"/>
          </p:cNvSpPr>
          <p:nvPr>
            <p:ph type="ftr" sz="quarter" idx="11"/>
          </p:nvPr>
        </p:nvSpPr>
        <p:spPr/>
        <p:txBody>
          <a:bodyPr/>
          <a:lstStyle>
            <a:lvl1pPr>
              <a:defRPr/>
            </a:lvl1pPr>
          </a:lstStyle>
          <a:p>
            <a:r>
              <a:rPr lang="zh-CN" altLang="en-US"/>
              <a:t>Principles of Macroeconomics, Day 5 - Malthus</a:t>
            </a:r>
            <a:endParaRPr lang="en-US" altLang="zh-CN"/>
          </a:p>
        </p:txBody>
      </p:sp>
      <p:sp>
        <p:nvSpPr>
          <p:cNvPr id="7" name="Slide Number Placeholder 6"/>
          <p:cNvSpPr>
            <a:spLocks noGrp="1"/>
          </p:cNvSpPr>
          <p:nvPr>
            <p:ph type="sldNum" sz="quarter" idx="12"/>
          </p:nvPr>
        </p:nvSpPr>
        <p:spPr/>
        <p:txBody>
          <a:bodyPr/>
          <a:lstStyle>
            <a:lvl1pPr>
              <a:defRPr/>
            </a:lvl1pPr>
          </a:lstStyle>
          <a:p>
            <a:fld id="{47EE63BE-C3FF-42D7-AE6D-F0159453ECAB}" type="slidenum">
              <a:rPr lang="zh-CN" altLang="en-US"/>
              <a:pPr/>
              <a:t>‹#›</a:t>
            </a:fld>
            <a:endParaRPr lang="en-US" altLang="zh-CN"/>
          </a:p>
        </p:txBody>
      </p:sp>
    </p:spTree>
    <p:extLst>
      <p:ext uri="{BB962C8B-B14F-4D97-AF65-F5344CB8AC3E}">
        <p14:creationId xmlns:p14="http://schemas.microsoft.com/office/powerpoint/2010/main" val="3203496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zh-CN" altLang="en-US"/>
              <a:t>April 12, 2011</a:t>
            </a:r>
            <a:endParaRPr lang="en-US" altLang="zh-CN"/>
          </a:p>
        </p:txBody>
      </p:sp>
      <p:sp>
        <p:nvSpPr>
          <p:cNvPr id="8" name="Footer Placeholder 7"/>
          <p:cNvSpPr>
            <a:spLocks noGrp="1"/>
          </p:cNvSpPr>
          <p:nvPr>
            <p:ph type="ftr" sz="quarter" idx="11"/>
          </p:nvPr>
        </p:nvSpPr>
        <p:spPr/>
        <p:txBody>
          <a:bodyPr/>
          <a:lstStyle>
            <a:lvl1pPr>
              <a:defRPr/>
            </a:lvl1pPr>
          </a:lstStyle>
          <a:p>
            <a:r>
              <a:rPr lang="zh-CN" altLang="en-US"/>
              <a:t>Principles of Macroeconomics, Day 5 - Malthus</a:t>
            </a:r>
            <a:endParaRPr lang="en-US" altLang="zh-CN"/>
          </a:p>
        </p:txBody>
      </p:sp>
      <p:sp>
        <p:nvSpPr>
          <p:cNvPr id="9" name="Slide Number Placeholder 8"/>
          <p:cNvSpPr>
            <a:spLocks noGrp="1"/>
          </p:cNvSpPr>
          <p:nvPr>
            <p:ph type="sldNum" sz="quarter" idx="12"/>
          </p:nvPr>
        </p:nvSpPr>
        <p:spPr/>
        <p:txBody>
          <a:bodyPr/>
          <a:lstStyle>
            <a:lvl1pPr>
              <a:defRPr/>
            </a:lvl1pPr>
          </a:lstStyle>
          <a:p>
            <a:fld id="{EA883AFD-76D2-4BCB-9730-94D70CF6C892}" type="slidenum">
              <a:rPr lang="zh-CN" altLang="en-US"/>
              <a:pPr/>
              <a:t>‹#›</a:t>
            </a:fld>
            <a:endParaRPr lang="en-US" altLang="zh-CN"/>
          </a:p>
        </p:txBody>
      </p:sp>
    </p:spTree>
    <p:extLst>
      <p:ext uri="{BB962C8B-B14F-4D97-AF65-F5344CB8AC3E}">
        <p14:creationId xmlns:p14="http://schemas.microsoft.com/office/powerpoint/2010/main" val="2625182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zh-CN" altLang="en-US"/>
              <a:t>April 12, 2011</a:t>
            </a:r>
            <a:endParaRPr lang="en-US" altLang="zh-CN"/>
          </a:p>
        </p:txBody>
      </p:sp>
      <p:sp>
        <p:nvSpPr>
          <p:cNvPr id="4" name="Footer Placeholder 3"/>
          <p:cNvSpPr>
            <a:spLocks noGrp="1"/>
          </p:cNvSpPr>
          <p:nvPr>
            <p:ph type="ftr" sz="quarter" idx="11"/>
          </p:nvPr>
        </p:nvSpPr>
        <p:spPr/>
        <p:txBody>
          <a:bodyPr/>
          <a:lstStyle>
            <a:lvl1pPr>
              <a:defRPr/>
            </a:lvl1pPr>
          </a:lstStyle>
          <a:p>
            <a:r>
              <a:rPr lang="zh-CN" altLang="en-US"/>
              <a:t>Principles of Macroeconomics, Day 5 - Malthus</a:t>
            </a:r>
            <a:endParaRPr lang="en-US" altLang="zh-CN"/>
          </a:p>
        </p:txBody>
      </p:sp>
      <p:sp>
        <p:nvSpPr>
          <p:cNvPr id="5" name="Slide Number Placeholder 4"/>
          <p:cNvSpPr>
            <a:spLocks noGrp="1"/>
          </p:cNvSpPr>
          <p:nvPr>
            <p:ph type="sldNum" sz="quarter" idx="12"/>
          </p:nvPr>
        </p:nvSpPr>
        <p:spPr/>
        <p:txBody>
          <a:bodyPr/>
          <a:lstStyle>
            <a:lvl1pPr>
              <a:defRPr/>
            </a:lvl1pPr>
          </a:lstStyle>
          <a:p>
            <a:fld id="{A7969B45-A75F-48B8-B0C3-2DC161CFFA94}" type="slidenum">
              <a:rPr lang="zh-CN" altLang="en-US"/>
              <a:pPr/>
              <a:t>‹#›</a:t>
            </a:fld>
            <a:endParaRPr lang="en-US" altLang="zh-CN"/>
          </a:p>
        </p:txBody>
      </p:sp>
    </p:spTree>
    <p:extLst>
      <p:ext uri="{BB962C8B-B14F-4D97-AF65-F5344CB8AC3E}">
        <p14:creationId xmlns:p14="http://schemas.microsoft.com/office/powerpoint/2010/main" val="30059331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zh-CN" altLang="en-US"/>
              <a:t>April 12, 2011</a:t>
            </a:r>
            <a:endParaRPr lang="en-US" altLang="zh-CN"/>
          </a:p>
        </p:txBody>
      </p:sp>
      <p:sp>
        <p:nvSpPr>
          <p:cNvPr id="3" name="Footer Placeholder 2"/>
          <p:cNvSpPr>
            <a:spLocks noGrp="1"/>
          </p:cNvSpPr>
          <p:nvPr>
            <p:ph type="ftr" sz="quarter" idx="11"/>
          </p:nvPr>
        </p:nvSpPr>
        <p:spPr/>
        <p:txBody>
          <a:bodyPr/>
          <a:lstStyle>
            <a:lvl1pPr>
              <a:defRPr/>
            </a:lvl1pPr>
          </a:lstStyle>
          <a:p>
            <a:r>
              <a:rPr lang="zh-CN" altLang="en-US"/>
              <a:t>Principles of Macroeconomics, Day 5 - Malthus</a:t>
            </a:r>
            <a:endParaRPr lang="en-US" altLang="zh-CN"/>
          </a:p>
        </p:txBody>
      </p:sp>
      <p:sp>
        <p:nvSpPr>
          <p:cNvPr id="4" name="Slide Number Placeholder 3"/>
          <p:cNvSpPr>
            <a:spLocks noGrp="1"/>
          </p:cNvSpPr>
          <p:nvPr>
            <p:ph type="sldNum" sz="quarter" idx="12"/>
          </p:nvPr>
        </p:nvSpPr>
        <p:spPr/>
        <p:txBody>
          <a:bodyPr/>
          <a:lstStyle>
            <a:lvl1pPr>
              <a:defRPr/>
            </a:lvl1pPr>
          </a:lstStyle>
          <a:p>
            <a:fld id="{A30F7F96-4368-4B63-953B-A44E862093B1}" type="slidenum">
              <a:rPr lang="zh-CN" altLang="en-US"/>
              <a:pPr/>
              <a:t>‹#›</a:t>
            </a:fld>
            <a:endParaRPr lang="en-US" altLang="zh-CN"/>
          </a:p>
        </p:txBody>
      </p:sp>
    </p:spTree>
    <p:extLst>
      <p:ext uri="{BB962C8B-B14F-4D97-AF65-F5344CB8AC3E}">
        <p14:creationId xmlns:p14="http://schemas.microsoft.com/office/powerpoint/2010/main" val="27944334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zh-CN" altLang="en-US"/>
              <a:t>April 12, 2011</a:t>
            </a:r>
            <a:endParaRPr lang="en-US" altLang="zh-CN"/>
          </a:p>
        </p:txBody>
      </p:sp>
      <p:sp>
        <p:nvSpPr>
          <p:cNvPr id="6" name="Footer Placeholder 5"/>
          <p:cNvSpPr>
            <a:spLocks noGrp="1"/>
          </p:cNvSpPr>
          <p:nvPr>
            <p:ph type="ftr" sz="quarter" idx="11"/>
          </p:nvPr>
        </p:nvSpPr>
        <p:spPr/>
        <p:txBody>
          <a:bodyPr/>
          <a:lstStyle>
            <a:lvl1pPr>
              <a:defRPr/>
            </a:lvl1pPr>
          </a:lstStyle>
          <a:p>
            <a:r>
              <a:rPr lang="zh-CN" altLang="en-US"/>
              <a:t>Principles of Macroeconomics, Day 5 - Malthus</a:t>
            </a:r>
            <a:endParaRPr lang="en-US" altLang="zh-CN"/>
          </a:p>
        </p:txBody>
      </p:sp>
      <p:sp>
        <p:nvSpPr>
          <p:cNvPr id="7" name="Slide Number Placeholder 6"/>
          <p:cNvSpPr>
            <a:spLocks noGrp="1"/>
          </p:cNvSpPr>
          <p:nvPr>
            <p:ph type="sldNum" sz="quarter" idx="12"/>
          </p:nvPr>
        </p:nvSpPr>
        <p:spPr/>
        <p:txBody>
          <a:bodyPr/>
          <a:lstStyle>
            <a:lvl1pPr>
              <a:defRPr/>
            </a:lvl1pPr>
          </a:lstStyle>
          <a:p>
            <a:fld id="{4907F8E9-A924-4069-BB19-A5606408AE97}" type="slidenum">
              <a:rPr lang="zh-CN" altLang="en-US"/>
              <a:pPr/>
              <a:t>‹#›</a:t>
            </a:fld>
            <a:endParaRPr lang="en-US" altLang="zh-CN"/>
          </a:p>
        </p:txBody>
      </p:sp>
    </p:spTree>
    <p:extLst>
      <p:ext uri="{BB962C8B-B14F-4D97-AF65-F5344CB8AC3E}">
        <p14:creationId xmlns:p14="http://schemas.microsoft.com/office/powerpoint/2010/main" val="1629683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zh-CN" altLang="en-US"/>
              <a:t>April 12, 2011</a:t>
            </a:r>
            <a:endParaRPr lang="en-US" altLang="zh-CN"/>
          </a:p>
        </p:txBody>
      </p:sp>
      <p:sp>
        <p:nvSpPr>
          <p:cNvPr id="6" name="Footer Placeholder 5"/>
          <p:cNvSpPr>
            <a:spLocks noGrp="1"/>
          </p:cNvSpPr>
          <p:nvPr>
            <p:ph type="ftr" sz="quarter" idx="11"/>
          </p:nvPr>
        </p:nvSpPr>
        <p:spPr/>
        <p:txBody>
          <a:bodyPr/>
          <a:lstStyle>
            <a:lvl1pPr>
              <a:defRPr/>
            </a:lvl1pPr>
          </a:lstStyle>
          <a:p>
            <a:r>
              <a:rPr lang="zh-CN" altLang="en-US"/>
              <a:t>Principles of Macroeconomics, Day 5 - Malthus</a:t>
            </a:r>
            <a:endParaRPr lang="en-US" altLang="zh-CN"/>
          </a:p>
        </p:txBody>
      </p:sp>
      <p:sp>
        <p:nvSpPr>
          <p:cNvPr id="7" name="Slide Number Placeholder 6"/>
          <p:cNvSpPr>
            <a:spLocks noGrp="1"/>
          </p:cNvSpPr>
          <p:nvPr>
            <p:ph type="sldNum" sz="quarter" idx="12"/>
          </p:nvPr>
        </p:nvSpPr>
        <p:spPr/>
        <p:txBody>
          <a:bodyPr/>
          <a:lstStyle>
            <a:lvl1pPr>
              <a:defRPr/>
            </a:lvl1pPr>
          </a:lstStyle>
          <a:p>
            <a:fld id="{5C42633B-28D9-49BA-83EB-E9C315D90224}" type="slidenum">
              <a:rPr lang="zh-CN" altLang="en-US"/>
              <a:pPr/>
              <a:t>‹#›</a:t>
            </a:fld>
            <a:endParaRPr lang="en-US" altLang="zh-CN"/>
          </a:p>
        </p:txBody>
      </p:sp>
    </p:spTree>
    <p:extLst>
      <p:ext uri="{BB962C8B-B14F-4D97-AF65-F5344CB8AC3E}">
        <p14:creationId xmlns:p14="http://schemas.microsoft.com/office/powerpoint/2010/main" val="1659000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46275"/>
                <a:invGamma/>
              </a:schemeClr>
            </a:gs>
          </a:gsLst>
          <a:path path="rect">
            <a:fillToRect r="100000" b="100000"/>
          </a:path>
        </a:gradFill>
        <a:effectLst/>
      </p:bgPr>
    </p:bg>
    <p:spTree>
      <p:nvGrpSpPr>
        <p:cNvPr id="1" name=""/>
        <p:cNvGrpSpPr/>
        <p:nvPr/>
      </p:nvGrpSpPr>
      <p:grpSpPr>
        <a:xfrm>
          <a:off x="0" y="0"/>
          <a:ext cx="0" cy="0"/>
          <a:chOff x="0" y="0"/>
          <a:chExt cx="0" cy="0"/>
        </a:xfrm>
      </p:grpSpPr>
      <p:grpSp>
        <p:nvGrpSpPr>
          <p:cNvPr id="66562" name="Group 2"/>
          <p:cNvGrpSpPr>
            <a:grpSpLocks/>
          </p:cNvGrpSpPr>
          <p:nvPr/>
        </p:nvGrpSpPr>
        <p:grpSpPr bwMode="auto">
          <a:xfrm>
            <a:off x="0" y="0"/>
            <a:ext cx="7242175" cy="1981200"/>
            <a:chOff x="0" y="0"/>
            <a:chExt cx="4562" cy="1248"/>
          </a:xfrm>
        </p:grpSpPr>
        <p:sp>
          <p:nvSpPr>
            <p:cNvPr id="66563" name="Freeform 3"/>
            <p:cNvSpPr>
              <a:spLocks/>
            </p:cNvSpPr>
            <p:nvPr/>
          </p:nvSpPr>
          <p:spPr bwMode="hidden">
            <a:xfrm>
              <a:off x="0" y="583"/>
              <a:ext cx="4487" cy="665"/>
            </a:xfrm>
            <a:custGeom>
              <a:avLst/>
              <a:gdLst>
                <a:gd name="T0" fmla="*/ 4800 w 4806"/>
                <a:gd name="T1" fmla="*/ 299 h 665"/>
                <a:gd name="T2" fmla="*/ 0 w 4806"/>
                <a:gd name="T3" fmla="*/ 665 h 665"/>
                <a:gd name="T4" fmla="*/ 0 w 4806"/>
                <a:gd name="T5" fmla="*/ 0 h 665"/>
                <a:gd name="T6" fmla="*/ 4806 w 4806"/>
                <a:gd name="T7" fmla="*/ 1 h 665"/>
                <a:gd name="T8" fmla="*/ 4800 w 4806"/>
                <a:gd name="T9" fmla="*/ 153 h 665"/>
                <a:gd name="T10" fmla="*/ 4800 w 4806"/>
                <a:gd name="T11" fmla="*/ 299 h 665"/>
              </a:gdLst>
              <a:ahLst/>
              <a:cxnLst>
                <a:cxn ang="0">
                  <a:pos x="T0" y="T1"/>
                </a:cxn>
                <a:cxn ang="0">
                  <a:pos x="T2" y="T3"/>
                </a:cxn>
                <a:cxn ang="0">
                  <a:pos x="T4" y="T5"/>
                </a:cxn>
                <a:cxn ang="0">
                  <a:pos x="T6" y="T7"/>
                </a:cxn>
                <a:cxn ang="0">
                  <a:pos x="T8" y="T9"/>
                </a:cxn>
                <a:cxn ang="0">
                  <a:pos x="T10" y="T11"/>
                </a:cxn>
              </a:cxnLst>
              <a:rect l="0" t="0" r="r" b="b"/>
              <a:pathLst>
                <a:path w="4806" h="665">
                  <a:moveTo>
                    <a:pt x="4800" y="299"/>
                  </a:moveTo>
                  <a:lnTo>
                    <a:pt x="0" y="665"/>
                  </a:lnTo>
                  <a:lnTo>
                    <a:pt x="0" y="0"/>
                  </a:lnTo>
                  <a:lnTo>
                    <a:pt x="4806" y="1"/>
                  </a:lnTo>
                  <a:lnTo>
                    <a:pt x="4800" y="153"/>
                  </a:lnTo>
                  <a:lnTo>
                    <a:pt x="4800" y="299"/>
                  </a:lnTo>
                  <a:close/>
                </a:path>
              </a:pathLst>
            </a:custGeom>
            <a:gradFill rotWithShape="1">
              <a:gsLst>
                <a:gs pos="0">
                  <a:schemeClr val="bg1">
                    <a:gamma/>
                    <a:shade val="94118"/>
                    <a:invGamma/>
                  </a:schemeClr>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sp>
          <p:nvSpPr>
            <p:cNvPr id="66564" name="Freeform 4"/>
            <p:cNvSpPr>
              <a:spLocks/>
            </p:cNvSpPr>
            <p:nvPr/>
          </p:nvSpPr>
          <p:spPr bwMode="hidden">
            <a:xfrm>
              <a:off x="0" y="0"/>
              <a:ext cx="4562" cy="1199"/>
            </a:xfrm>
            <a:custGeom>
              <a:avLst/>
              <a:gdLst>
                <a:gd name="T0" fmla="*/ 4560 w 4562"/>
                <a:gd name="T1" fmla="*/ 932 h 1199"/>
                <a:gd name="T2" fmla="*/ 0 w 4562"/>
                <a:gd name="T3" fmla="*/ 1199 h 1199"/>
                <a:gd name="T4" fmla="*/ 0 w 4562"/>
                <a:gd name="T5" fmla="*/ 0 h 1199"/>
                <a:gd name="T6" fmla="*/ 4562 w 4562"/>
                <a:gd name="T7" fmla="*/ 0 h 1199"/>
                <a:gd name="T8" fmla="*/ 4560 w 4562"/>
                <a:gd name="T9" fmla="*/ 932 h 1199"/>
                <a:gd name="T10" fmla="*/ 4560 w 4562"/>
                <a:gd name="T11" fmla="*/ 932 h 1199"/>
              </a:gdLst>
              <a:ahLst/>
              <a:cxnLst>
                <a:cxn ang="0">
                  <a:pos x="T0" y="T1"/>
                </a:cxn>
                <a:cxn ang="0">
                  <a:pos x="T2" y="T3"/>
                </a:cxn>
                <a:cxn ang="0">
                  <a:pos x="T4" y="T5"/>
                </a:cxn>
                <a:cxn ang="0">
                  <a:pos x="T6" y="T7"/>
                </a:cxn>
                <a:cxn ang="0">
                  <a:pos x="T8" y="T9"/>
                </a:cxn>
                <a:cxn ang="0">
                  <a:pos x="T10" y="T11"/>
                </a:cxn>
              </a:cxnLst>
              <a:rect l="0" t="0" r="r" b="b"/>
              <a:pathLst>
                <a:path w="4562" h="1199">
                  <a:moveTo>
                    <a:pt x="4560" y="932"/>
                  </a:moveTo>
                  <a:lnTo>
                    <a:pt x="0" y="1199"/>
                  </a:lnTo>
                  <a:lnTo>
                    <a:pt x="0" y="0"/>
                  </a:lnTo>
                  <a:lnTo>
                    <a:pt x="4562" y="0"/>
                  </a:lnTo>
                  <a:lnTo>
                    <a:pt x="4560" y="932"/>
                  </a:lnTo>
                  <a:lnTo>
                    <a:pt x="4560" y="932"/>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chemeClr val="tx1"/>
                  </a:solidFill>
                  <a:round/>
                  <a:headEnd/>
                  <a:tailEnd/>
                </a14:hiddenLine>
              </a:ext>
            </a:extLst>
          </p:spPr>
          <p:txBody>
            <a:bodyPr/>
            <a:lstStyle/>
            <a:p>
              <a:endParaRPr lang="en-US"/>
            </a:p>
          </p:txBody>
        </p:sp>
      </p:grpSp>
      <p:sp>
        <p:nvSpPr>
          <p:cNvPr id="66565" name="Rectangle 5"/>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zh-CN" smtClean="0"/>
              <a:t>Click to edit Master title style</a:t>
            </a:r>
          </a:p>
        </p:txBody>
      </p:sp>
      <p:sp>
        <p:nvSpPr>
          <p:cNvPr id="66566" name="Rectangle 6"/>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66567" name="Rectangle 7"/>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ea typeface="SimSun" panose="02010600030101010101" pitchFamily="2" charset="-122"/>
              </a:defRPr>
            </a:lvl1pPr>
          </a:lstStyle>
          <a:p>
            <a:r>
              <a:rPr lang="zh-CN" altLang="en-US"/>
              <a:t>April 12, 2011</a:t>
            </a:r>
            <a:endParaRPr lang="en-US" altLang="zh-CN"/>
          </a:p>
        </p:txBody>
      </p:sp>
      <p:sp>
        <p:nvSpPr>
          <p:cNvPr id="66568" name="Rectangle 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ea typeface="SimSun" panose="02010600030101010101" pitchFamily="2" charset="-122"/>
              </a:defRPr>
            </a:lvl1pPr>
          </a:lstStyle>
          <a:p>
            <a:r>
              <a:rPr lang="zh-CN" altLang="en-US"/>
              <a:t>Principles of Macroeconomics, Day 5 - Malthus</a:t>
            </a:r>
            <a:endParaRPr lang="en-US" altLang="zh-CN"/>
          </a:p>
        </p:txBody>
      </p:sp>
      <p:sp>
        <p:nvSpPr>
          <p:cNvPr id="66569" name="Rectangle 9"/>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ea typeface="SimSun" panose="02010600030101010101" pitchFamily="2" charset="-122"/>
              </a:defRPr>
            </a:lvl1pPr>
          </a:lstStyle>
          <a:p>
            <a:fld id="{C9A21ADF-E2F6-4585-9969-9AD8F3A43D66}" type="slidenum">
              <a:rPr lang="zh-CN" altLang="en-US"/>
              <a:pPr/>
              <a:t>‹#›</a:t>
            </a:fld>
            <a:endParaRPr lang="en-US" altLang="zh-CN"/>
          </a:p>
        </p:txBody>
      </p:sp>
    </p:spTree>
  </p:cSld>
  <p:clrMap bg1="dk2" tx1="lt1" bg2="dk1"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Lst>
  <p:timing>
    <p:tnLst>
      <p:par>
        <p:cTn id="1" dur="indefinite" restart="never" nodeType="tmRoot"/>
      </p:par>
    </p:tnLst>
  </p:timing>
  <p:hf hdr="0"/>
  <p:txStyles>
    <p:titleStyle>
      <a:lvl1pPr algn="ctr" rtl="0" fontAlgn="base">
        <a:spcBef>
          <a:spcPct val="0"/>
        </a:spcBef>
        <a:spcAft>
          <a:spcPct val="0"/>
        </a:spcAft>
        <a:defRPr sz="4400"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8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Font typeface="Wingdings" panose="05000000000000000000" pitchFamily="2" charset="2"/>
        <a:buChar char="§"/>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Font typeface="Wingdings" panose="05000000000000000000" pitchFamily="2" charset="2"/>
        <a:buChar char="§"/>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zh-CN" sz="4800" dirty="0" smtClean="0">
                <a:solidFill>
                  <a:srgbClr val="FFFF00"/>
                </a:solidFill>
                <a:ea typeface="SimSun" panose="02010600030101010101" pitchFamily="2" charset="-122"/>
              </a:rPr>
              <a:t>Introduction to Economics</a:t>
            </a:r>
            <a:r>
              <a:rPr lang="en-US" altLang="zh-CN" sz="4800" dirty="0">
                <a:solidFill>
                  <a:srgbClr val="FFFF00"/>
                </a:solidFill>
                <a:ea typeface="SimSun" panose="02010600030101010101" pitchFamily="2" charset="-122"/>
              </a:rPr>
              <a:t/>
            </a:r>
            <a:br>
              <a:rPr lang="en-US" altLang="zh-CN" sz="4800" dirty="0">
                <a:solidFill>
                  <a:srgbClr val="FFFF00"/>
                </a:solidFill>
                <a:ea typeface="SimSun" panose="02010600030101010101" pitchFamily="2" charset="-122"/>
              </a:rPr>
            </a:br>
            <a:r>
              <a:rPr lang="en-US" altLang="zh-CN" sz="1800" dirty="0">
                <a:solidFill>
                  <a:srgbClr val="FFFF00"/>
                </a:solidFill>
                <a:ea typeface="SimSun" panose="02010600030101010101" pitchFamily="2" charset="-122"/>
              </a:rPr>
              <a:t/>
            </a:r>
            <a:br>
              <a:rPr lang="en-US" altLang="zh-CN" sz="1800" dirty="0">
                <a:solidFill>
                  <a:srgbClr val="FFFF00"/>
                </a:solidFill>
                <a:ea typeface="SimSun" panose="02010600030101010101" pitchFamily="2" charset="-122"/>
              </a:rPr>
            </a:br>
            <a:r>
              <a:rPr lang="en-US" altLang="zh-CN" sz="3200" dirty="0" smtClean="0">
                <a:solidFill>
                  <a:srgbClr val="FFFF00"/>
                </a:solidFill>
                <a:ea typeface="SimSun" panose="02010600030101010101" pitchFamily="2" charset="-122"/>
              </a:rPr>
              <a:t>Malthus</a:t>
            </a:r>
            <a:r>
              <a:rPr lang="en-US" altLang="zh-CN" sz="4800" dirty="0" smtClean="0">
                <a:solidFill>
                  <a:srgbClr val="FFFF00"/>
                </a:solidFill>
                <a:ea typeface="SimSun" panose="02010600030101010101" pitchFamily="2" charset="-122"/>
              </a:rPr>
              <a:t> </a:t>
            </a:r>
            <a:endParaRPr lang="en-US" altLang="zh-CN" sz="4800" dirty="0">
              <a:solidFill>
                <a:srgbClr val="FFFF00"/>
              </a:solidFill>
              <a:ea typeface="SimSun" panose="02010600030101010101" pitchFamily="2" charset="-122"/>
            </a:endParaRPr>
          </a:p>
        </p:txBody>
      </p:sp>
      <p:sp>
        <p:nvSpPr>
          <p:cNvPr id="2051" name="Rectangle 3"/>
          <p:cNvSpPr>
            <a:spLocks noGrp="1" noChangeArrowheads="1"/>
          </p:cNvSpPr>
          <p:nvPr>
            <p:ph type="subTitle" idx="1"/>
          </p:nvPr>
        </p:nvSpPr>
        <p:spPr/>
        <p:txBody>
          <a:bodyPr/>
          <a:lstStyle/>
          <a:p>
            <a:r>
              <a:rPr lang="en-US" altLang="zh-CN">
                <a:ea typeface="SimSun" panose="02010600030101010101" pitchFamily="2" charset="-122"/>
              </a:rPr>
              <a:t>Dr. Andrew L. H. Parkes</a:t>
            </a:r>
          </a:p>
          <a:p>
            <a:endParaRPr lang="en-US" altLang="zh-CN" sz="1000">
              <a:ea typeface="SimSun" panose="02010600030101010101" pitchFamily="2" charset="-122"/>
            </a:endParaRPr>
          </a:p>
          <a:p>
            <a:r>
              <a:rPr lang="en-GB" altLang="en-US" sz="1800" i="1">
                <a:solidFill>
                  <a:schemeClr val="hlink"/>
                </a:solidFill>
              </a:rPr>
              <a:t>“A Macroeconomic Understanding for use in Business”</a:t>
            </a:r>
            <a:endParaRPr lang="en-US" altLang="zh-CN" sz="1800">
              <a:solidFill>
                <a:schemeClr val="hlink"/>
              </a:solidFill>
              <a:ea typeface="SimSun" panose="02010600030101010101" pitchFamily="2" charset="-122"/>
            </a:endParaRPr>
          </a:p>
        </p:txBody>
      </p:sp>
      <p:sp>
        <p:nvSpPr>
          <p:cNvPr id="2054" name="Rectangle 6"/>
          <p:cNvSpPr>
            <a:spLocks noChangeArrowheads="1"/>
          </p:cNvSpPr>
          <p:nvPr/>
        </p:nvSpPr>
        <p:spPr bwMode="auto">
          <a:xfrm>
            <a:off x="7772400" y="6172200"/>
            <a:ext cx="99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zh-CN" altLang="en-US" sz="2000" b="1">
                <a:effectLst>
                  <a:outerShdw blurRad="38100" dist="38100" dir="2700000" algn="tl">
                    <a:srgbClr val="000000"/>
                  </a:outerShdw>
                </a:effectLst>
                <a:ea typeface="SimSun" panose="02010600030101010101" pitchFamily="2" charset="-122"/>
              </a:rPr>
              <a:t>卜安吉</a:t>
            </a:r>
            <a:r>
              <a:rPr lang="zh-CN" altLang="en-US" sz="2000">
                <a:ea typeface="SimSun" panose="02010600030101010101" pitchFamily="2" charset="-122"/>
              </a:rPr>
              <a:t> </a:t>
            </a:r>
            <a:endParaRPr lang="en-GB" altLang="en-US" sz="200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zh-CN" dirty="0"/>
              <a:t>April</a:t>
            </a:r>
            <a:r>
              <a:rPr lang="zh-CN" altLang="en-US" dirty="0"/>
              <a:t> </a:t>
            </a:r>
            <a:r>
              <a:rPr lang="en-US" altLang="zh-CN" dirty="0"/>
              <a:t>5</a:t>
            </a:r>
            <a:r>
              <a:rPr lang="zh-CN" altLang="en-US" dirty="0"/>
              <a:t>, 201</a:t>
            </a:r>
            <a:r>
              <a:rPr lang="en-US" altLang="zh-CN" dirty="0"/>
              <a:t>7</a:t>
            </a:r>
            <a:endParaRPr lang="en-US" altLang="zh-CN" dirty="0"/>
          </a:p>
        </p:txBody>
      </p:sp>
      <p:sp>
        <p:nvSpPr>
          <p:cNvPr id="5" name="Footer Placeholder 4"/>
          <p:cNvSpPr>
            <a:spLocks noGrp="1"/>
          </p:cNvSpPr>
          <p:nvPr>
            <p:ph type="ftr" sz="quarter" idx="11"/>
          </p:nvPr>
        </p:nvSpPr>
        <p:spPr/>
        <p:txBody>
          <a:bodyPr/>
          <a:lstStyle/>
          <a:p>
            <a:r>
              <a:rPr lang="en-US" altLang="zh-CN" dirty="0" smtClean="0"/>
              <a:t>Introduction to Economics</a:t>
            </a:r>
            <a:r>
              <a:rPr lang="zh-CN" altLang="en-US" dirty="0" smtClean="0"/>
              <a:t>, </a:t>
            </a:r>
            <a:r>
              <a:rPr lang="zh-CN" altLang="en-US" dirty="0" smtClean="0"/>
              <a:t>Malthus</a:t>
            </a:r>
            <a:endParaRPr lang="en-US" altLang="zh-CN" dirty="0"/>
          </a:p>
        </p:txBody>
      </p:sp>
      <p:sp>
        <p:nvSpPr>
          <p:cNvPr id="6" name="Slide Number Placeholder 5"/>
          <p:cNvSpPr>
            <a:spLocks noGrp="1"/>
          </p:cNvSpPr>
          <p:nvPr>
            <p:ph type="sldNum" sz="quarter" idx="12"/>
          </p:nvPr>
        </p:nvSpPr>
        <p:spPr/>
        <p:txBody>
          <a:bodyPr/>
          <a:lstStyle/>
          <a:p>
            <a:fld id="{FFAABBAE-B07E-47BC-B69A-5E035FE13186}" type="slidenum">
              <a:rPr lang="zh-CN" altLang="en-US"/>
              <a:pPr/>
              <a:t>2</a:t>
            </a:fld>
            <a:endParaRPr lang="en-US" altLang="zh-CN"/>
          </a:p>
        </p:txBody>
      </p:sp>
      <p:sp>
        <p:nvSpPr>
          <p:cNvPr id="143362" name="Rectangle 2"/>
          <p:cNvSpPr>
            <a:spLocks noGrp="1" noChangeArrowheads="1"/>
          </p:cNvSpPr>
          <p:nvPr>
            <p:ph type="title"/>
          </p:nvPr>
        </p:nvSpPr>
        <p:spPr>
          <a:xfrm>
            <a:off x="457200" y="274638"/>
            <a:ext cx="8229600" cy="1020762"/>
          </a:xfrm>
        </p:spPr>
        <p:txBody>
          <a:bodyPr/>
          <a:lstStyle/>
          <a:p>
            <a:r>
              <a:rPr lang="en-US" altLang="zh-CN">
                <a:solidFill>
                  <a:srgbClr val="FFFF00"/>
                </a:solidFill>
                <a:ea typeface="SimSun" panose="02010600030101010101" pitchFamily="2" charset="-122"/>
              </a:rPr>
              <a:t>Thomas Robert Malthus</a:t>
            </a:r>
          </a:p>
        </p:txBody>
      </p:sp>
      <p:sp>
        <p:nvSpPr>
          <p:cNvPr id="143363" name="Rectangle 3"/>
          <p:cNvSpPr>
            <a:spLocks noGrp="1" noChangeArrowheads="1"/>
          </p:cNvSpPr>
          <p:nvPr>
            <p:ph type="body" idx="1"/>
          </p:nvPr>
        </p:nvSpPr>
        <p:spPr>
          <a:xfrm>
            <a:off x="228600" y="1371600"/>
            <a:ext cx="8763000" cy="4648200"/>
          </a:xfrm>
        </p:spPr>
        <p:txBody>
          <a:bodyPr/>
          <a:lstStyle/>
          <a:p>
            <a:pPr>
              <a:lnSpc>
                <a:spcPct val="90000"/>
              </a:lnSpc>
            </a:pPr>
            <a:r>
              <a:rPr lang="en-US" altLang="zh-CN" sz="2800" i="1">
                <a:ea typeface="SimSun" panose="02010600030101010101" pitchFamily="2" charset="-122"/>
              </a:rPr>
              <a:t>An Essay on the Principle of Population</a:t>
            </a:r>
            <a:r>
              <a:rPr lang="en-US" altLang="zh-CN" sz="2800">
                <a:ea typeface="SimSun" panose="02010600030101010101" pitchFamily="2" charset="-122"/>
              </a:rPr>
              <a:t> </a:t>
            </a:r>
            <a:r>
              <a:rPr lang="en-US" altLang="zh-CN" sz="2800" i="1">
                <a:ea typeface="SimSun" panose="02010600030101010101" pitchFamily="2" charset="-122"/>
              </a:rPr>
              <a:t>as it Affects the Future Improvement of Society</a:t>
            </a:r>
            <a:r>
              <a:rPr lang="en-US" altLang="zh-CN" sz="2800">
                <a:ea typeface="SimSun" panose="02010600030101010101" pitchFamily="2" charset="-122"/>
              </a:rPr>
              <a:t> (1798): </a:t>
            </a:r>
          </a:p>
          <a:p>
            <a:pPr>
              <a:lnSpc>
                <a:spcPct val="90000"/>
              </a:lnSpc>
            </a:pPr>
            <a:endParaRPr lang="en-US" altLang="zh-CN" sz="2800">
              <a:ea typeface="SimSun" panose="02010600030101010101" pitchFamily="2" charset="-122"/>
            </a:endParaRPr>
          </a:p>
          <a:p>
            <a:pPr>
              <a:lnSpc>
                <a:spcPct val="90000"/>
              </a:lnSpc>
            </a:pPr>
            <a:r>
              <a:rPr lang="en-US" altLang="zh-CN" sz="2800">
                <a:ea typeface="SimSun" panose="02010600030101010101" pitchFamily="2" charset="-122"/>
              </a:rPr>
              <a:t>In this famous work, Malthus posited his hypothesis that (unchecked) population growth always exceeds the growth of means of subsistence due to the </a:t>
            </a:r>
            <a:r>
              <a:rPr lang="en-US" altLang="zh-CN" sz="2800">
                <a:solidFill>
                  <a:schemeClr val="hlink"/>
                </a:solidFill>
                <a:ea typeface="SimSun" panose="02010600030101010101" pitchFamily="2" charset="-122"/>
              </a:rPr>
              <a:t>fixed land resources</a:t>
            </a:r>
            <a:r>
              <a:rPr lang="en-US" altLang="zh-CN" sz="2800">
                <a:ea typeface="SimSun" panose="02010600030101010101" pitchFamily="2" charset="-122"/>
              </a:rPr>
              <a:t> in the world. </a:t>
            </a:r>
          </a:p>
          <a:p>
            <a:pPr>
              <a:lnSpc>
                <a:spcPct val="90000"/>
              </a:lnSpc>
            </a:pPr>
            <a:endParaRPr lang="en-US" altLang="zh-CN" sz="2800">
              <a:ea typeface="SimSun" panose="02010600030101010101" pitchFamily="2" charset="-122"/>
            </a:endParaRPr>
          </a:p>
          <a:p>
            <a:pPr>
              <a:lnSpc>
                <a:spcPct val="90000"/>
              </a:lnSpc>
            </a:pPr>
            <a:r>
              <a:rPr lang="en-US" altLang="zh-CN" sz="2800">
                <a:ea typeface="SimSun" panose="02010600030101010101" pitchFamily="2" charset="-122"/>
              </a:rPr>
              <a:t>Malthus was a Classical Economist along with Adam Smith, David Hume and David Ricardo</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381000" y="6248400"/>
            <a:ext cx="2133600" cy="457200"/>
          </a:xfrm>
        </p:spPr>
        <p:txBody>
          <a:bodyPr/>
          <a:lstStyle/>
          <a:p>
            <a:r>
              <a:rPr lang="en-US" altLang="zh-CN" dirty="0"/>
              <a:t>April</a:t>
            </a:r>
            <a:r>
              <a:rPr lang="zh-CN" altLang="en-US" dirty="0"/>
              <a:t> </a:t>
            </a:r>
            <a:r>
              <a:rPr lang="en-US" altLang="zh-CN" dirty="0"/>
              <a:t>5</a:t>
            </a:r>
            <a:r>
              <a:rPr lang="zh-CN" altLang="en-US" dirty="0"/>
              <a:t>, 201</a:t>
            </a:r>
            <a:r>
              <a:rPr lang="en-US" altLang="zh-CN" dirty="0"/>
              <a:t>7</a:t>
            </a:r>
            <a:endParaRPr lang="en-US" altLang="zh-CN" dirty="0"/>
          </a:p>
        </p:txBody>
      </p:sp>
      <p:sp>
        <p:nvSpPr>
          <p:cNvPr id="5" name="Footer Placeholder 4"/>
          <p:cNvSpPr>
            <a:spLocks noGrp="1"/>
          </p:cNvSpPr>
          <p:nvPr>
            <p:ph type="ftr" sz="quarter" idx="11"/>
          </p:nvPr>
        </p:nvSpPr>
        <p:spPr/>
        <p:txBody>
          <a:bodyPr/>
          <a:lstStyle/>
          <a:p>
            <a:r>
              <a:rPr lang="en-US" altLang="zh-CN" dirty="0"/>
              <a:t>Introduction to Economics</a:t>
            </a:r>
            <a:r>
              <a:rPr lang="zh-CN" altLang="en-US" dirty="0"/>
              <a:t>, Malthus</a:t>
            </a:r>
            <a:endParaRPr lang="en-US" altLang="zh-CN" dirty="0"/>
          </a:p>
        </p:txBody>
      </p:sp>
      <p:sp>
        <p:nvSpPr>
          <p:cNvPr id="6" name="Slide Number Placeholder 5"/>
          <p:cNvSpPr>
            <a:spLocks noGrp="1"/>
          </p:cNvSpPr>
          <p:nvPr>
            <p:ph type="sldNum" sz="quarter" idx="12"/>
          </p:nvPr>
        </p:nvSpPr>
        <p:spPr/>
        <p:txBody>
          <a:bodyPr/>
          <a:lstStyle/>
          <a:p>
            <a:fld id="{AF9EACFF-9926-4570-B583-1227E0C395A4}" type="slidenum">
              <a:rPr lang="zh-CN" altLang="en-US"/>
              <a:pPr/>
              <a:t>3</a:t>
            </a:fld>
            <a:endParaRPr lang="en-US" altLang="zh-CN" dirty="0"/>
          </a:p>
        </p:txBody>
      </p:sp>
      <p:sp>
        <p:nvSpPr>
          <p:cNvPr id="148482" name="Rectangle 2"/>
          <p:cNvSpPr>
            <a:spLocks noGrp="1" noChangeArrowheads="1"/>
          </p:cNvSpPr>
          <p:nvPr>
            <p:ph type="title"/>
          </p:nvPr>
        </p:nvSpPr>
        <p:spPr/>
        <p:txBody>
          <a:bodyPr/>
          <a:lstStyle/>
          <a:p>
            <a:r>
              <a:rPr lang="en-US" altLang="zh-CN">
                <a:solidFill>
                  <a:srgbClr val="FFFF00"/>
                </a:solidFill>
                <a:ea typeface="SimSun" panose="02010600030101010101" pitchFamily="2" charset="-122"/>
              </a:rPr>
              <a:t>Mathus’ Logic</a:t>
            </a:r>
          </a:p>
        </p:txBody>
      </p:sp>
      <p:sp>
        <p:nvSpPr>
          <p:cNvPr id="148483" name="Rectangle 3"/>
          <p:cNvSpPr>
            <a:spLocks noGrp="1" noChangeArrowheads="1"/>
          </p:cNvSpPr>
          <p:nvPr>
            <p:ph type="body" idx="1"/>
          </p:nvPr>
        </p:nvSpPr>
        <p:spPr>
          <a:xfrm>
            <a:off x="457200" y="1295400"/>
            <a:ext cx="8382000" cy="4800600"/>
          </a:xfrm>
        </p:spPr>
        <p:txBody>
          <a:bodyPr/>
          <a:lstStyle/>
          <a:p>
            <a:r>
              <a:rPr lang="zh-CN" altLang="en-US" dirty="0">
                <a:ea typeface="SimSun" panose="02010600030101010101" pitchFamily="2" charset="-122"/>
              </a:rPr>
              <a:t>“</a:t>
            </a:r>
            <a:r>
              <a:rPr lang="en-US" altLang="zh-CN" dirty="0">
                <a:solidFill>
                  <a:srgbClr val="FFFF00"/>
                </a:solidFill>
                <a:ea typeface="SimSun" panose="02010600030101010101" pitchFamily="2" charset="-122"/>
              </a:rPr>
              <a:t>Food is necessary to the existence of Man</a:t>
            </a:r>
            <a:r>
              <a:rPr lang="en-US" altLang="zh-CN" dirty="0">
                <a:ea typeface="SimSun" panose="02010600030101010101" pitchFamily="2" charset="-122"/>
              </a:rPr>
              <a:t>”</a:t>
            </a:r>
          </a:p>
          <a:p>
            <a:endParaRPr lang="en-US" altLang="zh-CN" sz="1000" dirty="0">
              <a:solidFill>
                <a:srgbClr val="FFFF00"/>
              </a:solidFill>
              <a:ea typeface="SimSun" panose="02010600030101010101" pitchFamily="2" charset="-122"/>
            </a:endParaRPr>
          </a:p>
          <a:p>
            <a:r>
              <a:rPr lang="en-US" altLang="zh-CN" dirty="0">
                <a:ea typeface="SimSun" panose="02010600030101010101" pitchFamily="2" charset="-122"/>
              </a:rPr>
              <a:t>“</a:t>
            </a:r>
            <a:r>
              <a:rPr lang="en-US" altLang="zh-CN" dirty="0">
                <a:solidFill>
                  <a:srgbClr val="FFFF00"/>
                </a:solidFill>
                <a:ea typeface="SimSun" panose="02010600030101010101" pitchFamily="2" charset="-122"/>
              </a:rPr>
              <a:t>The Passion between the sexes is necessary and will remain nearly in its present state</a:t>
            </a:r>
            <a:r>
              <a:rPr lang="en-US" altLang="zh-CN" dirty="0">
                <a:ea typeface="SimSun" panose="02010600030101010101" pitchFamily="2" charset="-122"/>
              </a:rPr>
              <a:t>”</a:t>
            </a:r>
          </a:p>
          <a:p>
            <a:endParaRPr lang="en-US" altLang="zh-CN" sz="1000" dirty="0">
              <a:solidFill>
                <a:srgbClr val="FFFF00"/>
              </a:solidFill>
              <a:ea typeface="SimSun" panose="02010600030101010101" pitchFamily="2" charset="-122"/>
            </a:endParaRPr>
          </a:p>
          <a:p>
            <a:r>
              <a:rPr lang="en-US" altLang="zh-CN" dirty="0">
                <a:ea typeface="SimSun" panose="02010600030101010101" pitchFamily="2" charset="-122"/>
              </a:rPr>
              <a:t>   His conclusion:</a:t>
            </a:r>
          </a:p>
          <a:p>
            <a:r>
              <a:rPr lang="en-US" altLang="zh-CN" dirty="0">
                <a:ea typeface="SimSun" panose="02010600030101010101" pitchFamily="2" charset="-122"/>
              </a:rPr>
              <a:t>“</a:t>
            </a:r>
            <a:r>
              <a:rPr lang="en-US" altLang="zh-CN" dirty="0">
                <a:solidFill>
                  <a:srgbClr val="FFFF00"/>
                </a:solidFill>
                <a:ea typeface="SimSun" panose="02010600030101010101" pitchFamily="2" charset="-122"/>
              </a:rPr>
              <a:t>The power of population is infinitely greater than the power in the earth to produce subsistence for man</a:t>
            </a:r>
            <a:r>
              <a:rPr lang="en-US" altLang="zh-CN" dirty="0">
                <a:ea typeface="SimSun" panose="02010600030101010101" pitchFamily="2" charset="-122"/>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zh-CN" dirty="0"/>
              <a:t>April</a:t>
            </a:r>
            <a:r>
              <a:rPr lang="zh-CN" altLang="en-US" dirty="0"/>
              <a:t> </a:t>
            </a:r>
            <a:r>
              <a:rPr lang="en-US" altLang="zh-CN" dirty="0"/>
              <a:t>5</a:t>
            </a:r>
            <a:r>
              <a:rPr lang="zh-CN" altLang="en-US" dirty="0"/>
              <a:t>, 201</a:t>
            </a:r>
            <a:r>
              <a:rPr lang="en-US" altLang="zh-CN" dirty="0"/>
              <a:t>7</a:t>
            </a:r>
            <a:endParaRPr lang="en-US" altLang="zh-CN" dirty="0"/>
          </a:p>
        </p:txBody>
      </p:sp>
      <p:sp>
        <p:nvSpPr>
          <p:cNvPr id="5" name="Footer Placeholder 4"/>
          <p:cNvSpPr>
            <a:spLocks noGrp="1"/>
          </p:cNvSpPr>
          <p:nvPr>
            <p:ph type="ftr" sz="quarter" idx="11"/>
          </p:nvPr>
        </p:nvSpPr>
        <p:spPr/>
        <p:txBody>
          <a:bodyPr/>
          <a:lstStyle/>
          <a:p>
            <a:r>
              <a:rPr lang="en-US" altLang="zh-CN" dirty="0"/>
              <a:t>Introduction to Economics</a:t>
            </a:r>
            <a:r>
              <a:rPr lang="zh-CN" altLang="en-US" dirty="0"/>
              <a:t>, Malthus</a:t>
            </a:r>
            <a:endParaRPr lang="en-US" altLang="zh-CN" dirty="0"/>
          </a:p>
        </p:txBody>
      </p:sp>
      <p:sp>
        <p:nvSpPr>
          <p:cNvPr id="6" name="Slide Number Placeholder 5"/>
          <p:cNvSpPr>
            <a:spLocks noGrp="1"/>
          </p:cNvSpPr>
          <p:nvPr>
            <p:ph type="sldNum" sz="quarter" idx="12"/>
          </p:nvPr>
        </p:nvSpPr>
        <p:spPr/>
        <p:txBody>
          <a:bodyPr/>
          <a:lstStyle/>
          <a:p>
            <a:fld id="{128E0386-2D20-4BE4-B379-060642601BF3}" type="slidenum">
              <a:rPr lang="zh-CN" altLang="en-US"/>
              <a:pPr/>
              <a:t>4</a:t>
            </a:fld>
            <a:endParaRPr lang="en-US" altLang="zh-CN"/>
          </a:p>
        </p:txBody>
      </p:sp>
      <p:sp>
        <p:nvSpPr>
          <p:cNvPr id="145410" name="Rectangle 2"/>
          <p:cNvSpPr>
            <a:spLocks noGrp="1" noChangeArrowheads="1"/>
          </p:cNvSpPr>
          <p:nvPr>
            <p:ph type="title"/>
          </p:nvPr>
        </p:nvSpPr>
        <p:spPr/>
        <p:txBody>
          <a:bodyPr/>
          <a:lstStyle/>
          <a:p>
            <a:r>
              <a:rPr lang="en-US" altLang="zh-CN">
                <a:solidFill>
                  <a:srgbClr val="FFFF00"/>
                </a:solidFill>
                <a:ea typeface="SimSun" panose="02010600030101010101" pitchFamily="2" charset="-122"/>
              </a:rPr>
              <a:t>Thomas Robert Malthus</a:t>
            </a:r>
          </a:p>
        </p:txBody>
      </p:sp>
      <p:sp>
        <p:nvSpPr>
          <p:cNvPr id="145411" name="Rectangle 3"/>
          <p:cNvSpPr>
            <a:spLocks noGrp="1" noChangeArrowheads="1"/>
          </p:cNvSpPr>
          <p:nvPr>
            <p:ph type="body" idx="1"/>
          </p:nvPr>
        </p:nvSpPr>
        <p:spPr>
          <a:xfrm>
            <a:off x="457200" y="1600200"/>
            <a:ext cx="8229600" cy="4267200"/>
          </a:xfrm>
        </p:spPr>
        <p:txBody>
          <a:bodyPr/>
          <a:lstStyle/>
          <a:p>
            <a:r>
              <a:rPr lang="en-US" altLang="zh-CN" b="1">
                <a:latin typeface="Times New Roman" panose="02020603050405020304" pitchFamily="18" charset="0"/>
                <a:ea typeface="SimSun" panose="02010600030101010101" pitchFamily="2" charset="-122"/>
              </a:rPr>
              <a:t>Malthus' hypothesis implied that </a:t>
            </a:r>
            <a:r>
              <a:rPr lang="en-US" altLang="zh-CN" b="1">
                <a:solidFill>
                  <a:schemeClr val="hlink"/>
                </a:solidFill>
                <a:latin typeface="Times New Roman" panose="02020603050405020304" pitchFamily="18" charset="0"/>
                <a:ea typeface="SimSun" panose="02010600030101010101" pitchFamily="2" charset="-122"/>
              </a:rPr>
              <a:t>actual population always has a </a:t>
            </a:r>
            <a:r>
              <a:rPr lang="en-US" altLang="zh-CN" b="1" i="1">
                <a:solidFill>
                  <a:schemeClr val="hlink"/>
                </a:solidFill>
                <a:latin typeface="Times New Roman" panose="02020603050405020304" pitchFamily="18" charset="0"/>
                <a:ea typeface="SimSun" panose="02010600030101010101" pitchFamily="2" charset="-122"/>
              </a:rPr>
              <a:t>tendency</a:t>
            </a:r>
            <a:r>
              <a:rPr lang="en-US" altLang="zh-CN" b="1">
                <a:solidFill>
                  <a:schemeClr val="hlink"/>
                </a:solidFill>
                <a:latin typeface="Times New Roman" panose="02020603050405020304" pitchFamily="18" charset="0"/>
                <a:ea typeface="SimSun" panose="02010600030101010101" pitchFamily="2" charset="-122"/>
              </a:rPr>
              <a:t> to push above the food supply due to arable land available</a:t>
            </a:r>
            <a:r>
              <a:rPr lang="en-US" altLang="zh-CN" b="1">
                <a:latin typeface="Times New Roman" panose="02020603050405020304" pitchFamily="18" charset="0"/>
                <a:ea typeface="SimSun" panose="02010600030101010101" pitchFamily="2" charset="-122"/>
              </a:rPr>
              <a:t>.</a:t>
            </a:r>
            <a:r>
              <a:rPr lang="en-US" altLang="zh-CN" b="1">
                <a:ea typeface="SimSun" panose="02010600030101010101" pitchFamily="2" charset="-122"/>
              </a:rPr>
              <a:t> </a:t>
            </a:r>
            <a:r>
              <a:rPr lang="en-US" altLang="zh-CN">
                <a:ea typeface="SimSun" panose="02010600030101010101" pitchFamily="2" charset="-122"/>
              </a:rPr>
              <a:t> </a:t>
            </a:r>
          </a:p>
          <a:p>
            <a:endParaRPr lang="en-US" altLang="zh-CN">
              <a:ea typeface="SimSun" panose="02010600030101010101" pitchFamily="2" charset="-122"/>
            </a:endParaRPr>
          </a:p>
          <a:p>
            <a:r>
              <a:rPr lang="en-US" altLang="zh-CN">
                <a:ea typeface="SimSun" panose="02010600030101010101" pitchFamily="2" charset="-122"/>
              </a:rPr>
              <a:t>The only Check on population growth was “misery and vice.”</a:t>
            </a:r>
          </a:p>
          <a:p>
            <a:endParaRPr lang="en-US" altLang="zh-CN">
              <a:ea typeface="SimSun" panose="02010600030101010101" pitchFamily="2"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altLang="zh-CN" dirty="0"/>
              <a:t>April</a:t>
            </a:r>
            <a:r>
              <a:rPr lang="zh-CN" altLang="en-US" dirty="0"/>
              <a:t> </a:t>
            </a:r>
            <a:r>
              <a:rPr lang="en-US" altLang="zh-CN" dirty="0"/>
              <a:t>5</a:t>
            </a:r>
            <a:r>
              <a:rPr lang="zh-CN" altLang="en-US" dirty="0"/>
              <a:t>, 201</a:t>
            </a:r>
            <a:r>
              <a:rPr lang="en-US" altLang="zh-CN" dirty="0"/>
              <a:t>7</a:t>
            </a:r>
            <a:endParaRPr lang="en-US" altLang="zh-CN" dirty="0"/>
          </a:p>
        </p:txBody>
      </p:sp>
      <p:sp>
        <p:nvSpPr>
          <p:cNvPr id="8" name="Footer Placeholder 4"/>
          <p:cNvSpPr>
            <a:spLocks noGrp="1"/>
          </p:cNvSpPr>
          <p:nvPr>
            <p:ph type="ftr" sz="quarter" idx="11"/>
          </p:nvPr>
        </p:nvSpPr>
        <p:spPr/>
        <p:txBody>
          <a:bodyPr/>
          <a:lstStyle/>
          <a:p>
            <a:r>
              <a:rPr lang="en-US" altLang="zh-CN" dirty="0"/>
              <a:t>Introduction to Economics</a:t>
            </a:r>
            <a:r>
              <a:rPr lang="zh-CN" altLang="en-US" dirty="0"/>
              <a:t>, Malthus</a:t>
            </a:r>
            <a:endParaRPr lang="en-US" altLang="zh-CN" dirty="0"/>
          </a:p>
        </p:txBody>
      </p:sp>
      <p:sp>
        <p:nvSpPr>
          <p:cNvPr id="9" name="Slide Number Placeholder 5"/>
          <p:cNvSpPr>
            <a:spLocks noGrp="1"/>
          </p:cNvSpPr>
          <p:nvPr>
            <p:ph type="sldNum" sz="quarter" idx="12"/>
          </p:nvPr>
        </p:nvSpPr>
        <p:spPr/>
        <p:txBody>
          <a:bodyPr/>
          <a:lstStyle/>
          <a:p>
            <a:fld id="{9BE5F2C6-FE3A-460D-A19F-ECB9AA439DA4}" type="slidenum">
              <a:rPr lang="zh-CN" altLang="en-US"/>
              <a:pPr/>
              <a:t>5</a:t>
            </a:fld>
            <a:endParaRPr lang="en-US" altLang="zh-CN"/>
          </a:p>
        </p:txBody>
      </p:sp>
      <p:sp>
        <p:nvSpPr>
          <p:cNvPr id="146434" name="Rectangle 2"/>
          <p:cNvSpPr>
            <a:spLocks noGrp="1" noChangeArrowheads="1"/>
          </p:cNvSpPr>
          <p:nvPr>
            <p:ph type="title"/>
          </p:nvPr>
        </p:nvSpPr>
        <p:spPr>
          <a:xfrm>
            <a:off x="457200" y="304800"/>
            <a:ext cx="8229600" cy="1143000"/>
          </a:xfrm>
        </p:spPr>
        <p:txBody>
          <a:bodyPr/>
          <a:lstStyle/>
          <a:p>
            <a:r>
              <a:rPr lang="en-GB" altLang="en-US" sz="4000">
                <a:solidFill>
                  <a:srgbClr val="FFFF00"/>
                </a:solidFill>
              </a:rPr>
              <a:t>Thomas Robert Malthus</a:t>
            </a:r>
            <a:endParaRPr lang="en-US" altLang="zh-CN" sz="4000">
              <a:solidFill>
                <a:srgbClr val="FFFF00"/>
              </a:solidFill>
              <a:ea typeface="SimSun" panose="02010600030101010101" pitchFamily="2" charset="-122"/>
            </a:endParaRPr>
          </a:p>
        </p:txBody>
      </p:sp>
      <p:sp>
        <p:nvSpPr>
          <p:cNvPr id="146435" name="Rectangle 3"/>
          <p:cNvSpPr>
            <a:spLocks noChangeArrowheads="1"/>
          </p:cNvSpPr>
          <p:nvPr/>
        </p:nvSpPr>
        <p:spPr bwMode="auto">
          <a:xfrm>
            <a:off x="1600200" y="1676400"/>
            <a:ext cx="54657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zh-CN">
                <a:ea typeface="SimSun" panose="02010600030101010101" pitchFamily="2" charset="-122"/>
              </a:rPr>
              <a:t>http://cepa.newschool.edu/het/profiles/malthus.htm</a:t>
            </a:r>
          </a:p>
        </p:txBody>
      </p:sp>
      <p:pic>
        <p:nvPicPr>
          <p:cNvPr id="14643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54475" y="2644775"/>
            <a:ext cx="1036638"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6437"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4343400"/>
            <a:ext cx="1173163"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6438" name="Text Box 6"/>
          <p:cNvSpPr txBox="1">
            <a:spLocks noChangeArrowheads="1"/>
          </p:cNvSpPr>
          <p:nvPr/>
        </p:nvSpPr>
        <p:spPr bwMode="auto">
          <a:xfrm>
            <a:off x="3048000" y="5181600"/>
            <a:ext cx="3429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ltLang="zh-CN">
                <a:ea typeface="SimSun" panose="02010600030101010101" pitchFamily="2" charset="-122"/>
              </a:rPr>
              <a:t>An English minister, 1766-1834</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zh-CN" dirty="0"/>
              <a:t>April</a:t>
            </a:r>
            <a:r>
              <a:rPr lang="zh-CN" altLang="en-US" dirty="0"/>
              <a:t> </a:t>
            </a:r>
            <a:r>
              <a:rPr lang="en-US" altLang="zh-CN" dirty="0"/>
              <a:t>5</a:t>
            </a:r>
            <a:r>
              <a:rPr lang="zh-CN" altLang="en-US" dirty="0"/>
              <a:t>, 201</a:t>
            </a:r>
            <a:r>
              <a:rPr lang="en-US" altLang="zh-CN" dirty="0"/>
              <a:t>7</a:t>
            </a:r>
            <a:endParaRPr lang="en-US" altLang="zh-CN" dirty="0"/>
          </a:p>
        </p:txBody>
      </p:sp>
      <p:sp>
        <p:nvSpPr>
          <p:cNvPr id="5" name="Footer Placeholder 4"/>
          <p:cNvSpPr>
            <a:spLocks noGrp="1"/>
          </p:cNvSpPr>
          <p:nvPr>
            <p:ph type="ftr" sz="quarter" idx="11"/>
          </p:nvPr>
        </p:nvSpPr>
        <p:spPr/>
        <p:txBody>
          <a:bodyPr/>
          <a:lstStyle/>
          <a:p>
            <a:r>
              <a:rPr lang="en-US" altLang="zh-CN" dirty="0"/>
              <a:t>Introduction to Economics</a:t>
            </a:r>
            <a:r>
              <a:rPr lang="zh-CN" altLang="en-US" dirty="0"/>
              <a:t>, Malthus</a:t>
            </a:r>
            <a:endParaRPr lang="en-US" altLang="zh-CN" dirty="0"/>
          </a:p>
        </p:txBody>
      </p:sp>
      <p:sp>
        <p:nvSpPr>
          <p:cNvPr id="6" name="Slide Number Placeholder 5"/>
          <p:cNvSpPr>
            <a:spLocks noGrp="1"/>
          </p:cNvSpPr>
          <p:nvPr>
            <p:ph type="sldNum" sz="quarter" idx="12"/>
          </p:nvPr>
        </p:nvSpPr>
        <p:spPr/>
        <p:txBody>
          <a:bodyPr/>
          <a:lstStyle/>
          <a:p>
            <a:fld id="{B6257A99-5A29-4949-8A21-E0BE20B1D5CC}" type="slidenum">
              <a:rPr lang="zh-CN" altLang="en-US"/>
              <a:pPr/>
              <a:t>6</a:t>
            </a:fld>
            <a:endParaRPr lang="en-US" altLang="zh-CN" dirty="0"/>
          </a:p>
        </p:txBody>
      </p:sp>
      <p:sp>
        <p:nvSpPr>
          <p:cNvPr id="147458" name="Rectangle 2"/>
          <p:cNvSpPr>
            <a:spLocks noGrp="1" noChangeArrowheads="1"/>
          </p:cNvSpPr>
          <p:nvPr>
            <p:ph type="title"/>
          </p:nvPr>
        </p:nvSpPr>
        <p:spPr>
          <a:xfrm>
            <a:off x="152400" y="274638"/>
            <a:ext cx="8839200" cy="1143000"/>
          </a:xfrm>
        </p:spPr>
        <p:txBody>
          <a:bodyPr/>
          <a:lstStyle/>
          <a:p>
            <a:r>
              <a:rPr lang="en-GB" altLang="en-US">
                <a:solidFill>
                  <a:srgbClr val="FFFF00"/>
                </a:solidFill>
              </a:rPr>
              <a:t>Thomas Robert Malthus</a:t>
            </a:r>
            <a:endParaRPr lang="en-US" altLang="zh-CN">
              <a:solidFill>
                <a:srgbClr val="FFFF00"/>
              </a:solidFill>
              <a:ea typeface="SimSun" panose="02010600030101010101" pitchFamily="2" charset="-122"/>
            </a:endParaRPr>
          </a:p>
        </p:txBody>
      </p:sp>
      <p:sp>
        <p:nvSpPr>
          <p:cNvPr id="147459" name="Rectangle 3"/>
          <p:cNvSpPr>
            <a:spLocks noGrp="1" noChangeArrowheads="1"/>
          </p:cNvSpPr>
          <p:nvPr>
            <p:ph type="body" idx="1"/>
          </p:nvPr>
        </p:nvSpPr>
        <p:spPr>
          <a:xfrm>
            <a:off x="457200" y="1828800"/>
            <a:ext cx="8305800" cy="3962400"/>
          </a:xfrm>
        </p:spPr>
        <p:txBody>
          <a:bodyPr/>
          <a:lstStyle/>
          <a:p>
            <a:pPr marL="609600" indent="-609600">
              <a:lnSpc>
                <a:spcPct val="90000"/>
              </a:lnSpc>
              <a:buFont typeface="Wingdings" panose="05000000000000000000" pitchFamily="2" charset="2"/>
              <a:buNone/>
            </a:pPr>
            <a:r>
              <a:rPr lang="en-US" altLang="zh-CN">
                <a:ea typeface="SimSun" panose="02010600030101010101" pitchFamily="2" charset="-122"/>
              </a:rPr>
              <a:t>Actual (checked) population growth is kept in line with food supply growth by "positive checks" (starvation, disease and the like, elevating the death rate) and "preventive checks" (i.e. postponement of marriage, etc. that keep down the birthrate), both of which are characterized by "misery and vice".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zh-CN" dirty="0" smtClean="0"/>
              <a:t>April</a:t>
            </a:r>
            <a:r>
              <a:rPr lang="zh-CN" altLang="en-US" dirty="0" smtClean="0"/>
              <a:t> </a:t>
            </a:r>
            <a:r>
              <a:rPr lang="en-US" altLang="zh-CN" dirty="0"/>
              <a:t>5</a:t>
            </a:r>
            <a:r>
              <a:rPr lang="zh-CN" altLang="en-US" dirty="0" smtClean="0"/>
              <a:t>, </a:t>
            </a:r>
            <a:r>
              <a:rPr lang="zh-CN" altLang="en-US" dirty="0" smtClean="0"/>
              <a:t>201</a:t>
            </a:r>
            <a:r>
              <a:rPr lang="en-US" altLang="zh-CN" dirty="0" smtClean="0"/>
              <a:t>7</a:t>
            </a:r>
            <a:endParaRPr lang="en-US" altLang="zh-CN" dirty="0"/>
          </a:p>
        </p:txBody>
      </p:sp>
      <p:sp>
        <p:nvSpPr>
          <p:cNvPr id="5" name="Footer Placeholder 4"/>
          <p:cNvSpPr>
            <a:spLocks noGrp="1"/>
          </p:cNvSpPr>
          <p:nvPr>
            <p:ph type="ftr" sz="quarter" idx="11"/>
          </p:nvPr>
        </p:nvSpPr>
        <p:spPr/>
        <p:txBody>
          <a:bodyPr/>
          <a:lstStyle/>
          <a:p>
            <a:r>
              <a:rPr lang="en-US" altLang="zh-CN" dirty="0"/>
              <a:t>Introduction to Economics</a:t>
            </a:r>
            <a:r>
              <a:rPr lang="zh-CN" altLang="en-US" dirty="0"/>
              <a:t>, Malthus</a:t>
            </a:r>
            <a:endParaRPr lang="en-US" altLang="zh-CN" dirty="0"/>
          </a:p>
        </p:txBody>
      </p:sp>
      <p:sp>
        <p:nvSpPr>
          <p:cNvPr id="6" name="Slide Number Placeholder 5"/>
          <p:cNvSpPr>
            <a:spLocks noGrp="1"/>
          </p:cNvSpPr>
          <p:nvPr>
            <p:ph type="sldNum" sz="quarter" idx="12"/>
          </p:nvPr>
        </p:nvSpPr>
        <p:spPr/>
        <p:txBody>
          <a:bodyPr/>
          <a:lstStyle/>
          <a:p>
            <a:fld id="{42826E9D-D0EB-4F98-B30B-D9BEEE4A19AD}" type="slidenum">
              <a:rPr lang="zh-CN" altLang="en-US"/>
              <a:pPr/>
              <a:t>7</a:t>
            </a:fld>
            <a:endParaRPr lang="en-US" altLang="zh-CN" dirty="0"/>
          </a:p>
        </p:txBody>
      </p:sp>
      <p:sp>
        <p:nvSpPr>
          <p:cNvPr id="149506" name="Rectangle 2"/>
          <p:cNvSpPr>
            <a:spLocks noGrp="1" noChangeArrowheads="1"/>
          </p:cNvSpPr>
          <p:nvPr>
            <p:ph type="title"/>
          </p:nvPr>
        </p:nvSpPr>
        <p:spPr/>
        <p:txBody>
          <a:bodyPr/>
          <a:lstStyle/>
          <a:p>
            <a:r>
              <a:rPr lang="en-US" altLang="zh-CN">
                <a:solidFill>
                  <a:srgbClr val="FFFF00"/>
                </a:solidFill>
                <a:ea typeface="SimSun" panose="02010600030101010101" pitchFamily="2" charset="-122"/>
              </a:rPr>
              <a:t>Where did Mathus go wrong?</a:t>
            </a:r>
          </a:p>
        </p:txBody>
      </p:sp>
      <p:sp>
        <p:nvSpPr>
          <p:cNvPr id="149507" name="Rectangle 3"/>
          <p:cNvSpPr>
            <a:spLocks noGrp="1" noChangeArrowheads="1"/>
          </p:cNvSpPr>
          <p:nvPr>
            <p:ph type="body" idx="1"/>
          </p:nvPr>
        </p:nvSpPr>
        <p:spPr/>
        <p:txBody>
          <a:bodyPr/>
          <a:lstStyle/>
          <a:p>
            <a:r>
              <a:rPr lang="en-US" altLang="zh-CN" dirty="0">
                <a:ea typeface="SimSun" panose="02010600030101010101" pitchFamily="2" charset="-122"/>
              </a:rPr>
              <a:t>Growth in Human Ingenuity has offset the effects of a larger population growth.</a:t>
            </a:r>
          </a:p>
          <a:p>
            <a:endParaRPr lang="en-US" altLang="zh-CN" dirty="0">
              <a:ea typeface="SimSun" panose="02010600030101010101" pitchFamily="2" charset="-122"/>
            </a:endParaRPr>
          </a:p>
          <a:p>
            <a:r>
              <a:rPr lang="en-US" altLang="zh-CN" dirty="0">
                <a:ea typeface="SimSun" panose="02010600030101010101" pitchFamily="2" charset="-122"/>
              </a:rPr>
              <a:t>Pesticides, fertilizers, mechanized equipment, new crop varieties, and other technological advances.</a:t>
            </a:r>
          </a:p>
          <a:p>
            <a:endParaRPr lang="en-US" altLang="zh-CN" dirty="0">
              <a:ea typeface="SimSun" panose="02010600030101010101" pitchFamily="2" charset="-122"/>
            </a:endParaRPr>
          </a:p>
          <a:p>
            <a:r>
              <a:rPr lang="en-US" altLang="zh-CN" sz="1800" dirty="0">
                <a:ea typeface="SimSun" panose="02010600030101010101" pitchFamily="2" charset="-122"/>
              </a:rPr>
              <a:t>One of the resources for the above is N. Gregory Mankiw’s book, </a:t>
            </a:r>
            <a:r>
              <a:rPr lang="en-US" altLang="zh-CN" sz="1800" i="1" dirty="0">
                <a:ea typeface="SimSun" panose="02010600030101010101" pitchFamily="2" charset="-122"/>
              </a:rPr>
              <a:t>Principles of Macroeconomics, </a:t>
            </a:r>
            <a:r>
              <a:rPr lang="en-US" altLang="zh-CN" sz="1800" i="1" dirty="0" smtClean="0">
                <a:ea typeface="SimSun" panose="02010600030101010101" pitchFamily="2" charset="-122"/>
              </a:rPr>
              <a:t>2017 – p.534</a:t>
            </a:r>
            <a:endParaRPr lang="en-US" altLang="zh-CN" sz="1800" dirty="0">
              <a:ea typeface="SimSun" panose="02010600030101010101" pitchFamily="2" charset="-122"/>
            </a:endParaRPr>
          </a:p>
        </p:txBody>
      </p:sp>
    </p:spTree>
  </p:cSld>
  <p:clrMapOvr>
    <a:masterClrMapping/>
  </p:clrMapOvr>
</p:sld>
</file>

<file path=ppt/theme/theme1.xml><?xml version="1.0" encoding="utf-8"?>
<a:theme xmlns:a="http://schemas.openxmlformats.org/drawingml/2006/main" name="Slit">
  <a:themeElements>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fontScheme name="Slit">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Slit 1">
        <a:dk1>
          <a:srgbClr val="8C0000"/>
        </a:dk1>
        <a:lt1>
          <a:srgbClr val="FFFFFF"/>
        </a:lt1>
        <a:dk2>
          <a:srgbClr val="720000"/>
        </a:dk2>
        <a:lt2>
          <a:srgbClr val="FFFFCC"/>
        </a:lt2>
        <a:accent1>
          <a:srgbClr val="FF3300"/>
        </a:accent1>
        <a:accent2>
          <a:srgbClr val="BE7960"/>
        </a:accent2>
        <a:accent3>
          <a:srgbClr val="BCAAAA"/>
        </a:accent3>
        <a:accent4>
          <a:srgbClr val="DADADA"/>
        </a:accent4>
        <a:accent5>
          <a:srgbClr val="FFADAA"/>
        </a:accent5>
        <a:accent6>
          <a:srgbClr val="AC6D56"/>
        </a:accent6>
        <a:hlink>
          <a:srgbClr val="FFCC66"/>
        </a:hlink>
        <a:folHlink>
          <a:srgbClr val="FF9900"/>
        </a:folHlink>
      </a:clrScheme>
      <a:clrMap bg1="dk2" tx1="lt1" bg2="dk1" tx2="lt2" accent1="accent1" accent2="accent2" accent3="accent3" accent4="accent4" accent5="accent5" accent6="accent6" hlink="hlink" folHlink="folHlink"/>
    </a:extraClrScheme>
    <a:extraClrScheme>
      <a:clrScheme name="Slit 2">
        <a:dk1>
          <a:srgbClr val="674E2F"/>
        </a:dk1>
        <a:lt1>
          <a:srgbClr val="FFFFFF"/>
        </a:lt1>
        <a:dk2>
          <a:srgbClr val="533F27"/>
        </a:dk2>
        <a:lt2>
          <a:srgbClr val="D8B274"/>
        </a:lt2>
        <a:accent1>
          <a:srgbClr val="CC9900"/>
        </a:accent1>
        <a:accent2>
          <a:srgbClr val="8F5F2F"/>
        </a:accent2>
        <a:accent3>
          <a:srgbClr val="B3AFAC"/>
        </a:accent3>
        <a:accent4>
          <a:srgbClr val="DADADA"/>
        </a:accent4>
        <a:accent5>
          <a:srgbClr val="E2CAAA"/>
        </a:accent5>
        <a:accent6>
          <a:srgbClr val="81552A"/>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lit 3">
        <a:dk1>
          <a:srgbClr val="646464"/>
        </a:dk1>
        <a:lt1>
          <a:srgbClr val="FFFFFF"/>
        </a:lt1>
        <a:dk2>
          <a:srgbClr val="545454"/>
        </a:dk2>
        <a:lt2>
          <a:srgbClr val="D4D4CE"/>
        </a:lt2>
        <a:accent1>
          <a:srgbClr val="49747D"/>
        </a:accent1>
        <a:accent2>
          <a:srgbClr val="8F9699"/>
        </a:accent2>
        <a:accent3>
          <a:srgbClr val="B3B3B3"/>
        </a:accent3>
        <a:accent4>
          <a:srgbClr val="DADADA"/>
        </a:accent4>
        <a:accent5>
          <a:srgbClr val="B1BCBF"/>
        </a:accent5>
        <a:accent6>
          <a:srgbClr val="81878A"/>
        </a:accent6>
        <a:hlink>
          <a:srgbClr val="8DC4D7"/>
        </a:hlink>
        <a:folHlink>
          <a:srgbClr val="7FB97F"/>
        </a:folHlink>
      </a:clrScheme>
      <a:clrMap bg1="dk2" tx1="lt1" bg2="dk1" tx2="lt2" accent1="accent1" accent2="accent2" accent3="accent3" accent4="accent4" accent5="accent5" accent6="accent6" hlink="hlink" folHlink="folHlink"/>
    </a:extraClrScheme>
    <a:extraClrScheme>
      <a:clrScheme name="Slit 4">
        <a:dk1>
          <a:srgbClr val="3A7400"/>
        </a:dk1>
        <a:lt1>
          <a:srgbClr val="FFFFFF"/>
        </a:lt1>
        <a:dk2>
          <a:srgbClr val="2E5C00"/>
        </a:dk2>
        <a:lt2>
          <a:srgbClr val="FFFFFF"/>
        </a:lt2>
        <a:accent1>
          <a:srgbClr val="79CA02"/>
        </a:accent1>
        <a:accent2>
          <a:srgbClr val="008080"/>
        </a:accent2>
        <a:accent3>
          <a:srgbClr val="ADB5AA"/>
        </a:accent3>
        <a:accent4>
          <a:srgbClr val="DADADA"/>
        </a:accent4>
        <a:accent5>
          <a:srgbClr val="BEE1AA"/>
        </a:accent5>
        <a:accent6>
          <a:srgbClr val="007373"/>
        </a:accent6>
        <a:hlink>
          <a:srgbClr val="A8DE0E"/>
        </a:hlink>
        <a:folHlink>
          <a:srgbClr val="00CC66"/>
        </a:folHlink>
      </a:clrScheme>
      <a:clrMap bg1="dk2" tx1="lt1" bg2="dk1" tx2="lt2" accent1="accent1" accent2="accent2" accent3="accent3" accent4="accent4" accent5="accent5" accent6="accent6" hlink="hlink" folHlink="folHlink"/>
    </a:extraClrScheme>
    <a:extraClrScheme>
      <a:clrScheme name="Slit 5">
        <a:dk1>
          <a:srgbClr val="008885"/>
        </a:dk1>
        <a:lt1>
          <a:srgbClr val="FFFFFF"/>
        </a:lt1>
        <a:dk2>
          <a:srgbClr val="007572"/>
        </a:dk2>
        <a:lt2>
          <a:srgbClr val="FFFF99"/>
        </a:lt2>
        <a:accent1>
          <a:srgbClr val="33CCCC"/>
        </a:accent1>
        <a:accent2>
          <a:srgbClr val="6D6FC7"/>
        </a:accent2>
        <a:accent3>
          <a:srgbClr val="AABDBC"/>
        </a:accent3>
        <a:accent4>
          <a:srgbClr val="DADADA"/>
        </a:accent4>
        <a:accent5>
          <a:srgbClr val="ADE2E2"/>
        </a:accent5>
        <a:accent6>
          <a:srgbClr val="6264B4"/>
        </a:accent6>
        <a:hlink>
          <a:srgbClr val="FFFFCC"/>
        </a:hlink>
        <a:folHlink>
          <a:srgbClr val="00FF00"/>
        </a:folHlink>
      </a:clrScheme>
      <a:clrMap bg1="dk2" tx1="lt1" bg2="dk1" tx2="lt2" accent1="accent1" accent2="accent2" accent3="accent3" accent4="accent4" accent5="accent5" accent6="accent6" hlink="hlink" folHlink="folHlink"/>
    </a:extraClrScheme>
    <a:extraClrScheme>
      <a:clrScheme name="Slit 6">
        <a:dk1>
          <a:srgbClr val="0000AC"/>
        </a:dk1>
        <a:lt1>
          <a:srgbClr val="FFFFFF"/>
        </a:lt1>
        <a:dk2>
          <a:srgbClr val="000086"/>
        </a:dk2>
        <a:lt2>
          <a:srgbClr val="CCFFFF"/>
        </a:lt2>
        <a:accent1>
          <a:srgbClr val="0099FF"/>
        </a:accent1>
        <a:accent2>
          <a:srgbClr val="00B000"/>
        </a:accent2>
        <a:accent3>
          <a:srgbClr val="AAAAC3"/>
        </a:accent3>
        <a:accent4>
          <a:srgbClr val="DADADA"/>
        </a:accent4>
        <a:accent5>
          <a:srgbClr val="AACAFF"/>
        </a:accent5>
        <a:accent6>
          <a:srgbClr val="009F00"/>
        </a:accent6>
        <a:hlink>
          <a:srgbClr val="FFE701"/>
        </a:hlink>
        <a:folHlink>
          <a:srgbClr val="FF9900"/>
        </a:folHlink>
      </a:clrScheme>
      <a:clrMap bg1="dk2" tx1="lt1" bg2="dk1" tx2="lt2" accent1="accent1" accent2="accent2" accent3="accent3" accent4="accent4" accent5="accent5" accent6="accent6" hlink="hlink" folHlink="folHlink"/>
    </a:extraClrScheme>
    <a:extraClrScheme>
      <a:clrScheme name="Slit 7">
        <a:dk1>
          <a:srgbClr val="7474A2"/>
        </a:dk1>
        <a:lt1>
          <a:srgbClr val="FFFFFF"/>
        </a:lt1>
        <a:dk2>
          <a:srgbClr val="5E5E8E"/>
        </a:dk2>
        <a:lt2>
          <a:srgbClr val="D1D1DF"/>
        </a:lt2>
        <a:accent1>
          <a:srgbClr val="CC66FF"/>
        </a:accent1>
        <a:accent2>
          <a:srgbClr val="6666FF"/>
        </a:accent2>
        <a:accent3>
          <a:srgbClr val="B6B6C6"/>
        </a:accent3>
        <a:accent4>
          <a:srgbClr val="DADADA"/>
        </a:accent4>
        <a:accent5>
          <a:srgbClr val="E2B8FF"/>
        </a:accent5>
        <a:accent6>
          <a:srgbClr val="5C5CE7"/>
        </a:accent6>
        <a:hlink>
          <a:srgbClr val="FFCC99"/>
        </a:hlink>
        <a:folHlink>
          <a:srgbClr val="CCCCFF"/>
        </a:folHlink>
      </a:clrScheme>
      <a:clrMap bg1="dk2" tx1="lt1" bg2="dk1" tx2="lt2" accent1="accent1" accent2="accent2" accent3="accent3" accent4="accent4" accent5="accent5" accent6="accent6" hlink="hlink" folHlink="folHlink"/>
    </a:extraClrScheme>
    <a:extraClrScheme>
      <a:clrScheme name="Slit 8">
        <a:dk1>
          <a:srgbClr val="000000"/>
        </a:dk1>
        <a:lt1>
          <a:srgbClr val="D0DAE2"/>
        </a:lt1>
        <a:dk2>
          <a:srgbClr val="000000"/>
        </a:dk2>
        <a:lt2>
          <a:srgbClr val="E7EDF1"/>
        </a:lt2>
        <a:accent1>
          <a:srgbClr val="33CCCC"/>
        </a:accent1>
        <a:accent2>
          <a:srgbClr val="0099CC"/>
        </a:accent2>
        <a:accent3>
          <a:srgbClr val="E4EAEE"/>
        </a:accent3>
        <a:accent4>
          <a:srgbClr val="000000"/>
        </a:accent4>
        <a:accent5>
          <a:srgbClr val="ADE2E2"/>
        </a:accent5>
        <a:accent6>
          <a:srgbClr val="008AB9"/>
        </a:accent6>
        <a:hlink>
          <a:srgbClr val="3333CC"/>
        </a:hlink>
        <a:folHlink>
          <a:srgbClr val="008080"/>
        </a:folHlink>
      </a:clrScheme>
      <a:clrMap bg1="lt1" tx1="dk1" bg2="lt2" tx2="dk2" accent1="accent1" accent2="accent2" accent3="accent3" accent4="accent4" accent5="accent5" accent6="accent6" hlink="hlink" folHlink="folHlink"/>
    </a:extraClrScheme>
    <a:extraClrScheme>
      <a:clrScheme name="Slit 9">
        <a:dk1>
          <a:srgbClr val="000000"/>
        </a:dk1>
        <a:lt1>
          <a:srgbClr val="FFFFFF"/>
        </a:lt1>
        <a:dk2>
          <a:srgbClr val="000000"/>
        </a:dk2>
        <a:lt2>
          <a:srgbClr val="E6E6E6"/>
        </a:lt2>
        <a:accent1>
          <a:srgbClr val="66CCFF"/>
        </a:accent1>
        <a:accent2>
          <a:srgbClr val="9999FF"/>
        </a:accent2>
        <a:accent3>
          <a:srgbClr val="FFFFFF"/>
        </a:accent3>
        <a:accent4>
          <a:srgbClr val="000000"/>
        </a:accent4>
        <a:accent5>
          <a:srgbClr val="B8E2FF"/>
        </a:accent5>
        <a:accent6>
          <a:srgbClr val="8A8AE7"/>
        </a:accent6>
        <a:hlink>
          <a:srgbClr val="3333CC"/>
        </a:hlink>
        <a:folHlink>
          <a:srgbClr val="008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Slit</Template>
  <TotalTime>1354</TotalTime>
  <Words>325</Words>
  <Application>Microsoft Office PowerPoint</Application>
  <PresentationFormat>On-screen Show (4:3)</PresentationFormat>
  <Paragraphs>52</Paragraphs>
  <Slides>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SimSun</vt:lpstr>
      <vt:lpstr>SimSun</vt:lpstr>
      <vt:lpstr>Arial</vt:lpstr>
      <vt:lpstr>Tahoma</vt:lpstr>
      <vt:lpstr>Times New Roman</vt:lpstr>
      <vt:lpstr>Wingdings</vt:lpstr>
      <vt:lpstr>Slit</vt:lpstr>
      <vt:lpstr>Introduction to Economics  Malthus </vt:lpstr>
      <vt:lpstr>Thomas Robert Malthus</vt:lpstr>
      <vt:lpstr>Mathus’ Logic</vt:lpstr>
      <vt:lpstr>Thomas Robert Malthus</vt:lpstr>
      <vt:lpstr>Thomas Robert Malthus</vt:lpstr>
      <vt:lpstr>Thomas Robert Malthus</vt:lpstr>
      <vt:lpstr>Where did Mathus go wrong?</vt:lpstr>
    </vt:vector>
  </TitlesOfParts>
  <Company>Parkes Enterprises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Financial Management  FIN 102</dc:title>
  <dc:creator>Andrew L. H. Parkes</dc:creator>
  <cp:lastModifiedBy>Andrew Lawrence Parkes</cp:lastModifiedBy>
  <cp:revision>63</cp:revision>
  <dcterms:created xsi:type="dcterms:W3CDTF">2007-09-02T00:43:53Z</dcterms:created>
  <dcterms:modified xsi:type="dcterms:W3CDTF">2017-04-05T20:01:52Z</dcterms:modified>
</cp:coreProperties>
</file>