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63" r:id="rId4"/>
    <p:sldId id="264" r:id="rId5"/>
    <p:sldId id="265" r:id="rId6"/>
    <p:sldId id="260" r:id="rId7"/>
    <p:sldId id="274" r:id="rId8"/>
    <p:sldId id="261" r:id="rId9"/>
    <p:sldId id="266" r:id="rId10"/>
    <p:sldId id="259" r:id="rId11"/>
    <p:sldId id="275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BF498B-857E-446E-B35C-DF88B1E28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18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82AB26-A5C2-423B-9101-D8C99D4B6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2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50AFB63-45E9-41F0-99A9-C37CFFD540A5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1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8E75F9-5556-4EC8-9F82-139D644A6636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7EAC2B-B37D-4EF5-AE19-3F6200C64A1C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5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05D0-0505-4687-9ACD-AD2ED4FEA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76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093F-70E0-456A-91BA-E922C4F36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13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ECCF-5E6D-419D-A21F-0EEDD5AB8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6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EFEF-807C-4E13-9775-4AE5A2CB9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A2A63-661F-4F02-8615-885676D07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0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E4CCA-9726-43B2-95BC-EAD0D6A1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1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E0AB-A65C-4E32-B3C8-FB07C50EE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8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1AF4-815B-4C76-A5A3-C19B9A19E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7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9165-F730-4DFC-BF11-04DB82EE5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4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1A0F-07EE-4BDD-8A20-3C2BA7B55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3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E7B77-5249-416B-A964-F5A99E2C9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09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35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1325" y="62404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January 17, 2017</a:t>
            </a:r>
            <a:endParaRPr lang="en-US" altLang="en-US" dirty="0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0130F40-E120-4B2A-A6F1-67AB92087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2" r:id="rId2"/>
    <p:sldLayoutId id="2147483773" r:id="rId3"/>
    <p:sldLayoutId id="2147483774" r:id="rId4"/>
    <p:sldLayoutId id="2147483775" r:id="rId5"/>
    <p:sldLayoutId id="2147483782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drew@andrewparkes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.gov/newsreleases/national/gdp/gdp_glance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ea.gov/newsreleases/national/gdp/gdp_glance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red.stlouisfed.org/graph/?chart_type=line&amp;s%5b1%5d%5bid%5d=CPIAUCNS&amp;s%5b1%5d%5btransformation%5d=pc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solidFill>
                  <a:srgbClr val="FFFF00"/>
                </a:solidFill>
              </a:rPr>
              <a:t>Macroeconomics 285</a:t>
            </a:r>
            <a:br>
              <a:rPr lang="en-US" altLang="en-US" sz="4800" dirty="0" smtClean="0">
                <a:solidFill>
                  <a:srgbClr val="FFFF00"/>
                </a:solidFill>
              </a:rPr>
            </a:br>
            <a:r>
              <a:rPr lang="en-US" altLang="en-US" sz="1800" dirty="0" smtClean="0">
                <a:solidFill>
                  <a:srgbClr val="FFFF00"/>
                </a:solidFill>
              </a:rPr>
              <a:t/>
            </a:r>
            <a:br>
              <a:rPr lang="en-US" altLang="en-US" sz="1800" dirty="0" smtClean="0">
                <a:solidFill>
                  <a:srgbClr val="FFFF00"/>
                </a:solidFill>
              </a:rPr>
            </a:br>
            <a:r>
              <a:rPr lang="en-US" altLang="en-US" sz="1800" dirty="0" smtClean="0">
                <a:solidFill>
                  <a:srgbClr val="FFFF00"/>
                </a:solidFill>
              </a:rPr>
              <a:t>A few basic thoughts</a:t>
            </a: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Dr. Andrew L. H. Parkes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GB" sz="1800" i="1" dirty="0" smtClean="0">
                <a:solidFill>
                  <a:schemeClr val="hlink"/>
                </a:solidFill>
              </a:rPr>
              <a:t>“A Macroeconomic Understanding for use in Business”</a:t>
            </a:r>
          </a:p>
          <a:p>
            <a:pPr eaLnBrk="1" hangingPunct="1">
              <a:defRPr/>
            </a:pPr>
            <a:endParaRPr lang="en-US" sz="1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51AD3863-CB3A-4B1E-A96C-936A82F70E97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Just a few things we will learn about during this term</a:t>
            </a:r>
          </a:p>
        </p:txBody>
      </p:sp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4325"/>
            <a:ext cx="7086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F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05113"/>
            <a:ext cx="3519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3" descr="http://www.bls.gov/foresee/site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35500"/>
            <a:ext cx="26670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Entrepreneurs!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6AF00"/>
                </a:solidFill>
              </a:rPr>
              <a:t>What makes an entrepreneur?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FF00"/>
                </a:solidFill>
              </a:rPr>
              <a:t>Being a risk taker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E6AF00"/>
                </a:solidFill>
              </a:rPr>
              <a:t>Specifically</a:t>
            </a:r>
            <a:r>
              <a:rPr lang="en-US" dirty="0">
                <a:solidFill>
                  <a:srgbClr val="E6AF00"/>
                </a:solidFill>
              </a:rPr>
              <a:t>: </a:t>
            </a:r>
            <a:r>
              <a:rPr lang="en-US" sz="2400" dirty="0" smtClean="0">
                <a:solidFill>
                  <a:srgbClr val="E6AF00"/>
                </a:solidFill>
              </a:rPr>
              <a:t>A person that takes </a:t>
            </a:r>
            <a:r>
              <a:rPr lang="en-US" sz="2400" dirty="0">
                <a:solidFill>
                  <a:srgbClr val="E6AF00"/>
                </a:solidFill>
              </a:rPr>
              <a:t>initiative by organizing a venture to </a:t>
            </a:r>
            <a:r>
              <a:rPr lang="en-US" sz="2400" dirty="0" smtClean="0">
                <a:solidFill>
                  <a:srgbClr val="E6AF00"/>
                </a:solidFill>
              </a:rPr>
              <a:t>gain from the </a:t>
            </a:r>
            <a:r>
              <a:rPr lang="en-US" sz="2400" dirty="0">
                <a:solidFill>
                  <a:srgbClr val="E6AF00"/>
                </a:solidFill>
              </a:rPr>
              <a:t>benefit of an </a:t>
            </a:r>
            <a:r>
              <a:rPr lang="en-US" sz="2400" dirty="0" smtClean="0">
                <a:solidFill>
                  <a:srgbClr val="E6AF00"/>
                </a:solidFill>
              </a:rPr>
              <a:t>opportunity.</a:t>
            </a:r>
            <a:endParaRPr lang="en-US" sz="2400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4EFEF-807C-4E13-9775-4AE5A2CB993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10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#1. Who is this?  What company does he help run?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34F95-8132-4E74-8555-66E46F905A9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7413" name="Picture 2" descr="Elon Musk's mission to Mars | Technology | The Guardi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86000"/>
            <a:ext cx="5105400" cy="3063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HINTS!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A9B2-B898-4E45-A2F6-C7EFC6AA40C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8437" name="Picture 2" descr="Analysis: Tesla Q1 2013 Results | The Truth About Ca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1600200"/>
            <a:ext cx="7493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781494" cy="63166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4EFEF-807C-4E13-9775-4AE5A2CB993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5562600" y="4267200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Neuralink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Corp.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2.  Who was this?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AF854-806E-4330-80AE-C93AD8663A8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19461" name="Picture 4" descr="&lt;b&gt;Steve&lt;/b&gt; &lt;b&gt;Jobs&lt;/b&gt;’s 10 Principles to Success That Everyone Needs To Lea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610076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0000">
              <a:srgbClr val="540000"/>
            </a:gs>
            <a:gs pos="0">
              <a:schemeClr val="bg1"/>
            </a:gs>
            <a:gs pos="100000">
              <a:srgbClr val="35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What companies did he create?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Apple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NeXT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Pixar   …</a:t>
            </a:r>
          </a:p>
          <a:p>
            <a:pPr>
              <a:defRPr/>
            </a:pPr>
            <a:endParaRPr lang="en-US" dirty="0" smtClean="0">
              <a:solidFill>
                <a:srgbClr val="E6AF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THEN the iPod, iPad, iPhone, etc</a:t>
            </a:r>
            <a:r>
              <a:rPr lang="en-US" dirty="0">
                <a:solidFill>
                  <a:srgbClr val="E6AF00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AC6F8-7CB3-4D52-AE1F-1982C0BCD8C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3. Who is this?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84946-2D71-4771-BBBD-51315DA6C38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21509" name="Picture 2" descr="How much is Oprah Winfrey Net Worth? - Access 2 Knowled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600200"/>
            <a:ext cx="4495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What did she </a:t>
            </a:r>
            <a:r>
              <a:rPr lang="en-US" dirty="0" smtClean="0">
                <a:solidFill>
                  <a:srgbClr val="E6AF00"/>
                </a:solidFill>
              </a:rPr>
              <a:t>create?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In 1984, she took over daytime TV from Phil Donahue.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HARPO Productions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OWN </a:t>
            </a:r>
          </a:p>
          <a:p>
            <a:pPr>
              <a:defRPr/>
            </a:pPr>
            <a:r>
              <a:rPr lang="en-US" dirty="0" smtClean="0">
                <a:solidFill>
                  <a:srgbClr val="E6AF00"/>
                </a:solidFill>
              </a:rPr>
              <a:t>Multi-Billionaire</a:t>
            </a:r>
            <a:endParaRPr lang="en-US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08C52-F48A-4682-9AD8-152EDF8BCCE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August 28, </a:t>
            </a:r>
            <a:r>
              <a:rPr lang="en-US" altLang="en-US" dirty="0"/>
              <a:t>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01DA0-9283-451F-BC80-238D99221FCC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00"/>
                </a:solidFill>
              </a:rPr>
              <a:t>Syllabus and Our Course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5750"/>
            <a:ext cx="4800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solidFill>
                  <a:schemeClr val="hlink"/>
                </a:solidFill>
              </a:rPr>
              <a:t>The syllabus provides an outline of what we will do this semester: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400" dirty="0" smtClean="0">
                <a:solidFill>
                  <a:srgbClr val="FFFF00"/>
                </a:solidFill>
              </a:rPr>
              <a:t>See the outline for dates and chapters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>
                <a:solidFill>
                  <a:schemeClr val="hlink"/>
                </a:solidFill>
              </a:rPr>
              <a:t>This week I will talk about Chapters 1 and 2 as well as some other basic ideas.</a:t>
            </a:r>
            <a:endParaRPr lang="en-US" alt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943600" y="4876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/>
              <a:t>The required textbook</a:t>
            </a:r>
            <a:endParaRPr lang="en-US" altLang="en-US" sz="1800" b="1"/>
          </a:p>
        </p:txBody>
      </p:sp>
      <p:pic>
        <p:nvPicPr>
          <p:cNvPr id="71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3098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49777-A96A-4E30-9B34-57D05A95715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00"/>
                </a:solidFill>
              </a:rPr>
              <a:t>SEE Bb Learn </a:t>
            </a:r>
            <a:r>
              <a:rPr lang="en-US" altLang="en-US" sz="3600" dirty="0">
                <a:solidFill>
                  <a:srgbClr val="FFFF00"/>
                </a:solidFill>
              </a:rPr>
              <a:t>and </a:t>
            </a:r>
            <a:br>
              <a:rPr lang="en-US" altLang="en-US" sz="3600" dirty="0">
                <a:solidFill>
                  <a:srgbClr val="FFFF00"/>
                </a:solidFill>
              </a:rPr>
            </a:br>
            <a:r>
              <a:rPr lang="en-US" altLang="en-US" sz="2800" dirty="0">
                <a:solidFill>
                  <a:srgbClr val="FFFF00"/>
                </a:solidFill>
              </a:rPr>
              <a:t>MY WEBSITE: </a:t>
            </a:r>
            <a:r>
              <a:rPr lang="en-US" altLang="en-US" sz="3600" dirty="0">
                <a:solidFill>
                  <a:srgbClr val="FFFF00"/>
                </a:solidFill>
              </a:rPr>
              <a:t>andrewparkes.com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905000"/>
            <a:ext cx="4651765" cy="3962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Visit Often and regularly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Kept ahead of class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 smtClean="0"/>
              <a:t>Links and PowerPoint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/>
              <a:t>Other information</a:t>
            </a:r>
          </a:p>
          <a:p>
            <a:pPr marL="990600" lvl="1" indent="-533400" eaLnBrk="1" hangingPunct="1">
              <a:buFont typeface="Wingdings" panose="05000000000000000000" pitchFamily="2" charset="2"/>
              <a:buChar char="n"/>
              <a:defRPr/>
            </a:pPr>
            <a:r>
              <a:rPr lang="en-US" altLang="en-US" sz="1800" dirty="0" smtClean="0">
                <a:solidFill>
                  <a:srgbClr val="FFFF00"/>
                </a:solidFill>
                <a:hlinkClick r:id="rId2"/>
              </a:rPr>
              <a:t>andrew@andrewparkes.com</a:t>
            </a:r>
            <a:r>
              <a:rPr lang="en-US" altLang="en-US" sz="1800" dirty="0" smtClean="0">
                <a:solidFill>
                  <a:srgbClr val="FFFF00"/>
                </a:solidFill>
              </a:rPr>
              <a:t>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en-US" altLang="en-US" sz="10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 </a:t>
            </a:r>
            <a:r>
              <a:rPr lang="en-US" altLang="en-US" sz="2800" dirty="0" smtClean="0"/>
              <a:t> Info like this =&gt;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191000" y="4800600"/>
            <a:ext cx="3268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Total Public Debt Outstanding</a:t>
            </a:r>
            <a:r>
              <a:rPr lang="en-US" altLang="en-US" sz="1800"/>
              <a:t> 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4294137" y="5167313"/>
            <a:ext cx="4240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hlink"/>
                </a:solidFill>
              </a:rPr>
              <a:t>$ 9,139,880,193,861.94 </a:t>
            </a:r>
            <a:r>
              <a:rPr lang="en-US" altLang="en-US" sz="1800" dirty="0" smtClean="0">
                <a:solidFill>
                  <a:schemeClr val="hlink"/>
                </a:solidFill>
              </a:rPr>
              <a:t>– 11/29/2007</a:t>
            </a:r>
            <a:r>
              <a:rPr lang="en-US" altLang="en-US" sz="1800" dirty="0" smtClean="0"/>
              <a:t> </a:t>
            </a:r>
            <a:endParaRPr lang="en-US" altLang="en-US" sz="1800" dirty="0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4267200" y="5561013"/>
            <a:ext cx="257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02" y="1517598"/>
            <a:ext cx="236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4186687" y="5601061"/>
            <a:ext cx="425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$ 13,788,289,275,079.99 – 11/24/2010</a:t>
            </a:r>
            <a:r>
              <a:rPr lang="en-US" altLang="en-US" sz="1800" dirty="0"/>
              <a:t> </a:t>
            </a: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4203940" y="5943705"/>
            <a:ext cx="42783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$ 19,941,807,383,847.05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  <a:r>
              <a:rPr lang="en-US" altLang="en-US" sz="1800" dirty="0"/>
              <a:t>–   1/12/2017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4950" y="6316872"/>
            <a:ext cx="414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$19,845,100,367,124.09 –   8/24/2017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833CF-9536-4DC3-AC87-2DA121816B7B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U. S. Real GDP 2006 - 2010</a:t>
            </a:r>
          </a:p>
        </p:txBody>
      </p:sp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962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533400" y="6019800"/>
            <a:ext cx="385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hlinkClick r:id="rId3"/>
              </a:rPr>
              <a:t>http://www.bea.gov/newsreleases/national/gdp/gdp_glance.htm</a:t>
            </a:r>
            <a:r>
              <a:rPr lang="en-US" altLang="en-US" sz="1000"/>
              <a:t> 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60960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The Great Recession!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BC1C-43CC-4C1D-985F-78024027A32B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87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U. S. Real GDP 2008 - 2012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60960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The Great Recession!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12763" y="6003925"/>
            <a:ext cx="385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hlinkClick r:id="rId2"/>
              </a:rPr>
              <a:t>http://www.bea.gov/newsreleases/national/gdp/gdp_glance.htm</a:t>
            </a:r>
            <a:r>
              <a:rPr lang="en-US" altLang="en-US" sz="1000"/>
              <a:t> </a:t>
            </a:r>
          </a:p>
        </p:txBody>
      </p:sp>
      <p:pic>
        <p:nvPicPr>
          <p:cNvPr id="11272" name="Picture 8" descr="Quarter-to-Quarter Growth in Real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3488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U. S. Real GDP 2012 - 2016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B6052-D0FC-41A5-8564-28D2621669A2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2293" name="Picture 2" descr="Quarter-to-Quarter Growth in Real GD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2850"/>
            <a:ext cx="8534400" cy="484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667125" y="6442075"/>
            <a:ext cx="1741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Macroeconomics Day 1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419600" y="6124575"/>
            <a:ext cx="457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rgbClr val="FFC000"/>
                </a:solidFill>
              </a:rPr>
              <a:t>http://www.bea.gov/newsreleases/national/gdp/gdp_glance.htm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U. S. Real GDP </a:t>
            </a:r>
            <a:r>
              <a:rPr lang="en-US" altLang="en-US" dirty="0" smtClean="0">
                <a:solidFill>
                  <a:srgbClr val="FFFF00"/>
                </a:solidFill>
              </a:rPr>
              <a:t>2013 </a:t>
            </a:r>
            <a:r>
              <a:rPr lang="en-US" altLang="en-US" dirty="0" smtClean="0">
                <a:solidFill>
                  <a:srgbClr val="FFFF00"/>
                </a:solidFill>
              </a:rPr>
              <a:t>- </a:t>
            </a:r>
            <a:r>
              <a:rPr lang="en-US" altLang="en-US" dirty="0" smtClean="0">
                <a:solidFill>
                  <a:srgbClr val="FFFF00"/>
                </a:solidFill>
              </a:rPr>
              <a:t>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B6052-D0FC-41A5-8564-28D2621669A2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667125" y="6442075"/>
            <a:ext cx="1741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Macroeconomics Day 1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419600" y="6124575"/>
            <a:ext cx="457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rgbClr val="FFC000"/>
                </a:solidFill>
              </a:rPr>
              <a:t>http://www.bea.gov/newsreleases/national/gdp/gdp_glance.htm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713022" cy="3826306"/>
          </a:xfrm>
        </p:spPr>
      </p:pic>
    </p:spTree>
    <p:extLst>
      <p:ext uri="{BB962C8B-B14F-4D97-AF65-F5344CB8AC3E}">
        <p14:creationId xmlns:p14="http://schemas.microsoft.com/office/powerpoint/2010/main" val="183578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E6AF00"/>
                </a:solidFill>
              </a:rPr>
              <a:t>Consumer Price Index – All Items</a:t>
            </a:r>
            <a:endParaRPr lang="en-US" sz="4000" dirty="0">
              <a:solidFill>
                <a:srgbClr val="E6AF00"/>
              </a:solidFill>
            </a:endParaRPr>
          </a:p>
        </p:txBody>
      </p:sp>
      <p:pic>
        <p:nvPicPr>
          <p:cNvPr id="1331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76400"/>
            <a:ext cx="8991600" cy="398621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53456-EE20-4F03-A96E-32F77D7F1B33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90600" y="5973763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FFC000"/>
                </a:solidFill>
              </a:rPr>
              <a:t>https://fred.stlouisfed.org/graph/?s[1][id]=CPIAUCNS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E6AF00"/>
                </a:solidFill>
              </a:rPr>
              <a:t>CPI percent change from a year ago – All Items</a:t>
            </a:r>
            <a:endParaRPr lang="en-US" sz="3600" dirty="0">
              <a:solidFill>
                <a:srgbClr val="E6A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August 28,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425A1-8248-4315-94AD-DE170DD4D035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990600" y="5973763"/>
            <a:ext cx="6324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C000"/>
                </a:solidFill>
                <a:hlinkClick r:id="rId2"/>
              </a:rPr>
              <a:t>https://fred.stlouisfed.org/graph/?chart_type=line&amp;s[1][id]=CPIAUCNS&amp;s[1][transformation]=pc1</a:t>
            </a:r>
            <a:r>
              <a:rPr lang="en-US" altLang="en-US" sz="100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4343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9144000" cy="3757613"/>
          </a:xfrm>
        </p:spPr>
      </p:pic>
      <p:pic>
        <p:nvPicPr>
          <p:cNvPr id="1434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1469</TotalTime>
  <Words>407</Words>
  <Application>Microsoft Office PowerPoint</Application>
  <PresentationFormat>On-screen Show (4:3)</PresentationFormat>
  <Paragraphs>100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Slit</vt:lpstr>
      <vt:lpstr>Macroeconomics 285  A few basic thoughts</vt:lpstr>
      <vt:lpstr>Syllabus and Our Course</vt:lpstr>
      <vt:lpstr>SEE Bb Learn and  MY WEBSITE: andrewparkes.com</vt:lpstr>
      <vt:lpstr>U. S. Real GDP 2006 - 2010</vt:lpstr>
      <vt:lpstr>U. S. Real GDP 2008 - 2012</vt:lpstr>
      <vt:lpstr>U. S. Real GDP 2012 - 2016</vt:lpstr>
      <vt:lpstr>U. S. Real GDP 2013 - 2017</vt:lpstr>
      <vt:lpstr>Consumer Price Index – All Items</vt:lpstr>
      <vt:lpstr>CPI percent change from a year ago – All Items</vt:lpstr>
      <vt:lpstr>Just a few things we will learn about during this term</vt:lpstr>
      <vt:lpstr>Entrepreneurs!</vt:lpstr>
      <vt:lpstr>#1. Who is this?  What company does he help run?</vt:lpstr>
      <vt:lpstr>HINTS!</vt:lpstr>
      <vt:lpstr>PowerPoint Presentation</vt:lpstr>
      <vt:lpstr>2.  Who was this?</vt:lpstr>
      <vt:lpstr>What companies did he create?</vt:lpstr>
      <vt:lpstr>3. Who is this?</vt:lpstr>
      <vt:lpstr>What did she create?</vt:lpstr>
    </vt:vector>
  </TitlesOfParts>
  <Company>Parkes Enterprises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  FIN 102</dc:title>
  <dc:creator>Andrew L. H. Parkes</dc:creator>
  <cp:lastModifiedBy>Andrew Parkes</cp:lastModifiedBy>
  <cp:revision>62</cp:revision>
  <dcterms:created xsi:type="dcterms:W3CDTF">2007-09-02T00:43:53Z</dcterms:created>
  <dcterms:modified xsi:type="dcterms:W3CDTF">2017-08-28T17:06:04Z</dcterms:modified>
</cp:coreProperties>
</file>