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4" r:id="rId1"/>
    <p:sldMasterId id="2147484293" r:id="rId2"/>
    <p:sldMasterId id="2147483650" r:id="rId3"/>
    <p:sldMasterId id="2147483652" r:id="rId4"/>
    <p:sldMasterId id="2147484414" r:id="rId5"/>
    <p:sldMasterId id="2147484198" r:id="rId6"/>
    <p:sldMasterId id="2147483655" r:id="rId7"/>
    <p:sldMasterId id="2147483654" r:id="rId8"/>
  </p:sldMasterIdLst>
  <p:notesMasterIdLst>
    <p:notesMasterId r:id="rId49"/>
  </p:notesMasterIdLst>
  <p:handoutMasterIdLst>
    <p:handoutMasterId r:id="rId50"/>
  </p:handoutMasterIdLst>
  <p:sldIdLst>
    <p:sldId id="663" r:id="rId9"/>
    <p:sldId id="664" r:id="rId10"/>
    <p:sldId id="822" r:id="rId11"/>
    <p:sldId id="823" r:id="rId12"/>
    <p:sldId id="824" r:id="rId13"/>
    <p:sldId id="825" r:id="rId14"/>
    <p:sldId id="826" r:id="rId15"/>
    <p:sldId id="827" r:id="rId16"/>
    <p:sldId id="854" r:id="rId17"/>
    <p:sldId id="855" r:id="rId18"/>
    <p:sldId id="828" r:id="rId19"/>
    <p:sldId id="856" r:id="rId20"/>
    <p:sldId id="829" r:id="rId21"/>
    <p:sldId id="830" r:id="rId22"/>
    <p:sldId id="831" r:id="rId23"/>
    <p:sldId id="832" r:id="rId24"/>
    <p:sldId id="857" r:id="rId25"/>
    <p:sldId id="833" r:id="rId26"/>
    <p:sldId id="834" r:id="rId27"/>
    <p:sldId id="835" r:id="rId28"/>
    <p:sldId id="836" r:id="rId29"/>
    <p:sldId id="837" r:id="rId30"/>
    <p:sldId id="838" r:id="rId31"/>
    <p:sldId id="839" r:id="rId32"/>
    <p:sldId id="840" r:id="rId33"/>
    <p:sldId id="841" r:id="rId34"/>
    <p:sldId id="842" r:id="rId35"/>
    <p:sldId id="843" r:id="rId36"/>
    <p:sldId id="844" r:id="rId37"/>
    <p:sldId id="845" r:id="rId38"/>
    <p:sldId id="846" r:id="rId39"/>
    <p:sldId id="847" r:id="rId40"/>
    <p:sldId id="848" r:id="rId41"/>
    <p:sldId id="849" r:id="rId42"/>
    <p:sldId id="850" r:id="rId43"/>
    <p:sldId id="851" r:id="rId44"/>
    <p:sldId id="852" r:id="rId45"/>
    <p:sldId id="853" r:id="rId46"/>
    <p:sldId id="858" r:id="rId47"/>
    <p:sldId id="859" r:id="rId4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har char="•"/>
      <a:defRPr sz="3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har char="•"/>
      <a:defRPr sz="3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har char="•"/>
      <a:defRPr sz="3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har char="•"/>
      <a:defRPr sz="3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har char="•"/>
      <a:defRPr sz="3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900E24"/>
    <a:srgbClr val="DE4A00"/>
    <a:srgbClr val="FF732D"/>
    <a:srgbClr val="FF0066"/>
    <a:srgbClr val="0044A8"/>
    <a:srgbClr val="B42828"/>
    <a:srgbClr val="00AAC9"/>
    <a:srgbClr val="0097A1"/>
    <a:srgbClr val="0027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86406" autoAdjust="0"/>
  </p:normalViewPr>
  <p:slideViewPr>
    <p:cSldViewPr snapToGrid="0">
      <p:cViewPr varScale="1">
        <p:scale>
          <a:sx n="59" d="100"/>
          <a:sy n="59" d="100"/>
        </p:scale>
        <p:origin x="133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slide" Target="slides/slide33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8" Type="http://schemas.openxmlformats.org/officeDocument/2006/relationships/slideMaster" Target="slideMasters/slideMaster8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92D0800-4859-4CA8-B7EC-AA42AD7B6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41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B77CDB-D0D5-4635-9103-FBDA270D4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591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05050"/>
            <a:ext cx="9144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3143892" y="5866544"/>
            <a:ext cx="6000108" cy="52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lnSpc>
                <a:spcPct val="80000"/>
              </a:lnSpc>
              <a:buFontTx/>
              <a:buNone/>
            </a:pPr>
            <a:r>
              <a:rPr lang="en-US" sz="1600" dirty="0" smtClean="0"/>
              <a:t>Prepared by:</a:t>
            </a:r>
            <a:r>
              <a:rPr lang="en-US" sz="1600" baseline="0" dirty="0" smtClean="0"/>
              <a:t> </a:t>
            </a:r>
            <a:r>
              <a:rPr lang="en-US" sz="1600" dirty="0" smtClean="0"/>
              <a:t>V. </a:t>
            </a:r>
            <a:r>
              <a:rPr lang="en-US" sz="1600" dirty="0" err="1" smtClean="0"/>
              <a:t>Andreea</a:t>
            </a:r>
            <a:r>
              <a:rPr lang="en-US" sz="1600" dirty="0" smtClean="0"/>
              <a:t> </a:t>
            </a:r>
            <a:r>
              <a:rPr lang="en-US" sz="1600" dirty="0" err="1" smtClean="0"/>
              <a:t>Chiritescu</a:t>
            </a:r>
            <a:r>
              <a:rPr lang="en-US" sz="1600" dirty="0" smtClean="0"/>
              <a:t>, Eastern Illinois University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Reviewed by: William A. </a:t>
            </a:r>
            <a:r>
              <a:rPr lang="en-US" sz="16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McEachern</a:t>
            </a:r>
            <a:r>
              <a:rPr lang="en-US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</a:t>
            </a:r>
            <a:r>
              <a:rPr lang="en-US" sz="16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University of Connecticut</a:t>
            </a:r>
            <a:endParaRPr lang="en-US" sz="16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8915" name="Rectangle 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0" y="1924316"/>
            <a:ext cx="9144000" cy="2429300"/>
          </a:xfrm>
          <a:prstGeom prst="rect">
            <a:avLst/>
          </a:prstGeom>
        </p:spPr>
        <p:txBody>
          <a:bodyPr wrap="none"/>
          <a:lstStyle>
            <a:lvl1pPr marL="0" indent="0" algn="ctr">
              <a:buFontTx/>
              <a:buNone/>
              <a:defRPr sz="4800">
                <a:solidFill>
                  <a:srgbClr val="900E24"/>
                </a:solidFill>
              </a:defRPr>
            </a:lvl1pPr>
          </a:lstStyle>
          <a:p>
            <a:r>
              <a:rPr lang="en-US" dirty="0" err="1" smtClean="0"/>
              <a:t>Ch</a:t>
            </a:r>
            <a:r>
              <a:rPr lang="en-US" dirty="0" smtClean="0"/>
              <a:t># </a:t>
            </a:r>
          </a:p>
          <a:p>
            <a:r>
              <a:rPr lang="en-US" dirty="0" smtClean="0"/>
              <a:t>and Chapter </a:t>
            </a:r>
            <a:r>
              <a:rPr lang="en-US" dirty="0"/>
              <a:t>name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18364" y="6492875"/>
            <a:ext cx="892563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2017 Cengage Learning®. May not be scanned, copied or duplicated, or posted to a publicly accessible website, in whole or in part.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42761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7290" y="382137"/>
            <a:ext cx="6946710" cy="6120880"/>
          </a:xfrm>
          <a:prstGeom prst="rect">
            <a:avLst/>
          </a:prstGeom>
        </p:spPr>
        <p:txBody>
          <a:bodyPr/>
          <a:lstStyle>
            <a:lvl1pPr>
              <a:defRPr sz="2800" i="0">
                <a:solidFill>
                  <a:schemeClr val="tx1"/>
                </a:solidFill>
                <a:latin typeface="+mn-lt"/>
                <a:cs typeface="Calibri" pitchFamily="34" charset="0"/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</a:t>
            </a:r>
          </a:p>
          <a:p>
            <a:pPr lvl="0"/>
            <a:r>
              <a:rPr lang="en-US" dirty="0" smtClean="0"/>
              <a:t>to edit </a:t>
            </a:r>
          </a:p>
          <a:p>
            <a:pPr lvl="0"/>
            <a:r>
              <a:rPr lang="en-US" dirty="0" smtClean="0"/>
              <a:t>Master </a:t>
            </a:r>
          </a:p>
          <a:p>
            <a:pPr lvl="0"/>
            <a:r>
              <a:rPr lang="en-US" dirty="0" smtClean="0"/>
              <a:t>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© 2017 Cengage Learning®. May not be scanned, copied or duplicated, or posted to a publicly accessible website, in whole or in part.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795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43" y="0"/>
            <a:ext cx="8488957" cy="865188"/>
          </a:xfrm>
        </p:spPr>
        <p:txBody>
          <a:bodyPr/>
          <a:lstStyle>
            <a:lvl1pPr>
              <a:defRPr b="0" i="0">
                <a:solidFill>
                  <a:srgbClr val="900E24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80" y="924375"/>
            <a:ext cx="8833734" cy="5524050"/>
          </a:xfrm>
        </p:spPr>
        <p:txBody>
          <a:bodyPr/>
          <a:lstStyle>
            <a:lvl1pPr>
              <a:defRPr>
                <a:solidFill>
                  <a:srgbClr val="0044A8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2017 Cengage Learning®. May not be scanned, copied or duplicated, or posted to a publicly accessible website, in whole or in part.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5409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307977" cy="3524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0" y="329488"/>
            <a:ext cx="9144000" cy="477221"/>
          </a:xfrm>
        </p:spPr>
        <p:txBody>
          <a:bodyPr/>
          <a:lstStyle>
            <a:lvl1pPr>
              <a:defRPr sz="2800">
                <a:solidFill>
                  <a:srgbClr val="1C1C1C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967288" y="1270000"/>
            <a:ext cx="4025900" cy="5048250"/>
          </a:xfrm>
        </p:spPr>
        <p:txBody>
          <a:bodyPr/>
          <a:lstStyle>
            <a:lvl1pPr marL="0" indent="0">
              <a:spcBef>
                <a:spcPts val="0"/>
              </a:spcBef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38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307977" cy="3524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0" y="329488"/>
            <a:ext cx="9144000" cy="477221"/>
          </a:xfrm>
        </p:spPr>
        <p:txBody>
          <a:bodyPr/>
          <a:lstStyle>
            <a:lvl1pPr>
              <a:defRPr sz="2800">
                <a:solidFill>
                  <a:srgbClr val="1C1C1C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967288" y="1270000"/>
            <a:ext cx="4025900" cy="5048250"/>
          </a:xfrm>
        </p:spPr>
        <p:txBody>
          <a:bodyPr/>
          <a:lstStyle>
            <a:lvl1pPr marL="0" indent="0">
              <a:spcBef>
                <a:spcPts val="0"/>
              </a:spcBef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379413" y="1293813"/>
            <a:ext cx="4337050" cy="5014912"/>
          </a:xfrm>
        </p:spPr>
        <p:txBody>
          <a:bodyPr/>
          <a:lstStyle>
            <a:lvl1pPr marL="0" indent="0">
              <a:spcBef>
                <a:spcPts val="0"/>
              </a:spcBef>
              <a:defRPr/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356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303741" cy="37011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0" y="333403"/>
            <a:ext cx="9144000" cy="42953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162550" y="1804988"/>
            <a:ext cx="3646488" cy="415607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88950" y="1009650"/>
            <a:ext cx="3956926" cy="5667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729163" y="962025"/>
            <a:ext cx="4225925" cy="598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0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902" y="959370"/>
            <a:ext cx="8765498" cy="5517630"/>
          </a:xfrm>
        </p:spPr>
        <p:txBody>
          <a:bodyPr/>
          <a:lstStyle>
            <a:lvl1pPr>
              <a:defRPr>
                <a:solidFill>
                  <a:srgbClr val="0044A8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21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7C3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60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emf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434410"/>
            <a:ext cx="9144000" cy="423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364" y="6492875"/>
            <a:ext cx="89256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FontTx/>
              <a:buNone/>
              <a:defRPr sz="11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© 2017 Cengage Learning®. May not be scanned, copied or duplicated, or posted to a publicly accessible website, in whole or in part.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23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2"/>
          <p:cNvSpPr txBox="1">
            <a:spLocks/>
          </p:cNvSpPr>
          <p:nvPr userDrawn="1"/>
        </p:nvSpPr>
        <p:spPr>
          <a:xfrm>
            <a:off x="4884879" y="0"/>
            <a:ext cx="4095345" cy="2115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r>
              <a:rPr lang="en-US" sz="1200" kern="0" dirty="0" err="1" smtClean="0">
                <a:solidFill>
                  <a:srgbClr val="000000"/>
                </a:solidFill>
                <a:latin typeface="+mj-lt"/>
              </a:rPr>
              <a:t>McEachern</a:t>
            </a:r>
            <a:r>
              <a:rPr lang="en-US" sz="1200" kern="0" dirty="0" smtClean="0">
                <a:solidFill>
                  <a:srgbClr val="000000"/>
                </a:solidFill>
                <a:latin typeface="+mj-lt"/>
              </a:rPr>
              <a:t>, </a:t>
            </a:r>
            <a:r>
              <a:rPr lang="en-US" sz="1200" i="1" kern="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Macroeconomics</a:t>
            </a:r>
            <a:r>
              <a:rPr lang="en-US" sz="1200" kern="0" dirty="0" smtClean="0">
                <a:solidFill>
                  <a:srgbClr val="000000"/>
                </a:solidFill>
                <a:latin typeface="+mj-lt"/>
              </a:rPr>
              <a:t> 11e, Ch. </a:t>
            </a:r>
            <a:r>
              <a:rPr lang="en-US" sz="1200" kern="0" dirty="0" smtClean="0">
                <a:solidFill>
                  <a:srgbClr val="000000"/>
                </a:solidFill>
                <a:latin typeface="+mj-lt"/>
              </a:rPr>
              <a:t>10</a:t>
            </a:r>
            <a:endParaRPr lang="en-US" sz="1200" kern="0" dirty="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6" r:id="rId1"/>
  </p:sldLayoutIdLst>
  <p:transition/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86045"/>
            <a:ext cx="9144000" cy="271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71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1955"/>
            <a:ext cx="2124258" cy="6314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 bwMode="auto">
          <a:xfrm>
            <a:off x="2224585" y="368489"/>
            <a:ext cx="6757490" cy="6217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86045"/>
            <a:ext cx="9144000" cy="27195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spcBef>
                <a:spcPts val="0"/>
              </a:spcBef>
              <a:buFontTx/>
              <a:buNone/>
              <a:defRPr sz="11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© 2017 Cengage Learning®. May not be scanned, copied or duplicated, or posted to a publicly accessible website, in whole or in part.</a:t>
            </a:r>
            <a:endParaRPr lang="en-US" dirty="0"/>
          </a:p>
        </p:txBody>
      </p:sp>
      <p:sp>
        <p:nvSpPr>
          <p:cNvPr id="7" name="Text Placeholder 2"/>
          <p:cNvSpPr txBox="1">
            <a:spLocks/>
          </p:cNvSpPr>
          <p:nvPr userDrawn="1"/>
        </p:nvSpPr>
        <p:spPr>
          <a:xfrm>
            <a:off x="4884879" y="0"/>
            <a:ext cx="4095345" cy="2115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r>
              <a:rPr lang="en-US" sz="1200" kern="0" dirty="0" err="1" smtClean="0">
                <a:solidFill>
                  <a:srgbClr val="000000"/>
                </a:solidFill>
                <a:latin typeface="+mj-lt"/>
              </a:rPr>
              <a:t>McEachern</a:t>
            </a:r>
            <a:r>
              <a:rPr lang="en-US" sz="1200" kern="0" dirty="0" smtClean="0">
                <a:solidFill>
                  <a:srgbClr val="000000"/>
                </a:solidFill>
                <a:latin typeface="+mj-lt"/>
              </a:rPr>
              <a:t>, </a:t>
            </a:r>
            <a:r>
              <a:rPr lang="en-US" sz="1200" i="1" kern="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Macroeconomics</a:t>
            </a:r>
            <a:r>
              <a:rPr lang="en-US" sz="1200" kern="0" dirty="0" smtClean="0">
                <a:solidFill>
                  <a:srgbClr val="000000"/>
                </a:solidFill>
                <a:latin typeface="+mj-lt"/>
              </a:rPr>
              <a:t> 11e, Ch. </a:t>
            </a:r>
            <a:r>
              <a:rPr lang="en-US" sz="1200" kern="0" dirty="0" smtClean="0">
                <a:solidFill>
                  <a:srgbClr val="000000"/>
                </a:solidFill>
                <a:latin typeface="+mj-lt"/>
              </a:rPr>
              <a:t>10 </a:t>
            </a:r>
            <a:endParaRPr lang="en-US" sz="1200" kern="0" dirty="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7" r:id="rId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26267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rgbClr val="26267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800">
          <a:solidFill>
            <a:srgbClr val="26267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6267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rgbClr val="26267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434410"/>
            <a:ext cx="9144000" cy="423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68375"/>
            <a:ext cx="8609013" cy="548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1069" y="6492875"/>
            <a:ext cx="619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FontTx/>
              <a:buNone/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© 2017 Cengage Learning®. May not be scanned, copied or duplicated, or posted to a publicly accessible website, in whole or in part.</a:t>
            </a:r>
            <a:endParaRPr 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1"/>
            <a:ext cx="652984" cy="799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704402" y="60325"/>
            <a:ext cx="8439598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Title – text and content – red</a:t>
            </a:r>
          </a:p>
        </p:txBody>
      </p:sp>
      <p:pic>
        <p:nvPicPr>
          <p:cNvPr id="12294" name="Picture 6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4598"/>
            <a:ext cx="9144000" cy="106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2"/>
          <p:cNvSpPr txBox="1">
            <a:spLocks/>
          </p:cNvSpPr>
          <p:nvPr userDrawn="1"/>
        </p:nvSpPr>
        <p:spPr>
          <a:xfrm>
            <a:off x="5048655" y="6646460"/>
            <a:ext cx="4095345" cy="2115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r>
              <a:rPr lang="en-US" sz="1100" kern="0" dirty="0" err="1" smtClean="0">
                <a:solidFill>
                  <a:srgbClr val="000000"/>
                </a:solidFill>
                <a:latin typeface="+mj-lt"/>
              </a:rPr>
              <a:t>McEachern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, </a:t>
            </a:r>
            <a:r>
              <a:rPr lang="en-US" sz="1100" i="1" kern="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Macroeconomics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 11e, Ch. 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10 </a:t>
            </a:r>
            <a:endParaRPr lang="en-US" sz="1100" kern="0" dirty="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8" r:id="rId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900E24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B42828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B42828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B42828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B42828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rgbClr val="0044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401341" y="-4401341"/>
            <a:ext cx="341319" cy="9144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0" y="0"/>
            <a:ext cx="9144000" cy="3524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EXHIBIT 1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87317" y="798513"/>
            <a:ext cx="8974133" cy="5693789"/>
            <a:chOff x="87317" y="798513"/>
            <a:chExt cx="8974133" cy="5693789"/>
          </a:xfrm>
        </p:grpSpPr>
        <p:pic>
          <p:nvPicPr>
            <p:cNvPr id="8194" name="Picture 2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318" y="808646"/>
              <a:ext cx="8974130" cy="5674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" name="Group 1"/>
            <p:cNvGrpSpPr/>
            <p:nvPr userDrawn="1"/>
          </p:nvGrpSpPr>
          <p:grpSpPr>
            <a:xfrm>
              <a:off x="87317" y="798513"/>
              <a:ext cx="8974133" cy="5693789"/>
              <a:chOff x="87317" y="798513"/>
              <a:chExt cx="8974133" cy="5693789"/>
            </a:xfrm>
          </p:grpSpPr>
          <p:cxnSp>
            <p:nvCxnSpPr>
              <p:cNvPr id="4105" name="Straight Connector 2"/>
              <p:cNvCxnSpPr>
                <a:cxnSpLocks noChangeShapeType="1"/>
              </p:cNvCxnSpPr>
              <p:nvPr userDrawn="1"/>
            </p:nvCxnSpPr>
            <p:spPr bwMode="auto">
              <a:xfrm>
                <a:off x="87318" y="6483222"/>
                <a:ext cx="8974132" cy="0"/>
              </a:xfrm>
              <a:prstGeom prst="line">
                <a:avLst/>
              </a:prstGeom>
              <a:noFill/>
              <a:ln w="19050" algn="ctr">
                <a:solidFill>
                  <a:srgbClr val="007C3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06" name="Straight Connector 10"/>
              <p:cNvCxnSpPr>
                <a:cxnSpLocks noChangeShapeType="1"/>
              </p:cNvCxnSpPr>
              <p:nvPr userDrawn="1"/>
            </p:nvCxnSpPr>
            <p:spPr bwMode="auto">
              <a:xfrm flipV="1">
                <a:off x="87318" y="805964"/>
                <a:ext cx="8974132" cy="2682"/>
              </a:xfrm>
              <a:prstGeom prst="line">
                <a:avLst/>
              </a:prstGeom>
              <a:noFill/>
              <a:ln w="19050" algn="ctr">
                <a:solidFill>
                  <a:srgbClr val="007C3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07" name="Straight Connector 11"/>
              <p:cNvCxnSpPr>
                <a:cxnSpLocks noChangeShapeType="1"/>
              </p:cNvCxnSpPr>
              <p:nvPr userDrawn="1"/>
            </p:nvCxnSpPr>
            <p:spPr bwMode="auto">
              <a:xfrm flipH="1">
                <a:off x="87317" y="798513"/>
                <a:ext cx="1" cy="5693789"/>
              </a:xfrm>
              <a:prstGeom prst="line">
                <a:avLst/>
              </a:prstGeom>
              <a:noFill/>
              <a:ln w="19050" algn="ctr">
                <a:solidFill>
                  <a:srgbClr val="007C3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08" name="Straight Connector 14"/>
              <p:cNvCxnSpPr>
                <a:cxnSpLocks noChangeShapeType="1"/>
              </p:cNvCxnSpPr>
              <p:nvPr userDrawn="1"/>
            </p:nvCxnSpPr>
            <p:spPr bwMode="auto">
              <a:xfrm>
                <a:off x="9061448" y="798513"/>
                <a:ext cx="2" cy="5689774"/>
              </a:xfrm>
              <a:prstGeom prst="line">
                <a:avLst/>
              </a:prstGeom>
              <a:noFill/>
              <a:ln w="19050" algn="ctr">
                <a:solidFill>
                  <a:srgbClr val="007C3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4101" name="Rectangle 3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5260975" y="1149350"/>
            <a:ext cx="3657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0" y="6492875"/>
            <a:ext cx="6428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FontTx/>
              <a:buNone/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© 2017 Cengage Learning®. May not be scanned, copied or duplicated, or posted to a publicly accessible website, in whole or in part.</a:t>
            </a:r>
            <a:endParaRPr lang="en-US" dirty="0"/>
          </a:p>
        </p:txBody>
      </p:sp>
      <p:sp>
        <p:nvSpPr>
          <p:cNvPr id="13" name="Text Placeholder 2"/>
          <p:cNvSpPr txBox="1">
            <a:spLocks/>
          </p:cNvSpPr>
          <p:nvPr userDrawn="1"/>
        </p:nvSpPr>
        <p:spPr>
          <a:xfrm>
            <a:off x="5048655" y="6646460"/>
            <a:ext cx="4095345" cy="2115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r>
              <a:rPr lang="en-US" sz="1100" kern="0" dirty="0" err="1" smtClean="0">
                <a:solidFill>
                  <a:srgbClr val="000000"/>
                </a:solidFill>
                <a:latin typeface="+mj-lt"/>
              </a:rPr>
              <a:t>McEachern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, </a:t>
            </a:r>
            <a:r>
              <a:rPr lang="en-US" sz="1100" i="1" kern="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Macroeconomics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 11e, Ch. 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10</a:t>
            </a:r>
            <a:endParaRPr lang="en-US" sz="1100" kern="0" dirty="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rgbClr val="660066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rgbClr val="660066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rgbClr val="660066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rgbClr val="660066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401341" y="-4401341"/>
            <a:ext cx="341319" cy="9144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0" y="0"/>
            <a:ext cx="9144000" cy="3524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EXHIBIT 1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87317" y="798513"/>
            <a:ext cx="8974133" cy="5693789"/>
            <a:chOff x="87317" y="798513"/>
            <a:chExt cx="8974133" cy="5693789"/>
          </a:xfrm>
        </p:grpSpPr>
        <p:pic>
          <p:nvPicPr>
            <p:cNvPr id="8194" name="Picture 2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318" y="808646"/>
              <a:ext cx="8974130" cy="5674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" name="Group 1"/>
            <p:cNvGrpSpPr/>
            <p:nvPr userDrawn="1"/>
          </p:nvGrpSpPr>
          <p:grpSpPr>
            <a:xfrm>
              <a:off x="87317" y="798513"/>
              <a:ext cx="8974133" cy="5693789"/>
              <a:chOff x="87317" y="798513"/>
              <a:chExt cx="8974133" cy="5693789"/>
            </a:xfrm>
          </p:grpSpPr>
          <p:cxnSp>
            <p:nvCxnSpPr>
              <p:cNvPr id="4105" name="Straight Connector 2"/>
              <p:cNvCxnSpPr>
                <a:cxnSpLocks noChangeShapeType="1"/>
              </p:cNvCxnSpPr>
              <p:nvPr userDrawn="1"/>
            </p:nvCxnSpPr>
            <p:spPr bwMode="auto">
              <a:xfrm>
                <a:off x="87318" y="6483222"/>
                <a:ext cx="8974132" cy="0"/>
              </a:xfrm>
              <a:prstGeom prst="line">
                <a:avLst/>
              </a:prstGeom>
              <a:noFill/>
              <a:ln w="19050" algn="ctr">
                <a:solidFill>
                  <a:srgbClr val="007C3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06" name="Straight Connector 10"/>
              <p:cNvCxnSpPr>
                <a:cxnSpLocks noChangeShapeType="1"/>
              </p:cNvCxnSpPr>
              <p:nvPr userDrawn="1"/>
            </p:nvCxnSpPr>
            <p:spPr bwMode="auto">
              <a:xfrm flipV="1">
                <a:off x="87318" y="805964"/>
                <a:ext cx="8974132" cy="2682"/>
              </a:xfrm>
              <a:prstGeom prst="line">
                <a:avLst/>
              </a:prstGeom>
              <a:noFill/>
              <a:ln w="19050" algn="ctr">
                <a:solidFill>
                  <a:srgbClr val="007C3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07" name="Straight Connector 11"/>
              <p:cNvCxnSpPr>
                <a:cxnSpLocks noChangeShapeType="1"/>
              </p:cNvCxnSpPr>
              <p:nvPr userDrawn="1"/>
            </p:nvCxnSpPr>
            <p:spPr bwMode="auto">
              <a:xfrm flipH="1">
                <a:off x="87317" y="798513"/>
                <a:ext cx="1" cy="5693789"/>
              </a:xfrm>
              <a:prstGeom prst="line">
                <a:avLst/>
              </a:prstGeom>
              <a:noFill/>
              <a:ln w="19050" algn="ctr">
                <a:solidFill>
                  <a:srgbClr val="007C3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08" name="Straight Connector 14"/>
              <p:cNvCxnSpPr>
                <a:cxnSpLocks noChangeShapeType="1"/>
              </p:cNvCxnSpPr>
              <p:nvPr userDrawn="1"/>
            </p:nvCxnSpPr>
            <p:spPr bwMode="auto">
              <a:xfrm>
                <a:off x="9061448" y="798513"/>
                <a:ext cx="2" cy="5689774"/>
              </a:xfrm>
              <a:prstGeom prst="line">
                <a:avLst/>
              </a:prstGeom>
              <a:noFill/>
              <a:ln w="19050" algn="ctr">
                <a:solidFill>
                  <a:srgbClr val="007C3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4101" name="Rectangle 3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5260975" y="1149350"/>
            <a:ext cx="3657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0" y="6492875"/>
            <a:ext cx="6428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FontTx/>
              <a:buNone/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© 2017 Cengage Learning®. May not be scanned, copied or duplicated, or posted to a publicly accessible website, in whole or in part.</a:t>
            </a:r>
            <a:endParaRPr lang="en-US" dirty="0"/>
          </a:p>
        </p:txBody>
      </p:sp>
      <p:sp>
        <p:nvSpPr>
          <p:cNvPr id="13" name="Text Placeholder 2"/>
          <p:cNvSpPr txBox="1">
            <a:spLocks/>
          </p:cNvSpPr>
          <p:nvPr userDrawn="1"/>
        </p:nvSpPr>
        <p:spPr>
          <a:xfrm>
            <a:off x="5048655" y="6646460"/>
            <a:ext cx="4095345" cy="2115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r>
              <a:rPr lang="en-US" sz="1100" kern="0" dirty="0" err="1" smtClean="0">
                <a:solidFill>
                  <a:srgbClr val="000000"/>
                </a:solidFill>
                <a:latin typeface="+mj-lt"/>
              </a:rPr>
              <a:t>McEachern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,</a:t>
            </a:r>
            <a:r>
              <a:rPr lang="en-US" sz="1100" i="1" kern="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Macroeconomics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 11e, Ch. 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10</a:t>
            </a:r>
            <a:endParaRPr lang="en-US" sz="1100" kern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8672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5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rgbClr val="660066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rgbClr val="660066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rgbClr val="660066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rgbClr val="660066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401341" y="-4401341"/>
            <a:ext cx="341319" cy="9144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0" y="0"/>
            <a:ext cx="9144000" cy="3365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Exhibit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6414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None/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© 2017 Cengage Learning®. May not be scanned, copied or duplicated, or posted to a publicly accessible website, in whole or in part.</a:t>
            </a:r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87317" y="798513"/>
            <a:ext cx="8974133" cy="5693789"/>
            <a:chOff x="87317" y="798513"/>
            <a:chExt cx="8974133" cy="5693789"/>
          </a:xfrm>
        </p:grpSpPr>
        <p:pic>
          <p:nvPicPr>
            <p:cNvPr id="15" name="Picture 2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318" y="808646"/>
              <a:ext cx="8974130" cy="5674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6" name="Group 15"/>
            <p:cNvGrpSpPr/>
            <p:nvPr userDrawn="1"/>
          </p:nvGrpSpPr>
          <p:grpSpPr>
            <a:xfrm>
              <a:off x="87317" y="798513"/>
              <a:ext cx="8974133" cy="5693789"/>
              <a:chOff x="87317" y="798513"/>
              <a:chExt cx="8974133" cy="5693789"/>
            </a:xfrm>
          </p:grpSpPr>
          <p:cxnSp>
            <p:nvCxnSpPr>
              <p:cNvPr id="17" name="Straight Connector 2"/>
              <p:cNvCxnSpPr>
                <a:cxnSpLocks noChangeShapeType="1"/>
              </p:cNvCxnSpPr>
              <p:nvPr userDrawn="1"/>
            </p:nvCxnSpPr>
            <p:spPr bwMode="auto">
              <a:xfrm>
                <a:off x="87318" y="6483222"/>
                <a:ext cx="8974132" cy="0"/>
              </a:xfrm>
              <a:prstGeom prst="line">
                <a:avLst/>
              </a:prstGeom>
              <a:noFill/>
              <a:ln w="19050" algn="ctr">
                <a:solidFill>
                  <a:srgbClr val="007C3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" name="Straight Connector 10"/>
              <p:cNvCxnSpPr>
                <a:cxnSpLocks noChangeShapeType="1"/>
              </p:cNvCxnSpPr>
              <p:nvPr userDrawn="1"/>
            </p:nvCxnSpPr>
            <p:spPr bwMode="auto">
              <a:xfrm flipV="1">
                <a:off x="87318" y="805964"/>
                <a:ext cx="8974132" cy="2682"/>
              </a:xfrm>
              <a:prstGeom prst="line">
                <a:avLst/>
              </a:prstGeom>
              <a:noFill/>
              <a:ln w="19050" algn="ctr">
                <a:solidFill>
                  <a:srgbClr val="007C3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" name="Straight Connector 11"/>
              <p:cNvCxnSpPr>
                <a:cxnSpLocks noChangeShapeType="1"/>
              </p:cNvCxnSpPr>
              <p:nvPr userDrawn="1"/>
            </p:nvCxnSpPr>
            <p:spPr bwMode="auto">
              <a:xfrm flipH="1">
                <a:off x="87317" y="798513"/>
                <a:ext cx="1" cy="5693789"/>
              </a:xfrm>
              <a:prstGeom prst="line">
                <a:avLst/>
              </a:prstGeom>
              <a:noFill/>
              <a:ln w="19050" algn="ctr">
                <a:solidFill>
                  <a:srgbClr val="007C3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" name="Straight Connector 14"/>
              <p:cNvCxnSpPr>
                <a:cxnSpLocks noChangeShapeType="1"/>
              </p:cNvCxnSpPr>
              <p:nvPr userDrawn="1"/>
            </p:nvCxnSpPr>
            <p:spPr bwMode="auto">
              <a:xfrm>
                <a:off x="9061448" y="798513"/>
                <a:ext cx="2" cy="5689774"/>
              </a:xfrm>
              <a:prstGeom prst="line">
                <a:avLst/>
              </a:prstGeom>
              <a:noFill/>
              <a:ln w="19050" algn="ctr">
                <a:solidFill>
                  <a:srgbClr val="007C3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2" name="Text Placeholder 2"/>
          <p:cNvSpPr txBox="1">
            <a:spLocks/>
          </p:cNvSpPr>
          <p:nvPr userDrawn="1"/>
        </p:nvSpPr>
        <p:spPr>
          <a:xfrm>
            <a:off x="5048655" y="6646460"/>
            <a:ext cx="4095345" cy="2115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r>
              <a:rPr lang="en-US" sz="1100" kern="0" dirty="0" err="1" smtClean="0">
                <a:solidFill>
                  <a:srgbClr val="000000"/>
                </a:solidFill>
                <a:latin typeface="+mj-lt"/>
              </a:rPr>
              <a:t>McEachern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, </a:t>
            </a:r>
            <a:r>
              <a:rPr lang="en-US" sz="1100" i="1" kern="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Macroeconomics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 11e, Ch. 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10</a:t>
            </a:r>
            <a:endParaRPr lang="en-US" sz="1100" kern="0" dirty="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rgbClr val="660066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rgbClr val="660066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rgbClr val="660066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rgbClr val="660066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1" y="509661"/>
            <a:ext cx="9143999" cy="419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Master case-study</a:t>
            </a:r>
          </a:p>
        </p:txBody>
      </p:sp>
      <p:sp>
        <p:nvSpPr>
          <p:cNvPr id="6150" name="Rectangle 3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34911" y="944380"/>
            <a:ext cx="8844197" cy="5532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  </a:t>
            </a:r>
          </a:p>
          <a:p>
            <a:pPr lvl="0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6414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None/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© 2017 Cengage Learning®. May not be scanned, copied or duplicated, or posted to a publicly accessible website, in whole or in part.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2"/>
          <p:cNvSpPr txBox="1">
            <a:spLocks/>
          </p:cNvSpPr>
          <p:nvPr userDrawn="1"/>
        </p:nvSpPr>
        <p:spPr>
          <a:xfrm>
            <a:off x="5048655" y="6646460"/>
            <a:ext cx="4095345" cy="2115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r>
              <a:rPr lang="en-US" sz="1100" kern="0" dirty="0" err="1" smtClean="0">
                <a:solidFill>
                  <a:srgbClr val="000000"/>
                </a:solidFill>
                <a:latin typeface="+mj-lt"/>
              </a:rPr>
              <a:t>McEachern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, </a:t>
            </a:r>
            <a:r>
              <a:rPr lang="en-US" sz="1100" i="1" kern="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Macroeconomics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 11e, Ch. 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10</a:t>
            </a:r>
            <a:endParaRPr lang="en-US" sz="1100" kern="0" dirty="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4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15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15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15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15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15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rgbClr val="0044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2262188" y="0"/>
            <a:ext cx="68818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Appendix master title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1"/>
            <a:ext cx="8362950" cy="5714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6428096" cy="365125"/>
          </a:xfrm>
          <a:prstGeom prst="rect">
            <a:avLst/>
          </a:prstGeom>
          <a:blipFill dpi="0" rotWithShape="1">
            <a:blip r:embed="rId3" cstate="print">
              <a:extLst/>
            </a:blip>
            <a:srcRect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l">
              <a:buNone/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66739"/>
            <a:ext cx="9144000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010802" cy="566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2"/>
          <p:cNvSpPr txBox="1">
            <a:spLocks/>
          </p:cNvSpPr>
          <p:nvPr userDrawn="1"/>
        </p:nvSpPr>
        <p:spPr>
          <a:xfrm>
            <a:off x="5048655" y="6646460"/>
            <a:ext cx="4095345" cy="2115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r>
              <a:rPr lang="en-US" sz="1100" kern="0" dirty="0" err="1" smtClean="0">
                <a:solidFill>
                  <a:srgbClr val="000000"/>
                </a:solidFill>
                <a:latin typeface="+mj-lt"/>
              </a:rPr>
              <a:t>McEachern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, </a:t>
            </a:r>
            <a:r>
              <a:rPr lang="en-US" sz="1100" i="1" kern="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Macroeconomics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 11e, Ch. 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10</a:t>
            </a:r>
            <a:endParaRPr lang="en-US" sz="1100" kern="0" dirty="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5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4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4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4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4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4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00">
          <a:solidFill>
            <a:srgbClr val="0D0D0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>
          <a:solidFill>
            <a:srgbClr val="0D0D0D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>
          <a:solidFill>
            <a:srgbClr val="0D0D0D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>
          <a:solidFill>
            <a:srgbClr val="0D0D0D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>
          <a:solidFill>
            <a:srgbClr val="0D0D0D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rgbClr val="9900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rgbClr val="9900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rgbClr val="9900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rgbClr val="9900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rgbClr val="007C3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ubtitle 1"/>
          <p:cNvSpPr>
            <a:spLocks noGrp="1"/>
          </p:cNvSpPr>
          <p:nvPr>
            <p:ph type="subTitle" sz="quarter" idx="1"/>
          </p:nvPr>
        </p:nvSpPr>
        <p:spPr>
          <a:xfrm>
            <a:off x="191069" y="2115403"/>
            <a:ext cx="8730862" cy="2178178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Aggregate </a:t>
            </a:r>
            <a:r>
              <a:rPr lang="en-US" dirty="0"/>
              <a:t>Supply</a:t>
            </a:r>
            <a:endParaRPr lang="en-US" dirty="0" smtClean="0"/>
          </a:p>
        </p:txBody>
      </p:sp>
      <p:sp>
        <p:nvSpPr>
          <p:cNvPr id="14339" name="Footer Placeholder 7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100" dirty="0" smtClean="0"/>
              <a:t>© 2017 Cengage Learning®.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2035509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752" y="60325"/>
            <a:ext cx="8243247" cy="865188"/>
          </a:xfrm>
        </p:spPr>
        <p:txBody>
          <a:bodyPr/>
          <a:lstStyle/>
          <a:p>
            <a:r>
              <a:rPr lang="en-US" sz="3500" dirty="0"/>
              <a:t>Actual Price Level </a:t>
            </a:r>
            <a:r>
              <a:rPr lang="en-US" sz="3500" dirty="0" smtClean="0"/>
              <a:t>Higher </a:t>
            </a:r>
            <a:r>
              <a:rPr lang="en-US" sz="3500" dirty="0"/>
              <a:t>Than Expected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costs rise when output exceeds potential?</a:t>
            </a:r>
          </a:p>
          <a:p>
            <a:pPr lvl="2"/>
            <a:r>
              <a:rPr lang="en-US" dirty="0" smtClean="0"/>
              <a:t>Additional pay for overtime </a:t>
            </a:r>
          </a:p>
          <a:p>
            <a:pPr lvl="2"/>
            <a:r>
              <a:rPr lang="en-US" dirty="0" smtClean="0"/>
              <a:t>Extra pay to draw additional workers into the labor force</a:t>
            </a:r>
          </a:p>
          <a:p>
            <a:pPr lvl="2"/>
            <a:r>
              <a:rPr lang="en-US" dirty="0" smtClean="0"/>
              <a:t>Prices of nonlabor resources increase</a:t>
            </a:r>
          </a:p>
          <a:p>
            <a:pPr lvl="2"/>
            <a:r>
              <a:rPr lang="en-US" dirty="0" smtClean="0"/>
              <a:t>Equipment wears out faster</a:t>
            </a:r>
          </a:p>
          <a:p>
            <a:pPr lvl="1"/>
            <a:r>
              <a:rPr lang="en-US" dirty="0" smtClean="0"/>
              <a:t>Increased </a:t>
            </a:r>
            <a:r>
              <a:rPr lang="en-US" dirty="0"/>
              <a:t>per-unit production </a:t>
            </a:r>
            <a:r>
              <a:rPr lang="en-US" dirty="0" smtClean="0"/>
              <a:t>cost, but the  price </a:t>
            </a:r>
            <a:r>
              <a:rPr lang="en-US" dirty="0"/>
              <a:t>level rises faster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6338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752" y="60325"/>
            <a:ext cx="8243247" cy="865188"/>
          </a:xfrm>
        </p:spPr>
        <p:txBody>
          <a:bodyPr/>
          <a:lstStyle/>
          <a:p>
            <a:r>
              <a:rPr lang="en-US" sz="3500" dirty="0"/>
              <a:t>Actual Price Level </a:t>
            </a:r>
            <a:r>
              <a:rPr lang="en-US" sz="3500" dirty="0" smtClean="0"/>
              <a:t>Lower </a:t>
            </a:r>
            <a:r>
              <a:rPr lang="en-US" sz="3500" dirty="0"/>
              <a:t>Than Expected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Price level &lt; expected</a:t>
            </a:r>
          </a:p>
          <a:p>
            <a:pPr lvl="1"/>
            <a:r>
              <a:rPr lang="en-US" dirty="0" smtClean="0"/>
              <a:t>Firms find production </a:t>
            </a:r>
            <a:r>
              <a:rPr lang="en-US" dirty="0"/>
              <a:t>less </a:t>
            </a:r>
            <a:r>
              <a:rPr lang="en-US" dirty="0" smtClean="0"/>
              <a:t>profitable</a:t>
            </a:r>
          </a:p>
          <a:p>
            <a:pPr lvl="2"/>
            <a:r>
              <a:rPr lang="en-US" dirty="0" smtClean="0"/>
              <a:t>Prices firms </a:t>
            </a:r>
            <a:r>
              <a:rPr lang="en-US" dirty="0"/>
              <a:t>receive for their output are on average lower than they </a:t>
            </a:r>
            <a:r>
              <a:rPr lang="en-US" dirty="0" smtClean="0"/>
              <a:t>expected</a:t>
            </a:r>
          </a:p>
          <a:p>
            <a:pPr lvl="2"/>
            <a:r>
              <a:rPr lang="en-US" dirty="0" smtClean="0"/>
              <a:t>But many of </a:t>
            </a:r>
            <a:r>
              <a:rPr lang="en-US" dirty="0"/>
              <a:t>their production </a:t>
            </a:r>
            <a:r>
              <a:rPr lang="en-US" dirty="0" smtClean="0"/>
              <a:t>costs </a:t>
            </a:r>
            <a:r>
              <a:rPr lang="en-US" dirty="0"/>
              <a:t>do not fall</a:t>
            </a:r>
          </a:p>
          <a:p>
            <a:pPr lvl="1"/>
            <a:r>
              <a:rPr lang="en-US" dirty="0" smtClean="0"/>
              <a:t>Reduce quantity supplied</a:t>
            </a:r>
            <a:endParaRPr lang="en-US" dirty="0"/>
          </a:p>
          <a:p>
            <a:pPr lvl="1"/>
            <a:r>
              <a:rPr lang="en-US" dirty="0"/>
              <a:t>Economy’s output &lt; potential</a:t>
            </a:r>
          </a:p>
          <a:p>
            <a:pPr lvl="1"/>
            <a:r>
              <a:rPr lang="en-US" dirty="0"/>
              <a:t>Unemployment &gt; natural </a:t>
            </a:r>
            <a:r>
              <a:rPr lang="en-US" dirty="0" smtClean="0"/>
              <a:t>rate</a:t>
            </a:r>
          </a:p>
          <a:p>
            <a:pPr lvl="2"/>
            <a:r>
              <a:rPr lang="en-US" dirty="0" smtClean="0"/>
              <a:t>Cyclical unemployment increases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7337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752" y="60325"/>
            <a:ext cx="8243247" cy="865188"/>
          </a:xfrm>
        </p:spPr>
        <p:txBody>
          <a:bodyPr/>
          <a:lstStyle/>
          <a:p>
            <a:r>
              <a:rPr lang="en-US" sz="3500" dirty="0"/>
              <a:t>Actual Price Level </a:t>
            </a:r>
            <a:r>
              <a:rPr lang="en-US" sz="3500" dirty="0" smtClean="0"/>
              <a:t>Lower </a:t>
            </a:r>
            <a:r>
              <a:rPr lang="en-US" sz="3500" dirty="0"/>
              <a:t>Than Expected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Decreased </a:t>
            </a:r>
            <a:r>
              <a:rPr lang="en-US" dirty="0"/>
              <a:t>per-unit production </a:t>
            </a:r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Some workers are laid off, some work fewer hours</a:t>
            </a:r>
          </a:p>
          <a:p>
            <a:pPr lvl="1"/>
            <a:r>
              <a:rPr lang="en-US" dirty="0" smtClean="0"/>
              <a:t>Equipment goes unused</a:t>
            </a:r>
          </a:p>
          <a:p>
            <a:pPr lvl="1"/>
            <a:r>
              <a:rPr lang="en-US" dirty="0" smtClean="0"/>
              <a:t>Resource prices </a:t>
            </a:r>
            <a:r>
              <a:rPr lang="en-US" dirty="0"/>
              <a:t>decline in markets where prices are </a:t>
            </a:r>
            <a:r>
              <a:rPr lang="en-US" dirty="0" smtClean="0"/>
              <a:t>flexible</a:t>
            </a:r>
          </a:p>
          <a:p>
            <a:pPr lvl="1"/>
            <a:r>
              <a:rPr lang="en-US" dirty="0" smtClean="0"/>
              <a:t>Prices fall more than costs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824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Short-Run </a:t>
            </a:r>
            <a:r>
              <a:rPr lang="en-US" dirty="0"/>
              <a:t>Aggregate Supply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Short-run aggregate supply curve, </a:t>
            </a:r>
            <a:r>
              <a:rPr lang="en-US" i="1" dirty="0"/>
              <a:t>SRAS</a:t>
            </a:r>
          </a:p>
          <a:p>
            <a:pPr lvl="1"/>
            <a:r>
              <a:rPr lang="en-US" dirty="0" smtClean="0"/>
              <a:t>Shows </a:t>
            </a:r>
            <a:r>
              <a:rPr lang="en-US" dirty="0"/>
              <a:t>a </a:t>
            </a:r>
            <a:r>
              <a:rPr lang="en-US" dirty="0" smtClean="0"/>
              <a:t>direct relationship </a:t>
            </a:r>
            <a:r>
              <a:rPr lang="en-US" dirty="0"/>
              <a:t>between </a:t>
            </a:r>
            <a:r>
              <a:rPr lang="en-US" dirty="0" smtClean="0"/>
              <a:t>the actual </a:t>
            </a:r>
            <a:r>
              <a:rPr lang="en-US" dirty="0"/>
              <a:t>price level and </a:t>
            </a:r>
            <a:r>
              <a:rPr lang="en-US" dirty="0" smtClean="0"/>
              <a:t>real GDP </a:t>
            </a:r>
            <a:r>
              <a:rPr lang="en-US" dirty="0"/>
              <a:t>supplied in the short </a:t>
            </a:r>
            <a:r>
              <a:rPr lang="en-US" dirty="0" smtClean="0"/>
              <a:t>run</a:t>
            </a:r>
            <a:endParaRPr lang="en-US" dirty="0"/>
          </a:p>
          <a:p>
            <a:pPr lvl="2"/>
            <a:r>
              <a:rPr lang="en-US" dirty="0" smtClean="0"/>
              <a:t>Other </a:t>
            </a:r>
            <a:r>
              <a:rPr lang="en-US" dirty="0"/>
              <a:t>things </a:t>
            </a:r>
            <a:r>
              <a:rPr lang="en-US" dirty="0" smtClean="0"/>
              <a:t>constant, including </a:t>
            </a:r>
            <a:r>
              <a:rPr lang="en-US" dirty="0"/>
              <a:t>the expected </a:t>
            </a:r>
            <a:r>
              <a:rPr lang="en-US" dirty="0" smtClean="0"/>
              <a:t>price level </a:t>
            </a:r>
            <a:endParaRPr lang="en-US" dirty="0"/>
          </a:p>
          <a:p>
            <a:r>
              <a:rPr lang="en-US" dirty="0"/>
              <a:t>Price level </a:t>
            </a:r>
            <a:r>
              <a:rPr lang="en-US" dirty="0" smtClean="0"/>
              <a:t>is </a:t>
            </a:r>
            <a:r>
              <a:rPr lang="en-US" dirty="0"/>
              <a:t>as expected</a:t>
            </a:r>
          </a:p>
          <a:p>
            <a:pPr lvl="1"/>
            <a:r>
              <a:rPr lang="en-US" dirty="0" smtClean="0"/>
              <a:t>Producers supply the economy’s potential </a:t>
            </a:r>
            <a:r>
              <a:rPr lang="en-US" dirty="0"/>
              <a:t>output</a:t>
            </a:r>
          </a:p>
          <a:p>
            <a:pPr lvl="1"/>
            <a:r>
              <a:rPr lang="en-US" dirty="0" smtClean="0"/>
              <a:t>Unemployment is at its natural rate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99858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Exhibit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Short-Run Aggregate Supply Curve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short-run aggregate supply curve is based on a given expected price level, in this case, 110. </a:t>
            </a:r>
            <a:r>
              <a:rPr lang="en-US" dirty="0" smtClean="0">
                <a:solidFill>
                  <a:srgbClr val="000000"/>
                </a:solidFill>
              </a:rPr>
              <a:t>Point a shows </a:t>
            </a:r>
            <a:r>
              <a:rPr lang="en-US" dirty="0">
                <a:solidFill>
                  <a:srgbClr val="000000"/>
                </a:solidFill>
              </a:rPr>
              <a:t>that if the actual price level equals the expected price level of 110, firms supply potential output</a:t>
            </a:r>
            <a:r>
              <a:rPr lang="en-US" dirty="0" smtClean="0">
                <a:solidFill>
                  <a:srgbClr val="000000"/>
                </a:solidFill>
              </a:rPr>
              <a:t>. If the </a:t>
            </a:r>
            <a:r>
              <a:rPr lang="en-US" dirty="0">
                <a:solidFill>
                  <a:srgbClr val="000000"/>
                </a:solidFill>
              </a:rPr>
              <a:t>actual price level exceeds 110, quantity supplied exceeds potential. </a:t>
            </a:r>
            <a:r>
              <a:rPr lang="en-US" dirty="0" smtClean="0">
                <a:solidFill>
                  <a:srgbClr val="000000"/>
                </a:solidFill>
              </a:rPr>
              <a:t>If </a:t>
            </a:r>
            <a:r>
              <a:rPr lang="en-US" dirty="0">
                <a:solidFill>
                  <a:srgbClr val="000000"/>
                </a:solidFill>
              </a:rPr>
              <a:t>the actual price level is below 110</a:t>
            </a:r>
            <a:r>
              <a:rPr lang="en-US" dirty="0" smtClean="0">
                <a:solidFill>
                  <a:srgbClr val="000000"/>
                </a:solidFill>
              </a:rPr>
              <a:t>, quantity </a:t>
            </a:r>
            <a:r>
              <a:rPr lang="en-US" dirty="0">
                <a:solidFill>
                  <a:srgbClr val="000000"/>
                </a:solidFill>
              </a:rPr>
              <a:t>supplied is less than potential. Output levels that fall short of the economy’s potential are </a:t>
            </a:r>
            <a:r>
              <a:rPr lang="en-US" dirty="0" smtClean="0">
                <a:solidFill>
                  <a:srgbClr val="000000"/>
                </a:solidFill>
              </a:rPr>
              <a:t>shaded pink</a:t>
            </a:r>
            <a:r>
              <a:rPr lang="en-US" dirty="0">
                <a:solidFill>
                  <a:srgbClr val="000000"/>
                </a:solidFill>
              </a:rPr>
              <a:t>; output levels that exceed the economy’s potential are shaded blue.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89000" y="1868488"/>
            <a:ext cx="3970338" cy="33702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884488" y="1860550"/>
            <a:ext cx="1982787" cy="3360738"/>
          </a:xfrm>
          <a:prstGeom prst="rect">
            <a:avLst/>
          </a:prstGeom>
          <a:solidFill>
            <a:srgbClr val="D1D1F0"/>
          </a:solidFill>
          <a:ln w="9525" algn="ctr">
            <a:solidFill>
              <a:srgbClr val="D1D1F0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endParaRPr lang="en-US" sz="18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79475" y="1860550"/>
            <a:ext cx="1982788" cy="3360738"/>
          </a:xfrm>
          <a:prstGeom prst="rect">
            <a:avLst/>
          </a:prstGeom>
          <a:solidFill>
            <a:srgbClr val="FFD5D5"/>
          </a:solidFill>
          <a:ln w="9525" algn="ctr">
            <a:solidFill>
              <a:srgbClr val="FFD5D5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endParaRPr lang="en-US" sz="1800" smtClean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 rot="10800000">
            <a:off x="879475" y="3676650"/>
            <a:ext cx="1982788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1200150" y="1906588"/>
            <a:ext cx="3608388" cy="2424112"/>
            <a:chOff x="1710058" y="1945563"/>
            <a:chExt cx="3607622" cy="2424545"/>
          </a:xfrm>
        </p:grpSpPr>
        <p:sp>
          <p:nvSpPr>
            <p:cNvPr id="12" name="Freeform 25"/>
            <p:cNvSpPr>
              <a:spLocks noChangeArrowheads="1"/>
            </p:cNvSpPr>
            <p:nvPr/>
          </p:nvSpPr>
          <p:spPr bwMode="auto">
            <a:xfrm>
              <a:off x="1710058" y="2173171"/>
              <a:ext cx="2600696" cy="2196937"/>
            </a:xfrm>
            <a:custGeom>
              <a:avLst/>
              <a:gdLst>
                <a:gd name="T0" fmla="*/ 3363827 w 2386940"/>
                <a:gd name="T1" fmla="*/ 0 h 2351314"/>
                <a:gd name="T2" fmla="*/ 2192780 w 2386940"/>
                <a:gd name="T3" fmla="*/ 1239921 h 2351314"/>
                <a:gd name="T4" fmla="*/ 0 w 2386940"/>
                <a:gd name="T5" fmla="*/ 1792001 h 2351314"/>
                <a:gd name="T6" fmla="*/ 0 60000 65536"/>
                <a:gd name="T7" fmla="*/ 0 60000 65536"/>
                <a:gd name="T8" fmla="*/ 0 60000 65536"/>
                <a:gd name="T9" fmla="*/ 0 w 2386940"/>
                <a:gd name="T10" fmla="*/ 0 h 2351314"/>
                <a:gd name="T11" fmla="*/ 2386940 w 2386940"/>
                <a:gd name="T12" fmla="*/ 2351314 h 23513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86940" h="2351314">
                  <a:moveTo>
                    <a:pt x="2386940" y="0"/>
                  </a:moveTo>
                  <a:cubicBezTo>
                    <a:pt x="2294906" y="617517"/>
                    <a:pt x="1953800" y="1235034"/>
                    <a:pt x="1555977" y="1626920"/>
                  </a:cubicBezTo>
                  <a:cubicBezTo>
                    <a:pt x="1158154" y="2018806"/>
                    <a:pt x="703613" y="2185060"/>
                    <a:pt x="0" y="2351314"/>
                  </a:cubicBezTo>
                </a:path>
              </a:pathLst>
            </a:cu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" name="TextBox 26"/>
            <p:cNvSpPr txBox="1">
              <a:spLocks noChangeArrowheads="1"/>
            </p:cNvSpPr>
            <p:nvPr/>
          </p:nvSpPr>
          <p:spPr bwMode="auto">
            <a:xfrm>
              <a:off x="4261277" y="1945563"/>
              <a:ext cx="1056403" cy="369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SRAS</a:t>
              </a:r>
              <a:r>
                <a:rPr lang="en-US" sz="1800" baseline="-25000" dirty="0" smtClean="0">
                  <a:solidFill>
                    <a:srgbClr val="000000"/>
                  </a:solidFill>
                </a:rPr>
                <a:t>110</a:t>
              </a:r>
              <a:endParaRPr lang="en-US" sz="180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Group 29"/>
          <p:cNvGrpSpPr>
            <a:grpSpLocks/>
          </p:cNvGrpSpPr>
          <p:nvPr/>
        </p:nvGrpSpPr>
        <p:grpSpPr bwMode="auto">
          <a:xfrm>
            <a:off x="2351088" y="1157288"/>
            <a:ext cx="1082675" cy="4067175"/>
            <a:chOff x="2859989" y="1197434"/>
            <a:chExt cx="1083609" cy="4067281"/>
          </a:xfrm>
        </p:grpSpPr>
        <p:cxnSp>
          <p:nvCxnSpPr>
            <p:cNvPr id="15" name="Straight Connector 9"/>
            <p:cNvCxnSpPr>
              <a:cxnSpLocks noChangeShapeType="1"/>
            </p:cNvCxnSpPr>
            <p:nvPr/>
          </p:nvCxnSpPr>
          <p:spPr bwMode="auto">
            <a:xfrm rot="16200000" flipH="1">
              <a:off x="1688928" y="3571846"/>
              <a:ext cx="3376535" cy="9204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TextBox 27"/>
            <p:cNvSpPr txBox="1">
              <a:spLocks noChangeArrowheads="1"/>
            </p:cNvSpPr>
            <p:nvPr/>
          </p:nvSpPr>
          <p:spPr bwMode="auto">
            <a:xfrm>
              <a:off x="2859989" y="1197434"/>
              <a:ext cx="1083609" cy="646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Potential</a:t>
              </a:r>
            </a:p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 output</a:t>
              </a:r>
            </a:p>
          </p:txBody>
        </p:sp>
      </p:grpSp>
      <p:grpSp>
        <p:nvGrpSpPr>
          <p:cNvPr id="17" name="Group 37"/>
          <p:cNvGrpSpPr>
            <a:grpSpLocks/>
          </p:cNvGrpSpPr>
          <p:nvPr/>
        </p:nvGrpSpPr>
        <p:grpSpPr bwMode="auto">
          <a:xfrm>
            <a:off x="203200" y="1835150"/>
            <a:ext cx="688975" cy="3398838"/>
            <a:chOff x="712488" y="1875563"/>
            <a:chExt cx="688801" cy="3397863"/>
          </a:xfrm>
        </p:grpSpPr>
        <p:cxnSp>
          <p:nvCxnSpPr>
            <p:cNvPr id="18" name="Straight Connector 5"/>
            <p:cNvCxnSpPr>
              <a:cxnSpLocks noChangeShapeType="1"/>
            </p:cNvCxnSpPr>
            <p:nvPr/>
          </p:nvCxnSpPr>
          <p:spPr bwMode="auto">
            <a:xfrm rot="5400000">
              <a:off x="-291727" y="3580410"/>
              <a:ext cx="3385249" cy="783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17"/>
            <p:cNvCxnSpPr>
              <a:cxnSpLocks noChangeShapeType="1"/>
            </p:cNvCxnSpPr>
            <p:nvPr/>
          </p:nvCxnSpPr>
          <p:spPr bwMode="auto">
            <a:xfrm rot="10800000">
              <a:off x="1235045" y="3716973"/>
              <a:ext cx="14250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18"/>
            <p:cNvCxnSpPr>
              <a:cxnSpLocks noChangeShapeType="1"/>
            </p:cNvCxnSpPr>
            <p:nvPr/>
          </p:nvCxnSpPr>
          <p:spPr bwMode="auto">
            <a:xfrm rot="10800000">
              <a:off x="1235045" y="2931248"/>
              <a:ext cx="14250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19"/>
            <p:cNvCxnSpPr>
              <a:cxnSpLocks noChangeShapeType="1"/>
            </p:cNvCxnSpPr>
            <p:nvPr/>
          </p:nvCxnSpPr>
          <p:spPr bwMode="auto">
            <a:xfrm rot="10800000">
              <a:off x="1235045" y="4461148"/>
              <a:ext cx="14250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TextBox 31"/>
            <p:cNvSpPr txBox="1">
              <a:spLocks noChangeArrowheads="1"/>
            </p:cNvSpPr>
            <p:nvPr/>
          </p:nvSpPr>
          <p:spPr bwMode="auto">
            <a:xfrm rot="-5400000">
              <a:off x="693670" y="1913915"/>
              <a:ext cx="723088" cy="646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Price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 level</a:t>
              </a:r>
            </a:p>
          </p:txBody>
        </p:sp>
        <p:sp>
          <p:nvSpPr>
            <p:cNvPr id="23" name="TextBox 32"/>
            <p:cNvSpPr txBox="1">
              <a:spLocks noChangeArrowheads="1"/>
            </p:cNvSpPr>
            <p:nvPr/>
          </p:nvSpPr>
          <p:spPr bwMode="auto">
            <a:xfrm>
              <a:off x="712488" y="2717457"/>
              <a:ext cx="569433" cy="369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120</a:t>
              </a:r>
            </a:p>
          </p:txBody>
        </p:sp>
        <p:sp>
          <p:nvSpPr>
            <p:cNvPr id="24" name="TextBox 33"/>
            <p:cNvSpPr txBox="1">
              <a:spLocks noChangeArrowheads="1"/>
            </p:cNvSpPr>
            <p:nvPr/>
          </p:nvSpPr>
          <p:spPr bwMode="auto">
            <a:xfrm>
              <a:off x="712488" y="4259271"/>
              <a:ext cx="569433" cy="369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100</a:t>
              </a:r>
            </a:p>
          </p:txBody>
        </p:sp>
        <p:sp>
          <p:nvSpPr>
            <p:cNvPr id="25" name="TextBox 34"/>
            <p:cNvSpPr txBox="1">
              <a:spLocks noChangeArrowheads="1"/>
            </p:cNvSpPr>
            <p:nvPr/>
          </p:nvSpPr>
          <p:spPr bwMode="auto">
            <a:xfrm>
              <a:off x="729610" y="3509147"/>
              <a:ext cx="552310" cy="369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110</a:t>
              </a:r>
            </a:p>
          </p:txBody>
        </p:sp>
      </p:grpSp>
      <p:grpSp>
        <p:nvGrpSpPr>
          <p:cNvPr id="26" name="Group 38"/>
          <p:cNvGrpSpPr>
            <a:grpSpLocks/>
          </p:cNvGrpSpPr>
          <p:nvPr/>
        </p:nvGrpSpPr>
        <p:grpSpPr bwMode="auto">
          <a:xfrm>
            <a:off x="458788" y="5173663"/>
            <a:ext cx="4433887" cy="884237"/>
            <a:chOff x="969014" y="5214049"/>
            <a:chExt cx="4434270" cy="882960"/>
          </a:xfrm>
        </p:grpSpPr>
        <p:cxnSp>
          <p:nvCxnSpPr>
            <p:cNvPr id="27" name="Straight Connector 7"/>
            <p:cNvCxnSpPr>
              <a:cxnSpLocks noChangeShapeType="1"/>
            </p:cNvCxnSpPr>
            <p:nvPr/>
          </p:nvCxnSpPr>
          <p:spPr bwMode="auto">
            <a:xfrm>
              <a:off x="1401299" y="5260756"/>
              <a:ext cx="4001985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TextBox 11"/>
            <p:cNvSpPr txBox="1">
              <a:spLocks noChangeArrowheads="1"/>
            </p:cNvSpPr>
            <p:nvPr/>
          </p:nvSpPr>
          <p:spPr bwMode="auto">
            <a:xfrm>
              <a:off x="2126745" y="5728118"/>
              <a:ext cx="3219708" cy="3688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Real GDP  (trillions of dollars)</a:t>
              </a:r>
            </a:p>
          </p:txBody>
        </p:sp>
        <p:cxnSp>
          <p:nvCxnSpPr>
            <p:cNvPr id="29" name="Straight Connector 13"/>
            <p:cNvCxnSpPr>
              <a:cxnSpLocks noChangeShapeType="1"/>
            </p:cNvCxnSpPr>
            <p:nvPr/>
          </p:nvCxnSpPr>
          <p:spPr bwMode="auto">
            <a:xfrm rot="5400000">
              <a:off x="3301351" y="5284507"/>
              <a:ext cx="14250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extBox 35"/>
            <p:cNvSpPr txBox="1">
              <a:spLocks noChangeArrowheads="1"/>
            </p:cNvSpPr>
            <p:nvPr/>
          </p:nvSpPr>
          <p:spPr bwMode="auto">
            <a:xfrm>
              <a:off x="969014" y="533596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31" name="TextBox 36"/>
            <p:cNvSpPr txBox="1">
              <a:spLocks noChangeArrowheads="1"/>
            </p:cNvSpPr>
            <p:nvPr/>
          </p:nvSpPr>
          <p:spPr bwMode="auto">
            <a:xfrm>
              <a:off x="3064988" y="5335966"/>
              <a:ext cx="633562" cy="368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dirty="0" smtClean="0">
                  <a:solidFill>
                    <a:srgbClr val="000000"/>
                  </a:solidFill>
                </a:rPr>
                <a:t>17.0</a:t>
              </a:r>
            </a:p>
          </p:txBody>
        </p:sp>
      </p:grpSp>
      <p:grpSp>
        <p:nvGrpSpPr>
          <p:cNvPr id="32" name="Group 100"/>
          <p:cNvGrpSpPr>
            <a:grpSpLocks/>
          </p:cNvGrpSpPr>
          <p:nvPr/>
        </p:nvGrpSpPr>
        <p:grpSpPr bwMode="auto">
          <a:xfrm>
            <a:off x="2774950" y="3571876"/>
            <a:ext cx="530225" cy="369332"/>
            <a:chOff x="2084502" y="2043397"/>
            <a:chExt cx="530004" cy="370684"/>
          </a:xfrm>
        </p:grpSpPr>
        <p:sp>
          <p:nvSpPr>
            <p:cNvPr id="33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4" name="TextBox 69"/>
            <p:cNvSpPr txBox="1">
              <a:spLocks noChangeArrowheads="1"/>
            </p:cNvSpPr>
            <p:nvPr/>
          </p:nvSpPr>
          <p:spPr bwMode="auto">
            <a:xfrm>
              <a:off x="2159599" y="2043397"/>
              <a:ext cx="454907" cy="370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94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/>
              <a:t>From the Short Run to the Long Run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Short-run equilibrium</a:t>
            </a:r>
          </a:p>
          <a:p>
            <a:pPr lvl="1">
              <a:defRPr/>
            </a:pPr>
            <a:r>
              <a:rPr lang="en-US" dirty="0"/>
              <a:t>Price level and real GDP </a:t>
            </a:r>
            <a:r>
              <a:rPr lang="en-US" dirty="0" smtClean="0"/>
              <a:t>when:</a:t>
            </a:r>
            <a:endParaRPr lang="en-US" dirty="0"/>
          </a:p>
          <a:p>
            <a:pPr lvl="1">
              <a:defRPr/>
            </a:pPr>
            <a:r>
              <a:rPr lang="en-US" dirty="0"/>
              <a:t>Aggregate demand curve intersects the short-run aggregate supply curve</a:t>
            </a:r>
          </a:p>
          <a:p>
            <a:pPr>
              <a:defRPr/>
            </a:pPr>
            <a:r>
              <a:rPr lang="en-US" dirty="0"/>
              <a:t>Long run</a:t>
            </a:r>
          </a:p>
          <a:p>
            <a:pPr lvl="1">
              <a:defRPr/>
            </a:pPr>
            <a:r>
              <a:rPr lang="en-US" dirty="0"/>
              <a:t>Wage contracts and resource price agreements can be renegotiated</a:t>
            </a:r>
          </a:p>
          <a:p>
            <a:pPr lvl="1">
              <a:defRPr/>
            </a:pPr>
            <a:r>
              <a:rPr lang="en-US" dirty="0"/>
              <a:t>No surprises about the economy’s </a:t>
            </a:r>
            <a:r>
              <a:rPr lang="en-US" dirty="0" smtClean="0"/>
              <a:t>price </a:t>
            </a:r>
            <a:r>
              <a:rPr lang="en-US" dirty="0"/>
              <a:t>level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089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/>
              <a:t>From the Short Run to the Long Run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Expansionary gap</a:t>
            </a:r>
          </a:p>
          <a:p>
            <a:pPr lvl="1">
              <a:defRPr/>
            </a:pPr>
            <a:r>
              <a:rPr lang="en-US" dirty="0"/>
              <a:t>Amount by which actual output in the short run </a:t>
            </a:r>
            <a:r>
              <a:rPr lang="en-US" dirty="0" smtClean="0"/>
              <a:t>exceeds </a:t>
            </a:r>
            <a:r>
              <a:rPr lang="en-US" dirty="0"/>
              <a:t>the economy’s potential </a:t>
            </a:r>
            <a:r>
              <a:rPr lang="en-US" dirty="0" smtClean="0"/>
              <a:t>output</a:t>
            </a:r>
          </a:p>
          <a:p>
            <a:pPr lvl="2">
              <a:defRPr/>
            </a:pPr>
            <a:r>
              <a:rPr lang="en-US" dirty="0" smtClean="0"/>
              <a:t>The more that short run output exceeds </a:t>
            </a:r>
            <a:r>
              <a:rPr lang="en-US" dirty="0"/>
              <a:t>the economy’s </a:t>
            </a:r>
            <a:r>
              <a:rPr lang="en-US" dirty="0" smtClean="0"/>
              <a:t>potential</a:t>
            </a:r>
          </a:p>
          <a:p>
            <a:pPr lvl="2">
              <a:defRPr/>
            </a:pPr>
            <a:r>
              <a:rPr lang="en-US" dirty="0" smtClean="0"/>
              <a:t>The </a:t>
            </a:r>
            <a:r>
              <a:rPr lang="en-US" dirty="0"/>
              <a:t>larger the expansionary gap </a:t>
            </a:r>
            <a:endParaRPr lang="en-US" dirty="0" smtClean="0"/>
          </a:p>
          <a:p>
            <a:pPr lvl="2">
              <a:defRPr/>
            </a:pPr>
            <a:r>
              <a:rPr lang="en-US" dirty="0" smtClean="0"/>
              <a:t>The </a:t>
            </a:r>
            <a:r>
              <a:rPr lang="en-US" dirty="0"/>
              <a:t>greater </a:t>
            </a:r>
            <a:r>
              <a:rPr lang="en-US" dirty="0" smtClean="0"/>
              <a:t>the upward </a:t>
            </a:r>
            <a:r>
              <a:rPr lang="en-US" dirty="0"/>
              <a:t>pressure on the </a:t>
            </a:r>
            <a:r>
              <a:rPr lang="en-US" dirty="0" smtClean="0"/>
              <a:t>price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5327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/>
              <a:t>From the Short Run to the Long Run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run in macroeconomics</a:t>
            </a:r>
          </a:p>
          <a:p>
            <a:pPr lvl="1"/>
            <a:r>
              <a:rPr lang="en-US" dirty="0" smtClean="0"/>
              <a:t>A period during </a:t>
            </a:r>
            <a:r>
              <a:rPr lang="en-US" dirty="0"/>
              <a:t>which wage </a:t>
            </a:r>
            <a:r>
              <a:rPr lang="en-US" dirty="0" smtClean="0"/>
              <a:t>contracts and </a:t>
            </a:r>
            <a:r>
              <a:rPr lang="en-US" dirty="0"/>
              <a:t>resource </a:t>
            </a:r>
            <a:r>
              <a:rPr lang="en-US" dirty="0" smtClean="0"/>
              <a:t>price agreements </a:t>
            </a:r>
            <a:r>
              <a:rPr lang="en-US" dirty="0"/>
              <a:t>can </a:t>
            </a:r>
            <a:r>
              <a:rPr lang="en-US" dirty="0" smtClean="0"/>
              <a:t>be renegotiated</a:t>
            </a:r>
          </a:p>
          <a:p>
            <a:pPr lvl="1"/>
            <a:r>
              <a:rPr lang="en-US" dirty="0" smtClean="0"/>
              <a:t>There </a:t>
            </a:r>
            <a:r>
              <a:rPr lang="en-US" dirty="0"/>
              <a:t>are </a:t>
            </a:r>
            <a:r>
              <a:rPr lang="en-US" dirty="0" smtClean="0"/>
              <a:t>no surprises </a:t>
            </a:r>
            <a:r>
              <a:rPr lang="en-US" dirty="0"/>
              <a:t>about the </a:t>
            </a:r>
            <a:r>
              <a:rPr lang="en-US" dirty="0" smtClean="0"/>
              <a:t>economy’s actual </a:t>
            </a:r>
            <a:r>
              <a:rPr lang="en-US" dirty="0"/>
              <a:t>price </a:t>
            </a:r>
            <a:r>
              <a:rPr lang="en-US" dirty="0" smtClean="0"/>
              <a:t>level</a:t>
            </a:r>
          </a:p>
          <a:p>
            <a:pPr>
              <a:defRPr/>
            </a:pPr>
            <a:r>
              <a:rPr lang="en-US" dirty="0"/>
              <a:t>Recessionary gap </a:t>
            </a:r>
          </a:p>
          <a:p>
            <a:pPr lvl="1">
              <a:defRPr/>
            </a:pPr>
            <a:r>
              <a:rPr lang="en-US" dirty="0"/>
              <a:t>Amount by which actual output in the short run falls short of the economy’s potential </a:t>
            </a:r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8105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an Expansionary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 greater than expected, short run:</a:t>
            </a:r>
          </a:p>
          <a:p>
            <a:pPr lvl="1"/>
            <a:r>
              <a:rPr lang="en-US" dirty="0"/>
              <a:t>Price level &gt; expected</a:t>
            </a:r>
          </a:p>
          <a:p>
            <a:pPr lvl="1"/>
            <a:r>
              <a:rPr lang="en-US" dirty="0"/>
              <a:t>Output &gt; potential</a:t>
            </a:r>
          </a:p>
          <a:p>
            <a:pPr lvl="1"/>
            <a:r>
              <a:rPr lang="en-US" dirty="0"/>
              <a:t>Unemployment &lt; natural rate</a:t>
            </a:r>
          </a:p>
          <a:p>
            <a:pPr lvl="1"/>
            <a:r>
              <a:rPr lang="en-US" dirty="0"/>
              <a:t>Expansionary gap</a:t>
            </a:r>
          </a:p>
          <a:p>
            <a:pPr lvl="1"/>
            <a:r>
              <a:rPr lang="en-US" dirty="0"/>
              <a:t>Inflationary pressure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04895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Exhibit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Long-Run Adjustment When the Price Level 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Exceeds Expectations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276850" y="832513"/>
            <a:ext cx="3894448" cy="5628567"/>
          </a:xfrm>
        </p:spPr>
        <p:txBody>
          <a:bodyPr/>
          <a:lstStyle/>
          <a:p>
            <a:r>
              <a:rPr lang="en-US" sz="1700" dirty="0"/>
              <a:t>If the expected price level is 110, the short-run aggregate supply curve is </a:t>
            </a:r>
            <a:r>
              <a:rPr lang="en-US" sz="1700" i="1" dirty="0"/>
              <a:t>SRAS</a:t>
            </a:r>
            <a:r>
              <a:rPr lang="en-US" sz="1700" baseline="-25000" dirty="0"/>
              <a:t>110</a:t>
            </a:r>
            <a:r>
              <a:rPr lang="en-US" sz="1700" dirty="0"/>
              <a:t>. If the actual price </a:t>
            </a:r>
            <a:r>
              <a:rPr lang="en-US" sz="1700" dirty="0" smtClean="0"/>
              <a:t>level turns </a:t>
            </a:r>
            <a:r>
              <a:rPr lang="en-US" sz="1700" dirty="0"/>
              <a:t>out as expected, the quantity supplied is the potential output of $17.0 trillion. </a:t>
            </a:r>
            <a:endParaRPr lang="en-US" sz="1700" dirty="0" smtClean="0"/>
          </a:p>
          <a:p>
            <a:r>
              <a:rPr lang="en-US" sz="1700" dirty="0" smtClean="0"/>
              <a:t>But </a:t>
            </a:r>
            <a:r>
              <a:rPr lang="en-US" sz="1700" dirty="0"/>
              <a:t>here the price </a:t>
            </a:r>
            <a:r>
              <a:rPr lang="en-US" sz="1700" dirty="0" smtClean="0"/>
              <a:t>level ends </a:t>
            </a:r>
            <a:r>
              <a:rPr lang="en-US" sz="1700" dirty="0"/>
              <a:t>up higher than expected, and output exceeds potential, as shown by the short-run equilibrium at </a:t>
            </a:r>
            <a:r>
              <a:rPr lang="en-US" sz="1700" dirty="0" smtClean="0"/>
              <a:t>point b</a:t>
            </a:r>
            <a:r>
              <a:rPr lang="en-US" sz="1700" dirty="0"/>
              <a:t>. The amount by which actual output exceeds the economy’s potential output is called the </a:t>
            </a:r>
            <a:r>
              <a:rPr lang="en-US" sz="1700" dirty="0" smtClean="0"/>
              <a:t>expansionary gap</a:t>
            </a:r>
            <a:r>
              <a:rPr lang="en-US" sz="1700" dirty="0"/>
              <a:t>. </a:t>
            </a:r>
            <a:endParaRPr lang="en-US" sz="1700" dirty="0" smtClean="0"/>
          </a:p>
          <a:p>
            <a:endParaRPr lang="en-US" sz="1700" dirty="0" smtClean="0"/>
          </a:p>
          <a:p>
            <a:r>
              <a:rPr lang="en-US" sz="1700" dirty="0" smtClean="0"/>
              <a:t>In </a:t>
            </a:r>
            <a:r>
              <a:rPr lang="en-US" sz="1700" dirty="0"/>
              <a:t>the long run, price-level expectations and nominal wages will be revised upward. Costs will rise </a:t>
            </a:r>
            <a:r>
              <a:rPr lang="en-US" sz="1700" dirty="0" smtClean="0"/>
              <a:t>and the </a:t>
            </a:r>
            <a:r>
              <a:rPr lang="en-US" sz="1700" dirty="0"/>
              <a:t>short-run aggregate supply curve will shift leftward to </a:t>
            </a:r>
            <a:r>
              <a:rPr lang="en-US" sz="1700" i="1" dirty="0"/>
              <a:t>SRAS</a:t>
            </a:r>
            <a:r>
              <a:rPr lang="en-US" sz="1700" baseline="-25000" dirty="0"/>
              <a:t>120</a:t>
            </a:r>
            <a:r>
              <a:rPr lang="en-US" sz="1700" dirty="0"/>
              <a:t>. Eventually, the economy will move </a:t>
            </a:r>
            <a:r>
              <a:rPr lang="en-US" sz="1700" dirty="0" smtClean="0"/>
              <a:t>to long-run </a:t>
            </a:r>
            <a:r>
              <a:rPr lang="en-US" sz="1700" dirty="0"/>
              <a:t>equilibrium at point c, thus closing the expansionary gap.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65188" y="1904955"/>
            <a:ext cx="3998912" cy="336391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847975" y="1906543"/>
            <a:ext cx="2014538" cy="3360737"/>
          </a:xfrm>
          <a:prstGeom prst="rect">
            <a:avLst/>
          </a:prstGeom>
          <a:solidFill>
            <a:srgbClr val="D1D1F0"/>
          </a:solidFill>
          <a:ln w="9525" algn="ctr">
            <a:solidFill>
              <a:srgbClr val="D1D1F0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0"/>
              </a:spcBef>
            </a:pPr>
            <a:endParaRPr lang="en-US" sz="18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54075" y="1906543"/>
            <a:ext cx="1984375" cy="3360737"/>
          </a:xfrm>
          <a:prstGeom prst="rect">
            <a:avLst/>
          </a:prstGeom>
          <a:solidFill>
            <a:srgbClr val="FFD5D5"/>
          </a:solidFill>
          <a:ln w="9525" algn="ctr">
            <a:solidFill>
              <a:srgbClr val="FFD5D5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0"/>
              </a:spcBef>
            </a:pPr>
            <a:endParaRPr lang="en-US" sz="1800" smtClean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 rot="10800000">
            <a:off x="854075" y="3735343"/>
            <a:ext cx="276701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973263" y="1268368"/>
            <a:ext cx="1851025" cy="4014787"/>
            <a:chOff x="2507399" y="1249686"/>
            <a:chExt cx="1851230" cy="4015029"/>
          </a:xfrm>
        </p:grpSpPr>
        <p:cxnSp>
          <p:nvCxnSpPr>
            <p:cNvPr id="12" name="Straight Connector 11"/>
            <p:cNvCxnSpPr>
              <a:cxnSpLocks noChangeShapeType="1"/>
            </p:cNvCxnSpPr>
            <p:nvPr/>
          </p:nvCxnSpPr>
          <p:spPr bwMode="auto">
            <a:xfrm rot="16200000" flipH="1">
              <a:off x="1688928" y="3571846"/>
              <a:ext cx="3376535" cy="9204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2507399" y="1249686"/>
              <a:ext cx="1851230" cy="369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Potential  output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177800" y="1893843"/>
            <a:ext cx="688975" cy="3397250"/>
            <a:chOff x="712488" y="1875394"/>
            <a:chExt cx="688801" cy="3398032"/>
          </a:xfrm>
        </p:grpSpPr>
        <p:cxnSp>
          <p:nvCxnSpPr>
            <p:cNvPr id="15" name="Straight Connector 14"/>
            <p:cNvCxnSpPr>
              <a:cxnSpLocks noChangeShapeType="1"/>
            </p:cNvCxnSpPr>
            <p:nvPr/>
          </p:nvCxnSpPr>
          <p:spPr bwMode="auto">
            <a:xfrm rot="5400000">
              <a:off x="-291727" y="3580410"/>
              <a:ext cx="3385249" cy="783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15"/>
            <p:cNvCxnSpPr>
              <a:cxnSpLocks noChangeShapeType="1"/>
            </p:cNvCxnSpPr>
            <p:nvPr/>
          </p:nvCxnSpPr>
          <p:spPr bwMode="auto">
            <a:xfrm rot="10800000">
              <a:off x="1235045" y="3716973"/>
              <a:ext cx="14250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16"/>
            <p:cNvCxnSpPr>
              <a:cxnSpLocks noChangeShapeType="1"/>
            </p:cNvCxnSpPr>
            <p:nvPr/>
          </p:nvCxnSpPr>
          <p:spPr bwMode="auto">
            <a:xfrm rot="10800000">
              <a:off x="1235045" y="2931248"/>
              <a:ext cx="14250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17"/>
            <p:cNvCxnSpPr>
              <a:cxnSpLocks noChangeShapeType="1"/>
            </p:cNvCxnSpPr>
            <p:nvPr/>
          </p:nvCxnSpPr>
          <p:spPr bwMode="auto">
            <a:xfrm rot="10800000">
              <a:off x="1235045" y="4461148"/>
              <a:ext cx="14250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 rot="-5400000">
              <a:off x="693502" y="1913915"/>
              <a:ext cx="723426" cy="646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Price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 level</a:t>
              </a:r>
            </a:p>
          </p:txBody>
        </p:sp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712488" y="2717457"/>
              <a:ext cx="569432" cy="369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120</a:t>
              </a:r>
            </a:p>
          </p:txBody>
        </p:sp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729612" y="4259271"/>
              <a:ext cx="552310" cy="369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110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729612" y="3509147"/>
              <a:ext cx="552310" cy="369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115</a:t>
              </a:r>
            </a:p>
          </p:txBody>
        </p:sp>
      </p:grpSp>
      <p:cxnSp>
        <p:nvCxnSpPr>
          <p:cNvPr id="23" name="Straight Connector 22"/>
          <p:cNvCxnSpPr>
            <a:cxnSpLocks noChangeShapeType="1"/>
          </p:cNvCxnSpPr>
          <p:nvPr/>
        </p:nvCxnSpPr>
        <p:spPr bwMode="auto">
          <a:xfrm>
            <a:off x="842963" y="4483055"/>
            <a:ext cx="1995487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>
            <a:off x="842963" y="2951118"/>
            <a:ext cx="199548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5" name="Group 38"/>
          <p:cNvGrpSpPr>
            <a:grpSpLocks/>
          </p:cNvGrpSpPr>
          <p:nvPr/>
        </p:nvGrpSpPr>
        <p:grpSpPr bwMode="auto">
          <a:xfrm>
            <a:off x="2362200" y="2251030"/>
            <a:ext cx="2457450" cy="2325688"/>
            <a:chOff x="2755075" y="2636322"/>
            <a:chExt cx="2457092" cy="2326781"/>
          </a:xfrm>
        </p:grpSpPr>
        <p:sp>
          <p:nvSpPr>
            <p:cNvPr id="26" name="Freeform 34"/>
            <p:cNvSpPr>
              <a:spLocks noChangeArrowheads="1"/>
            </p:cNvSpPr>
            <p:nvPr/>
          </p:nvSpPr>
          <p:spPr bwMode="auto">
            <a:xfrm>
              <a:off x="2755075" y="2636322"/>
              <a:ext cx="2090058" cy="1995055"/>
            </a:xfrm>
            <a:custGeom>
              <a:avLst/>
              <a:gdLst>
                <a:gd name="T0" fmla="*/ 0 w 3740727"/>
                <a:gd name="T1" fmla="*/ 0 h 1900052"/>
                <a:gd name="T2" fmla="*/ 164340 w 3740727"/>
                <a:gd name="T3" fmla="*/ 1443455 h 1900052"/>
                <a:gd name="T4" fmla="*/ 364557 w 3740727"/>
                <a:gd name="T5" fmla="*/ 2309526 h 1900052"/>
                <a:gd name="T6" fmla="*/ 0 60000 65536"/>
                <a:gd name="T7" fmla="*/ 0 60000 65536"/>
                <a:gd name="T8" fmla="*/ 0 60000 65536"/>
                <a:gd name="T9" fmla="*/ 0 w 3740727"/>
                <a:gd name="T10" fmla="*/ 0 h 1900052"/>
                <a:gd name="T11" fmla="*/ 3740727 w 3740727"/>
                <a:gd name="T12" fmla="*/ 1900052 h 19000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0727" h="1900052">
                  <a:moveTo>
                    <a:pt x="0" y="0"/>
                  </a:moveTo>
                  <a:cubicBezTo>
                    <a:pt x="531421" y="435429"/>
                    <a:pt x="1062842" y="870858"/>
                    <a:pt x="1686296" y="1187533"/>
                  </a:cubicBezTo>
                  <a:cubicBezTo>
                    <a:pt x="2309750" y="1504208"/>
                    <a:pt x="3412176" y="1787237"/>
                    <a:pt x="3740727" y="1900052"/>
                  </a:cubicBezTo>
                </a:path>
              </a:pathLst>
            </a:custGeom>
            <a:noFill/>
            <a:ln w="38100" algn="ctr">
              <a:solidFill>
                <a:srgbClr val="2121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7" name="TextBox 37"/>
            <p:cNvSpPr txBox="1">
              <a:spLocks noChangeArrowheads="1"/>
            </p:cNvSpPr>
            <p:nvPr/>
          </p:nvSpPr>
          <p:spPr bwMode="auto">
            <a:xfrm>
              <a:off x="4706900" y="4593771"/>
              <a:ext cx="5052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AD</a:t>
              </a:r>
            </a:p>
          </p:txBody>
        </p:sp>
      </p:grpSp>
      <p:grpSp>
        <p:nvGrpSpPr>
          <p:cNvPr id="28" name="Group 42"/>
          <p:cNvGrpSpPr>
            <a:grpSpLocks/>
          </p:cNvGrpSpPr>
          <p:nvPr/>
        </p:nvGrpSpPr>
        <p:grpSpPr bwMode="auto">
          <a:xfrm>
            <a:off x="2316163" y="2322468"/>
            <a:ext cx="2500312" cy="2587625"/>
            <a:chOff x="2707574" y="2707575"/>
            <a:chExt cx="2499904" cy="2588821"/>
          </a:xfrm>
        </p:grpSpPr>
        <p:sp>
          <p:nvSpPr>
            <p:cNvPr id="29" name="TextBox 9"/>
            <p:cNvSpPr txBox="1">
              <a:spLocks noChangeArrowheads="1"/>
            </p:cNvSpPr>
            <p:nvPr/>
          </p:nvSpPr>
          <p:spPr bwMode="auto">
            <a:xfrm>
              <a:off x="4150738" y="2707575"/>
              <a:ext cx="1056740" cy="369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SRAS</a:t>
              </a:r>
              <a:r>
                <a:rPr lang="en-US" sz="1800" baseline="-25000" dirty="0" smtClean="0">
                  <a:solidFill>
                    <a:srgbClr val="000000"/>
                  </a:solidFill>
                </a:rPr>
                <a:t>110</a:t>
              </a:r>
              <a:endParaRPr lang="en-US" sz="1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0" name="Freeform 41"/>
            <p:cNvSpPr>
              <a:spLocks noChangeArrowheads="1"/>
            </p:cNvSpPr>
            <p:nvPr/>
          </p:nvSpPr>
          <p:spPr bwMode="auto">
            <a:xfrm>
              <a:off x="2707574" y="3040083"/>
              <a:ext cx="1876302" cy="2256313"/>
            </a:xfrm>
            <a:custGeom>
              <a:avLst/>
              <a:gdLst>
                <a:gd name="T0" fmla="*/ 3447507 w 1531917"/>
                <a:gd name="T1" fmla="*/ 0 h 2565070"/>
                <a:gd name="T2" fmla="*/ 2191439 w 1531917"/>
                <a:gd name="T3" fmla="*/ 838934 h 2565070"/>
                <a:gd name="T4" fmla="*/ 0 w 1531917"/>
                <a:gd name="T5" fmla="*/ 1535675 h 2565070"/>
                <a:gd name="T6" fmla="*/ 0 60000 65536"/>
                <a:gd name="T7" fmla="*/ 0 60000 65536"/>
                <a:gd name="T8" fmla="*/ 0 60000 65536"/>
                <a:gd name="T9" fmla="*/ 0 w 1531917"/>
                <a:gd name="T10" fmla="*/ 0 h 2565070"/>
                <a:gd name="T11" fmla="*/ 1531917 w 1531917"/>
                <a:gd name="T12" fmla="*/ 2565070 h 25650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1917" h="2565070">
                  <a:moveTo>
                    <a:pt x="1531917" y="0"/>
                  </a:moveTo>
                  <a:cubicBezTo>
                    <a:pt x="1380506" y="486888"/>
                    <a:pt x="1229096" y="973776"/>
                    <a:pt x="973777" y="1401288"/>
                  </a:cubicBezTo>
                  <a:cubicBezTo>
                    <a:pt x="718458" y="1828800"/>
                    <a:pt x="359229" y="2196935"/>
                    <a:pt x="0" y="2565070"/>
                  </a:cubicBezTo>
                </a:path>
              </a:pathLst>
            </a:cu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grpSp>
        <p:nvGrpSpPr>
          <p:cNvPr id="31" name="Group 100"/>
          <p:cNvGrpSpPr>
            <a:grpSpLocks/>
          </p:cNvGrpSpPr>
          <p:nvPr/>
        </p:nvGrpSpPr>
        <p:grpSpPr bwMode="auto">
          <a:xfrm>
            <a:off x="3544888" y="3522618"/>
            <a:ext cx="530225" cy="368300"/>
            <a:chOff x="2084502" y="1948320"/>
            <a:chExt cx="530005" cy="369649"/>
          </a:xfrm>
        </p:grpSpPr>
        <p:sp>
          <p:nvSpPr>
            <p:cNvPr id="32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3" name="TextBox 69"/>
            <p:cNvSpPr txBox="1">
              <a:spLocks noChangeArrowheads="1"/>
            </p:cNvSpPr>
            <p:nvPr/>
          </p:nvSpPr>
          <p:spPr bwMode="auto">
            <a:xfrm>
              <a:off x="2301570" y="1948320"/>
              <a:ext cx="312937" cy="369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smtClean="0">
                  <a:solidFill>
                    <a:srgbClr val="000000"/>
                  </a:solidFill>
                </a:rPr>
                <a:t>b</a:t>
              </a:r>
            </a:p>
          </p:txBody>
        </p:sp>
      </p:grpSp>
      <p:cxnSp>
        <p:nvCxnSpPr>
          <p:cNvPr id="34" name="Straight Connector 33"/>
          <p:cNvCxnSpPr>
            <a:cxnSpLocks noChangeShapeType="1"/>
          </p:cNvCxnSpPr>
          <p:nvPr/>
        </p:nvCxnSpPr>
        <p:spPr bwMode="auto">
          <a:xfrm rot="5400000">
            <a:off x="2844007" y="4512424"/>
            <a:ext cx="155575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5" name="Group 47"/>
          <p:cNvGrpSpPr>
            <a:grpSpLocks/>
          </p:cNvGrpSpPr>
          <p:nvPr/>
        </p:nvGrpSpPr>
        <p:grpSpPr bwMode="auto">
          <a:xfrm>
            <a:off x="434975" y="5230768"/>
            <a:ext cx="4841875" cy="985837"/>
            <a:chOff x="826514" y="5615824"/>
            <a:chExt cx="4842486" cy="987198"/>
          </a:xfrm>
        </p:grpSpPr>
        <p:cxnSp>
          <p:nvCxnSpPr>
            <p:cNvPr id="36" name="Straight Connector 23"/>
            <p:cNvCxnSpPr>
              <a:cxnSpLocks noChangeShapeType="1"/>
            </p:cNvCxnSpPr>
            <p:nvPr/>
          </p:nvCxnSpPr>
          <p:spPr bwMode="auto">
            <a:xfrm>
              <a:off x="1258799" y="5664506"/>
              <a:ext cx="4001985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" name="TextBox 24"/>
            <p:cNvSpPr txBox="1">
              <a:spLocks noChangeArrowheads="1"/>
            </p:cNvSpPr>
            <p:nvPr/>
          </p:nvSpPr>
          <p:spPr bwMode="auto">
            <a:xfrm>
              <a:off x="4385347" y="5678644"/>
              <a:ext cx="1283653" cy="924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Real GDP 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(trillions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of dollars)</a:t>
              </a:r>
            </a:p>
          </p:txBody>
        </p:sp>
        <p:cxnSp>
          <p:nvCxnSpPr>
            <p:cNvPr id="38" name="Straight Connector 25"/>
            <p:cNvCxnSpPr>
              <a:cxnSpLocks noChangeShapeType="1"/>
            </p:cNvCxnSpPr>
            <p:nvPr/>
          </p:nvCxnSpPr>
          <p:spPr bwMode="auto">
            <a:xfrm rot="5400000">
              <a:off x="3158851" y="5688257"/>
              <a:ext cx="14250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TextBox 26"/>
            <p:cNvSpPr txBox="1">
              <a:spLocks noChangeArrowheads="1"/>
            </p:cNvSpPr>
            <p:nvPr/>
          </p:nvSpPr>
          <p:spPr bwMode="auto">
            <a:xfrm>
              <a:off x="826514" y="573971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40" name="TextBox 27"/>
            <p:cNvSpPr txBox="1">
              <a:spLocks noChangeArrowheads="1"/>
            </p:cNvSpPr>
            <p:nvPr/>
          </p:nvSpPr>
          <p:spPr bwMode="auto">
            <a:xfrm>
              <a:off x="2922463" y="5737741"/>
              <a:ext cx="633587" cy="369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dirty="0" smtClean="0">
                  <a:solidFill>
                    <a:srgbClr val="000000"/>
                  </a:solidFill>
                </a:rPr>
                <a:t>17.0</a:t>
              </a:r>
            </a:p>
          </p:txBody>
        </p:sp>
        <p:cxnSp>
          <p:nvCxnSpPr>
            <p:cNvPr id="41" name="Straight Connector 45"/>
            <p:cNvCxnSpPr>
              <a:cxnSpLocks noChangeShapeType="1"/>
            </p:cNvCxnSpPr>
            <p:nvPr/>
          </p:nvCxnSpPr>
          <p:spPr bwMode="auto">
            <a:xfrm rot="5400000">
              <a:off x="3940626" y="5686282"/>
              <a:ext cx="14250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" name="TextBox 46"/>
            <p:cNvSpPr txBox="1">
              <a:spLocks noChangeArrowheads="1"/>
            </p:cNvSpPr>
            <p:nvPr/>
          </p:nvSpPr>
          <p:spPr bwMode="auto">
            <a:xfrm>
              <a:off x="3716117" y="5737741"/>
              <a:ext cx="633587" cy="369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dirty="0" smtClean="0">
                  <a:solidFill>
                    <a:srgbClr val="000000"/>
                  </a:solidFill>
                </a:rPr>
                <a:t>17.2</a:t>
              </a:r>
            </a:p>
          </p:txBody>
        </p:sp>
      </p:grpSp>
      <p:grpSp>
        <p:nvGrpSpPr>
          <p:cNvPr id="43" name="Group 100"/>
          <p:cNvGrpSpPr>
            <a:grpSpLocks/>
          </p:cNvGrpSpPr>
          <p:nvPr/>
        </p:nvGrpSpPr>
        <p:grpSpPr bwMode="auto">
          <a:xfrm>
            <a:off x="2782888" y="4279855"/>
            <a:ext cx="530225" cy="369888"/>
            <a:chOff x="2084502" y="1948320"/>
            <a:chExt cx="530006" cy="369649"/>
          </a:xfrm>
        </p:grpSpPr>
        <p:sp>
          <p:nvSpPr>
            <p:cNvPr id="44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5" name="TextBox 69"/>
            <p:cNvSpPr txBox="1">
              <a:spLocks noChangeArrowheads="1"/>
            </p:cNvSpPr>
            <p:nvPr/>
          </p:nvSpPr>
          <p:spPr bwMode="auto">
            <a:xfrm>
              <a:off x="2301571" y="1948320"/>
              <a:ext cx="312937" cy="369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smtClean="0">
                  <a:solidFill>
                    <a:srgbClr val="000000"/>
                  </a:solidFill>
                </a:rPr>
                <a:t>a</a:t>
              </a:r>
            </a:p>
          </p:txBody>
        </p:sp>
      </p:grpSp>
      <p:grpSp>
        <p:nvGrpSpPr>
          <p:cNvPr id="46" name="Group 54"/>
          <p:cNvGrpSpPr>
            <a:grpSpLocks/>
          </p:cNvGrpSpPr>
          <p:nvPr/>
        </p:nvGrpSpPr>
        <p:grpSpPr bwMode="auto">
          <a:xfrm>
            <a:off x="1316038" y="1950993"/>
            <a:ext cx="2832100" cy="2541587"/>
            <a:chOff x="2707574" y="2755075"/>
            <a:chExt cx="2831574" cy="2541321"/>
          </a:xfrm>
        </p:grpSpPr>
        <p:sp>
          <p:nvSpPr>
            <p:cNvPr id="47" name="Freeform 56"/>
            <p:cNvSpPr>
              <a:spLocks noChangeArrowheads="1"/>
            </p:cNvSpPr>
            <p:nvPr/>
          </p:nvSpPr>
          <p:spPr bwMode="auto">
            <a:xfrm>
              <a:off x="2707574" y="3065812"/>
              <a:ext cx="1854530" cy="2230584"/>
            </a:xfrm>
            <a:custGeom>
              <a:avLst/>
              <a:gdLst>
                <a:gd name="T0" fmla="*/ 3290255 w 1531917"/>
                <a:gd name="T1" fmla="*/ 0 h 2565070"/>
                <a:gd name="T2" fmla="*/ 2091482 w 1531917"/>
                <a:gd name="T3" fmla="*/ 801318 h 2565070"/>
                <a:gd name="T4" fmla="*/ 0 w 1531917"/>
                <a:gd name="T5" fmla="*/ 1466819 h 2565070"/>
                <a:gd name="T6" fmla="*/ 0 60000 65536"/>
                <a:gd name="T7" fmla="*/ 0 60000 65536"/>
                <a:gd name="T8" fmla="*/ 0 60000 65536"/>
                <a:gd name="T9" fmla="*/ 0 w 1531917"/>
                <a:gd name="T10" fmla="*/ 0 h 2565070"/>
                <a:gd name="T11" fmla="*/ 1531917 w 1531917"/>
                <a:gd name="T12" fmla="*/ 2565070 h 25650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1917" h="2565070">
                  <a:moveTo>
                    <a:pt x="1531917" y="0"/>
                  </a:moveTo>
                  <a:cubicBezTo>
                    <a:pt x="1380506" y="486888"/>
                    <a:pt x="1229096" y="973776"/>
                    <a:pt x="973777" y="1401288"/>
                  </a:cubicBezTo>
                  <a:cubicBezTo>
                    <a:pt x="718458" y="1828800"/>
                    <a:pt x="359229" y="2196935"/>
                    <a:pt x="0" y="2565070"/>
                  </a:cubicBezTo>
                </a:path>
              </a:pathLst>
            </a:custGeom>
            <a:noFill/>
            <a:ln w="38100" algn="ctr">
              <a:solidFill>
                <a:srgbClr val="FF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8" name="TextBox 55"/>
            <p:cNvSpPr txBox="1">
              <a:spLocks noChangeArrowheads="1"/>
            </p:cNvSpPr>
            <p:nvPr/>
          </p:nvSpPr>
          <p:spPr bwMode="auto">
            <a:xfrm>
              <a:off x="4471371" y="2755075"/>
              <a:ext cx="1067777" cy="369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SRAS</a:t>
              </a:r>
              <a:r>
                <a:rPr lang="en-US" sz="1800" baseline="-25000" dirty="0" smtClean="0">
                  <a:solidFill>
                    <a:srgbClr val="000000"/>
                  </a:solidFill>
                </a:rPr>
                <a:t>120</a:t>
              </a:r>
              <a:endParaRPr lang="en-US" sz="180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9" name="Group 100"/>
          <p:cNvGrpSpPr>
            <a:grpSpLocks/>
          </p:cNvGrpSpPr>
          <p:nvPr/>
        </p:nvGrpSpPr>
        <p:grpSpPr bwMode="auto">
          <a:xfrm>
            <a:off x="2759075" y="2724103"/>
            <a:ext cx="517525" cy="369332"/>
            <a:chOff x="2084502" y="1948321"/>
            <a:chExt cx="517181" cy="369094"/>
          </a:xfrm>
        </p:grpSpPr>
        <p:sp>
          <p:nvSpPr>
            <p:cNvPr id="50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1" name="TextBox 69"/>
            <p:cNvSpPr txBox="1">
              <a:spLocks noChangeArrowheads="1"/>
            </p:cNvSpPr>
            <p:nvPr/>
          </p:nvSpPr>
          <p:spPr bwMode="auto">
            <a:xfrm>
              <a:off x="2199180" y="1948321"/>
              <a:ext cx="402503" cy="369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c</a:t>
              </a:r>
            </a:p>
          </p:txBody>
        </p:sp>
      </p:grpSp>
      <p:grpSp>
        <p:nvGrpSpPr>
          <p:cNvPr id="52" name="Group 61"/>
          <p:cNvGrpSpPr>
            <a:grpSpLocks/>
          </p:cNvGrpSpPr>
          <p:nvPr/>
        </p:nvGrpSpPr>
        <p:grpSpPr bwMode="auto">
          <a:xfrm>
            <a:off x="1958975" y="2676480"/>
            <a:ext cx="2066925" cy="1381125"/>
            <a:chOff x="2351315" y="3061854"/>
            <a:chExt cx="2066307" cy="1381105"/>
          </a:xfrm>
        </p:grpSpPr>
        <p:cxnSp>
          <p:nvCxnSpPr>
            <p:cNvPr id="53" name="Straight Arrow Connector 58"/>
            <p:cNvCxnSpPr>
              <a:cxnSpLocks noChangeShapeType="1"/>
            </p:cNvCxnSpPr>
            <p:nvPr/>
          </p:nvCxnSpPr>
          <p:spPr bwMode="auto">
            <a:xfrm rot="10800000">
              <a:off x="2351315" y="4441371"/>
              <a:ext cx="1282535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Straight Arrow Connector 59"/>
            <p:cNvCxnSpPr>
              <a:cxnSpLocks noChangeShapeType="1"/>
            </p:cNvCxnSpPr>
            <p:nvPr/>
          </p:nvCxnSpPr>
          <p:spPr bwMode="auto">
            <a:xfrm rot="10800000">
              <a:off x="3418117" y="3061854"/>
              <a:ext cx="999505" cy="198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2444750" y="1581105"/>
            <a:ext cx="787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sz="1800" i="1" dirty="0" smtClean="0">
                <a:solidFill>
                  <a:srgbClr val="000000"/>
                </a:solidFill>
              </a:rPr>
              <a:t>LRAS</a:t>
            </a:r>
          </a:p>
        </p:txBody>
      </p:sp>
      <p:grpSp>
        <p:nvGrpSpPr>
          <p:cNvPr id="57" name="Group 56"/>
          <p:cNvGrpSpPr>
            <a:grpSpLocks/>
          </p:cNvGrpSpPr>
          <p:nvPr/>
        </p:nvGrpSpPr>
        <p:grpSpPr bwMode="auto">
          <a:xfrm>
            <a:off x="2427288" y="5633993"/>
            <a:ext cx="1582737" cy="827087"/>
            <a:chOff x="2427933" y="5497074"/>
            <a:chExt cx="1582484" cy="827787"/>
          </a:xfrm>
        </p:grpSpPr>
        <p:sp>
          <p:nvSpPr>
            <p:cNvPr id="58" name="Right Brace 54"/>
            <p:cNvSpPr>
              <a:spLocks/>
            </p:cNvSpPr>
            <p:nvPr/>
          </p:nvSpPr>
          <p:spPr bwMode="auto">
            <a:xfrm rot="5400000">
              <a:off x="3131627" y="5139244"/>
              <a:ext cx="210838" cy="926498"/>
            </a:xfrm>
            <a:prstGeom prst="rightBrace">
              <a:avLst>
                <a:gd name="adj1" fmla="val 32124"/>
                <a:gd name="adj2" fmla="val 50000"/>
              </a:avLst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9" name="TextBox 55"/>
            <p:cNvSpPr txBox="1">
              <a:spLocks noChangeArrowheads="1"/>
            </p:cNvSpPr>
            <p:nvPr/>
          </p:nvSpPr>
          <p:spPr bwMode="auto">
            <a:xfrm>
              <a:off x="2427933" y="5678530"/>
              <a:ext cx="158248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Expansionary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gap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775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" grpId="0" animBg="1"/>
      <p:bldP spid="8" grpId="0" animBg="1"/>
      <p:bldP spid="9" grpId="0" animBg="1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2056784" y="268929"/>
            <a:ext cx="6919415" cy="6223379"/>
          </a:xfrm>
        </p:spPr>
        <p:txBody>
          <a:bodyPr/>
          <a:lstStyle/>
          <a:p>
            <a:r>
              <a:rPr lang="en-US" dirty="0" smtClean="0">
                <a:solidFill>
                  <a:srgbClr val="004376"/>
                </a:solidFill>
              </a:rPr>
              <a:t>How </a:t>
            </a:r>
            <a:r>
              <a:rPr lang="en-US" dirty="0">
                <a:solidFill>
                  <a:srgbClr val="004376"/>
                </a:solidFill>
              </a:rPr>
              <a:t>do producers react when the economy's price level increases?</a:t>
            </a:r>
          </a:p>
          <a:p>
            <a:r>
              <a:rPr lang="en-US" dirty="0" smtClean="0">
                <a:solidFill>
                  <a:srgbClr val="004376"/>
                </a:solidFill>
              </a:rPr>
              <a:t>If </a:t>
            </a:r>
            <a:r>
              <a:rPr lang="en-US" dirty="0">
                <a:solidFill>
                  <a:srgbClr val="004376"/>
                </a:solidFill>
              </a:rPr>
              <a:t>the economy is already operating at full employment, how can it </a:t>
            </a:r>
            <a:r>
              <a:rPr lang="en-US" dirty="0" smtClean="0">
                <a:solidFill>
                  <a:srgbClr val="004376"/>
                </a:solidFill>
              </a:rPr>
              <a:t>produce more</a:t>
            </a:r>
            <a:r>
              <a:rPr lang="en-US" dirty="0">
                <a:solidFill>
                  <a:srgbClr val="004376"/>
                </a:solidFill>
              </a:rPr>
              <a:t>?</a:t>
            </a:r>
          </a:p>
          <a:p>
            <a:r>
              <a:rPr lang="en-US" dirty="0" smtClean="0">
                <a:solidFill>
                  <a:srgbClr val="004376"/>
                </a:solidFill>
              </a:rPr>
              <a:t>What's </a:t>
            </a:r>
            <a:r>
              <a:rPr lang="en-US" dirty="0">
                <a:solidFill>
                  <a:srgbClr val="004376"/>
                </a:solidFill>
              </a:rPr>
              <a:t>your normal capacity for academic work, and when do you </a:t>
            </a:r>
            <a:r>
              <a:rPr lang="en-US" dirty="0" smtClean="0">
                <a:solidFill>
                  <a:srgbClr val="004376"/>
                </a:solidFill>
              </a:rPr>
              <a:t>exceed that </a:t>
            </a:r>
            <a:r>
              <a:rPr lang="en-US" dirty="0">
                <a:solidFill>
                  <a:srgbClr val="004376"/>
                </a:solidFill>
              </a:rPr>
              <a:t>effort?</a:t>
            </a:r>
          </a:p>
          <a:p>
            <a:r>
              <a:rPr lang="en-US" dirty="0" smtClean="0">
                <a:solidFill>
                  <a:srgbClr val="004376"/>
                </a:solidFill>
              </a:rPr>
              <a:t>What </a:t>
            </a:r>
            <a:r>
              <a:rPr lang="en-US" dirty="0">
                <a:solidFill>
                  <a:srgbClr val="004376"/>
                </a:solidFill>
              </a:rPr>
              <a:t>valuable piece of information do employers and workers lack when </a:t>
            </a:r>
            <a:r>
              <a:rPr lang="en-US" dirty="0" smtClean="0">
                <a:solidFill>
                  <a:srgbClr val="004376"/>
                </a:solidFill>
              </a:rPr>
              <a:t>they negotiate </a:t>
            </a:r>
            <a:r>
              <a:rPr lang="en-US" dirty="0">
                <a:solidFill>
                  <a:srgbClr val="004376"/>
                </a:solidFill>
              </a:rPr>
              <a:t>wages?</a:t>
            </a:r>
          </a:p>
          <a:p>
            <a:r>
              <a:rPr lang="en-US" dirty="0" smtClean="0">
                <a:solidFill>
                  <a:srgbClr val="004376"/>
                </a:solidFill>
              </a:rPr>
              <a:t>Why </a:t>
            </a:r>
            <a:r>
              <a:rPr lang="en-US" dirty="0">
                <a:solidFill>
                  <a:srgbClr val="004376"/>
                </a:solidFill>
              </a:rPr>
              <a:t>do employers and workers fail to agree on pay cuts that could save jobs?</a:t>
            </a:r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cs typeface="Arial" pitchFamily="34" charset="0"/>
              </a:rPr>
              <a:t>© 2017 Cengage Learning®. May not be scanned, copied or duplicated, or posted to a publicly accessible website, in whole or in part.</a:t>
            </a: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36013360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an Expansionary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long </a:t>
            </a:r>
            <a:r>
              <a:rPr lang="en-US" dirty="0"/>
              <a:t>run</a:t>
            </a:r>
          </a:p>
          <a:p>
            <a:pPr lvl="1"/>
            <a:r>
              <a:rPr lang="en-US" dirty="0"/>
              <a:t>Higher nominal payments</a:t>
            </a:r>
          </a:p>
          <a:p>
            <a:pPr lvl="1"/>
            <a:r>
              <a:rPr lang="en-US" dirty="0"/>
              <a:t>Higher production costs</a:t>
            </a:r>
          </a:p>
          <a:p>
            <a:pPr lvl="1"/>
            <a:r>
              <a:rPr lang="en-US" i="1" dirty="0"/>
              <a:t>SRAS</a:t>
            </a:r>
            <a:r>
              <a:rPr lang="en-US" dirty="0"/>
              <a:t> shifts left</a:t>
            </a:r>
          </a:p>
          <a:p>
            <a:pPr lvl="1"/>
            <a:r>
              <a:rPr lang="en-US" dirty="0"/>
              <a:t>Cost-push inflation </a:t>
            </a:r>
          </a:p>
          <a:p>
            <a:pPr lvl="1"/>
            <a:r>
              <a:rPr lang="en-US" dirty="0"/>
              <a:t>Lower output</a:t>
            </a:r>
          </a:p>
          <a:p>
            <a:pPr lvl="1"/>
            <a:r>
              <a:rPr lang="en-US" dirty="0"/>
              <a:t>Long run equilibrium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4355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an Expansionary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 run equilibrium</a:t>
            </a:r>
          </a:p>
          <a:p>
            <a:pPr lvl="1"/>
            <a:r>
              <a:rPr lang="en-US" dirty="0"/>
              <a:t>Expected price level = actual price level</a:t>
            </a:r>
          </a:p>
          <a:p>
            <a:pPr lvl="1"/>
            <a:r>
              <a:rPr lang="en-US" dirty="0"/>
              <a:t>Quantity supplied in SR = potential output = Quantity supplied in LR</a:t>
            </a:r>
          </a:p>
          <a:p>
            <a:pPr lvl="1"/>
            <a:r>
              <a:rPr lang="en-US" dirty="0"/>
              <a:t>Quantity supplied = quantity demanded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3215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 Recessionary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AD </a:t>
            </a:r>
            <a:r>
              <a:rPr lang="en-US" dirty="0"/>
              <a:t>lower than expected, short run</a:t>
            </a:r>
          </a:p>
          <a:p>
            <a:pPr lvl="1"/>
            <a:r>
              <a:rPr lang="en-US" dirty="0"/>
              <a:t>Price level &lt; expected</a:t>
            </a:r>
          </a:p>
          <a:p>
            <a:pPr lvl="1"/>
            <a:r>
              <a:rPr lang="en-US" dirty="0"/>
              <a:t>Output &lt; potential</a:t>
            </a:r>
          </a:p>
          <a:p>
            <a:pPr lvl="1"/>
            <a:r>
              <a:rPr lang="en-US" dirty="0"/>
              <a:t>Unemployment &gt; natural rate</a:t>
            </a:r>
          </a:p>
          <a:p>
            <a:pPr lvl="1"/>
            <a:r>
              <a:rPr lang="en-US" dirty="0"/>
              <a:t>Recessionary gap</a:t>
            </a:r>
          </a:p>
          <a:p>
            <a:pPr lvl="1"/>
            <a:r>
              <a:rPr lang="en-US" dirty="0"/>
              <a:t>Deflationary pressure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9431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Exhibit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Long-Run Adjustment When the Price Level Is 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Below Expectations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967288" y="846161"/>
            <a:ext cx="4025900" cy="5527343"/>
          </a:xfrm>
        </p:spPr>
        <p:txBody>
          <a:bodyPr/>
          <a:lstStyle/>
          <a:p>
            <a:r>
              <a:rPr lang="en-US" dirty="0"/>
              <a:t>When the actual price level is below expectations, as indicated by the intersection of the aggregate </a:t>
            </a:r>
            <a:r>
              <a:rPr lang="en-US" dirty="0" smtClean="0"/>
              <a:t>demand curve </a:t>
            </a:r>
            <a:r>
              <a:rPr lang="en-US" i="1" dirty="0" smtClean="0"/>
              <a:t>AD”</a:t>
            </a:r>
            <a:r>
              <a:rPr lang="en-US" dirty="0" smtClean="0"/>
              <a:t> </a:t>
            </a:r>
            <a:r>
              <a:rPr lang="en-US" dirty="0"/>
              <a:t>with the short-run aggregate supply curve </a:t>
            </a:r>
            <a:r>
              <a:rPr lang="en-US" i="1" dirty="0"/>
              <a:t>SRAS</a:t>
            </a:r>
            <a:r>
              <a:rPr lang="en-US" baseline="-25000" dirty="0"/>
              <a:t>110</a:t>
            </a:r>
            <a:r>
              <a:rPr lang="en-US" dirty="0"/>
              <a:t>, short-run equilibrium occurs at point </a:t>
            </a:r>
            <a:r>
              <a:rPr lang="en-US" i="1" dirty="0"/>
              <a:t>d</a:t>
            </a:r>
            <a:r>
              <a:rPr lang="en-US" dirty="0" smtClean="0"/>
              <a:t>. Production </a:t>
            </a:r>
            <a:r>
              <a:rPr lang="en-US" dirty="0"/>
              <a:t>below the economy’s potential opens a recessionary gap of $0.2 trillion.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prices and </a:t>
            </a:r>
            <a:r>
              <a:rPr lang="en-US" dirty="0" smtClean="0"/>
              <a:t>wages are </a:t>
            </a:r>
            <a:r>
              <a:rPr lang="en-US" dirty="0"/>
              <a:t>flexible enough in the long run, nominal wages will be renegotiated lower. As resource costs fall, </a:t>
            </a:r>
            <a:r>
              <a:rPr lang="en-US" dirty="0" smtClean="0"/>
              <a:t>the short-run aggregate supply </a:t>
            </a:r>
            <a:r>
              <a:rPr lang="en-US" dirty="0"/>
              <a:t>curve eventually shifts rightward to </a:t>
            </a:r>
            <a:r>
              <a:rPr lang="en-US" i="1" dirty="0"/>
              <a:t>SRAS</a:t>
            </a:r>
            <a:r>
              <a:rPr lang="en-US" baseline="-25000" dirty="0"/>
              <a:t>100</a:t>
            </a:r>
            <a:r>
              <a:rPr lang="en-US" dirty="0"/>
              <a:t> and the economy moves to </a:t>
            </a:r>
            <a:r>
              <a:rPr lang="en-US" dirty="0" smtClean="0"/>
              <a:t>long-run equilibrium at </a:t>
            </a:r>
            <a:r>
              <a:rPr lang="en-US" dirty="0"/>
              <a:t>point e, with output increasing to the potential level of $17.0 trillion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66775" y="1957651"/>
            <a:ext cx="4002088" cy="33369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849563" y="1943364"/>
            <a:ext cx="2014537" cy="3360737"/>
          </a:xfrm>
          <a:prstGeom prst="rect">
            <a:avLst/>
          </a:prstGeom>
          <a:solidFill>
            <a:srgbClr val="D1D1F0"/>
          </a:solidFill>
          <a:ln w="9525" algn="ctr">
            <a:solidFill>
              <a:srgbClr val="D1D1F0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0"/>
              </a:spcBef>
            </a:pPr>
            <a:endParaRPr lang="en-US" sz="18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55663" y="1943364"/>
            <a:ext cx="1984375" cy="3360737"/>
          </a:xfrm>
          <a:prstGeom prst="rect">
            <a:avLst/>
          </a:prstGeom>
          <a:solidFill>
            <a:srgbClr val="FFD5D5"/>
          </a:solidFill>
          <a:ln w="9525" algn="ctr">
            <a:solidFill>
              <a:srgbClr val="FFD5D5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0"/>
              </a:spcBef>
            </a:pPr>
            <a:endParaRPr lang="en-US" sz="1800" smtClean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 rot="10800000" flipV="1">
            <a:off x="855663" y="3761051"/>
            <a:ext cx="13430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912938" y="1338526"/>
            <a:ext cx="1852612" cy="3970338"/>
            <a:chOff x="2445587" y="1294971"/>
            <a:chExt cx="1851230" cy="3969744"/>
          </a:xfrm>
        </p:grpSpPr>
        <p:cxnSp>
          <p:nvCxnSpPr>
            <p:cNvPr id="12" name="Straight Connector 11"/>
            <p:cNvCxnSpPr>
              <a:cxnSpLocks noChangeShapeType="1"/>
            </p:cNvCxnSpPr>
            <p:nvPr/>
          </p:nvCxnSpPr>
          <p:spPr bwMode="auto">
            <a:xfrm rot="16200000" flipH="1">
              <a:off x="1688928" y="3571846"/>
              <a:ext cx="3376535" cy="9204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2445587" y="1294971"/>
              <a:ext cx="1851230" cy="369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Potential  output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179388" y="1919551"/>
            <a:ext cx="688975" cy="3397250"/>
            <a:chOff x="712493" y="1875394"/>
            <a:chExt cx="688796" cy="3398032"/>
          </a:xfrm>
        </p:grpSpPr>
        <p:cxnSp>
          <p:nvCxnSpPr>
            <p:cNvPr id="15" name="Straight Connector 14"/>
            <p:cNvCxnSpPr>
              <a:cxnSpLocks noChangeShapeType="1"/>
            </p:cNvCxnSpPr>
            <p:nvPr/>
          </p:nvCxnSpPr>
          <p:spPr bwMode="auto">
            <a:xfrm rot="5400000">
              <a:off x="-291727" y="3580410"/>
              <a:ext cx="3385249" cy="783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15"/>
            <p:cNvCxnSpPr>
              <a:cxnSpLocks noChangeShapeType="1"/>
            </p:cNvCxnSpPr>
            <p:nvPr/>
          </p:nvCxnSpPr>
          <p:spPr bwMode="auto">
            <a:xfrm rot="10800000">
              <a:off x="1235045" y="3716973"/>
              <a:ext cx="14250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16"/>
            <p:cNvCxnSpPr>
              <a:cxnSpLocks noChangeShapeType="1"/>
            </p:cNvCxnSpPr>
            <p:nvPr/>
          </p:nvCxnSpPr>
          <p:spPr bwMode="auto">
            <a:xfrm rot="10800000">
              <a:off x="1235045" y="2931248"/>
              <a:ext cx="14250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17"/>
            <p:cNvCxnSpPr>
              <a:cxnSpLocks noChangeShapeType="1"/>
            </p:cNvCxnSpPr>
            <p:nvPr/>
          </p:nvCxnSpPr>
          <p:spPr bwMode="auto">
            <a:xfrm rot="10800000">
              <a:off x="1235045" y="4461148"/>
              <a:ext cx="14250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 rot="-5400000">
              <a:off x="693502" y="1913915"/>
              <a:ext cx="723426" cy="646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Price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 level</a:t>
              </a:r>
            </a:p>
          </p:txBody>
        </p:sp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729613" y="2717457"/>
              <a:ext cx="552310" cy="369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110</a:t>
              </a:r>
            </a:p>
          </p:txBody>
        </p:sp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712493" y="4259271"/>
              <a:ext cx="569432" cy="369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100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712493" y="3509147"/>
              <a:ext cx="569432" cy="369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105</a:t>
              </a:r>
            </a:p>
          </p:txBody>
        </p:sp>
      </p:grpSp>
      <p:cxnSp>
        <p:nvCxnSpPr>
          <p:cNvPr id="23" name="Straight Connector 22"/>
          <p:cNvCxnSpPr>
            <a:cxnSpLocks noChangeShapeType="1"/>
          </p:cNvCxnSpPr>
          <p:nvPr/>
        </p:nvCxnSpPr>
        <p:spPr bwMode="auto">
          <a:xfrm>
            <a:off x="833438" y="2976826"/>
            <a:ext cx="1995487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>
            <a:off x="844550" y="4508764"/>
            <a:ext cx="1995488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5" name="Group 38"/>
          <p:cNvGrpSpPr>
            <a:grpSpLocks/>
          </p:cNvGrpSpPr>
          <p:nvPr/>
        </p:nvGrpSpPr>
        <p:grpSpPr bwMode="auto">
          <a:xfrm>
            <a:off x="1663700" y="2751400"/>
            <a:ext cx="2281198" cy="2400239"/>
            <a:chOff x="2890285" y="2557515"/>
            <a:chExt cx="2347330" cy="2261105"/>
          </a:xfrm>
        </p:grpSpPr>
        <p:sp>
          <p:nvSpPr>
            <p:cNvPr id="26" name="Freeform 34"/>
            <p:cNvSpPr>
              <a:spLocks noChangeArrowheads="1"/>
            </p:cNvSpPr>
            <p:nvPr/>
          </p:nvSpPr>
          <p:spPr bwMode="auto">
            <a:xfrm>
              <a:off x="2890285" y="2557515"/>
              <a:ext cx="1795985" cy="2062674"/>
            </a:xfrm>
            <a:custGeom>
              <a:avLst/>
              <a:gdLst>
                <a:gd name="T0" fmla="*/ 0 w 3740727"/>
                <a:gd name="T1" fmla="*/ 0 h 1900052"/>
                <a:gd name="T2" fmla="*/ 104274 w 3740727"/>
                <a:gd name="T3" fmla="*/ 1595257 h 1900052"/>
                <a:gd name="T4" fmla="*/ 231313 w 3740727"/>
                <a:gd name="T5" fmla="*/ 2552409 h 1900052"/>
                <a:gd name="T6" fmla="*/ 0 60000 65536"/>
                <a:gd name="T7" fmla="*/ 0 60000 65536"/>
                <a:gd name="T8" fmla="*/ 0 60000 65536"/>
                <a:gd name="T9" fmla="*/ 0 w 3740727"/>
                <a:gd name="T10" fmla="*/ 0 h 1900052"/>
                <a:gd name="T11" fmla="*/ 3740727 w 3740727"/>
                <a:gd name="T12" fmla="*/ 1900052 h 19000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0727" h="1900052">
                  <a:moveTo>
                    <a:pt x="0" y="0"/>
                  </a:moveTo>
                  <a:cubicBezTo>
                    <a:pt x="531421" y="435429"/>
                    <a:pt x="1062842" y="870858"/>
                    <a:pt x="1686296" y="1187533"/>
                  </a:cubicBezTo>
                  <a:cubicBezTo>
                    <a:pt x="2309750" y="1504208"/>
                    <a:pt x="3412176" y="1787237"/>
                    <a:pt x="3740727" y="1900052"/>
                  </a:cubicBezTo>
                </a:path>
              </a:pathLst>
            </a:custGeom>
            <a:noFill/>
            <a:ln w="38100" algn="ctr">
              <a:solidFill>
                <a:srgbClr val="2121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7" name="TextBox 37"/>
            <p:cNvSpPr txBox="1">
              <a:spLocks noChangeArrowheads="1"/>
            </p:cNvSpPr>
            <p:nvPr/>
          </p:nvSpPr>
          <p:spPr bwMode="auto">
            <a:xfrm>
              <a:off x="4633577" y="4470697"/>
              <a:ext cx="604038" cy="347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AD″</a:t>
              </a:r>
            </a:p>
          </p:txBody>
        </p:sp>
      </p:grpSp>
      <p:grpSp>
        <p:nvGrpSpPr>
          <p:cNvPr id="28" name="Group 42"/>
          <p:cNvGrpSpPr>
            <a:grpSpLocks/>
          </p:cNvGrpSpPr>
          <p:nvPr/>
        </p:nvGrpSpPr>
        <p:grpSpPr bwMode="auto">
          <a:xfrm>
            <a:off x="1355725" y="1908439"/>
            <a:ext cx="2855913" cy="2516187"/>
            <a:chOff x="2707574" y="2778861"/>
            <a:chExt cx="2856484" cy="2517535"/>
          </a:xfrm>
        </p:grpSpPr>
        <p:sp>
          <p:nvSpPr>
            <p:cNvPr id="29" name="TextBox 9"/>
            <p:cNvSpPr txBox="1">
              <a:spLocks noChangeArrowheads="1"/>
            </p:cNvSpPr>
            <p:nvPr/>
          </p:nvSpPr>
          <p:spPr bwMode="auto">
            <a:xfrm>
              <a:off x="4507077" y="2778861"/>
              <a:ext cx="1056981" cy="369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SRAS</a:t>
              </a:r>
              <a:r>
                <a:rPr lang="en-US" sz="1800" baseline="-25000" dirty="0" smtClean="0">
                  <a:solidFill>
                    <a:srgbClr val="000000"/>
                  </a:solidFill>
                </a:rPr>
                <a:t>110</a:t>
              </a:r>
              <a:endParaRPr lang="en-US" sz="1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0" name="Freeform 41"/>
            <p:cNvSpPr>
              <a:spLocks noChangeArrowheads="1"/>
            </p:cNvSpPr>
            <p:nvPr/>
          </p:nvSpPr>
          <p:spPr bwMode="auto">
            <a:xfrm>
              <a:off x="2707574" y="3040083"/>
              <a:ext cx="1876302" cy="2256313"/>
            </a:xfrm>
            <a:custGeom>
              <a:avLst/>
              <a:gdLst>
                <a:gd name="T0" fmla="*/ 3447507 w 1531917"/>
                <a:gd name="T1" fmla="*/ 0 h 2565070"/>
                <a:gd name="T2" fmla="*/ 2191439 w 1531917"/>
                <a:gd name="T3" fmla="*/ 838934 h 2565070"/>
                <a:gd name="T4" fmla="*/ 0 w 1531917"/>
                <a:gd name="T5" fmla="*/ 1535675 h 2565070"/>
                <a:gd name="T6" fmla="*/ 0 60000 65536"/>
                <a:gd name="T7" fmla="*/ 0 60000 65536"/>
                <a:gd name="T8" fmla="*/ 0 60000 65536"/>
                <a:gd name="T9" fmla="*/ 0 w 1531917"/>
                <a:gd name="T10" fmla="*/ 0 h 2565070"/>
                <a:gd name="T11" fmla="*/ 1531917 w 1531917"/>
                <a:gd name="T12" fmla="*/ 2565070 h 25650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1917" h="2565070">
                  <a:moveTo>
                    <a:pt x="1531917" y="0"/>
                  </a:moveTo>
                  <a:cubicBezTo>
                    <a:pt x="1380506" y="486888"/>
                    <a:pt x="1229096" y="973776"/>
                    <a:pt x="973777" y="1401288"/>
                  </a:cubicBezTo>
                  <a:cubicBezTo>
                    <a:pt x="718458" y="1828800"/>
                    <a:pt x="359229" y="2196935"/>
                    <a:pt x="0" y="2565070"/>
                  </a:cubicBezTo>
                </a:path>
              </a:pathLst>
            </a:custGeom>
            <a:noFill/>
            <a:ln w="3810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grpSp>
        <p:nvGrpSpPr>
          <p:cNvPr id="31" name="Group 100"/>
          <p:cNvGrpSpPr>
            <a:grpSpLocks/>
          </p:cNvGrpSpPr>
          <p:nvPr/>
        </p:nvGrpSpPr>
        <p:grpSpPr bwMode="auto">
          <a:xfrm>
            <a:off x="2133600" y="3548326"/>
            <a:ext cx="530225" cy="369888"/>
            <a:chOff x="2084502" y="1948321"/>
            <a:chExt cx="529844" cy="370685"/>
          </a:xfrm>
        </p:grpSpPr>
        <p:sp>
          <p:nvSpPr>
            <p:cNvPr id="32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3" name="TextBox 69"/>
            <p:cNvSpPr txBox="1">
              <a:spLocks noChangeArrowheads="1"/>
            </p:cNvSpPr>
            <p:nvPr/>
          </p:nvSpPr>
          <p:spPr bwMode="auto">
            <a:xfrm>
              <a:off x="2301570" y="1948321"/>
              <a:ext cx="312776" cy="370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smtClean="0">
                  <a:solidFill>
                    <a:srgbClr val="000000"/>
                  </a:solidFill>
                </a:rPr>
                <a:t>d</a:t>
              </a:r>
            </a:p>
          </p:txBody>
        </p:sp>
      </p:grpSp>
      <p:cxnSp>
        <p:nvCxnSpPr>
          <p:cNvPr id="34" name="Straight Connector 33"/>
          <p:cNvCxnSpPr>
            <a:cxnSpLocks noChangeShapeType="1"/>
          </p:cNvCxnSpPr>
          <p:nvPr/>
        </p:nvCxnSpPr>
        <p:spPr bwMode="auto">
          <a:xfrm rot="5400000">
            <a:off x="1420019" y="4538132"/>
            <a:ext cx="155575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5" name="Group 47"/>
          <p:cNvGrpSpPr>
            <a:grpSpLocks/>
          </p:cNvGrpSpPr>
          <p:nvPr/>
        </p:nvGrpSpPr>
        <p:grpSpPr bwMode="auto">
          <a:xfrm>
            <a:off x="436563" y="5256476"/>
            <a:ext cx="4433887" cy="1006475"/>
            <a:chOff x="826514" y="5615824"/>
            <a:chExt cx="4434270" cy="1008650"/>
          </a:xfrm>
        </p:grpSpPr>
        <p:cxnSp>
          <p:nvCxnSpPr>
            <p:cNvPr id="36" name="Straight Connector 23"/>
            <p:cNvCxnSpPr>
              <a:cxnSpLocks noChangeShapeType="1"/>
            </p:cNvCxnSpPr>
            <p:nvPr/>
          </p:nvCxnSpPr>
          <p:spPr bwMode="auto">
            <a:xfrm>
              <a:off x="1258799" y="5664506"/>
              <a:ext cx="4001985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" name="TextBox 24"/>
            <p:cNvSpPr txBox="1">
              <a:spLocks noChangeArrowheads="1"/>
            </p:cNvSpPr>
            <p:nvPr/>
          </p:nvSpPr>
          <p:spPr bwMode="auto">
            <a:xfrm>
              <a:off x="4020538" y="5700099"/>
              <a:ext cx="1223684" cy="92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Real GDP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 (trillions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of dollars)</a:t>
              </a:r>
            </a:p>
          </p:txBody>
        </p:sp>
        <p:cxnSp>
          <p:nvCxnSpPr>
            <p:cNvPr id="38" name="Straight Connector 25"/>
            <p:cNvCxnSpPr>
              <a:cxnSpLocks noChangeShapeType="1"/>
            </p:cNvCxnSpPr>
            <p:nvPr/>
          </p:nvCxnSpPr>
          <p:spPr bwMode="auto">
            <a:xfrm rot="5400000">
              <a:off x="3158851" y="5688257"/>
              <a:ext cx="14250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TextBox 26"/>
            <p:cNvSpPr txBox="1">
              <a:spLocks noChangeArrowheads="1"/>
            </p:cNvSpPr>
            <p:nvPr/>
          </p:nvSpPr>
          <p:spPr bwMode="auto">
            <a:xfrm>
              <a:off x="826514" y="573971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40" name="TextBox 27"/>
            <p:cNvSpPr txBox="1">
              <a:spLocks noChangeArrowheads="1"/>
            </p:cNvSpPr>
            <p:nvPr/>
          </p:nvSpPr>
          <p:spPr bwMode="auto">
            <a:xfrm>
              <a:off x="2922488" y="5737741"/>
              <a:ext cx="633562" cy="370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dirty="0" smtClean="0">
                  <a:solidFill>
                    <a:srgbClr val="000000"/>
                  </a:solidFill>
                </a:rPr>
                <a:t>17.0</a:t>
              </a:r>
            </a:p>
          </p:txBody>
        </p:sp>
        <p:cxnSp>
          <p:nvCxnSpPr>
            <p:cNvPr id="41" name="Straight Connector 45"/>
            <p:cNvCxnSpPr>
              <a:cxnSpLocks noChangeShapeType="1"/>
            </p:cNvCxnSpPr>
            <p:nvPr/>
          </p:nvCxnSpPr>
          <p:spPr bwMode="auto">
            <a:xfrm rot="5400000">
              <a:off x="2515305" y="5686282"/>
              <a:ext cx="14250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" name="TextBox 46"/>
            <p:cNvSpPr txBox="1">
              <a:spLocks noChangeArrowheads="1"/>
            </p:cNvSpPr>
            <p:nvPr/>
          </p:nvSpPr>
          <p:spPr bwMode="auto">
            <a:xfrm>
              <a:off x="2290826" y="5737741"/>
              <a:ext cx="633562" cy="370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dirty="0" smtClean="0">
                  <a:solidFill>
                    <a:srgbClr val="000000"/>
                  </a:solidFill>
                </a:rPr>
                <a:t>16.8</a:t>
              </a:r>
            </a:p>
          </p:txBody>
        </p:sp>
      </p:grpSp>
      <p:grpSp>
        <p:nvGrpSpPr>
          <p:cNvPr id="43" name="Group 54"/>
          <p:cNvGrpSpPr>
            <a:grpSpLocks/>
          </p:cNvGrpSpPr>
          <p:nvPr/>
        </p:nvGrpSpPr>
        <p:grpSpPr bwMode="auto">
          <a:xfrm>
            <a:off x="2243138" y="2273564"/>
            <a:ext cx="2547937" cy="2732087"/>
            <a:chOff x="2707574" y="2565088"/>
            <a:chExt cx="2546191" cy="2731308"/>
          </a:xfrm>
        </p:grpSpPr>
        <p:sp>
          <p:nvSpPr>
            <p:cNvPr id="44" name="Freeform 56"/>
            <p:cNvSpPr>
              <a:spLocks noChangeArrowheads="1"/>
            </p:cNvSpPr>
            <p:nvPr/>
          </p:nvSpPr>
          <p:spPr bwMode="auto">
            <a:xfrm>
              <a:off x="2707574" y="2947697"/>
              <a:ext cx="1842325" cy="2348699"/>
            </a:xfrm>
            <a:custGeom>
              <a:avLst/>
              <a:gdLst>
                <a:gd name="T0" fmla="*/ 3225720 w 1531917"/>
                <a:gd name="T1" fmla="*/ 0 h 2565070"/>
                <a:gd name="T2" fmla="*/ 2050460 w 1531917"/>
                <a:gd name="T3" fmla="*/ 935474 h 2565070"/>
                <a:gd name="T4" fmla="*/ 0 w 1531917"/>
                <a:gd name="T5" fmla="*/ 1712391 h 2565070"/>
                <a:gd name="T6" fmla="*/ 0 60000 65536"/>
                <a:gd name="T7" fmla="*/ 0 60000 65536"/>
                <a:gd name="T8" fmla="*/ 0 60000 65536"/>
                <a:gd name="T9" fmla="*/ 0 w 1531917"/>
                <a:gd name="T10" fmla="*/ 0 h 2565070"/>
                <a:gd name="T11" fmla="*/ 1531917 w 1531917"/>
                <a:gd name="T12" fmla="*/ 2565070 h 25650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1917" h="2565070">
                  <a:moveTo>
                    <a:pt x="1531917" y="0"/>
                  </a:moveTo>
                  <a:cubicBezTo>
                    <a:pt x="1380506" y="486888"/>
                    <a:pt x="1229096" y="973776"/>
                    <a:pt x="973777" y="1401288"/>
                  </a:cubicBezTo>
                  <a:cubicBezTo>
                    <a:pt x="718458" y="1828800"/>
                    <a:pt x="359229" y="2196935"/>
                    <a:pt x="0" y="2565070"/>
                  </a:cubicBezTo>
                </a:path>
              </a:pathLst>
            </a:custGeom>
            <a:noFill/>
            <a:ln w="38100" algn="ctr">
              <a:solidFill>
                <a:srgbClr val="FF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5" name="TextBox 55"/>
            <p:cNvSpPr txBox="1">
              <a:spLocks noChangeArrowheads="1"/>
            </p:cNvSpPr>
            <p:nvPr/>
          </p:nvSpPr>
          <p:spPr bwMode="auto">
            <a:xfrm>
              <a:off x="4186402" y="2565088"/>
              <a:ext cx="1067363" cy="369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SRAS</a:t>
              </a:r>
              <a:r>
                <a:rPr lang="en-US" sz="1800" baseline="-25000" dirty="0" smtClean="0">
                  <a:solidFill>
                    <a:srgbClr val="000000"/>
                  </a:solidFill>
                </a:rPr>
                <a:t>100</a:t>
              </a:r>
              <a:endParaRPr lang="en-US" sz="180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6" name="Group 100"/>
          <p:cNvGrpSpPr>
            <a:grpSpLocks/>
          </p:cNvGrpSpPr>
          <p:nvPr/>
        </p:nvGrpSpPr>
        <p:grpSpPr bwMode="auto">
          <a:xfrm>
            <a:off x="2771775" y="4292864"/>
            <a:ext cx="530225" cy="369887"/>
            <a:chOff x="2084502" y="1948318"/>
            <a:chExt cx="529768" cy="369094"/>
          </a:xfrm>
        </p:grpSpPr>
        <p:sp>
          <p:nvSpPr>
            <p:cNvPr id="47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8" name="TextBox 69"/>
            <p:cNvSpPr txBox="1">
              <a:spLocks noChangeArrowheads="1"/>
            </p:cNvSpPr>
            <p:nvPr/>
          </p:nvSpPr>
          <p:spPr bwMode="auto">
            <a:xfrm>
              <a:off x="2301572" y="1948318"/>
              <a:ext cx="312698" cy="369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smtClean="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49" name="Group 61"/>
          <p:cNvGrpSpPr>
            <a:grpSpLocks/>
          </p:cNvGrpSpPr>
          <p:nvPr/>
        </p:nvGrpSpPr>
        <p:grpSpPr bwMode="auto">
          <a:xfrm>
            <a:off x="1960563" y="2845064"/>
            <a:ext cx="2019300" cy="1238250"/>
            <a:chOff x="2351315" y="3204356"/>
            <a:chExt cx="2018819" cy="1238603"/>
          </a:xfrm>
        </p:grpSpPr>
        <p:cxnSp>
          <p:nvCxnSpPr>
            <p:cNvPr id="50" name="Straight Arrow Connector 58"/>
            <p:cNvCxnSpPr>
              <a:cxnSpLocks noChangeShapeType="1"/>
            </p:cNvCxnSpPr>
            <p:nvPr/>
          </p:nvCxnSpPr>
          <p:spPr bwMode="auto">
            <a:xfrm rot="10800000">
              <a:off x="2351315" y="4441371"/>
              <a:ext cx="1282535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Straight Arrow Connector 59"/>
            <p:cNvCxnSpPr>
              <a:cxnSpLocks noChangeShapeType="1"/>
            </p:cNvCxnSpPr>
            <p:nvPr/>
          </p:nvCxnSpPr>
          <p:spPr bwMode="auto">
            <a:xfrm rot="10800000">
              <a:off x="3370629" y="3204356"/>
              <a:ext cx="999505" cy="198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2452688" y="1619845"/>
            <a:ext cx="787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sz="1800" i="1" dirty="0" smtClean="0">
                <a:solidFill>
                  <a:srgbClr val="000000"/>
                </a:solidFill>
              </a:rPr>
              <a:t>LRAS</a:t>
            </a:r>
          </a:p>
        </p:txBody>
      </p:sp>
      <p:grpSp>
        <p:nvGrpSpPr>
          <p:cNvPr id="53" name="Group 100"/>
          <p:cNvGrpSpPr>
            <a:grpSpLocks/>
          </p:cNvGrpSpPr>
          <p:nvPr/>
        </p:nvGrpSpPr>
        <p:grpSpPr bwMode="auto">
          <a:xfrm>
            <a:off x="2773363" y="2773626"/>
            <a:ext cx="528637" cy="369888"/>
            <a:chOff x="2084502" y="1948318"/>
            <a:chExt cx="529846" cy="369094"/>
          </a:xfrm>
        </p:grpSpPr>
        <p:sp>
          <p:nvSpPr>
            <p:cNvPr id="54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5" name="TextBox 69"/>
            <p:cNvSpPr txBox="1">
              <a:spLocks noChangeArrowheads="1"/>
            </p:cNvSpPr>
            <p:nvPr/>
          </p:nvSpPr>
          <p:spPr bwMode="auto">
            <a:xfrm>
              <a:off x="2301571" y="1948318"/>
              <a:ext cx="312777" cy="369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smtClean="0">
                  <a:solidFill>
                    <a:srgbClr val="000000"/>
                  </a:solidFill>
                </a:rPr>
                <a:t>a</a:t>
              </a:r>
            </a:p>
          </p:txBody>
        </p:sp>
      </p:grpSp>
      <p:grpSp>
        <p:nvGrpSpPr>
          <p:cNvPr id="57" name="Group 103"/>
          <p:cNvGrpSpPr>
            <a:grpSpLocks/>
          </p:cNvGrpSpPr>
          <p:nvPr/>
        </p:nvGrpSpPr>
        <p:grpSpPr bwMode="auto">
          <a:xfrm>
            <a:off x="1736725" y="5705739"/>
            <a:ext cx="1582738" cy="819150"/>
            <a:chOff x="2432268" y="5492740"/>
            <a:chExt cx="1582484" cy="819119"/>
          </a:xfrm>
        </p:grpSpPr>
        <p:sp>
          <p:nvSpPr>
            <p:cNvPr id="58" name="Right Brace 104"/>
            <p:cNvSpPr>
              <a:spLocks/>
            </p:cNvSpPr>
            <p:nvPr/>
          </p:nvSpPr>
          <p:spPr bwMode="auto">
            <a:xfrm rot="5400000">
              <a:off x="3121442" y="5267736"/>
              <a:ext cx="210838" cy="660846"/>
            </a:xfrm>
            <a:prstGeom prst="rightBrace">
              <a:avLst>
                <a:gd name="adj1" fmla="val 32127"/>
                <a:gd name="adj2" fmla="val 50000"/>
              </a:avLst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9" name="TextBox 105"/>
            <p:cNvSpPr txBox="1">
              <a:spLocks noChangeArrowheads="1"/>
            </p:cNvSpPr>
            <p:nvPr/>
          </p:nvSpPr>
          <p:spPr bwMode="auto">
            <a:xfrm>
              <a:off x="2432268" y="5665528"/>
              <a:ext cx="158248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Recessionary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gap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472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" grpId="0" animBg="1"/>
      <p:bldP spid="8" grpId="0" animBg="1"/>
      <p:bldP spid="9" grpId="0" animBg="1"/>
      <p:bldP spid="5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 Recessionary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long </a:t>
            </a:r>
            <a:r>
              <a:rPr lang="en-US" dirty="0"/>
              <a:t>run</a:t>
            </a:r>
          </a:p>
          <a:p>
            <a:pPr lvl="1"/>
            <a:r>
              <a:rPr lang="en-US" dirty="0"/>
              <a:t>Lower nominal wages</a:t>
            </a:r>
          </a:p>
          <a:p>
            <a:pPr lvl="1"/>
            <a:r>
              <a:rPr lang="en-US" dirty="0"/>
              <a:t>Lower cost of production</a:t>
            </a:r>
          </a:p>
          <a:p>
            <a:pPr lvl="1"/>
            <a:r>
              <a:rPr lang="en-US" i="1" dirty="0"/>
              <a:t>SRAS</a:t>
            </a:r>
            <a:r>
              <a:rPr lang="en-US" dirty="0"/>
              <a:t> shifts right</a:t>
            </a:r>
          </a:p>
          <a:p>
            <a:pPr lvl="1"/>
            <a:r>
              <a:rPr lang="en-US" dirty="0"/>
              <a:t>Deflation</a:t>
            </a:r>
          </a:p>
          <a:p>
            <a:pPr lvl="1"/>
            <a:r>
              <a:rPr lang="en-US" dirty="0" smtClean="0"/>
              <a:t>Greater </a:t>
            </a:r>
            <a:r>
              <a:rPr lang="en-US" dirty="0"/>
              <a:t>output</a:t>
            </a:r>
          </a:p>
          <a:p>
            <a:pPr lvl="1"/>
            <a:r>
              <a:rPr lang="en-US" dirty="0"/>
              <a:t>Long run </a:t>
            </a:r>
            <a:r>
              <a:rPr lang="en-US" dirty="0" smtClean="0"/>
              <a:t>equilibrium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2843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Long-Run Aggregate Supply </a:t>
            </a:r>
            <a:r>
              <a:rPr lang="en-US" dirty="0"/>
              <a:t>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Long-run </a:t>
            </a:r>
            <a:r>
              <a:rPr lang="en-US" dirty="0"/>
              <a:t>aggregate supply curve, </a:t>
            </a:r>
            <a:r>
              <a:rPr lang="en-US" i="1" dirty="0"/>
              <a:t>LRAS</a:t>
            </a:r>
          </a:p>
          <a:p>
            <a:pPr lvl="1">
              <a:defRPr/>
            </a:pPr>
            <a:r>
              <a:rPr lang="en-US" dirty="0"/>
              <a:t>Vertical line at the economy’s potential output</a:t>
            </a:r>
          </a:p>
          <a:p>
            <a:pPr lvl="1">
              <a:defRPr/>
            </a:pPr>
            <a:r>
              <a:rPr lang="en-US" dirty="0"/>
              <a:t>Aggregate supply when </a:t>
            </a:r>
          </a:p>
          <a:p>
            <a:pPr lvl="2">
              <a:defRPr/>
            </a:pPr>
            <a:r>
              <a:rPr lang="en-US" dirty="0"/>
              <a:t>There are no surprises about the price level</a:t>
            </a:r>
          </a:p>
          <a:p>
            <a:pPr lvl="2">
              <a:defRPr/>
            </a:pPr>
            <a:r>
              <a:rPr lang="en-US" dirty="0"/>
              <a:t>All resource contracts can be </a:t>
            </a:r>
            <a:r>
              <a:rPr lang="en-US" dirty="0" smtClean="0"/>
              <a:t>renegotiated</a:t>
            </a:r>
          </a:p>
          <a:p>
            <a:r>
              <a:rPr lang="en-US" dirty="0"/>
              <a:t>If wages and prices are flexible enough</a:t>
            </a:r>
          </a:p>
          <a:p>
            <a:pPr lvl="1"/>
            <a:r>
              <a:rPr lang="en-US" dirty="0"/>
              <a:t>The economy produces its potential output in the long </a:t>
            </a:r>
            <a:r>
              <a:rPr lang="en-US" dirty="0" smtClean="0"/>
              <a:t>run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75569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Tracing Potential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Long-run </a:t>
            </a:r>
            <a:r>
              <a:rPr lang="en-US" dirty="0"/>
              <a:t>aggregate supply curve, </a:t>
            </a:r>
            <a:r>
              <a:rPr lang="en-US" i="1" dirty="0"/>
              <a:t>LRAS</a:t>
            </a:r>
            <a:r>
              <a:rPr lang="en-US" dirty="0"/>
              <a:t>, depends on</a:t>
            </a:r>
          </a:p>
          <a:p>
            <a:pPr lvl="1"/>
            <a:r>
              <a:rPr lang="en-US" dirty="0"/>
              <a:t>Supply of resources in economy</a:t>
            </a:r>
          </a:p>
          <a:p>
            <a:pPr lvl="1"/>
            <a:r>
              <a:rPr lang="en-US" dirty="0"/>
              <a:t>Level of </a:t>
            </a:r>
            <a:r>
              <a:rPr lang="en-US" dirty="0" smtClean="0"/>
              <a:t>technology and know-how</a:t>
            </a:r>
            <a:endParaRPr lang="en-US" dirty="0"/>
          </a:p>
          <a:p>
            <a:pPr lvl="1"/>
            <a:r>
              <a:rPr lang="en-US" dirty="0"/>
              <a:t>Production incentives</a:t>
            </a:r>
          </a:p>
          <a:p>
            <a:r>
              <a:rPr lang="en-US" dirty="0"/>
              <a:t>Long-run equilibrium</a:t>
            </a:r>
          </a:p>
          <a:p>
            <a:pPr lvl="1"/>
            <a:r>
              <a:rPr lang="en-US" dirty="0"/>
              <a:t>Output = </a:t>
            </a:r>
            <a:r>
              <a:rPr lang="en-US" i="1" dirty="0"/>
              <a:t>LRAS</a:t>
            </a:r>
            <a:r>
              <a:rPr lang="en-US" dirty="0"/>
              <a:t> = potential output</a:t>
            </a:r>
          </a:p>
          <a:p>
            <a:pPr lvl="1"/>
            <a:r>
              <a:rPr lang="en-US" dirty="0"/>
              <a:t>Price level: depends on </a:t>
            </a:r>
            <a:r>
              <a:rPr lang="en-US" i="1" dirty="0"/>
              <a:t>AD</a:t>
            </a:r>
            <a:r>
              <a:rPr lang="en-US" dirty="0"/>
              <a:t> curve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3064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Exhibit 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Long-Run Aggregate Supply Curve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035528" y="1504464"/>
            <a:ext cx="4025900" cy="4813785"/>
          </a:xfrm>
        </p:spPr>
        <p:txBody>
          <a:bodyPr/>
          <a:lstStyle/>
          <a:p>
            <a:r>
              <a:rPr lang="en-US" dirty="0"/>
              <a:t>In the long run, when the actual price level equals the expected price level, the economy produces </a:t>
            </a:r>
            <a:r>
              <a:rPr lang="en-US" dirty="0" smtClean="0"/>
              <a:t>its potential. In </a:t>
            </a:r>
            <a:r>
              <a:rPr lang="en-US" dirty="0"/>
              <a:t>the long run, $17.0 trillion in real GDP is supplied regardless of the actual price level. As </a:t>
            </a:r>
            <a:r>
              <a:rPr lang="en-US" dirty="0" smtClean="0"/>
              <a:t>long as </a:t>
            </a:r>
            <a:r>
              <a:rPr lang="en-US" dirty="0"/>
              <a:t>wages and prices are flexible enough, the economy’s potential GDP is consistent with any price level.</a:t>
            </a:r>
          </a:p>
          <a:p>
            <a:r>
              <a:rPr lang="en-US" dirty="0"/>
              <a:t>Thus, shifts of the aggregate demand curve, in the long run, do not affect potential output. The </a:t>
            </a:r>
            <a:r>
              <a:rPr lang="en-US" dirty="0" smtClean="0"/>
              <a:t>long-run aggregate </a:t>
            </a:r>
            <a:r>
              <a:rPr lang="en-US" dirty="0"/>
              <a:t>supply curve, </a:t>
            </a:r>
            <a:r>
              <a:rPr lang="en-US" i="1" dirty="0"/>
              <a:t>LRAS</a:t>
            </a:r>
            <a:r>
              <a:rPr lang="en-US" dirty="0"/>
              <a:t>, is a vertical line at potential GDP.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25" y="1843088"/>
            <a:ext cx="4025900" cy="33432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882900" y="1825625"/>
            <a:ext cx="2014538" cy="3360738"/>
          </a:xfrm>
          <a:prstGeom prst="rect">
            <a:avLst/>
          </a:prstGeom>
          <a:solidFill>
            <a:srgbClr val="D1D1F0"/>
          </a:solidFill>
          <a:ln w="9525" algn="ctr">
            <a:solidFill>
              <a:srgbClr val="D1D1F0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0"/>
              </a:spcBef>
            </a:pPr>
            <a:endParaRPr lang="en-US" sz="18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89000" y="1825625"/>
            <a:ext cx="1984375" cy="3360738"/>
          </a:xfrm>
          <a:prstGeom prst="rect">
            <a:avLst/>
          </a:prstGeom>
          <a:solidFill>
            <a:srgbClr val="FFD5D5"/>
          </a:solidFill>
          <a:ln w="9525" algn="ctr">
            <a:solidFill>
              <a:srgbClr val="FFD5D5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0"/>
              </a:spcBef>
            </a:pPr>
            <a:endParaRPr lang="en-US" sz="1800" smtClean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 rot="10800000">
            <a:off x="877888" y="3643313"/>
            <a:ext cx="1995487" cy="11112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201613" y="1801813"/>
            <a:ext cx="688975" cy="3397250"/>
            <a:chOff x="712493" y="1875394"/>
            <a:chExt cx="688796" cy="3398032"/>
          </a:xfrm>
        </p:grpSpPr>
        <p:cxnSp>
          <p:nvCxnSpPr>
            <p:cNvPr id="12" name="Straight Connector 14"/>
            <p:cNvCxnSpPr>
              <a:cxnSpLocks noChangeShapeType="1"/>
            </p:cNvCxnSpPr>
            <p:nvPr/>
          </p:nvCxnSpPr>
          <p:spPr bwMode="auto">
            <a:xfrm rot="5400000">
              <a:off x="-291727" y="3580410"/>
              <a:ext cx="3385249" cy="783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Straight Connector 15"/>
            <p:cNvCxnSpPr>
              <a:cxnSpLocks noChangeShapeType="1"/>
            </p:cNvCxnSpPr>
            <p:nvPr/>
          </p:nvCxnSpPr>
          <p:spPr bwMode="auto">
            <a:xfrm rot="10800000">
              <a:off x="1235045" y="3716973"/>
              <a:ext cx="14250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16"/>
            <p:cNvCxnSpPr>
              <a:cxnSpLocks noChangeShapeType="1"/>
            </p:cNvCxnSpPr>
            <p:nvPr/>
          </p:nvCxnSpPr>
          <p:spPr bwMode="auto">
            <a:xfrm rot="10800000">
              <a:off x="1235045" y="2931248"/>
              <a:ext cx="14250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Connector 17"/>
            <p:cNvCxnSpPr>
              <a:cxnSpLocks noChangeShapeType="1"/>
            </p:cNvCxnSpPr>
            <p:nvPr/>
          </p:nvCxnSpPr>
          <p:spPr bwMode="auto">
            <a:xfrm rot="10800000">
              <a:off x="1235045" y="4461148"/>
              <a:ext cx="14250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TextBox 18"/>
            <p:cNvSpPr txBox="1">
              <a:spLocks noChangeArrowheads="1"/>
            </p:cNvSpPr>
            <p:nvPr/>
          </p:nvSpPr>
          <p:spPr bwMode="auto">
            <a:xfrm rot="-5400000">
              <a:off x="693502" y="1913915"/>
              <a:ext cx="723426" cy="646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Price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 level</a:t>
              </a:r>
            </a:p>
          </p:txBody>
        </p:sp>
        <p:sp>
          <p:nvSpPr>
            <p:cNvPr id="17" name="TextBox 19"/>
            <p:cNvSpPr txBox="1">
              <a:spLocks noChangeArrowheads="1"/>
            </p:cNvSpPr>
            <p:nvPr/>
          </p:nvSpPr>
          <p:spPr bwMode="auto">
            <a:xfrm>
              <a:off x="712494" y="2717457"/>
              <a:ext cx="569432" cy="369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120</a:t>
              </a:r>
            </a:p>
          </p:txBody>
        </p:sp>
        <p:sp>
          <p:nvSpPr>
            <p:cNvPr id="18" name="TextBox 20"/>
            <p:cNvSpPr txBox="1">
              <a:spLocks noChangeArrowheads="1"/>
            </p:cNvSpPr>
            <p:nvPr/>
          </p:nvSpPr>
          <p:spPr bwMode="auto">
            <a:xfrm>
              <a:off x="712493" y="4259271"/>
              <a:ext cx="569432" cy="369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100</a:t>
              </a:r>
            </a:p>
          </p:txBody>
        </p:sp>
        <p:sp>
          <p:nvSpPr>
            <p:cNvPr id="19" name="TextBox 21"/>
            <p:cNvSpPr txBox="1">
              <a:spLocks noChangeArrowheads="1"/>
            </p:cNvSpPr>
            <p:nvPr/>
          </p:nvSpPr>
          <p:spPr bwMode="auto">
            <a:xfrm>
              <a:off x="729618" y="3509147"/>
              <a:ext cx="552311" cy="369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110</a:t>
              </a:r>
            </a:p>
          </p:txBody>
        </p:sp>
      </p:grp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866775" y="2871788"/>
            <a:ext cx="1995488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>
            <a:off x="866775" y="4389438"/>
            <a:ext cx="1995488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2" name="Group 38"/>
          <p:cNvGrpSpPr>
            <a:grpSpLocks/>
          </p:cNvGrpSpPr>
          <p:nvPr/>
        </p:nvGrpSpPr>
        <p:grpSpPr bwMode="auto">
          <a:xfrm>
            <a:off x="1709738" y="2668587"/>
            <a:ext cx="2281197" cy="2400239"/>
            <a:chOff x="2890285" y="2557515"/>
            <a:chExt cx="2347330" cy="2261105"/>
          </a:xfrm>
        </p:grpSpPr>
        <p:sp>
          <p:nvSpPr>
            <p:cNvPr id="23" name="Freeform 34"/>
            <p:cNvSpPr>
              <a:spLocks noChangeArrowheads="1"/>
            </p:cNvSpPr>
            <p:nvPr/>
          </p:nvSpPr>
          <p:spPr bwMode="auto">
            <a:xfrm>
              <a:off x="2890285" y="2557515"/>
              <a:ext cx="1795985" cy="2062674"/>
            </a:xfrm>
            <a:custGeom>
              <a:avLst/>
              <a:gdLst>
                <a:gd name="T0" fmla="*/ 0 w 3740727"/>
                <a:gd name="T1" fmla="*/ 0 h 1900052"/>
                <a:gd name="T2" fmla="*/ 104274 w 3740727"/>
                <a:gd name="T3" fmla="*/ 1595257 h 1900052"/>
                <a:gd name="T4" fmla="*/ 231313 w 3740727"/>
                <a:gd name="T5" fmla="*/ 2552409 h 1900052"/>
                <a:gd name="T6" fmla="*/ 0 60000 65536"/>
                <a:gd name="T7" fmla="*/ 0 60000 65536"/>
                <a:gd name="T8" fmla="*/ 0 60000 65536"/>
                <a:gd name="T9" fmla="*/ 0 w 3740727"/>
                <a:gd name="T10" fmla="*/ 0 h 1900052"/>
                <a:gd name="T11" fmla="*/ 3740727 w 3740727"/>
                <a:gd name="T12" fmla="*/ 1900052 h 19000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0727" h="1900052">
                  <a:moveTo>
                    <a:pt x="0" y="0"/>
                  </a:moveTo>
                  <a:cubicBezTo>
                    <a:pt x="531421" y="435429"/>
                    <a:pt x="1062842" y="870858"/>
                    <a:pt x="1686296" y="1187533"/>
                  </a:cubicBezTo>
                  <a:cubicBezTo>
                    <a:pt x="2309750" y="1504208"/>
                    <a:pt x="3412176" y="1787237"/>
                    <a:pt x="3740727" y="1900052"/>
                  </a:cubicBezTo>
                </a:path>
              </a:pathLst>
            </a:custGeom>
            <a:noFill/>
            <a:ln w="38100" algn="ctr">
              <a:solidFill>
                <a:srgbClr val="1689F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4" name="TextBox 37"/>
            <p:cNvSpPr txBox="1">
              <a:spLocks noChangeArrowheads="1"/>
            </p:cNvSpPr>
            <p:nvPr/>
          </p:nvSpPr>
          <p:spPr bwMode="auto">
            <a:xfrm>
              <a:off x="4633577" y="4470697"/>
              <a:ext cx="604038" cy="347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AD″</a:t>
              </a:r>
            </a:p>
          </p:txBody>
        </p:sp>
      </p:grpSp>
      <p:grpSp>
        <p:nvGrpSpPr>
          <p:cNvPr id="25" name="Group 47"/>
          <p:cNvGrpSpPr>
            <a:grpSpLocks/>
          </p:cNvGrpSpPr>
          <p:nvPr/>
        </p:nvGrpSpPr>
        <p:grpSpPr bwMode="auto">
          <a:xfrm>
            <a:off x="458788" y="5140325"/>
            <a:ext cx="4559300" cy="831850"/>
            <a:chOff x="826514" y="5617799"/>
            <a:chExt cx="4560422" cy="833001"/>
          </a:xfrm>
        </p:grpSpPr>
        <p:cxnSp>
          <p:nvCxnSpPr>
            <p:cNvPr id="26" name="Straight Connector 23"/>
            <p:cNvCxnSpPr>
              <a:cxnSpLocks noChangeShapeType="1"/>
            </p:cNvCxnSpPr>
            <p:nvPr/>
          </p:nvCxnSpPr>
          <p:spPr bwMode="auto">
            <a:xfrm>
              <a:off x="1258799" y="5664506"/>
              <a:ext cx="4001985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TextBox 24"/>
            <p:cNvSpPr txBox="1">
              <a:spLocks noChangeArrowheads="1"/>
            </p:cNvSpPr>
            <p:nvPr/>
          </p:nvSpPr>
          <p:spPr bwMode="auto">
            <a:xfrm>
              <a:off x="3265365" y="5804042"/>
              <a:ext cx="2121571" cy="6467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Real GDP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 (trillions of dollars)</a:t>
              </a:r>
            </a:p>
          </p:txBody>
        </p:sp>
        <p:cxnSp>
          <p:nvCxnSpPr>
            <p:cNvPr id="28" name="Straight Connector 25"/>
            <p:cNvCxnSpPr>
              <a:cxnSpLocks noChangeShapeType="1"/>
            </p:cNvCxnSpPr>
            <p:nvPr/>
          </p:nvCxnSpPr>
          <p:spPr bwMode="auto">
            <a:xfrm rot="5400000">
              <a:off x="3158851" y="5688257"/>
              <a:ext cx="14250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TextBox 26"/>
            <p:cNvSpPr txBox="1">
              <a:spLocks noChangeArrowheads="1"/>
            </p:cNvSpPr>
            <p:nvPr/>
          </p:nvSpPr>
          <p:spPr bwMode="auto">
            <a:xfrm>
              <a:off x="826514" y="573971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30" name="TextBox 27"/>
            <p:cNvSpPr txBox="1">
              <a:spLocks noChangeArrowheads="1"/>
            </p:cNvSpPr>
            <p:nvPr/>
          </p:nvSpPr>
          <p:spPr bwMode="auto">
            <a:xfrm>
              <a:off x="2922387" y="5737741"/>
              <a:ext cx="633663" cy="36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dirty="0" smtClean="0">
                  <a:solidFill>
                    <a:srgbClr val="000000"/>
                  </a:solidFill>
                </a:rPr>
                <a:t>17.0</a:t>
              </a:r>
            </a:p>
          </p:txBody>
        </p:sp>
      </p:grpSp>
      <p:grpSp>
        <p:nvGrpSpPr>
          <p:cNvPr id="31" name="Group 59"/>
          <p:cNvGrpSpPr>
            <a:grpSpLocks/>
          </p:cNvGrpSpPr>
          <p:nvPr/>
        </p:nvGrpSpPr>
        <p:grpSpPr bwMode="auto">
          <a:xfrm>
            <a:off x="2100263" y="1135063"/>
            <a:ext cx="1851025" cy="4056062"/>
            <a:chOff x="2468480" y="1613663"/>
            <a:chExt cx="1851833" cy="4055300"/>
          </a:xfrm>
        </p:grpSpPr>
        <p:grpSp>
          <p:nvGrpSpPr>
            <p:cNvPr id="32" name="Group 10"/>
            <p:cNvGrpSpPr>
              <a:grpSpLocks/>
            </p:cNvGrpSpPr>
            <p:nvPr/>
          </p:nvGrpSpPr>
          <p:grpSpPr bwMode="auto">
            <a:xfrm>
              <a:off x="2468480" y="1613663"/>
              <a:ext cx="1851833" cy="4055300"/>
              <a:chOff x="2610683" y="1209309"/>
              <a:chExt cx="1851230" cy="4055406"/>
            </a:xfrm>
          </p:grpSpPr>
          <p:cxnSp>
            <p:nvCxnSpPr>
              <p:cNvPr id="34" name="Straight Connector 11"/>
              <p:cNvCxnSpPr>
                <a:cxnSpLocks noChangeShapeType="1"/>
              </p:cNvCxnSpPr>
              <p:nvPr/>
            </p:nvCxnSpPr>
            <p:spPr bwMode="auto">
              <a:xfrm rot="16200000" flipH="1">
                <a:off x="1688928" y="3571846"/>
                <a:ext cx="3376535" cy="9204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5" name="TextBox 12"/>
              <p:cNvSpPr txBox="1">
                <a:spLocks noChangeArrowheads="1"/>
              </p:cNvSpPr>
              <p:nvPr/>
            </p:nvSpPr>
            <p:spPr bwMode="auto">
              <a:xfrm>
                <a:off x="2610683" y="1209309"/>
                <a:ext cx="1851230" cy="3693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800" smtClean="0">
                    <a:solidFill>
                      <a:srgbClr val="000000"/>
                    </a:solidFill>
                  </a:rPr>
                  <a:t>Potential output</a:t>
                </a:r>
              </a:p>
            </p:txBody>
          </p:sp>
        </p:grpSp>
        <p:sp>
          <p:nvSpPr>
            <p:cNvPr id="33" name="TextBox 48"/>
            <p:cNvSpPr txBox="1">
              <a:spLocks noChangeArrowheads="1"/>
            </p:cNvSpPr>
            <p:nvPr/>
          </p:nvSpPr>
          <p:spPr bwMode="auto">
            <a:xfrm>
              <a:off x="2839410" y="1949161"/>
              <a:ext cx="78740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LRAS</a:t>
              </a:r>
            </a:p>
          </p:txBody>
        </p:sp>
      </p:grpSp>
      <p:grpSp>
        <p:nvGrpSpPr>
          <p:cNvPr id="36" name="Group 38"/>
          <p:cNvGrpSpPr>
            <a:grpSpLocks/>
          </p:cNvGrpSpPr>
          <p:nvPr/>
        </p:nvGrpSpPr>
        <p:grpSpPr bwMode="auto">
          <a:xfrm>
            <a:off x="2230438" y="2500313"/>
            <a:ext cx="2200275" cy="2400300"/>
            <a:chOff x="2890285" y="2557515"/>
            <a:chExt cx="2263242" cy="2261162"/>
          </a:xfrm>
        </p:grpSpPr>
        <p:sp>
          <p:nvSpPr>
            <p:cNvPr id="37" name="Freeform 34"/>
            <p:cNvSpPr>
              <a:spLocks noChangeArrowheads="1"/>
            </p:cNvSpPr>
            <p:nvPr/>
          </p:nvSpPr>
          <p:spPr bwMode="auto">
            <a:xfrm>
              <a:off x="2890285" y="2557515"/>
              <a:ext cx="1795985" cy="2062674"/>
            </a:xfrm>
            <a:custGeom>
              <a:avLst/>
              <a:gdLst>
                <a:gd name="T0" fmla="*/ 0 w 3740727"/>
                <a:gd name="T1" fmla="*/ 0 h 1900052"/>
                <a:gd name="T2" fmla="*/ 104274 w 3740727"/>
                <a:gd name="T3" fmla="*/ 1595257 h 1900052"/>
                <a:gd name="T4" fmla="*/ 231313 w 3740727"/>
                <a:gd name="T5" fmla="*/ 2552409 h 1900052"/>
                <a:gd name="T6" fmla="*/ 0 60000 65536"/>
                <a:gd name="T7" fmla="*/ 0 60000 65536"/>
                <a:gd name="T8" fmla="*/ 0 60000 65536"/>
                <a:gd name="T9" fmla="*/ 0 w 3740727"/>
                <a:gd name="T10" fmla="*/ 0 h 1900052"/>
                <a:gd name="T11" fmla="*/ 3740727 w 3740727"/>
                <a:gd name="T12" fmla="*/ 1900052 h 19000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0727" h="1900052">
                  <a:moveTo>
                    <a:pt x="0" y="0"/>
                  </a:moveTo>
                  <a:cubicBezTo>
                    <a:pt x="531421" y="435429"/>
                    <a:pt x="1062842" y="870858"/>
                    <a:pt x="1686296" y="1187533"/>
                  </a:cubicBezTo>
                  <a:cubicBezTo>
                    <a:pt x="2309750" y="1504208"/>
                    <a:pt x="3412176" y="1787237"/>
                    <a:pt x="3740727" y="1900052"/>
                  </a:cubicBezTo>
                </a:path>
              </a:pathLst>
            </a:custGeom>
            <a:noFill/>
            <a:ln w="38100" algn="ctr">
              <a:solidFill>
                <a:srgbClr val="2121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8" name="TextBox 37"/>
            <p:cNvSpPr txBox="1">
              <a:spLocks noChangeArrowheads="1"/>
            </p:cNvSpPr>
            <p:nvPr/>
          </p:nvSpPr>
          <p:spPr bwMode="auto">
            <a:xfrm>
              <a:off x="4633577" y="4470697"/>
              <a:ext cx="519950" cy="347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AD</a:t>
              </a:r>
            </a:p>
          </p:txBody>
        </p:sp>
      </p:grp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2489200" y="2166939"/>
            <a:ext cx="2242949" cy="2398896"/>
            <a:chOff x="2890285" y="2557515"/>
            <a:chExt cx="2307671" cy="2261335"/>
          </a:xfrm>
        </p:grpSpPr>
        <p:sp>
          <p:nvSpPr>
            <p:cNvPr id="40" name="Freeform 34"/>
            <p:cNvSpPr>
              <a:spLocks noChangeArrowheads="1"/>
            </p:cNvSpPr>
            <p:nvPr/>
          </p:nvSpPr>
          <p:spPr bwMode="auto">
            <a:xfrm>
              <a:off x="2890285" y="2557515"/>
              <a:ext cx="1795985" cy="2062674"/>
            </a:xfrm>
            <a:custGeom>
              <a:avLst/>
              <a:gdLst>
                <a:gd name="T0" fmla="*/ 0 w 3740727"/>
                <a:gd name="T1" fmla="*/ 0 h 1900052"/>
                <a:gd name="T2" fmla="*/ 104274 w 3740727"/>
                <a:gd name="T3" fmla="*/ 1595257 h 1900052"/>
                <a:gd name="T4" fmla="*/ 231313 w 3740727"/>
                <a:gd name="T5" fmla="*/ 2552409 h 1900052"/>
                <a:gd name="T6" fmla="*/ 0 60000 65536"/>
                <a:gd name="T7" fmla="*/ 0 60000 65536"/>
                <a:gd name="T8" fmla="*/ 0 60000 65536"/>
                <a:gd name="T9" fmla="*/ 0 w 3740727"/>
                <a:gd name="T10" fmla="*/ 0 h 1900052"/>
                <a:gd name="T11" fmla="*/ 3740727 w 3740727"/>
                <a:gd name="T12" fmla="*/ 1900052 h 19000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0727" h="1900052">
                  <a:moveTo>
                    <a:pt x="0" y="0"/>
                  </a:moveTo>
                  <a:cubicBezTo>
                    <a:pt x="531421" y="435429"/>
                    <a:pt x="1062842" y="870858"/>
                    <a:pt x="1686296" y="1187533"/>
                  </a:cubicBezTo>
                  <a:cubicBezTo>
                    <a:pt x="2309750" y="1504208"/>
                    <a:pt x="3412176" y="1787237"/>
                    <a:pt x="3740727" y="1900052"/>
                  </a:cubicBezTo>
                </a:path>
              </a:pathLst>
            </a:custGeom>
            <a:noFill/>
            <a:ln w="38100" algn="ctr">
              <a:solidFill>
                <a:srgbClr val="1689F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1" name="TextBox 37"/>
            <p:cNvSpPr txBox="1">
              <a:spLocks noChangeArrowheads="1"/>
            </p:cNvSpPr>
            <p:nvPr/>
          </p:nvSpPr>
          <p:spPr bwMode="auto">
            <a:xfrm>
              <a:off x="4633579" y="4470697"/>
              <a:ext cx="564377" cy="348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AD′</a:t>
              </a:r>
            </a:p>
          </p:txBody>
        </p:sp>
      </p:grpSp>
      <p:grpSp>
        <p:nvGrpSpPr>
          <p:cNvPr id="42" name="Group 100"/>
          <p:cNvGrpSpPr>
            <a:grpSpLocks/>
          </p:cNvGrpSpPr>
          <p:nvPr/>
        </p:nvGrpSpPr>
        <p:grpSpPr bwMode="auto">
          <a:xfrm>
            <a:off x="2795587" y="2668588"/>
            <a:ext cx="445510" cy="368300"/>
            <a:chOff x="2084502" y="1948318"/>
            <a:chExt cx="446529" cy="369094"/>
          </a:xfrm>
        </p:grpSpPr>
        <p:sp>
          <p:nvSpPr>
            <p:cNvPr id="43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4" name="TextBox 69"/>
            <p:cNvSpPr txBox="1">
              <a:spLocks noChangeArrowheads="1"/>
            </p:cNvSpPr>
            <p:nvPr/>
          </p:nvSpPr>
          <p:spPr bwMode="auto">
            <a:xfrm>
              <a:off x="2218254" y="1948318"/>
              <a:ext cx="312777" cy="369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b</a:t>
              </a:r>
            </a:p>
          </p:txBody>
        </p:sp>
      </p:grpSp>
      <p:grpSp>
        <p:nvGrpSpPr>
          <p:cNvPr id="45" name="Group 100"/>
          <p:cNvGrpSpPr>
            <a:grpSpLocks/>
          </p:cNvGrpSpPr>
          <p:nvPr/>
        </p:nvGrpSpPr>
        <p:grpSpPr bwMode="auto">
          <a:xfrm>
            <a:off x="2784477" y="3394962"/>
            <a:ext cx="399597" cy="369887"/>
            <a:chOff x="2084502" y="1912618"/>
            <a:chExt cx="399311" cy="370685"/>
          </a:xfrm>
        </p:grpSpPr>
        <p:sp>
          <p:nvSpPr>
            <p:cNvPr id="46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7" name="TextBox 69"/>
            <p:cNvSpPr txBox="1">
              <a:spLocks noChangeArrowheads="1"/>
            </p:cNvSpPr>
            <p:nvPr/>
          </p:nvSpPr>
          <p:spPr bwMode="auto">
            <a:xfrm>
              <a:off x="2171037" y="1912618"/>
              <a:ext cx="312776" cy="370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a</a:t>
              </a:r>
            </a:p>
          </p:txBody>
        </p:sp>
      </p:grpSp>
      <p:grpSp>
        <p:nvGrpSpPr>
          <p:cNvPr id="48" name="Group 100"/>
          <p:cNvGrpSpPr>
            <a:grpSpLocks/>
          </p:cNvGrpSpPr>
          <p:nvPr/>
        </p:nvGrpSpPr>
        <p:grpSpPr bwMode="auto">
          <a:xfrm>
            <a:off x="2794001" y="4187001"/>
            <a:ext cx="422524" cy="369888"/>
            <a:chOff x="2084502" y="1960169"/>
            <a:chExt cx="422056" cy="369094"/>
          </a:xfrm>
        </p:grpSpPr>
        <p:sp>
          <p:nvSpPr>
            <p:cNvPr id="49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0" name="TextBox 69"/>
            <p:cNvSpPr txBox="1">
              <a:spLocks noChangeArrowheads="1"/>
            </p:cNvSpPr>
            <p:nvPr/>
          </p:nvSpPr>
          <p:spPr bwMode="auto">
            <a:xfrm>
              <a:off x="2206675" y="1960169"/>
              <a:ext cx="299883" cy="369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034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" grpId="0" animBg="1"/>
      <p:bldP spid="8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Wage Flexibility and 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Expansionary gap</a:t>
            </a:r>
          </a:p>
          <a:p>
            <a:pPr lvl="1"/>
            <a:r>
              <a:rPr lang="en-US" dirty="0" smtClean="0"/>
              <a:t>Creates a labor </a:t>
            </a:r>
            <a:r>
              <a:rPr lang="en-US" dirty="0"/>
              <a:t>shortage</a:t>
            </a:r>
          </a:p>
          <a:p>
            <a:pPr lvl="1"/>
            <a:r>
              <a:rPr lang="en-US" dirty="0"/>
              <a:t>Higher nominal wage</a:t>
            </a:r>
          </a:p>
          <a:p>
            <a:pPr lvl="1"/>
            <a:r>
              <a:rPr lang="en-US" dirty="0"/>
              <a:t>Higher price level</a:t>
            </a:r>
          </a:p>
          <a:p>
            <a:r>
              <a:rPr lang="en-US" dirty="0"/>
              <a:t>Recessionary gap</a:t>
            </a:r>
          </a:p>
          <a:p>
            <a:pPr lvl="1"/>
            <a:r>
              <a:rPr lang="en-US" dirty="0"/>
              <a:t>Nominal wages = “sticky” downward</a:t>
            </a:r>
          </a:p>
          <a:p>
            <a:pPr lvl="1"/>
            <a:r>
              <a:rPr lang="en-US" dirty="0"/>
              <a:t>Slow to </a:t>
            </a:r>
            <a:r>
              <a:rPr lang="en-US" dirty="0" smtClean="0"/>
              <a:t>close the gap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0657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Output Gaps and Wage Flexibility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Recessionary gap</a:t>
            </a:r>
          </a:p>
          <a:p>
            <a:pPr lvl="1"/>
            <a:r>
              <a:rPr lang="en-US" dirty="0" smtClean="0"/>
              <a:t>Resulting from a coordination failure</a:t>
            </a:r>
          </a:p>
          <a:p>
            <a:pPr lvl="2"/>
            <a:r>
              <a:rPr lang="en-US" dirty="0" smtClean="0"/>
              <a:t>Workers and employers </a:t>
            </a:r>
            <a:r>
              <a:rPr lang="en-US" dirty="0"/>
              <a:t>fail </a:t>
            </a:r>
            <a:r>
              <a:rPr lang="en-US" dirty="0" smtClean="0"/>
              <a:t>to achieve </a:t>
            </a:r>
            <a:r>
              <a:rPr lang="en-US" dirty="0"/>
              <a:t>an </a:t>
            </a:r>
            <a:r>
              <a:rPr lang="en-US" dirty="0" smtClean="0"/>
              <a:t>outcome that </a:t>
            </a:r>
            <a:r>
              <a:rPr lang="en-US" dirty="0"/>
              <a:t>all would prefer</a:t>
            </a:r>
          </a:p>
          <a:p>
            <a:r>
              <a:rPr lang="en-US" dirty="0"/>
              <a:t>“Sticky” wages </a:t>
            </a:r>
            <a:r>
              <a:rPr lang="en-US" dirty="0" smtClean="0"/>
              <a:t>downward</a:t>
            </a:r>
          </a:p>
          <a:p>
            <a:pPr lvl="1"/>
            <a:r>
              <a:rPr lang="en-US" dirty="0" smtClean="0"/>
              <a:t>Why not shorter contracts?</a:t>
            </a:r>
            <a:endParaRPr lang="en-US" dirty="0"/>
          </a:p>
          <a:p>
            <a:r>
              <a:rPr lang="en-US" dirty="0"/>
              <a:t>Negotiating </a:t>
            </a:r>
            <a:r>
              <a:rPr lang="en-US" dirty="0" smtClean="0"/>
              <a:t>contracts</a:t>
            </a:r>
            <a:endParaRPr lang="en-US" dirty="0"/>
          </a:p>
          <a:p>
            <a:pPr lvl="1"/>
            <a:r>
              <a:rPr lang="en-US" dirty="0"/>
              <a:t>Costly and time </a:t>
            </a:r>
            <a:r>
              <a:rPr lang="en-US" dirty="0" smtClean="0"/>
              <a:t>consuming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1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 Supply in </a:t>
            </a:r>
            <a:r>
              <a:rPr lang="en-US" dirty="0" smtClean="0"/>
              <a:t>the Short </a:t>
            </a:r>
            <a:r>
              <a:rPr lang="en-US" dirty="0"/>
              <a:t>Run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Aggregate supply, </a:t>
            </a:r>
            <a:r>
              <a:rPr lang="en-US" i="1" dirty="0"/>
              <a:t>AS</a:t>
            </a:r>
          </a:p>
          <a:p>
            <a:pPr lvl="1"/>
            <a:r>
              <a:rPr lang="en-US" dirty="0"/>
              <a:t>Relationship between the price level</a:t>
            </a:r>
          </a:p>
          <a:p>
            <a:pPr lvl="1"/>
            <a:r>
              <a:rPr lang="en-US" dirty="0"/>
              <a:t>And output firms are willing and able to supply</a:t>
            </a:r>
          </a:p>
          <a:p>
            <a:pPr lvl="1"/>
            <a:r>
              <a:rPr lang="en-US" dirty="0"/>
              <a:t>Other things constant</a:t>
            </a:r>
          </a:p>
          <a:p>
            <a:pPr lvl="2"/>
            <a:r>
              <a:rPr lang="en-US" dirty="0"/>
              <a:t>Resource prices</a:t>
            </a:r>
          </a:p>
          <a:p>
            <a:pPr lvl="2"/>
            <a:r>
              <a:rPr lang="en-US" dirty="0" smtClean="0"/>
              <a:t>State of technology and know-how</a:t>
            </a:r>
            <a:endParaRPr lang="en-US" dirty="0"/>
          </a:p>
          <a:p>
            <a:pPr lvl="2"/>
            <a:r>
              <a:rPr lang="en-US" dirty="0" smtClean="0"/>
              <a:t>Rules of the game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914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Output Gaps and Wage Flexibility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Negotiating long-term contracts</a:t>
            </a:r>
          </a:p>
          <a:p>
            <a:pPr lvl="1"/>
            <a:r>
              <a:rPr lang="en-US" dirty="0" smtClean="0"/>
              <a:t>Reduced cost of negotiation </a:t>
            </a:r>
          </a:p>
          <a:p>
            <a:pPr lvl="1"/>
            <a:r>
              <a:rPr lang="en-US" dirty="0" smtClean="0"/>
              <a:t>Reduce </a:t>
            </a:r>
            <a:r>
              <a:rPr lang="en-US" dirty="0"/>
              <a:t>frequency of strikes and lockouts</a:t>
            </a:r>
          </a:p>
          <a:p>
            <a:r>
              <a:rPr lang="en-US" dirty="0" smtClean="0"/>
              <a:t>When demand is slack, layoffs </a:t>
            </a:r>
            <a:r>
              <a:rPr lang="en-US" dirty="0"/>
              <a:t>instead of cutting nominal wages</a:t>
            </a:r>
          </a:p>
          <a:p>
            <a:pPr lvl="1"/>
            <a:r>
              <a:rPr lang="en-US" dirty="0"/>
              <a:t>Employers: </a:t>
            </a:r>
            <a:r>
              <a:rPr lang="en-US" dirty="0" smtClean="0"/>
              <a:t>lower wages hurts morale and reduce </a:t>
            </a:r>
            <a:r>
              <a:rPr lang="en-US" dirty="0"/>
              <a:t>productivity</a:t>
            </a:r>
          </a:p>
          <a:p>
            <a:pPr lvl="1"/>
            <a:r>
              <a:rPr lang="en-US" dirty="0" smtClean="0"/>
              <a:t>The incentive </a:t>
            </a:r>
            <a:r>
              <a:rPr lang="en-US" dirty="0"/>
              <a:t>to accept a lower wage </a:t>
            </a:r>
            <a:r>
              <a:rPr lang="en-US" dirty="0" smtClean="0"/>
              <a:t>is reduced </a:t>
            </a:r>
            <a:r>
              <a:rPr lang="en-US" dirty="0"/>
              <a:t>by the prospect of unemployment </a:t>
            </a:r>
            <a:r>
              <a:rPr lang="en-US" dirty="0" smtClean="0"/>
              <a:t>benefits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6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487" y="1136253"/>
            <a:ext cx="7066625" cy="4071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Exhibit 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600" dirty="0"/>
              <a:t>The U.S. Output Gap: Red Bars Show Actual Output Below 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n-US" sz="2600" dirty="0" smtClean="0"/>
              <a:t>Potential </a:t>
            </a:r>
            <a:r>
              <a:rPr lang="en-US" sz="2600" dirty="0"/>
              <a:t>Output and Blue Bars Show </a:t>
            </a:r>
            <a:r>
              <a:rPr lang="en-US" sz="2600" dirty="0" smtClean="0"/>
              <a:t>Actual Output </a:t>
            </a:r>
          </a:p>
          <a:p>
            <a:pPr>
              <a:spcBef>
                <a:spcPts val="0"/>
              </a:spcBef>
            </a:pPr>
            <a:r>
              <a:rPr lang="en-US" sz="2600" dirty="0" smtClean="0"/>
              <a:t>Exceeding</a:t>
            </a:r>
          </a:p>
          <a:p>
            <a:pPr>
              <a:spcBef>
                <a:spcPts val="0"/>
              </a:spcBef>
            </a:pPr>
            <a:r>
              <a:rPr lang="en-US" sz="2600" dirty="0" smtClean="0"/>
              <a:t>Potential </a:t>
            </a:r>
          </a:p>
          <a:p>
            <a:pPr>
              <a:spcBef>
                <a:spcPts val="0"/>
              </a:spcBef>
            </a:pPr>
            <a:r>
              <a:rPr lang="en-US" sz="2600" dirty="0" smtClean="0"/>
              <a:t>Output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7296" y="5160720"/>
            <a:ext cx="9144000" cy="1376558"/>
          </a:xfrm>
        </p:spPr>
        <p:txBody>
          <a:bodyPr/>
          <a:lstStyle/>
          <a:p>
            <a:r>
              <a:rPr lang="en-US" sz="1600" dirty="0">
                <a:solidFill>
                  <a:srgbClr val="000000"/>
                </a:solidFill>
              </a:rPr>
              <a:t>The output gap each year equals actual GDP minus potential GDP as a percentage of potential GDP. When actual output exceeds potential output</a:t>
            </a:r>
            <a:r>
              <a:rPr lang="en-US" sz="1600" dirty="0" smtClean="0">
                <a:solidFill>
                  <a:srgbClr val="000000"/>
                </a:solidFill>
              </a:rPr>
              <a:t>, the </a:t>
            </a:r>
            <a:r>
              <a:rPr lang="en-US" sz="1600" dirty="0">
                <a:solidFill>
                  <a:srgbClr val="000000"/>
                </a:solidFill>
              </a:rPr>
              <a:t>output gap is positive and the economy has an expansionary gap, as shown by the blue bars. When actual output falls short of potential output</a:t>
            </a:r>
            <a:r>
              <a:rPr lang="en-US" sz="1600" dirty="0" smtClean="0">
                <a:solidFill>
                  <a:srgbClr val="000000"/>
                </a:solidFill>
              </a:rPr>
              <a:t>, the </a:t>
            </a:r>
            <a:r>
              <a:rPr lang="en-US" sz="1600" dirty="0">
                <a:solidFill>
                  <a:srgbClr val="000000"/>
                </a:solidFill>
              </a:rPr>
              <a:t>output gap is negative and the economy suffers a recessionary gap, as shown by the red bars. Note that the economy need not be in </a:t>
            </a:r>
            <a:r>
              <a:rPr lang="en-US" sz="1600" dirty="0" smtClean="0">
                <a:solidFill>
                  <a:srgbClr val="000000"/>
                </a:solidFill>
              </a:rPr>
              <a:t>recession for </a:t>
            </a:r>
            <a:r>
              <a:rPr lang="en-US" sz="1600" dirty="0">
                <a:solidFill>
                  <a:srgbClr val="000000"/>
                </a:solidFill>
              </a:rPr>
              <a:t>actual output to fall below potential output.</a:t>
            </a:r>
            <a:endParaRPr lang="en-US" sz="1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Output Gaps and Wage Flexibility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Great Recession</a:t>
            </a:r>
          </a:p>
          <a:p>
            <a:pPr lvl="1"/>
            <a:r>
              <a:rPr lang="en-US" dirty="0" smtClean="0"/>
              <a:t>High </a:t>
            </a:r>
            <a:r>
              <a:rPr lang="en-US" dirty="0"/>
              <a:t>unemployment </a:t>
            </a:r>
            <a:r>
              <a:rPr lang="en-US" dirty="0" smtClean="0"/>
              <a:t>rates</a:t>
            </a:r>
          </a:p>
          <a:p>
            <a:pPr lvl="1"/>
            <a:r>
              <a:rPr lang="en-US" dirty="0" smtClean="0"/>
              <a:t>Yet 9 in 10 workers still had jobs</a:t>
            </a:r>
          </a:p>
          <a:p>
            <a:pPr lvl="1"/>
            <a:r>
              <a:rPr lang="en-US" dirty="0" smtClean="0"/>
              <a:t>Congress </a:t>
            </a:r>
            <a:r>
              <a:rPr lang="en-US" dirty="0"/>
              <a:t>extended </a:t>
            </a:r>
            <a:r>
              <a:rPr lang="en-US" dirty="0" smtClean="0"/>
              <a:t>unemployment</a:t>
            </a:r>
          </a:p>
          <a:p>
            <a:pPr lvl="1"/>
            <a:r>
              <a:rPr lang="en-US" dirty="0" smtClean="0"/>
              <a:t>Some </a:t>
            </a:r>
            <a:r>
              <a:rPr lang="en-US" dirty="0"/>
              <a:t>states added to that </a:t>
            </a:r>
            <a:r>
              <a:rPr lang="en-US" dirty="0" smtClean="0"/>
              <a:t>extension</a:t>
            </a:r>
          </a:p>
          <a:p>
            <a:pPr lvl="1"/>
            <a:r>
              <a:rPr lang="en-US" dirty="0" smtClean="0"/>
              <a:t>New York: some </a:t>
            </a:r>
            <a:r>
              <a:rPr lang="en-US" dirty="0"/>
              <a:t>unemployed workers were eligible for up to 99 weeks of benefits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7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 Supply Increases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Aggregate </a:t>
            </a:r>
            <a:r>
              <a:rPr lang="en-US" dirty="0"/>
              <a:t>supply increases, </a:t>
            </a:r>
            <a:r>
              <a:rPr lang="en-US" i="1" dirty="0"/>
              <a:t>LRAS</a:t>
            </a:r>
          </a:p>
          <a:p>
            <a:pPr lvl="1"/>
            <a:r>
              <a:rPr lang="en-US" dirty="0"/>
              <a:t>Increased quantity and quality of labor </a:t>
            </a:r>
            <a:endParaRPr lang="en-US" dirty="0" smtClean="0"/>
          </a:p>
          <a:p>
            <a:pPr lvl="2"/>
            <a:r>
              <a:rPr lang="en-US" dirty="0" smtClean="0"/>
              <a:t>Size</a:t>
            </a:r>
            <a:r>
              <a:rPr lang="en-US" dirty="0"/>
              <a:t>, composition, or quality of </a:t>
            </a:r>
            <a:r>
              <a:rPr lang="en-US" dirty="0" smtClean="0"/>
              <a:t>the labor force</a:t>
            </a:r>
          </a:p>
          <a:p>
            <a:pPr lvl="2"/>
            <a:r>
              <a:rPr lang="en-US" dirty="0" smtClean="0"/>
              <a:t>Preferences </a:t>
            </a:r>
            <a:r>
              <a:rPr lang="en-US" dirty="0"/>
              <a:t>for labor versus leisure</a:t>
            </a:r>
            <a:endParaRPr lang="en-US" dirty="0" smtClean="0"/>
          </a:p>
          <a:p>
            <a:pPr lvl="1"/>
            <a:r>
              <a:rPr lang="en-US" dirty="0" smtClean="0"/>
              <a:t>Increased quantity and quality of other resources</a:t>
            </a:r>
          </a:p>
          <a:p>
            <a:pPr lvl="2"/>
            <a:r>
              <a:rPr lang="en-US" dirty="0" smtClean="0"/>
              <a:t>Capital stock, land</a:t>
            </a:r>
          </a:p>
          <a:p>
            <a:pPr lvl="1"/>
            <a:r>
              <a:rPr lang="en-US" dirty="0" smtClean="0"/>
              <a:t>Institutional changes </a:t>
            </a:r>
          </a:p>
          <a:p>
            <a:pPr lvl="2"/>
            <a:r>
              <a:rPr lang="en-US" dirty="0" smtClean="0"/>
              <a:t>Clearer </a:t>
            </a:r>
            <a:r>
              <a:rPr lang="en-US" dirty="0"/>
              <a:t>patent and copyright </a:t>
            </a:r>
            <a:r>
              <a:rPr lang="en-US" dirty="0" smtClean="0"/>
              <a:t>laws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2799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Exhibit 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Effect of a Gradual Increase in Resources on </a:t>
            </a:r>
            <a:r>
              <a:rPr lang="en-US" dirty="0" smtClean="0"/>
              <a:t>AS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268036" y="1703392"/>
            <a:ext cx="3725152" cy="3387721"/>
          </a:xfrm>
        </p:spPr>
        <p:txBody>
          <a:bodyPr/>
          <a:lstStyle/>
          <a:p>
            <a:r>
              <a:rPr lang="en-US" dirty="0"/>
              <a:t>A gradual growth in the supply of resources increases the potential GDP—in this case, from $17.0 trillion </a:t>
            </a:r>
            <a:r>
              <a:rPr lang="en-US" dirty="0" smtClean="0"/>
              <a:t>to $</a:t>
            </a:r>
            <a:r>
              <a:rPr lang="en-US" dirty="0"/>
              <a:t>17.5 trillion. The long-run aggregate supply curve shifts to the right.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77913" y="1358900"/>
            <a:ext cx="3971925" cy="373221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8" name="Group 13"/>
          <p:cNvGrpSpPr>
            <a:grpSpLocks/>
          </p:cNvGrpSpPr>
          <p:nvPr/>
        </p:nvGrpSpPr>
        <p:grpSpPr bwMode="auto">
          <a:xfrm>
            <a:off x="622300" y="1357313"/>
            <a:ext cx="460375" cy="3746500"/>
            <a:chOff x="941790" y="1525808"/>
            <a:chExt cx="460989" cy="3747617"/>
          </a:xfrm>
        </p:grpSpPr>
        <p:cxnSp>
          <p:nvCxnSpPr>
            <p:cNvPr id="9" name="Straight Connector 14"/>
            <p:cNvCxnSpPr>
              <a:cxnSpLocks noChangeShapeType="1"/>
            </p:cNvCxnSpPr>
            <p:nvPr/>
          </p:nvCxnSpPr>
          <p:spPr bwMode="auto">
            <a:xfrm rot="5400000">
              <a:off x="-472166" y="3398481"/>
              <a:ext cx="3747617" cy="2272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TextBox 18"/>
            <p:cNvSpPr txBox="1">
              <a:spLocks noChangeArrowheads="1"/>
            </p:cNvSpPr>
            <p:nvPr/>
          </p:nvSpPr>
          <p:spPr bwMode="auto">
            <a:xfrm rot="-5400000">
              <a:off x="501811" y="3513394"/>
              <a:ext cx="1249320" cy="369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Price level</a:t>
              </a:r>
            </a:p>
          </p:txBody>
        </p:sp>
      </p:grpSp>
      <p:grpSp>
        <p:nvGrpSpPr>
          <p:cNvPr id="11" name="Group 27"/>
          <p:cNvGrpSpPr>
            <a:grpSpLocks/>
          </p:cNvGrpSpPr>
          <p:nvPr/>
        </p:nvGrpSpPr>
        <p:grpSpPr bwMode="auto">
          <a:xfrm>
            <a:off x="2139950" y="1335088"/>
            <a:ext cx="787400" cy="3760787"/>
            <a:chOff x="2757488" y="1908225"/>
            <a:chExt cx="787400" cy="3760739"/>
          </a:xfrm>
        </p:grpSpPr>
        <p:cxnSp>
          <p:nvCxnSpPr>
            <p:cNvPr id="12" name="Straight Connector 11"/>
            <p:cNvCxnSpPr>
              <a:cxnSpLocks noChangeShapeType="1"/>
            </p:cNvCxnSpPr>
            <p:nvPr/>
          </p:nvCxnSpPr>
          <p:spPr bwMode="auto">
            <a:xfrm rot="16200000" flipH="1">
              <a:off x="1547019" y="3976137"/>
              <a:ext cx="3376447" cy="9207"/>
            </a:xfrm>
            <a:prstGeom prst="line">
              <a:avLst/>
            </a:prstGeom>
            <a:noFill/>
            <a:ln w="3810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TextBox 29"/>
            <p:cNvSpPr txBox="1">
              <a:spLocks noChangeArrowheads="1"/>
            </p:cNvSpPr>
            <p:nvPr/>
          </p:nvSpPr>
          <p:spPr bwMode="auto">
            <a:xfrm>
              <a:off x="2757488" y="1908225"/>
              <a:ext cx="78740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LRAS</a:t>
              </a:r>
            </a:p>
          </p:txBody>
        </p:sp>
      </p:grpSp>
      <p:grpSp>
        <p:nvGrpSpPr>
          <p:cNvPr id="14" name="Group 47"/>
          <p:cNvGrpSpPr>
            <a:grpSpLocks/>
          </p:cNvGrpSpPr>
          <p:nvPr/>
        </p:nvGrpSpPr>
        <p:grpSpPr bwMode="auto">
          <a:xfrm>
            <a:off x="2994026" y="1335088"/>
            <a:ext cx="830677" cy="3760787"/>
            <a:chOff x="2757488" y="1908225"/>
            <a:chExt cx="830005" cy="3760739"/>
          </a:xfrm>
        </p:grpSpPr>
        <p:cxnSp>
          <p:nvCxnSpPr>
            <p:cNvPr id="15" name="Straight Connector 11"/>
            <p:cNvCxnSpPr>
              <a:cxnSpLocks noChangeShapeType="1"/>
            </p:cNvCxnSpPr>
            <p:nvPr/>
          </p:nvCxnSpPr>
          <p:spPr bwMode="auto">
            <a:xfrm rot="16200000" flipH="1">
              <a:off x="1547019" y="3976137"/>
              <a:ext cx="3376447" cy="9207"/>
            </a:xfrm>
            <a:prstGeom prst="line">
              <a:avLst/>
            </a:prstGeom>
            <a:noFill/>
            <a:ln w="38100" algn="ctr">
              <a:solidFill>
                <a:srgbClr val="FF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TextBox 49"/>
            <p:cNvSpPr txBox="1">
              <a:spLocks noChangeArrowheads="1"/>
            </p:cNvSpPr>
            <p:nvPr/>
          </p:nvSpPr>
          <p:spPr bwMode="auto">
            <a:xfrm>
              <a:off x="2757488" y="1908225"/>
              <a:ext cx="830005" cy="369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LRAS′</a:t>
              </a:r>
            </a:p>
          </p:txBody>
        </p:sp>
      </p:grpSp>
      <p:grpSp>
        <p:nvGrpSpPr>
          <p:cNvPr id="17" name="Group 66"/>
          <p:cNvGrpSpPr>
            <a:grpSpLocks/>
          </p:cNvGrpSpPr>
          <p:nvPr/>
        </p:nvGrpSpPr>
        <p:grpSpPr bwMode="auto">
          <a:xfrm>
            <a:off x="649288" y="5091117"/>
            <a:ext cx="4832350" cy="718319"/>
            <a:chOff x="827088" y="5664071"/>
            <a:chExt cx="4832350" cy="717897"/>
          </a:xfrm>
        </p:grpSpPr>
        <p:grpSp>
          <p:nvGrpSpPr>
            <p:cNvPr id="18" name="Group 47"/>
            <p:cNvGrpSpPr>
              <a:grpSpLocks/>
            </p:cNvGrpSpPr>
            <p:nvPr/>
          </p:nvGrpSpPr>
          <p:grpSpPr bwMode="auto">
            <a:xfrm>
              <a:off x="827088" y="5664463"/>
              <a:ext cx="4832350" cy="717505"/>
              <a:chOff x="826514" y="5664506"/>
              <a:chExt cx="4833438" cy="718410"/>
            </a:xfrm>
          </p:grpSpPr>
          <p:cxnSp>
            <p:nvCxnSpPr>
              <p:cNvPr id="21" name="Straight Connector 23"/>
              <p:cNvCxnSpPr>
                <a:cxnSpLocks noChangeShapeType="1"/>
              </p:cNvCxnSpPr>
              <p:nvPr/>
            </p:nvCxnSpPr>
            <p:spPr bwMode="auto">
              <a:xfrm>
                <a:off x="1258799" y="5664506"/>
                <a:ext cx="4001985" cy="1588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2" name="TextBox 24"/>
              <p:cNvSpPr txBox="1">
                <a:spLocks noChangeArrowheads="1"/>
              </p:cNvSpPr>
              <p:nvPr/>
            </p:nvSpPr>
            <p:spPr bwMode="auto">
              <a:xfrm>
                <a:off x="3538381" y="5735759"/>
                <a:ext cx="2121571" cy="6471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800" smtClean="0">
                    <a:solidFill>
                      <a:srgbClr val="000000"/>
                    </a:solidFill>
                  </a:rPr>
                  <a:t>Real GDP</a:t>
                </a:r>
              </a:p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800" smtClean="0">
                    <a:solidFill>
                      <a:srgbClr val="000000"/>
                    </a:solidFill>
                  </a:rPr>
                  <a:t> (trillions of dollars)</a:t>
                </a:r>
              </a:p>
            </p:txBody>
          </p:sp>
          <p:cxnSp>
            <p:nvCxnSpPr>
              <p:cNvPr id="23" name="Straight Connector 25"/>
              <p:cNvCxnSpPr>
                <a:cxnSpLocks noChangeShapeType="1"/>
              </p:cNvCxnSpPr>
              <p:nvPr/>
            </p:nvCxnSpPr>
            <p:spPr bwMode="auto">
              <a:xfrm rot="5400000">
                <a:off x="3574569" y="5735824"/>
                <a:ext cx="142504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4" name="TextBox 26"/>
              <p:cNvSpPr txBox="1">
                <a:spLocks noChangeArrowheads="1"/>
              </p:cNvSpPr>
              <p:nvPr/>
            </p:nvSpPr>
            <p:spPr bwMode="auto">
              <a:xfrm>
                <a:off x="826514" y="5739716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800" smtClean="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25" name="TextBox 27"/>
              <p:cNvSpPr txBox="1">
                <a:spLocks noChangeArrowheads="1"/>
              </p:cNvSpPr>
              <p:nvPr/>
            </p:nvSpPr>
            <p:spPr bwMode="auto">
              <a:xfrm>
                <a:off x="3338120" y="5785309"/>
                <a:ext cx="633650" cy="3695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800" dirty="0" smtClean="0">
                    <a:solidFill>
                      <a:srgbClr val="000000"/>
                    </a:solidFill>
                  </a:rPr>
                  <a:t>17.5</a:t>
                </a:r>
              </a:p>
            </p:txBody>
          </p:sp>
        </p:grpSp>
        <p:cxnSp>
          <p:nvCxnSpPr>
            <p:cNvPr id="19" name="Straight Connector 25"/>
            <p:cNvCxnSpPr>
              <a:cxnSpLocks noChangeShapeType="1"/>
            </p:cNvCxnSpPr>
            <p:nvPr/>
          </p:nvCxnSpPr>
          <p:spPr bwMode="auto">
            <a:xfrm rot="5400000">
              <a:off x="2729489" y="5734449"/>
              <a:ext cx="142343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" name="TextBox 27"/>
            <p:cNvSpPr txBox="1">
              <a:spLocks noChangeArrowheads="1"/>
            </p:cNvSpPr>
            <p:nvPr/>
          </p:nvSpPr>
          <p:spPr bwMode="auto">
            <a:xfrm>
              <a:off x="2493027" y="5783878"/>
              <a:ext cx="633507" cy="369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dirty="0" smtClean="0">
                  <a:solidFill>
                    <a:srgbClr val="000000"/>
                  </a:solidFill>
                </a:rPr>
                <a:t>17.0</a:t>
              </a:r>
            </a:p>
          </p:txBody>
        </p:sp>
      </p:grpSp>
      <p:grpSp>
        <p:nvGrpSpPr>
          <p:cNvPr id="26" name="Group 55"/>
          <p:cNvGrpSpPr>
            <a:grpSpLocks/>
          </p:cNvGrpSpPr>
          <p:nvPr/>
        </p:nvGrpSpPr>
        <p:grpSpPr bwMode="auto">
          <a:xfrm>
            <a:off x="2684463" y="2597150"/>
            <a:ext cx="736600" cy="1200150"/>
            <a:chOff x="2861953" y="3170712"/>
            <a:chExt cx="736270" cy="1198988"/>
          </a:xfrm>
        </p:grpSpPr>
        <p:cxnSp>
          <p:nvCxnSpPr>
            <p:cNvPr id="27" name="Straight Arrow Connector 53"/>
            <p:cNvCxnSpPr>
              <a:cxnSpLocks noChangeShapeType="1"/>
            </p:cNvCxnSpPr>
            <p:nvPr/>
          </p:nvCxnSpPr>
          <p:spPr bwMode="auto">
            <a:xfrm>
              <a:off x="2861953" y="3170712"/>
              <a:ext cx="73627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Arrow Connector 54"/>
            <p:cNvCxnSpPr>
              <a:cxnSpLocks noChangeShapeType="1"/>
            </p:cNvCxnSpPr>
            <p:nvPr/>
          </p:nvCxnSpPr>
          <p:spPr bwMode="auto">
            <a:xfrm>
              <a:off x="2861953" y="4368112"/>
              <a:ext cx="73627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59351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 Supply Increases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Supply shocks</a:t>
            </a:r>
          </a:p>
          <a:p>
            <a:pPr lvl="1"/>
            <a:r>
              <a:rPr lang="en-US" dirty="0"/>
              <a:t>Unexpected events that affect </a:t>
            </a:r>
            <a:r>
              <a:rPr lang="en-US" i="1" dirty="0" smtClean="0"/>
              <a:t>AS</a:t>
            </a:r>
          </a:p>
          <a:p>
            <a:pPr lvl="2"/>
            <a:r>
              <a:rPr lang="en-US" dirty="0" smtClean="0"/>
              <a:t>Sometimes </a:t>
            </a:r>
            <a:r>
              <a:rPr lang="en-US" dirty="0"/>
              <a:t>only temporarily </a:t>
            </a:r>
          </a:p>
          <a:p>
            <a:r>
              <a:rPr lang="en-US" dirty="0" smtClean="0"/>
              <a:t>Beneficial </a:t>
            </a:r>
            <a:r>
              <a:rPr lang="en-US" dirty="0"/>
              <a:t>supply </a:t>
            </a:r>
            <a:r>
              <a:rPr lang="en-US" dirty="0" smtClean="0"/>
              <a:t>shocks: increase </a:t>
            </a:r>
            <a:r>
              <a:rPr lang="en-US" i="1" dirty="0" smtClean="0"/>
              <a:t>AS</a:t>
            </a:r>
            <a:endParaRPr lang="en-US" i="1" dirty="0"/>
          </a:p>
          <a:p>
            <a:pPr lvl="2"/>
            <a:r>
              <a:rPr lang="en-US" sz="2700" dirty="0" smtClean="0"/>
              <a:t>Abundant harvests</a:t>
            </a:r>
          </a:p>
          <a:p>
            <a:pPr lvl="2"/>
            <a:r>
              <a:rPr lang="en-US" sz="2700" dirty="0" smtClean="0"/>
              <a:t>Technological breakthroughs</a:t>
            </a:r>
          </a:p>
          <a:p>
            <a:pPr lvl="2"/>
            <a:r>
              <a:rPr lang="en-US" sz="2700" dirty="0" smtClean="0"/>
              <a:t>Discoveries of natural resources</a:t>
            </a:r>
          </a:p>
          <a:p>
            <a:pPr lvl="2"/>
            <a:r>
              <a:rPr lang="en-US" sz="2700" dirty="0" smtClean="0"/>
              <a:t>Sudden changes in economic system that promote more production</a:t>
            </a:r>
          </a:p>
          <a:p>
            <a:pPr lvl="1"/>
            <a:r>
              <a:rPr lang="en-US" dirty="0" smtClean="0"/>
              <a:t>Higher output and lower </a:t>
            </a:r>
            <a:r>
              <a:rPr lang="en-US" dirty="0"/>
              <a:t>price </a:t>
            </a:r>
            <a:r>
              <a:rPr lang="en-US" dirty="0" smtClean="0"/>
              <a:t>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0866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Exhibit 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Effects of a Beneficial Supply Shock on </a:t>
            </a:r>
            <a:r>
              <a:rPr lang="en-US" dirty="0" smtClean="0"/>
              <a:t>AS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063318" y="1349374"/>
            <a:ext cx="3929869" cy="4968875"/>
          </a:xfrm>
        </p:spPr>
        <p:txBody>
          <a:bodyPr/>
          <a:lstStyle/>
          <a:p>
            <a:r>
              <a:rPr lang="en-US" dirty="0"/>
              <a:t>A beneficial supply shock that has a lasting effect, such as a breakthrough in technology, permanently </a:t>
            </a:r>
            <a:r>
              <a:rPr lang="en-US" dirty="0" smtClean="0"/>
              <a:t>shifts both </a:t>
            </a:r>
            <a:r>
              <a:rPr lang="en-US" dirty="0"/>
              <a:t>the short-run and the long-run aggregate supply curves to the right. A beneficial supply shock </a:t>
            </a:r>
            <a:r>
              <a:rPr lang="en-US" dirty="0" smtClean="0"/>
              <a:t>lowers the </a:t>
            </a:r>
            <a:r>
              <a:rPr lang="en-US" dirty="0"/>
              <a:t>price level and increases output, as reflected by the change in equilibrium from point </a:t>
            </a:r>
            <a:r>
              <a:rPr lang="en-US" i="1" dirty="0"/>
              <a:t>a</a:t>
            </a:r>
            <a:r>
              <a:rPr lang="en-US" dirty="0"/>
              <a:t> to point </a:t>
            </a:r>
            <a:r>
              <a:rPr lang="en-US" i="1" dirty="0"/>
              <a:t>b</a:t>
            </a:r>
            <a:r>
              <a:rPr lang="en-US" dirty="0"/>
              <a:t>. </a:t>
            </a:r>
            <a:r>
              <a:rPr lang="en-US" dirty="0" smtClean="0"/>
              <a:t>A temporary </a:t>
            </a:r>
            <a:r>
              <a:rPr lang="en-US" dirty="0"/>
              <a:t>beneficial supply shock shifts the aggregate supply curves only temporarily.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28688" y="1338263"/>
            <a:ext cx="3998912" cy="37655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8" name="Group 13"/>
          <p:cNvGrpSpPr>
            <a:grpSpLocks/>
          </p:cNvGrpSpPr>
          <p:nvPr/>
        </p:nvGrpSpPr>
        <p:grpSpPr bwMode="auto">
          <a:xfrm>
            <a:off x="1976438" y="1349375"/>
            <a:ext cx="787400" cy="3760788"/>
            <a:chOff x="2757488" y="1908225"/>
            <a:chExt cx="787400" cy="3760739"/>
          </a:xfrm>
        </p:grpSpPr>
        <p:cxnSp>
          <p:nvCxnSpPr>
            <p:cNvPr id="9" name="Straight Connector 11"/>
            <p:cNvCxnSpPr>
              <a:cxnSpLocks noChangeShapeType="1"/>
            </p:cNvCxnSpPr>
            <p:nvPr/>
          </p:nvCxnSpPr>
          <p:spPr bwMode="auto">
            <a:xfrm rot="16200000" flipH="1">
              <a:off x="1547019" y="3976137"/>
              <a:ext cx="3376447" cy="9207"/>
            </a:xfrm>
            <a:prstGeom prst="line">
              <a:avLst/>
            </a:prstGeom>
            <a:noFill/>
            <a:ln w="3810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TextBox 15"/>
            <p:cNvSpPr txBox="1">
              <a:spLocks noChangeArrowheads="1"/>
            </p:cNvSpPr>
            <p:nvPr/>
          </p:nvSpPr>
          <p:spPr bwMode="auto">
            <a:xfrm>
              <a:off x="2757488" y="1908225"/>
              <a:ext cx="78740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LRAS</a:t>
              </a:r>
            </a:p>
          </p:txBody>
        </p:sp>
      </p:grp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2828924" y="1349375"/>
            <a:ext cx="830677" cy="3760788"/>
            <a:chOff x="2757488" y="1908225"/>
            <a:chExt cx="829506" cy="3760739"/>
          </a:xfrm>
        </p:grpSpPr>
        <p:cxnSp>
          <p:nvCxnSpPr>
            <p:cNvPr id="12" name="Straight Connector 11"/>
            <p:cNvCxnSpPr>
              <a:cxnSpLocks noChangeShapeType="1"/>
            </p:cNvCxnSpPr>
            <p:nvPr/>
          </p:nvCxnSpPr>
          <p:spPr bwMode="auto">
            <a:xfrm rot="16200000" flipH="1">
              <a:off x="1547019" y="3976137"/>
              <a:ext cx="3376447" cy="9207"/>
            </a:xfrm>
            <a:prstGeom prst="line">
              <a:avLst/>
            </a:prstGeom>
            <a:noFill/>
            <a:ln w="38100" algn="ctr">
              <a:solidFill>
                <a:srgbClr val="FF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TextBox 18"/>
            <p:cNvSpPr txBox="1">
              <a:spLocks noChangeArrowheads="1"/>
            </p:cNvSpPr>
            <p:nvPr/>
          </p:nvSpPr>
          <p:spPr bwMode="auto">
            <a:xfrm>
              <a:off x="2757488" y="1908225"/>
              <a:ext cx="829506" cy="369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LRAS′</a:t>
              </a:r>
            </a:p>
          </p:txBody>
        </p:sp>
      </p:grpSp>
      <p:grpSp>
        <p:nvGrpSpPr>
          <p:cNvPr id="14" name="Group 56"/>
          <p:cNvGrpSpPr>
            <a:grpSpLocks/>
          </p:cNvGrpSpPr>
          <p:nvPr/>
        </p:nvGrpSpPr>
        <p:grpSpPr bwMode="auto">
          <a:xfrm>
            <a:off x="485775" y="5105400"/>
            <a:ext cx="4437063" cy="939800"/>
            <a:chOff x="648963" y="5105946"/>
            <a:chExt cx="4436558" cy="940419"/>
          </a:xfrm>
        </p:grpSpPr>
        <p:grpSp>
          <p:nvGrpSpPr>
            <p:cNvPr id="15" name="Group 47"/>
            <p:cNvGrpSpPr>
              <a:grpSpLocks/>
            </p:cNvGrpSpPr>
            <p:nvPr/>
          </p:nvGrpSpPr>
          <p:grpSpPr bwMode="auto">
            <a:xfrm>
              <a:off x="648963" y="5106331"/>
              <a:ext cx="4436558" cy="940034"/>
              <a:chOff x="826514" y="5664506"/>
              <a:chExt cx="4437559" cy="941221"/>
            </a:xfrm>
          </p:grpSpPr>
          <p:cxnSp>
            <p:nvCxnSpPr>
              <p:cNvPr id="18" name="Straight Connector 23"/>
              <p:cNvCxnSpPr>
                <a:cxnSpLocks noChangeShapeType="1"/>
              </p:cNvCxnSpPr>
              <p:nvPr/>
            </p:nvCxnSpPr>
            <p:spPr bwMode="auto">
              <a:xfrm>
                <a:off x="1258799" y="5664506"/>
                <a:ext cx="4001985" cy="1588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9" name="TextBox 24"/>
              <p:cNvSpPr txBox="1">
                <a:spLocks noChangeArrowheads="1"/>
              </p:cNvSpPr>
              <p:nvPr/>
            </p:nvSpPr>
            <p:spPr bwMode="auto">
              <a:xfrm>
                <a:off x="4040385" y="5681097"/>
                <a:ext cx="1223688" cy="9246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800" smtClean="0">
                    <a:solidFill>
                      <a:srgbClr val="000000"/>
                    </a:solidFill>
                  </a:rPr>
                  <a:t>Real GDP</a:t>
                </a:r>
              </a:p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800" smtClean="0">
                    <a:solidFill>
                      <a:srgbClr val="000000"/>
                    </a:solidFill>
                  </a:rPr>
                  <a:t> (trillions</a:t>
                </a:r>
              </a:p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800" smtClean="0">
                    <a:solidFill>
                      <a:srgbClr val="000000"/>
                    </a:solidFill>
                  </a:rPr>
                  <a:t>of dollars)</a:t>
                </a:r>
              </a:p>
            </p:txBody>
          </p:sp>
          <p:cxnSp>
            <p:nvCxnSpPr>
              <p:cNvPr id="20" name="Straight Connector 25"/>
              <p:cNvCxnSpPr>
                <a:cxnSpLocks noChangeShapeType="1"/>
              </p:cNvCxnSpPr>
              <p:nvPr/>
            </p:nvCxnSpPr>
            <p:spPr bwMode="auto">
              <a:xfrm rot="5400000">
                <a:off x="3574569" y="5735824"/>
                <a:ext cx="142504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1" name="TextBox 26"/>
              <p:cNvSpPr txBox="1">
                <a:spLocks noChangeArrowheads="1"/>
              </p:cNvSpPr>
              <p:nvPr/>
            </p:nvSpPr>
            <p:spPr bwMode="auto">
              <a:xfrm>
                <a:off x="826514" y="5739716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800" smtClean="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22" name="TextBox 27"/>
              <p:cNvSpPr txBox="1">
                <a:spLocks noChangeArrowheads="1"/>
              </p:cNvSpPr>
              <p:nvPr/>
            </p:nvSpPr>
            <p:spPr bwMode="auto">
              <a:xfrm>
                <a:off x="3338194" y="5785309"/>
                <a:ext cx="633578" cy="3700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800" dirty="0" smtClean="0">
                    <a:solidFill>
                      <a:srgbClr val="000000"/>
                    </a:solidFill>
                  </a:rPr>
                  <a:t>17.2</a:t>
                </a:r>
              </a:p>
            </p:txBody>
          </p:sp>
        </p:grpSp>
        <p:cxnSp>
          <p:nvCxnSpPr>
            <p:cNvPr id="16" name="Straight Connector 25"/>
            <p:cNvCxnSpPr>
              <a:cxnSpLocks noChangeShapeType="1"/>
            </p:cNvCxnSpPr>
            <p:nvPr/>
          </p:nvCxnSpPr>
          <p:spPr bwMode="auto">
            <a:xfrm rot="5400000">
              <a:off x="2551364" y="5176324"/>
              <a:ext cx="142343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TextBox 27"/>
            <p:cNvSpPr txBox="1">
              <a:spLocks noChangeArrowheads="1"/>
            </p:cNvSpPr>
            <p:nvPr/>
          </p:nvSpPr>
          <p:spPr bwMode="auto">
            <a:xfrm>
              <a:off x="2314974" y="5225753"/>
              <a:ext cx="633435" cy="36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dirty="0" smtClean="0">
                  <a:solidFill>
                    <a:srgbClr val="000000"/>
                  </a:solidFill>
                </a:rPr>
                <a:t>17.0</a:t>
              </a:r>
            </a:p>
          </p:txBody>
        </p:sp>
      </p:grp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2520950" y="1958975"/>
            <a:ext cx="735013" cy="2790825"/>
            <a:chOff x="2861953" y="2517587"/>
            <a:chExt cx="736270" cy="2790238"/>
          </a:xfrm>
        </p:grpSpPr>
        <p:cxnSp>
          <p:nvCxnSpPr>
            <p:cNvPr id="24" name="Straight Arrow Connector 22"/>
            <p:cNvCxnSpPr>
              <a:cxnSpLocks noChangeShapeType="1"/>
            </p:cNvCxnSpPr>
            <p:nvPr/>
          </p:nvCxnSpPr>
          <p:spPr bwMode="auto">
            <a:xfrm>
              <a:off x="2861953" y="2517587"/>
              <a:ext cx="73627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Arrow Connector 23"/>
            <p:cNvCxnSpPr>
              <a:cxnSpLocks noChangeShapeType="1"/>
            </p:cNvCxnSpPr>
            <p:nvPr/>
          </p:nvCxnSpPr>
          <p:spPr bwMode="auto">
            <a:xfrm>
              <a:off x="2861953" y="5306237"/>
              <a:ext cx="73627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6" name="Group 13"/>
          <p:cNvGrpSpPr>
            <a:grpSpLocks/>
          </p:cNvGrpSpPr>
          <p:nvPr/>
        </p:nvGrpSpPr>
        <p:grpSpPr bwMode="auto">
          <a:xfrm>
            <a:off x="239713" y="1330325"/>
            <a:ext cx="687387" cy="3787775"/>
            <a:chOff x="712498" y="1484966"/>
            <a:chExt cx="688009" cy="3788460"/>
          </a:xfrm>
        </p:grpSpPr>
        <p:cxnSp>
          <p:nvCxnSpPr>
            <p:cNvPr id="27" name="Straight Connector 14"/>
            <p:cNvCxnSpPr>
              <a:cxnSpLocks noChangeShapeType="1"/>
            </p:cNvCxnSpPr>
            <p:nvPr/>
          </p:nvCxnSpPr>
          <p:spPr bwMode="auto">
            <a:xfrm rot="16200000" flipH="1">
              <a:off x="-493831" y="3379088"/>
              <a:ext cx="3788460" cy="216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Connector 15"/>
            <p:cNvCxnSpPr>
              <a:cxnSpLocks noChangeShapeType="1"/>
            </p:cNvCxnSpPr>
            <p:nvPr/>
          </p:nvCxnSpPr>
          <p:spPr bwMode="auto">
            <a:xfrm rot="10800000">
              <a:off x="1235045" y="3990155"/>
              <a:ext cx="14250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Connector 16"/>
            <p:cNvCxnSpPr>
              <a:cxnSpLocks noChangeShapeType="1"/>
            </p:cNvCxnSpPr>
            <p:nvPr/>
          </p:nvCxnSpPr>
          <p:spPr bwMode="auto">
            <a:xfrm rot="10800000">
              <a:off x="1235045" y="3204430"/>
              <a:ext cx="14250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extBox 18"/>
            <p:cNvSpPr txBox="1">
              <a:spLocks noChangeArrowheads="1"/>
            </p:cNvSpPr>
            <p:nvPr/>
          </p:nvSpPr>
          <p:spPr bwMode="auto">
            <a:xfrm rot="-5400000">
              <a:off x="693502" y="1913915"/>
              <a:ext cx="723426" cy="646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Price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 level</a:t>
              </a:r>
            </a:p>
          </p:txBody>
        </p:sp>
        <p:sp>
          <p:nvSpPr>
            <p:cNvPr id="31" name="TextBox 19"/>
            <p:cNvSpPr txBox="1">
              <a:spLocks noChangeArrowheads="1"/>
            </p:cNvSpPr>
            <p:nvPr/>
          </p:nvSpPr>
          <p:spPr bwMode="auto">
            <a:xfrm>
              <a:off x="729616" y="2990639"/>
              <a:ext cx="552311" cy="369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110</a:t>
              </a:r>
            </a:p>
          </p:txBody>
        </p:sp>
        <p:sp>
          <p:nvSpPr>
            <p:cNvPr id="32" name="TextBox 21"/>
            <p:cNvSpPr txBox="1">
              <a:spLocks noChangeArrowheads="1"/>
            </p:cNvSpPr>
            <p:nvPr/>
          </p:nvSpPr>
          <p:spPr bwMode="auto">
            <a:xfrm>
              <a:off x="712498" y="3782329"/>
              <a:ext cx="569432" cy="369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105</a:t>
              </a:r>
            </a:p>
          </p:txBody>
        </p:sp>
      </p:grpSp>
      <p:grpSp>
        <p:nvGrpSpPr>
          <p:cNvPr id="33" name="Group 38"/>
          <p:cNvGrpSpPr>
            <a:grpSpLocks/>
          </p:cNvGrpSpPr>
          <p:nvPr/>
        </p:nvGrpSpPr>
        <p:grpSpPr bwMode="auto">
          <a:xfrm>
            <a:off x="1927224" y="2374899"/>
            <a:ext cx="2861575" cy="2222511"/>
            <a:chOff x="2907678" y="2532666"/>
            <a:chExt cx="2095986" cy="2324274"/>
          </a:xfrm>
        </p:grpSpPr>
        <p:sp>
          <p:nvSpPr>
            <p:cNvPr id="34" name="Freeform 34"/>
            <p:cNvSpPr>
              <a:spLocks noChangeArrowheads="1"/>
            </p:cNvSpPr>
            <p:nvPr/>
          </p:nvSpPr>
          <p:spPr bwMode="auto">
            <a:xfrm>
              <a:off x="2907678" y="2532666"/>
              <a:ext cx="1747484" cy="2074803"/>
            </a:xfrm>
            <a:custGeom>
              <a:avLst/>
              <a:gdLst>
                <a:gd name="T0" fmla="*/ 0 w 3740727"/>
                <a:gd name="T1" fmla="*/ 0 h 1900052"/>
                <a:gd name="T2" fmla="*/ 96052 w 3740727"/>
                <a:gd name="T3" fmla="*/ 1623564 h 1900052"/>
                <a:gd name="T4" fmla="*/ 213074 w 3740727"/>
                <a:gd name="T5" fmla="*/ 2597701 h 1900052"/>
                <a:gd name="T6" fmla="*/ 0 60000 65536"/>
                <a:gd name="T7" fmla="*/ 0 60000 65536"/>
                <a:gd name="T8" fmla="*/ 0 60000 65536"/>
                <a:gd name="T9" fmla="*/ 0 w 3740727"/>
                <a:gd name="T10" fmla="*/ 0 h 1900052"/>
                <a:gd name="T11" fmla="*/ 3740727 w 3740727"/>
                <a:gd name="T12" fmla="*/ 1900052 h 19000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0727" h="1900052">
                  <a:moveTo>
                    <a:pt x="0" y="0"/>
                  </a:moveTo>
                  <a:cubicBezTo>
                    <a:pt x="531421" y="435429"/>
                    <a:pt x="1062842" y="870858"/>
                    <a:pt x="1686296" y="1187533"/>
                  </a:cubicBezTo>
                  <a:cubicBezTo>
                    <a:pt x="2309750" y="1504208"/>
                    <a:pt x="3412176" y="1787237"/>
                    <a:pt x="3740727" y="1900052"/>
                  </a:cubicBezTo>
                </a:path>
              </a:pathLst>
            </a:custGeom>
            <a:noFill/>
            <a:ln w="38100" algn="ctr">
              <a:solidFill>
                <a:srgbClr val="2121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5" name="TextBox 37"/>
            <p:cNvSpPr txBox="1">
              <a:spLocks noChangeArrowheads="1"/>
            </p:cNvSpPr>
            <p:nvPr/>
          </p:nvSpPr>
          <p:spPr bwMode="auto">
            <a:xfrm>
              <a:off x="4633577" y="4470697"/>
              <a:ext cx="370087" cy="386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dirty="0" smtClean="0">
                  <a:solidFill>
                    <a:srgbClr val="000000"/>
                  </a:solidFill>
                </a:rPr>
                <a:t>AD</a:t>
              </a:r>
            </a:p>
          </p:txBody>
        </p:sp>
      </p:grpSp>
      <p:grpSp>
        <p:nvGrpSpPr>
          <p:cNvPr id="36" name="Group 42"/>
          <p:cNvGrpSpPr>
            <a:grpSpLocks/>
          </p:cNvGrpSpPr>
          <p:nvPr/>
        </p:nvGrpSpPr>
        <p:grpSpPr bwMode="auto">
          <a:xfrm>
            <a:off x="1227138" y="1579563"/>
            <a:ext cx="3248025" cy="2219325"/>
            <a:chOff x="2707574" y="3054646"/>
            <a:chExt cx="2596816" cy="2241750"/>
          </a:xfrm>
        </p:grpSpPr>
        <p:sp>
          <p:nvSpPr>
            <p:cNvPr id="37" name="TextBox 9"/>
            <p:cNvSpPr txBox="1">
              <a:spLocks noChangeArrowheads="1"/>
            </p:cNvSpPr>
            <p:nvPr/>
          </p:nvSpPr>
          <p:spPr bwMode="auto">
            <a:xfrm>
              <a:off x="4459604" y="3054646"/>
              <a:ext cx="844786" cy="373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dirty="0" smtClean="0">
                  <a:solidFill>
                    <a:srgbClr val="000000"/>
                  </a:solidFill>
                </a:rPr>
                <a:t>SRAS</a:t>
              </a:r>
              <a:r>
                <a:rPr lang="en-US" sz="1800" baseline="-25000" dirty="0" smtClean="0">
                  <a:solidFill>
                    <a:srgbClr val="000000"/>
                  </a:solidFill>
                </a:rPr>
                <a:t>110</a:t>
              </a:r>
              <a:endParaRPr lang="en-US" sz="1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8" name="Freeform 41"/>
            <p:cNvSpPr>
              <a:spLocks noChangeArrowheads="1"/>
            </p:cNvSpPr>
            <p:nvPr/>
          </p:nvSpPr>
          <p:spPr bwMode="auto">
            <a:xfrm>
              <a:off x="2707574" y="3270478"/>
              <a:ext cx="1803402" cy="2025918"/>
            </a:xfrm>
            <a:custGeom>
              <a:avLst/>
              <a:gdLst>
                <a:gd name="T0" fmla="*/ 3061078 w 1531917"/>
                <a:gd name="T1" fmla="*/ 0 h 2565070"/>
                <a:gd name="T2" fmla="*/ 1945802 w 1531917"/>
                <a:gd name="T3" fmla="*/ 607289 h 2565070"/>
                <a:gd name="T4" fmla="*/ 0 w 1531917"/>
                <a:gd name="T5" fmla="*/ 1111647 h 2565070"/>
                <a:gd name="T6" fmla="*/ 0 60000 65536"/>
                <a:gd name="T7" fmla="*/ 0 60000 65536"/>
                <a:gd name="T8" fmla="*/ 0 60000 65536"/>
                <a:gd name="T9" fmla="*/ 0 w 1531917"/>
                <a:gd name="T10" fmla="*/ 0 h 2565070"/>
                <a:gd name="T11" fmla="*/ 1531917 w 1531917"/>
                <a:gd name="T12" fmla="*/ 2565070 h 25650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1917" h="2565070">
                  <a:moveTo>
                    <a:pt x="1531917" y="0"/>
                  </a:moveTo>
                  <a:cubicBezTo>
                    <a:pt x="1380506" y="486888"/>
                    <a:pt x="1229096" y="973776"/>
                    <a:pt x="973777" y="1401288"/>
                  </a:cubicBezTo>
                  <a:cubicBezTo>
                    <a:pt x="718458" y="1828800"/>
                    <a:pt x="359229" y="2196935"/>
                    <a:pt x="0" y="2565070"/>
                  </a:cubicBezTo>
                </a:path>
              </a:pathLst>
            </a:custGeom>
            <a:noFill/>
            <a:ln w="3810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grpSp>
        <p:nvGrpSpPr>
          <p:cNvPr id="39" name="Group 54"/>
          <p:cNvGrpSpPr>
            <a:grpSpLocks/>
          </p:cNvGrpSpPr>
          <p:nvPr/>
        </p:nvGrpSpPr>
        <p:grpSpPr bwMode="auto">
          <a:xfrm>
            <a:off x="1938338" y="2232025"/>
            <a:ext cx="2930525" cy="2446338"/>
            <a:chOff x="2707574" y="2565088"/>
            <a:chExt cx="2326906" cy="2731308"/>
          </a:xfrm>
        </p:grpSpPr>
        <p:sp>
          <p:nvSpPr>
            <p:cNvPr id="40" name="Freeform 56"/>
            <p:cNvSpPr>
              <a:spLocks noChangeArrowheads="1"/>
            </p:cNvSpPr>
            <p:nvPr/>
          </p:nvSpPr>
          <p:spPr bwMode="auto">
            <a:xfrm>
              <a:off x="2707574" y="2947697"/>
              <a:ext cx="1842325" cy="2348699"/>
            </a:xfrm>
            <a:custGeom>
              <a:avLst/>
              <a:gdLst>
                <a:gd name="T0" fmla="*/ 3225720 w 1531917"/>
                <a:gd name="T1" fmla="*/ 0 h 2565070"/>
                <a:gd name="T2" fmla="*/ 2050460 w 1531917"/>
                <a:gd name="T3" fmla="*/ 935474 h 2565070"/>
                <a:gd name="T4" fmla="*/ 0 w 1531917"/>
                <a:gd name="T5" fmla="*/ 1712391 h 2565070"/>
                <a:gd name="T6" fmla="*/ 0 60000 65536"/>
                <a:gd name="T7" fmla="*/ 0 60000 65536"/>
                <a:gd name="T8" fmla="*/ 0 60000 65536"/>
                <a:gd name="T9" fmla="*/ 0 w 1531917"/>
                <a:gd name="T10" fmla="*/ 0 h 2565070"/>
                <a:gd name="T11" fmla="*/ 1531917 w 1531917"/>
                <a:gd name="T12" fmla="*/ 2565070 h 25650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1917" h="2565070">
                  <a:moveTo>
                    <a:pt x="1531917" y="0"/>
                  </a:moveTo>
                  <a:cubicBezTo>
                    <a:pt x="1380506" y="486888"/>
                    <a:pt x="1229096" y="973776"/>
                    <a:pt x="973777" y="1401288"/>
                  </a:cubicBezTo>
                  <a:cubicBezTo>
                    <a:pt x="718458" y="1828800"/>
                    <a:pt x="359229" y="2196935"/>
                    <a:pt x="0" y="2565070"/>
                  </a:cubicBezTo>
                </a:path>
              </a:pathLst>
            </a:custGeom>
            <a:noFill/>
            <a:ln w="38100" algn="ctr">
              <a:solidFill>
                <a:srgbClr val="FF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1" name="TextBox 55"/>
            <p:cNvSpPr txBox="1">
              <a:spLocks noChangeArrowheads="1"/>
            </p:cNvSpPr>
            <p:nvPr/>
          </p:nvSpPr>
          <p:spPr bwMode="auto">
            <a:xfrm>
              <a:off x="4186402" y="2565088"/>
              <a:ext cx="848078" cy="412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SRAS</a:t>
              </a:r>
              <a:r>
                <a:rPr lang="en-US" sz="1800" baseline="-25000" dirty="0" smtClean="0">
                  <a:solidFill>
                    <a:srgbClr val="000000"/>
                  </a:solidFill>
                </a:rPr>
                <a:t>105</a:t>
              </a:r>
              <a:endParaRPr lang="en-US" sz="180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2" name="Group 100"/>
          <p:cNvGrpSpPr>
            <a:grpSpLocks/>
          </p:cNvGrpSpPr>
          <p:nvPr/>
        </p:nvGrpSpPr>
        <p:grpSpPr bwMode="auto">
          <a:xfrm>
            <a:off x="3238500" y="3622675"/>
            <a:ext cx="530225" cy="368300"/>
            <a:chOff x="2084502" y="1948320"/>
            <a:chExt cx="530005" cy="369649"/>
          </a:xfrm>
        </p:grpSpPr>
        <p:sp>
          <p:nvSpPr>
            <p:cNvPr id="43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4" name="TextBox 69"/>
            <p:cNvSpPr txBox="1">
              <a:spLocks noChangeArrowheads="1"/>
            </p:cNvSpPr>
            <p:nvPr/>
          </p:nvSpPr>
          <p:spPr bwMode="auto">
            <a:xfrm>
              <a:off x="2301570" y="1948320"/>
              <a:ext cx="312937" cy="369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smtClean="0">
                  <a:solidFill>
                    <a:srgbClr val="000000"/>
                  </a:solidFill>
                </a:rPr>
                <a:t>b</a:t>
              </a:r>
            </a:p>
          </p:txBody>
        </p:sp>
      </p:grpSp>
      <p:grpSp>
        <p:nvGrpSpPr>
          <p:cNvPr id="45" name="Group 100"/>
          <p:cNvGrpSpPr>
            <a:grpSpLocks/>
          </p:cNvGrpSpPr>
          <p:nvPr/>
        </p:nvGrpSpPr>
        <p:grpSpPr bwMode="auto">
          <a:xfrm>
            <a:off x="2370138" y="2836863"/>
            <a:ext cx="530225" cy="369887"/>
            <a:chOff x="2084502" y="1948320"/>
            <a:chExt cx="530006" cy="369649"/>
          </a:xfrm>
        </p:grpSpPr>
        <p:sp>
          <p:nvSpPr>
            <p:cNvPr id="46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7" name="TextBox 69"/>
            <p:cNvSpPr txBox="1">
              <a:spLocks noChangeArrowheads="1"/>
            </p:cNvSpPr>
            <p:nvPr/>
          </p:nvSpPr>
          <p:spPr bwMode="auto">
            <a:xfrm>
              <a:off x="2301571" y="1948320"/>
              <a:ext cx="312937" cy="369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smtClean="0">
                  <a:solidFill>
                    <a:srgbClr val="000000"/>
                  </a:solidFill>
                </a:rPr>
                <a:t>a</a:t>
              </a:r>
            </a:p>
          </p:txBody>
        </p:sp>
      </p:grpSp>
      <p:cxnSp>
        <p:nvCxnSpPr>
          <p:cNvPr id="48" name="Straight Connector 47"/>
          <p:cNvCxnSpPr>
            <a:cxnSpLocks noChangeShapeType="1"/>
          </p:cNvCxnSpPr>
          <p:nvPr/>
        </p:nvCxnSpPr>
        <p:spPr bwMode="auto">
          <a:xfrm>
            <a:off x="904875" y="3052763"/>
            <a:ext cx="1544638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48"/>
          <p:cNvCxnSpPr>
            <a:cxnSpLocks noChangeShapeType="1"/>
          </p:cNvCxnSpPr>
          <p:nvPr/>
        </p:nvCxnSpPr>
        <p:spPr bwMode="auto">
          <a:xfrm>
            <a:off x="917575" y="3835400"/>
            <a:ext cx="23749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Arrow Connector 49"/>
          <p:cNvCxnSpPr>
            <a:cxnSpLocks noChangeShapeType="1"/>
          </p:cNvCxnSpPr>
          <p:nvPr/>
        </p:nvCxnSpPr>
        <p:spPr bwMode="auto">
          <a:xfrm>
            <a:off x="1912938" y="3513138"/>
            <a:ext cx="1604962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16217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 Supply Decreases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Adverse supply </a:t>
            </a:r>
            <a:r>
              <a:rPr lang="en-US" dirty="0" smtClean="0"/>
              <a:t>shocks</a:t>
            </a:r>
          </a:p>
          <a:p>
            <a:pPr lvl="1"/>
            <a:r>
              <a:rPr lang="en-US" dirty="0"/>
              <a:t>Unexpected events </a:t>
            </a:r>
            <a:r>
              <a:rPr lang="en-US" dirty="0" smtClean="0"/>
              <a:t>that reduce </a:t>
            </a:r>
            <a:r>
              <a:rPr lang="en-US" dirty="0"/>
              <a:t>aggregate supply</a:t>
            </a:r>
            <a:r>
              <a:rPr lang="en-US" dirty="0" smtClean="0"/>
              <a:t>, sometimes </a:t>
            </a:r>
            <a:r>
              <a:rPr lang="en-US" dirty="0"/>
              <a:t>only </a:t>
            </a:r>
            <a:r>
              <a:rPr lang="en-US" dirty="0" smtClean="0"/>
              <a:t>temporarily</a:t>
            </a:r>
            <a:endParaRPr lang="en-US" dirty="0"/>
          </a:p>
          <a:p>
            <a:pPr lvl="2"/>
            <a:r>
              <a:rPr lang="en-US" dirty="0" smtClean="0"/>
              <a:t>A </a:t>
            </a:r>
            <a:r>
              <a:rPr lang="en-US" dirty="0"/>
              <a:t>drought</a:t>
            </a:r>
          </a:p>
          <a:p>
            <a:pPr lvl="2"/>
            <a:r>
              <a:rPr lang="en-US" dirty="0"/>
              <a:t>Overthrow of government</a:t>
            </a:r>
          </a:p>
          <a:p>
            <a:pPr lvl="2"/>
            <a:r>
              <a:rPr lang="en-US" dirty="0"/>
              <a:t>Terrorist attacks</a:t>
            </a:r>
          </a:p>
          <a:p>
            <a:pPr lvl="1"/>
            <a:r>
              <a:rPr lang="en-US" dirty="0"/>
              <a:t>Stagflation</a:t>
            </a:r>
          </a:p>
          <a:p>
            <a:pPr lvl="2"/>
            <a:r>
              <a:rPr lang="en-US" dirty="0"/>
              <a:t>Lower output</a:t>
            </a:r>
          </a:p>
          <a:p>
            <a:pPr lvl="2"/>
            <a:r>
              <a:rPr lang="en-US" dirty="0"/>
              <a:t>Higher price level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8996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Exhibit 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Effects of an Adverse Supply Shock on </a:t>
            </a:r>
            <a:r>
              <a:rPr lang="en-US" dirty="0" smtClean="0"/>
              <a:t>AS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131558" y="1336674"/>
            <a:ext cx="3861630" cy="4981575"/>
          </a:xfrm>
        </p:spPr>
        <p:txBody>
          <a:bodyPr/>
          <a:lstStyle/>
          <a:p>
            <a:r>
              <a:rPr lang="en-US" dirty="0"/>
              <a:t>Given the aggregate demand curve, an adverse supply shock, such as a drought, shifts the short-run </a:t>
            </a:r>
            <a:r>
              <a:rPr lang="en-US" dirty="0" smtClean="0"/>
              <a:t>and long-run </a:t>
            </a:r>
            <a:r>
              <a:rPr lang="en-US" dirty="0"/>
              <a:t>aggregate supply curves to the left, increasing the price level and reducing real GDP, a </a:t>
            </a:r>
            <a:r>
              <a:rPr lang="en-US" dirty="0" smtClean="0"/>
              <a:t>movement called </a:t>
            </a:r>
            <a:r>
              <a:rPr lang="en-US" dirty="0"/>
              <a:t>stagflation. This change is shown by the move in equilibrium </a:t>
            </a:r>
            <a:r>
              <a:rPr lang="en-US" dirty="0" smtClean="0"/>
              <a:t> from </a:t>
            </a:r>
            <a:r>
              <a:rPr lang="en-US" dirty="0"/>
              <a:t>point </a:t>
            </a:r>
            <a:r>
              <a:rPr lang="en-US" i="1" dirty="0"/>
              <a:t>a</a:t>
            </a:r>
            <a:r>
              <a:rPr lang="en-US" dirty="0"/>
              <a:t> to point </a:t>
            </a:r>
            <a:r>
              <a:rPr lang="en-US" i="1" dirty="0"/>
              <a:t>c</a:t>
            </a:r>
            <a:r>
              <a:rPr lang="en-US" dirty="0"/>
              <a:t>. If the shock </a:t>
            </a:r>
            <a:r>
              <a:rPr lang="en-US" dirty="0" smtClean="0"/>
              <a:t>is just </a:t>
            </a:r>
            <a:r>
              <a:rPr lang="en-US" dirty="0"/>
              <a:t>temporary, the shift of the aggregate supply curves will be temporary.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7888" y="1328738"/>
            <a:ext cx="3975100" cy="37671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2849563" y="1336675"/>
            <a:ext cx="787400" cy="3773488"/>
            <a:chOff x="2818448" y="1896033"/>
            <a:chExt cx="787400" cy="3772931"/>
          </a:xfrm>
        </p:grpSpPr>
        <p:cxnSp>
          <p:nvCxnSpPr>
            <p:cNvPr id="9" name="Straight Connector 11"/>
            <p:cNvCxnSpPr>
              <a:cxnSpLocks noChangeShapeType="1"/>
            </p:cNvCxnSpPr>
            <p:nvPr/>
          </p:nvCxnSpPr>
          <p:spPr bwMode="auto">
            <a:xfrm rot="16200000" flipH="1">
              <a:off x="1547019" y="3976137"/>
              <a:ext cx="3376447" cy="9207"/>
            </a:xfrm>
            <a:prstGeom prst="line">
              <a:avLst/>
            </a:prstGeom>
            <a:noFill/>
            <a:ln w="3810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TextBox 12"/>
            <p:cNvSpPr txBox="1">
              <a:spLocks noChangeArrowheads="1"/>
            </p:cNvSpPr>
            <p:nvPr/>
          </p:nvSpPr>
          <p:spPr bwMode="auto">
            <a:xfrm>
              <a:off x="2818448" y="1896033"/>
              <a:ext cx="78740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LRAS</a:t>
              </a:r>
            </a:p>
          </p:txBody>
        </p:sp>
      </p:grpSp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1893887" y="1312863"/>
            <a:ext cx="869149" cy="3797300"/>
            <a:chOff x="2720879" y="1871649"/>
            <a:chExt cx="869937" cy="3797315"/>
          </a:xfrm>
        </p:grpSpPr>
        <p:cxnSp>
          <p:nvCxnSpPr>
            <p:cNvPr id="12" name="Straight Connector 11"/>
            <p:cNvCxnSpPr>
              <a:cxnSpLocks noChangeShapeType="1"/>
            </p:cNvCxnSpPr>
            <p:nvPr/>
          </p:nvCxnSpPr>
          <p:spPr bwMode="auto">
            <a:xfrm rot="16200000" flipH="1">
              <a:off x="1547019" y="3976137"/>
              <a:ext cx="3376447" cy="9207"/>
            </a:xfrm>
            <a:prstGeom prst="line">
              <a:avLst/>
            </a:prstGeom>
            <a:noFill/>
            <a:ln w="38100" algn="ctr">
              <a:solidFill>
                <a:srgbClr val="FF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TextBox 15"/>
            <p:cNvSpPr txBox="1">
              <a:spLocks noChangeArrowheads="1"/>
            </p:cNvSpPr>
            <p:nvPr/>
          </p:nvSpPr>
          <p:spPr bwMode="auto">
            <a:xfrm>
              <a:off x="2720879" y="1871649"/>
              <a:ext cx="869937" cy="36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LRAS″</a:t>
              </a:r>
            </a:p>
          </p:txBody>
        </p:sp>
      </p:grpSp>
      <p:grpSp>
        <p:nvGrpSpPr>
          <p:cNvPr id="14" name="Group 53"/>
          <p:cNvGrpSpPr>
            <a:grpSpLocks/>
          </p:cNvGrpSpPr>
          <p:nvPr/>
        </p:nvGrpSpPr>
        <p:grpSpPr bwMode="auto">
          <a:xfrm>
            <a:off x="441325" y="5105403"/>
            <a:ext cx="4832350" cy="718320"/>
            <a:chOff x="648963" y="5105946"/>
            <a:chExt cx="4832350" cy="717897"/>
          </a:xfrm>
        </p:grpSpPr>
        <p:grpSp>
          <p:nvGrpSpPr>
            <p:cNvPr id="15" name="Group 47"/>
            <p:cNvGrpSpPr>
              <a:grpSpLocks/>
            </p:cNvGrpSpPr>
            <p:nvPr/>
          </p:nvGrpSpPr>
          <p:grpSpPr bwMode="auto">
            <a:xfrm>
              <a:off x="648963" y="5106338"/>
              <a:ext cx="4832350" cy="717505"/>
              <a:chOff x="826514" y="5664506"/>
              <a:chExt cx="4833438" cy="718410"/>
            </a:xfrm>
          </p:grpSpPr>
          <p:cxnSp>
            <p:nvCxnSpPr>
              <p:cNvPr id="18" name="Straight Connector 23"/>
              <p:cNvCxnSpPr>
                <a:cxnSpLocks noChangeShapeType="1"/>
              </p:cNvCxnSpPr>
              <p:nvPr/>
            </p:nvCxnSpPr>
            <p:spPr bwMode="auto">
              <a:xfrm>
                <a:off x="1258799" y="5664506"/>
                <a:ext cx="4001985" cy="1588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9" name="TextBox 24"/>
              <p:cNvSpPr txBox="1">
                <a:spLocks noChangeArrowheads="1"/>
              </p:cNvSpPr>
              <p:nvPr/>
            </p:nvSpPr>
            <p:spPr bwMode="auto">
              <a:xfrm>
                <a:off x="3538381" y="5735759"/>
                <a:ext cx="2121571" cy="6471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800" smtClean="0">
                    <a:solidFill>
                      <a:srgbClr val="000000"/>
                    </a:solidFill>
                  </a:rPr>
                  <a:t>Real GDP</a:t>
                </a:r>
              </a:p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800" smtClean="0">
                    <a:solidFill>
                      <a:srgbClr val="000000"/>
                    </a:solidFill>
                  </a:rPr>
                  <a:t> (trillions of dollars)</a:t>
                </a:r>
              </a:p>
            </p:txBody>
          </p:sp>
          <p:cxnSp>
            <p:nvCxnSpPr>
              <p:cNvPr id="20" name="Straight Connector 25"/>
              <p:cNvCxnSpPr>
                <a:cxnSpLocks noChangeShapeType="1"/>
              </p:cNvCxnSpPr>
              <p:nvPr/>
            </p:nvCxnSpPr>
            <p:spPr bwMode="auto">
              <a:xfrm rot="5400000">
                <a:off x="3574569" y="5735824"/>
                <a:ext cx="142504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1" name="TextBox 26"/>
              <p:cNvSpPr txBox="1">
                <a:spLocks noChangeArrowheads="1"/>
              </p:cNvSpPr>
              <p:nvPr/>
            </p:nvSpPr>
            <p:spPr bwMode="auto">
              <a:xfrm>
                <a:off x="826514" y="5739716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800" smtClean="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22" name="TextBox 27"/>
              <p:cNvSpPr txBox="1">
                <a:spLocks noChangeArrowheads="1"/>
              </p:cNvSpPr>
              <p:nvPr/>
            </p:nvSpPr>
            <p:spPr bwMode="auto">
              <a:xfrm>
                <a:off x="3338124" y="5785309"/>
                <a:ext cx="633650" cy="3695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800" dirty="0" smtClean="0">
                    <a:solidFill>
                      <a:srgbClr val="000000"/>
                    </a:solidFill>
                  </a:rPr>
                  <a:t>17.0</a:t>
                </a:r>
              </a:p>
            </p:txBody>
          </p:sp>
        </p:grpSp>
        <p:cxnSp>
          <p:nvCxnSpPr>
            <p:cNvPr id="16" name="Straight Connector 25"/>
            <p:cNvCxnSpPr>
              <a:cxnSpLocks noChangeShapeType="1"/>
            </p:cNvCxnSpPr>
            <p:nvPr/>
          </p:nvCxnSpPr>
          <p:spPr bwMode="auto">
            <a:xfrm rot="5400000">
              <a:off x="2551364" y="5176324"/>
              <a:ext cx="142343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TextBox 27"/>
            <p:cNvSpPr txBox="1">
              <a:spLocks noChangeArrowheads="1"/>
            </p:cNvSpPr>
            <p:nvPr/>
          </p:nvSpPr>
          <p:spPr bwMode="auto">
            <a:xfrm>
              <a:off x="2314906" y="5225753"/>
              <a:ext cx="633507" cy="369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dirty="0" smtClean="0">
                  <a:solidFill>
                    <a:srgbClr val="000000"/>
                  </a:solidFill>
                </a:rPr>
                <a:t>16.8</a:t>
              </a:r>
            </a:p>
          </p:txBody>
        </p:sp>
      </p:grpSp>
      <p:grpSp>
        <p:nvGrpSpPr>
          <p:cNvPr id="23" name="Group 18"/>
          <p:cNvGrpSpPr>
            <a:grpSpLocks/>
          </p:cNvGrpSpPr>
          <p:nvPr/>
        </p:nvGrpSpPr>
        <p:grpSpPr bwMode="auto">
          <a:xfrm>
            <a:off x="2476500" y="1958975"/>
            <a:ext cx="735013" cy="2790825"/>
            <a:chOff x="2861953" y="2517587"/>
            <a:chExt cx="736270" cy="2790238"/>
          </a:xfrm>
        </p:grpSpPr>
        <p:cxnSp>
          <p:nvCxnSpPr>
            <p:cNvPr id="24" name="Straight Arrow Connector 19"/>
            <p:cNvCxnSpPr>
              <a:cxnSpLocks noChangeShapeType="1"/>
            </p:cNvCxnSpPr>
            <p:nvPr/>
          </p:nvCxnSpPr>
          <p:spPr bwMode="auto">
            <a:xfrm>
              <a:off x="2861953" y="2517587"/>
              <a:ext cx="73627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Arrow Connector 20"/>
            <p:cNvCxnSpPr>
              <a:cxnSpLocks noChangeShapeType="1"/>
            </p:cNvCxnSpPr>
            <p:nvPr/>
          </p:nvCxnSpPr>
          <p:spPr bwMode="auto">
            <a:xfrm>
              <a:off x="2861953" y="5306237"/>
              <a:ext cx="73627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6" name="Group 13"/>
          <p:cNvGrpSpPr>
            <a:grpSpLocks/>
          </p:cNvGrpSpPr>
          <p:nvPr/>
        </p:nvGrpSpPr>
        <p:grpSpPr bwMode="auto">
          <a:xfrm>
            <a:off x="212725" y="1325563"/>
            <a:ext cx="671513" cy="3792537"/>
            <a:chOff x="729617" y="1480633"/>
            <a:chExt cx="670890" cy="3792794"/>
          </a:xfrm>
        </p:grpSpPr>
        <p:cxnSp>
          <p:nvCxnSpPr>
            <p:cNvPr id="27" name="Straight Connector 14"/>
            <p:cNvCxnSpPr>
              <a:cxnSpLocks noChangeShapeType="1"/>
            </p:cNvCxnSpPr>
            <p:nvPr/>
          </p:nvCxnSpPr>
          <p:spPr bwMode="auto">
            <a:xfrm rot="16200000" flipH="1">
              <a:off x="-495922" y="3376997"/>
              <a:ext cx="3792794" cy="6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Connector 15"/>
            <p:cNvCxnSpPr>
              <a:cxnSpLocks noChangeShapeType="1"/>
            </p:cNvCxnSpPr>
            <p:nvPr/>
          </p:nvCxnSpPr>
          <p:spPr bwMode="auto">
            <a:xfrm rot="10800000">
              <a:off x="1235045" y="3990155"/>
              <a:ext cx="14250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Connector 16"/>
            <p:cNvCxnSpPr>
              <a:cxnSpLocks noChangeShapeType="1"/>
            </p:cNvCxnSpPr>
            <p:nvPr/>
          </p:nvCxnSpPr>
          <p:spPr bwMode="auto">
            <a:xfrm rot="10800000">
              <a:off x="1235045" y="3204430"/>
              <a:ext cx="14250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extBox 18"/>
            <p:cNvSpPr txBox="1">
              <a:spLocks noChangeArrowheads="1"/>
            </p:cNvSpPr>
            <p:nvPr/>
          </p:nvSpPr>
          <p:spPr bwMode="auto">
            <a:xfrm rot="-5400000">
              <a:off x="693502" y="1913915"/>
              <a:ext cx="723426" cy="646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Price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 level</a:t>
              </a:r>
            </a:p>
          </p:txBody>
        </p:sp>
        <p:sp>
          <p:nvSpPr>
            <p:cNvPr id="31" name="TextBox 19"/>
            <p:cNvSpPr txBox="1">
              <a:spLocks noChangeArrowheads="1"/>
            </p:cNvSpPr>
            <p:nvPr/>
          </p:nvSpPr>
          <p:spPr bwMode="auto">
            <a:xfrm>
              <a:off x="729617" y="2990639"/>
              <a:ext cx="552310" cy="369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115</a:t>
              </a:r>
            </a:p>
          </p:txBody>
        </p:sp>
        <p:sp>
          <p:nvSpPr>
            <p:cNvPr id="32" name="TextBox 21"/>
            <p:cNvSpPr txBox="1">
              <a:spLocks noChangeArrowheads="1"/>
            </p:cNvSpPr>
            <p:nvPr/>
          </p:nvSpPr>
          <p:spPr bwMode="auto">
            <a:xfrm>
              <a:off x="729620" y="3782329"/>
              <a:ext cx="552310" cy="369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110</a:t>
              </a:r>
            </a:p>
          </p:txBody>
        </p:sp>
      </p:grpSp>
      <p:grpSp>
        <p:nvGrpSpPr>
          <p:cNvPr id="33" name="Group 38"/>
          <p:cNvGrpSpPr>
            <a:grpSpLocks/>
          </p:cNvGrpSpPr>
          <p:nvPr/>
        </p:nvGrpSpPr>
        <p:grpSpPr bwMode="auto">
          <a:xfrm>
            <a:off x="1870075" y="2387600"/>
            <a:ext cx="2863082" cy="2220964"/>
            <a:chOff x="2907678" y="2532666"/>
            <a:chExt cx="2095750" cy="2324596"/>
          </a:xfrm>
        </p:grpSpPr>
        <p:sp>
          <p:nvSpPr>
            <p:cNvPr id="34" name="Freeform 29"/>
            <p:cNvSpPr>
              <a:spLocks noChangeArrowheads="1"/>
            </p:cNvSpPr>
            <p:nvPr/>
          </p:nvSpPr>
          <p:spPr bwMode="auto">
            <a:xfrm>
              <a:off x="2907678" y="2532666"/>
              <a:ext cx="1747484" cy="2074803"/>
            </a:xfrm>
            <a:custGeom>
              <a:avLst/>
              <a:gdLst>
                <a:gd name="T0" fmla="*/ 0 w 3740727"/>
                <a:gd name="T1" fmla="*/ 0 h 1900052"/>
                <a:gd name="T2" fmla="*/ 96052 w 3740727"/>
                <a:gd name="T3" fmla="*/ 1623564 h 1900052"/>
                <a:gd name="T4" fmla="*/ 213074 w 3740727"/>
                <a:gd name="T5" fmla="*/ 2597701 h 1900052"/>
                <a:gd name="T6" fmla="*/ 0 60000 65536"/>
                <a:gd name="T7" fmla="*/ 0 60000 65536"/>
                <a:gd name="T8" fmla="*/ 0 60000 65536"/>
                <a:gd name="T9" fmla="*/ 0 w 3740727"/>
                <a:gd name="T10" fmla="*/ 0 h 1900052"/>
                <a:gd name="T11" fmla="*/ 3740727 w 3740727"/>
                <a:gd name="T12" fmla="*/ 1900052 h 19000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0727" h="1900052">
                  <a:moveTo>
                    <a:pt x="0" y="0"/>
                  </a:moveTo>
                  <a:cubicBezTo>
                    <a:pt x="531421" y="435429"/>
                    <a:pt x="1062842" y="870858"/>
                    <a:pt x="1686296" y="1187533"/>
                  </a:cubicBezTo>
                  <a:cubicBezTo>
                    <a:pt x="2309750" y="1504208"/>
                    <a:pt x="3412176" y="1787237"/>
                    <a:pt x="3740727" y="1900052"/>
                  </a:cubicBezTo>
                </a:path>
              </a:pathLst>
            </a:custGeom>
            <a:noFill/>
            <a:ln w="38100" algn="ctr">
              <a:solidFill>
                <a:srgbClr val="2121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5" name="TextBox 37"/>
            <p:cNvSpPr txBox="1">
              <a:spLocks noChangeArrowheads="1"/>
            </p:cNvSpPr>
            <p:nvPr/>
          </p:nvSpPr>
          <p:spPr bwMode="auto">
            <a:xfrm>
              <a:off x="4633577" y="4470697"/>
              <a:ext cx="369851" cy="386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dirty="0" smtClean="0">
                  <a:solidFill>
                    <a:srgbClr val="000000"/>
                  </a:solidFill>
                </a:rPr>
                <a:t>AD</a:t>
              </a:r>
            </a:p>
          </p:txBody>
        </p:sp>
      </p:grpSp>
      <p:grpSp>
        <p:nvGrpSpPr>
          <p:cNvPr id="36" name="Group 42"/>
          <p:cNvGrpSpPr>
            <a:grpSpLocks/>
          </p:cNvGrpSpPr>
          <p:nvPr/>
        </p:nvGrpSpPr>
        <p:grpSpPr bwMode="auto">
          <a:xfrm>
            <a:off x="1668463" y="2220913"/>
            <a:ext cx="3201987" cy="2565400"/>
            <a:chOff x="2374700" y="2934740"/>
            <a:chExt cx="2559221" cy="2589962"/>
          </a:xfrm>
        </p:grpSpPr>
        <p:sp>
          <p:nvSpPr>
            <p:cNvPr id="37" name="TextBox 9"/>
            <p:cNvSpPr txBox="1">
              <a:spLocks noChangeArrowheads="1"/>
            </p:cNvSpPr>
            <p:nvPr/>
          </p:nvSpPr>
          <p:spPr bwMode="auto">
            <a:xfrm>
              <a:off x="4089317" y="2934740"/>
              <a:ext cx="844604" cy="372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SRAS</a:t>
              </a:r>
              <a:r>
                <a:rPr lang="en-US" sz="1800" baseline="-25000" dirty="0" smtClean="0">
                  <a:solidFill>
                    <a:srgbClr val="000000"/>
                  </a:solidFill>
                </a:rPr>
                <a:t>110</a:t>
              </a:r>
              <a:endParaRPr lang="en-US" sz="1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8" name="Freeform 41"/>
            <p:cNvSpPr>
              <a:spLocks noChangeArrowheads="1"/>
            </p:cNvSpPr>
            <p:nvPr/>
          </p:nvSpPr>
          <p:spPr bwMode="auto">
            <a:xfrm>
              <a:off x="2374700" y="3270478"/>
              <a:ext cx="2136276" cy="2254224"/>
            </a:xfrm>
            <a:custGeom>
              <a:avLst/>
              <a:gdLst>
                <a:gd name="T0" fmla="*/ 5088255 w 1531917"/>
                <a:gd name="T1" fmla="*/ 0 h 2565070"/>
                <a:gd name="T2" fmla="*/ 3234394 w 1531917"/>
                <a:gd name="T3" fmla="*/ 836606 h 2565070"/>
                <a:gd name="T4" fmla="*/ 0 w 1531917"/>
                <a:gd name="T5" fmla="*/ 1531415 h 2565070"/>
                <a:gd name="T6" fmla="*/ 0 60000 65536"/>
                <a:gd name="T7" fmla="*/ 0 60000 65536"/>
                <a:gd name="T8" fmla="*/ 0 60000 65536"/>
                <a:gd name="T9" fmla="*/ 0 w 1531917"/>
                <a:gd name="T10" fmla="*/ 0 h 2565070"/>
                <a:gd name="T11" fmla="*/ 1531917 w 1531917"/>
                <a:gd name="T12" fmla="*/ 2565070 h 25650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1917" h="2565070">
                  <a:moveTo>
                    <a:pt x="1531917" y="0"/>
                  </a:moveTo>
                  <a:cubicBezTo>
                    <a:pt x="1380506" y="486888"/>
                    <a:pt x="1229096" y="973776"/>
                    <a:pt x="973777" y="1401288"/>
                  </a:cubicBezTo>
                  <a:cubicBezTo>
                    <a:pt x="718458" y="1828800"/>
                    <a:pt x="359229" y="2196935"/>
                    <a:pt x="0" y="2565070"/>
                  </a:cubicBezTo>
                </a:path>
              </a:pathLst>
            </a:custGeom>
            <a:noFill/>
            <a:ln w="3810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grpSp>
        <p:nvGrpSpPr>
          <p:cNvPr id="39" name="Group 54"/>
          <p:cNvGrpSpPr>
            <a:grpSpLocks/>
          </p:cNvGrpSpPr>
          <p:nvPr/>
        </p:nvGrpSpPr>
        <p:grpSpPr bwMode="auto">
          <a:xfrm>
            <a:off x="1347788" y="1662113"/>
            <a:ext cx="3060700" cy="1984375"/>
            <a:chOff x="2867915" y="2883301"/>
            <a:chExt cx="2431284" cy="2214211"/>
          </a:xfrm>
        </p:grpSpPr>
        <p:sp>
          <p:nvSpPr>
            <p:cNvPr id="40" name="Freeform 56"/>
            <p:cNvSpPr>
              <a:spLocks noChangeArrowheads="1"/>
            </p:cNvSpPr>
            <p:nvPr/>
          </p:nvSpPr>
          <p:spPr bwMode="auto">
            <a:xfrm>
              <a:off x="2867915" y="3174972"/>
              <a:ext cx="1678870" cy="1922540"/>
            </a:xfrm>
            <a:custGeom>
              <a:avLst/>
              <a:gdLst>
                <a:gd name="T0" fmla="*/ 2441065 w 1531917"/>
                <a:gd name="T1" fmla="*/ 0 h 2565070"/>
                <a:gd name="T2" fmla="*/ 1551685 w 1531917"/>
                <a:gd name="T3" fmla="*/ 513068 h 2565070"/>
                <a:gd name="T4" fmla="*/ 0 w 1531917"/>
                <a:gd name="T5" fmla="*/ 939176 h 2565070"/>
                <a:gd name="T6" fmla="*/ 0 60000 65536"/>
                <a:gd name="T7" fmla="*/ 0 60000 65536"/>
                <a:gd name="T8" fmla="*/ 0 60000 65536"/>
                <a:gd name="T9" fmla="*/ 0 w 1531917"/>
                <a:gd name="T10" fmla="*/ 0 h 2565070"/>
                <a:gd name="T11" fmla="*/ 1531917 w 1531917"/>
                <a:gd name="T12" fmla="*/ 2565070 h 25650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1917" h="2565070">
                  <a:moveTo>
                    <a:pt x="1531917" y="0"/>
                  </a:moveTo>
                  <a:cubicBezTo>
                    <a:pt x="1380506" y="486888"/>
                    <a:pt x="1229096" y="973776"/>
                    <a:pt x="973777" y="1401288"/>
                  </a:cubicBezTo>
                  <a:cubicBezTo>
                    <a:pt x="718458" y="1828800"/>
                    <a:pt x="359229" y="2196935"/>
                    <a:pt x="0" y="2565070"/>
                  </a:cubicBezTo>
                </a:path>
              </a:pathLst>
            </a:custGeom>
            <a:noFill/>
            <a:ln w="38100" algn="ctr">
              <a:solidFill>
                <a:srgbClr val="FF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1" name="TextBox 55"/>
            <p:cNvSpPr txBox="1">
              <a:spLocks noChangeArrowheads="1"/>
            </p:cNvSpPr>
            <p:nvPr/>
          </p:nvSpPr>
          <p:spPr bwMode="auto">
            <a:xfrm>
              <a:off x="4459926" y="2883301"/>
              <a:ext cx="839273" cy="412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SRAS</a:t>
              </a:r>
              <a:r>
                <a:rPr lang="en-US" sz="1800" baseline="-25000" dirty="0" smtClean="0">
                  <a:solidFill>
                    <a:srgbClr val="000000"/>
                  </a:solidFill>
                </a:rPr>
                <a:t>115</a:t>
              </a:r>
              <a:endParaRPr lang="en-US" sz="180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2" name="Group 100"/>
          <p:cNvGrpSpPr>
            <a:grpSpLocks/>
          </p:cNvGrpSpPr>
          <p:nvPr/>
        </p:nvGrpSpPr>
        <p:grpSpPr bwMode="auto">
          <a:xfrm>
            <a:off x="2327275" y="2851150"/>
            <a:ext cx="517525" cy="369888"/>
            <a:chOff x="2084502" y="1948321"/>
            <a:chExt cx="517024" cy="370685"/>
          </a:xfrm>
        </p:grpSpPr>
        <p:sp>
          <p:nvSpPr>
            <p:cNvPr id="43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4" name="TextBox 69"/>
            <p:cNvSpPr txBox="1">
              <a:spLocks noChangeArrowheads="1"/>
            </p:cNvSpPr>
            <p:nvPr/>
          </p:nvSpPr>
          <p:spPr bwMode="auto">
            <a:xfrm>
              <a:off x="2301569" y="1948321"/>
              <a:ext cx="299957" cy="370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smtClean="0">
                  <a:solidFill>
                    <a:srgbClr val="000000"/>
                  </a:solidFill>
                </a:rPr>
                <a:t>c</a:t>
              </a:r>
            </a:p>
          </p:txBody>
        </p:sp>
      </p:grpSp>
      <p:grpSp>
        <p:nvGrpSpPr>
          <p:cNvPr id="45" name="Group 100"/>
          <p:cNvGrpSpPr>
            <a:grpSpLocks/>
          </p:cNvGrpSpPr>
          <p:nvPr/>
        </p:nvGrpSpPr>
        <p:grpSpPr bwMode="auto">
          <a:xfrm>
            <a:off x="3205163" y="3632200"/>
            <a:ext cx="530225" cy="369888"/>
            <a:chOff x="2084502" y="1948320"/>
            <a:chExt cx="530006" cy="369649"/>
          </a:xfrm>
        </p:grpSpPr>
        <p:sp>
          <p:nvSpPr>
            <p:cNvPr id="46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7" name="TextBox 69"/>
            <p:cNvSpPr txBox="1">
              <a:spLocks noChangeArrowheads="1"/>
            </p:cNvSpPr>
            <p:nvPr/>
          </p:nvSpPr>
          <p:spPr bwMode="auto">
            <a:xfrm>
              <a:off x="2301571" y="1948320"/>
              <a:ext cx="312937" cy="369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smtClean="0">
                  <a:solidFill>
                    <a:srgbClr val="000000"/>
                  </a:solidFill>
                </a:rPr>
                <a:t>a</a:t>
              </a:r>
            </a:p>
          </p:txBody>
        </p:sp>
      </p:grpSp>
      <p:cxnSp>
        <p:nvCxnSpPr>
          <p:cNvPr id="48" name="Straight Connector 47"/>
          <p:cNvCxnSpPr>
            <a:cxnSpLocks noChangeShapeType="1"/>
          </p:cNvCxnSpPr>
          <p:nvPr/>
        </p:nvCxnSpPr>
        <p:spPr bwMode="auto">
          <a:xfrm>
            <a:off x="884238" y="3835400"/>
            <a:ext cx="2387600" cy="127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48"/>
          <p:cNvCxnSpPr>
            <a:cxnSpLocks noChangeShapeType="1"/>
          </p:cNvCxnSpPr>
          <p:nvPr/>
        </p:nvCxnSpPr>
        <p:spPr bwMode="auto">
          <a:xfrm flipV="1">
            <a:off x="860425" y="3051175"/>
            <a:ext cx="1544638" cy="127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Arrow Connector 49"/>
          <p:cNvCxnSpPr>
            <a:cxnSpLocks noChangeShapeType="1"/>
          </p:cNvCxnSpPr>
          <p:nvPr/>
        </p:nvCxnSpPr>
        <p:spPr bwMode="auto">
          <a:xfrm>
            <a:off x="2698750" y="2895600"/>
            <a:ext cx="1357313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53651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Hysteresis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Hysteresis  </a:t>
            </a:r>
            <a:endParaRPr lang="en-US" dirty="0"/>
          </a:p>
          <a:p>
            <a:pPr lvl="1"/>
            <a:r>
              <a:rPr lang="en-US" dirty="0"/>
              <a:t>The theory that the </a:t>
            </a:r>
            <a:r>
              <a:rPr lang="en-US" dirty="0" smtClean="0"/>
              <a:t>natural rate </a:t>
            </a:r>
            <a:r>
              <a:rPr lang="en-US" dirty="0"/>
              <a:t>of </a:t>
            </a:r>
            <a:r>
              <a:rPr lang="en-US" dirty="0" smtClean="0"/>
              <a:t>unemployment depends </a:t>
            </a:r>
            <a:r>
              <a:rPr lang="en-US" dirty="0"/>
              <a:t>in part on the </a:t>
            </a:r>
            <a:r>
              <a:rPr lang="en-US" dirty="0" smtClean="0"/>
              <a:t>recent history </a:t>
            </a:r>
            <a:r>
              <a:rPr lang="en-US" dirty="0"/>
              <a:t>of </a:t>
            </a:r>
            <a:r>
              <a:rPr lang="en-US" dirty="0" smtClean="0"/>
              <a:t>unemployment</a:t>
            </a:r>
          </a:p>
          <a:p>
            <a:pPr lvl="1"/>
            <a:r>
              <a:rPr lang="en-US" dirty="0" smtClean="0"/>
              <a:t>A long </a:t>
            </a:r>
            <a:r>
              <a:rPr lang="en-US" dirty="0"/>
              <a:t>period of </a:t>
            </a:r>
            <a:r>
              <a:rPr lang="en-US" dirty="0" smtClean="0"/>
              <a:t>high unemployment </a:t>
            </a:r>
            <a:r>
              <a:rPr lang="en-US" dirty="0"/>
              <a:t>can </a:t>
            </a:r>
            <a:r>
              <a:rPr lang="en-US" dirty="0" smtClean="0"/>
              <a:t>increase the </a:t>
            </a:r>
            <a:r>
              <a:rPr lang="en-US" dirty="0"/>
              <a:t>natural rate </a:t>
            </a:r>
            <a:r>
              <a:rPr lang="en-US" dirty="0" smtClean="0"/>
              <a:t>of unemployment</a:t>
            </a:r>
          </a:p>
          <a:p>
            <a:pPr lvl="2"/>
            <a:r>
              <a:rPr lang="en-US" dirty="0"/>
              <a:t>The longer the actual unemployment rate remains above what had </a:t>
            </a:r>
            <a:r>
              <a:rPr lang="en-US" dirty="0" smtClean="0"/>
              <a:t>been the </a:t>
            </a:r>
            <a:r>
              <a:rPr lang="en-US" dirty="0"/>
              <a:t>natural rate, the more the natural rate itself increases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22264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 and Aggregate Supply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Labor</a:t>
            </a:r>
          </a:p>
          <a:p>
            <a:pPr lvl="1"/>
            <a:r>
              <a:rPr lang="en-US" dirty="0" smtClean="0"/>
              <a:t>Most important resource</a:t>
            </a:r>
          </a:p>
          <a:p>
            <a:pPr lvl="1"/>
            <a:r>
              <a:rPr lang="en-US" dirty="0" smtClean="0"/>
              <a:t>Account for about 70</a:t>
            </a:r>
            <a:r>
              <a:rPr lang="en-US" dirty="0"/>
              <a:t>% of production costs</a:t>
            </a:r>
          </a:p>
          <a:p>
            <a:r>
              <a:rPr lang="en-US" dirty="0"/>
              <a:t>Supply of </a:t>
            </a:r>
            <a:r>
              <a:rPr lang="en-US" dirty="0" smtClean="0"/>
              <a:t>labor depends on</a:t>
            </a:r>
            <a:endParaRPr lang="en-US" dirty="0"/>
          </a:p>
          <a:p>
            <a:pPr lvl="1"/>
            <a:r>
              <a:rPr lang="en-US" dirty="0" smtClean="0"/>
              <a:t>Size and abilities </a:t>
            </a:r>
            <a:r>
              <a:rPr lang="en-US" dirty="0"/>
              <a:t>of adult population</a:t>
            </a:r>
          </a:p>
          <a:p>
            <a:pPr lvl="1"/>
            <a:r>
              <a:rPr lang="en-US" dirty="0"/>
              <a:t>Preferences for work </a:t>
            </a:r>
            <a:r>
              <a:rPr lang="en-US" dirty="0" smtClean="0"/>
              <a:t>versus </a:t>
            </a:r>
            <a:r>
              <a:rPr lang="en-US" dirty="0"/>
              <a:t>leisure</a:t>
            </a:r>
          </a:p>
          <a:p>
            <a:r>
              <a:rPr lang="en-US" dirty="0"/>
              <a:t>Higher wage</a:t>
            </a:r>
          </a:p>
          <a:p>
            <a:pPr lvl="1"/>
            <a:r>
              <a:rPr lang="en-US" dirty="0"/>
              <a:t>More labor </a:t>
            </a:r>
            <a:r>
              <a:rPr lang="en-US" dirty="0" smtClean="0"/>
              <a:t>supplied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1600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Hysteresis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</a:t>
            </a:r>
            <a:r>
              <a:rPr lang="en-US" dirty="0"/>
              <a:t>rate of unemployment has increased in </a:t>
            </a:r>
            <a:r>
              <a:rPr lang="en-US" dirty="0" smtClean="0"/>
              <a:t>Europe</a:t>
            </a:r>
          </a:p>
          <a:p>
            <a:pPr lvl="1"/>
            <a:r>
              <a:rPr lang="en-US" dirty="0" smtClean="0"/>
              <a:t>Hysteresis </a:t>
            </a:r>
          </a:p>
          <a:p>
            <a:pPr lvl="1"/>
            <a:r>
              <a:rPr lang="en-US" dirty="0" smtClean="0"/>
              <a:t>Generous unemployment </a:t>
            </a:r>
            <a:r>
              <a:rPr lang="en-US" dirty="0"/>
              <a:t>benefits indefinitely, </a:t>
            </a:r>
            <a:r>
              <a:rPr lang="en-US" dirty="0" smtClean="0"/>
              <a:t>reducing the </a:t>
            </a:r>
            <a:r>
              <a:rPr lang="en-US" dirty="0"/>
              <a:t>hardship of </a:t>
            </a:r>
            <a:r>
              <a:rPr lang="en-US" dirty="0" smtClean="0"/>
              <a:t>unemployment</a:t>
            </a:r>
          </a:p>
          <a:p>
            <a:pPr lvl="1"/>
            <a:r>
              <a:rPr lang="en-US" dirty="0" smtClean="0"/>
              <a:t>Benefits are 60% to 80% of lost pay</a:t>
            </a:r>
          </a:p>
          <a:p>
            <a:pPr lvl="1"/>
            <a:r>
              <a:rPr lang="en-US" dirty="0" smtClean="0"/>
              <a:t>Legislation: more difficult to layoff workers</a:t>
            </a:r>
          </a:p>
          <a:p>
            <a:pPr lvl="1"/>
            <a:r>
              <a:rPr lang="en-US" dirty="0" smtClean="0"/>
              <a:t>Mandatory severance pay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8054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684" y="60325"/>
            <a:ext cx="8434316" cy="865188"/>
          </a:xfrm>
        </p:spPr>
        <p:txBody>
          <a:bodyPr/>
          <a:lstStyle/>
          <a:p>
            <a:r>
              <a:rPr lang="en-US" dirty="0"/>
              <a:t>Labor and Aggregate Supply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Higher price level</a:t>
            </a:r>
          </a:p>
          <a:p>
            <a:pPr lvl="1"/>
            <a:r>
              <a:rPr lang="en-US" dirty="0"/>
              <a:t>The less the money wage </a:t>
            </a:r>
            <a:r>
              <a:rPr lang="en-US" dirty="0" smtClean="0"/>
              <a:t>purchases</a:t>
            </a:r>
            <a:endParaRPr lang="en-US" dirty="0"/>
          </a:p>
          <a:p>
            <a:pPr lvl="1"/>
            <a:r>
              <a:rPr lang="en-US" dirty="0"/>
              <a:t>The less attractive </a:t>
            </a:r>
            <a:r>
              <a:rPr lang="en-US" dirty="0" smtClean="0"/>
              <a:t>that wage to workers </a:t>
            </a:r>
            <a:endParaRPr lang="en-US" dirty="0"/>
          </a:p>
          <a:p>
            <a:r>
              <a:rPr lang="en-US" dirty="0"/>
              <a:t>Nominal wage</a:t>
            </a:r>
          </a:p>
          <a:p>
            <a:pPr lvl="1"/>
            <a:r>
              <a:rPr lang="en-US" dirty="0"/>
              <a:t>In dollars of the current year</a:t>
            </a:r>
          </a:p>
          <a:p>
            <a:r>
              <a:rPr lang="en-US" dirty="0"/>
              <a:t>Real wage</a:t>
            </a:r>
          </a:p>
          <a:p>
            <a:pPr lvl="1"/>
            <a:r>
              <a:rPr lang="en-US" dirty="0"/>
              <a:t>In dollars of constant purchasing power</a:t>
            </a:r>
          </a:p>
          <a:p>
            <a:r>
              <a:rPr lang="en-US" dirty="0"/>
              <a:t>Wage </a:t>
            </a:r>
            <a:r>
              <a:rPr lang="en-US" dirty="0" smtClean="0"/>
              <a:t>negotiation</a:t>
            </a:r>
          </a:p>
          <a:p>
            <a:pPr lvl="1"/>
            <a:r>
              <a:rPr lang="en-US" dirty="0" smtClean="0"/>
              <a:t>Based on the expected </a:t>
            </a:r>
            <a:r>
              <a:rPr lang="en-US" dirty="0"/>
              <a:t>price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43047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740" y="60325"/>
            <a:ext cx="8475260" cy="865188"/>
          </a:xfrm>
        </p:spPr>
        <p:txBody>
          <a:bodyPr/>
          <a:lstStyle/>
          <a:p>
            <a:r>
              <a:rPr lang="en-US" dirty="0"/>
              <a:t>Potential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Potential output</a:t>
            </a:r>
          </a:p>
          <a:p>
            <a:pPr lvl="1">
              <a:defRPr/>
            </a:pPr>
            <a:r>
              <a:rPr lang="en-US" dirty="0" smtClean="0"/>
              <a:t>Output level when there are no </a:t>
            </a:r>
            <a:r>
              <a:rPr lang="en-US" dirty="0"/>
              <a:t>surprises about price level</a:t>
            </a:r>
          </a:p>
          <a:p>
            <a:pPr lvl="1">
              <a:defRPr/>
            </a:pPr>
            <a:r>
              <a:rPr lang="en-US" dirty="0" smtClean="0"/>
              <a:t>Economy’s maximum </a:t>
            </a:r>
            <a:r>
              <a:rPr lang="en-US" dirty="0"/>
              <a:t>sustainable output, given</a:t>
            </a:r>
          </a:p>
          <a:p>
            <a:pPr lvl="2">
              <a:defRPr/>
            </a:pPr>
            <a:r>
              <a:rPr lang="en-US" dirty="0"/>
              <a:t>Supply of </a:t>
            </a:r>
            <a:r>
              <a:rPr lang="en-US" dirty="0" smtClean="0"/>
              <a:t>resources </a:t>
            </a:r>
          </a:p>
          <a:p>
            <a:pPr lvl="2">
              <a:defRPr/>
            </a:pPr>
            <a:r>
              <a:rPr lang="en-US" dirty="0" smtClean="0"/>
              <a:t>Technology and know-how</a:t>
            </a:r>
          </a:p>
          <a:p>
            <a:pPr lvl="2">
              <a:defRPr/>
            </a:pPr>
            <a:r>
              <a:rPr lang="en-US" dirty="0" smtClean="0"/>
              <a:t>Rules </a:t>
            </a:r>
            <a:r>
              <a:rPr lang="en-US" dirty="0"/>
              <a:t>of the game</a:t>
            </a:r>
          </a:p>
          <a:p>
            <a:pPr lvl="1">
              <a:defRPr/>
            </a:pPr>
            <a:r>
              <a:rPr lang="en-US" dirty="0"/>
              <a:t>Natural rate of output</a:t>
            </a:r>
          </a:p>
          <a:p>
            <a:pPr lvl="1">
              <a:defRPr/>
            </a:pPr>
            <a:r>
              <a:rPr lang="en-US" dirty="0"/>
              <a:t>Full-employment rate of </a:t>
            </a:r>
            <a:r>
              <a:rPr lang="en-US" dirty="0" smtClean="0"/>
              <a:t>output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4871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88" y="60325"/>
            <a:ext cx="8461612" cy="865188"/>
          </a:xfrm>
        </p:spPr>
        <p:txBody>
          <a:bodyPr/>
          <a:lstStyle/>
          <a:p>
            <a:r>
              <a:rPr lang="en-US" dirty="0"/>
              <a:t>Natural Rate of Unemployment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Natural rate of unemployment</a:t>
            </a:r>
          </a:p>
          <a:p>
            <a:pPr lvl="1"/>
            <a:r>
              <a:rPr lang="en-US" dirty="0"/>
              <a:t>Unemployment rate </a:t>
            </a:r>
            <a:r>
              <a:rPr lang="en-US" dirty="0" smtClean="0"/>
              <a:t>when the </a:t>
            </a:r>
            <a:r>
              <a:rPr lang="en-US" dirty="0"/>
              <a:t>economy produces its potential output</a:t>
            </a:r>
          </a:p>
          <a:p>
            <a:pPr lvl="1"/>
            <a:r>
              <a:rPr lang="en-US" dirty="0"/>
              <a:t>No cyclical unemployment </a:t>
            </a:r>
          </a:p>
          <a:p>
            <a:pPr lvl="1"/>
            <a:r>
              <a:rPr lang="en-US" dirty="0"/>
              <a:t>Some frictional, structural and seasonal </a:t>
            </a:r>
            <a:r>
              <a:rPr lang="en-US" dirty="0" smtClean="0"/>
              <a:t>unemployment exists</a:t>
            </a:r>
            <a:endParaRPr lang="en-US" dirty="0"/>
          </a:p>
          <a:p>
            <a:pPr lvl="1"/>
            <a:r>
              <a:rPr lang="en-US" dirty="0" smtClean="0"/>
              <a:t>Has ranged from 4% </a:t>
            </a:r>
            <a:r>
              <a:rPr lang="en-US" dirty="0"/>
              <a:t>to 6</a:t>
            </a:r>
            <a:r>
              <a:rPr lang="en-US" dirty="0" smtClean="0"/>
              <a:t>%</a:t>
            </a:r>
          </a:p>
          <a:p>
            <a:pPr lvl="1"/>
            <a:r>
              <a:rPr lang="en-US" dirty="0" smtClean="0"/>
              <a:t>Estimated at 5.0% to 5.2% in 2015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9826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752" y="60325"/>
            <a:ext cx="8243247" cy="865188"/>
          </a:xfrm>
        </p:spPr>
        <p:txBody>
          <a:bodyPr/>
          <a:lstStyle/>
          <a:p>
            <a:r>
              <a:rPr lang="en-US" sz="3500" dirty="0"/>
              <a:t>Actual Price Level </a:t>
            </a:r>
            <a:r>
              <a:rPr lang="en-US" sz="3500" dirty="0" smtClean="0"/>
              <a:t>Higher </a:t>
            </a:r>
            <a:r>
              <a:rPr lang="en-US" sz="3500" dirty="0"/>
              <a:t>Than Expected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run in macroeconomics</a:t>
            </a:r>
          </a:p>
          <a:p>
            <a:pPr lvl="1"/>
            <a:r>
              <a:rPr lang="en-US" dirty="0" smtClean="0"/>
              <a:t>Period during </a:t>
            </a:r>
            <a:r>
              <a:rPr lang="en-US" dirty="0"/>
              <a:t>which some </a:t>
            </a:r>
            <a:r>
              <a:rPr lang="en-US" dirty="0" smtClean="0"/>
              <a:t>resource prices</a:t>
            </a:r>
          </a:p>
          <a:p>
            <a:pPr lvl="2"/>
            <a:r>
              <a:rPr lang="en-US" dirty="0" smtClean="0"/>
              <a:t>Especially </a:t>
            </a:r>
            <a:r>
              <a:rPr lang="en-US" dirty="0"/>
              <a:t>those </a:t>
            </a:r>
            <a:r>
              <a:rPr lang="en-US" dirty="0" smtClean="0"/>
              <a:t>for labor</a:t>
            </a:r>
          </a:p>
          <a:p>
            <a:pPr lvl="1"/>
            <a:r>
              <a:rPr lang="en-US" dirty="0" smtClean="0"/>
              <a:t>Remain </a:t>
            </a:r>
            <a:r>
              <a:rPr lang="en-US" dirty="0"/>
              <a:t>fixed by </a:t>
            </a:r>
            <a:r>
              <a:rPr lang="en-US" dirty="0" smtClean="0"/>
              <a:t>explicit or </a:t>
            </a:r>
            <a:r>
              <a:rPr lang="en-US" dirty="0"/>
              <a:t>implicit </a:t>
            </a:r>
            <a:r>
              <a:rPr lang="en-US" dirty="0" smtClean="0"/>
              <a:t>agreements</a:t>
            </a:r>
          </a:p>
          <a:p>
            <a:r>
              <a:rPr lang="en-US" dirty="0" smtClean="0"/>
              <a:t>Output in </a:t>
            </a:r>
            <a:r>
              <a:rPr lang="en-US" dirty="0"/>
              <a:t>the short run</a:t>
            </a:r>
          </a:p>
          <a:p>
            <a:pPr lvl="1"/>
            <a:r>
              <a:rPr lang="en-US" dirty="0" smtClean="0"/>
              <a:t>Can exceed </a:t>
            </a:r>
            <a:r>
              <a:rPr lang="en-US" dirty="0"/>
              <a:t>the economy’s </a:t>
            </a:r>
            <a:r>
              <a:rPr lang="en-US" dirty="0" smtClean="0"/>
              <a:t>potential</a:t>
            </a:r>
          </a:p>
          <a:p>
            <a:pPr lvl="1"/>
            <a:r>
              <a:rPr lang="en-US" dirty="0" smtClean="0"/>
              <a:t>Can fall </a:t>
            </a:r>
            <a:r>
              <a:rPr lang="en-US" dirty="0"/>
              <a:t>short of that </a:t>
            </a:r>
            <a:r>
              <a:rPr lang="en-US" dirty="0" smtClean="0"/>
              <a:t>potential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99595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752" y="60325"/>
            <a:ext cx="8243247" cy="865188"/>
          </a:xfrm>
        </p:spPr>
        <p:txBody>
          <a:bodyPr/>
          <a:lstStyle/>
          <a:p>
            <a:r>
              <a:rPr lang="en-US" sz="3500" dirty="0"/>
              <a:t>Actual Price Level </a:t>
            </a:r>
            <a:r>
              <a:rPr lang="en-US" sz="3500" dirty="0" smtClean="0"/>
              <a:t>Higher </a:t>
            </a:r>
            <a:r>
              <a:rPr lang="en-US" sz="3500" dirty="0"/>
              <a:t>Than Expected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Price </a:t>
            </a:r>
            <a:r>
              <a:rPr lang="en-US" dirty="0"/>
              <a:t>level &gt; expected</a:t>
            </a:r>
          </a:p>
          <a:p>
            <a:pPr lvl="1"/>
            <a:r>
              <a:rPr lang="en-US" dirty="0"/>
              <a:t>Higher profit per unit</a:t>
            </a:r>
          </a:p>
          <a:p>
            <a:pPr lvl="1"/>
            <a:r>
              <a:rPr lang="en-US" dirty="0" smtClean="0"/>
              <a:t>Profit incentive in the short run to increase </a:t>
            </a:r>
            <a:r>
              <a:rPr lang="en-US" dirty="0"/>
              <a:t>production </a:t>
            </a:r>
          </a:p>
          <a:p>
            <a:pPr lvl="1"/>
            <a:r>
              <a:rPr lang="en-US" dirty="0"/>
              <a:t>Economy’s output &gt; </a:t>
            </a:r>
            <a:r>
              <a:rPr lang="en-US" dirty="0" smtClean="0"/>
              <a:t>potential</a:t>
            </a:r>
          </a:p>
          <a:p>
            <a:pPr lvl="2"/>
            <a:r>
              <a:rPr lang="en-US" dirty="0" smtClean="0"/>
              <a:t>But the higher rate of output is not sustainable in the long run</a:t>
            </a:r>
            <a:endParaRPr lang="en-US" dirty="0"/>
          </a:p>
          <a:p>
            <a:pPr lvl="1"/>
            <a:r>
              <a:rPr lang="en-US" dirty="0"/>
              <a:t>Unemployment &lt; natural rate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66013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book title">
  <a:themeElements>
    <a:clrScheme name="Chapter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apter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hapter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ro">
  <a:themeElements>
    <a:clrScheme name="Chapter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apter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hapter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hapterSlide">
  <a:themeElements>
    <a:clrScheme name="Chapter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apter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hapter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exhibit_figur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exhibit_figure 2 text boxes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exhibit_tabl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case study 2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appendix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25006</TotalTime>
  <Words>3385</Words>
  <Application>Microsoft Office PowerPoint</Application>
  <PresentationFormat>On-screen Show (4:3)</PresentationFormat>
  <Paragraphs>422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40</vt:i4>
      </vt:variant>
    </vt:vector>
  </HeadingPairs>
  <TitlesOfParts>
    <vt:vector size="52" baseType="lpstr">
      <vt:lpstr>Arial</vt:lpstr>
      <vt:lpstr>Calibri</vt:lpstr>
      <vt:lpstr>Cambria</vt:lpstr>
      <vt:lpstr>Times New Roman</vt:lpstr>
      <vt:lpstr>Textbook title</vt:lpstr>
      <vt:lpstr>intro</vt:lpstr>
      <vt:lpstr>ChapterSlide</vt:lpstr>
      <vt:lpstr>exhibit_figure</vt:lpstr>
      <vt:lpstr>exhibit_figure 2 text boxes</vt:lpstr>
      <vt:lpstr>exhibit_table</vt:lpstr>
      <vt:lpstr>case study 2</vt:lpstr>
      <vt:lpstr>appendix</vt:lpstr>
      <vt:lpstr>PowerPoint Presentation</vt:lpstr>
      <vt:lpstr>PowerPoint Presentation</vt:lpstr>
      <vt:lpstr>Aggregate Supply in the Short Run</vt:lpstr>
      <vt:lpstr>Labor and Aggregate Supply</vt:lpstr>
      <vt:lpstr>Labor and Aggregate Supply</vt:lpstr>
      <vt:lpstr>Potential Output</vt:lpstr>
      <vt:lpstr>Natural Rate of Unemployment</vt:lpstr>
      <vt:lpstr>Actual Price Level Higher Than Expected</vt:lpstr>
      <vt:lpstr>Actual Price Level Higher Than Expected</vt:lpstr>
      <vt:lpstr>Actual Price Level Higher Than Expected</vt:lpstr>
      <vt:lpstr>Actual Price Level Lower Than Expected</vt:lpstr>
      <vt:lpstr>Actual Price Level Lower Than Expected</vt:lpstr>
      <vt:lpstr>Short-Run Aggregate Supply Curve</vt:lpstr>
      <vt:lpstr>Exhibit 1</vt:lpstr>
      <vt:lpstr>From the Short Run to the Long Run</vt:lpstr>
      <vt:lpstr>From the Short Run to the Long Run</vt:lpstr>
      <vt:lpstr>From the Short Run to the Long Run</vt:lpstr>
      <vt:lpstr>Closing an Expansionary Gap</vt:lpstr>
      <vt:lpstr>Exhibit 2</vt:lpstr>
      <vt:lpstr>Closing an Expansionary Gap</vt:lpstr>
      <vt:lpstr>Closing an Expansionary Gap</vt:lpstr>
      <vt:lpstr>Closing a Recessionary Gap</vt:lpstr>
      <vt:lpstr>Exhibit 3</vt:lpstr>
      <vt:lpstr>Closing a Recessionary Gap</vt:lpstr>
      <vt:lpstr>Long-Run Aggregate Supply Curve</vt:lpstr>
      <vt:lpstr>Tracing Potential Output</vt:lpstr>
      <vt:lpstr>Exhibit 4</vt:lpstr>
      <vt:lpstr>Wage Flexibility and Employment</vt:lpstr>
      <vt:lpstr>U.S. Output Gaps and Wage Flexibility</vt:lpstr>
      <vt:lpstr>U.S. Output Gaps and Wage Flexibility</vt:lpstr>
      <vt:lpstr>Exhibit 5</vt:lpstr>
      <vt:lpstr>U.S. Output Gaps and Wage Flexibility</vt:lpstr>
      <vt:lpstr>Aggregate Supply Increases</vt:lpstr>
      <vt:lpstr>Exhibit 6</vt:lpstr>
      <vt:lpstr>Aggregate Supply Increases</vt:lpstr>
      <vt:lpstr>Exhibit 7</vt:lpstr>
      <vt:lpstr>Aggregate Supply Decreases</vt:lpstr>
      <vt:lpstr>Exhibit 8</vt:lpstr>
      <vt:lpstr>Hysteresis </vt:lpstr>
      <vt:lpstr>Hysteresis </vt:lpstr>
    </vt:vector>
  </TitlesOfParts>
  <Company>Eastern Illinois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</dc:title>
  <dc:creator>Andreea Chiritescu</dc:creator>
  <cp:lastModifiedBy>CL User</cp:lastModifiedBy>
  <cp:revision>1235</cp:revision>
  <dcterms:created xsi:type="dcterms:W3CDTF">2006-11-30T14:59:54Z</dcterms:created>
  <dcterms:modified xsi:type="dcterms:W3CDTF">2016-01-20T00:38:14Z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386895098</vt:i4>
  </property>
  <property fmtid="{D5CDD505-2E9C-101B-9397-08002B2CF9AE}" pid="3" name="_NewReviewCycle">
    <vt:lpwstr/>
  </property>
  <property fmtid="{D5CDD505-2E9C-101B-9397-08002B2CF9AE}" pid="4" name="_EmailSubject">
    <vt:lpwstr>PowerPoints</vt:lpwstr>
  </property>
  <property fmtid="{D5CDD505-2E9C-101B-9397-08002B2CF9AE}" pid="5" name="_AuthorEmail">
    <vt:lpwstr>Julia.Chase@cengage.com</vt:lpwstr>
  </property>
  <property fmtid="{D5CDD505-2E9C-101B-9397-08002B2CF9AE}" pid="6" name="_AuthorEmailDisplayName">
    <vt:lpwstr>Chase, Julia</vt:lpwstr>
  </property>
</Properties>
</file>