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4414" r:id="rId5"/>
    <p:sldMasterId id="2147484198" r:id="rId6"/>
    <p:sldMasterId id="2147483655" r:id="rId7"/>
    <p:sldMasterId id="2147483654" r:id="rId8"/>
  </p:sldMasterIdLst>
  <p:notesMasterIdLst>
    <p:notesMasterId r:id="rId86"/>
  </p:notesMasterIdLst>
  <p:handoutMasterIdLst>
    <p:handoutMasterId r:id="rId87"/>
  </p:handoutMasterIdLst>
  <p:sldIdLst>
    <p:sldId id="663" r:id="rId9"/>
    <p:sldId id="664" r:id="rId10"/>
    <p:sldId id="824" r:id="rId11"/>
    <p:sldId id="893" r:id="rId12"/>
    <p:sldId id="825" r:id="rId13"/>
    <p:sldId id="826" r:id="rId14"/>
    <p:sldId id="827" r:id="rId15"/>
    <p:sldId id="828" r:id="rId16"/>
    <p:sldId id="829" r:id="rId17"/>
    <p:sldId id="830" r:id="rId18"/>
    <p:sldId id="831" r:id="rId19"/>
    <p:sldId id="832" r:id="rId20"/>
    <p:sldId id="833" r:id="rId21"/>
    <p:sldId id="834" r:id="rId22"/>
    <p:sldId id="894" r:id="rId23"/>
    <p:sldId id="835" r:id="rId24"/>
    <p:sldId id="836" r:id="rId25"/>
    <p:sldId id="837" r:id="rId26"/>
    <p:sldId id="838" r:id="rId27"/>
    <p:sldId id="895" r:id="rId28"/>
    <p:sldId id="839" r:id="rId29"/>
    <p:sldId id="840" r:id="rId30"/>
    <p:sldId id="841" r:id="rId31"/>
    <p:sldId id="896" r:id="rId32"/>
    <p:sldId id="842" r:id="rId33"/>
    <p:sldId id="843" r:id="rId34"/>
    <p:sldId id="849" r:id="rId35"/>
    <p:sldId id="844" r:id="rId36"/>
    <p:sldId id="845" r:id="rId37"/>
    <p:sldId id="846" r:id="rId38"/>
    <p:sldId id="847" r:id="rId39"/>
    <p:sldId id="848" r:id="rId40"/>
    <p:sldId id="897" r:id="rId41"/>
    <p:sldId id="898" r:id="rId42"/>
    <p:sldId id="850" r:id="rId43"/>
    <p:sldId id="851" r:id="rId44"/>
    <p:sldId id="852" r:id="rId45"/>
    <p:sldId id="854" r:id="rId46"/>
    <p:sldId id="899" r:id="rId47"/>
    <p:sldId id="855" r:id="rId48"/>
    <p:sldId id="856" r:id="rId49"/>
    <p:sldId id="857" r:id="rId50"/>
    <p:sldId id="858" r:id="rId51"/>
    <p:sldId id="859" r:id="rId52"/>
    <p:sldId id="861" r:id="rId53"/>
    <p:sldId id="862" r:id="rId54"/>
    <p:sldId id="863" r:id="rId55"/>
    <p:sldId id="864" r:id="rId56"/>
    <p:sldId id="865" r:id="rId57"/>
    <p:sldId id="866" r:id="rId58"/>
    <p:sldId id="867" r:id="rId59"/>
    <p:sldId id="868" r:id="rId60"/>
    <p:sldId id="869" r:id="rId61"/>
    <p:sldId id="870" r:id="rId62"/>
    <p:sldId id="871" r:id="rId63"/>
    <p:sldId id="872" r:id="rId64"/>
    <p:sldId id="873" r:id="rId65"/>
    <p:sldId id="874" r:id="rId66"/>
    <p:sldId id="875" r:id="rId67"/>
    <p:sldId id="876" r:id="rId68"/>
    <p:sldId id="877" r:id="rId69"/>
    <p:sldId id="878" r:id="rId70"/>
    <p:sldId id="879" r:id="rId71"/>
    <p:sldId id="880" r:id="rId72"/>
    <p:sldId id="881" r:id="rId73"/>
    <p:sldId id="882" r:id="rId74"/>
    <p:sldId id="883" r:id="rId75"/>
    <p:sldId id="884" r:id="rId76"/>
    <p:sldId id="885" r:id="rId77"/>
    <p:sldId id="886" r:id="rId78"/>
    <p:sldId id="887" r:id="rId79"/>
    <p:sldId id="888" r:id="rId80"/>
    <p:sldId id="889" r:id="rId81"/>
    <p:sldId id="890" r:id="rId82"/>
    <p:sldId id="891" r:id="rId83"/>
    <p:sldId id="892" r:id="rId84"/>
    <p:sldId id="900" r:id="rId8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00E24"/>
    <a:srgbClr val="DE4A00"/>
    <a:srgbClr val="FF732D"/>
    <a:srgbClr val="FF0066"/>
    <a:srgbClr val="0044A8"/>
    <a:srgbClr val="B42828"/>
    <a:srgbClr val="00AAC9"/>
    <a:srgbClr val="0097A1"/>
    <a:srgbClr val="00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59" d="100"/>
          <a:sy n="59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theme" Target="theme/theme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845942" y="5774076"/>
            <a:ext cx="6298058" cy="6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79413" y="1293813"/>
            <a:ext cx="4337050" cy="5014912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03741" cy="370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33403"/>
            <a:ext cx="9144000" cy="429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62550" y="1804988"/>
            <a:ext cx="3646488" cy="41560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8950" y="1009650"/>
            <a:ext cx="3956926" cy="56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29163" y="962025"/>
            <a:ext cx="4225925" cy="598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11e, Ch. 12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26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12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12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11e, Ch. 12</a:t>
            </a:r>
            <a:endParaRPr lang="en-US" sz="11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Exhibit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17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12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12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 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11e, Ch. 12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191069" y="2115403"/>
            <a:ext cx="8730862" cy="217817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12</a:t>
            </a:r>
          </a:p>
          <a:p>
            <a:r>
              <a:rPr lang="en-US" sz="4400" dirty="0" smtClean="0"/>
              <a:t>Federal Budgets and Public </a:t>
            </a:r>
            <a:r>
              <a:rPr lang="en-US" sz="4400" dirty="0"/>
              <a:t>Policy</a:t>
            </a:r>
            <a:endParaRPr lang="en-US" sz="4400" dirty="0" smtClean="0"/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Budget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Biennial budget (two-year budget) </a:t>
            </a:r>
          </a:p>
          <a:p>
            <a:pPr lvl="1"/>
            <a:r>
              <a:rPr lang="en-US" dirty="0"/>
              <a:t>Congress </a:t>
            </a:r>
            <a:r>
              <a:rPr lang="en-US" dirty="0" smtClean="0"/>
              <a:t>now spends </a:t>
            </a:r>
            <a:r>
              <a:rPr lang="en-US" dirty="0"/>
              <a:t>nearly all of the year working on the budget</a:t>
            </a:r>
          </a:p>
          <a:p>
            <a:pPr lvl="1"/>
            <a:r>
              <a:rPr lang="en-US" dirty="0"/>
              <a:t>The executive branch is always dealing with three budgets:</a:t>
            </a:r>
          </a:p>
          <a:p>
            <a:pPr lvl="2"/>
            <a:r>
              <a:rPr lang="en-US" dirty="0" smtClean="0"/>
              <a:t>Administering </a:t>
            </a:r>
            <a:r>
              <a:rPr lang="en-US" dirty="0"/>
              <a:t>an approved </a:t>
            </a:r>
            <a:r>
              <a:rPr lang="en-US" dirty="0" smtClean="0"/>
              <a:t>budget</a:t>
            </a:r>
          </a:p>
          <a:p>
            <a:pPr lvl="2"/>
            <a:r>
              <a:rPr lang="en-US" dirty="0" smtClean="0"/>
              <a:t>Defending </a:t>
            </a:r>
            <a:r>
              <a:rPr lang="en-US" dirty="0"/>
              <a:t>a proposed budget before </a:t>
            </a:r>
            <a:r>
              <a:rPr lang="en-US" dirty="0" smtClean="0"/>
              <a:t>congressional committees</a:t>
            </a:r>
          </a:p>
          <a:p>
            <a:pPr lvl="2"/>
            <a:r>
              <a:rPr lang="en-US" dirty="0" smtClean="0"/>
              <a:t>Preparing </a:t>
            </a:r>
            <a:r>
              <a:rPr lang="en-US" dirty="0"/>
              <a:t>the next budget for submission to </a:t>
            </a:r>
            <a:r>
              <a:rPr lang="en-US" dirty="0" smtClean="0"/>
              <a:t>Congress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538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Budget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</a:t>
            </a:r>
            <a:r>
              <a:rPr lang="en-US" dirty="0"/>
              <a:t>the budget </a:t>
            </a:r>
            <a:r>
              <a:rPr lang="en-US" dirty="0" smtClean="0"/>
              <a:t>document</a:t>
            </a:r>
          </a:p>
          <a:p>
            <a:pPr lvl="1"/>
            <a:r>
              <a:rPr lang="en-US" dirty="0" smtClean="0"/>
              <a:t>Concentrate only </a:t>
            </a:r>
            <a:r>
              <a:rPr lang="en-US" dirty="0"/>
              <a:t>on major groupings and eliminating line </a:t>
            </a:r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Drawback: agency </a:t>
            </a:r>
            <a:r>
              <a:rPr lang="en-US" dirty="0"/>
              <a:t>heads </a:t>
            </a:r>
            <a:r>
              <a:rPr lang="en-US" dirty="0" smtClean="0"/>
              <a:t>may have priorities that from </a:t>
            </a:r>
            <a:r>
              <a:rPr lang="en-US" dirty="0"/>
              <a:t>those of elected </a:t>
            </a:r>
            <a:r>
              <a:rPr lang="en-US" dirty="0" smtClean="0"/>
              <a:t>representatives</a:t>
            </a:r>
          </a:p>
          <a:p>
            <a:pPr lvl="1"/>
            <a:r>
              <a:rPr lang="en-US" dirty="0" smtClean="0"/>
              <a:t>Plus: elected officials </a:t>
            </a:r>
            <a:r>
              <a:rPr lang="en-US" dirty="0"/>
              <a:t>would be less able to insert favorite pork-barrel projects into the budget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2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Impact of the Federal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Rationale for deficits</a:t>
            </a:r>
          </a:p>
          <a:p>
            <a:pPr lvl="1"/>
            <a:r>
              <a:rPr lang="en-US" dirty="0"/>
              <a:t>Outlays that increase economy’s productivity</a:t>
            </a:r>
          </a:p>
          <a:p>
            <a:r>
              <a:rPr lang="en-US" dirty="0"/>
              <a:t>Budget philosophies and deficits</a:t>
            </a:r>
          </a:p>
          <a:p>
            <a:pPr lvl="1"/>
            <a:r>
              <a:rPr lang="en-US" dirty="0"/>
              <a:t>Annually balanced budget</a:t>
            </a:r>
          </a:p>
          <a:p>
            <a:pPr lvl="1"/>
            <a:r>
              <a:rPr lang="en-US" dirty="0"/>
              <a:t>Cyclically balanced budget</a:t>
            </a:r>
          </a:p>
          <a:p>
            <a:pPr lvl="1"/>
            <a:r>
              <a:rPr lang="en-US" dirty="0"/>
              <a:t>Functional finance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420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Impact of the Federal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Annually balanced budget </a:t>
            </a:r>
          </a:p>
          <a:p>
            <a:pPr lvl="1">
              <a:defRPr/>
            </a:pPr>
            <a:r>
              <a:rPr lang="en-US" dirty="0"/>
              <a:t>Prior to the Great Depression</a:t>
            </a:r>
          </a:p>
          <a:p>
            <a:pPr lvl="1">
              <a:defRPr/>
            </a:pPr>
            <a:r>
              <a:rPr lang="en-US" dirty="0"/>
              <a:t>Aimed at matching annual revenues with </a:t>
            </a:r>
            <a:r>
              <a:rPr lang="en-US" dirty="0" smtClean="0"/>
              <a:t>outlays, except </a:t>
            </a:r>
            <a:r>
              <a:rPr lang="en-US" dirty="0"/>
              <a:t>during times of </a:t>
            </a:r>
            <a:r>
              <a:rPr lang="en-US" dirty="0" smtClean="0"/>
              <a:t>war</a:t>
            </a:r>
          </a:p>
          <a:p>
            <a:pPr lvl="1">
              <a:defRPr/>
            </a:pPr>
            <a:r>
              <a:rPr lang="en-US" dirty="0" smtClean="0"/>
              <a:t>Spending </a:t>
            </a:r>
            <a:r>
              <a:rPr lang="en-US" dirty="0"/>
              <a:t>increases during expansions and declines </a:t>
            </a:r>
            <a:r>
              <a:rPr lang="en-US" dirty="0" smtClean="0"/>
              <a:t>during recessions</a:t>
            </a:r>
          </a:p>
          <a:p>
            <a:pPr lvl="2">
              <a:defRPr/>
            </a:pPr>
            <a:r>
              <a:rPr lang="en-US" dirty="0" smtClean="0"/>
              <a:t>Magnifies </a:t>
            </a:r>
            <a:r>
              <a:rPr lang="en-US" dirty="0"/>
              <a:t>fluctuations in the business </a:t>
            </a:r>
            <a:r>
              <a:rPr lang="en-US" dirty="0" smtClean="0"/>
              <a:t>cycle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Impact of the Federal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Cyclically balanced budget </a:t>
            </a:r>
          </a:p>
          <a:p>
            <a:pPr lvl="1">
              <a:defRPr/>
            </a:pPr>
            <a:r>
              <a:rPr lang="en-US" dirty="0"/>
              <a:t>Budget deficits during </a:t>
            </a:r>
            <a:r>
              <a:rPr lang="en-US" dirty="0" smtClean="0"/>
              <a:t>recessions to </a:t>
            </a:r>
            <a:r>
              <a:rPr lang="en-US" dirty="0"/>
              <a:t>be financed by budget surpluses during </a:t>
            </a:r>
            <a:r>
              <a:rPr lang="en-US" dirty="0" smtClean="0"/>
              <a:t>expansions</a:t>
            </a:r>
          </a:p>
          <a:p>
            <a:pPr lvl="1">
              <a:defRPr/>
            </a:pPr>
            <a:r>
              <a:rPr lang="en-US" dirty="0" smtClean="0"/>
              <a:t>Dampens swings </a:t>
            </a:r>
            <a:r>
              <a:rPr lang="en-US" dirty="0"/>
              <a:t>in the business cycle without increasing the federal </a:t>
            </a:r>
            <a:r>
              <a:rPr lang="en-US" dirty="0" smtClean="0"/>
              <a:t>debt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537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Impact of the Federal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Functional </a:t>
            </a:r>
            <a:r>
              <a:rPr lang="en-US" dirty="0"/>
              <a:t>finance </a:t>
            </a:r>
          </a:p>
          <a:p>
            <a:pPr lvl="1">
              <a:defRPr/>
            </a:pPr>
            <a:r>
              <a:rPr lang="en-US" dirty="0"/>
              <a:t>Using fiscal policy to achieve the economy’s potential </a:t>
            </a:r>
            <a:r>
              <a:rPr lang="en-US" dirty="0" smtClean="0"/>
              <a:t>GDP, rather </a:t>
            </a:r>
            <a:r>
              <a:rPr lang="en-US" dirty="0"/>
              <a:t>than balancing budgets either annually or over the business </a:t>
            </a:r>
            <a:r>
              <a:rPr lang="en-US" dirty="0" smtClean="0"/>
              <a:t>cycle</a:t>
            </a:r>
          </a:p>
          <a:p>
            <a:pPr lvl="1">
              <a:defRPr/>
            </a:pPr>
            <a:r>
              <a:rPr lang="en-US" dirty="0" smtClean="0"/>
              <a:t>The federal budget </a:t>
            </a:r>
            <a:r>
              <a:rPr lang="en-US" dirty="0"/>
              <a:t>has been in deficit in all but 14 years since </a:t>
            </a:r>
            <a:r>
              <a:rPr lang="en-US" dirty="0" smtClean="0"/>
              <a:t>1929</a:t>
            </a:r>
          </a:p>
          <a:p>
            <a:pPr lvl="1">
              <a:defRPr/>
            </a:pPr>
            <a:r>
              <a:rPr lang="en-US" dirty="0" smtClean="0"/>
              <a:t>Chronic </a:t>
            </a:r>
            <a:r>
              <a:rPr lang="en-US" dirty="0"/>
              <a:t>deficits accumulate into a </a:t>
            </a:r>
            <a:r>
              <a:rPr lang="en-US" dirty="0" smtClean="0"/>
              <a:t>crippling federal debt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47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Federal Deficits Since the Birth of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1789-1929</a:t>
            </a:r>
            <a:endParaRPr lang="en-US" dirty="0"/>
          </a:p>
          <a:p>
            <a:pPr lvl="1"/>
            <a:r>
              <a:rPr lang="en-US" dirty="0" smtClean="0"/>
              <a:t>Deficits: </a:t>
            </a:r>
            <a:r>
              <a:rPr lang="en-US" dirty="0"/>
              <a:t>33% of </a:t>
            </a:r>
            <a:r>
              <a:rPr lang="en-US" dirty="0" smtClean="0"/>
              <a:t>the time </a:t>
            </a:r>
            <a:r>
              <a:rPr lang="en-US" dirty="0"/>
              <a:t>(war)</a:t>
            </a:r>
          </a:p>
          <a:p>
            <a:r>
              <a:rPr lang="en-US" dirty="0"/>
              <a:t>Since the </a:t>
            </a:r>
            <a:r>
              <a:rPr lang="en-US" dirty="0" smtClean="0"/>
              <a:t>onset of the Great </a:t>
            </a:r>
            <a:r>
              <a:rPr lang="en-US" dirty="0"/>
              <a:t>Depression</a:t>
            </a:r>
          </a:p>
          <a:p>
            <a:pPr lvl="1"/>
            <a:r>
              <a:rPr lang="en-US" dirty="0" smtClean="0"/>
              <a:t>Deficits: 84% </a:t>
            </a:r>
            <a:r>
              <a:rPr lang="en-US" dirty="0"/>
              <a:t>of years</a:t>
            </a:r>
          </a:p>
          <a:p>
            <a:r>
              <a:rPr lang="en-US" dirty="0"/>
              <a:t>1980s relatively large deficits</a:t>
            </a:r>
          </a:p>
          <a:p>
            <a:pPr lvl="1"/>
            <a:r>
              <a:rPr lang="en-US" dirty="0"/>
              <a:t>Large tax cuts</a:t>
            </a:r>
          </a:p>
          <a:p>
            <a:pPr lvl="1"/>
            <a:r>
              <a:rPr lang="en-US" dirty="0" smtClean="0"/>
              <a:t>Increase in defense </a:t>
            </a:r>
            <a:r>
              <a:rPr lang="en-US" dirty="0"/>
              <a:t>spending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82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Federal Deficits Since the Birth of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1990s: improved economy</a:t>
            </a:r>
          </a:p>
          <a:p>
            <a:pPr lvl="1"/>
            <a:r>
              <a:rPr lang="en-US" dirty="0"/>
              <a:t>Decreasing deficits</a:t>
            </a:r>
          </a:p>
          <a:p>
            <a:pPr lvl="1"/>
            <a:r>
              <a:rPr lang="en-US" dirty="0"/>
              <a:t>By 1998: </a:t>
            </a:r>
            <a:r>
              <a:rPr lang="en-US" dirty="0" smtClean="0"/>
              <a:t>budget surplus</a:t>
            </a:r>
            <a:endParaRPr lang="en-US" dirty="0"/>
          </a:p>
          <a:p>
            <a:r>
              <a:rPr lang="en-US" dirty="0"/>
              <a:t>2001 recession</a:t>
            </a:r>
          </a:p>
          <a:p>
            <a:pPr lvl="1"/>
            <a:r>
              <a:rPr lang="en-US" dirty="0"/>
              <a:t>Tax </a:t>
            </a:r>
            <a:r>
              <a:rPr lang="en-US" dirty="0" smtClean="0"/>
              <a:t>cuts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Higher </a:t>
            </a:r>
            <a:r>
              <a:rPr lang="en-US" dirty="0"/>
              <a:t>federal spending</a:t>
            </a:r>
          </a:p>
          <a:p>
            <a:pPr lvl="1"/>
            <a:r>
              <a:rPr lang="en-US" dirty="0"/>
              <a:t>Deficits</a:t>
            </a:r>
          </a:p>
          <a:p>
            <a:r>
              <a:rPr lang="en-US" dirty="0"/>
              <a:t>Weak recovery, war against terrorism</a:t>
            </a:r>
          </a:p>
          <a:p>
            <a:pPr lvl="1"/>
            <a:r>
              <a:rPr lang="en-US" dirty="0"/>
              <a:t>2003, deficit 3.5 % of GDP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Federal Deficits Since the Birth of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2004 – 2007: </a:t>
            </a:r>
            <a:r>
              <a:rPr lang="en-US" dirty="0"/>
              <a:t>stronger economy, rising stock market</a:t>
            </a:r>
          </a:p>
          <a:p>
            <a:pPr lvl="1">
              <a:defRPr/>
            </a:pPr>
            <a:r>
              <a:rPr lang="en-US" dirty="0"/>
              <a:t>Deficit 1.2% of GDP</a:t>
            </a:r>
          </a:p>
          <a:p>
            <a:pPr>
              <a:defRPr/>
            </a:pPr>
            <a:r>
              <a:rPr lang="en-US" dirty="0"/>
              <a:t>Global financial crisis and the </a:t>
            </a:r>
            <a:r>
              <a:rPr lang="en-US" dirty="0" smtClean="0"/>
              <a:t>Great Recession </a:t>
            </a:r>
            <a:r>
              <a:rPr lang="en-US" dirty="0"/>
              <a:t>of </a:t>
            </a:r>
            <a:r>
              <a:rPr lang="en-US" dirty="0" smtClean="0"/>
              <a:t>2007 – 2009</a:t>
            </a:r>
            <a:endParaRPr lang="en-US" dirty="0"/>
          </a:p>
          <a:p>
            <a:pPr lvl="1">
              <a:defRPr/>
            </a:pPr>
            <a:r>
              <a:rPr lang="en-US" dirty="0"/>
              <a:t>Reduced revenues and expanded </a:t>
            </a:r>
            <a:r>
              <a:rPr lang="en-US" dirty="0" smtClean="0"/>
              <a:t>outlays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020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Federal Deficits Since the Birth of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2009 – 2012 deficits</a:t>
            </a:r>
          </a:p>
          <a:p>
            <a:pPr lvl="1">
              <a:defRPr/>
            </a:pPr>
            <a:r>
              <a:rPr lang="en-US" dirty="0" smtClean="0"/>
              <a:t>2009 </a:t>
            </a:r>
            <a:r>
              <a:rPr lang="en-US" dirty="0"/>
              <a:t>deficit: $1.4 trillion </a:t>
            </a:r>
            <a:r>
              <a:rPr lang="en-US" dirty="0" smtClean="0"/>
              <a:t>(9.8% </a:t>
            </a:r>
            <a:r>
              <a:rPr lang="en-US" dirty="0"/>
              <a:t>of GDP)</a:t>
            </a:r>
          </a:p>
          <a:p>
            <a:pPr lvl="1">
              <a:defRPr/>
            </a:pPr>
            <a:r>
              <a:rPr lang="en-US" dirty="0" smtClean="0"/>
              <a:t>2010 – 2012 deficits topped $1.0 trillion each year</a:t>
            </a:r>
          </a:p>
          <a:p>
            <a:pPr lvl="2">
              <a:defRPr/>
            </a:pPr>
            <a:r>
              <a:rPr lang="en-US" dirty="0" smtClean="0"/>
              <a:t>8.6% of GDP, 2010</a:t>
            </a:r>
          </a:p>
          <a:p>
            <a:pPr lvl="2">
              <a:defRPr/>
            </a:pPr>
            <a:r>
              <a:rPr lang="en-US" dirty="0" smtClean="0"/>
              <a:t>8.4% of GDP, 2011</a:t>
            </a:r>
          </a:p>
          <a:p>
            <a:pPr lvl="2">
              <a:defRPr/>
            </a:pPr>
            <a:r>
              <a:rPr lang="en-US" dirty="0" smtClean="0"/>
              <a:t>6.7% of GDP, 2012</a:t>
            </a:r>
          </a:p>
          <a:p>
            <a:pPr lvl="1"/>
            <a:r>
              <a:rPr lang="en-US" dirty="0" smtClean="0"/>
              <a:t>About </a:t>
            </a:r>
            <a:r>
              <a:rPr lang="en-US" dirty="0"/>
              <a:t>36 cents of every dollar of federal </a:t>
            </a:r>
            <a:r>
              <a:rPr lang="en-US" dirty="0" smtClean="0"/>
              <a:t>spending had </a:t>
            </a:r>
            <a:r>
              <a:rPr lang="en-US" dirty="0"/>
              <a:t>to be </a:t>
            </a:r>
            <a:r>
              <a:rPr lang="en-US" dirty="0" smtClean="0"/>
              <a:t>borrowed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01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056784" y="268929"/>
            <a:ext cx="6919415" cy="6223379"/>
          </a:xfrm>
        </p:spPr>
        <p:txBody>
          <a:bodyPr/>
          <a:lstStyle/>
          <a:p>
            <a:r>
              <a:rPr lang="en-US" sz="2500" dirty="0" smtClean="0">
                <a:solidFill>
                  <a:srgbClr val="004376"/>
                </a:solidFill>
              </a:rPr>
              <a:t>How </a:t>
            </a:r>
            <a:r>
              <a:rPr lang="en-US" sz="2500" dirty="0">
                <a:solidFill>
                  <a:srgbClr val="004376"/>
                </a:solidFill>
              </a:rPr>
              <a:t>big is the U.S. federal budget, and where does </a:t>
            </a:r>
            <a:r>
              <a:rPr lang="en-US" sz="2500" dirty="0" smtClean="0">
                <a:solidFill>
                  <a:srgbClr val="004376"/>
                </a:solidFill>
              </a:rPr>
              <a:t>the money </a:t>
            </a:r>
            <a:r>
              <a:rPr lang="en-US" sz="2500" dirty="0">
                <a:solidFill>
                  <a:srgbClr val="004376"/>
                </a:solidFill>
              </a:rPr>
              <a:t>go?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Why </a:t>
            </a:r>
            <a:r>
              <a:rPr lang="en-US" sz="2500" dirty="0">
                <a:solidFill>
                  <a:srgbClr val="004376"/>
                </a:solidFill>
              </a:rPr>
              <a:t>is the federal budget process such a tangled web?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In </a:t>
            </a:r>
            <a:r>
              <a:rPr lang="en-US" sz="2500" dirty="0">
                <a:solidFill>
                  <a:srgbClr val="004376"/>
                </a:solidFill>
              </a:rPr>
              <a:t>what sense is the federal budgeting process at odds with </a:t>
            </a:r>
            <a:r>
              <a:rPr lang="en-US" sz="2500" dirty="0" smtClean="0">
                <a:solidFill>
                  <a:srgbClr val="004376"/>
                </a:solidFill>
              </a:rPr>
              <a:t>discretionary fiscal </a:t>
            </a:r>
            <a:r>
              <a:rPr lang="en-US" sz="2500" dirty="0">
                <a:solidFill>
                  <a:srgbClr val="004376"/>
                </a:solidFill>
              </a:rPr>
              <a:t>policy?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How </a:t>
            </a:r>
            <a:r>
              <a:rPr lang="en-US" sz="2500" dirty="0">
                <a:solidFill>
                  <a:srgbClr val="004376"/>
                </a:solidFill>
              </a:rPr>
              <a:t>is a sluggish </a:t>
            </a:r>
            <a:r>
              <a:rPr lang="en-US" sz="2500" dirty="0" smtClean="0">
                <a:solidFill>
                  <a:srgbClr val="004376"/>
                </a:solidFill>
              </a:rPr>
              <a:t>economy </a:t>
            </a:r>
            <a:r>
              <a:rPr lang="en-US" sz="2500" dirty="0">
                <a:solidFill>
                  <a:srgbClr val="004376"/>
                </a:solidFill>
              </a:rPr>
              <a:t>like an empty restaurant?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Why </a:t>
            </a:r>
            <a:r>
              <a:rPr lang="en-US" sz="2500" dirty="0">
                <a:solidFill>
                  <a:srgbClr val="004376"/>
                </a:solidFill>
              </a:rPr>
              <a:t>has the federal budget been in deficit most years?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What </a:t>
            </a:r>
            <a:r>
              <a:rPr lang="en-US" sz="2500" dirty="0">
                <a:solidFill>
                  <a:srgbClr val="004376"/>
                </a:solidFill>
              </a:rPr>
              <a:t>is the federal debt, and who owes it to whom?</a:t>
            </a:r>
          </a:p>
          <a:p>
            <a:r>
              <a:rPr lang="en-US" sz="2500" dirty="0" smtClean="0">
                <a:solidFill>
                  <a:srgbClr val="004376"/>
                </a:solidFill>
              </a:rPr>
              <a:t>Can </a:t>
            </a:r>
            <a:r>
              <a:rPr lang="en-US" sz="2500" dirty="0">
                <a:solidFill>
                  <a:srgbClr val="004376"/>
                </a:solidFill>
              </a:rPr>
              <a:t>a nation run deficits year after year and decade after decade?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Federal Deficits Since the Birth of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 – 2016 deficits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more than $</a:t>
            </a:r>
            <a:r>
              <a:rPr lang="en-US" dirty="0" smtClean="0"/>
              <a:t>2 trillion </a:t>
            </a:r>
            <a:r>
              <a:rPr lang="en-US" dirty="0"/>
              <a:t>to the federal </a:t>
            </a:r>
            <a:r>
              <a:rPr lang="en-US" dirty="0" smtClean="0"/>
              <a:t>debt</a:t>
            </a:r>
          </a:p>
          <a:p>
            <a:pPr lvl="2"/>
            <a:r>
              <a:rPr lang="en-US" dirty="0"/>
              <a:t>4.1% of GDP, 2013</a:t>
            </a:r>
          </a:p>
          <a:p>
            <a:pPr lvl="2"/>
            <a:r>
              <a:rPr lang="en-US" dirty="0"/>
              <a:t>2.8% of GDP, 2014</a:t>
            </a:r>
          </a:p>
          <a:p>
            <a:pPr lvl="2"/>
            <a:r>
              <a:rPr lang="en-US" dirty="0"/>
              <a:t>3.2% of GDP,  2015</a:t>
            </a:r>
          </a:p>
          <a:p>
            <a:pPr lvl="2"/>
            <a:r>
              <a:rPr lang="en-US" dirty="0"/>
              <a:t>2.5% of GDP, 2016</a:t>
            </a:r>
          </a:p>
          <a:p>
            <a:r>
              <a:rPr lang="en-US" dirty="0" smtClean="0"/>
              <a:t>2017 – 2024 projections</a:t>
            </a:r>
          </a:p>
          <a:p>
            <a:pPr lvl="1"/>
            <a:r>
              <a:rPr lang="en-US" dirty="0" smtClean="0"/>
              <a:t>Projected to add another </a:t>
            </a:r>
            <a:r>
              <a:rPr lang="en-US" dirty="0"/>
              <a:t>$4.4 trillion to federal </a:t>
            </a:r>
            <a:r>
              <a:rPr lang="en-US" dirty="0" smtClean="0"/>
              <a:t>debt during this period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34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Federal Deficits and Surpluses Relative to GDP </a:t>
            </a:r>
            <a:r>
              <a:rPr lang="en-US" dirty="0" smtClean="0"/>
              <a:t>Since</a:t>
            </a:r>
          </a:p>
          <a:p>
            <a:r>
              <a:rPr lang="en-US" dirty="0" smtClean="0"/>
              <a:t> the </a:t>
            </a:r>
            <a:r>
              <a:rPr lang="en-US" dirty="0"/>
              <a:t>Great Depression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562100"/>
            <a:ext cx="8829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69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Deficits Persist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Decreasing tax revenues</a:t>
            </a:r>
          </a:p>
          <a:p>
            <a:r>
              <a:rPr lang="en-US" dirty="0"/>
              <a:t>Increasing government outlays</a:t>
            </a:r>
          </a:p>
          <a:p>
            <a:r>
              <a:rPr lang="en-US" dirty="0"/>
              <a:t>Federal officials</a:t>
            </a:r>
          </a:p>
          <a:p>
            <a:pPr lvl="1"/>
            <a:r>
              <a:rPr lang="en-US" dirty="0"/>
              <a:t>Not required to balance the budget</a:t>
            </a:r>
          </a:p>
          <a:p>
            <a:r>
              <a:rPr lang="en-US" dirty="0"/>
              <a:t>Elected officials: maximize political support</a:t>
            </a:r>
          </a:p>
          <a:p>
            <a:pPr lvl="1"/>
            <a:r>
              <a:rPr lang="en-US" dirty="0"/>
              <a:t>Big spending programs</a:t>
            </a:r>
          </a:p>
          <a:p>
            <a:pPr lvl="1"/>
            <a:r>
              <a:rPr lang="en-US" dirty="0"/>
              <a:t>Small taxes</a:t>
            </a:r>
          </a:p>
          <a:p>
            <a:pPr lvl="1"/>
            <a:r>
              <a:rPr lang="en-US" dirty="0"/>
              <a:t>Pork-barrel </a:t>
            </a:r>
            <a:r>
              <a:rPr lang="en-US" dirty="0" smtClean="0"/>
              <a:t>spending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16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Crowding Out and Crowding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budget deficits: increase spending without raising taxes </a:t>
            </a:r>
          </a:p>
          <a:p>
            <a:pPr lvl="1"/>
            <a:r>
              <a:rPr lang="en-US" dirty="0" smtClean="0"/>
              <a:t>Reduces the </a:t>
            </a:r>
            <a:r>
              <a:rPr lang="en-US" dirty="0"/>
              <a:t>supply of national saving, </a:t>
            </a:r>
            <a:r>
              <a:rPr lang="en-US" dirty="0" smtClean="0"/>
              <a:t>leading to </a:t>
            </a:r>
            <a:r>
              <a:rPr lang="en-US" dirty="0"/>
              <a:t>higher interest </a:t>
            </a:r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Crowd </a:t>
            </a:r>
            <a:r>
              <a:rPr lang="en-US" dirty="0"/>
              <a:t>out private </a:t>
            </a:r>
            <a:r>
              <a:rPr lang="en-US" dirty="0" smtClean="0"/>
              <a:t>investment </a:t>
            </a:r>
          </a:p>
          <a:p>
            <a:pPr lvl="2"/>
            <a:r>
              <a:rPr lang="en-US" dirty="0" smtClean="0"/>
              <a:t>Because </a:t>
            </a:r>
            <a:r>
              <a:rPr lang="en-US" dirty="0"/>
              <a:t>of higher interest rates</a:t>
            </a:r>
          </a:p>
          <a:p>
            <a:pPr lvl="1"/>
            <a:r>
              <a:rPr lang="en-US" dirty="0"/>
              <a:t>Crowd in private investment</a:t>
            </a:r>
          </a:p>
          <a:p>
            <a:pPr lvl="2"/>
            <a:r>
              <a:rPr lang="en-US" dirty="0"/>
              <a:t>Because of optimistic business </a:t>
            </a:r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47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Crowding Out and Crowding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Crowding out</a:t>
            </a:r>
            <a:endParaRPr lang="en-US" dirty="0"/>
          </a:p>
          <a:p>
            <a:pPr lvl="1"/>
            <a:r>
              <a:rPr lang="en-US" dirty="0" smtClean="0"/>
              <a:t>Displacement </a:t>
            </a:r>
            <a:r>
              <a:rPr lang="en-US" dirty="0"/>
              <a:t>of </a:t>
            </a:r>
            <a:r>
              <a:rPr lang="en-US" dirty="0" smtClean="0"/>
              <a:t>interest-sensitive private investment that </a:t>
            </a:r>
            <a:r>
              <a:rPr lang="en-US" dirty="0"/>
              <a:t>occurs when </a:t>
            </a:r>
            <a:r>
              <a:rPr lang="en-US" dirty="0" smtClean="0"/>
              <a:t>higher government </a:t>
            </a:r>
            <a:r>
              <a:rPr lang="en-US" dirty="0"/>
              <a:t>deficits drive </a:t>
            </a:r>
            <a:r>
              <a:rPr lang="en-US" dirty="0" smtClean="0"/>
              <a:t>up market </a:t>
            </a:r>
            <a:r>
              <a:rPr lang="en-US" dirty="0"/>
              <a:t>interest </a:t>
            </a:r>
            <a:r>
              <a:rPr lang="en-US" dirty="0" smtClean="0"/>
              <a:t>rates</a:t>
            </a:r>
          </a:p>
          <a:p>
            <a:r>
              <a:rPr lang="en-US" dirty="0" smtClean="0"/>
              <a:t>Crowding in</a:t>
            </a:r>
            <a:endParaRPr lang="en-US" dirty="0"/>
          </a:p>
          <a:p>
            <a:pPr lvl="1"/>
            <a:r>
              <a:rPr lang="en-US" dirty="0"/>
              <a:t>The potential for </a:t>
            </a:r>
            <a:r>
              <a:rPr lang="en-US" dirty="0" smtClean="0"/>
              <a:t>government spending </a:t>
            </a:r>
            <a:r>
              <a:rPr lang="en-US" dirty="0"/>
              <a:t>to stimulate </a:t>
            </a:r>
            <a:r>
              <a:rPr lang="en-US" dirty="0" smtClean="0"/>
              <a:t>private investment </a:t>
            </a:r>
            <a:r>
              <a:rPr lang="en-US" dirty="0"/>
              <a:t>in an </a:t>
            </a:r>
            <a:r>
              <a:rPr lang="en-US" dirty="0" smtClean="0"/>
              <a:t>otherwise dead </a:t>
            </a:r>
            <a:r>
              <a:rPr lang="en-US" dirty="0"/>
              <a:t>economy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999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Twin Deficits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 huge fiscal deficits</a:t>
            </a:r>
          </a:p>
          <a:p>
            <a:pPr lvl="1"/>
            <a:r>
              <a:rPr lang="en-US" dirty="0"/>
              <a:t>U.S. Treasury – sells IOUs</a:t>
            </a:r>
          </a:p>
          <a:p>
            <a:pPr lvl="2"/>
            <a:r>
              <a:rPr lang="en-US" dirty="0" smtClean="0"/>
              <a:t>Higher </a:t>
            </a:r>
            <a:r>
              <a:rPr lang="en-US" dirty="0"/>
              <a:t>interest rates</a:t>
            </a:r>
          </a:p>
          <a:p>
            <a:pPr lvl="1"/>
            <a:r>
              <a:rPr lang="en-US" dirty="0"/>
              <a:t>Greater demand for $</a:t>
            </a:r>
          </a:p>
          <a:p>
            <a:pPr lvl="2"/>
            <a:r>
              <a:rPr lang="en-US" dirty="0"/>
              <a:t>Dollar appreciation </a:t>
            </a:r>
          </a:p>
          <a:p>
            <a:pPr lvl="1"/>
            <a:r>
              <a:rPr lang="en-US" dirty="0"/>
              <a:t>U.S. trade deficit increase </a:t>
            </a:r>
          </a:p>
          <a:p>
            <a:pPr lvl="1"/>
            <a:r>
              <a:rPr lang="en-US" dirty="0"/>
              <a:t>Foreigners buy U.S. assets</a:t>
            </a:r>
          </a:p>
          <a:p>
            <a:pPr lvl="2"/>
            <a:r>
              <a:rPr lang="en-US" dirty="0" smtClean="0"/>
              <a:t>Greater investment from abroad</a:t>
            </a:r>
            <a:endParaRPr lang="en-US" dirty="0"/>
          </a:p>
          <a:p>
            <a:pPr lvl="2"/>
            <a:r>
              <a:rPr lang="en-US" dirty="0"/>
              <a:t>Offset a decline in U.S. </a:t>
            </a:r>
            <a:r>
              <a:rPr lang="en-US" dirty="0" smtClean="0"/>
              <a:t>savings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747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Short-Lived Budget Surplus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</a:t>
            </a:r>
            <a:r>
              <a:rPr lang="en-US" dirty="0" smtClean="0"/>
              <a:t>increases</a:t>
            </a:r>
            <a:endParaRPr lang="en-US" dirty="0"/>
          </a:p>
          <a:p>
            <a:pPr lvl="1"/>
            <a:r>
              <a:rPr lang="en-US" dirty="0"/>
              <a:t>1990, </a:t>
            </a:r>
            <a:r>
              <a:rPr lang="en-US" dirty="0" smtClean="0"/>
              <a:t>George H. W. Bush imposed spending cuts, tax increases, </a:t>
            </a:r>
            <a:endParaRPr lang="en-US" dirty="0"/>
          </a:p>
          <a:p>
            <a:pPr lvl="1"/>
            <a:r>
              <a:rPr lang="en-US" dirty="0"/>
              <a:t>1993, </a:t>
            </a:r>
            <a:r>
              <a:rPr lang="en-US" dirty="0" smtClean="0"/>
              <a:t>Bill Clinton increased </a:t>
            </a:r>
            <a:r>
              <a:rPr lang="en-US" dirty="0"/>
              <a:t>tax </a:t>
            </a:r>
            <a:r>
              <a:rPr lang="en-US" dirty="0" smtClean="0"/>
              <a:t>rate on higher income households, </a:t>
            </a:r>
            <a:endParaRPr lang="en-US" dirty="0"/>
          </a:p>
          <a:p>
            <a:pPr lvl="1"/>
            <a:r>
              <a:rPr lang="en-US" dirty="0"/>
              <a:t>Vigorous economic </a:t>
            </a:r>
            <a:r>
              <a:rPr lang="en-US" dirty="0" smtClean="0"/>
              <a:t>recovery during 1990s</a:t>
            </a:r>
            <a:endParaRPr lang="en-US" dirty="0"/>
          </a:p>
          <a:p>
            <a:pPr lvl="1"/>
            <a:r>
              <a:rPr lang="en-US" dirty="0"/>
              <a:t>Increased federal </a:t>
            </a:r>
            <a:r>
              <a:rPr lang="en-US" dirty="0" smtClean="0"/>
              <a:t>revenue</a:t>
            </a:r>
          </a:p>
          <a:p>
            <a:pPr lvl="2"/>
            <a:r>
              <a:rPr lang="en-US" dirty="0" smtClean="0"/>
              <a:t>Additional $250 billion in tax revenue by 2000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87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500" dirty="0"/>
              <a:t>The Great Recession of 2007–2009 Cut Federal Revenues </a:t>
            </a:r>
            <a:r>
              <a:rPr lang="en-US" sz="2500" dirty="0" smtClean="0"/>
              <a:t>and</a:t>
            </a:r>
          </a:p>
          <a:p>
            <a:r>
              <a:rPr lang="en-US" sz="2500" dirty="0" smtClean="0"/>
              <a:t> </a:t>
            </a:r>
            <a:r>
              <a:rPr lang="en-US" sz="2500" dirty="0"/>
              <a:t>Increased Federal Outlays</a:t>
            </a:r>
            <a:r>
              <a:rPr lang="en-US" sz="2500" dirty="0" smtClean="0"/>
              <a:t>, Resulting </a:t>
            </a:r>
            <a:r>
              <a:rPr lang="en-US" sz="2500" dirty="0"/>
              <a:t>in Huge Deficits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528974"/>
            <a:ext cx="84010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Short-Lived Budget Surplus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Slower growth in federal outlays</a:t>
            </a:r>
          </a:p>
          <a:p>
            <a:pPr lvl="1"/>
            <a:r>
              <a:rPr lang="en-US" dirty="0" smtClean="0"/>
              <a:t>1990-2000: </a:t>
            </a:r>
            <a:r>
              <a:rPr lang="en-US" dirty="0"/>
              <a:t>Reduced </a:t>
            </a:r>
            <a:r>
              <a:rPr lang="en-US" dirty="0" smtClean="0"/>
              <a:t>U.S. </a:t>
            </a:r>
            <a:r>
              <a:rPr lang="en-US" dirty="0"/>
              <a:t>military </a:t>
            </a:r>
            <a:r>
              <a:rPr lang="en-US" dirty="0" smtClean="0"/>
              <a:t>presence abroad</a:t>
            </a:r>
            <a:endParaRPr lang="en-US" dirty="0"/>
          </a:p>
          <a:p>
            <a:pPr lvl="2"/>
            <a:r>
              <a:rPr lang="en-US" dirty="0"/>
              <a:t>30% drop in defense spending</a:t>
            </a:r>
          </a:p>
          <a:p>
            <a:pPr lvl="1"/>
            <a:r>
              <a:rPr lang="en-US" dirty="0"/>
              <a:t>Little domestic spending growth</a:t>
            </a:r>
          </a:p>
          <a:p>
            <a:pPr lvl="1"/>
            <a:r>
              <a:rPr lang="en-US" dirty="0"/>
              <a:t>Interest rates </a:t>
            </a:r>
            <a:r>
              <a:rPr lang="en-US" dirty="0" smtClean="0"/>
              <a:t>decreased</a:t>
            </a:r>
          </a:p>
          <a:p>
            <a:pPr lvl="2"/>
            <a:r>
              <a:rPr lang="en-US" dirty="0" smtClean="0"/>
              <a:t>Saving billions </a:t>
            </a:r>
            <a:r>
              <a:rPr lang="en-US" dirty="0"/>
              <a:t>in interest charges on </a:t>
            </a:r>
            <a:r>
              <a:rPr lang="en-US" dirty="0" smtClean="0"/>
              <a:t>the national </a:t>
            </a:r>
            <a:r>
              <a:rPr lang="en-US" dirty="0"/>
              <a:t>debt</a:t>
            </a:r>
          </a:p>
          <a:p>
            <a:pPr lvl="1"/>
            <a:r>
              <a:rPr lang="en-US" dirty="0"/>
              <a:t>Decrease in federal outlays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38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Short-Lived Budget Surplus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reversal of fortune in 2001</a:t>
            </a:r>
          </a:p>
          <a:p>
            <a:pPr lvl="1"/>
            <a:r>
              <a:rPr lang="en-US" dirty="0" smtClean="0"/>
              <a:t>By 2000</a:t>
            </a:r>
            <a:r>
              <a:rPr lang="en-US" dirty="0"/>
              <a:t>, </a:t>
            </a:r>
            <a:r>
              <a:rPr lang="en-US" dirty="0" smtClean="0"/>
              <a:t>federal </a:t>
            </a:r>
            <a:r>
              <a:rPr lang="en-US" dirty="0"/>
              <a:t>budget surplus of $236 </a:t>
            </a:r>
            <a:r>
              <a:rPr lang="en-US" dirty="0" smtClean="0"/>
              <a:t>billion</a:t>
            </a:r>
          </a:p>
          <a:p>
            <a:pPr lvl="2"/>
            <a:r>
              <a:rPr lang="en-US" dirty="0" smtClean="0"/>
              <a:t>From </a:t>
            </a:r>
            <a:r>
              <a:rPr lang="en-US" dirty="0"/>
              <a:t>a deficit that had topped $290 billion in 1992</a:t>
            </a:r>
          </a:p>
          <a:p>
            <a:pPr lvl="1"/>
            <a:r>
              <a:rPr lang="en-US" dirty="0" smtClean="0"/>
              <a:t>2001, unemployment increased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stock market </a:t>
            </a:r>
            <a:r>
              <a:rPr lang="en-US" dirty="0" smtClean="0"/>
              <a:t>sank; Terrorist </a:t>
            </a:r>
            <a:r>
              <a:rPr lang="en-US" dirty="0"/>
              <a:t>attacks </a:t>
            </a:r>
          </a:p>
          <a:p>
            <a:pPr lvl="1"/>
            <a:r>
              <a:rPr lang="en-US" dirty="0" smtClean="0"/>
              <a:t>Cut taxes and increased federal spending</a:t>
            </a:r>
            <a:endParaRPr lang="en-US" dirty="0"/>
          </a:p>
          <a:p>
            <a:pPr lvl="1"/>
            <a:r>
              <a:rPr lang="en-US" dirty="0"/>
              <a:t>2002 Federal </a:t>
            </a:r>
            <a:r>
              <a:rPr lang="en-US" dirty="0" smtClean="0"/>
              <a:t>deficit returned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603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 Budget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Federal </a:t>
            </a:r>
            <a:r>
              <a:rPr lang="en-US" dirty="0" smtClean="0"/>
              <a:t>budget: About </a:t>
            </a:r>
            <a:r>
              <a:rPr lang="en-US" dirty="0"/>
              <a:t>$</a:t>
            </a:r>
            <a:r>
              <a:rPr lang="en-US" dirty="0" smtClean="0"/>
              <a:t>4,000,000,000,000 a year</a:t>
            </a:r>
            <a:endParaRPr lang="en-US" dirty="0"/>
          </a:p>
          <a:p>
            <a:pPr lvl="1">
              <a:defRPr/>
            </a:pPr>
            <a:r>
              <a:rPr lang="en-US" dirty="0"/>
              <a:t>A plan for federal government outlays and </a:t>
            </a:r>
            <a:r>
              <a:rPr lang="en-US" dirty="0" smtClean="0"/>
              <a:t>revenues, for </a:t>
            </a:r>
            <a:r>
              <a:rPr lang="en-US" dirty="0"/>
              <a:t>a specified period, usually a year</a:t>
            </a:r>
          </a:p>
          <a:p>
            <a:pPr>
              <a:defRPr/>
            </a:pPr>
            <a:r>
              <a:rPr lang="en-US" dirty="0"/>
              <a:t>Federal </a:t>
            </a:r>
            <a:r>
              <a:rPr lang="en-US" dirty="0" smtClean="0"/>
              <a:t>outlays, 2016</a:t>
            </a:r>
            <a:endParaRPr lang="en-US" dirty="0"/>
          </a:p>
          <a:p>
            <a:pPr lvl="1">
              <a:defRPr/>
            </a:pPr>
            <a:r>
              <a:rPr lang="en-US" dirty="0"/>
              <a:t>Government purchases</a:t>
            </a:r>
          </a:p>
          <a:p>
            <a:pPr lvl="1">
              <a:defRPr/>
            </a:pPr>
            <a:r>
              <a:rPr lang="en-US" dirty="0"/>
              <a:t>Transfer payments (redistributed income)</a:t>
            </a:r>
          </a:p>
          <a:p>
            <a:pPr lvl="2">
              <a:defRPr/>
            </a:pPr>
            <a:r>
              <a:rPr lang="en-US" dirty="0"/>
              <a:t>Social Security and Medicare: </a:t>
            </a:r>
            <a:r>
              <a:rPr lang="en-US" dirty="0" smtClean="0"/>
              <a:t>38% </a:t>
            </a:r>
            <a:r>
              <a:rPr lang="en-US" dirty="0"/>
              <a:t>of outlays</a:t>
            </a:r>
          </a:p>
          <a:p>
            <a:pPr lvl="2">
              <a:defRPr/>
            </a:pPr>
            <a:r>
              <a:rPr lang="en-US" dirty="0"/>
              <a:t>Welfare: </a:t>
            </a:r>
            <a:r>
              <a:rPr lang="en-US" dirty="0" smtClean="0"/>
              <a:t>14% </a:t>
            </a:r>
            <a:r>
              <a:rPr lang="en-US" dirty="0"/>
              <a:t>of outlays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598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Short-Lived Budget Surplus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Financial </a:t>
            </a:r>
            <a:r>
              <a:rPr lang="en-US" dirty="0"/>
              <a:t>crisis of 2008 and </a:t>
            </a:r>
            <a:r>
              <a:rPr lang="en-US" dirty="0" smtClean="0"/>
              <a:t>the Great Recession </a:t>
            </a:r>
            <a:r>
              <a:rPr lang="en-US" dirty="0"/>
              <a:t>of 2007–2009</a:t>
            </a:r>
          </a:p>
          <a:p>
            <a:pPr lvl="1">
              <a:defRPr/>
            </a:pPr>
            <a:r>
              <a:rPr lang="en-US" dirty="0"/>
              <a:t>Increased budget </a:t>
            </a:r>
            <a:r>
              <a:rPr lang="en-US" dirty="0" smtClean="0"/>
              <a:t>deficits because of</a:t>
            </a:r>
          </a:p>
          <a:p>
            <a:pPr lvl="2">
              <a:defRPr/>
            </a:pPr>
            <a:r>
              <a:rPr lang="en-US" dirty="0" smtClean="0"/>
              <a:t>Lower federal revenues</a:t>
            </a:r>
          </a:p>
          <a:p>
            <a:pPr lvl="2">
              <a:defRPr/>
            </a:pPr>
            <a:r>
              <a:rPr lang="en-US" dirty="0" smtClean="0"/>
              <a:t>Increased federal spending</a:t>
            </a:r>
            <a:endParaRPr lang="en-US" dirty="0"/>
          </a:p>
          <a:p>
            <a:pPr>
              <a:defRPr/>
            </a:pPr>
            <a:r>
              <a:rPr lang="en-US" dirty="0"/>
              <a:t>Lower federal revenues</a:t>
            </a:r>
          </a:p>
          <a:p>
            <a:pPr lvl="1">
              <a:defRPr/>
            </a:pPr>
            <a:r>
              <a:rPr lang="en-US" sz="3100" dirty="0"/>
              <a:t>Falling employment, income, and profits</a:t>
            </a:r>
          </a:p>
          <a:p>
            <a:pPr lvl="1">
              <a:defRPr/>
            </a:pPr>
            <a:r>
              <a:rPr lang="en-US" sz="3100" dirty="0"/>
              <a:t>Discretionary tax </a:t>
            </a:r>
            <a:r>
              <a:rPr lang="en-US" sz="3100" dirty="0" smtClean="0"/>
              <a:t>cuts</a:t>
            </a:r>
          </a:p>
          <a:p>
            <a:pPr lvl="1">
              <a:defRPr/>
            </a:pPr>
            <a:r>
              <a:rPr lang="en-US" sz="3100" dirty="0" smtClean="0"/>
              <a:t>Revenues dropped: 17.7% of </a:t>
            </a:r>
            <a:r>
              <a:rPr lang="en-US" sz="3100" dirty="0"/>
              <a:t>GDP in 2007 to </a:t>
            </a:r>
            <a:r>
              <a:rPr lang="en-US" sz="3100" dirty="0" smtClean="0"/>
              <a:t>14.6% </a:t>
            </a:r>
            <a:r>
              <a:rPr lang="en-US" sz="3100" dirty="0"/>
              <a:t>in </a:t>
            </a:r>
            <a:r>
              <a:rPr lang="en-US" sz="3100" dirty="0" smtClean="0"/>
              <a:t>2009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28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Short-Lived Budget Surplus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Increased </a:t>
            </a:r>
            <a:r>
              <a:rPr lang="en-US" dirty="0"/>
              <a:t>federal spending</a:t>
            </a:r>
          </a:p>
          <a:p>
            <a:pPr lvl="1">
              <a:defRPr/>
            </a:pPr>
            <a:r>
              <a:rPr lang="en-US" dirty="0"/>
              <a:t>Automatic </a:t>
            </a:r>
            <a:r>
              <a:rPr lang="en-US" dirty="0" smtClean="0"/>
              <a:t>stabilizers</a:t>
            </a:r>
          </a:p>
          <a:p>
            <a:pPr lvl="2">
              <a:defRPr/>
            </a:pPr>
            <a:r>
              <a:rPr lang="en-US" dirty="0" smtClean="0"/>
              <a:t>Unemployment benefits and welfare payments increased federal outlays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Discretionary spending</a:t>
            </a:r>
          </a:p>
          <a:p>
            <a:pPr lvl="2"/>
            <a:r>
              <a:rPr lang="en-US" dirty="0" smtClean="0"/>
              <a:t>Bailouts </a:t>
            </a:r>
            <a:r>
              <a:rPr lang="en-US" dirty="0"/>
              <a:t>and the $831 billion </a:t>
            </a:r>
            <a:r>
              <a:rPr lang="en-US" dirty="0" smtClean="0"/>
              <a:t>stimulus plan</a:t>
            </a:r>
          </a:p>
          <a:p>
            <a:pPr lvl="1"/>
            <a:r>
              <a:rPr lang="en-US" dirty="0" smtClean="0"/>
              <a:t>Federal outlays grew</a:t>
            </a:r>
          </a:p>
          <a:p>
            <a:pPr lvl="2"/>
            <a:r>
              <a:rPr lang="en-US" dirty="0" smtClean="0"/>
              <a:t>From 18.8% of </a:t>
            </a:r>
            <a:r>
              <a:rPr lang="en-US" dirty="0"/>
              <a:t>GDP in 2007 to </a:t>
            </a:r>
            <a:r>
              <a:rPr lang="en-US" dirty="0" smtClean="0"/>
              <a:t>24.4% in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56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Short-Lived Budget Surplus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Federal deficit</a:t>
            </a:r>
          </a:p>
          <a:p>
            <a:pPr lvl="2">
              <a:defRPr/>
            </a:pPr>
            <a:r>
              <a:rPr lang="en-US" dirty="0"/>
              <a:t>$161 billion in 2007</a:t>
            </a:r>
          </a:p>
          <a:p>
            <a:pPr lvl="2">
              <a:defRPr/>
            </a:pPr>
            <a:r>
              <a:rPr lang="en-US" dirty="0"/>
              <a:t>$459 billion in 2008</a:t>
            </a:r>
          </a:p>
          <a:p>
            <a:pPr lvl="2">
              <a:defRPr/>
            </a:pPr>
            <a:r>
              <a:rPr lang="en-US" dirty="0"/>
              <a:t>$1.4 trillion in 2009</a:t>
            </a:r>
          </a:p>
          <a:p>
            <a:pPr lvl="2">
              <a:defRPr/>
            </a:pPr>
            <a:r>
              <a:rPr lang="en-US" dirty="0" smtClean="0"/>
              <a:t>$1.0 </a:t>
            </a:r>
            <a:r>
              <a:rPr lang="en-US" dirty="0"/>
              <a:t>trillion </a:t>
            </a:r>
            <a:r>
              <a:rPr lang="en-US" dirty="0" smtClean="0"/>
              <a:t>plus in 2010, 2011,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43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Short-Lived Budget Surplus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Sequestration, 2012-2021 </a:t>
            </a:r>
            <a:endParaRPr lang="en-US" dirty="0"/>
          </a:p>
          <a:p>
            <a:pPr lvl="1">
              <a:defRPr/>
            </a:pPr>
            <a:r>
              <a:rPr lang="en-US" dirty="0"/>
              <a:t>Automatic cuts to certain categories of federal spending </a:t>
            </a:r>
          </a:p>
          <a:p>
            <a:pPr lvl="2">
              <a:defRPr/>
            </a:pPr>
            <a:r>
              <a:rPr lang="en-US" dirty="0"/>
              <a:t>Enacted in 2011 to reduce the growth of federal spending from 2012 to 2021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To slow </a:t>
            </a:r>
            <a:r>
              <a:rPr lang="en-US" dirty="0"/>
              <a:t>spending growth by a total of $1.1 </a:t>
            </a:r>
            <a:r>
              <a:rPr lang="en-US" dirty="0" smtClean="0"/>
              <a:t>trillion</a:t>
            </a:r>
          </a:p>
          <a:p>
            <a:pPr lvl="1">
              <a:defRPr/>
            </a:pPr>
            <a:r>
              <a:rPr lang="en-US" dirty="0" smtClean="0"/>
              <a:t>Exempt: Social </a:t>
            </a:r>
            <a:r>
              <a:rPr lang="en-US" dirty="0"/>
              <a:t>Security, Medicaid, federal pensions, and veterans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357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Short-Lived Budget Surplus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Sequestration, 2012-2021 </a:t>
            </a:r>
            <a:endParaRPr lang="en-US" dirty="0"/>
          </a:p>
          <a:p>
            <a:pPr lvl="1">
              <a:defRPr/>
            </a:pPr>
            <a:r>
              <a:rPr lang="en-US" dirty="0"/>
              <a:t>Cut $85 billion a year, 2.4% of the budget</a:t>
            </a:r>
          </a:p>
          <a:p>
            <a:pPr lvl="2">
              <a:defRPr/>
            </a:pPr>
            <a:r>
              <a:rPr lang="en-US" dirty="0"/>
              <a:t>Nondefense spending programs – cut by 6.5% a year, $294 billion </a:t>
            </a:r>
            <a:r>
              <a:rPr lang="en-US" dirty="0" smtClean="0"/>
              <a:t>over 10 years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Defense </a:t>
            </a:r>
            <a:r>
              <a:rPr lang="en-US" dirty="0"/>
              <a:t>– cut by </a:t>
            </a:r>
            <a:r>
              <a:rPr lang="en-US" dirty="0" smtClean="0"/>
              <a:t>9.0% </a:t>
            </a:r>
            <a:r>
              <a:rPr lang="en-US" dirty="0"/>
              <a:t>a year, $</a:t>
            </a:r>
            <a:r>
              <a:rPr lang="en-US" dirty="0" smtClean="0"/>
              <a:t>454 billon total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Medicare </a:t>
            </a:r>
            <a:r>
              <a:rPr lang="en-US" dirty="0"/>
              <a:t>– cut by </a:t>
            </a:r>
            <a:r>
              <a:rPr lang="en-US" dirty="0" smtClean="0"/>
              <a:t>2.0%, </a:t>
            </a:r>
            <a:r>
              <a:rPr lang="en-US" dirty="0"/>
              <a:t>or $170 </a:t>
            </a:r>
            <a:r>
              <a:rPr lang="en-US" dirty="0" smtClean="0"/>
              <a:t>billion total</a:t>
            </a:r>
            <a:endParaRPr lang="en-US" dirty="0"/>
          </a:p>
          <a:p>
            <a:pPr lvl="1"/>
            <a:r>
              <a:rPr lang="en-US" dirty="0" smtClean="0"/>
              <a:t>Interest payments </a:t>
            </a:r>
            <a:r>
              <a:rPr lang="en-US" dirty="0"/>
              <a:t>on the debt </a:t>
            </a:r>
            <a:r>
              <a:rPr lang="en-US" dirty="0" smtClean="0"/>
              <a:t> - cut </a:t>
            </a:r>
            <a:r>
              <a:rPr lang="en-US" dirty="0"/>
              <a:t>by $170 </a:t>
            </a:r>
            <a:r>
              <a:rPr lang="en-US" dirty="0" smtClean="0"/>
              <a:t>billion total</a:t>
            </a:r>
          </a:p>
          <a:p>
            <a:pPr lvl="1"/>
            <a:r>
              <a:rPr lang="en-US" dirty="0" smtClean="0"/>
              <a:t>Helped </a:t>
            </a:r>
            <a:r>
              <a:rPr lang="en-US" dirty="0"/>
              <a:t>keep federal </a:t>
            </a:r>
            <a:r>
              <a:rPr lang="en-US" dirty="0" smtClean="0"/>
              <a:t>spending flat </a:t>
            </a:r>
            <a:r>
              <a:rPr lang="en-US" dirty="0"/>
              <a:t>in 2012, 2013, and 2014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0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The Relative Size of the Public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Federal, state, and local governments</a:t>
            </a:r>
          </a:p>
          <a:p>
            <a:pPr lvl="1">
              <a:defRPr/>
            </a:pPr>
            <a:r>
              <a:rPr lang="en-US" dirty="0"/>
              <a:t>Government outlays relative to GDP</a:t>
            </a:r>
          </a:p>
          <a:p>
            <a:pPr lvl="1">
              <a:defRPr/>
            </a:pPr>
            <a:r>
              <a:rPr lang="en-US" dirty="0"/>
              <a:t>U.S.</a:t>
            </a:r>
          </a:p>
          <a:p>
            <a:pPr lvl="2">
              <a:defRPr/>
            </a:pPr>
            <a:r>
              <a:rPr lang="en-US" dirty="0" smtClean="0"/>
              <a:t>36% </a:t>
            </a:r>
            <a:r>
              <a:rPr lang="en-US" dirty="0"/>
              <a:t>in </a:t>
            </a:r>
            <a:r>
              <a:rPr lang="en-US" dirty="0" smtClean="0"/>
              <a:t>1997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38% </a:t>
            </a:r>
            <a:r>
              <a:rPr lang="en-US" dirty="0"/>
              <a:t>in </a:t>
            </a:r>
            <a:r>
              <a:rPr lang="en-US" dirty="0" smtClean="0"/>
              <a:t>2016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Average of 10 industrialized countries: 43%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9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Government Outlays as a Percentage of GDP in 1997 and 2016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9182" y="5516990"/>
            <a:ext cx="8993190" cy="1033276"/>
          </a:xfrm>
        </p:spPr>
        <p:txBody>
          <a:bodyPr/>
          <a:lstStyle/>
          <a:p>
            <a:r>
              <a:rPr lang="en-US" sz="1600" dirty="0"/>
              <a:t>Government outlays relative to GDP increased in 7 of the 10 industrial economies between 1997 and 2016. The 10-country average increased </a:t>
            </a:r>
            <a:r>
              <a:rPr lang="en-US" sz="1600" dirty="0" smtClean="0"/>
              <a:t>slightly from </a:t>
            </a:r>
            <a:r>
              <a:rPr lang="en-US" sz="1600" dirty="0"/>
              <a:t>42 percent to 43 percent. In the United States, the percentage increased from 36 to 38.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6" y="862014"/>
            <a:ext cx="7910868" cy="46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National Debt in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</a:t>
            </a:r>
            <a:r>
              <a:rPr lang="en-US" dirty="0" smtClean="0"/>
              <a:t>debt (federal debt)</a:t>
            </a:r>
            <a:endParaRPr lang="en-US" dirty="0"/>
          </a:p>
          <a:p>
            <a:pPr lvl="1"/>
            <a:r>
              <a:rPr lang="en-US" dirty="0"/>
              <a:t>Net accumulation of federal budget deficits</a:t>
            </a:r>
          </a:p>
          <a:p>
            <a:r>
              <a:rPr lang="en-US" dirty="0" smtClean="0"/>
              <a:t>National debt </a:t>
            </a:r>
            <a:r>
              <a:rPr lang="en-US" dirty="0"/>
              <a:t>in </a:t>
            </a:r>
            <a:r>
              <a:rPr lang="en-US" dirty="0" smtClean="0"/>
              <a:t>perspective</a:t>
            </a:r>
          </a:p>
          <a:p>
            <a:pPr lvl="1"/>
            <a:r>
              <a:rPr lang="en-US" sz="3000" dirty="0" smtClean="0"/>
              <a:t>Changes </a:t>
            </a:r>
            <a:r>
              <a:rPr lang="en-US" sz="3000" dirty="0"/>
              <a:t>over </a:t>
            </a:r>
            <a:r>
              <a:rPr lang="en-US" sz="3000" dirty="0" smtClean="0"/>
              <a:t>time</a:t>
            </a:r>
          </a:p>
          <a:p>
            <a:pPr lvl="1"/>
            <a:r>
              <a:rPr lang="en-US" sz="3000" dirty="0" smtClean="0"/>
              <a:t>U.S</a:t>
            </a:r>
            <a:r>
              <a:rPr lang="en-US" sz="3000" dirty="0"/>
              <a:t>. government debt levels compared with </a:t>
            </a:r>
            <a:r>
              <a:rPr lang="en-US" sz="3000" dirty="0" smtClean="0"/>
              <a:t>those in </a:t>
            </a:r>
            <a:r>
              <a:rPr lang="en-US" sz="3000" dirty="0"/>
              <a:t>other </a:t>
            </a:r>
            <a:r>
              <a:rPr lang="en-US" sz="3000" dirty="0" smtClean="0"/>
              <a:t>countries</a:t>
            </a:r>
          </a:p>
          <a:p>
            <a:pPr lvl="1"/>
            <a:r>
              <a:rPr lang="en-US" sz="3000" dirty="0" smtClean="0"/>
              <a:t>Interest </a:t>
            </a:r>
            <a:r>
              <a:rPr lang="en-US" sz="3000" dirty="0"/>
              <a:t>payments on the national </a:t>
            </a:r>
            <a:r>
              <a:rPr lang="en-US" sz="3000" dirty="0" smtClean="0"/>
              <a:t>debt</a:t>
            </a:r>
          </a:p>
          <a:p>
            <a:pPr lvl="1"/>
            <a:r>
              <a:rPr lang="en-US" sz="3000" dirty="0" smtClean="0"/>
              <a:t>Who </a:t>
            </a:r>
            <a:r>
              <a:rPr lang="en-US" sz="3000" dirty="0"/>
              <a:t>bears the </a:t>
            </a:r>
            <a:r>
              <a:rPr lang="en-US" sz="3000" dirty="0" smtClean="0"/>
              <a:t>burden of </a:t>
            </a:r>
            <a:r>
              <a:rPr lang="en-US" sz="3000" dirty="0"/>
              <a:t>the national </a:t>
            </a:r>
            <a:r>
              <a:rPr lang="en-US" sz="3000" dirty="0" smtClean="0"/>
              <a:t>debt</a:t>
            </a:r>
          </a:p>
          <a:p>
            <a:pPr lvl="1"/>
            <a:r>
              <a:rPr lang="en-US" sz="3000" dirty="0" smtClean="0"/>
              <a:t>What </a:t>
            </a:r>
            <a:r>
              <a:rPr lang="en-US" sz="3000" dirty="0"/>
              <a:t>impact does the national debt have on the </a:t>
            </a:r>
            <a:r>
              <a:rPr lang="en-US" sz="3000" dirty="0" smtClean="0"/>
              <a:t>nation’s future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25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National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 debt, </a:t>
            </a:r>
            <a:r>
              <a:rPr lang="en-US" dirty="0" smtClean="0"/>
              <a:t>2015: $18.6 </a:t>
            </a:r>
            <a:r>
              <a:rPr lang="en-US" dirty="0"/>
              <a:t>trillion </a:t>
            </a:r>
          </a:p>
          <a:p>
            <a:pPr lvl="1"/>
            <a:r>
              <a:rPr lang="en-US" sz="3100" dirty="0"/>
              <a:t>US Treasury notes purchased by various federal agencies</a:t>
            </a:r>
          </a:p>
          <a:p>
            <a:pPr lvl="2"/>
            <a:r>
              <a:rPr lang="en-US" dirty="0"/>
              <a:t>Federal government owes this debt to itself</a:t>
            </a:r>
          </a:p>
          <a:p>
            <a:r>
              <a:rPr lang="en-US" dirty="0"/>
              <a:t>Debt held by the public, </a:t>
            </a:r>
            <a:r>
              <a:rPr lang="en-US" dirty="0" smtClean="0"/>
              <a:t>2015: $13.5 </a:t>
            </a:r>
            <a:r>
              <a:rPr lang="en-US" dirty="0"/>
              <a:t>trillion </a:t>
            </a:r>
          </a:p>
          <a:p>
            <a:pPr lvl="1"/>
            <a:r>
              <a:rPr lang="en-US" sz="3100" dirty="0"/>
              <a:t>US Treasury securities held by</a:t>
            </a:r>
          </a:p>
          <a:p>
            <a:pPr lvl="2"/>
            <a:r>
              <a:rPr lang="en-US" dirty="0"/>
              <a:t>Households; </a:t>
            </a:r>
            <a:r>
              <a:rPr lang="en-US" dirty="0" smtClean="0"/>
              <a:t>Firms; Banks </a:t>
            </a:r>
            <a:r>
              <a:rPr lang="en-US" dirty="0"/>
              <a:t>(</a:t>
            </a:r>
            <a:r>
              <a:rPr lang="en-US" dirty="0" smtClean="0"/>
              <a:t>including </a:t>
            </a:r>
            <a:r>
              <a:rPr lang="en-US" dirty="0"/>
              <a:t>the Fed)</a:t>
            </a:r>
          </a:p>
          <a:p>
            <a:pPr lvl="2"/>
            <a:r>
              <a:rPr lang="en-US" dirty="0"/>
              <a:t>Foreign entities</a:t>
            </a:r>
          </a:p>
          <a:p>
            <a:r>
              <a:rPr lang="en-US" dirty="0"/>
              <a:t>Measure debt over time </a:t>
            </a:r>
          </a:p>
          <a:p>
            <a:pPr lvl="2"/>
            <a:r>
              <a:rPr lang="en-US" dirty="0"/>
              <a:t>Relative to </a:t>
            </a:r>
            <a:r>
              <a:rPr lang="en-US" dirty="0" smtClean="0"/>
              <a:t>GDP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953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National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Debt relative to GDP</a:t>
            </a:r>
          </a:p>
          <a:p>
            <a:pPr lvl="1"/>
            <a:r>
              <a:rPr lang="en-US" dirty="0" smtClean="0"/>
              <a:t>Ignores </a:t>
            </a:r>
            <a:r>
              <a:rPr lang="en-US" dirty="0"/>
              <a:t>the fact that the federal government </a:t>
            </a:r>
            <a:r>
              <a:rPr lang="en-US" dirty="0" smtClean="0"/>
              <a:t>is on </a:t>
            </a:r>
            <a:r>
              <a:rPr lang="en-US" dirty="0"/>
              <a:t>the hook to pay Social Security and Medicare benefits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U.S. Congress exempts </a:t>
            </a:r>
            <a:r>
              <a:rPr lang="en-US" dirty="0" smtClean="0"/>
              <a:t>itself from </a:t>
            </a:r>
            <a:r>
              <a:rPr lang="en-US" dirty="0"/>
              <a:t>including the cost of promised retirement benefits in the </a:t>
            </a:r>
            <a:r>
              <a:rPr lang="en-US" dirty="0" smtClean="0"/>
              <a:t>budget</a:t>
            </a:r>
          </a:p>
          <a:p>
            <a:pPr lvl="2"/>
            <a:r>
              <a:rPr lang="en-US" dirty="0" smtClean="0"/>
              <a:t>As </a:t>
            </a:r>
            <a:r>
              <a:rPr lang="en-US" dirty="0"/>
              <a:t>of 2015</a:t>
            </a:r>
            <a:r>
              <a:rPr lang="en-US" dirty="0" smtClean="0"/>
              <a:t>, the </a:t>
            </a:r>
            <a:r>
              <a:rPr lang="en-US" dirty="0"/>
              <a:t>federal government should have $25 trillion set aside and earning interest to </a:t>
            </a:r>
            <a:r>
              <a:rPr lang="en-US" dirty="0" smtClean="0"/>
              <a:t>cover Social </a:t>
            </a:r>
            <a:r>
              <a:rPr lang="en-US" dirty="0"/>
              <a:t>Security retirement </a:t>
            </a:r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296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Federal Budget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Federal outlays, 2016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52% redistributes income (Social Security, Medicare, welfare)</a:t>
            </a:r>
          </a:p>
          <a:p>
            <a:pPr lvl="1">
              <a:defRPr/>
            </a:pPr>
            <a:r>
              <a:rPr lang="en-US" dirty="0" smtClean="0"/>
              <a:t>15% for national defense</a:t>
            </a:r>
          </a:p>
          <a:p>
            <a:pPr lvl="1">
              <a:defRPr/>
            </a:pPr>
            <a:r>
              <a:rPr lang="en-US" dirty="0" smtClean="0"/>
              <a:t>7% interest on federal debt</a:t>
            </a:r>
          </a:p>
          <a:p>
            <a:pPr lvl="1">
              <a:defRPr/>
            </a:pPr>
            <a:r>
              <a:rPr lang="en-US" dirty="0" smtClean="0"/>
              <a:t>26% for everything else (environment protection, education, prisons, and so on)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4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Federal Debt Held by the Public as Percent of GDP Spiked Because of the Great Recession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5534" y="4872251"/>
            <a:ext cx="8897654" cy="1445999"/>
          </a:xfrm>
        </p:spPr>
        <p:txBody>
          <a:bodyPr/>
          <a:lstStyle/>
          <a:p>
            <a:r>
              <a:rPr lang="en-US" dirty="0"/>
              <a:t>The huge cost of World War II rocketed federal debt from 44 percent of GDP in 1940 to over 100 percent by 1946. During the next few decades</a:t>
            </a:r>
            <a:r>
              <a:rPr lang="en-US" dirty="0" smtClean="0"/>
              <a:t>, GDP </a:t>
            </a:r>
            <a:r>
              <a:rPr lang="en-US" dirty="0"/>
              <a:t>grew faster than federal debt so by 1980, federal debt had dropped to only 26 percent of GDP. But high deficits in recent years increased </a:t>
            </a:r>
            <a:r>
              <a:rPr lang="en-US" dirty="0" smtClean="0"/>
              <a:t>federal debt </a:t>
            </a:r>
            <a:r>
              <a:rPr lang="en-US" dirty="0"/>
              <a:t>to 75 percent relative to GDP by 2016. That's double the percentage in 2007 and the highest since the early 1950s.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284101"/>
            <a:ext cx="82010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2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International Perspective on Public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perspective on public debt</a:t>
            </a:r>
          </a:p>
          <a:p>
            <a:pPr lvl="1"/>
            <a:r>
              <a:rPr lang="en-US" dirty="0"/>
              <a:t>Different </a:t>
            </a:r>
            <a:r>
              <a:rPr lang="en-US" dirty="0" smtClean="0"/>
              <a:t>economies, different </a:t>
            </a:r>
            <a:r>
              <a:rPr lang="en-US" dirty="0"/>
              <a:t>fiscal structures</a:t>
            </a:r>
          </a:p>
          <a:p>
            <a:pPr lvl="1"/>
            <a:r>
              <a:rPr lang="en-US" dirty="0"/>
              <a:t>10 industrialized </a:t>
            </a:r>
            <a:r>
              <a:rPr lang="en-US" dirty="0" smtClean="0"/>
              <a:t>nations, average 72% </a:t>
            </a:r>
            <a:r>
              <a:rPr lang="en-US" dirty="0"/>
              <a:t>relative to </a:t>
            </a:r>
            <a:r>
              <a:rPr lang="en-US" dirty="0" smtClean="0"/>
              <a:t>GDP, 2016</a:t>
            </a:r>
            <a:endParaRPr lang="en-US" dirty="0"/>
          </a:p>
          <a:p>
            <a:pPr lvl="2"/>
            <a:r>
              <a:rPr lang="en-US" dirty="0"/>
              <a:t>U.S.: </a:t>
            </a:r>
            <a:r>
              <a:rPr lang="en-US" dirty="0" smtClean="0"/>
              <a:t>86%; Australia</a:t>
            </a:r>
            <a:r>
              <a:rPr lang="en-US" dirty="0"/>
              <a:t>: </a:t>
            </a:r>
            <a:r>
              <a:rPr lang="en-US" dirty="0" smtClean="0"/>
              <a:t>6%; Japan</a:t>
            </a:r>
            <a:r>
              <a:rPr lang="en-US" dirty="0"/>
              <a:t>: </a:t>
            </a:r>
            <a:r>
              <a:rPr lang="en-US" dirty="0" smtClean="0"/>
              <a:t>150%</a:t>
            </a:r>
            <a:endParaRPr lang="en-US" dirty="0"/>
          </a:p>
          <a:p>
            <a:pPr lvl="1"/>
            <a:r>
              <a:rPr lang="en-US" dirty="0" smtClean="0"/>
              <a:t>Average </a:t>
            </a:r>
            <a:r>
              <a:rPr lang="en-US" dirty="0"/>
              <a:t>among the 30 most advanced </a:t>
            </a:r>
            <a:r>
              <a:rPr lang="en-US" dirty="0" smtClean="0"/>
              <a:t>economies</a:t>
            </a:r>
          </a:p>
          <a:p>
            <a:pPr lvl="2"/>
            <a:r>
              <a:rPr lang="en-US" dirty="0" smtClean="0"/>
              <a:t>Increased from 35% </a:t>
            </a:r>
            <a:r>
              <a:rPr lang="en-US" dirty="0"/>
              <a:t>in </a:t>
            </a:r>
            <a:r>
              <a:rPr lang="en-US" dirty="0" smtClean="0"/>
              <a:t>2000 </a:t>
            </a:r>
            <a:r>
              <a:rPr lang="en-US" dirty="0"/>
              <a:t>to </a:t>
            </a:r>
            <a:r>
              <a:rPr lang="en-US" dirty="0" smtClean="0"/>
              <a:t>72% </a:t>
            </a:r>
            <a:r>
              <a:rPr lang="en-US" dirty="0"/>
              <a:t>in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27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Relative to GDP, U.S. Net Public Debt Is Above Average for Major Economies in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7838"/>
            <a:ext cx="85344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7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Interest Payments on the National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Buyers of federal securities</a:t>
            </a:r>
          </a:p>
          <a:p>
            <a:pPr lvl="1">
              <a:defRPr/>
            </a:pPr>
            <a:r>
              <a:rPr lang="en-US" dirty="0"/>
              <a:t>Individuals, $25 U.S. savings bonds</a:t>
            </a:r>
          </a:p>
          <a:p>
            <a:pPr lvl="1">
              <a:defRPr/>
            </a:pPr>
            <a:r>
              <a:rPr lang="en-US" dirty="0"/>
              <a:t>Institutions, $1 million Treasury securities </a:t>
            </a:r>
          </a:p>
          <a:p>
            <a:pPr>
              <a:defRPr/>
            </a:pPr>
            <a:r>
              <a:rPr lang="en-US" dirty="0"/>
              <a:t>Nearly half the </a:t>
            </a:r>
            <a:r>
              <a:rPr lang="en-US" dirty="0" smtClean="0"/>
              <a:t>national debt </a:t>
            </a:r>
            <a:r>
              <a:rPr lang="en-US" dirty="0"/>
              <a:t>is refinanced every year</a:t>
            </a:r>
          </a:p>
          <a:p>
            <a:pPr lvl="1">
              <a:defRPr/>
            </a:pPr>
            <a:r>
              <a:rPr lang="en-US" dirty="0"/>
              <a:t>$</a:t>
            </a:r>
            <a:r>
              <a:rPr lang="en-US" dirty="0" smtClean="0"/>
              <a:t>13.5 </a:t>
            </a:r>
            <a:r>
              <a:rPr lang="en-US" dirty="0"/>
              <a:t>trillion debt held by the </a:t>
            </a:r>
            <a:r>
              <a:rPr lang="en-US" dirty="0" smtClean="0"/>
              <a:t>public in 2015</a:t>
            </a:r>
            <a:endParaRPr lang="en-US" dirty="0"/>
          </a:p>
          <a:p>
            <a:pPr lvl="1">
              <a:defRPr/>
            </a:pPr>
            <a:r>
              <a:rPr lang="en-US" dirty="0"/>
              <a:t>A 1 percentage point increase in the nominal interest rate</a:t>
            </a:r>
          </a:p>
          <a:p>
            <a:pPr lvl="2">
              <a:defRPr/>
            </a:pPr>
            <a:r>
              <a:rPr lang="en-US" dirty="0"/>
              <a:t>Increases interest costs by $</a:t>
            </a:r>
            <a:r>
              <a:rPr lang="en-US" dirty="0" smtClean="0"/>
              <a:t>135 </a:t>
            </a:r>
            <a:r>
              <a:rPr lang="en-US" dirty="0"/>
              <a:t>billion a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4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Interest Payments on Federal Debt Held by the Public as Percent of Federal </a:t>
            </a:r>
            <a:r>
              <a:rPr lang="en-US" dirty="0" smtClean="0"/>
              <a:t>Outlays Peaked </a:t>
            </a:r>
            <a:r>
              <a:rPr lang="en-US" dirty="0"/>
              <a:t>in 1996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6478" y="4926843"/>
            <a:ext cx="8924950" cy="1542196"/>
          </a:xfrm>
        </p:spPr>
        <p:txBody>
          <a:bodyPr/>
          <a:lstStyle/>
          <a:p>
            <a:r>
              <a:rPr lang="en-US" dirty="0"/>
              <a:t>After remaining relatively constant during the 1960s and 1970s, interest payments as a share of federal outlays climbed during the 1980s and </a:t>
            </a:r>
            <a:r>
              <a:rPr lang="en-US" dirty="0" smtClean="0"/>
              <a:t>early 1990s </a:t>
            </a:r>
            <a:r>
              <a:rPr lang="en-US" dirty="0"/>
              <a:t>because of growing deficits and higher interest rates. After peaking in 1996 at 15.4 percent of outlays, interest payments declined first </a:t>
            </a:r>
            <a:r>
              <a:rPr lang="en-US" dirty="0" smtClean="0"/>
              <a:t>because of </a:t>
            </a:r>
            <a:r>
              <a:rPr lang="en-US" dirty="0"/>
              <a:t>budget surpluses and later because of record-low interest rates.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0" y="1535587"/>
            <a:ext cx="8052101" cy="313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2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Persistent Deficits Sustainable?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long can the country run a deficit?</a:t>
            </a:r>
          </a:p>
          <a:p>
            <a:pPr lvl="1">
              <a:defRPr/>
            </a:pPr>
            <a:r>
              <a:rPr lang="en-US" dirty="0"/>
              <a:t>As long as lenders are willing to finance that deficit at reasonable interest rates</a:t>
            </a:r>
          </a:p>
          <a:p>
            <a:pPr lvl="2">
              <a:defRPr/>
            </a:pPr>
            <a:r>
              <a:rPr lang="en-US" dirty="0"/>
              <a:t>Depends on the confidence that lenders have about getting repaid</a:t>
            </a:r>
          </a:p>
          <a:p>
            <a:pPr>
              <a:defRPr/>
            </a:pPr>
            <a:r>
              <a:rPr lang="en-US" dirty="0"/>
              <a:t> U.S. government securities</a:t>
            </a:r>
          </a:p>
          <a:p>
            <a:pPr lvl="1">
              <a:defRPr/>
            </a:pPr>
            <a:r>
              <a:rPr lang="en-US" dirty="0"/>
              <a:t>Considered the safest in the world</a:t>
            </a:r>
          </a:p>
          <a:p>
            <a:pPr lvl="1">
              <a:defRPr/>
            </a:pPr>
            <a:r>
              <a:rPr lang="en-US" dirty="0"/>
              <a:t>Helped us finance our chronic deficits and rising debt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06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Persistent Deficits Sustainable?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Global financial </a:t>
            </a:r>
            <a:r>
              <a:rPr lang="en-US" dirty="0" smtClean="0"/>
              <a:t>crisis</a:t>
            </a:r>
            <a:endParaRPr lang="en-US" dirty="0"/>
          </a:p>
          <a:p>
            <a:pPr lvl="1">
              <a:defRPr/>
            </a:pPr>
            <a:r>
              <a:rPr lang="en-US" dirty="0"/>
              <a:t>Encouraged investors around the globe to buy U.S. securities</a:t>
            </a:r>
          </a:p>
          <a:p>
            <a:pPr lvl="1">
              <a:defRPr/>
            </a:pPr>
            <a:r>
              <a:rPr lang="en-US" dirty="0" smtClean="0"/>
              <a:t>“Flight to quality”</a:t>
            </a:r>
          </a:p>
          <a:p>
            <a:pPr lvl="1">
              <a:defRPr/>
            </a:pPr>
            <a:r>
              <a:rPr lang="en-US" dirty="0" smtClean="0"/>
              <a:t>Drove </a:t>
            </a:r>
            <a:r>
              <a:rPr lang="en-US" dirty="0"/>
              <a:t>down the interest rate the U.S. government had to pay</a:t>
            </a:r>
          </a:p>
          <a:p>
            <a:pPr lvl="2">
              <a:defRPr/>
            </a:pPr>
            <a:r>
              <a:rPr lang="en-US" dirty="0"/>
              <a:t>Reducing the cost of servicing our debt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277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Persistent Deficits Sustainable?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Indebted </a:t>
            </a:r>
            <a:r>
              <a:rPr lang="en-US" dirty="0" smtClean="0"/>
              <a:t>countries</a:t>
            </a:r>
          </a:p>
          <a:p>
            <a:pPr lvl="1"/>
            <a:r>
              <a:rPr lang="en-US" dirty="0" smtClean="0"/>
              <a:t>Greece</a:t>
            </a:r>
            <a:r>
              <a:rPr lang="en-US" dirty="0"/>
              <a:t>, Ireland, Spain, and </a:t>
            </a:r>
            <a:r>
              <a:rPr lang="en-US" dirty="0" smtClean="0"/>
              <a:t>Portugal</a:t>
            </a:r>
          </a:p>
          <a:p>
            <a:pPr lvl="1"/>
            <a:r>
              <a:rPr lang="en-US" dirty="0" smtClean="0"/>
              <a:t>Received rescue packages </a:t>
            </a:r>
            <a:r>
              <a:rPr lang="en-US" dirty="0"/>
              <a:t>from international </a:t>
            </a:r>
            <a:r>
              <a:rPr lang="en-US" dirty="0" smtClean="0"/>
              <a:t>institutions</a:t>
            </a:r>
          </a:p>
          <a:p>
            <a:pPr lvl="1"/>
            <a:r>
              <a:rPr lang="en-US" dirty="0" smtClean="0"/>
              <a:t>Yet </a:t>
            </a:r>
            <a:r>
              <a:rPr lang="en-US" dirty="0"/>
              <a:t>they continued to </a:t>
            </a:r>
            <a:r>
              <a:rPr lang="en-US" dirty="0" smtClean="0"/>
              <a:t>struggle</a:t>
            </a:r>
          </a:p>
          <a:p>
            <a:r>
              <a:rPr lang="en-US" dirty="0" smtClean="0"/>
              <a:t>One </a:t>
            </a:r>
            <a:r>
              <a:rPr lang="en-US" dirty="0"/>
              <a:t>sign of possible problems in the </a:t>
            </a:r>
            <a:r>
              <a:rPr lang="en-US" dirty="0" smtClean="0"/>
              <a:t>U.S. </a:t>
            </a:r>
          </a:p>
          <a:p>
            <a:pPr lvl="1"/>
            <a:r>
              <a:rPr lang="en-US" dirty="0" smtClean="0"/>
              <a:t>The downgrading of </a:t>
            </a:r>
            <a:r>
              <a:rPr lang="en-US" dirty="0"/>
              <a:t>the nation’s credit risk </a:t>
            </a:r>
            <a:endParaRPr lang="en-US" dirty="0" smtClean="0"/>
          </a:p>
          <a:p>
            <a:pPr lvl="2"/>
            <a:r>
              <a:rPr lang="en-US" dirty="0" smtClean="0"/>
              <a:t>By </a:t>
            </a:r>
            <a:r>
              <a:rPr lang="en-US" dirty="0"/>
              <a:t>the chief credit-rating agency in </a:t>
            </a:r>
            <a:r>
              <a:rPr lang="en-US" dirty="0" smtClean="0"/>
              <a:t>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996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Persistent Deficits Sustainable?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Countries can continue to run deficits</a:t>
            </a:r>
          </a:p>
          <a:p>
            <a:pPr lvl="1">
              <a:defRPr/>
            </a:pPr>
            <a:r>
              <a:rPr lang="en-US" dirty="0"/>
              <a:t>As long as the cost of servicing the resulting debt remains manageable</a:t>
            </a:r>
          </a:p>
          <a:p>
            <a:pPr lvl="1">
              <a:defRPr/>
            </a:pPr>
            <a:r>
              <a:rPr lang="en-US" dirty="0"/>
              <a:t>As long as the economy is growing at least as fast as the debt service payments</a:t>
            </a:r>
          </a:p>
          <a:p>
            <a:pPr lvl="2">
              <a:defRPr/>
            </a:pPr>
            <a:r>
              <a:rPr lang="en-US" dirty="0"/>
              <a:t>Those deficits should be manageable</a:t>
            </a:r>
          </a:p>
          <a:p>
            <a:pPr>
              <a:defRPr/>
            </a:pPr>
            <a:r>
              <a:rPr lang="en-US" dirty="0"/>
              <a:t>Trillion dollar deficits </a:t>
            </a:r>
            <a:r>
              <a:rPr lang="en-US" dirty="0" smtClean="0"/>
              <a:t>were not </a:t>
            </a:r>
            <a:r>
              <a:rPr lang="en-US" dirty="0"/>
              <a:t>sustainable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70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Debt Ceiling and Debt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Debt ceiling</a:t>
            </a:r>
            <a:endParaRPr lang="en-US" dirty="0"/>
          </a:p>
          <a:p>
            <a:pPr lvl="1"/>
            <a:r>
              <a:rPr lang="en-US" dirty="0"/>
              <a:t>A limit on the total amount </a:t>
            </a:r>
            <a:r>
              <a:rPr lang="en-US" dirty="0" smtClean="0"/>
              <a:t>of money </a:t>
            </a:r>
            <a:r>
              <a:rPr lang="en-US" dirty="0"/>
              <a:t>the federal </a:t>
            </a:r>
            <a:r>
              <a:rPr lang="en-US" dirty="0" smtClean="0"/>
              <a:t>government can </a:t>
            </a:r>
            <a:r>
              <a:rPr lang="en-US" dirty="0"/>
              <a:t>legally </a:t>
            </a:r>
            <a:r>
              <a:rPr lang="en-US" dirty="0" smtClean="0"/>
              <a:t>borrow</a:t>
            </a:r>
          </a:p>
          <a:p>
            <a:r>
              <a:rPr lang="en-US" dirty="0" smtClean="0"/>
              <a:t>Congress</a:t>
            </a:r>
          </a:p>
          <a:p>
            <a:pPr lvl="1"/>
            <a:r>
              <a:rPr lang="en-US" dirty="0" smtClean="0"/>
              <a:t>Set the first debt ceiling about </a:t>
            </a:r>
            <a:r>
              <a:rPr lang="en-US" dirty="0"/>
              <a:t>a century </a:t>
            </a:r>
            <a:r>
              <a:rPr lang="en-US" dirty="0" smtClean="0"/>
              <a:t>ago</a:t>
            </a:r>
          </a:p>
          <a:p>
            <a:pPr lvl="1"/>
            <a:r>
              <a:rPr lang="en-US" dirty="0" smtClean="0"/>
              <a:t>Raised it whenever necessary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than 80 times in </a:t>
            </a:r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143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Defense’s Share of Federal Outlays Declined Since </a:t>
            </a:r>
            <a:endParaRPr lang="en-US" dirty="0" smtClean="0"/>
          </a:p>
          <a:p>
            <a:r>
              <a:rPr lang="en-US" dirty="0" smtClean="0"/>
              <a:t>1960 </a:t>
            </a:r>
            <a:r>
              <a:rPr lang="en-US" dirty="0"/>
              <a:t>and Redistribution Increased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62088"/>
            <a:ext cx="82105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Debt Ceiling and Debt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2011, sharply </a:t>
            </a:r>
            <a:r>
              <a:rPr lang="en-US" dirty="0"/>
              <a:t>rising debt </a:t>
            </a:r>
            <a:endParaRPr lang="en-US" dirty="0" smtClean="0"/>
          </a:p>
          <a:p>
            <a:pPr lvl="1"/>
            <a:r>
              <a:rPr lang="en-US" dirty="0" smtClean="0"/>
              <a:t>From giant </a:t>
            </a:r>
            <a:r>
              <a:rPr lang="en-US" dirty="0"/>
              <a:t>deficits for years to </a:t>
            </a:r>
            <a:r>
              <a:rPr lang="en-US" dirty="0" smtClean="0"/>
              <a:t>come</a:t>
            </a:r>
          </a:p>
          <a:p>
            <a:pPr lvl="1"/>
            <a:r>
              <a:rPr lang="en-US" dirty="0" smtClean="0"/>
              <a:t>Early </a:t>
            </a:r>
            <a:r>
              <a:rPr lang="en-US" dirty="0"/>
              <a:t>2011, the gross debt ceiling stood at $</a:t>
            </a:r>
            <a:r>
              <a:rPr lang="en-US" dirty="0" smtClean="0"/>
              <a:t>14.3 trillion - reached in </a:t>
            </a:r>
            <a:r>
              <a:rPr lang="en-US" dirty="0"/>
              <a:t>May </a:t>
            </a:r>
            <a:r>
              <a:rPr lang="en-US" dirty="0" smtClean="0"/>
              <a:t>2011</a:t>
            </a:r>
          </a:p>
          <a:p>
            <a:pPr lvl="2"/>
            <a:r>
              <a:rPr lang="en-US" sz="2700" dirty="0" smtClean="0"/>
              <a:t>The U.S</a:t>
            </a:r>
            <a:r>
              <a:rPr lang="en-US" sz="2700" dirty="0"/>
              <a:t>. </a:t>
            </a:r>
            <a:r>
              <a:rPr lang="en-US" sz="2700" dirty="0" smtClean="0"/>
              <a:t>Treasury - able </a:t>
            </a:r>
            <a:r>
              <a:rPr lang="en-US" sz="2700" dirty="0"/>
              <a:t>to buy time by suspending payments to some retirement </a:t>
            </a:r>
            <a:r>
              <a:rPr lang="en-US" sz="2700" dirty="0" smtClean="0"/>
              <a:t>funds</a:t>
            </a:r>
            <a:endParaRPr lang="en-US" sz="2700" dirty="0"/>
          </a:p>
          <a:p>
            <a:pPr lvl="2"/>
            <a:r>
              <a:rPr lang="en-US" sz="2700" dirty="0" smtClean="0"/>
              <a:t>Government </a:t>
            </a:r>
            <a:r>
              <a:rPr lang="en-US" sz="2700" dirty="0"/>
              <a:t>was borrowing about 40 cents of each dollar </a:t>
            </a:r>
            <a:r>
              <a:rPr lang="en-US" sz="2700" dirty="0" smtClean="0"/>
              <a:t>spent</a:t>
            </a:r>
          </a:p>
          <a:p>
            <a:pPr lvl="2"/>
            <a:r>
              <a:rPr lang="en-US" sz="2700" dirty="0" smtClean="0"/>
              <a:t>Without </a:t>
            </a:r>
            <a:r>
              <a:rPr lang="en-US" sz="2700" dirty="0"/>
              <a:t>additional borrowing the Treasury would run out of </a:t>
            </a:r>
            <a:r>
              <a:rPr lang="en-US" sz="2700" dirty="0" smtClean="0"/>
              <a:t>money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08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Debt Ceiling and Debt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debt ceiling had not been </a:t>
            </a:r>
            <a:r>
              <a:rPr lang="en-US" dirty="0" smtClean="0"/>
              <a:t>raised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U.S. government would have missed </a:t>
            </a:r>
            <a:r>
              <a:rPr lang="en-US" dirty="0" smtClean="0"/>
              <a:t>some debt-service </a:t>
            </a:r>
            <a:r>
              <a:rPr lang="en-US" dirty="0"/>
              <a:t>payments and would be in </a:t>
            </a:r>
            <a:r>
              <a:rPr lang="en-US" dirty="0" smtClean="0"/>
              <a:t>default</a:t>
            </a:r>
          </a:p>
          <a:p>
            <a:pPr lvl="1"/>
            <a:r>
              <a:rPr lang="en-US" dirty="0" smtClean="0"/>
              <a:t>Would </a:t>
            </a:r>
            <a:r>
              <a:rPr lang="en-US" dirty="0"/>
              <a:t>have triggered a cascade </a:t>
            </a:r>
            <a:r>
              <a:rPr lang="en-US" dirty="0" smtClean="0"/>
              <a:t>of troubles</a:t>
            </a:r>
          </a:p>
          <a:p>
            <a:pPr lvl="2"/>
            <a:r>
              <a:rPr lang="en-US" dirty="0" smtClean="0"/>
              <a:t>Sharply </a:t>
            </a:r>
            <a:r>
              <a:rPr lang="en-US" dirty="0"/>
              <a:t>higher cost of borrowing </a:t>
            </a:r>
            <a:endParaRPr lang="en-US" dirty="0" smtClean="0"/>
          </a:p>
          <a:p>
            <a:pPr lvl="2"/>
            <a:r>
              <a:rPr lang="en-US" dirty="0" smtClean="0"/>
              <a:t>Inability </a:t>
            </a:r>
            <a:r>
              <a:rPr lang="en-US" dirty="0"/>
              <a:t>to </a:t>
            </a:r>
            <a:r>
              <a:rPr lang="en-US" dirty="0" smtClean="0"/>
              <a:t>borrow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617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Debt Ceiling and Debt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debt ceiling had not been </a:t>
            </a:r>
            <a:r>
              <a:rPr lang="en-US" dirty="0" smtClean="0"/>
              <a:t>raised</a:t>
            </a:r>
          </a:p>
          <a:p>
            <a:pPr lvl="1"/>
            <a:r>
              <a:rPr lang="en-US" dirty="0" smtClean="0"/>
              <a:t>Default </a:t>
            </a:r>
            <a:r>
              <a:rPr lang="en-US" dirty="0"/>
              <a:t>on </a:t>
            </a:r>
            <a:r>
              <a:rPr lang="en-US" dirty="0" smtClean="0"/>
              <a:t>‘the </a:t>
            </a:r>
            <a:r>
              <a:rPr lang="en-US" dirty="0"/>
              <a:t>securest investment in the </a:t>
            </a:r>
            <a:r>
              <a:rPr lang="en-US" dirty="0" smtClean="0"/>
              <a:t>world’ </a:t>
            </a:r>
          </a:p>
          <a:p>
            <a:pPr lvl="2"/>
            <a:r>
              <a:rPr lang="en-US" dirty="0" smtClean="0"/>
              <a:t>Catastrophic </a:t>
            </a:r>
            <a:r>
              <a:rPr lang="en-US" dirty="0"/>
              <a:t>for world financial </a:t>
            </a:r>
            <a:r>
              <a:rPr lang="en-US" dirty="0" smtClean="0"/>
              <a:t>markets</a:t>
            </a:r>
          </a:p>
          <a:p>
            <a:pPr lvl="1"/>
            <a:r>
              <a:rPr lang="en-US" dirty="0" smtClean="0"/>
              <a:t>Increase sharply</a:t>
            </a:r>
          </a:p>
          <a:p>
            <a:pPr lvl="2"/>
            <a:r>
              <a:rPr lang="en-US" dirty="0" smtClean="0"/>
              <a:t>Federal </a:t>
            </a:r>
            <a:r>
              <a:rPr lang="en-US" dirty="0"/>
              <a:t>cost </a:t>
            </a:r>
            <a:r>
              <a:rPr lang="en-US" dirty="0" smtClean="0"/>
              <a:t>of borrowing </a:t>
            </a:r>
          </a:p>
          <a:p>
            <a:pPr lvl="2"/>
            <a:r>
              <a:rPr lang="en-US" dirty="0" smtClean="0"/>
              <a:t>Market </a:t>
            </a:r>
            <a:r>
              <a:rPr lang="en-US" dirty="0"/>
              <a:t>interest </a:t>
            </a:r>
            <a:r>
              <a:rPr lang="en-US" dirty="0" smtClean="0"/>
              <a:t>rates (to </a:t>
            </a:r>
            <a:r>
              <a:rPr lang="en-US" dirty="0"/>
              <a:t>reflect a </a:t>
            </a:r>
            <a:r>
              <a:rPr lang="en-US" dirty="0" smtClean="0"/>
              <a:t>riskier economy</a:t>
            </a:r>
          </a:p>
          <a:p>
            <a:pPr lvl="1"/>
            <a:r>
              <a:rPr lang="en-US" dirty="0" smtClean="0"/>
              <a:t>Drying credit flows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72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Debt Ceiling and Debt 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the debt ceiling had not been </a:t>
            </a:r>
            <a:r>
              <a:rPr lang="en-US" dirty="0" smtClean="0"/>
              <a:t>raised</a:t>
            </a:r>
          </a:p>
          <a:p>
            <a:pPr lvl="1"/>
            <a:r>
              <a:rPr lang="en-US" dirty="0" smtClean="0"/>
              <a:t>Unemployment </a:t>
            </a:r>
            <a:r>
              <a:rPr lang="en-US" dirty="0"/>
              <a:t>would jump </a:t>
            </a:r>
            <a:endParaRPr lang="en-US" dirty="0" smtClean="0"/>
          </a:p>
          <a:p>
            <a:r>
              <a:rPr lang="en-US" dirty="0" smtClean="0"/>
              <a:t>The Congress: the </a:t>
            </a:r>
            <a:r>
              <a:rPr lang="en-US" dirty="0"/>
              <a:t>debt ceiling </a:t>
            </a:r>
            <a:r>
              <a:rPr lang="en-US" dirty="0" smtClean="0"/>
              <a:t>should be raised</a:t>
            </a:r>
          </a:p>
          <a:p>
            <a:pPr lvl="1"/>
            <a:r>
              <a:rPr lang="en-US" dirty="0" smtClean="0"/>
              <a:t>Republicans: reduce future deficits </a:t>
            </a:r>
            <a:r>
              <a:rPr lang="en-US" dirty="0"/>
              <a:t>by cutting </a:t>
            </a:r>
            <a:r>
              <a:rPr lang="en-US" dirty="0" smtClean="0"/>
              <a:t>spending</a:t>
            </a:r>
          </a:p>
          <a:p>
            <a:pPr lvl="1"/>
            <a:r>
              <a:rPr lang="en-US" dirty="0" smtClean="0"/>
              <a:t>Democrats: tax </a:t>
            </a:r>
            <a:r>
              <a:rPr lang="en-US" dirty="0"/>
              <a:t>increases, especially </a:t>
            </a:r>
            <a:r>
              <a:rPr lang="en-US" dirty="0" smtClean="0"/>
              <a:t>on high-income households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09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Bears the Burden of the Debt?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Deficit spending</a:t>
            </a:r>
          </a:p>
          <a:p>
            <a:pPr lvl="1"/>
            <a:r>
              <a:rPr lang="en-US" dirty="0"/>
              <a:t>Billing future taxpayers for current spending</a:t>
            </a:r>
          </a:p>
          <a:p>
            <a:r>
              <a:rPr lang="en-US" dirty="0"/>
              <a:t>We owe it to ourselves</a:t>
            </a:r>
          </a:p>
          <a:p>
            <a:pPr lvl="1"/>
            <a:r>
              <a:rPr lang="en-US" dirty="0"/>
              <a:t>Future generations</a:t>
            </a:r>
          </a:p>
          <a:p>
            <a:pPr lvl="2"/>
            <a:r>
              <a:rPr lang="en-US" dirty="0"/>
              <a:t>Service the debt</a:t>
            </a:r>
          </a:p>
          <a:p>
            <a:pPr lvl="2"/>
            <a:r>
              <a:rPr lang="en-US" dirty="0"/>
              <a:t>Receive the </a:t>
            </a:r>
            <a:r>
              <a:rPr lang="en-US" dirty="0" smtClean="0"/>
              <a:t>payments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0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Bears the Burden of the Debt?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Foreign </a:t>
            </a:r>
            <a:r>
              <a:rPr lang="en-US" dirty="0"/>
              <a:t>ownership of debt</a:t>
            </a:r>
          </a:p>
          <a:p>
            <a:pPr lvl="1"/>
            <a:r>
              <a:rPr lang="en-US" dirty="0"/>
              <a:t>Increase burden of debt on future generations of </a:t>
            </a:r>
            <a:r>
              <a:rPr lang="en-US" dirty="0" smtClean="0"/>
              <a:t>Americans</a:t>
            </a:r>
          </a:p>
          <a:p>
            <a:pPr lvl="2"/>
            <a:r>
              <a:rPr lang="en-US" dirty="0" smtClean="0"/>
              <a:t>Future </a:t>
            </a:r>
            <a:r>
              <a:rPr lang="en-US" dirty="0"/>
              <a:t>debt service payments no longer remain in the </a:t>
            </a:r>
            <a:r>
              <a:rPr lang="en-US" dirty="0" smtClean="0"/>
              <a:t>country</a:t>
            </a:r>
          </a:p>
          <a:p>
            <a:pPr lvl="1"/>
            <a:r>
              <a:rPr lang="en-US" dirty="0" smtClean="0"/>
              <a:t>Foreigners hold about half of all federal debt held by the public in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08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>
              <a:spcBef>
                <a:spcPts val="0"/>
              </a:spcBef>
            </a:pPr>
            <a:r>
              <a:rPr lang="en-US" sz="2700" dirty="0"/>
              <a:t>Largest Foreign Holders of U.S. Treasury Securities as of </a:t>
            </a:r>
            <a:r>
              <a:rPr lang="en-US" sz="2700" dirty="0" smtClean="0"/>
              <a:t>February 2015 </a:t>
            </a:r>
            <a:r>
              <a:rPr lang="en-US" sz="2700" dirty="0"/>
              <a:t>(in billions and as percent of foreign holdings)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50183"/>
            <a:ext cx="5429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Crowding Out and Capital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Government borrowing</a:t>
            </a:r>
          </a:p>
          <a:p>
            <a:pPr lvl="1">
              <a:defRPr/>
            </a:pPr>
            <a:r>
              <a:rPr lang="en-US" dirty="0"/>
              <a:t>Can drive up interest rates</a:t>
            </a:r>
          </a:p>
          <a:p>
            <a:pPr lvl="1">
              <a:defRPr/>
            </a:pPr>
            <a:r>
              <a:rPr lang="en-US" dirty="0"/>
              <a:t>Crowding out some private investment</a:t>
            </a:r>
          </a:p>
          <a:p>
            <a:pPr>
              <a:defRPr/>
            </a:pPr>
            <a:r>
              <a:rPr lang="en-US" dirty="0"/>
              <a:t>Long-run effect of deficit spending</a:t>
            </a:r>
          </a:p>
          <a:p>
            <a:pPr lvl="1">
              <a:defRPr/>
            </a:pPr>
            <a:r>
              <a:rPr lang="en-US" dirty="0"/>
              <a:t>Depends on how the government spends the borrowed funds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328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Crowding Out and Capital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If borrowed dollars are invested in public capital</a:t>
            </a:r>
          </a:p>
          <a:p>
            <a:pPr lvl="1">
              <a:defRPr/>
            </a:pPr>
            <a:r>
              <a:rPr lang="en-US" dirty="0"/>
              <a:t>Better highways and a more educated workforce</a:t>
            </a:r>
          </a:p>
          <a:p>
            <a:pPr lvl="1">
              <a:defRPr/>
            </a:pPr>
            <a:r>
              <a:rPr lang="en-US" dirty="0"/>
              <a:t>Enhance productivity in the long run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53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Crowding Out and Capital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If borrowed dollars go toward current expenditures</a:t>
            </a:r>
          </a:p>
          <a:p>
            <a:pPr lvl="1">
              <a:defRPr/>
            </a:pPr>
            <a:r>
              <a:rPr lang="en-US" dirty="0"/>
              <a:t>More farm subsidies or higher </a:t>
            </a:r>
            <a:r>
              <a:rPr lang="en-US" dirty="0" smtClean="0"/>
              <a:t>retirement benefits</a:t>
            </a:r>
            <a:endParaRPr lang="en-US" dirty="0"/>
          </a:p>
          <a:p>
            <a:pPr lvl="1">
              <a:defRPr/>
            </a:pPr>
            <a:r>
              <a:rPr lang="en-US" dirty="0"/>
              <a:t>Less capital formation</a:t>
            </a:r>
          </a:p>
          <a:p>
            <a:pPr lvl="1">
              <a:defRPr/>
            </a:pPr>
            <a:r>
              <a:rPr lang="en-US" dirty="0"/>
              <a:t>Less capital in the future</a:t>
            </a:r>
          </a:p>
          <a:p>
            <a:pPr lvl="1">
              <a:defRPr/>
            </a:pPr>
            <a:r>
              <a:rPr lang="en-US" dirty="0"/>
              <a:t>Hurting labor productivity and our future standard of </a:t>
            </a:r>
            <a:r>
              <a:rPr lang="en-US" dirty="0" smtClean="0"/>
              <a:t>living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9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Presidential </a:t>
            </a:r>
            <a:r>
              <a:rPr lang="en-US" sz="3800" dirty="0"/>
              <a:t>and Congressional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President</a:t>
            </a:r>
            <a:endParaRPr lang="en-US" dirty="0"/>
          </a:p>
          <a:p>
            <a:pPr lvl="1"/>
            <a:r>
              <a:rPr lang="en-US" dirty="0"/>
              <a:t>Budget proposal</a:t>
            </a:r>
          </a:p>
          <a:p>
            <a:pPr lvl="2"/>
            <a:r>
              <a:rPr lang="en-US" dirty="0"/>
              <a:t>Budget request from each agency</a:t>
            </a:r>
          </a:p>
          <a:p>
            <a:pPr lvl="2"/>
            <a:r>
              <a:rPr lang="en-US" dirty="0"/>
              <a:t>“The </a:t>
            </a:r>
            <a:r>
              <a:rPr lang="en-US" dirty="0" smtClean="0"/>
              <a:t>Budget </a:t>
            </a:r>
            <a:r>
              <a:rPr lang="en-US" dirty="0"/>
              <a:t>of US government” to Congress</a:t>
            </a:r>
          </a:p>
          <a:p>
            <a:pPr lvl="1"/>
            <a:r>
              <a:rPr lang="en-US" dirty="0"/>
              <a:t>Council of Economic </a:t>
            </a:r>
            <a:r>
              <a:rPr lang="en-US" dirty="0" smtClean="0"/>
              <a:t>Advisers</a:t>
            </a:r>
            <a:endParaRPr lang="en-US" dirty="0"/>
          </a:p>
          <a:p>
            <a:pPr lvl="2"/>
            <a:r>
              <a:rPr lang="en-US" dirty="0"/>
              <a:t>“Economic </a:t>
            </a:r>
            <a:r>
              <a:rPr lang="en-US" dirty="0" smtClean="0"/>
              <a:t>Report </a:t>
            </a:r>
            <a:r>
              <a:rPr lang="en-US" dirty="0"/>
              <a:t>of the President”</a:t>
            </a:r>
          </a:p>
          <a:p>
            <a:r>
              <a:rPr lang="en-US" dirty="0"/>
              <a:t>House and Senate</a:t>
            </a:r>
          </a:p>
          <a:p>
            <a:pPr lvl="1"/>
            <a:r>
              <a:rPr lang="en-US" dirty="0"/>
              <a:t>Budget committees: Budget resolution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56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National </a:t>
            </a:r>
            <a:r>
              <a:rPr lang="en-US" sz="3800" dirty="0"/>
              <a:t>Debt </a:t>
            </a:r>
            <a:r>
              <a:rPr lang="en-US" sz="3800" dirty="0" smtClean="0"/>
              <a:t>and Economic </a:t>
            </a:r>
            <a:r>
              <a:rPr lang="en-US" sz="3800" dirty="0"/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of </a:t>
            </a:r>
            <a:r>
              <a:rPr lang="en-US" dirty="0" smtClean="0"/>
              <a:t>the national </a:t>
            </a:r>
            <a:r>
              <a:rPr lang="en-US" dirty="0"/>
              <a:t>debt on economic </a:t>
            </a:r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Major </a:t>
            </a:r>
            <a:r>
              <a:rPr lang="en-US" dirty="0"/>
              <a:t>public debt episodes in the advanced economies around the world </a:t>
            </a:r>
            <a:endParaRPr lang="en-US" dirty="0" smtClean="0"/>
          </a:p>
          <a:p>
            <a:pPr lvl="2"/>
            <a:r>
              <a:rPr lang="en-US" dirty="0" smtClean="0"/>
              <a:t>Ratio </a:t>
            </a:r>
            <a:r>
              <a:rPr lang="en-US" dirty="0"/>
              <a:t>of public debt to GDP </a:t>
            </a:r>
            <a:r>
              <a:rPr lang="en-US" dirty="0" smtClean="0"/>
              <a:t>exceeds 90% for </a:t>
            </a:r>
            <a:r>
              <a:rPr lang="en-US" dirty="0"/>
              <a:t>at least five years in a </a:t>
            </a:r>
            <a:r>
              <a:rPr lang="en-US" dirty="0" smtClean="0"/>
              <a:t>row</a:t>
            </a:r>
          </a:p>
          <a:p>
            <a:pPr lvl="1"/>
            <a:r>
              <a:rPr lang="en-US" dirty="0" smtClean="0"/>
              <a:t>Growth slowdown</a:t>
            </a:r>
          </a:p>
          <a:p>
            <a:pPr lvl="2"/>
            <a:r>
              <a:rPr lang="en-US" dirty="0" smtClean="0"/>
              <a:t>At least </a:t>
            </a:r>
            <a:r>
              <a:rPr lang="en-US" dirty="0"/>
              <a:t>one percentage point </a:t>
            </a:r>
            <a:r>
              <a:rPr lang="en-US" dirty="0" smtClean="0"/>
              <a:t>less growth  </a:t>
            </a:r>
            <a:r>
              <a:rPr lang="en-US" dirty="0"/>
              <a:t>annually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Can </a:t>
            </a:r>
            <a:r>
              <a:rPr lang="en-US" dirty="0"/>
              <a:t>last a long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7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National </a:t>
            </a:r>
            <a:r>
              <a:rPr lang="en-US" sz="3800" dirty="0"/>
              <a:t>Debt </a:t>
            </a:r>
            <a:r>
              <a:rPr lang="en-US" sz="3800" dirty="0" smtClean="0"/>
              <a:t>and Economic </a:t>
            </a:r>
            <a:r>
              <a:rPr lang="en-US" sz="3800" dirty="0"/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of </a:t>
            </a:r>
            <a:r>
              <a:rPr lang="en-US" dirty="0" smtClean="0"/>
              <a:t>the national </a:t>
            </a:r>
            <a:r>
              <a:rPr lang="en-US" dirty="0"/>
              <a:t>debt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26 instances</a:t>
            </a:r>
          </a:p>
          <a:p>
            <a:pPr lvl="2"/>
            <a:r>
              <a:rPr lang="en-US" dirty="0" smtClean="0"/>
              <a:t>20 </a:t>
            </a:r>
            <a:r>
              <a:rPr lang="en-US" dirty="0"/>
              <a:t>lasted more than a </a:t>
            </a:r>
            <a:r>
              <a:rPr lang="en-US" dirty="0" smtClean="0"/>
              <a:t>decade</a:t>
            </a:r>
          </a:p>
          <a:p>
            <a:pPr lvl="2"/>
            <a:r>
              <a:rPr lang="en-US" dirty="0" smtClean="0"/>
              <a:t>5 of the 6 </a:t>
            </a:r>
            <a:r>
              <a:rPr lang="en-US" dirty="0"/>
              <a:t>shorter episodes </a:t>
            </a:r>
            <a:r>
              <a:rPr lang="en-US" dirty="0" smtClean="0"/>
              <a:t>were immediately </a:t>
            </a:r>
            <a:r>
              <a:rPr lang="en-US" dirty="0"/>
              <a:t>after World Wars I and 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Average duration of </a:t>
            </a:r>
            <a:r>
              <a:rPr lang="en-US" dirty="0"/>
              <a:t>the </a:t>
            </a:r>
            <a:r>
              <a:rPr lang="en-US" dirty="0" smtClean="0"/>
              <a:t>slowdown</a:t>
            </a:r>
          </a:p>
          <a:p>
            <a:pPr lvl="2"/>
            <a:r>
              <a:rPr lang="en-US" dirty="0" smtClean="0"/>
              <a:t>23 years</a:t>
            </a:r>
          </a:p>
          <a:p>
            <a:pPr lvl="2"/>
            <a:r>
              <a:rPr lang="en-US" dirty="0" smtClean="0"/>
              <a:t>Potentially huge cumulative </a:t>
            </a:r>
            <a:r>
              <a:rPr lang="en-US" dirty="0"/>
              <a:t>shortfall in </a:t>
            </a:r>
            <a:r>
              <a:rPr lang="en-US" dirty="0" smtClean="0"/>
              <a:t>output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59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National </a:t>
            </a:r>
            <a:r>
              <a:rPr lang="en-US" sz="3800" dirty="0"/>
              <a:t>Debt </a:t>
            </a:r>
            <a:r>
              <a:rPr lang="en-US" sz="3800" dirty="0" smtClean="0"/>
              <a:t>and Economic </a:t>
            </a:r>
            <a:r>
              <a:rPr lang="en-US" sz="3800" dirty="0"/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of </a:t>
            </a:r>
            <a:r>
              <a:rPr lang="en-US" dirty="0" smtClean="0"/>
              <a:t>the national </a:t>
            </a:r>
            <a:r>
              <a:rPr lang="en-US" dirty="0"/>
              <a:t>debt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Growth declines are significant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ven if debtor </a:t>
            </a:r>
            <a:r>
              <a:rPr lang="en-US" dirty="0"/>
              <a:t>countries </a:t>
            </a:r>
            <a:r>
              <a:rPr lang="en-US" dirty="0" smtClean="0"/>
              <a:t>were able </a:t>
            </a:r>
            <a:r>
              <a:rPr lang="en-US" dirty="0"/>
              <a:t>to secure continual access to capital markets at relatively low real interest </a:t>
            </a:r>
            <a:r>
              <a:rPr lang="en-US" dirty="0" smtClean="0"/>
              <a:t>rates </a:t>
            </a:r>
          </a:p>
          <a:p>
            <a:pPr lvl="1"/>
            <a:r>
              <a:rPr lang="en-US" dirty="0"/>
              <a:t>Government deficits of one generation </a:t>
            </a:r>
            <a:endParaRPr lang="en-US" dirty="0" smtClean="0"/>
          </a:p>
          <a:p>
            <a:pPr lvl="2"/>
            <a:r>
              <a:rPr lang="en-US" dirty="0" smtClean="0"/>
              <a:t>Can </a:t>
            </a:r>
            <a:r>
              <a:rPr lang="en-US" dirty="0"/>
              <a:t>affect the standard of living of the </a:t>
            </a:r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96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National </a:t>
            </a:r>
            <a:r>
              <a:rPr lang="en-US" sz="3800" dirty="0"/>
              <a:t>Debt </a:t>
            </a:r>
            <a:r>
              <a:rPr lang="en-US" sz="3800" dirty="0" smtClean="0"/>
              <a:t>and Economic </a:t>
            </a:r>
            <a:r>
              <a:rPr lang="en-US" sz="3800" dirty="0"/>
              <a:t>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current measure of the national debt </a:t>
            </a:r>
            <a:endParaRPr lang="en-US" dirty="0" smtClean="0"/>
          </a:p>
          <a:p>
            <a:pPr lvl="1"/>
            <a:r>
              <a:rPr lang="en-US" dirty="0" smtClean="0"/>
              <a:t>Does </a:t>
            </a:r>
            <a:r>
              <a:rPr lang="en-US" dirty="0"/>
              <a:t>not capture all </a:t>
            </a:r>
            <a:r>
              <a:rPr lang="en-US" dirty="0" smtClean="0"/>
              <a:t>burdens passed </a:t>
            </a:r>
            <a:r>
              <a:rPr lang="en-US" dirty="0"/>
              <a:t>on to future </a:t>
            </a:r>
            <a:r>
              <a:rPr lang="en-US" dirty="0" smtClean="0"/>
              <a:t>generations</a:t>
            </a:r>
          </a:p>
          <a:p>
            <a:pPr lvl="1"/>
            <a:r>
              <a:rPr lang="en-US" dirty="0" smtClean="0"/>
              <a:t>More than double national debt</a:t>
            </a:r>
          </a:p>
          <a:p>
            <a:pPr lvl="2"/>
            <a:r>
              <a:rPr lang="en-US" dirty="0" smtClean="0"/>
              <a:t>Unfunded </a:t>
            </a:r>
            <a:r>
              <a:rPr lang="en-US" dirty="0"/>
              <a:t>liabilities </a:t>
            </a:r>
            <a:r>
              <a:rPr lang="en-US" dirty="0" smtClean="0"/>
              <a:t>of government </a:t>
            </a:r>
            <a:r>
              <a:rPr lang="en-US" dirty="0"/>
              <a:t>retirement </a:t>
            </a:r>
            <a:r>
              <a:rPr lang="en-US" dirty="0" smtClean="0"/>
              <a:t>programs</a:t>
            </a:r>
          </a:p>
          <a:p>
            <a:pPr lvl="2"/>
            <a:r>
              <a:rPr lang="en-US" dirty="0" smtClean="0"/>
              <a:t>Especially Medicare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489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Security</a:t>
            </a:r>
          </a:p>
          <a:p>
            <a:pPr lvl="1"/>
            <a:r>
              <a:rPr lang="en-US" sz="3100" dirty="0" smtClean="0"/>
              <a:t>Federal redistribution </a:t>
            </a:r>
            <a:r>
              <a:rPr lang="en-US" sz="3100" dirty="0"/>
              <a:t>program established during the Great Depression </a:t>
            </a:r>
          </a:p>
          <a:p>
            <a:pPr lvl="2"/>
            <a:r>
              <a:rPr lang="en-US" sz="2700" dirty="0" smtClean="0"/>
              <a:t>Collects payroll taxes from </a:t>
            </a:r>
            <a:r>
              <a:rPr lang="en-US" sz="2700" dirty="0"/>
              <a:t>current </a:t>
            </a:r>
            <a:r>
              <a:rPr lang="en-US" sz="2700" dirty="0" smtClean="0"/>
              <a:t>workers and their employers</a:t>
            </a:r>
            <a:endParaRPr lang="en-US" sz="2700" dirty="0"/>
          </a:p>
          <a:p>
            <a:pPr lvl="2"/>
            <a:r>
              <a:rPr lang="en-US" sz="2700" dirty="0" smtClean="0"/>
              <a:t>To pay pensions to current </a:t>
            </a:r>
            <a:r>
              <a:rPr lang="en-US" sz="2700" dirty="0"/>
              <a:t>retirees </a:t>
            </a:r>
          </a:p>
          <a:p>
            <a:pPr lvl="2"/>
            <a:r>
              <a:rPr lang="en-US" dirty="0" smtClean="0"/>
              <a:t>Average $1,300 per month for each of the more than 48 million beneficiaries </a:t>
            </a:r>
          </a:p>
          <a:p>
            <a:pPr lvl="3"/>
            <a:r>
              <a:rPr lang="en-US" dirty="0" smtClean="0"/>
              <a:t>More than half the income for two-thirds of retirees </a:t>
            </a:r>
          </a:p>
          <a:p>
            <a:pPr lvl="1"/>
            <a:r>
              <a:rPr lang="en-US" sz="3100" dirty="0" smtClean="0"/>
              <a:t>Benefits </a:t>
            </a:r>
            <a:r>
              <a:rPr lang="en-US" sz="3100" dirty="0"/>
              <a:t>increase each year to keep up with </a:t>
            </a:r>
            <a:r>
              <a:rPr lang="en-US" sz="3100" dirty="0" smtClean="0"/>
              <a:t>inflation as measured by the CPI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Medicare</a:t>
            </a:r>
            <a:endParaRPr lang="en-US" dirty="0"/>
          </a:p>
          <a:p>
            <a:pPr lvl="1"/>
            <a:r>
              <a:rPr lang="en-US" dirty="0" smtClean="0"/>
              <a:t>Established </a:t>
            </a:r>
            <a:r>
              <a:rPr lang="en-US" dirty="0"/>
              <a:t>in 1965 to provide short-term medical care for the </a:t>
            </a:r>
            <a:r>
              <a:rPr lang="en-US" dirty="0" smtClean="0"/>
              <a:t>elderly</a:t>
            </a:r>
          </a:p>
          <a:p>
            <a:pPr lvl="1"/>
            <a:r>
              <a:rPr lang="en-US" dirty="0" smtClean="0"/>
              <a:t>In-kind transfer </a:t>
            </a:r>
            <a:r>
              <a:rPr lang="en-US" dirty="0"/>
              <a:t>program </a:t>
            </a:r>
            <a:endParaRPr lang="en-US" dirty="0" smtClean="0"/>
          </a:p>
          <a:p>
            <a:pPr lvl="1"/>
            <a:r>
              <a:rPr lang="en-US" dirty="0" smtClean="0"/>
              <a:t>Funded </a:t>
            </a:r>
            <a:r>
              <a:rPr lang="en-US" dirty="0"/>
              <a:t>in part by payroll taxes on current workers and their employers</a:t>
            </a:r>
          </a:p>
          <a:p>
            <a:pPr lvl="1"/>
            <a:r>
              <a:rPr lang="en-US" dirty="0" smtClean="0"/>
              <a:t>Beneficiaries </a:t>
            </a:r>
            <a:r>
              <a:rPr lang="en-US" dirty="0"/>
              <a:t>also pay premiums depending on their </a:t>
            </a:r>
            <a:r>
              <a:rPr lang="en-US" dirty="0" smtClean="0"/>
              <a:t>income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Medicare, </a:t>
            </a:r>
            <a:r>
              <a:rPr lang="en-US" dirty="0"/>
              <a:t>in </a:t>
            </a:r>
            <a:r>
              <a:rPr lang="en-US" dirty="0" smtClean="0"/>
              <a:t>2015</a:t>
            </a:r>
            <a:endParaRPr lang="en-US" dirty="0"/>
          </a:p>
          <a:p>
            <a:pPr lvl="1"/>
            <a:r>
              <a:rPr lang="en-US" dirty="0" smtClean="0"/>
              <a:t>Helped </a:t>
            </a:r>
            <a:r>
              <a:rPr lang="en-US" dirty="0"/>
              <a:t>pay medical expenses 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/>
              <a:t>more than 40 million Americans age 65 and older </a:t>
            </a:r>
            <a:endParaRPr lang="en-US" dirty="0" smtClean="0"/>
          </a:p>
          <a:p>
            <a:pPr lvl="2"/>
            <a:r>
              <a:rPr lang="en-US" dirty="0" smtClean="0"/>
              <a:t>Plus about </a:t>
            </a:r>
            <a:r>
              <a:rPr lang="en-US" dirty="0"/>
              <a:t>8 million other people with </a:t>
            </a:r>
            <a:r>
              <a:rPr lang="en-US" dirty="0" smtClean="0"/>
              <a:t>disabilities</a:t>
            </a:r>
          </a:p>
          <a:p>
            <a:pPr lvl="1"/>
            <a:r>
              <a:rPr lang="en-US" dirty="0" smtClean="0"/>
              <a:t>Costs: </a:t>
            </a:r>
            <a:r>
              <a:rPr lang="en-US" dirty="0"/>
              <a:t>averaged about $</a:t>
            </a:r>
            <a:r>
              <a:rPr lang="en-US" dirty="0" smtClean="0"/>
              <a:t>11,400 per </a:t>
            </a:r>
            <a:r>
              <a:rPr lang="en-US" dirty="0"/>
              <a:t>beneficiary </a:t>
            </a:r>
            <a:endParaRPr lang="en-US" dirty="0" smtClean="0"/>
          </a:p>
          <a:p>
            <a:pPr lvl="2"/>
            <a:r>
              <a:rPr lang="en-US" dirty="0" smtClean="0"/>
              <a:t>And </a:t>
            </a:r>
            <a:r>
              <a:rPr lang="en-US" dirty="0"/>
              <a:t>are growing much faster than inflation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</a:t>
            </a:r>
            <a:r>
              <a:rPr lang="en-US" dirty="0" smtClean="0"/>
              <a:t>Security and </a:t>
            </a:r>
            <a:r>
              <a:rPr lang="en-US" dirty="0"/>
              <a:t>Medicare </a:t>
            </a:r>
            <a:endParaRPr lang="en-US" dirty="0" smtClean="0"/>
          </a:p>
          <a:p>
            <a:pPr lvl="1"/>
            <a:r>
              <a:rPr lang="en-US" dirty="0" smtClean="0"/>
              <a:t>Credited </a:t>
            </a:r>
            <a:r>
              <a:rPr lang="en-US" dirty="0"/>
              <a:t>with helping reduce poverty among the elderly </a:t>
            </a:r>
            <a:endParaRPr lang="en-US" dirty="0" smtClean="0"/>
          </a:p>
          <a:p>
            <a:pPr lvl="1"/>
            <a:r>
              <a:rPr lang="en-US" dirty="0" smtClean="0"/>
              <a:t>From about 35% </a:t>
            </a:r>
            <a:r>
              <a:rPr lang="en-US" dirty="0"/>
              <a:t>in 1960 to under </a:t>
            </a:r>
            <a:r>
              <a:rPr lang="en-US" dirty="0" smtClean="0"/>
              <a:t>10% most recently</a:t>
            </a:r>
          </a:p>
          <a:p>
            <a:pPr lvl="2"/>
            <a:r>
              <a:rPr lang="en-US" dirty="0" smtClean="0"/>
              <a:t>A poverty </a:t>
            </a:r>
            <a:r>
              <a:rPr lang="en-US" dirty="0"/>
              <a:t>rate below other </a:t>
            </a:r>
            <a:r>
              <a:rPr lang="en-US" dirty="0" smtClean="0"/>
              <a:t>age groups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population</a:t>
            </a:r>
          </a:p>
          <a:p>
            <a:pPr lvl="1"/>
            <a:r>
              <a:rPr lang="en-US" dirty="0" smtClean="0"/>
              <a:t>Americans </a:t>
            </a:r>
            <a:r>
              <a:rPr lang="en-US" dirty="0"/>
              <a:t>are living </a:t>
            </a:r>
            <a:r>
              <a:rPr lang="en-US" dirty="0" smtClean="0"/>
              <a:t>longer</a:t>
            </a:r>
          </a:p>
          <a:p>
            <a:pPr lvl="1"/>
            <a:r>
              <a:rPr lang="en-US" dirty="0" smtClean="0"/>
              <a:t>Fertility  rates </a:t>
            </a:r>
            <a:r>
              <a:rPr lang="en-US" dirty="0"/>
              <a:t>have </a:t>
            </a:r>
            <a:r>
              <a:rPr lang="en-US" dirty="0" smtClean="0"/>
              <a:t>declined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care costs are rising faster than </a:t>
            </a:r>
            <a:r>
              <a:rPr lang="en-US" dirty="0" smtClean="0"/>
              <a:t>inflation </a:t>
            </a:r>
            <a:endParaRPr lang="en-US" dirty="0"/>
          </a:p>
          <a:p>
            <a:r>
              <a:rPr lang="en-US" dirty="0" smtClean="0"/>
              <a:t>76 </a:t>
            </a:r>
            <a:r>
              <a:rPr lang="en-US" dirty="0"/>
              <a:t>million baby boomers </a:t>
            </a:r>
            <a:endParaRPr lang="en-US" dirty="0" smtClean="0"/>
          </a:p>
          <a:p>
            <a:pPr lvl="1"/>
            <a:r>
              <a:rPr lang="en-US" dirty="0" smtClean="0"/>
              <a:t>Huge impact on Medicare, a pay-as-you-go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65-and-older </a:t>
            </a:r>
            <a:r>
              <a:rPr lang="en-US" dirty="0"/>
              <a:t>population </a:t>
            </a:r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/>
              <a:t>nearly double by </a:t>
            </a:r>
            <a:r>
              <a:rPr lang="en-US" dirty="0" smtClean="0"/>
              <a:t>2030: </a:t>
            </a:r>
            <a:r>
              <a:rPr lang="en-US" dirty="0"/>
              <a:t>72 million </a:t>
            </a:r>
            <a:r>
              <a:rPr lang="en-US" dirty="0" smtClean="0"/>
              <a:t>people</a:t>
            </a:r>
          </a:p>
          <a:p>
            <a:pPr lvl="2"/>
            <a:r>
              <a:rPr lang="en-US" dirty="0" smtClean="0"/>
              <a:t>About 20% </a:t>
            </a:r>
            <a:r>
              <a:rPr lang="en-US" dirty="0"/>
              <a:t>of the U.S. </a:t>
            </a:r>
            <a:r>
              <a:rPr lang="en-US" dirty="0" smtClean="0"/>
              <a:t>population</a:t>
            </a:r>
            <a:endParaRPr lang="en-US" dirty="0"/>
          </a:p>
          <a:p>
            <a:r>
              <a:rPr lang="en-US" dirty="0" smtClean="0"/>
              <a:t>Pay-as-you-go Medicare system</a:t>
            </a:r>
          </a:p>
          <a:p>
            <a:pPr lvl="1"/>
            <a:r>
              <a:rPr lang="en-US" dirty="0" smtClean="0"/>
              <a:t>42 workers per retiree, 1945</a:t>
            </a:r>
          </a:p>
          <a:p>
            <a:pPr lvl="1"/>
            <a:r>
              <a:rPr lang="en-US" dirty="0" smtClean="0"/>
              <a:t>2.8 workers per retiree, today</a:t>
            </a:r>
          </a:p>
          <a:p>
            <a:pPr lvl="1"/>
            <a:r>
              <a:rPr lang="en-US" dirty="0" smtClean="0"/>
              <a:t>2.1 workers per retiree, by 2030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Presidential </a:t>
            </a:r>
            <a:r>
              <a:rPr lang="en-US" sz="3800" dirty="0"/>
              <a:t>and Congressional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Budget resolution </a:t>
            </a:r>
          </a:p>
          <a:p>
            <a:pPr lvl="1">
              <a:defRPr/>
            </a:pPr>
            <a:r>
              <a:rPr lang="en-US" dirty="0"/>
              <a:t>Congressional agreement about </a:t>
            </a:r>
          </a:p>
          <a:p>
            <a:pPr lvl="2">
              <a:defRPr/>
            </a:pPr>
            <a:r>
              <a:rPr lang="en-US" dirty="0"/>
              <a:t>Total outlays</a:t>
            </a:r>
          </a:p>
          <a:p>
            <a:pPr lvl="2">
              <a:defRPr/>
            </a:pPr>
            <a:r>
              <a:rPr lang="en-US" dirty="0"/>
              <a:t>Spending by major category</a:t>
            </a:r>
          </a:p>
          <a:p>
            <a:pPr lvl="2">
              <a:defRPr/>
            </a:pPr>
            <a:r>
              <a:rPr lang="en-US" dirty="0"/>
              <a:t>Expected revenues</a:t>
            </a:r>
          </a:p>
          <a:p>
            <a:pPr lvl="1">
              <a:defRPr/>
            </a:pPr>
            <a:r>
              <a:rPr lang="en-US" dirty="0"/>
              <a:t>Guides spending and revenue decisions </a:t>
            </a:r>
          </a:p>
          <a:p>
            <a:pPr lvl="2">
              <a:defRPr/>
            </a:pPr>
            <a:r>
              <a:rPr lang="en-US" dirty="0"/>
              <a:t>By the many congressional committees and subcommittees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97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Spending </a:t>
            </a:r>
            <a:r>
              <a:rPr lang="en-US" dirty="0"/>
              <a:t>on Social Security and </a:t>
            </a:r>
            <a:r>
              <a:rPr lang="en-US" dirty="0" smtClean="0"/>
              <a:t>Medicare</a:t>
            </a:r>
          </a:p>
          <a:p>
            <a:pPr lvl="1"/>
            <a:r>
              <a:rPr lang="en-US" dirty="0" smtClean="0"/>
              <a:t>Now: 8% relative to GDP and 38% of federal outlays</a:t>
            </a:r>
          </a:p>
          <a:p>
            <a:pPr lvl="1"/>
            <a:r>
              <a:rPr lang="en-US" dirty="0" smtClean="0"/>
              <a:t>By 2030: 14% </a:t>
            </a:r>
            <a:r>
              <a:rPr lang="en-US" dirty="0"/>
              <a:t>relative </a:t>
            </a:r>
            <a:r>
              <a:rPr lang="en-US" dirty="0" smtClean="0"/>
              <a:t>to GDP </a:t>
            </a:r>
            <a:r>
              <a:rPr lang="en-US" dirty="0"/>
              <a:t>and over </a:t>
            </a:r>
            <a:r>
              <a:rPr lang="en-US" dirty="0" smtClean="0"/>
              <a:t>50% </a:t>
            </a:r>
            <a:r>
              <a:rPr lang="en-US" dirty="0"/>
              <a:t>of federal </a:t>
            </a:r>
            <a:r>
              <a:rPr lang="en-US" dirty="0" smtClean="0"/>
              <a:t>outlays</a:t>
            </a:r>
          </a:p>
          <a:p>
            <a:pPr lvl="1"/>
            <a:r>
              <a:rPr lang="en-US" dirty="0" smtClean="0"/>
              <a:t>Huge </a:t>
            </a:r>
            <a:r>
              <a:rPr lang="en-US" dirty="0"/>
              <a:t>sucking </a:t>
            </a:r>
            <a:r>
              <a:rPr lang="en-US" dirty="0" smtClean="0"/>
              <a:t>sound: the federal </a:t>
            </a:r>
            <a:r>
              <a:rPr lang="en-US" dirty="0"/>
              <a:t>deficit arising mostly from Social Security and </a:t>
            </a:r>
            <a:r>
              <a:rPr lang="en-US" dirty="0" smtClean="0"/>
              <a:t>Medicare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of </a:t>
            </a:r>
            <a:r>
              <a:rPr lang="en-US" dirty="0" smtClean="0"/>
              <a:t>the 2007–2009 recession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Security tax receipts declined as people lost </a:t>
            </a:r>
            <a:r>
              <a:rPr lang="en-US" dirty="0" smtClean="0"/>
              <a:t>jobs</a:t>
            </a:r>
          </a:p>
          <a:p>
            <a:pPr lvl="1"/>
            <a:r>
              <a:rPr lang="en-US" dirty="0" smtClean="0"/>
              <a:t>Outlays </a:t>
            </a:r>
            <a:r>
              <a:rPr lang="en-US" dirty="0"/>
              <a:t>increased as some of those out of work decided to retire </a:t>
            </a:r>
            <a:r>
              <a:rPr lang="en-US" dirty="0" smtClean="0"/>
              <a:t>early</a:t>
            </a:r>
          </a:p>
          <a:p>
            <a:pPr lvl="1"/>
            <a:r>
              <a:rPr lang="en-US" dirty="0" smtClean="0"/>
              <a:t>2010: </a:t>
            </a:r>
            <a:r>
              <a:rPr lang="en-US" dirty="0"/>
              <a:t>Social Security payouts exceeded pay-ins for the first time in </a:t>
            </a:r>
            <a:r>
              <a:rPr lang="en-US" dirty="0" smtClean="0"/>
              <a:t>history</a:t>
            </a:r>
          </a:p>
          <a:p>
            <a:pPr lvl="2"/>
            <a:r>
              <a:rPr lang="en-US" dirty="0" smtClean="0"/>
              <a:t>By $</a:t>
            </a:r>
            <a:r>
              <a:rPr lang="en-US" dirty="0"/>
              <a:t>50 </a:t>
            </a:r>
            <a:r>
              <a:rPr lang="en-US" dirty="0" smtClean="0"/>
              <a:t>billion - that wasn’t supposed </a:t>
            </a:r>
            <a:r>
              <a:rPr lang="en-US" dirty="0"/>
              <a:t>to happen until </a:t>
            </a:r>
            <a:r>
              <a:rPr lang="en-US" dirty="0" smtClean="0"/>
              <a:t>2016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pressure on the entire federal </a:t>
            </a:r>
            <a:r>
              <a:rPr lang="en-US" dirty="0" smtClean="0"/>
              <a:t>budget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</a:t>
            </a:r>
            <a:r>
              <a:rPr lang="en-US" dirty="0"/>
              <a:t>to </a:t>
            </a:r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Security pay-ins exceeded </a:t>
            </a:r>
            <a:r>
              <a:rPr lang="en-US" dirty="0" smtClean="0"/>
              <a:t>payouts</a:t>
            </a:r>
          </a:p>
          <a:p>
            <a:pPr lvl="2"/>
            <a:r>
              <a:rPr lang="en-US" dirty="0" smtClean="0"/>
              <a:t>This surplus would </a:t>
            </a:r>
            <a:r>
              <a:rPr lang="en-US" dirty="0"/>
              <a:t>accumulate over </a:t>
            </a:r>
            <a:r>
              <a:rPr lang="en-US" dirty="0" smtClean="0"/>
              <a:t>time</a:t>
            </a:r>
          </a:p>
          <a:p>
            <a:pPr lvl="2"/>
            <a:r>
              <a:rPr lang="en-US" dirty="0" smtClean="0"/>
              <a:t>So </a:t>
            </a:r>
            <a:r>
              <a:rPr lang="en-US" dirty="0"/>
              <a:t>there would be funds available when baby </a:t>
            </a:r>
            <a:r>
              <a:rPr lang="en-US" dirty="0" smtClean="0"/>
              <a:t>boomers started </a:t>
            </a:r>
            <a:r>
              <a:rPr lang="en-US" dirty="0"/>
              <a:t>to </a:t>
            </a:r>
            <a:r>
              <a:rPr lang="en-US" dirty="0" smtClean="0"/>
              <a:t>retire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Congress never saved any of the </a:t>
            </a:r>
            <a:r>
              <a:rPr lang="en-US" dirty="0" smtClean="0"/>
              <a:t>surplus</a:t>
            </a:r>
          </a:p>
          <a:p>
            <a:pPr lvl="2"/>
            <a:r>
              <a:rPr lang="en-US" dirty="0" smtClean="0"/>
              <a:t>Instead </a:t>
            </a:r>
            <a:r>
              <a:rPr lang="en-US" dirty="0"/>
              <a:t>they raked it </a:t>
            </a:r>
            <a:r>
              <a:rPr lang="en-US" dirty="0" smtClean="0"/>
              <a:t>off</a:t>
            </a:r>
          </a:p>
          <a:p>
            <a:pPr lvl="2"/>
            <a:r>
              <a:rPr lang="en-US" dirty="0" smtClean="0"/>
              <a:t>Put </a:t>
            </a:r>
            <a:r>
              <a:rPr lang="en-US" dirty="0"/>
              <a:t>IOUs in the Social Security Trust </a:t>
            </a:r>
            <a:r>
              <a:rPr lang="en-US" dirty="0" smtClean="0"/>
              <a:t>Fund</a:t>
            </a:r>
          </a:p>
          <a:p>
            <a:pPr lvl="2"/>
            <a:r>
              <a:rPr lang="en-US" dirty="0" smtClean="0"/>
              <a:t>Then </a:t>
            </a:r>
            <a:r>
              <a:rPr lang="en-US" dirty="0"/>
              <a:t>spent </a:t>
            </a:r>
            <a:r>
              <a:rPr lang="en-US" dirty="0" smtClean="0"/>
              <a:t>the surplus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Medicare costs </a:t>
            </a:r>
            <a:endParaRPr lang="en-US" dirty="0" smtClean="0"/>
          </a:p>
          <a:p>
            <a:pPr lvl="1"/>
            <a:r>
              <a:rPr lang="en-US" dirty="0" smtClean="0"/>
              <a:t>Growing </a:t>
            </a:r>
            <a:r>
              <a:rPr lang="en-US" dirty="0"/>
              <a:t>an average of </a:t>
            </a:r>
            <a:r>
              <a:rPr lang="en-US" dirty="0" smtClean="0"/>
              <a:t>7% per year  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people put off surgeries such as hip replacements </a:t>
            </a:r>
            <a:r>
              <a:rPr lang="en-US" dirty="0" smtClean="0"/>
              <a:t>until they </a:t>
            </a:r>
            <a:r>
              <a:rPr lang="en-US" dirty="0"/>
              <a:t>become eligible for </a:t>
            </a:r>
            <a:r>
              <a:rPr lang="en-US" dirty="0" smtClean="0"/>
              <a:t>Medicare</a:t>
            </a:r>
          </a:p>
          <a:p>
            <a:pPr lvl="1"/>
            <a:r>
              <a:rPr lang="en-US" dirty="0" smtClean="0"/>
              <a:t>Payroll </a:t>
            </a:r>
            <a:r>
              <a:rPr lang="en-US" dirty="0"/>
              <a:t>taxes that are supposed to pay </a:t>
            </a:r>
            <a:r>
              <a:rPr lang="en-US" dirty="0" smtClean="0"/>
              <a:t>for Medicare cover </a:t>
            </a:r>
            <a:r>
              <a:rPr lang="en-US" dirty="0"/>
              <a:t>less than half the annual cost of the </a:t>
            </a:r>
            <a:r>
              <a:rPr lang="en-US" dirty="0" smtClean="0"/>
              <a:t>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reforms </a:t>
            </a:r>
            <a:endParaRPr lang="en-US" dirty="0" smtClean="0"/>
          </a:p>
          <a:p>
            <a:pPr lvl="1"/>
            <a:r>
              <a:rPr lang="en-US" dirty="0" smtClean="0"/>
              <a:t>Increasing taxes</a:t>
            </a:r>
          </a:p>
          <a:p>
            <a:pPr lvl="1"/>
            <a:r>
              <a:rPr lang="en-US" dirty="0" smtClean="0"/>
              <a:t>Reducing benefits</a:t>
            </a:r>
          </a:p>
          <a:p>
            <a:pPr lvl="1"/>
            <a:r>
              <a:rPr lang="en-US" dirty="0" smtClean="0"/>
              <a:t>Raising </a:t>
            </a:r>
            <a:r>
              <a:rPr lang="en-US" dirty="0"/>
              <a:t>the eligibility </a:t>
            </a:r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a more accurate index to calculate the annual </a:t>
            </a:r>
            <a:r>
              <a:rPr lang="en-US" dirty="0" smtClean="0"/>
              <a:t>cost-of-living increase </a:t>
            </a:r>
            <a:r>
              <a:rPr lang="en-US" dirty="0"/>
              <a:t>in </a:t>
            </a:r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Cutting </a:t>
            </a:r>
            <a:r>
              <a:rPr lang="en-US" dirty="0"/>
              <a:t>benefits to wealthy retirees</a:t>
            </a:r>
          </a:p>
          <a:p>
            <a:pPr lvl="1"/>
            <a:r>
              <a:rPr lang="en-US" dirty="0" smtClean="0"/>
              <a:t>Slowing </a:t>
            </a:r>
            <a:r>
              <a:rPr lang="en-US" dirty="0"/>
              <a:t>the growth of Medicare </a:t>
            </a:r>
            <a:r>
              <a:rPr lang="en-US" dirty="0" smtClean="0"/>
              <a:t>costs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Security and Medicare </a:t>
            </a:r>
            <a:endParaRPr lang="en-US" dirty="0" smtClean="0"/>
          </a:p>
          <a:p>
            <a:pPr lvl="1"/>
            <a:r>
              <a:rPr lang="en-US" dirty="0" smtClean="0"/>
              <a:t>Helped </a:t>
            </a:r>
            <a:r>
              <a:rPr lang="en-US" dirty="0"/>
              <a:t>reduce poverty among the </a:t>
            </a:r>
            <a:r>
              <a:rPr lang="en-US" dirty="0" smtClean="0"/>
              <a:t>elderly</a:t>
            </a:r>
          </a:p>
          <a:p>
            <a:pPr lvl="1"/>
            <a:r>
              <a:rPr lang="en-US" dirty="0" smtClean="0"/>
              <a:t>Grow </a:t>
            </a:r>
            <a:r>
              <a:rPr lang="en-US" dirty="0"/>
              <a:t>more costly </a:t>
            </a:r>
            <a:endParaRPr lang="en-US" dirty="0" smtClean="0"/>
          </a:p>
          <a:p>
            <a:pPr lvl="2"/>
            <a:r>
              <a:rPr lang="en-US" dirty="0" smtClean="0"/>
              <a:t>As </a:t>
            </a:r>
            <a:r>
              <a:rPr lang="en-US" dirty="0"/>
              <a:t>the elderly population swells </a:t>
            </a:r>
            <a:endParaRPr lang="en-US" dirty="0" smtClean="0"/>
          </a:p>
          <a:p>
            <a:pPr lvl="2"/>
            <a:r>
              <a:rPr lang="en-US" dirty="0" smtClean="0"/>
              <a:t>As </a:t>
            </a:r>
            <a:r>
              <a:rPr lang="en-US" dirty="0"/>
              <a:t>the flow </a:t>
            </a:r>
            <a:r>
              <a:rPr lang="en-US" dirty="0" smtClean="0"/>
              <a:t>of young </a:t>
            </a:r>
            <a:r>
              <a:rPr lang="en-US" dirty="0"/>
              <a:t>people into the workforce </a:t>
            </a:r>
            <a:r>
              <a:rPr lang="en-US" dirty="0" smtClean="0"/>
              <a:t>slows</a:t>
            </a:r>
          </a:p>
          <a:p>
            <a:r>
              <a:rPr lang="en-US" dirty="0" smtClean="0"/>
              <a:t>Social Security – created in 1930s</a:t>
            </a:r>
            <a:endParaRPr lang="en-US" dirty="0"/>
          </a:p>
          <a:p>
            <a:pPr lvl="1"/>
            <a:r>
              <a:rPr lang="en-US" dirty="0" smtClean="0"/>
              <a:t>Life </a:t>
            </a:r>
            <a:r>
              <a:rPr lang="en-US" dirty="0"/>
              <a:t>expectancy was 60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Now </a:t>
            </a:r>
            <a:r>
              <a:rPr lang="en-US" dirty="0"/>
              <a:t>people live 20 years </a:t>
            </a:r>
            <a:r>
              <a:rPr lang="en-US" dirty="0" smtClean="0"/>
              <a:t>longer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</a:t>
            </a:r>
            <a:r>
              <a:rPr lang="en-US" dirty="0"/>
              <a:t>Obama and the </a:t>
            </a:r>
            <a:r>
              <a:rPr lang="en-US" dirty="0" smtClean="0"/>
              <a:t>Congress</a:t>
            </a:r>
          </a:p>
          <a:p>
            <a:pPr lvl="1"/>
            <a:r>
              <a:rPr lang="en-US" dirty="0" smtClean="0"/>
              <a:t>Raised </a:t>
            </a:r>
            <a:r>
              <a:rPr lang="en-US" dirty="0"/>
              <a:t>Medicare payroll taxes on </a:t>
            </a:r>
            <a:r>
              <a:rPr lang="en-US" dirty="0" smtClean="0"/>
              <a:t>high income households</a:t>
            </a:r>
          </a:p>
          <a:p>
            <a:pPr lvl="2"/>
            <a:r>
              <a:rPr lang="en-US" dirty="0" smtClean="0"/>
              <a:t>But used that to </a:t>
            </a:r>
            <a:r>
              <a:rPr lang="en-US" dirty="0"/>
              <a:t>fund health care </a:t>
            </a:r>
            <a:r>
              <a:rPr lang="en-US" dirty="0" smtClean="0"/>
              <a:t>reform more </a:t>
            </a:r>
            <a:r>
              <a:rPr lang="en-US" dirty="0"/>
              <a:t>generally, not Medicare in </a:t>
            </a:r>
            <a:r>
              <a:rPr lang="en-US" dirty="0" smtClean="0"/>
              <a:t>particular</a:t>
            </a:r>
          </a:p>
          <a:p>
            <a:r>
              <a:rPr lang="en-US" dirty="0" smtClean="0"/>
              <a:t>Most </a:t>
            </a:r>
            <a:r>
              <a:rPr lang="en-US" dirty="0"/>
              <a:t>elected officials </a:t>
            </a:r>
            <a:endParaRPr lang="en-US" dirty="0" smtClean="0"/>
          </a:p>
          <a:p>
            <a:pPr lvl="1"/>
            <a:r>
              <a:rPr lang="en-US" dirty="0" smtClean="0"/>
              <a:t>Reluctant </a:t>
            </a:r>
            <a:r>
              <a:rPr lang="en-US" dirty="0"/>
              <a:t>to address the problem </a:t>
            </a:r>
            <a:r>
              <a:rPr lang="en-US" dirty="0" smtClean="0"/>
              <a:t>of Social Security and Medicare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they </a:t>
            </a:r>
            <a:r>
              <a:rPr lang="en-US" dirty="0" smtClean="0"/>
              <a:t>fear upsetting </a:t>
            </a:r>
            <a:r>
              <a:rPr lang="en-US" dirty="0"/>
              <a:t>senior voters, a powerful political bloc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Reforming Social Security and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next decade</a:t>
            </a:r>
          </a:p>
          <a:p>
            <a:pPr lvl="1"/>
            <a:r>
              <a:rPr lang="en-US" dirty="0" smtClean="0"/>
              <a:t>Social Security cost – will grow by 77%</a:t>
            </a:r>
          </a:p>
          <a:p>
            <a:pPr lvl="1"/>
            <a:r>
              <a:rPr lang="en-US" dirty="0" smtClean="0"/>
              <a:t>Medicare </a:t>
            </a:r>
            <a:r>
              <a:rPr lang="en-US" smtClean="0"/>
              <a:t>cost – will grow </a:t>
            </a:r>
            <a:r>
              <a:rPr lang="en-US" dirty="0" smtClean="0"/>
              <a:t>by 89%</a:t>
            </a:r>
          </a:p>
          <a:p>
            <a:r>
              <a:rPr lang="en-US" dirty="0" smtClean="0"/>
              <a:t>Measure </a:t>
            </a:r>
            <a:r>
              <a:rPr lang="en-US" dirty="0"/>
              <a:t>enacted in 2013 </a:t>
            </a:r>
            <a:endParaRPr lang="en-US" dirty="0" smtClean="0"/>
          </a:p>
          <a:p>
            <a:pPr lvl="1"/>
            <a:r>
              <a:rPr lang="en-US" dirty="0" smtClean="0"/>
              <a:t>Cut </a:t>
            </a:r>
            <a:r>
              <a:rPr lang="en-US" dirty="0"/>
              <a:t>the growth </a:t>
            </a:r>
            <a:r>
              <a:rPr lang="en-US" dirty="0" smtClean="0"/>
              <a:t>of Medicare </a:t>
            </a:r>
            <a:r>
              <a:rPr lang="en-US" dirty="0"/>
              <a:t>spending by </a:t>
            </a:r>
            <a:r>
              <a:rPr lang="en-US" dirty="0" smtClean="0"/>
              <a:t>2% </a:t>
            </a:r>
            <a:r>
              <a:rPr lang="en-US" dirty="0"/>
              <a:t>per </a:t>
            </a:r>
            <a:r>
              <a:rPr lang="en-US" dirty="0" smtClean="0"/>
              <a:t>year</a:t>
            </a:r>
          </a:p>
          <a:p>
            <a:pPr lvl="2"/>
            <a:r>
              <a:rPr lang="en-US" dirty="0" smtClean="0"/>
              <a:t>Reduce </a:t>
            </a:r>
            <a:r>
              <a:rPr lang="en-US" dirty="0"/>
              <a:t>the growth in spending by </a:t>
            </a:r>
            <a:r>
              <a:rPr lang="en-US" dirty="0" smtClean="0"/>
              <a:t>$170 billion </a:t>
            </a:r>
            <a:r>
              <a:rPr lang="en-US" dirty="0"/>
              <a:t>between 2014 and </a:t>
            </a:r>
            <a:r>
              <a:rPr lang="en-US" dirty="0" smtClean="0"/>
              <a:t>2021</a:t>
            </a:r>
          </a:p>
          <a:p>
            <a:pPr lvl="2"/>
            <a:r>
              <a:rPr lang="en-US" dirty="0" smtClean="0"/>
              <a:t>Healthcare reform has </a:t>
            </a:r>
            <a:r>
              <a:rPr lang="en-US" dirty="0"/>
              <a:t>started to control the cost per Medicare beneficiary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Presidential </a:t>
            </a:r>
            <a:r>
              <a:rPr lang="en-US" sz="3800" dirty="0"/>
              <a:t>and Congressional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deficit: Outlays &gt; Revenues</a:t>
            </a:r>
          </a:p>
          <a:p>
            <a:pPr lvl="1"/>
            <a:r>
              <a:rPr lang="en-US" sz="3100" dirty="0"/>
              <a:t>Stimulates </a:t>
            </a:r>
            <a:r>
              <a:rPr lang="en-US" sz="3100" i="1" dirty="0"/>
              <a:t>AD </a:t>
            </a:r>
            <a:r>
              <a:rPr lang="en-US" sz="3100" dirty="0"/>
              <a:t>in short-run</a:t>
            </a:r>
          </a:p>
          <a:p>
            <a:pPr lvl="1"/>
            <a:r>
              <a:rPr lang="en-US" sz="3100" dirty="0" smtClean="0"/>
              <a:t>Increases the federal debt and reduces </a:t>
            </a:r>
            <a:r>
              <a:rPr lang="en-US" sz="3100" dirty="0"/>
              <a:t>national saving</a:t>
            </a:r>
          </a:p>
          <a:p>
            <a:pPr lvl="2"/>
            <a:r>
              <a:rPr lang="en-US" dirty="0"/>
              <a:t>Long-run: </a:t>
            </a:r>
            <a:r>
              <a:rPr lang="en-US" dirty="0" smtClean="0"/>
              <a:t>hinders </a:t>
            </a:r>
            <a:r>
              <a:rPr lang="en-US" dirty="0"/>
              <a:t>economic growth</a:t>
            </a:r>
          </a:p>
          <a:p>
            <a:r>
              <a:rPr lang="en-US" dirty="0"/>
              <a:t>Budget surplus: Revenues &gt; Outlays</a:t>
            </a:r>
          </a:p>
          <a:p>
            <a:pPr lvl="1"/>
            <a:r>
              <a:rPr lang="en-US" sz="3100" dirty="0"/>
              <a:t>Dampens </a:t>
            </a:r>
            <a:r>
              <a:rPr lang="en-US" sz="3100" i="1" dirty="0"/>
              <a:t>AD</a:t>
            </a:r>
            <a:r>
              <a:rPr lang="en-US" sz="3100" dirty="0"/>
              <a:t> in short-run</a:t>
            </a:r>
          </a:p>
          <a:p>
            <a:pPr lvl="1"/>
            <a:r>
              <a:rPr lang="en-US" sz="3100" dirty="0" smtClean="0"/>
              <a:t>Reduces the federal debt and boosts </a:t>
            </a:r>
            <a:r>
              <a:rPr lang="en-US" sz="3100" dirty="0"/>
              <a:t>domestic saving</a:t>
            </a:r>
          </a:p>
          <a:p>
            <a:pPr lvl="2"/>
            <a:r>
              <a:rPr lang="en-US" dirty="0"/>
              <a:t>Long-run: promote economic growth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927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with the federal budget process</a:t>
            </a:r>
          </a:p>
          <a:p>
            <a:pPr lvl="1"/>
            <a:r>
              <a:rPr lang="en-US" dirty="0"/>
              <a:t>Continuing </a:t>
            </a:r>
            <a:r>
              <a:rPr lang="en-US" dirty="0" smtClean="0"/>
              <a:t>resolutions instead </a:t>
            </a:r>
            <a:r>
              <a:rPr lang="en-US" dirty="0"/>
              <a:t>of budget </a:t>
            </a:r>
            <a:r>
              <a:rPr lang="en-US" dirty="0" smtClean="0"/>
              <a:t>decisions</a:t>
            </a:r>
          </a:p>
          <a:p>
            <a:pPr lvl="2"/>
            <a:r>
              <a:rPr lang="en-US" dirty="0" smtClean="0"/>
              <a:t>Spend at the rate of previous year’s budget</a:t>
            </a:r>
            <a:endParaRPr lang="en-US" dirty="0"/>
          </a:p>
          <a:p>
            <a:pPr lvl="1"/>
            <a:r>
              <a:rPr lang="en-US" dirty="0"/>
              <a:t>Lengthy budget process</a:t>
            </a:r>
          </a:p>
          <a:p>
            <a:pPr lvl="1"/>
            <a:r>
              <a:rPr lang="en-US" dirty="0"/>
              <a:t>Uncontrollable budget items</a:t>
            </a:r>
          </a:p>
          <a:p>
            <a:pPr lvl="2"/>
            <a:r>
              <a:rPr lang="en-US" dirty="0"/>
              <a:t>Entitlement programs</a:t>
            </a:r>
          </a:p>
          <a:p>
            <a:pPr lvl="1"/>
            <a:r>
              <a:rPr lang="en-US" dirty="0" smtClean="0"/>
              <a:t>Overly </a:t>
            </a:r>
            <a:r>
              <a:rPr lang="en-US" dirty="0"/>
              <a:t>detailed budget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5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hibit_figure 2 text boxe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xhibit_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25719</TotalTime>
  <Words>5736</Words>
  <Application>Microsoft Office PowerPoint</Application>
  <PresentationFormat>On-screen Show (4:3)</PresentationFormat>
  <Paragraphs>582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exhibit_figure 2 text boxes</vt:lpstr>
      <vt:lpstr>exhibit_table</vt:lpstr>
      <vt:lpstr>case study 2</vt:lpstr>
      <vt:lpstr>appendix</vt:lpstr>
      <vt:lpstr>PowerPoint Presentation</vt:lpstr>
      <vt:lpstr>PowerPoint Presentation</vt:lpstr>
      <vt:lpstr>The Federal Budget Process</vt:lpstr>
      <vt:lpstr>The Federal Budget Process</vt:lpstr>
      <vt:lpstr>Exhibit 1</vt:lpstr>
      <vt:lpstr>Presidential and Congressional Roles</vt:lpstr>
      <vt:lpstr>Presidential and Congressional Roles</vt:lpstr>
      <vt:lpstr>Presidential and Congressional Roles</vt:lpstr>
      <vt:lpstr>Problems</vt:lpstr>
      <vt:lpstr>Possible Budget Reforms</vt:lpstr>
      <vt:lpstr>Possible Budget Reforms</vt:lpstr>
      <vt:lpstr>Fiscal Impact of the Federal Budget</vt:lpstr>
      <vt:lpstr>Fiscal Impact of the Federal Budget</vt:lpstr>
      <vt:lpstr>Fiscal Impact of the Federal Budget</vt:lpstr>
      <vt:lpstr>Fiscal Impact of the Federal Budget</vt:lpstr>
      <vt:lpstr>Federal Deficits Since the Birth of the Nation</vt:lpstr>
      <vt:lpstr>Federal Deficits Since the Birth of the Nation</vt:lpstr>
      <vt:lpstr>Federal Deficits Since the Birth of the Nation</vt:lpstr>
      <vt:lpstr>Federal Deficits Since the Birth of the Nation</vt:lpstr>
      <vt:lpstr>Federal Deficits Since the Birth of the Nation</vt:lpstr>
      <vt:lpstr>Exhibit 2</vt:lpstr>
      <vt:lpstr>Why Deficits Persist</vt:lpstr>
      <vt:lpstr>Crowding Out and Crowding In</vt:lpstr>
      <vt:lpstr>Crowding Out and Crowding In</vt:lpstr>
      <vt:lpstr>The Twin Deficits</vt:lpstr>
      <vt:lpstr>The Short-Lived Budget Surplus</vt:lpstr>
      <vt:lpstr>Exhibit 3</vt:lpstr>
      <vt:lpstr>The Short-Lived Budget Surplus</vt:lpstr>
      <vt:lpstr>The Short-Lived Budget Surplus</vt:lpstr>
      <vt:lpstr>The Short-Lived Budget Surplus</vt:lpstr>
      <vt:lpstr>The Short-Lived Budget Surplus</vt:lpstr>
      <vt:lpstr>The Short-Lived Budget Surplus</vt:lpstr>
      <vt:lpstr>The Short-Lived Budget Surplus</vt:lpstr>
      <vt:lpstr>The Short-Lived Budget Surplus</vt:lpstr>
      <vt:lpstr>The Relative Size of the Public Sector</vt:lpstr>
      <vt:lpstr>Exhibit 4</vt:lpstr>
      <vt:lpstr>The National Debt in Perspective</vt:lpstr>
      <vt:lpstr>Measuring the National Debt</vt:lpstr>
      <vt:lpstr>Measuring the National Debt</vt:lpstr>
      <vt:lpstr>Exhibit 5</vt:lpstr>
      <vt:lpstr>International Perspective on Public Debt</vt:lpstr>
      <vt:lpstr>Exhibit 6</vt:lpstr>
      <vt:lpstr>Interest Payments on the National Debt</vt:lpstr>
      <vt:lpstr>Exhibit 7</vt:lpstr>
      <vt:lpstr>Are Persistent Deficits Sustainable?</vt:lpstr>
      <vt:lpstr>Are Persistent Deficits Sustainable?</vt:lpstr>
      <vt:lpstr>Are Persistent Deficits Sustainable?</vt:lpstr>
      <vt:lpstr>Are Persistent Deficits Sustainable?</vt:lpstr>
      <vt:lpstr>The Debt Ceiling and Debt Default</vt:lpstr>
      <vt:lpstr>The Debt Ceiling and Debt Default</vt:lpstr>
      <vt:lpstr>The Debt Ceiling and Debt Default</vt:lpstr>
      <vt:lpstr>The Debt Ceiling and Debt Default</vt:lpstr>
      <vt:lpstr>The Debt Ceiling and Debt Default</vt:lpstr>
      <vt:lpstr>Who Bears the Burden of the Debt?</vt:lpstr>
      <vt:lpstr>Who Bears the Burden of the Debt?</vt:lpstr>
      <vt:lpstr>Exhibit 8</vt:lpstr>
      <vt:lpstr>Crowding Out and Capital Formation</vt:lpstr>
      <vt:lpstr>Crowding Out and Capital Formation</vt:lpstr>
      <vt:lpstr>Crowding Out and Capital Formation</vt:lpstr>
      <vt:lpstr>National Debt and Economic Growth</vt:lpstr>
      <vt:lpstr>National Debt and Economic Growth</vt:lpstr>
      <vt:lpstr>National Debt and Economic Growth</vt:lpstr>
      <vt:lpstr>National Debt and Economic Growth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  <vt:lpstr>Reforming Social Security and Medicare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CL User</cp:lastModifiedBy>
  <cp:revision>1295</cp:revision>
  <dcterms:created xsi:type="dcterms:W3CDTF">2006-11-30T14:59:54Z</dcterms:created>
  <dcterms:modified xsi:type="dcterms:W3CDTF">2016-01-20T00:45:14Z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925743898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