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4" r:id="rId1"/>
    <p:sldMasterId id="2147484293" r:id="rId2"/>
    <p:sldMasterId id="2147483650" r:id="rId3"/>
    <p:sldMasterId id="2147483652" r:id="rId4"/>
    <p:sldMasterId id="2147483655" r:id="rId5"/>
    <p:sldMasterId id="2147483654" r:id="rId6"/>
  </p:sldMasterIdLst>
  <p:notesMasterIdLst>
    <p:notesMasterId r:id="rId57"/>
  </p:notesMasterIdLst>
  <p:handoutMasterIdLst>
    <p:handoutMasterId r:id="rId58"/>
  </p:handoutMasterIdLst>
  <p:sldIdLst>
    <p:sldId id="663" r:id="rId7"/>
    <p:sldId id="664" r:id="rId8"/>
    <p:sldId id="826" r:id="rId9"/>
    <p:sldId id="827" r:id="rId10"/>
    <p:sldId id="828" r:id="rId11"/>
    <p:sldId id="829" r:id="rId12"/>
    <p:sldId id="830" r:id="rId13"/>
    <p:sldId id="831" r:id="rId14"/>
    <p:sldId id="832" r:id="rId15"/>
    <p:sldId id="833" r:id="rId16"/>
    <p:sldId id="834" r:id="rId17"/>
    <p:sldId id="835" r:id="rId18"/>
    <p:sldId id="836" r:id="rId19"/>
    <p:sldId id="872" r:id="rId20"/>
    <p:sldId id="873" r:id="rId21"/>
    <p:sldId id="837" r:id="rId22"/>
    <p:sldId id="838" r:id="rId23"/>
    <p:sldId id="839" r:id="rId24"/>
    <p:sldId id="840" r:id="rId25"/>
    <p:sldId id="841" r:id="rId26"/>
    <p:sldId id="842" r:id="rId27"/>
    <p:sldId id="843" r:id="rId28"/>
    <p:sldId id="844" r:id="rId29"/>
    <p:sldId id="845" r:id="rId30"/>
    <p:sldId id="846" r:id="rId31"/>
    <p:sldId id="847" r:id="rId32"/>
    <p:sldId id="848" r:id="rId33"/>
    <p:sldId id="849" r:id="rId34"/>
    <p:sldId id="850" r:id="rId35"/>
    <p:sldId id="851" r:id="rId36"/>
    <p:sldId id="852" r:id="rId37"/>
    <p:sldId id="853" r:id="rId38"/>
    <p:sldId id="854" r:id="rId39"/>
    <p:sldId id="855" r:id="rId40"/>
    <p:sldId id="856" r:id="rId41"/>
    <p:sldId id="857" r:id="rId42"/>
    <p:sldId id="858" r:id="rId43"/>
    <p:sldId id="859" r:id="rId44"/>
    <p:sldId id="860" r:id="rId45"/>
    <p:sldId id="861" r:id="rId46"/>
    <p:sldId id="862" r:id="rId47"/>
    <p:sldId id="863" r:id="rId48"/>
    <p:sldId id="864" r:id="rId49"/>
    <p:sldId id="865" r:id="rId50"/>
    <p:sldId id="866" r:id="rId51"/>
    <p:sldId id="867" r:id="rId52"/>
    <p:sldId id="868" r:id="rId53"/>
    <p:sldId id="869" r:id="rId54"/>
    <p:sldId id="870" r:id="rId55"/>
    <p:sldId id="871" r:id="rId5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20000"/>
      </a:spcBef>
      <a:spcAft>
        <a:spcPct val="0"/>
      </a:spcAft>
      <a:buChar char="•"/>
      <a:defRPr sz="3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buChar char="•"/>
      <a:defRPr sz="3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buChar char="•"/>
      <a:defRPr sz="3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buChar char="•"/>
      <a:defRPr sz="3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buChar char="•"/>
      <a:defRPr sz="3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se, Julia" initials="CJ" lastIdx="1" clrIdx="0">
    <p:extLst>
      <p:ext uri="{19B8F6BF-5375-455C-9EA6-DF929625EA0E}">
        <p15:presenceInfo xmlns:p15="http://schemas.microsoft.com/office/powerpoint/2012/main" userId="S-1-5-21-4027829005-1107895287-290554039-426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900E24"/>
    <a:srgbClr val="DE4A00"/>
    <a:srgbClr val="FF732D"/>
    <a:srgbClr val="FF0066"/>
    <a:srgbClr val="0044A8"/>
    <a:srgbClr val="B42828"/>
    <a:srgbClr val="00AAC9"/>
    <a:srgbClr val="0097A1"/>
    <a:srgbClr val="002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5" autoAdjust="0"/>
    <p:restoredTop sz="86406" autoAdjust="0"/>
  </p:normalViewPr>
  <p:slideViewPr>
    <p:cSldViewPr snapToGrid="0">
      <p:cViewPr varScale="1">
        <p:scale>
          <a:sx n="59" d="100"/>
          <a:sy n="59" d="100"/>
        </p:scale>
        <p:origin x="63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92D0800-4859-4CA8-B7EC-AA42AD7B6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41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8B77CDB-D0D5-4635-9103-FBDA270D4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8591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5050"/>
            <a:ext cx="9144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3051425" y="5866544"/>
            <a:ext cx="6092575" cy="52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lnSpc>
                <a:spcPct val="80000"/>
              </a:lnSpc>
              <a:buFontTx/>
              <a:buNone/>
            </a:pPr>
            <a:r>
              <a:rPr lang="en-US" sz="1600" dirty="0" smtClean="0"/>
              <a:t>Prepared by:</a:t>
            </a:r>
            <a:r>
              <a:rPr lang="en-US" sz="1600" baseline="0" dirty="0" smtClean="0"/>
              <a:t> </a:t>
            </a:r>
            <a:r>
              <a:rPr lang="en-US" sz="1600" dirty="0" smtClean="0"/>
              <a:t>V. </a:t>
            </a:r>
            <a:r>
              <a:rPr lang="en-US" sz="1600" dirty="0" err="1" smtClean="0"/>
              <a:t>Andreea</a:t>
            </a:r>
            <a:r>
              <a:rPr lang="en-US" sz="1600" dirty="0" smtClean="0"/>
              <a:t> </a:t>
            </a:r>
            <a:r>
              <a:rPr lang="en-US" sz="1600" dirty="0" err="1" smtClean="0"/>
              <a:t>Chiritescu</a:t>
            </a:r>
            <a:r>
              <a:rPr lang="en-US" sz="1600" dirty="0" smtClean="0"/>
              <a:t>, Eastern Illinois University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sz="16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Reviewed by: William A. </a:t>
            </a:r>
            <a:r>
              <a:rPr lang="en-US" sz="16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McEachern</a:t>
            </a:r>
            <a:r>
              <a:rPr lang="en-US" sz="16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</a:t>
            </a:r>
            <a:r>
              <a:rPr lang="en-US" sz="16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6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University of Connecticut</a:t>
            </a:r>
            <a:endParaRPr lang="en-US" sz="16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8915" name="Rectangle 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0" y="1924316"/>
            <a:ext cx="9144000" cy="2429300"/>
          </a:xfrm>
          <a:prstGeom prst="rect">
            <a:avLst/>
          </a:prstGeom>
        </p:spPr>
        <p:txBody>
          <a:bodyPr wrap="none"/>
          <a:lstStyle>
            <a:lvl1pPr marL="0" indent="0" algn="ctr">
              <a:buFontTx/>
              <a:buNone/>
              <a:defRPr sz="4800">
                <a:solidFill>
                  <a:srgbClr val="900E24"/>
                </a:solidFill>
              </a:defRPr>
            </a:lvl1pPr>
          </a:lstStyle>
          <a:p>
            <a:r>
              <a:rPr lang="en-US" dirty="0" err="1" smtClean="0"/>
              <a:t>Ch</a:t>
            </a:r>
            <a:r>
              <a:rPr lang="en-US" dirty="0" smtClean="0"/>
              <a:t># </a:t>
            </a:r>
          </a:p>
          <a:p>
            <a:r>
              <a:rPr lang="en-US" dirty="0" smtClean="0"/>
              <a:t>and Chapter </a:t>
            </a:r>
            <a:r>
              <a:rPr lang="en-US" dirty="0"/>
              <a:t>name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18364" y="6492875"/>
            <a:ext cx="892563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4276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7290" y="382137"/>
            <a:ext cx="6946710" cy="6120880"/>
          </a:xfrm>
          <a:prstGeom prst="rect">
            <a:avLst/>
          </a:prstGeom>
        </p:spPr>
        <p:txBody>
          <a:bodyPr/>
          <a:lstStyle>
            <a:lvl1pPr>
              <a:defRPr sz="2800" i="0">
                <a:solidFill>
                  <a:schemeClr val="tx1"/>
                </a:solidFill>
                <a:latin typeface="+mn-lt"/>
                <a:cs typeface="Calibri" pitchFamily="34" charset="0"/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</a:t>
            </a:r>
          </a:p>
          <a:p>
            <a:pPr lvl="0"/>
            <a:r>
              <a:rPr lang="en-US" dirty="0" smtClean="0"/>
              <a:t>to edit </a:t>
            </a:r>
          </a:p>
          <a:p>
            <a:pPr lvl="0"/>
            <a:r>
              <a:rPr lang="en-US" dirty="0" smtClean="0"/>
              <a:t>Master </a:t>
            </a:r>
          </a:p>
          <a:p>
            <a:pPr lvl="0"/>
            <a:r>
              <a:rPr lang="en-US" dirty="0" smtClean="0"/>
              <a:t>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795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43" y="0"/>
            <a:ext cx="8488957" cy="865188"/>
          </a:xfrm>
        </p:spPr>
        <p:txBody>
          <a:bodyPr/>
          <a:lstStyle>
            <a:lvl1pPr>
              <a:defRPr b="0" i="0">
                <a:solidFill>
                  <a:srgbClr val="900E24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280" y="924375"/>
            <a:ext cx="8833734" cy="5524050"/>
          </a:xfrm>
        </p:spPr>
        <p:txBody>
          <a:bodyPr/>
          <a:lstStyle>
            <a:lvl1pPr>
              <a:defRPr>
                <a:solidFill>
                  <a:srgbClr val="0044A8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409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07977" cy="3524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0" y="329488"/>
            <a:ext cx="9144000" cy="477221"/>
          </a:xfrm>
        </p:spPr>
        <p:txBody>
          <a:bodyPr/>
          <a:lstStyle>
            <a:lvl1pPr>
              <a:defRPr sz="2800">
                <a:solidFill>
                  <a:srgbClr val="1C1C1C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967288" y="1270000"/>
            <a:ext cx="4025900" cy="5048250"/>
          </a:xfrm>
        </p:spPr>
        <p:txBody>
          <a:bodyPr/>
          <a:lstStyle>
            <a:lvl1pPr marL="0" indent="0">
              <a:spcBef>
                <a:spcPts val="0"/>
              </a:spcBef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38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902" y="959370"/>
            <a:ext cx="8765498" cy="5517630"/>
          </a:xfrm>
        </p:spPr>
        <p:txBody>
          <a:bodyPr/>
          <a:lstStyle>
            <a:lvl1pPr>
              <a:defRPr>
                <a:solidFill>
                  <a:srgbClr val="0044A8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21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7C3B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60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434410"/>
            <a:ext cx="9144000" cy="42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8364" y="6492875"/>
            <a:ext cx="89256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FontTx/>
              <a:buNone/>
              <a:defRPr sz="11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2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2"/>
          <p:cNvSpPr txBox="1">
            <a:spLocks/>
          </p:cNvSpPr>
          <p:nvPr userDrawn="1"/>
        </p:nvSpPr>
        <p:spPr>
          <a:xfrm>
            <a:off x="4884879" y="0"/>
            <a:ext cx="4095345" cy="2115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sz="1200" kern="0" dirty="0" err="1" smtClean="0">
                <a:solidFill>
                  <a:srgbClr val="000000"/>
                </a:solidFill>
                <a:latin typeface="+mj-lt"/>
              </a:rPr>
              <a:t>McEachern</a:t>
            </a:r>
            <a:r>
              <a:rPr lang="en-US" sz="1200" kern="0" dirty="0" smtClean="0">
                <a:solidFill>
                  <a:srgbClr val="000000"/>
                </a:solidFill>
                <a:latin typeface="+mj-lt"/>
              </a:rPr>
              <a:t>, </a:t>
            </a:r>
            <a:r>
              <a:rPr lang="en-US" sz="1200" i="1" kern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Macroeconomics</a:t>
            </a:r>
            <a:r>
              <a:rPr lang="en-US" sz="1200" kern="0" dirty="0" smtClean="0">
                <a:solidFill>
                  <a:srgbClr val="000000"/>
                </a:solidFill>
                <a:latin typeface="+mj-lt"/>
              </a:rPr>
              <a:t> 11e, Ch. </a:t>
            </a:r>
            <a:r>
              <a:rPr lang="en-US" sz="1200" kern="0" dirty="0" smtClean="0">
                <a:solidFill>
                  <a:srgbClr val="000000"/>
                </a:solidFill>
                <a:latin typeface="+mj-lt"/>
              </a:rPr>
              <a:t>14</a:t>
            </a:r>
            <a:endParaRPr lang="en-US" sz="1200" kern="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6" r:id="rId1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0000"/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86045"/>
            <a:ext cx="9144000" cy="27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7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955"/>
            <a:ext cx="2124258" cy="631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 bwMode="auto">
          <a:xfrm>
            <a:off x="2224585" y="368489"/>
            <a:ext cx="6757490" cy="621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86045"/>
            <a:ext cx="9144000" cy="27195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spcBef>
                <a:spcPts val="0"/>
              </a:spcBef>
              <a:buFontTx/>
              <a:buNone/>
              <a:defRPr sz="11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 userDrawn="1"/>
        </p:nvSpPr>
        <p:spPr>
          <a:xfrm>
            <a:off x="4884879" y="0"/>
            <a:ext cx="4095345" cy="2115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sz="1200" kern="0" dirty="0" err="1" smtClean="0">
                <a:solidFill>
                  <a:srgbClr val="000000"/>
                </a:solidFill>
                <a:latin typeface="+mj-lt"/>
              </a:rPr>
              <a:t>McEachern</a:t>
            </a:r>
            <a:r>
              <a:rPr lang="en-US" sz="1200" kern="0" dirty="0" smtClean="0">
                <a:solidFill>
                  <a:srgbClr val="000000"/>
                </a:solidFill>
                <a:latin typeface="+mj-lt"/>
              </a:rPr>
              <a:t>, </a:t>
            </a:r>
            <a:r>
              <a:rPr lang="en-US" sz="1200" i="1" kern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Macroeconomics</a:t>
            </a:r>
            <a:r>
              <a:rPr lang="en-US" sz="1200" kern="0" dirty="0" smtClean="0">
                <a:solidFill>
                  <a:srgbClr val="000000"/>
                </a:solidFill>
                <a:latin typeface="+mj-lt"/>
              </a:rPr>
              <a:t> 11e, Ch. </a:t>
            </a:r>
            <a:r>
              <a:rPr lang="en-US" sz="1200" kern="0" dirty="0" smtClean="0">
                <a:solidFill>
                  <a:srgbClr val="000000"/>
                </a:solidFill>
                <a:latin typeface="+mj-lt"/>
              </a:rPr>
              <a:t>14 </a:t>
            </a:r>
            <a:endParaRPr lang="en-US" sz="1200" kern="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7" r:id="rId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26267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26267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0000"/>
        <a:buChar char="•"/>
        <a:defRPr sz="2800">
          <a:solidFill>
            <a:srgbClr val="26267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6267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rgbClr val="26267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434410"/>
            <a:ext cx="9144000" cy="42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68375"/>
            <a:ext cx="8609013" cy="548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1069" y="6492875"/>
            <a:ext cx="61960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FontTx/>
              <a:buNone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652984" cy="79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3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704402" y="60325"/>
            <a:ext cx="843959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Title – text and content – red</a:t>
            </a:r>
          </a:p>
        </p:txBody>
      </p:sp>
      <p:pic>
        <p:nvPicPr>
          <p:cNvPr id="12294" name="Picture 6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4598"/>
            <a:ext cx="9144000" cy="10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2"/>
          <p:cNvSpPr txBox="1">
            <a:spLocks/>
          </p:cNvSpPr>
          <p:nvPr userDrawn="1"/>
        </p:nvSpPr>
        <p:spPr>
          <a:xfrm>
            <a:off x="5048655" y="6646460"/>
            <a:ext cx="4095345" cy="2115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sz="1100" kern="0" dirty="0" err="1" smtClean="0">
                <a:solidFill>
                  <a:srgbClr val="000000"/>
                </a:solidFill>
                <a:latin typeface="+mj-lt"/>
              </a:rPr>
              <a:t>McEachern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,</a:t>
            </a:r>
            <a:r>
              <a:rPr lang="en-US" sz="1100" i="1" kern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Macroeconomics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 11e, Ch. 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14</a:t>
            </a:r>
            <a:endParaRPr lang="en-US" sz="1100" kern="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8" r:id="rId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900E24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B42828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B42828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B42828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B42828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rgbClr val="0044A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0000"/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401341" y="-4401341"/>
            <a:ext cx="341319" cy="914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0" y="0"/>
            <a:ext cx="9144000" cy="3524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EXHIBIT 1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87317" y="798513"/>
            <a:ext cx="8974133" cy="5693789"/>
            <a:chOff x="87317" y="798513"/>
            <a:chExt cx="8974133" cy="5693789"/>
          </a:xfrm>
        </p:grpSpPr>
        <p:pic>
          <p:nvPicPr>
            <p:cNvPr id="8194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18" y="808646"/>
              <a:ext cx="8974130" cy="5674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" name="Group 1"/>
            <p:cNvGrpSpPr/>
            <p:nvPr userDrawn="1"/>
          </p:nvGrpSpPr>
          <p:grpSpPr>
            <a:xfrm>
              <a:off x="87317" y="798513"/>
              <a:ext cx="8974133" cy="5693789"/>
              <a:chOff x="87317" y="798513"/>
              <a:chExt cx="8974133" cy="5693789"/>
            </a:xfrm>
          </p:grpSpPr>
          <p:cxnSp>
            <p:nvCxnSpPr>
              <p:cNvPr id="4105" name="Straight Connector 2"/>
              <p:cNvCxnSpPr>
                <a:cxnSpLocks noChangeShapeType="1"/>
              </p:cNvCxnSpPr>
              <p:nvPr userDrawn="1"/>
            </p:nvCxnSpPr>
            <p:spPr bwMode="auto">
              <a:xfrm>
                <a:off x="87318" y="6483222"/>
                <a:ext cx="8974132" cy="0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06" name="Straight Connector 10"/>
              <p:cNvCxnSpPr>
                <a:cxnSpLocks noChangeShapeType="1"/>
              </p:cNvCxnSpPr>
              <p:nvPr userDrawn="1"/>
            </p:nvCxnSpPr>
            <p:spPr bwMode="auto">
              <a:xfrm flipV="1">
                <a:off x="87318" y="805964"/>
                <a:ext cx="8974132" cy="2682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07" name="Straight Connector 11"/>
              <p:cNvCxnSpPr>
                <a:cxnSpLocks noChangeShapeType="1"/>
              </p:cNvCxnSpPr>
              <p:nvPr userDrawn="1"/>
            </p:nvCxnSpPr>
            <p:spPr bwMode="auto">
              <a:xfrm flipH="1">
                <a:off x="87317" y="798513"/>
                <a:ext cx="1" cy="5693789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08" name="Straight Connector 14"/>
              <p:cNvCxnSpPr>
                <a:cxnSpLocks noChangeShapeType="1"/>
              </p:cNvCxnSpPr>
              <p:nvPr userDrawn="1"/>
            </p:nvCxnSpPr>
            <p:spPr bwMode="auto">
              <a:xfrm>
                <a:off x="9061448" y="798513"/>
                <a:ext cx="2" cy="5689774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4101" name="Rectangle 3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5260975" y="1149350"/>
            <a:ext cx="3657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0" y="6492875"/>
            <a:ext cx="6428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FontTx/>
              <a:buNone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13" name="Text Placeholder 2"/>
          <p:cNvSpPr txBox="1">
            <a:spLocks/>
          </p:cNvSpPr>
          <p:nvPr userDrawn="1"/>
        </p:nvSpPr>
        <p:spPr>
          <a:xfrm>
            <a:off x="5048655" y="6646460"/>
            <a:ext cx="4095345" cy="2115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sz="1100" kern="0" dirty="0" err="1" smtClean="0">
                <a:solidFill>
                  <a:srgbClr val="000000"/>
                </a:solidFill>
                <a:latin typeface="+mj-lt"/>
              </a:rPr>
              <a:t>McEachern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, </a:t>
            </a:r>
            <a:r>
              <a:rPr lang="en-US" sz="1100" i="1" kern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Macroeconomics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 11e, Ch. 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14</a:t>
            </a:r>
            <a:endParaRPr lang="en-US" sz="1100" kern="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2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" y="509661"/>
            <a:ext cx="9143999" cy="41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Master case-study</a:t>
            </a:r>
          </a:p>
        </p:txBody>
      </p:sp>
      <p:sp>
        <p:nvSpPr>
          <p:cNvPr id="6150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34911" y="944380"/>
            <a:ext cx="8844197" cy="553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  </a:t>
            </a:r>
          </a:p>
          <a:p>
            <a:pPr lvl="0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14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None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2"/>
          <p:cNvSpPr txBox="1">
            <a:spLocks/>
          </p:cNvSpPr>
          <p:nvPr userDrawn="1"/>
        </p:nvSpPr>
        <p:spPr>
          <a:xfrm>
            <a:off x="5048655" y="6646460"/>
            <a:ext cx="4095345" cy="2115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sz="1100" kern="0" dirty="0" err="1" smtClean="0">
                <a:solidFill>
                  <a:srgbClr val="000000"/>
                </a:solidFill>
                <a:latin typeface="+mj-lt"/>
              </a:rPr>
              <a:t>McEachern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, </a:t>
            </a:r>
            <a:r>
              <a:rPr lang="en-US" sz="1100" i="1" kern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Macroeconomics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 11e, Ch. 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14</a:t>
            </a:r>
            <a:endParaRPr lang="en-US" sz="1100" kern="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4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5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5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5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5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5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990000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990000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990000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9900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rgbClr val="0044A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2262188" y="0"/>
            <a:ext cx="68818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Appendix master title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85801"/>
            <a:ext cx="8362950" cy="571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 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28096" cy="365125"/>
          </a:xfrm>
          <a:prstGeom prst="rect">
            <a:avLst/>
          </a:prstGeom>
          <a:blipFill dpi="0" rotWithShape="1">
            <a:blip r:embed="rId3" cstate="print">
              <a:extLst/>
            </a:blip>
            <a:srcRect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l">
              <a:buNone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66739"/>
            <a:ext cx="9144000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010802" cy="56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2"/>
          <p:cNvSpPr txBox="1">
            <a:spLocks/>
          </p:cNvSpPr>
          <p:nvPr userDrawn="1"/>
        </p:nvSpPr>
        <p:spPr>
          <a:xfrm>
            <a:off x="5048655" y="6646460"/>
            <a:ext cx="4095345" cy="2115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sz="1100" kern="0" dirty="0" err="1" smtClean="0">
                <a:solidFill>
                  <a:srgbClr val="000000"/>
                </a:solidFill>
                <a:latin typeface="+mj-lt"/>
              </a:rPr>
              <a:t>McEachern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, </a:t>
            </a:r>
            <a:r>
              <a:rPr lang="en-US" sz="1100" i="1" kern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Macroeconomics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 11e, Ch. 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14</a:t>
            </a:r>
            <a:endParaRPr lang="en-US" sz="1100" kern="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5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4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4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4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4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4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0D0D0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0D0D0D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0D0D0D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0D0D0D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0D0D0D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990000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990000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990000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9900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rgbClr val="007C3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ubtitle 1"/>
          <p:cNvSpPr>
            <a:spLocks noGrp="1"/>
          </p:cNvSpPr>
          <p:nvPr>
            <p:ph type="subTitle" sz="quarter" idx="1"/>
          </p:nvPr>
        </p:nvSpPr>
        <p:spPr>
          <a:xfrm>
            <a:off x="191069" y="2115403"/>
            <a:ext cx="8730862" cy="2178178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14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4400" dirty="0"/>
              <a:t>Banking </a:t>
            </a:r>
            <a:r>
              <a:rPr lang="en-US" sz="4400" dirty="0" smtClean="0"/>
              <a:t>and the </a:t>
            </a:r>
            <a:r>
              <a:rPr lang="en-US" sz="4400" dirty="0"/>
              <a:t>Money Supply</a:t>
            </a:r>
            <a:endParaRPr lang="en-US" sz="4400" dirty="0" smtClean="0"/>
          </a:p>
        </p:txBody>
      </p:sp>
      <p:sp>
        <p:nvSpPr>
          <p:cNvPr id="14339" name="Footer Placeholder 7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dirty="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203550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700" dirty="0"/>
              <a:t>Two Measures of </a:t>
            </a:r>
            <a:r>
              <a:rPr lang="en-US" sz="2700" dirty="0" smtClean="0"/>
              <a:t>Money </a:t>
            </a:r>
            <a:r>
              <a:rPr lang="en-US" sz="2700" dirty="0"/>
              <a:t>Supply (Week of May 4, 2015)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924211"/>
            <a:ext cx="6619875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255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 Aggregates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Credit cards</a:t>
            </a:r>
          </a:p>
          <a:p>
            <a:pPr lvl="1"/>
            <a:r>
              <a:rPr lang="en-US" dirty="0"/>
              <a:t>Loan from the card issuer </a:t>
            </a:r>
          </a:p>
          <a:p>
            <a:pPr lvl="1"/>
            <a:r>
              <a:rPr lang="en-US" dirty="0"/>
              <a:t>Repay later</a:t>
            </a:r>
          </a:p>
          <a:p>
            <a:pPr lvl="1"/>
            <a:r>
              <a:rPr lang="en-US" dirty="0"/>
              <a:t>Dispute a charge </a:t>
            </a:r>
          </a:p>
          <a:p>
            <a:pPr lvl="1"/>
            <a:r>
              <a:rPr lang="en-US" dirty="0"/>
              <a:t>Not part of money supply</a:t>
            </a:r>
          </a:p>
          <a:p>
            <a:r>
              <a:rPr lang="en-US" dirty="0"/>
              <a:t>Debit cards</a:t>
            </a:r>
          </a:p>
          <a:p>
            <a:pPr lvl="1"/>
            <a:r>
              <a:rPr lang="en-US" dirty="0" smtClean="0"/>
              <a:t>Tap </a:t>
            </a:r>
            <a:r>
              <a:rPr lang="en-US" dirty="0"/>
              <a:t>checking account</a:t>
            </a:r>
          </a:p>
          <a:p>
            <a:pPr lvl="1"/>
            <a:r>
              <a:rPr lang="en-US" dirty="0"/>
              <a:t>Part of </a:t>
            </a:r>
            <a:r>
              <a:rPr lang="en-US" dirty="0" smtClean="0"/>
              <a:t>M1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64134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 Aggregates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Paying for purchases</a:t>
            </a:r>
          </a:p>
          <a:p>
            <a:pPr lvl="1"/>
            <a:r>
              <a:rPr lang="en-US" dirty="0" smtClean="0"/>
              <a:t>Debit cards – increasing </a:t>
            </a:r>
          </a:p>
          <a:p>
            <a:pPr lvl="1"/>
            <a:r>
              <a:rPr lang="en-US" dirty="0" smtClean="0"/>
              <a:t>Checks – decreasing</a:t>
            </a:r>
          </a:p>
          <a:p>
            <a:pPr lvl="1"/>
            <a:r>
              <a:rPr lang="en-US" dirty="0" smtClean="0"/>
              <a:t>Cash </a:t>
            </a:r>
            <a:r>
              <a:rPr lang="en-US" dirty="0"/>
              <a:t>transactions </a:t>
            </a:r>
            <a:r>
              <a:rPr lang="en-US" dirty="0" smtClean="0"/>
              <a:t>– becoming less important</a:t>
            </a:r>
          </a:p>
          <a:p>
            <a:pPr lvl="1"/>
            <a:r>
              <a:rPr lang="en-US" dirty="0" smtClean="0"/>
              <a:t>Credit cards – will continue </a:t>
            </a:r>
            <a:r>
              <a:rPr lang="en-US" dirty="0"/>
              <a:t>to fund major </a:t>
            </a:r>
            <a:r>
              <a:rPr lang="en-US" dirty="0" smtClean="0"/>
              <a:t>purchases     </a:t>
            </a:r>
            <a:endParaRPr lang="en-US" dirty="0"/>
          </a:p>
          <a:p>
            <a:pPr lvl="1"/>
            <a:r>
              <a:rPr lang="en-US" dirty="0" smtClean="0"/>
              <a:t>Smartphones </a:t>
            </a:r>
            <a:r>
              <a:rPr lang="en-US" dirty="0"/>
              <a:t>as debit </a:t>
            </a:r>
            <a:r>
              <a:rPr lang="en-US" dirty="0" smtClean="0"/>
              <a:t>cards</a:t>
            </a:r>
          </a:p>
          <a:p>
            <a:pPr lvl="1"/>
            <a:r>
              <a:rPr lang="en-US" dirty="0" smtClean="0"/>
              <a:t>Online payments: Square, PayPal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3200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U.S. Consumer Payments as a Share of Spending: 2013 and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1350918"/>
            <a:ext cx="801052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74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 Aggregates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</a:t>
            </a:r>
            <a:r>
              <a:rPr lang="en-US" dirty="0"/>
              <a:t>Bitcoin Money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Digital currency, initially </a:t>
            </a:r>
            <a:r>
              <a:rPr lang="en-US" dirty="0"/>
              <a:t>purchased with traditional </a:t>
            </a:r>
            <a:r>
              <a:rPr lang="en-US" dirty="0" smtClean="0"/>
              <a:t>currencies</a:t>
            </a:r>
          </a:p>
          <a:p>
            <a:pPr lvl="2"/>
            <a:r>
              <a:rPr lang="en-US" dirty="0" smtClean="0"/>
              <a:t>Can </a:t>
            </a:r>
            <a:r>
              <a:rPr lang="en-US" dirty="0"/>
              <a:t>fund some transactions </a:t>
            </a:r>
            <a:endParaRPr lang="en-US" dirty="0" smtClean="0"/>
          </a:p>
          <a:p>
            <a:pPr lvl="1"/>
            <a:r>
              <a:rPr lang="en-US" dirty="0" smtClean="0"/>
              <a:t>Questionable safety</a:t>
            </a:r>
          </a:p>
          <a:p>
            <a:pPr lvl="1"/>
            <a:r>
              <a:rPr lang="en-US" dirty="0"/>
              <a:t>Wide </a:t>
            </a:r>
            <a:r>
              <a:rPr lang="en-US" dirty="0" smtClean="0"/>
              <a:t>fluctuation in value </a:t>
            </a:r>
            <a:r>
              <a:rPr lang="en-US" dirty="0"/>
              <a:t>relative to </a:t>
            </a:r>
            <a:r>
              <a:rPr lang="en-US" dirty="0" smtClean="0"/>
              <a:t>traditional currencies</a:t>
            </a:r>
          </a:p>
          <a:p>
            <a:pPr lvl="2"/>
            <a:r>
              <a:rPr lang="en-US" dirty="0" smtClean="0"/>
              <a:t>Behaves </a:t>
            </a:r>
            <a:r>
              <a:rPr lang="en-US" dirty="0"/>
              <a:t>more like a speculative </a:t>
            </a:r>
            <a:r>
              <a:rPr lang="en-US" dirty="0" smtClean="0"/>
              <a:t>investment than </a:t>
            </a:r>
            <a:r>
              <a:rPr lang="en-US" dirty="0"/>
              <a:t>a currency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071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 Aggregates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</a:t>
            </a:r>
            <a:r>
              <a:rPr lang="en-US" dirty="0"/>
              <a:t>Bitcoin Money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Medium of exchange</a:t>
            </a:r>
          </a:p>
          <a:p>
            <a:pPr lvl="1"/>
            <a:r>
              <a:rPr lang="en-US" dirty="0" smtClean="0"/>
              <a:t>Not </a:t>
            </a:r>
            <a:r>
              <a:rPr lang="en-US" dirty="0"/>
              <a:t>good as a unit of account </a:t>
            </a:r>
            <a:endParaRPr lang="en-US" dirty="0" smtClean="0"/>
          </a:p>
          <a:p>
            <a:pPr lvl="1"/>
            <a:r>
              <a:rPr lang="en-US" dirty="0" smtClean="0"/>
              <a:t>Not good as </a:t>
            </a:r>
            <a:r>
              <a:rPr lang="en-US" dirty="0"/>
              <a:t>store </a:t>
            </a:r>
            <a:r>
              <a:rPr lang="en-US" dirty="0" smtClean="0"/>
              <a:t>of value</a:t>
            </a:r>
          </a:p>
          <a:p>
            <a:pPr lvl="1"/>
            <a:r>
              <a:rPr lang="en-US" dirty="0" smtClean="0"/>
              <a:t>Not </a:t>
            </a:r>
            <a:r>
              <a:rPr lang="en-US" dirty="0"/>
              <a:t>so good as </a:t>
            </a:r>
            <a:r>
              <a:rPr lang="en-US" dirty="0" smtClean="0"/>
              <a:t>money</a:t>
            </a:r>
          </a:p>
          <a:p>
            <a:pPr lvl="1"/>
            <a:r>
              <a:rPr lang="en-US" dirty="0" smtClean="0"/>
              <a:t>June </a:t>
            </a:r>
            <a:r>
              <a:rPr lang="en-US" dirty="0"/>
              <a:t>13, </a:t>
            </a:r>
            <a:r>
              <a:rPr lang="en-US" dirty="0" smtClean="0"/>
              <a:t>2015: 14.3 </a:t>
            </a:r>
            <a:r>
              <a:rPr lang="en-US" dirty="0"/>
              <a:t>million </a:t>
            </a:r>
            <a:r>
              <a:rPr lang="en-US" dirty="0" smtClean="0"/>
              <a:t>bitcoin in </a:t>
            </a:r>
            <a:r>
              <a:rPr lang="en-US" dirty="0"/>
              <a:t>circulation throughout the </a:t>
            </a:r>
            <a:r>
              <a:rPr lang="en-US" dirty="0" smtClean="0"/>
              <a:t>world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6819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Banks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Banks earn profit</a:t>
            </a:r>
          </a:p>
          <a:p>
            <a:pPr lvl="1"/>
            <a:r>
              <a:rPr lang="en-US" dirty="0"/>
              <a:t>Attract deposits from savers</a:t>
            </a:r>
          </a:p>
          <a:p>
            <a:pPr lvl="1"/>
            <a:r>
              <a:rPr lang="en-US" dirty="0"/>
              <a:t>Lend to borrowers</a:t>
            </a:r>
          </a:p>
          <a:p>
            <a:r>
              <a:rPr lang="en-US" dirty="0"/>
              <a:t>Banks are financial intermediaries</a:t>
            </a:r>
          </a:p>
          <a:p>
            <a:pPr lvl="1"/>
            <a:r>
              <a:rPr lang="en-US" dirty="0"/>
              <a:t>Reduce transaction costs</a:t>
            </a:r>
          </a:p>
          <a:p>
            <a:pPr lvl="1"/>
            <a:r>
              <a:rPr lang="en-US" dirty="0"/>
              <a:t>Cope with asymmetric information</a:t>
            </a:r>
          </a:p>
          <a:p>
            <a:pPr lvl="1"/>
            <a:r>
              <a:rPr lang="en-US" dirty="0"/>
              <a:t>Reduce risk through </a:t>
            </a:r>
            <a:r>
              <a:rPr lang="en-US" dirty="0" smtClean="0"/>
              <a:t>diversification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578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Banks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Asymmetric information</a:t>
            </a:r>
          </a:p>
          <a:p>
            <a:pPr lvl="1">
              <a:defRPr/>
            </a:pPr>
            <a:r>
              <a:rPr lang="en-US" dirty="0"/>
              <a:t>A situation in which one side of the market has more reliable information than the other side</a:t>
            </a:r>
          </a:p>
          <a:p>
            <a:pPr>
              <a:defRPr/>
            </a:pPr>
            <a:r>
              <a:rPr lang="en-US" dirty="0"/>
              <a:t>Diversification</a:t>
            </a:r>
          </a:p>
          <a:p>
            <a:pPr lvl="1">
              <a:defRPr/>
            </a:pPr>
            <a:r>
              <a:rPr lang="en-US" dirty="0"/>
              <a:t>Develop a diversified portfolio of assets</a:t>
            </a:r>
          </a:p>
          <a:p>
            <a:pPr lvl="2">
              <a:defRPr/>
            </a:pPr>
            <a:r>
              <a:rPr lang="en-US" dirty="0"/>
              <a:t>Rather than lending funds to a single borrower</a:t>
            </a:r>
          </a:p>
          <a:p>
            <a:pPr lvl="1">
              <a:defRPr/>
            </a:pPr>
            <a:r>
              <a:rPr lang="en-US" dirty="0"/>
              <a:t>Reduce the risk to each individual saver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2733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a Bank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 Bank – obtains a charter</a:t>
            </a:r>
          </a:p>
          <a:p>
            <a:pPr lvl="2"/>
            <a:r>
              <a:rPr lang="en-US" dirty="0"/>
              <a:t>Net worth = Owner’s equity</a:t>
            </a:r>
          </a:p>
          <a:p>
            <a:r>
              <a:rPr lang="en-US" dirty="0" smtClean="0"/>
              <a:t>Balance sheet</a:t>
            </a:r>
          </a:p>
          <a:p>
            <a:pPr lvl="2"/>
            <a:r>
              <a:rPr lang="en-US" dirty="0" smtClean="0"/>
              <a:t>Financial </a:t>
            </a:r>
            <a:r>
              <a:rPr lang="en-US" dirty="0"/>
              <a:t>statement at </a:t>
            </a:r>
            <a:r>
              <a:rPr lang="en-US" dirty="0" smtClean="0"/>
              <a:t>a given </a:t>
            </a:r>
            <a:r>
              <a:rPr lang="en-US" dirty="0"/>
              <a:t>point in </a:t>
            </a:r>
            <a:r>
              <a:rPr lang="en-US" dirty="0" smtClean="0"/>
              <a:t>time</a:t>
            </a:r>
          </a:p>
          <a:p>
            <a:pPr marL="457200" lvl="1" indent="0">
              <a:buNone/>
            </a:pPr>
            <a:r>
              <a:rPr lang="en-US" dirty="0" smtClean="0"/>
              <a:t> Assets </a:t>
            </a:r>
            <a:r>
              <a:rPr lang="en-US" dirty="0"/>
              <a:t>= Liabilities + Net worth</a:t>
            </a:r>
          </a:p>
          <a:p>
            <a:r>
              <a:rPr lang="en-US" dirty="0" smtClean="0"/>
              <a:t>Asset</a:t>
            </a:r>
          </a:p>
          <a:p>
            <a:pPr lvl="2"/>
            <a:r>
              <a:rPr lang="en-US" dirty="0"/>
              <a:t>Anything of value that </a:t>
            </a:r>
            <a:r>
              <a:rPr lang="en-US" dirty="0" smtClean="0"/>
              <a:t>is owned</a:t>
            </a:r>
          </a:p>
          <a:p>
            <a:r>
              <a:rPr lang="en-US" dirty="0" smtClean="0"/>
              <a:t>Liabilities</a:t>
            </a:r>
          </a:p>
          <a:p>
            <a:pPr lvl="2"/>
            <a:r>
              <a:rPr lang="en-US" dirty="0"/>
              <a:t>Anything </a:t>
            </a:r>
            <a:r>
              <a:rPr lang="en-US" dirty="0" smtClean="0"/>
              <a:t>owed to other </a:t>
            </a:r>
            <a:r>
              <a:rPr lang="en-US" dirty="0"/>
              <a:t>people or institutions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7212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Home Bank’s Initial Balance Sheet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" y="1622164"/>
            <a:ext cx="79724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77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/>
          <p:cNvSpPr>
            <a:spLocks noGrp="1"/>
          </p:cNvSpPr>
          <p:nvPr>
            <p:ph idx="1"/>
          </p:nvPr>
        </p:nvSpPr>
        <p:spPr>
          <a:xfrm>
            <a:off x="2056784" y="268929"/>
            <a:ext cx="6919415" cy="6223379"/>
          </a:xfrm>
        </p:spPr>
        <p:txBody>
          <a:bodyPr/>
          <a:lstStyle/>
          <a:p>
            <a:r>
              <a:rPr lang="en-US" dirty="0" smtClean="0">
                <a:solidFill>
                  <a:srgbClr val="004376"/>
                </a:solidFill>
              </a:rPr>
              <a:t>How </a:t>
            </a:r>
            <a:r>
              <a:rPr lang="en-US" dirty="0">
                <a:solidFill>
                  <a:srgbClr val="004376"/>
                </a:solidFill>
              </a:rPr>
              <a:t>is the Fed both literally and figuratively a money machine?</a:t>
            </a:r>
          </a:p>
          <a:p>
            <a:r>
              <a:rPr lang="en-US" dirty="0" smtClean="0">
                <a:solidFill>
                  <a:srgbClr val="004376"/>
                </a:solidFill>
              </a:rPr>
              <a:t>How </a:t>
            </a:r>
            <a:r>
              <a:rPr lang="en-US" dirty="0">
                <a:solidFill>
                  <a:srgbClr val="004376"/>
                </a:solidFill>
              </a:rPr>
              <a:t>do banks create money?</a:t>
            </a:r>
          </a:p>
          <a:p>
            <a:r>
              <a:rPr lang="en-US" dirty="0" smtClean="0">
                <a:solidFill>
                  <a:srgbClr val="004376"/>
                </a:solidFill>
              </a:rPr>
              <a:t>Why </a:t>
            </a:r>
            <a:r>
              <a:rPr lang="en-US" dirty="0">
                <a:solidFill>
                  <a:srgbClr val="004376"/>
                </a:solidFill>
              </a:rPr>
              <a:t>are banks called First Trust or Security National rather than </a:t>
            </a:r>
            <a:r>
              <a:rPr lang="en-US" dirty="0" smtClean="0">
                <a:solidFill>
                  <a:srgbClr val="004376"/>
                </a:solidFill>
              </a:rPr>
              <a:t>Benny’s Bank </a:t>
            </a:r>
            <a:r>
              <a:rPr lang="en-US" dirty="0">
                <a:solidFill>
                  <a:srgbClr val="004376"/>
                </a:solidFill>
              </a:rPr>
              <a:t>or Loans ‘R’ Us?</a:t>
            </a:r>
          </a:p>
          <a:p>
            <a:r>
              <a:rPr lang="en-US" dirty="0" smtClean="0">
                <a:solidFill>
                  <a:srgbClr val="004376"/>
                </a:solidFill>
              </a:rPr>
              <a:t>Why </a:t>
            </a:r>
            <a:r>
              <a:rPr lang="en-US" dirty="0">
                <a:solidFill>
                  <a:srgbClr val="004376"/>
                </a:solidFill>
              </a:rPr>
              <a:t>are we so interested in banks, anyway?</a:t>
            </a:r>
          </a:p>
          <a:p>
            <a:r>
              <a:rPr lang="en-US" dirty="0" smtClean="0">
                <a:solidFill>
                  <a:srgbClr val="004376"/>
                </a:solidFill>
              </a:rPr>
              <a:t>After </a:t>
            </a:r>
            <a:r>
              <a:rPr lang="en-US" dirty="0">
                <a:solidFill>
                  <a:srgbClr val="004376"/>
                </a:solidFill>
              </a:rPr>
              <a:t>all, isn’t banking a business like any other, such as dry cleaning, </a:t>
            </a:r>
            <a:r>
              <a:rPr lang="en-US" dirty="0" smtClean="0">
                <a:solidFill>
                  <a:srgbClr val="004376"/>
                </a:solidFill>
              </a:rPr>
              <a:t>auto washing</a:t>
            </a:r>
            <a:r>
              <a:rPr lang="en-US" dirty="0">
                <a:solidFill>
                  <a:srgbClr val="004376"/>
                </a:solidFill>
              </a:rPr>
              <a:t>, or home remodeling?</a:t>
            </a:r>
          </a:p>
          <a:p>
            <a:r>
              <a:rPr lang="en-US" dirty="0" smtClean="0">
                <a:solidFill>
                  <a:srgbClr val="004376"/>
                </a:solidFill>
              </a:rPr>
              <a:t>Why </a:t>
            </a:r>
            <a:r>
              <a:rPr lang="en-US" dirty="0">
                <a:solidFill>
                  <a:srgbClr val="004376"/>
                </a:solidFill>
              </a:rPr>
              <a:t>not devote a chapter to the home-remodeling business?</a:t>
            </a:r>
          </a:p>
        </p:txBody>
      </p:sp>
      <p:sp>
        <p:nvSpPr>
          <p:cNvPr id="15363" name="Footer Placeholder 3"/>
          <p:cNvSpPr>
            <a:spLocks noGrp="1"/>
          </p:cNvSpPr>
          <p:nvPr>
            <p:ph type="ftr" sz="quarter" idx="10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1100" dirty="0" smtClean="0">
                <a:cs typeface="Arial" pitchFamily="34" charset="0"/>
              </a:rPr>
              <a:t>© 2017 Cengage Learning®. May not be scanned, copied or duplicated, or posted to a publicly accessible website, in whole or in part.</a:t>
            </a:r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3601336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4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Home Bank’s Balance Sheet after $1,000,000 </a:t>
            </a:r>
          </a:p>
          <a:p>
            <a:r>
              <a:rPr lang="en-US" dirty="0"/>
              <a:t>Deposit into Checking Account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" y="1638300"/>
            <a:ext cx="80295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98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Reserve Accounts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Required reserve</a:t>
            </a:r>
          </a:p>
          <a:p>
            <a:pPr lvl="1"/>
            <a:r>
              <a:rPr lang="en-US" dirty="0"/>
              <a:t>Dollar amount that must be held in reserve</a:t>
            </a:r>
          </a:p>
          <a:p>
            <a:pPr lvl="1"/>
            <a:r>
              <a:rPr lang="en-US" dirty="0"/>
              <a:t>Required by Fed</a:t>
            </a:r>
          </a:p>
          <a:p>
            <a:r>
              <a:rPr lang="en-US" dirty="0"/>
              <a:t>Required reserve ratio</a:t>
            </a:r>
          </a:p>
          <a:p>
            <a:pPr lvl="1"/>
            <a:r>
              <a:rPr lang="en-US" dirty="0"/>
              <a:t>Percentage of checkable deposits (10%)</a:t>
            </a:r>
          </a:p>
          <a:p>
            <a:pPr lvl="1"/>
            <a:r>
              <a:rPr lang="en-US" dirty="0"/>
              <a:t>Must be held in reserve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6523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Reserve Accounts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Reserves  </a:t>
            </a:r>
          </a:p>
          <a:p>
            <a:pPr lvl="1">
              <a:defRPr/>
            </a:pPr>
            <a:r>
              <a:rPr lang="en-US" dirty="0"/>
              <a:t>Cash in bank’s vault</a:t>
            </a:r>
          </a:p>
          <a:p>
            <a:pPr lvl="1">
              <a:defRPr/>
            </a:pPr>
            <a:r>
              <a:rPr lang="en-US" dirty="0"/>
              <a:t>Deposits at the Fed</a:t>
            </a:r>
          </a:p>
          <a:p>
            <a:pPr>
              <a:defRPr/>
            </a:pPr>
            <a:r>
              <a:rPr lang="en-US" dirty="0"/>
              <a:t>Excess reserves </a:t>
            </a:r>
          </a:p>
          <a:p>
            <a:pPr lvl="1">
              <a:defRPr/>
            </a:pPr>
            <a:r>
              <a:rPr lang="en-US" dirty="0"/>
              <a:t>Bank reserves exceeding required reserves</a:t>
            </a:r>
          </a:p>
          <a:p>
            <a:pPr lvl="1">
              <a:defRPr/>
            </a:pPr>
            <a:r>
              <a:rPr lang="en-US" dirty="0"/>
              <a:t>Can be used to make loans or to purchase interest-bearing assets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001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Liquidity Versus Profitability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Liquidity</a:t>
            </a:r>
          </a:p>
          <a:p>
            <a:pPr lvl="1"/>
            <a:r>
              <a:rPr lang="en-US" dirty="0"/>
              <a:t>Ease to convert assets into cash</a:t>
            </a:r>
          </a:p>
          <a:p>
            <a:pPr lvl="1"/>
            <a:r>
              <a:rPr lang="en-US" dirty="0"/>
              <a:t>Safety </a:t>
            </a:r>
          </a:p>
          <a:p>
            <a:r>
              <a:rPr lang="en-US" dirty="0"/>
              <a:t>Profitability</a:t>
            </a:r>
          </a:p>
          <a:p>
            <a:pPr lvl="1"/>
            <a:r>
              <a:rPr lang="en-US" dirty="0"/>
              <a:t>Hold more profitable assets</a:t>
            </a:r>
          </a:p>
          <a:p>
            <a:r>
              <a:rPr lang="en-US" dirty="0"/>
              <a:t>The objectives of liquidity and profitability are at </a:t>
            </a:r>
            <a:r>
              <a:rPr lang="en-US" dirty="0" smtClean="0"/>
              <a:t>odds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3592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Liquidity Versus Profitability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Federal funds market</a:t>
            </a:r>
          </a:p>
          <a:p>
            <a:pPr lvl="1"/>
            <a:r>
              <a:rPr lang="en-US" dirty="0"/>
              <a:t>Day-to-day lending and borrowing</a:t>
            </a:r>
          </a:p>
          <a:p>
            <a:pPr lvl="1"/>
            <a:r>
              <a:rPr lang="en-US" dirty="0"/>
              <a:t>Among banks</a:t>
            </a:r>
          </a:p>
          <a:p>
            <a:pPr lvl="1"/>
            <a:r>
              <a:rPr lang="en-US" dirty="0"/>
              <a:t>Interbank market for reserves on account at the Fed</a:t>
            </a:r>
          </a:p>
          <a:p>
            <a:pPr lvl="1"/>
            <a:r>
              <a:rPr lang="en-US" dirty="0"/>
              <a:t>Interest rate: federal funds rate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646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Liquidity Versus Profitability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Federal funds rate</a:t>
            </a:r>
          </a:p>
          <a:p>
            <a:pPr lvl="1">
              <a:defRPr/>
            </a:pPr>
            <a:r>
              <a:rPr lang="en-US" dirty="0"/>
              <a:t>Interest rate charged in the federal funds market</a:t>
            </a:r>
          </a:p>
          <a:p>
            <a:pPr lvl="1">
              <a:defRPr/>
            </a:pPr>
            <a:r>
              <a:rPr lang="en-US" dirty="0"/>
              <a:t>Interest rate banks charge one another for overnight borrowing</a:t>
            </a:r>
          </a:p>
          <a:p>
            <a:pPr lvl="1">
              <a:defRPr/>
            </a:pPr>
            <a:r>
              <a:rPr lang="en-US" dirty="0"/>
              <a:t>The Fed’s target interest rate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24208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Banks Create Money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Creating money through excess reserves</a:t>
            </a:r>
          </a:p>
          <a:p>
            <a:pPr lvl="1"/>
            <a:r>
              <a:rPr lang="en-US" dirty="0"/>
              <a:t>Round one</a:t>
            </a:r>
          </a:p>
          <a:p>
            <a:pPr lvl="2"/>
            <a:r>
              <a:rPr lang="en-US" dirty="0"/>
              <a:t>Fed buys $1,000 US government </a:t>
            </a:r>
            <a:r>
              <a:rPr lang="en-US" dirty="0" smtClean="0"/>
              <a:t>bond; creates </a:t>
            </a:r>
            <a:r>
              <a:rPr lang="en-US" dirty="0"/>
              <a:t>reserves </a:t>
            </a:r>
          </a:p>
          <a:p>
            <a:pPr lvl="2"/>
            <a:r>
              <a:rPr lang="en-US" dirty="0"/>
              <a:t>Money supply: +$1,000</a:t>
            </a:r>
          </a:p>
          <a:p>
            <a:pPr lvl="2"/>
            <a:r>
              <a:rPr lang="en-US" dirty="0"/>
              <a:t>Required reserves: +$100</a:t>
            </a:r>
          </a:p>
          <a:p>
            <a:pPr lvl="2"/>
            <a:r>
              <a:rPr lang="en-US" dirty="0"/>
              <a:t>Excess reserves: +$</a:t>
            </a:r>
            <a:r>
              <a:rPr lang="en-US" dirty="0" smtClean="0"/>
              <a:t>900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9347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5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700" dirty="0"/>
              <a:t>Changes in Home Bank’s Balance Sheet after the Fed </a:t>
            </a:r>
            <a:endParaRPr lang="en-US" sz="2700" dirty="0" smtClean="0"/>
          </a:p>
          <a:p>
            <a:r>
              <a:rPr lang="en-US" sz="2700" dirty="0" smtClean="0"/>
              <a:t>Buys a $</a:t>
            </a:r>
            <a:r>
              <a:rPr lang="en-US" sz="2700" dirty="0"/>
              <a:t>1,000 Bond from Securities Dealer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925685"/>
            <a:ext cx="8001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317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Banks Create Money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Creating money through excess reserves</a:t>
            </a:r>
          </a:p>
          <a:p>
            <a:pPr lvl="1"/>
            <a:r>
              <a:rPr lang="en-US" dirty="0"/>
              <a:t>Round two</a:t>
            </a:r>
          </a:p>
          <a:p>
            <a:pPr lvl="2"/>
            <a:r>
              <a:rPr lang="en-US" dirty="0"/>
              <a:t>$900 loan</a:t>
            </a:r>
          </a:p>
          <a:p>
            <a:pPr lvl="2"/>
            <a:r>
              <a:rPr lang="en-US" dirty="0"/>
              <a:t>Money supply: +$900</a:t>
            </a:r>
          </a:p>
          <a:p>
            <a:pPr lvl="2"/>
            <a:r>
              <a:rPr lang="en-US" dirty="0"/>
              <a:t>Required reserves: +$90</a:t>
            </a:r>
          </a:p>
          <a:p>
            <a:pPr lvl="2"/>
            <a:r>
              <a:rPr lang="en-US" dirty="0"/>
              <a:t>Excess reserves: +$810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6883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6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Changes in Home Bank’s Balance Sheet after </a:t>
            </a:r>
            <a:endParaRPr lang="en-US" dirty="0" smtClean="0"/>
          </a:p>
          <a:p>
            <a:r>
              <a:rPr lang="en-US" dirty="0" smtClean="0"/>
              <a:t>Lending </a:t>
            </a:r>
            <a:r>
              <a:rPr lang="en-US" dirty="0"/>
              <a:t>$900 to You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1692394"/>
            <a:ext cx="79343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69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 Aggregates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Money aggregates</a:t>
            </a:r>
          </a:p>
          <a:p>
            <a:pPr lvl="1"/>
            <a:r>
              <a:rPr lang="en-US" dirty="0"/>
              <a:t>Measures of </a:t>
            </a:r>
            <a:r>
              <a:rPr lang="en-US" dirty="0" smtClean="0"/>
              <a:t>the economy’s money </a:t>
            </a:r>
            <a:r>
              <a:rPr lang="en-US" dirty="0"/>
              <a:t>supply</a:t>
            </a:r>
          </a:p>
          <a:p>
            <a:pPr lvl="1"/>
            <a:r>
              <a:rPr lang="en-US" dirty="0"/>
              <a:t>Defined by the Fed</a:t>
            </a:r>
          </a:p>
          <a:p>
            <a:r>
              <a:rPr lang="en-US" dirty="0"/>
              <a:t>M1 = Narrow definition of money</a:t>
            </a:r>
          </a:p>
          <a:p>
            <a:pPr lvl="1"/>
            <a:r>
              <a:rPr lang="en-US" dirty="0"/>
              <a:t>Currency and coins held by nonbanking public</a:t>
            </a:r>
          </a:p>
          <a:p>
            <a:pPr lvl="1"/>
            <a:r>
              <a:rPr lang="en-US" dirty="0"/>
              <a:t>Checkable deposits</a:t>
            </a:r>
          </a:p>
          <a:p>
            <a:pPr lvl="1"/>
            <a:r>
              <a:rPr lang="en-US" dirty="0"/>
              <a:t>Traveler’s checks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385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Banks Create Money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Creating money through excess reserves</a:t>
            </a:r>
          </a:p>
          <a:p>
            <a:pPr lvl="1"/>
            <a:r>
              <a:rPr lang="en-US" dirty="0"/>
              <a:t>Round three</a:t>
            </a:r>
          </a:p>
          <a:p>
            <a:pPr lvl="2"/>
            <a:r>
              <a:rPr lang="en-US" dirty="0"/>
              <a:t>$810 loan</a:t>
            </a:r>
          </a:p>
          <a:p>
            <a:pPr lvl="2"/>
            <a:r>
              <a:rPr lang="en-US" dirty="0"/>
              <a:t>Money supply: +$810</a:t>
            </a:r>
          </a:p>
          <a:p>
            <a:pPr lvl="2"/>
            <a:r>
              <a:rPr lang="en-US" dirty="0"/>
              <a:t>Required reserves: +$81</a:t>
            </a:r>
          </a:p>
          <a:p>
            <a:pPr lvl="2"/>
            <a:r>
              <a:rPr lang="en-US" dirty="0"/>
              <a:t>Excess reserves: +$729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3977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7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Changes in Merchants Trust’s Balance Sheet after </a:t>
            </a:r>
            <a:endParaRPr lang="en-US" dirty="0" smtClean="0"/>
          </a:p>
          <a:p>
            <a:r>
              <a:rPr lang="en-US" dirty="0" smtClean="0"/>
              <a:t>Lending </a:t>
            </a:r>
            <a:r>
              <a:rPr lang="en-US" dirty="0"/>
              <a:t>$</a:t>
            </a:r>
            <a:r>
              <a:rPr lang="en-US" dirty="0" smtClean="0"/>
              <a:t>810 to </a:t>
            </a:r>
            <a:r>
              <a:rPr lang="en-US" dirty="0"/>
              <a:t>English Major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" y="1719689"/>
            <a:ext cx="80486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51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Banks Create Money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Creating money through excess reserves</a:t>
            </a:r>
          </a:p>
          <a:p>
            <a:pPr lvl="1"/>
            <a:r>
              <a:rPr lang="en-US" dirty="0"/>
              <a:t>Round four and beyond</a:t>
            </a:r>
          </a:p>
          <a:p>
            <a:pPr lvl="2"/>
            <a:r>
              <a:rPr lang="en-US" dirty="0"/>
              <a:t>Excess </a:t>
            </a:r>
            <a:r>
              <a:rPr lang="en-US" dirty="0" smtClean="0"/>
              <a:t>reserves: new </a:t>
            </a:r>
            <a:r>
              <a:rPr lang="en-US" dirty="0"/>
              <a:t>loans</a:t>
            </a:r>
          </a:p>
          <a:p>
            <a:pPr lvl="2"/>
            <a:r>
              <a:rPr lang="en-US" dirty="0"/>
              <a:t>Required reserves: +10% of new checkable deposits</a:t>
            </a:r>
          </a:p>
          <a:p>
            <a:pPr lvl="1"/>
            <a:r>
              <a:rPr lang="en-US" dirty="0"/>
              <a:t>Excess </a:t>
            </a:r>
            <a:r>
              <a:rPr lang="en-US" dirty="0" smtClean="0"/>
              <a:t>reserve: maximum </a:t>
            </a:r>
            <a:r>
              <a:rPr lang="en-US" dirty="0"/>
              <a:t>amount for loans</a:t>
            </a:r>
          </a:p>
          <a:p>
            <a:pPr lvl="1"/>
            <a:r>
              <a:rPr lang="en-US" dirty="0"/>
              <a:t>Money supply expansion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111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Banks Create Money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summary of rounds</a:t>
            </a:r>
          </a:p>
          <a:p>
            <a:pPr lvl="1"/>
            <a:r>
              <a:rPr lang="en-US" dirty="0"/>
              <a:t>Fed: $1,000 injection in fresh reserves</a:t>
            </a:r>
          </a:p>
          <a:p>
            <a:pPr lvl="1"/>
            <a:r>
              <a:rPr lang="en-US" dirty="0"/>
              <a:t>Increased excess reserves</a:t>
            </a:r>
          </a:p>
          <a:p>
            <a:pPr lvl="1"/>
            <a:r>
              <a:rPr lang="en-US" dirty="0"/>
              <a:t>Money supply increase: up to $10,000</a:t>
            </a:r>
          </a:p>
          <a:p>
            <a:pPr lvl="2"/>
            <a:r>
              <a:rPr lang="en-US" dirty="0"/>
              <a:t>Checkable deposits</a:t>
            </a:r>
          </a:p>
          <a:p>
            <a:pPr lvl="1"/>
            <a:r>
              <a:rPr lang="en-US" dirty="0"/>
              <a:t>Banking system</a:t>
            </a:r>
          </a:p>
          <a:p>
            <a:pPr lvl="2"/>
            <a:r>
              <a:rPr lang="en-US" dirty="0"/>
              <a:t>Eliminates excess reserves</a:t>
            </a:r>
          </a:p>
          <a:p>
            <a:pPr lvl="2"/>
            <a:r>
              <a:rPr lang="en-US" dirty="0"/>
              <a:t>Expand money supply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1673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8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Summary of the Money Creation Resulting from the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Fed’s Purchase of </a:t>
            </a:r>
            <a:r>
              <a:rPr lang="en-US" dirty="0"/>
              <a:t>$1,000 U.S. Government Bond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625150"/>
            <a:ext cx="79438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399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Reserve </a:t>
            </a:r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Assumptions</a:t>
            </a:r>
          </a:p>
          <a:p>
            <a:pPr lvl="1"/>
            <a:r>
              <a:rPr lang="en-US" dirty="0"/>
              <a:t>No bank holds excess reserves</a:t>
            </a:r>
          </a:p>
          <a:p>
            <a:pPr lvl="1"/>
            <a:r>
              <a:rPr lang="en-US" dirty="0"/>
              <a:t>Borrowed funds don’t sit idle</a:t>
            </a:r>
          </a:p>
          <a:p>
            <a:pPr lvl="1"/>
            <a:r>
              <a:rPr lang="en-US" dirty="0"/>
              <a:t>People don’t want to hold more cash</a:t>
            </a:r>
          </a:p>
          <a:p>
            <a:r>
              <a:rPr lang="en-US" dirty="0" smtClean="0"/>
              <a:t>Change </a:t>
            </a:r>
            <a:r>
              <a:rPr lang="en-US" dirty="0"/>
              <a:t>in the money supply = Change in fresh reserves ˣ </a:t>
            </a:r>
            <a:r>
              <a:rPr lang="en-US" dirty="0" smtClean="0"/>
              <a:t>1/r</a:t>
            </a:r>
          </a:p>
          <a:p>
            <a:pPr lvl="1"/>
            <a:r>
              <a:rPr lang="en-US" dirty="0"/>
              <a:t>Required reserve ratio = r</a:t>
            </a:r>
          </a:p>
          <a:p>
            <a:pPr lvl="1"/>
            <a:r>
              <a:rPr lang="en-US" dirty="0"/>
              <a:t>Simple money multiplier = </a:t>
            </a:r>
            <a:r>
              <a:rPr lang="en-US" dirty="0" smtClean="0"/>
              <a:t>1/r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9107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Reserve </a:t>
            </a:r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Money multiplier</a:t>
            </a:r>
          </a:p>
          <a:p>
            <a:pPr lvl="1">
              <a:defRPr/>
            </a:pPr>
            <a:r>
              <a:rPr lang="en-US" dirty="0"/>
              <a:t>The multiple by which the money supply changes</a:t>
            </a:r>
          </a:p>
          <a:p>
            <a:pPr lvl="2">
              <a:defRPr/>
            </a:pPr>
            <a:r>
              <a:rPr lang="en-US" dirty="0"/>
              <a:t>As a result of a change in fresh reserves in the banking system</a:t>
            </a:r>
          </a:p>
          <a:p>
            <a:pPr>
              <a:defRPr/>
            </a:pPr>
            <a:r>
              <a:rPr lang="en-US" dirty="0"/>
              <a:t>Simple money multiplier, 1/r</a:t>
            </a:r>
          </a:p>
          <a:p>
            <a:pPr lvl="1">
              <a:defRPr/>
            </a:pPr>
            <a:r>
              <a:rPr lang="en-US" dirty="0"/>
              <a:t>Reciprocal of the required reserve ratio</a:t>
            </a:r>
          </a:p>
          <a:p>
            <a:pPr lvl="1">
              <a:defRPr/>
            </a:pPr>
            <a:r>
              <a:rPr lang="en-US" dirty="0"/>
              <a:t>Maximum multiple of fresh reserves by which the money supply can increase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11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Reserve </a:t>
            </a:r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Excess reserves</a:t>
            </a:r>
          </a:p>
          <a:p>
            <a:pPr lvl="1">
              <a:defRPr/>
            </a:pPr>
            <a:r>
              <a:rPr lang="en-US" dirty="0"/>
              <a:t>Fuel the deposit expansion process</a:t>
            </a:r>
          </a:p>
          <a:p>
            <a:pPr lvl="1">
              <a:defRPr/>
            </a:pPr>
            <a:r>
              <a:rPr lang="en-US" dirty="0"/>
              <a:t>A higher reserve requirement</a:t>
            </a:r>
          </a:p>
          <a:p>
            <a:pPr lvl="2">
              <a:defRPr/>
            </a:pPr>
            <a:r>
              <a:rPr lang="en-US" dirty="0"/>
              <a:t>Drains this fuel from the banking system</a:t>
            </a:r>
          </a:p>
          <a:p>
            <a:pPr lvl="2">
              <a:defRPr/>
            </a:pPr>
            <a:r>
              <a:rPr lang="en-US" dirty="0"/>
              <a:t>Reducing the amount of new money that can be created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891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of Money Expansion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Leakages from expansion</a:t>
            </a:r>
          </a:p>
          <a:p>
            <a:pPr lvl="1"/>
            <a:r>
              <a:rPr lang="en-US" dirty="0"/>
              <a:t>Smaller money multiplier</a:t>
            </a:r>
          </a:p>
          <a:p>
            <a:pPr lvl="1"/>
            <a:r>
              <a:rPr lang="en-US" dirty="0"/>
              <a:t>Cash – preferred to checking accounts</a:t>
            </a:r>
          </a:p>
          <a:p>
            <a:pPr lvl="2"/>
            <a:r>
              <a:rPr lang="en-US" dirty="0"/>
              <a:t>People hold </a:t>
            </a:r>
            <a:r>
              <a:rPr lang="en-US" dirty="0" smtClean="0"/>
              <a:t>cash</a:t>
            </a:r>
            <a:endParaRPr lang="en-US" dirty="0"/>
          </a:p>
          <a:p>
            <a:pPr lvl="2"/>
            <a:r>
              <a:rPr lang="en-US" dirty="0"/>
              <a:t>Fewer excess reserves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160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Contraction of the Money Supply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Fed sells a $1,000 bond</a:t>
            </a:r>
          </a:p>
          <a:p>
            <a:pPr lvl="1"/>
            <a:r>
              <a:rPr lang="en-US" dirty="0"/>
              <a:t>Money supply: -$1,000</a:t>
            </a:r>
          </a:p>
          <a:p>
            <a:pPr lvl="1"/>
            <a:r>
              <a:rPr lang="en-US" dirty="0"/>
              <a:t>Required reserves: </a:t>
            </a:r>
            <a:r>
              <a:rPr lang="en-US" dirty="0" smtClean="0"/>
              <a:t>-$900</a:t>
            </a:r>
            <a:endParaRPr lang="en-US" dirty="0"/>
          </a:p>
          <a:p>
            <a:pPr lvl="1"/>
            <a:r>
              <a:rPr lang="en-US" dirty="0"/>
              <a:t>Recall loans</a:t>
            </a:r>
          </a:p>
          <a:p>
            <a:pPr lvl="1"/>
            <a:r>
              <a:rPr lang="en-US" dirty="0"/>
              <a:t>Money supply: -$900</a:t>
            </a:r>
          </a:p>
          <a:p>
            <a:pPr lvl="1"/>
            <a:r>
              <a:rPr lang="en-US" dirty="0"/>
              <a:t>Required reserves: </a:t>
            </a:r>
            <a:r>
              <a:rPr lang="en-US" dirty="0" smtClean="0"/>
              <a:t>-$810</a:t>
            </a:r>
          </a:p>
          <a:p>
            <a:pPr lvl="1"/>
            <a:r>
              <a:rPr lang="en-US" dirty="0" smtClean="0"/>
              <a:t>Maximum </a:t>
            </a:r>
            <a:r>
              <a:rPr lang="en-US" dirty="0"/>
              <a:t>effect</a:t>
            </a:r>
          </a:p>
          <a:p>
            <a:pPr lvl="2"/>
            <a:r>
              <a:rPr lang="en-US" dirty="0"/>
              <a:t>Decrease money supply = Original decrease in reserve requirements ˣ </a:t>
            </a:r>
            <a:r>
              <a:rPr lang="en-US" dirty="0" smtClean="0"/>
              <a:t>1/r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999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 Aggregates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Checkable deposits</a:t>
            </a:r>
          </a:p>
          <a:p>
            <a:pPr lvl="1">
              <a:defRPr/>
            </a:pPr>
            <a:r>
              <a:rPr lang="en-US" dirty="0"/>
              <a:t>Bank deposits that allow the account owner to write checks to third parties</a:t>
            </a:r>
          </a:p>
          <a:p>
            <a:pPr lvl="1">
              <a:defRPr/>
            </a:pPr>
            <a:r>
              <a:rPr lang="en-US" dirty="0" smtClean="0"/>
              <a:t>Debit </a:t>
            </a:r>
            <a:r>
              <a:rPr lang="en-US" dirty="0"/>
              <a:t>cards can also access these deposits and transmit them </a:t>
            </a:r>
            <a:r>
              <a:rPr lang="en-US" dirty="0" smtClean="0"/>
              <a:t>electronically</a:t>
            </a:r>
          </a:p>
          <a:p>
            <a:r>
              <a:rPr lang="en-US" dirty="0"/>
              <a:t>Currency = Fiat money</a:t>
            </a:r>
          </a:p>
          <a:p>
            <a:pPr lvl="1">
              <a:defRPr/>
            </a:pPr>
            <a:r>
              <a:rPr lang="en-US" dirty="0" smtClean="0"/>
              <a:t>Federal Reserve notes</a:t>
            </a:r>
          </a:p>
          <a:p>
            <a:pPr lvl="1">
              <a:defRPr/>
            </a:pPr>
            <a:r>
              <a:rPr lang="en-US" dirty="0" smtClean="0"/>
              <a:t>Coins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7284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The Fed’s Tools of Monetary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Open-market operations</a:t>
            </a:r>
          </a:p>
          <a:p>
            <a:pPr lvl="1"/>
            <a:r>
              <a:rPr lang="en-US" dirty="0"/>
              <a:t>Buy / sell US government bonds</a:t>
            </a:r>
          </a:p>
          <a:p>
            <a:r>
              <a:rPr lang="en-US" dirty="0"/>
              <a:t>The discount rate</a:t>
            </a:r>
          </a:p>
          <a:p>
            <a:pPr lvl="1"/>
            <a:r>
              <a:rPr lang="en-US" dirty="0"/>
              <a:t>Interest rate, the Fed</a:t>
            </a:r>
          </a:p>
          <a:p>
            <a:pPr lvl="1"/>
            <a:r>
              <a:rPr lang="en-US" dirty="0"/>
              <a:t>For loans made to banks</a:t>
            </a:r>
          </a:p>
          <a:p>
            <a:r>
              <a:rPr lang="en-US" dirty="0"/>
              <a:t>The required reserve ratio</a:t>
            </a:r>
          </a:p>
          <a:p>
            <a:pPr lvl="1"/>
            <a:r>
              <a:rPr lang="en-US" dirty="0"/>
              <a:t>Minimum fraction of </a:t>
            </a:r>
            <a:r>
              <a:rPr lang="en-US" dirty="0" smtClean="0"/>
              <a:t>reserves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7354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Open-Market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 money supply</a:t>
            </a:r>
          </a:p>
          <a:p>
            <a:pPr lvl="1"/>
            <a:r>
              <a:rPr lang="en-US" dirty="0"/>
              <a:t>The Fed buys US </a:t>
            </a:r>
            <a:r>
              <a:rPr lang="en-US" dirty="0" smtClean="0"/>
              <a:t>bonds: open-market </a:t>
            </a:r>
            <a:r>
              <a:rPr lang="en-US" dirty="0"/>
              <a:t>purchase</a:t>
            </a:r>
          </a:p>
          <a:p>
            <a:r>
              <a:rPr lang="en-US" dirty="0"/>
              <a:t>Reduce money supply</a:t>
            </a:r>
          </a:p>
          <a:p>
            <a:pPr lvl="1"/>
            <a:r>
              <a:rPr lang="en-US" dirty="0"/>
              <a:t>The Fed sells US </a:t>
            </a:r>
            <a:r>
              <a:rPr lang="en-US" dirty="0" smtClean="0"/>
              <a:t>bonds: open-market </a:t>
            </a:r>
            <a:r>
              <a:rPr lang="en-US" dirty="0"/>
              <a:t>sale</a:t>
            </a:r>
          </a:p>
          <a:p>
            <a:r>
              <a:rPr lang="en-US" dirty="0"/>
              <a:t>Tool of choice for the Fed</a:t>
            </a:r>
          </a:p>
          <a:p>
            <a:pPr lvl="1"/>
            <a:r>
              <a:rPr lang="en-US" dirty="0"/>
              <a:t>Influences bank reserves</a:t>
            </a:r>
          </a:p>
          <a:p>
            <a:pPr lvl="1"/>
            <a:r>
              <a:rPr lang="en-US" dirty="0"/>
              <a:t>Influences federal funds </a:t>
            </a:r>
            <a:r>
              <a:rPr lang="en-US" dirty="0" smtClean="0"/>
              <a:t>rate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354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Discount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Discount rate</a:t>
            </a:r>
          </a:p>
          <a:p>
            <a:pPr lvl="1"/>
            <a:r>
              <a:rPr lang="en-US" dirty="0"/>
              <a:t>The interest rate the </a:t>
            </a:r>
            <a:r>
              <a:rPr lang="en-US" dirty="0" smtClean="0"/>
              <a:t>Fed charges </a:t>
            </a:r>
            <a:r>
              <a:rPr lang="en-US" dirty="0"/>
              <a:t>banks that </a:t>
            </a:r>
            <a:r>
              <a:rPr lang="en-US" dirty="0" smtClean="0"/>
              <a:t>borrow reserves</a:t>
            </a:r>
          </a:p>
          <a:p>
            <a:pPr lvl="1"/>
            <a:r>
              <a:rPr lang="en-US" dirty="0" smtClean="0"/>
              <a:t>Banks </a:t>
            </a:r>
            <a:r>
              <a:rPr lang="en-US" dirty="0"/>
              <a:t>borrow </a:t>
            </a:r>
            <a:r>
              <a:rPr lang="en-US" dirty="0" smtClean="0"/>
              <a:t>to satisfy </a:t>
            </a:r>
            <a:r>
              <a:rPr lang="en-US" dirty="0"/>
              <a:t>reserve requirements </a:t>
            </a:r>
          </a:p>
          <a:p>
            <a:r>
              <a:rPr lang="en-US" dirty="0"/>
              <a:t>The Fed</a:t>
            </a:r>
          </a:p>
          <a:p>
            <a:pPr lvl="1"/>
            <a:r>
              <a:rPr lang="en-US" dirty="0"/>
              <a:t>Lender of last resort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1747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Discount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Discount rates	</a:t>
            </a:r>
          </a:p>
          <a:p>
            <a:pPr lvl="1"/>
            <a:r>
              <a:rPr lang="en-US" dirty="0" smtClean="0"/>
              <a:t>Primary </a:t>
            </a:r>
            <a:r>
              <a:rPr lang="en-US" dirty="0"/>
              <a:t>discount rate</a:t>
            </a:r>
          </a:p>
          <a:p>
            <a:pPr lvl="1"/>
            <a:r>
              <a:rPr lang="en-US" dirty="0"/>
              <a:t>Secondary discount rate</a:t>
            </a:r>
          </a:p>
          <a:p>
            <a:r>
              <a:rPr lang="en-US" dirty="0"/>
              <a:t>Signal to financial markets</a:t>
            </a:r>
          </a:p>
          <a:p>
            <a:pPr lvl="1"/>
            <a:r>
              <a:rPr lang="en-US" dirty="0"/>
              <a:t>Monetary policy</a:t>
            </a:r>
          </a:p>
          <a:p>
            <a:r>
              <a:rPr lang="en-US" dirty="0"/>
              <a:t>Emergency tool</a:t>
            </a:r>
          </a:p>
          <a:p>
            <a:pPr lvl="1"/>
            <a:r>
              <a:rPr lang="en-US" dirty="0"/>
              <a:t>Injecting liquidity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967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Reserve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Reserve requirements</a:t>
            </a:r>
          </a:p>
          <a:p>
            <a:pPr lvl="1"/>
            <a:r>
              <a:rPr lang="en-US" dirty="0" smtClean="0"/>
              <a:t>Regulations </a:t>
            </a:r>
            <a:r>
              <a:rPr lang="en-US" dirty="0"/>
              <a:t>regarding the minimum amount of reserves that banks must hold to </a:t>
            </a:r>
            <a:r>
              <a:rPr lang="en-US" dirty="0" smtClean="0"/>
              <a:t>back up </a:t>
            </a:r>
            <a:r>
              <a:rPr lang="en-US" dirty="0"/>
              <a:t>deposits</a:t>
            </a:r>
          </a:p>
          <a:p>
            <a:pPr lvl="1"/>
            <a:r>
              <a:rPr lang="en-US" dirty="0" smtClean="0"/>
              <a:t>Determine </a:t>
            </a:r>
            <a:r>
              <a:rPr lang="en-US" dirty="0"/>
              <a:t>how much money the banking system </a:t>
            </a:r>
            <a:r>
              <a:rPr lang="en-US" dirty="0" smtClean="0"/>
              <a:t>can create </a:t>
            </a:r>
            <a:r>
              <a:rPr lang="en-US" dirty="0"/>
              <a:t>with each dollar of fresh </a:t>
            </a:r>
            <a:r>
              <a:rPr lang="en-US" dirty="0" smtClean="0"/>
              <a:t>reserves</a:t>
            </a:r>
          </a:p>
          <a:p>
            <a:r>
              <a:rPr lang="en-US" dirty="0" smtClean="0"/>
              <a:t>Changes in the reserve requirement</a:t>
            </a:r>
          </a:p>
          <a:p>
            <a:pPr lvl="1"/>
            <a:r>
              <a:rPr lang="en-US" dirty="0" smtClean="0"/>
              <a:t>Disruptive to the banking </a:t>
            </a:r>
            <a:r>
              <a:rPr lang="en-US" dirty="0"/>
              <a:t>system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749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Responding to Financial Crises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Regulation of financial markets</a:t>
            </a:r>
          </a:p>
          <a:p>
            <a:pPr lvl="1">
              <a:defRPr/>
            </a:pPr>
            <a:r>
              <a:rPr lang="en-US" dirty="0"/>
              <a:t>Prevents major disruptions and financial panics</a:t>
            </a:r>
          </a:p>
          <a:p>
            <a:pPr lvl="1">
              <a:defRPr/>
            </a:pPr>
            <a:r>
              <a:rPr lang="en-US" dirty="0"/>
              <a:t>Sufficient liquidity in the financial system</a:t>
            </a:r>
          </a:p>
          <a:p>
            <a:pPr>
              <a:defRPr/>
            </a:pPr>
            <a:r>
              <a:rPr lang="en-US" dirty="0" smtClean="0"/>
              <a:t>2007 and 2008</a:t>
            </a:r>
            <a:endParaRPr lang="en-US" dirty="0"/>
          </a:p>
          <a:p>
            <a:pPr lvl="1">
              <a:defRPr/>
            </a:pPr>
            <a:r>
              <a:rPr lang="en-US" dirty="0"/>
              <a:t>Discount rate </a:t>
            </a:r>
            <a:r>
              <a:rPr lang="en-US" dirty="0" smtClean="0"/>
              <a:t>dropped from </a:t>
            </a:r>
            <a:r>
              <a:rPr lang="en-US" dirty="0"/>
              <a:t>6.25% to 0.5%</a:t>
            </a:r>
          </a:p>
          <a:p>
            <a:pPr lvl="2">
              <a:defRPr/>
            </a:pPr>
            <a:r>
              <a:rPr lang="en-US" dirty="0"/>
              <a:t>Encouraged banks to borrow from the </a:t>
            </a:r>
            <a:r>
              <a:rPr lang="en-US" dirty="0" smtClean="0"/>
              <a:t>Fed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0080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Responding to Financial Crises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To </a:t>
            </a:r>
            <a:r>
              <a:rPr lang="en-US" dirty="0"/>
              <a:t>help banks </a:t>
            </a:r>
            <a:r>
              <a:rPr lang="en-US" dirty="0" smtClean="0"/>
              <a:t>improve - </a:t>
            </a:r>
            <a:r>
              <a:rPr lang="en-US" dirty="0"/>
              <a:t>balance </a:t>
            </a:r>
            <a:r>
              <a:rPr lang="en-US" dirty="0" smtClean="0"/>
              <a:t>sheets</a:t>
            </a:r>
          </a:p>
          <a:p>
            <a:pPr lvl="1">
              <a:defRPr/>
            </a:pPr>
            <a:r>
              <a:rPr lang="en-US" dirty="0" smtClean="0"/>
              <a:t>Interest paid on </a:t>
            </a:r>
            <a:r>
              <a:rPr lang="en-US" dirty="0"/>
              <a:t>bank reserves held at the Fed</a:t>
            </a:r>
          </a:p>
          <a:p>
            <a:r>
              <a:rPr lang="en-US" dirty="0"/>
              <a:t>To keep </a:t>
            </a:r>
            <a:r>
              <a:rPr lang="en-US" dirty="0" smtClean="0"/>
              <a:t>mortgage rates low</a:t>
            </a:r>
          </a:p>
          <a:p>
            <a:pPr lvl="1"/>
            <a:r>
              <a:rPr lang="en-US" dirty="0" smtClean="0"/>
              <a:t>Invested </a:t>
            </a:r>
            <a:r>
              <a:rPr lang="en-US" dirty="0"/>
              <a:t>more than a $1 trillion in mortgage-backed </a:t>
            </a:r>
            <a:r>
              <a:rPr lang="en-US" dirty="0" smtClean="0"/>
              <a:t>securities</a:t>
            </a:r>
          </a:p>
          <a:p>
            <a:r>
              <a:rPr lang="en-US" dirty="0" smtClean="0"/>
              <a:t>To prevent </a:t>
            </a:r>
            <a:r>
              <a:rPr lang="en-US" dirty="0"/>
              <a:t>the insurance giant AIG from </a:t>
            </a:r>
            <a:r>
              <a:rPr lang="en-US" dirty="0" smtClean="0"/>
              <a:t>collapsing</a:t>
            </a:r>
          </a:p>
          <a:p>
            <a:pPr lvl="1"/>
            <a:r>
              <a:rPr lang="en-US" dirty="0" smtClean="0"/>
              <a:t>Invested </a:t>
            </a:r>
            <a:r>
              <a:rPr lang="en-US" dirty="0"/>
              <a:t>more </a:t>
            </a:r>
            <a:r>
              <a:rPr lang="en-US" dirty="0" smtClean="0"/>
              <a:t>than $</a:t>
            </a:r>
            <a:r>
              <a:rPr lang="en-US" dirty="0"/>
              <a:t>90 billion in the </a:t>
            </a:r>
            <a:r>
              <a:rPr lang="en-US" dirty="0" smtClean="0"/>
              <a:t>company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544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Fed is a Money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Composition of assets </a:t>
            </a:r>
            <a:r>
              <a:rPr lang="en-US" dirty="0"/>
              <a:t>(most earn interest)</a:t>
            </a:r>
          </a:p>
          <a:p>
            <a:pPr lvl="1">
              <a:defRPr/>
            </a:pPr>
            <a:r>
              <a:rPr lang="en-US" dirty="0" smtClean="0"/>
              <a:t>Mortgage-backed </a:t>
            </a:r>
            <a:r>
              <a:rPr lang="en-US" dirty="0"/>
              <a:t>securities </a:t>
            </a:r>
            <a:r>
              <a:rPr lang="en-US" dirty="0" smtClean="0"/>
              <a:t>(40</a:t>
            </a:r>
            <a:r>
              <a:rPr lang="en-US" dirty="0"/>
              <a:t>%)</a:t>
            </a:r>
          </a:p>
          <a:p>
            <a:pPr lvl="1">
              <a:defRPr/>
            </a:pPr>
            <a:r>
              <a:rPr lang="en-US" dirty="0"/>
              <a:t>U.S. government </a:t>
            </a:r>
            <a:r>
              <a:rPr lang="en-US" dirty="0" smtClean="0"/>
              <a:t>securities (55%)</a:t>
            </a:r>
            <a:endParaRPr lang="en-US" dirty="0"/>
          </a:p>
          <a:p>
            <a:pPr lvl="2">
              <a:defRPr/>
            </a:pPr>
            <a:r>
              <a:rPr lang="en-US" dirty="0"/>
              <a:t>From open-market operations</a:t>
            </a:r>
          </a:p>
          <a:p>
            <a:pPr lvl="1">
              <a:defRPr/>
            </a:pPr>
            <a:r>
              <a:rPr lang="en-US" dirty="0"/>
              <a:t>Foreign </a:t>
            </a:r>
            <a:r>
              <a:rPr lang="en-US" dirty="0" smtClean="0"/>
              <a:t>currencies</a:t>
            </a:r>
          </a:p>
          <a:p>
            <a:pPr>
              <a:defRPr/>
            </a:pPr>
            <a:r>
              <a:rPr lang="en-US" dirty="0"/>
              <a:t>Liabilities</a:t>
            </a:r>
          </a:p>
          <a:p>
            <a:pPr lvl="1">
              <a:defRPr/>
            </a:pPr>
            <a:r>
              <a:rPr lang="en-US" dirty="0"/>
              <a:t>Federal Reserve notes outstanding </a:t>
            </a:r>
            <a:r>
              <a:rPr lang="en-US" dirty="0" smtClean="0"/>
              <a:t>(30</a:t>
            </a:r>
            <a:r>
              <a:rPr lang="en-US" dirty="0"/>
              <a:t>%)</a:t>
            </a:r>
          </a:p>
          <a:p>
            <a:pPr lvl="2">
              <a:defRPr/>
            </a:pPr>
            <a:r>
              <a:rPr lang="en-US" dirty="0"/>
              <a:t>U.S. currency</a:t>
            </a:r>
          </a:p>
          <a:p>
            <a:pPr lvl="1">
              <a:defRPr/>
            </a:pPr>
            <a:r>
              <a:rPr lang="en-US" dirty="0" smtClean="0"/>
              <a:t>Reserves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391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Fed is a Money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</a:t>
            </a:r>
            <a:r>
              <a:rPr lang="en-US" dirty="0"/>
              <a:t>Fed is a money machine</a:t>
            </a:r>
          </a:p>
          <a:p>
            <a:pPr lvl="1">
              <a:defRPr/>
            </a:pPr>
            <a:r>
              <a:rPr lang="en-US" dirty="0"/>
              <a:t>Supplies Federal Reserve notes</a:t>
            </a:r>
          </a:p>
          <a:p>
            <a:pPr lvl="1">
              <a:defRPr/>
            </a:pPr>
            <a:r>
              <a:rPr lang="en-US" dirty="0"/>
              <a:t>Main assets: earns interest</a:t>
            </a:r>
          </a:p>
          <a:p>
            <a:pPr lvl="1">
              <a:defRPr/>
            </a:pPr>
            <a:r>
              <a:rPr lang="en-US" dirty="0"/>
              <a:t>Main liability: </a:t>
            </a:r>
            <a:r>
              <a:rPr lang="en-US" dirty="0" smtClean="0"/>
              <a:t>require no </a:t>
            </a:r>
            <a:r>
              <a:rPr lang="en-US" dirty="0"/>
              <a:t>interest </a:t>
            </a:r>
            <a:r>
              <a:rPr lang="en-US" dirty="0" smtClean="0"/>
              <a:t>payment</a:t>
            </a:r>
          </a:p>
          <a:p>
            <a:pPr lvl="1"/>
            <a:r>
              <a:rPr lang="en-US" dirty="0" smtClean="0"/>
              <a:t>Earns revenue from </a:t>
            </a:r>
            <a:r>
              <a:rPr lang="en-US" dirty="0"/>
              <a:t>discount lending to banks </a:t>
            </a:r>
            <a:r>
              <a:rPr lang="en-US" dirty="0" smtClean="0"/>
              <a:t>and </a:t>
            </a:r>
            <a:r>
              <a:rPr lang="en-US" dirty="0"/>
              <a:t>from other services it provides banks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6219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Fed is a Money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Fed’s payments</a:t>
            </a:r>
          </a:p>
          <a:p>
            <a:pPr lvl="1"/>
            <a:r>
              <a:rPr lang="en-US" dirty="0" smtClean="0"/>
              <a:t>Its operating costs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small amount of interest </a:t>
            </a:r>
            <a:r>
              <a:rPr lang="en-US" dirty="0" smtClean="0"/>
              <a:t>paid on </a:t>
            </a:r>
            <a:r>
              <a:rPr lang="en-US" dirty="0"/>
              <a:t>bank reserves at the </a:t>
            </a:r>
            <a:r>
              <a:rPr lang="en-US" dirty="0" smtClean="0"/>
              <a:t>Fed</a:t>
            </a:r>
          </a:p>
          <a:p>
            <a:pPr lvl="1"/>
            <a:r>
              <a:rPr lang="en-US" dirty="0" smtClean="0"/>
              <a:t>6% </a:t>
            </a:r>
            <a:r>
              <a:rPr lang="en-US" dirty="0"/>
              <a:t>dividend to the member </a:t>
            </a:r>
            <a:r>
              <a:rPr lang="en-US" dirty="0" smtClean="0"/>
              <a:t>banks</a:t>
            </a:r>
          </a:p>
          <a:p>
            <a:pPr lvl="1"/>
            <a:r>
              <a:rPr lang="en-US" dirty="0" smtClean="0"/>
              <a:t>Any remaining income: goes to the federal government (U.S. Treasury)</a:t>
            </a:r>
          </a:p>
          <a:p>
            <a:pPr lvl="2"/>
            <a:r>
              <a:rPr lang="en-US" dirty="0" smtClean="0"/>
              <a:t>Fed paid the Treasury $97 billion in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2659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 Aggregates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Federal </a:t>
            </a:r>
            <a:r>
              <a:rPr lang="en-US" dirty="0"/>
              <a:t>Reserve notes</a:t>
            </a:r>
          </a:p>
          <a:p>
            <a:pPr lvl="1"/>
            <a:r>
              <a:rPr lang="en-US" dirty="0"/>
              <a:t>US Bureau of Engraving and Printing</a:t>
            </a:r>
          </a:p>
          <a:p>
            <a:pPr lvl="1"/>
            <a:r>
              <a:rPr lang="en-US" dirty="0"/>
              <a:t>Issued by and Liabilities of the 12 Federal Reserve banks</a:t>
            </a:r>
          </a:p>
          <a:p>
            <a:pPr lvl="1"/>
            <a:r>
              <a:rPr lang="en-US" dirty="0" smtClean="0"/>
              <a:t>Half </a:t>
            </a:r>
            <a:r>
              <a:rPr lang="en-US" dirty="0"/>
              <a:t>circulate abroad</a:t>
            </a:r>
          </a:p>
          <a:p>
            <a:r>
              <a:rPr lang="en-US" dirty="0"/>
              <a:t>Coins </a:t>
            </a:r>
          </a:p>
          <a:p>
            <a:pPr lvl="1"/>
            <a:r>
              <a:rPr lang="en-US" dirty="0"/>
              <a:t>Manufactured by the U.S. Mint</a:t>
            </a:r>
          </a:p>
          <a:p>
            <a:pPr lvl="1"/>
            <a:r>
              <a:rPr lang="en-US" dirty="0"/>
              <a:t>Sells them to the Fed at face value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3974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9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Federal Reserve Bank Balance Sheet as of May 13, 2015 (Billions)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724025"/>
            <a:ext cx="8048625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947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Faking 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Supernote</a:t>
            </a:r>
            <a:r>
              <a:rPr lang="en-US" dirty="0"/>
              <a:t> = Counterfeit $100 note</a:t>
            </a:r>
          </a:p>
          <a:p>
            <a:pPr lvl="1"/>
            <a:r>
              <a:rPr lang="en-US" dirty="0"/>
              <a:t>Began circulating in 1990</a:t>
            </a:r>
          </a:p>
          <a:p>
            <a:pPr lvl="1"/>
            <a:r>
              <a:rPr lang="en-US" dirty="0"/>
              <a:t>Extremely high quality</a:t>
            </a:r>
          </a:p>
          <a:p>
            <a:pPr lvl="2"/>
            <a:r>
              <a:rPr lang="en-US" dirty="0"/>
              <a:t>Sequential numbers</a:t>
            </a:r>
          </a:p>
          <a:p>
            <a:pPr lvl="2"/>
            <a:r>
              <a:rPr lang="en-US" dirty="0"/>
              <a:t>Polymer security thread</a:t>
            </a:r>
          </a:p>
          <a:p>
            <a:pPr lvl="1"/>
            <a:r>
              <a:rPr lang="en-US" dirty="0"/>
              <a:t>Suspected origin: North Korea</a:t>
            </a:r>
          </a:p>
          <a:p>
            <a:r>
              <a:rPr lang="en-US" dirty="0"/>
              <a:t>Other counterfeit money</a:t>
            </a:r>
          </a:p>
          <a:p>
            <a:pPr lvl="1"/>
            <a:r>
              <a:rPr lang="en-US" dirty="0"/>
              <a:t>Using copy machines, printers, computers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Faking 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To help combat technological improvements in counterfeiting</a:t>
            </a:r>
          </a:p>
          <a:p>
            <a:pPr lvl="1">
              <a:defRPr/>
            </a:pPr>
            <a:r>
              <a:rPr lang="en-US" dirty="0"/>
              <a:t>Redesign every 7 to 15 years</a:t>
            </a:r>
          </a:p>
          <a:p>
            <a:pPr lvl="1">
              <a:defRPr/>
            </a:pPr>
            <a:r>
              <a:rPr lang="en-US" dirty="0"/>
              <a:t>Additional colors </a:t>
            </a:r>
          </a:p>
          <a:p>
            <a:pPr lvl="1">
              <a:defRPr/>
            </a:pPr>
            <a:r>
              <a:rPr lang="en-US" dirty="0"/>
              <a:t>3-D security </a:t>
            </a:r>
            <a:r>
              <a:rPr lang="en-US" dirty="0" smtClean="0"/>
              <a:t>images, a security thread, and </a:t>
            </a:r>
            <a:r>
              <a:rPr lang="en-US" dirty="0"/>
              <a:t>a bell that shifts inside a copper colored </a:t>
            </a:r>
            <a:r>
              <a:rPr lang="en-US" dirty="0" smtClean="0"/>
              <a:t>inkwell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5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Faking 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Most </a:t>
            </a:r>
            <a:r>
              <a:rPr lang="en-US" dirty="0"/>
              <a:t>popular counterfeit</a:t>
            </a:r>
          </a:p>
          <a:p>
            <a:pPr lvl="1">
              <a:defRPr/>
            </a:pPr>
            <a:r>
              <a:rPr lang="en-US" dirty="0"/>
              <a:t>Domestic: $20 note</a:t>
            </a:r>
          </a:p>
          <a:p>
            <a:pPr lvl="1">
              <a:defRPr/>
            </a:pPr>
            <a:r>
              <a:rPr lang="en-US" dirty="0"/>
              <a:t>International: $100 note</a:t>
            </a:r>
          </a:p>
          <a:p>
            <a:pPr>
              <a:defRPr/>
            </a:pPr>
            <a:r>
              <a:rPr lang="en-US" dirty="0" smtClean="0"/>
              <a:t>Colombia</a:t>
            </a:r>
          </a:p>
          <a:p>
            <a:pPr lvl="1">
              <a:defRPr/>
            </a:pPr>
            <a:r>
              <a:rPr lang="en-US" dirty="0" smtClean="0"/>
              <a:t>World’s </a:t>
            </a:r>
            <a:r>
              <a:rPr lang="en-US" dirty="0"/>
              <a:t>largest source of bogus American </a:t>
            </a:r>
            <a:r>
              <a:rPr lang="en-US" dirty="0" smtClean="0"/>
              <a:t>currency (because neighboring Ecuador uses U.S. dollars as its currency)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 Aggregates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M2 = Broader definition of </a:t>
            </a:r>
            <a:r>
              <a:rPr lang="en-US" dirty="0" smtClean="0"/>
              <a:t>money, includes</a:t>
            </a:r>
            <a:endParaRPr lang="en-US" dirty="0"/>
          </a:p>
          <a:p>
            <a:pPr lvl="1"/>
            <a:r>
              <a:rPr lang="en-US" dirty="0" smtClean="0"/>
              <a:t>M1 </a:t>
            </a:r>
            <a:endParaRPr lang="en-US" dirty="0"/>
          </a:p>
          <a:p>
            <a:pPr lvl="1"/>
            <a:r>
              <a:rPr lang="en-US" dirty="0"/>
              <a:t>Savings deposits</a:t>
            </a:r>
          </a:p>
          <a:p>
            <a:pPr lvl="2"/>
            <a:r>
              <a:rPr lang="en-US" dirty="0"/>
              <a:t>Earn interest; no specific maturity date</a:t>
            </a:r>
          </a:p>
          <a:p>
            <a:pPr lvl="1"/>
            <a:r>
              <a:rPr lang="en-US" dirty="0"/>
              <a:t>Small-denomination time deposits</a:t>
            </a:r>
          </a:p>
          <a:p>
            <a:pPr lvl="2"/>
            <a:r>
              <a:rPr lang="en-US" dirty="0"/>
              <a:t>Certificates of deposits, CDs</a:t>
            </a:r>
          </a:p>
          <a:p>
            <a:pPr lvl="2"/>
            <a:r>
              <a:rPr lang="en-US" dirty="0"/>
              <a:t>Earn interest; specific maturity date</a:t>
            </a:r>
          </a:p>
          <a:p>
            <a:pPr lvl="1"/>
            <a:r>
              <a:rPr lang="en-US" dirty="0"/>
              <a:t>Money market mutual fund accounts</a:t>
            </a:r>
          </a:p>
          <a:p>
            <a:pPr lvl="2"/>
            <a:r>
              <a:rPr lang="en-US" dirty="0"/>
              <a:t>Restrictions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7849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book title">
  <a:themeElements>
    <a:clrScheme name="Chapter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pter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hapter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ntro">
  <a:themeElements>
    <a:clrScheme name="Chapter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pter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hapter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hapterSlide">
  <a:themeElements>
    <a:clrScheme name="Chapter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pter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hapter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exhibit_figur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ase study 2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appendix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25736</TotalTime>
  <Words>3006</Words>
  <Application>Microsoft Office PowerPoint</Application>
  <PresentationFormat>On-screen Show (4:3)</PresentationFormat>
  <Paragraphs>368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50</vt:i4>
      </vt:variant>
    </vt:vector>
  </HeadingPairs>
  <TitlesOfParts>
    <vt:vector size="60" baseType="lpstr">
      <vt:lpstr>Arial</vt:lpstr>
      <vt:lpstr>Calibri</vt:lpstr>
      <vt:lpstr>Cambria</vt:lpstr>
      <vt:lpstr>Times New Roman</vt:lpstr>
      <vt:lpstr>Textbook title</vt:lpstr>
      <vt:lpstr>intro</vt:lpstr>
      <vt:lpstr>ChapterSlide</vt:lpstr>
      <vt:lpstr>exhibit_figure</vt:lpstr>
      <vt:lpstr>case study 2</vt:lpstr>
      <vt:lpstr>appendix</vt:lpstr>
      <vt:lpstr>PowerPoint Presentation</vt:lpstr>
      <vt:lpstr>PowerPoint Presentation</vt:lpstr>
      <vt:lpstr>Money Aggregates</vt:lpstr>
      <vt:lpstr>Money Aggregates</vt:lpstr>
      <vt:lpstr>Money Aggregates</vt:lpstr>
      <vt:lpstr>Faking It</vt:lpstr>
      <vt:lpstr>Faking It</vt:lpstr>
      <vt:lpstr>Faking It</vt:lpstr>
      <vt:lpstr>Money Aggregates</vt:lpstr>
      <vt:lpstr>Exhibit 1</vt:lpstr>
      <vt:lpstr>Money Aggregates</vt:lpstr>
      <vt:lpstr>Money Aggregates</vt:lpstr>
      <vt:lpstr>Exhibit 2</vt:lpstr>
      <vt:lpstr>Money Aggregates</vt:lpstr>
      <vt:lpstr>Money Aggregates</vt:lpstr>
      <vt:lpstr>How Banks Work</vt:lpstr>
      <vt:lpstr>How Banks Work</vt:lpstr>
      <vt:lpstr>Starting a Bank</vt:lpstr>
      <vt:lpstr>Exhibit 3</vt:lpstr>
      <vt:lpstr>Exhibit 4</vt:lpstr>
      <vt:lpstr>Reserve Accounts</vt:lpstr>
      <vt:lpstr>Reserve Accounts</vt:lpstr>
      <vt:lpstr>Liquidity Versus Profitability</vt:lpstr>
      <vt:lpstr>Liquidity Versus Profitability</vt:lpstr>
      <vt:lpstr>Liquidity Versus Profitability</vt:lpstr>
      <vt:lpstr>How Banks Create Money </vt:lpstr>
      <vt:lpstr>Exhibit 5</vt:lpstr>
      <vt:lpstr>How Banks Create Money </vt:lpstr>
      <vt:lpstr>Exhibit 6</vt:lpstr>
      <vt:lpstr>How Banks Create Money </vt:lpstr>
      <vt:lpstr>Exhibit 7</vt:lpstr>
      <vt:lpstr>How Banks Create Money </vt:lpstr>
      <vt:lpstr>How Banks Create Money </vt:lpstr>
      <vt:lpstr>Exhibit 8</vt:lpstr>
      <vt:lpstr>Reserve Requirements</vt:lpstr>
      <vt:lpstr>Reserve Requirements</vt:lpstr>
      <vt:lpstr>Reserve Requirements</vt:lpstr>
      <vt:lpstr>Limitations of Money Expansion</vt:lpstr>
      <vt:lpstr>Contraction of the Money Supply</vt:lpstr>
      <vt:lpstr>The Fed’s Tools of Monetary Control</vt:lpstr>
      <vt:lpstr>Open-Market Operations</vt:lpstr>
      <vt:lpstr>The Discount Rate</vt:lpstr>
      <vt:lpstr>The Discount Rate</vt:lpstr>
      <vt:lpstr>Reserve Requirements</vt:lpstr>
      <vt:lpstr>Responding to Financial Crises</vt:lpstr>
      <vt:lpstr>Responding to Financial Crises</vt:lpstr>
      <vt:lpstr>The Fed is a Money Machine</vt:lpstr>
      <vt:lpstr>The Fed is a Money Machine</vt:lpstr>
      <vt:lpstr>The Fed is a Money Machine</vt:lpstr>
      <vt:lpstr>Exhibit 9</vt:lpstr>
    </vt:vector>
  </TitlesOfParts>
  <Company>Eastern Illinois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</dc:title>
  <dc:creator>Andreea Chiritescu</dc:creator>
  <cp:lastModifiedBy>CL User</cp:lastModifiedBy>
  <cp:revision>1319</cp:revision>
  <dcterms:created xsi:type="dcterms:W3CDTF">2006-11-30T14:59:54Z</dcterms:created>
  <dcterms:modified xsi:type="dcterms:W3CDTF">2016-01-20T00:46:53Z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-675070790</vt:i4>
  </property>
  <property fmtid="{D5CDD505-2E9C-101B-9397-08002B2CF9AE}" pid="3" name="_NewReviewCycle">
    <vt:lpwstr/>
  </property>
  <property fmtid="{D5CDD505-2E9C-101B-9397-08002B2CF9AE}" pid="4" name="_EmailSubject">
    <vt:lpwstr>PowerPoints</vt:lpwstr>
  </property>
  <property fmtid="{D5CDD505-2E9C-101B-9397-08002B2CF9AE}" pid="5" name="_AuthorEmail">
    <vt:lpwstr>Julia.Chase@cengage.com</vt:lpwstr>
  </property>
  <property fmtid="{D5CDD505-2E9C-101B-9397-08002B2CF9AE}" pid="6" name="_AuthorEmailDisplayName">
    <vt:lpwstr>Chase, Julia</vt:lpwstr>
  </property>
</Properties>
</file>