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4198" r:id="rId5"/>
    <p:sldMasterId id="2147483655" r:id="rId6"/>
    <p:sldMasterId id="2147483654" r:id="rId7"/>
  </p:sldMasterIdLst>
  <p:notesMasterIdLst>
    <p:notesMasterId r:id="rId48"/>
  </p:notesMasterIdLst>
  <p:handoutMasterIdLst>
    <p:handoutMasterId r:id="rId49"/>
  </p:handoutMasterIdLst>
  <p:sldIdLst>
    <p:sldId id="663" r:id="rId8"/>
    <p:sldId id="664" r:id="rId9"/>
    <p:sldId id="666" r:id="rId10"/>
    <p:sldId id="667" r:id="rId11"/>
    <p:sldId id="668" r:id="rId12"/>
    <p:sldId id="669" r:id="rId13"/>
    <p:sldId id="670" r:id="rId14"/>
    <p:sldId id="671" r:id="rId15"/>
    <p:sldId id="702" r:id="rId16"/>
    <p:sldId id="703" r:id="rId17"/>
    <p:sldId id="672" r:id="rId18"/>
    <p:sldId id="673" r:id="rId19"/>
    <p:sldId id="674" r:id="rId20"/>
    <p:sldId id="675" r:id="rId21"/>
    <p:sldId id="676" r:id="rId22"/>
    <p:sldId id="677" r:id="rId23"/>
    <p:sldId id="678" r:id="rId24"/>
    <p:sldId id="679" r:id="rId25"/>
    <p:sldId id="680" r:id="rId26"/>
    <p:sldId id="681" r:id="rId27"/>
    <p:sldId id="682" r:id="rId28"/>
    <p:sldId id="683" r:id="rId29"/>
    <p:sldId id="684" r:id="rId30"/>
    <p:sldId id="685" r:id="rId31"/>
    <p:sldId id="686" r:id="rId32"/>
    <p:sldId id="687" r:id="rId33"/>
    <p:sldId id="688" r:id="rId34"/>
    <p:sldId id="689" r:id="rId35"/>
    <p:sldId id="690" r:id="rId36"/>
    <p:sldId id="691" r:id="rId37"/>
    <p:sldId id="692" r:id="rId38"/>
    <p:sldId id="693" r:id="rId39"/>
    <p:sldId id="694" r:id="rId40"/>
    <p:sldId id="695" r:id="rId41"/>
    <p:sldId id="696" r:id="rId42"/>
    <p:sldId id="697" r:id="rId43"/>
    <p:sldId id="698" r:id="rId44"/>
    <p:sldId id="699" r:id="rId45"/>
    <p:sldId id="700" r:id="rId46"/>
    <p:sldId id="701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A8"/>
    <a:srgbClr val="900E24"/>
    <a:srgbClr val="B42828"/>
    <a:srgbClr val="00AAC9"/>
    <a:srgbClr val="0097A1"/>
    <a:srgbClr val="002760"/>
    <a:srgbClr val="DE4A00"/>
    <a:srgbClr val="007C3B"/>
    <a:srgbClr val="C04000"/>
    <a:srgbClr val="A2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92" d="100"/>
          <a:sy n="92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287730" y="5815172"/>
            <a:ext cx="5856270" cy="57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03741" cy="370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33403"/>
            <a:ext cx="9144000" cy="429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62550" y="1804988"/>
            <a:ext cx="3646488" cy="41560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8950" y="1009650"/>
            <a:ext cx="3956926" cy="56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29163" y="962025"/>
            <a:ext cx="4225925" cy="598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2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2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237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2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2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Exhibit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17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2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2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2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0" y="1733244"/>
            <a:ext cx="9144000" cy="28114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dirty="0"/>
              <a:t>Economic Tools</a:t>
            </a:r>
          </a:p>
          <a:p>
            <a:r>
              <a:rPr lang="en-US" dirty="0" smtClean="0"/>
              <a:t>and </a:t>
            </a:r>
            <a:r>
              <a:rPr lang="en-US" dirty="0"/>
              <a:t>Economic Systems</a:t>
            </a:r>
            <a:endParaRPr lang="en-US" dirty="0" smtClean="0"/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Law of Comparative Advantage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Comparative advantage</a:t>
            </a:r>
          </a:p>
          <a:p>
            <a:pPr lvl="1"/>
            <a:r>
              <a:rPr lang="en-US" dirty="0" smtClean="0"/>
              <a:t>Your opportunity cost of typing a paper is 3 ironed shirts</a:t>
            </a:r>
          </a:p>
          <a:p>
            <a:pPr lvl="1"/>
            <a:r>
              <a:rPr lang="en-US" dirty="0" smtClean="0"/>
              <a:t>Your roommate’s opportunity cost of typing  a paper is 5 ironed shirts</a:t>
            </a:r>
          </a:p>
          <a:p>
            <a:pPr lvl="1"/>
            <a:r>
              <a:rPr lang="en-US" dirty="0" smtClean="0"/>
              <a:t>You have comparative advantage in typing</a:t>
            </a:r>
          </a:p>
          <a:p>
            <a:pPr lvl="1"/>
            <a:r>
              <a:rPr lang="en-US" dirty="0" smtClean="0"/>
              <a:t>Your roommate has comparative advantage in ironing 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7363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Specialization and Exchange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Barter </a:t>
            </a:r>
          </a:p>
          <a:p>
            <a:pPr lvl="1"/>
            <a:r>
              <a:rPr lang="en-US" dirty="0" smtClean="0"/>
              <a:t>Direct exchange of one product for another without using money</a:t>
            </a:r>
          </a:p>
          <a:p>
            <a:pPr lvl="1" eaLnBrk="1" hangingPunct="1"/>
            <a:r>
              <a:rPr lang="en-US" dirty="0" smtClean="0"/>
              <a:t>Can be used in simple economies</a:t>
            </a:r>
          </a:p>
          <a:p>
            <a:pPr lvl="2" eaLnBrk="1" hangingPunct="1"/>
            <a:r>
              <a:rPr lang="en-US" dirty="0" smtClean="0"/>
              <a:t>Few goods, little specialization</a:t>
            </a:r>
          </a:p>
          <a:p>
            <a:pPr eaLnBrk="1" hangingPunct="1"/>
            <a:r>
              <a:rPr lang="en-US" dirty="0" smtClean="0"/>
              <a:t>Money </a:t>
            </a:r>
          </a:p>
          <a:p>
            <a:pPr lvl="1" eaLnBrk="1" hangingPunct="1"/>
            <a:r>
              <a:rPr lang="en-US" dirty="0" smtClean="0"/>
              <a:t>Facilitates exchange</a:t>
            </a:r>
          </a:p>
          <a:p>
            <a:r>
              <a:rPr lang="en-US" dirty="0" smtClean="0"/>
              <a:t>Degree of specialization</a:t>
            </a:r>
          </a:p>
          <a:p>
            <a:pPr lvl="1"/>
            <a:r>
              <a:rPr lang="en-US" dirty="0" smtClean="0"/>
              <a:t>Limited by the extent of the market</a:t>
            </a: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7209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Specialization in the Production of Cotton Shirts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63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Division of labor</a:t>
            </a:r>
          </a:p>
          <a:p>
            <a:pPr lvl="1"/>
            <a:r>
              <a:rPr lang="en-US" dirty="0" smtClean="0"/>
              <a:t>Breaking down the production of a good into separate tasks</a:t>
            </a:r>
          </a:p>
          <a:p>
            <a:pPr lvl="1" eaLnBrk="1" hangingPunct="1"/>
            <a:r>
              <a:rPr lang="en-US" dirty="0" smtClean="0"/>
              <a:t>Increased productivity</a:t>
            </a:r>
          </a:p>
          <a:p>
            <a:pPr lvl="1" eaLnBrk="1" hangingPunct="1"/>
            <a:r>
              <a:rPr lang="en-US" dirty="0" smtClean="0"/>
              <a:t>Downside:</a:t>
            </a:r>
          </a:p>
          <a:p>
            <a:pPr lvl="2" eaLnBrk="1" hangingPunct="1"/>
            <a:r>
              <a:rPr lang="en-US" dirty="0" smtClean="0"/>
              <a:t>Repetitive</a:t>
            </a:r>
          </a:p>
          <a:p>
            <a:pPr lvl="2" eaLnBrk="1" hangingPunct="1"/>
            <a:r>
              <a:rPr lang="en-US" dirty="0" smtClean="0"/>
              <a:t>Tedious</a:t>
            </a:r>
          </a:p>
          <a:p>
            <a:pPr lvl="2" eaLnBrk="1" hangingPunct="1"/>
            <a:r>
              <a:rPr lang="en-US" dirty="0" smtClean="0"/>
              <a:t>Routine tasks – robots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540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Specialization of labor</a:t>
            </a:r>
          </a:p>
          <a:p>
            <a:pPr lvl="1" eaLnBrk="1" hangingPunct="1"/>
            <a:r>
              <a:rPr lang="en-US" smtClean="0"/>
              <a:t>Takes advantage of individual preferences and natural abilities</a:t>
            </a:r>
          </a:p>
          <a:p>
            <a:pPr lvl="1" eaLnBrk="1" hangingPunct="1"/>
            <a:r>
              <a:rPr lang="en-US" smtClean="0"/>
              <a:t>Allows workers to develop more experience at a particular task</a:t>
            </a:r>
          </a:p>
          <a:p>
            <a:pPr lvl="1" eaLnBrk="1" hangingPunct="1"/>
            <a:r>
              <a:rPr lang="en-US" smtClean="0"/>
              <a:t>Reduces the need to shift between different tasks</a:t>
            </a:r>
          </a:p>
          <a:p>
            <a:pPr lvl="1" eaLnBrk="1" hangingPunct="1"/>
            <a:r>
              <a:rPr lang="en-US" smtClean="0"/>
              <a:t>Permits the introduction of labor-saving machinery</a:t>
            </a:r>
          </a:p>
          <a:p>
            <a:endParaRPr lang="en-US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11509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Economy’s Production Possibilities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PPF: production possibilities frontier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Assumptions of the PPF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Output: consumer goods and capital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Production: 1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Resources are fixed (quantity, quality)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echnology and know-how are fixed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ules of the game are fixed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Scarce for the economy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9026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Economy’s Production Possibilities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PPF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curve showing alternative combinations of goods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That can be produced when available resources are used efficiently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boundary line between inefficient and unattainable combinations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5981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Economy’s Production Possibilities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Resources are employed efficiently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there is no change that could increase the production of one good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Without decreasing the production of the other good</a:t>
            </a:r>
          </a:p>
          <a:p>
            <a:pPr lvl="1"/>
            <a:r>
              <a:rPr lang="en-US" smtClean="0"/>
              <a:t>Getting the most from available resources</a:t>
            </a:r>
          </a:p>
          <a:p>
            <a:pPr lvl="1"/>
            <a:r>
              <a:rPr lang="en-US" smtClean="0"/>
              <a:t>Points on the PPF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81585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smtClean="0"/>
              <a:t>Inefficient and Unattainable Production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Inefficient combinations </a:t>
            </a:r>
          </a:p>
          <a:p>
            <a:pPr lvl="1"/>
            <a:r>
              <a:rPr lang="en-US" dirty="0" smtClean="0"/>
              <a:t>Do not employ resources efficiently</a:t>
            </a:r>
          </a:p>
          <a:p>
            <a:pPr lvl="1"/>
            <a:r>
              <a:rPr lang="en-US" dirty="0" smtClean="0"/>
              <a:t>Points inside the PPF</a:t>
            </a:r>
          </a:p>
          <a:p>
            <a:pPr eaLnBrk="1" hangingPunct="1"/>
            <a:r>
              <a:rPr lang="en-US" dirty="0" smtClean="0"/>
              <a:t>Unattainable combinations </a:t>
            </a:r>
          </a:p>
          <a:p>
            <a:pPr lvl="1" eaLnBrk="1" hangingPunct="1"/>
            <a:r>
              <a:rPr lang="en-US" dirty="0" smtClean="0"/>
              <a:t>Cannot be achieved with the existing resources, technology, know-how, and rules of the game</a:t>
            </a:r>
          </a:p>
          <a:p>
            <a:pPr lvl="1" eaLnBrk="1" hangingPunct="1"/>
            <a:r>
              <a:rPr lang="en-US" dirty="0" smtClean="0"/>
              <a:t>Points outside the PPF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75604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930275" y="1252538"/>
            <a:ext cx="4298950" cy="3990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smtClean="0"/>
              <a:t>The Economy’s Production Possibilities Frontier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95900" y="876300"/>
            <a:ext cx="3697288" cy="5561076"/>
          </a:xfrm>
        </p:spPr>
        <p:txBody>
          <a:bodyPr/>
          <a:lstStyle/>
          <a:p>
            <a:r>
              <a:rPr lang="en-US" sz="1600" dirty="0"/>
              <a:t>If the economy uses its available resources and its technology and know-how efficiently to </a:t>
            </a:r>
            <a:r>
              <a:rPr lang="en-US" sz="1600" dirty="0" smtClean="0"/>
              <a:t>produce consumer </a:t>
            </a:r>
            <a:r>
              <a:rPr lang="en-US" sz="1600" dirty="0"/>
              <a:t>goods and capital goods, that economy is on its production possibilities frontier, </a:t>
            </a:r>
            <a:r>
              <a:rPr lang="en-US" sz="1600" i="1" dirty="0"/>
              <a:t>AF</a:t>
            </a:r>
            <a:r>
              <a:rPr lang="en-US" sz="1600" dirty="0"/>
              <a:t>. The PPF </a:t>
            </a:r>
            <a:r>
              <a:rPr lang="en-US" sz="1600" dirty="0" smtClean="0"/>
              <a:t>is bowed </a:t>
            </a:r>
            <a:r>
              <a:rPr lang="en-US" sz="1600" dirty="0"/>
              <a:t>out to reflect the law of increasing opportunity cost; the economy must sacrifice more and </a:t>
            </a:r>
            <a:r>
              <a:rPr lang="en-US" sz="1600" dirty="0" smtClean="0"/>
              <a:t>more units </a:t>
            </a:r>
            <a:r>
              <a:rPr lang="en-US" sz="1600" dirty="0"/>
              <a:t>of consumer goods to produce each additional increment of capital goods. Note that more </a:t>
            </a:r>
            <a:r>
              <a:rPr lang="en-US" sz="1600" dirty="0" smtClean="0"/>
              <a:t>consumer goods </a:t>
            </a:r>
            <a:r>
              <a:rPr lang="en-US" sz="1600" dirty="0"/>
              <a:t>must be given up in moving from </a:t>
            </a:r>
            <a:r>
              <a:rPr lang="en-US" sz="1600" i="1" dirty="0"/>
              <a:t>E </a:t>
            </a:r>
            <a:r>
              <a:rPr lang="en-US" sz="1600" dirty="0"/>
              <a:t>to </a:t>
            </a:r>
            <a:r>
              <a:rPr lang="en-US" sz="1600" i="1" dirty="0"/>
              <a:t>F </a:t>
            </a:r>
            <a:r>
              <a:rPr lang="en-US" sz="1600" dirty="0"/>
              <a:t>than in moving from </a:t>
            </a:r>
            <a:r>
              <a:rPr lang="en-US" sz="1600" i="1" dirty="0"/>
              <a:t>A </a:t>
            </a:r>
            <a:r>
              <a:rPr lang="en-US" sz="1600" dirty="0"/>
              <a:t>to </a:t>
            </a:r>
            <a:r>
              <a:rPr lang="en-US" sz="1600" i="1" dirty="0"/>
              <a:t>B</a:t>
            </a:r>
            <a:r>
              <a:rPr lang="en-US" sz="1600" dirty="0"/>
              <a:t>, although in each case the </a:t>
            </a:r>
            <a:r>
              <a:rPr lang="en-US" sz="1600" dirty="0" smtClean="0"/>
              <a:t>gain in </a:t>
            </a:r>
            <a:r>
              <a:rPr lang="en-US" sz="1600" dirty="0"/>
              <a:t>capital goods is 10 million units. </a:t>
            </a:r>
            <a:endParaRPr lang="en-US" sz="1600" dirty="0" smtClean="0"/>
          </a:p>
          <a:p>
            <a:r>
              <a:rPr lang="en-US" sz="1600" dirty="0" smtClean="0"/>
              <a:t>Points </a:t>
            </a:r>
            <a:r>
              <a:rPr lang="en-US" sz="1600" dirty="0"/>
              <a:t>inside the PPF, such as </a:t>
            </a:r>
            <a:r>
              <a:rPr lang="en-US" sz="1600" i="1" dirty="0"/>
              <a:t>I</a:t>
            </a:r>
            <a:r>
              <a:rPr lang="en-US" sz="1600" dirty="0"/>
              <a:t>, represent inefficient use of resources.</a:t>
            </a:r>
          </a:p>
          <a:p>
            <a:r>
              <a:rPr lang="en-US" sz="1600" dirty="0"/>
              <a:t>Points outside the PPF, such as </a:t>
            </a:r>
            <a:r>
              <a:rPr lang="en-US" sz="1600" i="1" dirty="0"/>
              <a:t>U</a:t>
            </a:r>
            <a:r>
              <a:rPr lang="en-US" sz="1600" dirty="0"/>
              <a:t>, represent unattainable combinations.</a:t>
            </a:r>
            <a:endParaRPr lang="en-US" sz="1700" dirty="0"/>
          </a:p>
        </p:txBody>
      </p:sp>
      <p:sp>
        <p:nvSpPr>
          <p:cNvPr id="27655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  <p:sp>
        <p:nvSpPr>
          <p:cNvPr id="7" name="Freeform 90"/>
          <p:cNvSpPr>
            <a:spLocks/>
          </p:cNvSpPr>
          <p:nvPr/>
        </p:nvSpPr>
        <p:spPr bwMode="auto">
          <a:xfrm>
            <a:off x="904875" y="1244600"/>
            <a:ext cx="4324350" cy="4006850"/>
          </a:xfrm>
          <a:custGeom>
            <a:avLst/>
            <a:gdLst>
              <a:gd name="T0" fmla="*/ 0 w 2896"/>
              <a:gd name="T1" fmla="*/ 0 h 2524"/>
              <a:gd name="T2" fmla="*/ 2147483647 w 2896"/>
              <a:gd name="T3" fmla="*/ 0 h 2524"/>
              <a:gd name="T4" fmla="*/ 2147483647 w 2896"/>
              <a:gd name="T5" fmla="*/ 2147483647 h 2524"/>
              <a:gd name="T6" fmla="*/ 2147483647 w 2896"/>
              <a:gd name="T7" fmla="*/ 2147483647 h 2524"/>
              <a:gd name="T8" fmla="*/ 2147483647 w 2896"/>
              <a:gd name="T9" fmla="*/ 2147483647 h 2524"/>
              <a:gd name="T10" fmla="*/ 2147483647 w 2896"/>
              <a:gd name="T11" fmla="*/ 2147483647 h 2524"/>
              <a:gd name="T12" fmla="*/ 2147483647 w 2896"/>
              <a:gd name="T13" fmla="*/ 2147483647 h 2524"/>
              <a:gd name="T14" fmla="*/ 2147483647 w 2896"/>
              <a:gd name="T15" fmla="*/ 2147483647 h 2524"/>
              <a:gd name="T16" fmla="*/ 2147483647 w 2896"/>
              <a:gd name="T17" fmla="*/ 2147483647 h 2524"/>
              <a:gd name="T18" fmla="*/ 2147483647 w 2896"/>
              <a:gd name="T19" fmla="*/ 2147483647 h 2524"/>
              <a:gd name="T20" fmla="*/ 2147483647 w 2896"/>
              <a:gd name="T21" fmla="*/ 2147483647 h 2524"/>
              <a:gd name="T22" fmla="*/ 2147483647 w 2896"/>
              <a:gd name="T23" fmla="*/ 2147483647 h 2524"/>
              <a:gd name="T24" fmla="*/ 2147483647 w 2896"/>
              <a:gd name="T25" fmla="*/ 2147483647 h 2524"/>
              <a:gd name="T26" fmla="*/ 2147483647 w 2896"/>
              <a:gd name="T27" fmla="*/ 2147483647 h 2524"/>
              <a:gd name="T28" fmla="*/ 0 w 2896"/>
              <a:gd name="T29" fmla="*/ 0 h 25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96"/>
              <a:gd name="T46" fmla="*/ 0 h 2524"/>
              <a:gd name="T47" fmla="*/ 2896 w 2896"/>
              <a:gd name="T48" fmla="*/ 2524 h 25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96" h="2524">
                <a:moveTo>
                  <a:pt x="0" y="0"/>
                </a:moveTo>
                <a:lnTo>
                  <a:pt x="2888" y="0"/>
                </a:lnTo>
                <a:lnTo>
                  <a:pt x="2896" y="2524"/>
                </a:lnTo>
                <a:lnTo>
                  <a:pt x="2424" y="2524"/>
                </a:lnTo>
                <a:lnTo>
                  <a:pt x="2196" y="2092"/>
                </a:lnTo>
                <a:lnTo>
                  <a:pt x="1944" y="1596"/>
                </a:lnTo>
                <a:lnTo>
                  <a:pt x="1720" y="1248"/>
                </a:lnTo>
                <a:lnTo>
                  <a:pt x="1448" y="892"/>
                </a:lnTo>
                <a:lnTo>
                  <a:pt x="1144" y="588"/>
                </a:lnTo>
                <a:lnTo>
                  <a:pt x="956" y="444"/>
                </a:lnTo>
                <a:lnTo>
                  <a:pt x="712" y="316"/>
                </a:lnTo>
                <a:lnTo>
                  <a:pt x="476" y="224"/>
                </a:lnTo>
                <a:lnTo>
                  <a:pt x="236" y="160"/>
                </a:lnTo>
                <a:lnTo>
                  <a:pt x="4" y="124"/>
                </a:lnTo>
                <a:lnTo>
                  <a:pt x="0" y="0"/>
                </a:lnTo>
                <a:close/>
              </a:path>
            </a:pathLst>
          </a:custGeom>
          <a:solidFill>
            <a:srgbClr val="FFD7D7"/>
          </a:solidFill>
          <a:ln w="9525">
            <a:solidFill>
              <a:srgbClr val="FFD7D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89"/>
          <p:cNvSpPr>
            <a:spLocks/>
          </p:cNvSpPr>
          <p:nvPr/>
        </p:nvSpPr>
        <p:spPr bwMode="auto">
          <a:xfrm>
            <a:off x="911225" y="1441450"/>
            <a:ext cx="3790950" cy="3816350"/>
          </a:xfrm>
          <a:custGeom>
            <a:avLst/>
            <a:gdLst>
              <a:gd name="T0" fmla="*/ 2147483647 w 2388"/>
              <a:gd name="T1" fmla="*/ 2147483647 h 2404"/>
              <a:gd name="T2" fmla="*/ 2147483647 w 2388"/>
              <a:gd name="T3" fmla="*/ 2147483647 h 2404"/>
              <a:gd name="T4" fmla="*/ 2147483647 w 2388"/>
              <a:gd name="T5" fmla="*/ 2147483647 h 2404"/>
              <a:gd name="T6" fmla="*/ 2147483647 w 2388"/>
              <a:gd name="T7" fmla="*/ 2147483647 h 2404"/>
              <a:gd name="T8" fmla="*/ 2147483647 w 2388"/>
              <a:gd name="T9" fmla="*/ 2147483647 h 2404"/>
              <a:gd name="T10" fmla="*/ 2147483647 w 2388"/>
              <a:gd name="T11" fmla="*/ 2147483647 h 2404"/>
              <a:gd name="T12" fmla="*/ 2147483647 w 2388"/>
              <a:gd name="T13" fmla="*/ 2147483647 h 2404"/>
              <a:gd name="T14" fmla="*/ 2147483647 w 2388"/>
              <a:gd name="T15" fmla="*/ 2147483647 h 2404"/>
              <a:gd name="T16" fmla="*/ 2147483647 w 2388"/>
              <a:gd name="T17" fmla="*/ 2147483647 h 2404"/>
              <a:gd name="T18" fmla="*/ 2147483647 w 2388"/>
              <a:gd name="T19" fmla="*/ 2147483647 h 2404"/>
              <a:gd name="T20" fmla="*/ 2147483647 w 2388"/>
              <a:gd name="T21" fmla="*/ 2147483647 h 2404"/>
              <a:gd name="T22" fmla="*/ 2147483647 w 2388"/>
              <a:gd name="T23" fmla="*/ 2147483647 h 2404"/>
              <a:gd name="T24" fmla="*/ 2147483647 w 2388"/>
              <a:gd name="T25" fmla="*/ 2147483647 h 2404"/>
              <a:gd name="T26" fmla="*/ 2147483647 w 2388"/>
              <a:gd name="T27" fmla="*/ 2147483647 h 2404"/>
              <a:gd name="T28" fmla="*/ 2147483647 w 2388"/>
              <a:gd name="T29" fmla="*/ 2147483647 h 2404"/>
              <a:gd name="T30" fmla="*/ 0 w 2388"/>
              <a:gd name="T31" fmla="*/ 0 h 2404"/>
              <a:gd name="T32" fmla="*/ 2147483647 w 2388"/>
              <a:gd name="T33" fmla="*/ 2147483647 h 24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88"/>
              <a:gd name="T52" fmla="*/ 0 h 2404"/>
              <a:gd name="T53" fmla="*/ 2388 w 2388"/>
              <a:gd name="T54" fmla="*/ 2404 h 24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88" h="2404">
                <a:moveTo>
                  <a:pt x="4" y="2404"/>
                </a:moveTo>
                <a:lnTo>
                  <a:pt x="2388" y="2396"/>
                </a:lnTo>
                <a:lnTo>
                  <a:pt x="2280" y="2156"/>
                </a:lnTo>
                <a:lnTo>
                  <a:pt x="2116" y="1824"/>
                </a:lnTo>
                <a:lnTo>
                  <a:pt x="1980" y="1564"/>
                </a:lnTo>
                <a:lnTo>
                  <a:pt x="1908" y="1440"/>
                </a:lnTo>
                <a:lnTo>
                  <a:pt x="1748" y="1188"/>
                </a:lnTo>
                <a:lnTo>
                  <a:pt x="1560" y="924"/>
                </a:lnTo>
                <a:lnTo>
                  <a:pt x="1432" y="764"/>
                </a:lnTo>
                <a:lnTo>
                  <a:pt x="1268" y="584"/>
                </a:lnTo>
                <a:lnTo>
                  <a:pt x="1060" y="408"/>
                </a:lnTo>
                <a:lnTo>
                  <a:pt x="944" y="328"/>
                </a:lnTo>
                <a:lnTo>
                  <a:pt x="692" y="184"/>
                </a:lnTo>
                <a:lnTo>
                  <a:pt x="492" y="112"/>
                </a:lnTo>
                <a:lnTo>
                  <a:pt x="268" y="48"/>
                </a:lnTo>
                <a:lnTo>
                  <a:pt x="0" y="0"/>
                </a:lnTo>
                <a:lnTo>
                  <a:pt x="4" y="240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BE0E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47"/>
          <p:cNvSpPr>
            <a:spLocks/>
          </p:cNvSpPr>
          <p:nvPr/>
        </p:nvSpPr>
        <p:spPr bwMode="auto">
          <a:xfrm>
            <a:off x="904875" y="1447800"/>
            <a:ext cx="3810000" cy="3797300"/>
          </a:xfrm>
          <a:custGeom>
            <a:avLst/>
            <a:gdLst>
              <a:gd name="T0" fmla="*/ 0 w 2400"/>
              <a:gd name="T1" fmla="*/ 0 h 2392"/>
              <a:gd name="T2" fmla="*/ 2147483647 w 2400"/>
              <a:gd name="T3" fmla="*/ 2147483647 h 2392"/>
              <a:gd name="T4" fmla="*/ 2147483647 w 2400"/>
              <a:gd name="T5" fmla="*/ 2147483647 h 2392"/>
              <a:gd name="T6" fmla="*/ 2147483647 w 2400"/>
              <a:gd name="T7" fmla="*/ 2147483647 h 2392"/>
              <a:gd name="T8" fmla="*/ 2147483647 w 2400"/>
              <a:gd name="T9" fmla="*/ 2147483647 h 2392"/>
              <a:gd name="T10" fmla="*/ 2147483647 w 2400"/>
              <a:gd name="T11" fmla="*/ 2147483647 h 2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2392"/>
              <a:gd name="T20" fmla="*/ 2400 w 2400"/>
              <a:gd name="T21" fmla="*/ 2392 h 2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2392">
                <a:moveTo>
                  <a:pt x="0" y="0"/>
                </a:moveTo>
                <a:cubicBezTo>
                  <a:pt x="160" y="24"/>
                  <a:pt x="320" y="49"/>
                  <a:pt x="480" y="104"/>
                </a:cubicBezTo>
                <a:cubicBezTo>
                  <a:pt x="640" y="159"/>
                  <a:pt x="801" y="219"/>
                  <a:pt x="960" y="328"/>
                </a:cubicBezTo>
                <a:cubicBezTo>
                  <a:pt x="1119" y="437"/>
                  <a:pt x="1273" y="576"/>
                  <a:pt x="1432" y="760"/>
                </a:cubicBezTo>
                <a:cubicBezTo>
                  <a:pt x="1591" y="944"/>
                  <a:pt x="1751" y="1160"/>
                  <a:pt x="1912" y="1432"/>
                </a:cubicBezTo>
                <a:cubicBezTo>
                  <a:pt x="2073" y="1704"/>
                  <a:pt x="2236" y="2048"/>
                  <a:pt x="2400" y="239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0325" y="1133475"/>
            <a:ext cx="862013" cy="4603750"/>
            <a:chOff x="612" y="714"/>
            <a:chExt cx="543" cy="2900"/>
          </a:xfrm>
        </p:grpSpPr>
        <p:sp>
          <p:nvSpPr>
            <p:cNvPr id="27708" name="Line 5"/>
            <p:cNvSpPr>
              <a:spLocks noChangeShapeType="1"/>
            </p:cNvSpPr>
            <p:nvPr/>
          </p:nvSpPr>
          <p:spPr bwMode="auto">
            <a:xfrm>
              <a:off x="1147" y="789"/>
              <a:ext cx="5" cy="25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Line 18"/>
            <p:cNvSpPr>
              <a:spLocks noChangeShapeType="1"/>
            </p:cNvSpPr>
            <p:nvPr/>
          </p:nvSpPr>
          <p:spPr bwMode="auto">
            <a:xfrm flipH="1">
              <a:off x="1068" y="2829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Line 19"/>
            <p:cNvSpPr>
              <a:spLocks noChangeShapeType="1"/>
            </p:cNvSpPr>
            <p:nvPr/>
          </p:nvSpPr>
          <p:spPr bwMode="auto">
            <a:xfrm flipH="1">
              <a:off x="1071" y="2349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Line 20"/>
            <p:cNvSpPr>
              <a:spLocks noChangeShapeType="1"/>
            </p:cNvSpPr>
            <p:nvPr/>
          </p:nvSpPr>
          <p:spPr bwMode="auto">
            <a:xfrm flipH="1">
              <a:off x="1068" y="1869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Line 21"/>
            <p:cNvSpPr>
              <a:spLocks noChangeShapeType="1"/>
            </p:cNvSpPr>
            <p:nvPr/>
          </p:nvSpPr>
          <p:spPr bwMode="auto">
            <a:xfrm flipH="1">
              <a:off x="1065" y="1677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3" name="Line 22"/>
            <p:cNvSpPr>
              <a:spLocks noChangeShapeType="1"/>
            </p:cNvSpPr>
            <p:nvPr/>
          </p:nvSpPr>
          <p:spPr bwMode="auto">
            <a:xfrm flipH="1">
              <a:off x="1062" y="1245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4" name="Line 23"/>
            <p:cNvSpPr>
              <a:spLocks noChangeShapeType="1"/>
            </p:cNvSpPr>
            <p:nvPr/>
          </p:nvSpPr>
          <p:spPr bwMode="auto">
            <a:xfrm flipH="1">
              <a:off x="1059" y="1008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Line 24"/>
            <p:cNvSpPr>
              <a:spLocks noChangeShapeType="1"/>
            </p:cNvSpPr>
            <p:nvPr/>
          </p:nvSpPr>
          <p:spPr bwMode="auto">
            <a:xfrm flipH="1">
              <a:off x="1062" y="912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6" name="Text Box 25"/>
            <p:cNvSpPr txBox="1">
              <a:spLocks noChangeArrowheads="1"/>
            </p:cNvSpPr>
            <p:nvPr/>
          </p:nvSpPr>
          <p:spPr bwMode="auto">
            <a:xfrm>
              <a:off x="808" y="271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10</a:t>
              </a:r>
            </a:p>
          </p:txBody>
        </p:sp>
        <p:sp>
          <p:nvSpPr>
            <p:cNvPr id="27717" name="Text Box 26"/>
            <p:cNvSpPr txBox="1">
              <a:spLocks noChangeArrowheads="1"/>
            </p:cNvSpPr>
            <p:nvPr/>
          </p:nvSpPr>
          <p:spPr bwMode="auto">
            <a:xfrm>
              <a:off x="814" y="223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</a:t>
              </a:r>
            </a:p>
          </p:txBody>
        </p:sp>
        <p:sp>
          <p:nvSpPr>
            <p:cNvPr id="27718" name="Text Box 27"/>
            <p:cNvSpPr txBox="1">
              <a:spLocks noChangeArrowheads="1"/>
            </p:cNvSpPr>
            <p:nvPr/>
          </p:nvSpPr>
          <p:spPr bwMode="auto">
            <a:xfrm>
              <a:off x="817" y="17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30</a:t>
              </a:r>
            </a:p>
          </p:txBody>
        </p:sp>
        <p:sp>
          <p:nvSpPr>
            <p:cNvPr id="27719" name="Text Box 28"/>
            <p:cNvSpPr txBox="1">
              <a:spLocks noChangeArrowheads="1"/>
            </p:cNvSpPr>
            <p:nvPr/>
          </p:nvSpPr>
          <p:spPr bwMode="auto">
            <a:xfrm>
              <a:off x="826" y="15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34</a:t>
              </a:r>
            </a:p>
          </p:txBody>
        </p:sp>
        <p:sp>
          <p:nvSpPr>
            <p:cNvPr id="27720" name="Text Box 29"/>
            <p:cNvSpPr txBox="1">
              <a:spLocks noChangeArrowheads="1"/>
            </p:cNvSpPr>
            <p:nvPr/>
          </p:nvSpPr>
          <p:spPr bwMode="auto">
            <a:xfrm>
              <a:off x="814" y="113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43</a:t>
              </a:r>
            </a:p>
          </p:txBody>
        </p:sp>
        <p:sp>
          <p:nvSpPr>
            <p:cNvPr id="27721" name="Text Box 30"/>
            <p:cNvSpPr txBox="1">
              <a:spLocks noChangeArrowheads="1"/>
            </p:cNvSpPr>
            <p:nvPr/>
          </p:nvSpPr>
          <p:spPr bwMode="auto">
            <a:xfrm>
              <a:off x="811" y="89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48</a:t>
              </a:r>
            </a:p>
          </p:txBody>
        </p:sp>
        <p:sp>
          <p:nvSpPr>
            <p:cNvPr id="27722" name="Text Box 31"/>
            <p:cNvSpPr txBox="1">
              <a:spLocks noChangeArrowheads="1"/>
            </p:cNvSpPr>
            <p:nvPr/>
          </p:nvSpPr>
          <p:spPr bwMode="auto">
            <a:xfrm>
              <a:off x="808" y="75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50</a:t>
              </a:r>
            </a:p>
          </p:txBody>
        </p:sp>
        <p:sp>
          <p:nvSpPr>
            <p:cNvPr id="27723" name="Text Box 32"/>
            <p:cNvSpPr txBox="1">
              <a:spLocks noChangeArrowheads="1"/>
            </p:cNvSpPr>
            <p:nvPr/>
          </p:nvSpPr>
          <p:spPr bwMode="auto">
            <a:xfrm rot="-5400000">
              <a:off x="-722" y="2048"/>
              <a:ext cx="29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Consumer goods (millions of units per year)</a:t>
              </a:r>
            </a:p>
          </p:txBody>
        </p:sp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757238" y="5243513"/>
            <a:ext cx="4538662" cy="877887"/>
            <a:chOff x="1051" y="3303"/>
            <a:chExt cx="2859" cy="553"/>
          </a:xfrm>
        </p:grpSpPr>
        <p:sp>
          <p:nvSpPr>
            <p:cNvPr id="27695" name="Line 6"/>
            <p:cNvSpPr>
              <a:spLocks noChangeShapeType="1"/>
            </p:cNvSpPr>
            <p:nvPr/>
          </p:nvSpPr>
          <p:spPr bwMode="auto">
            <a:xfrm flipV="1">
              <a:off x="1152" y="3304"/>
              <a:ext cx="2737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Text Box 7"/>
            <p:cNvSpPr txBox="1">
              <a:spLocks noChangeArrowheads="1"/>
            </p:cNvSpPr>
            <p:nvPr/>
          </p:nvSpPr>
          <p:spPr bwMode="auto">
            <a:xfrm>
              <a:off x="1489" y="337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10</a:t>
              </a:r>
            </a:p>
          </p:txBody>
        </p:sp>
        <p:sp>
          <p:nvSpPr>
            <p:cNvPr id="27697" name="Text Box 8"/>
            <p:cNvSpPr txBox="1">
              <a:spLocks noChangeArrowheads="1"/>
            </p:cNvSpPr>
            <p:nvPr/>
          </p:nvSpPr>
          <p:spPr bwMode="auto">
            <a:xfrm>
              <a:off x="1051" y="33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0</a:t>
              </a:r>
            </a:p>
          </p:txBody>
        </p:sp>
        <p:sp>
          <p:nvSpPr>
            <p:cNvPr id="27698" name="Line 9"/>
            <p:cNvSpPr>
              <a:spLocks noChangeShapeType="1"/>
            </p:cNvSpPr>
            <p:nvPr/>
          </p:nvSpPr>
          <p:spPr bwMode="auto">
            <a:xfrm>
              <a:off x="1629" y="3312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Line 10"/>
            <p:cNvSpPr>
              <a:spLocks noChangeShapeType="1"/>
            </p:cNvSpPr>
            <p:nvPr/>
          </p:nvSpPr>
          <p:spPr bwMode="auto">
            <a:xfrm>
              <a:off x="2109" y="3309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Line 11"/>
            <p:cNvSpPr>
              <a:spLocks noChangeShapeType="1"/>
            </p:cNvSpPr>
            <p:nvPr/>
          </p:nvSpPr>
          <p:spPr bwMode="auto">
            <a:xfrm>
              <a:off x="2589" y="3306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Line 12"/>
            <p:cNvSpPr>
              <a:spLocks noChangeShapeType="1"/>
            </p:cNvSpPr>
            <p:nvPr/>
          </p:nvSpPr>
          <p:spPr bwMode="auto">
            <a:xfrm>
              <a:off x="3069" y="3303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Line 13"/>
            <p:cNvSpPr>
              <a:spLocks noChangeShapeType="1"/>
            </p:cNvSpPr>
            <p:nvPr/>
          </p:nvSpPr>
          <p:spPr bwMode="auto">
            <a:xfrm>
              <a:off x="3549" y="3303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Text Box 14"/>
            <p:cNvSpPr txBox="1">
              <a:spLocks noChangeArrowheads="1"/>
            </p:cNvSpPr>
            <p:nvPr/>
          </p:nvSpPr>
          <p:spPr bwMode="auto">
            <a:xfrm>
              <a:off x="3412" y="337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50</a:t>
              </a:r>
            </a:p>
          </p:txBody>
        </p:sp>
        <p:sp>
          <p:nvSpPr>
            <p:cNvPr id="27704" name="Text Box 15"/>
            <p:cNvSpPr txBox="1">
              <a:spLocks noChangeArrowheads="1"/>
            </p:cNvSpPr>
            <p:nvPr/>
          </p:nvSpPr>
          <p:spPr bwMode="auto">
            <a:xfrm>
              <a:off x="2932" y="337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40</a:t>
              </a:r>
            </a:p>
          </p:txBody>
        </p:sp>
        <p:sp>
          <p:nvSpPr>
            <p:cNvPr id="27705" name="Text Box 16"/>
            <p:cNvSpPr txBox="1">
              <a:spLocks noChangeArrowheads="1"/>
            </p:cNvSpPr>
            <p:nvPr/>
          </p:nvSpPr>
          <p:spPr bwMode="auto">
            <a:xfrm>
              <a:off x="2452" y="338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30</a:t>
              </a:r>
            </a:p>
          </p:txBody>
        </p:sp>
        <p:sp>
          <p:nvSpPr>
            <p:cNvPr id="27706" name="Text Box 17"/>
            <p:cNvSpPr txBox="1">
              <a:spLocks noChangeArrowheads="1"/>
            </p:cNvSpPr>
            <p:nvPr/>
          </p:nvSpPr>
          <p:spPr bwMode="auto">
            <a:xfrm>
              <a:off x="1969" y="337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</a:t>
              </a:r>
            </a:p>
          </p:txBody>
        </p:sp>
        <p:sp>
          <p:nvSpPr>
            <p:cNvPr id="27707" name="Text Box 33"/>
            <p:cNvSpPr txBox="1">
              <a:spLocks noChangeArrowheads="1"/>
            </p:cNvSpPr>
            <p:nvPr/>
          </p:nvSpPr>
          <p:spPr bwMode="auto">
            <a:xfrm>
              <a:off x="1226" y="3625"/>
              <a:ext cx="2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Capital goods (millions of units per year)</a:t>
              </a:r>
            </a:p>
          </p:txBody>
        </p:sp>
      </p:grpSp>
      <p:sp>
        <p:nvSpPr>
          <p:cNvPr id="41" name="Line 36"/>
          <p:cNvSpPr>
            <a:spLocks noChangeShapeType="1"/>
          </p:cNvSpPr>
          <p:nvPr/>
        </p:nvSpPr>
        <p:spPr bwMode="auto">
          <a:xfrm flipV="1">
            <a:off x="1673225" y="1587500"/>
            <a:ext cx="0" cy="367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892175" y="1603375"/>
            <a:ext cx="78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904875" y="197802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2438400" y="1981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904875" y="266065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 flipV="1">
            <a:off x="3197225" y="2667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904875" y="3730625"/>
            <a:ext cx="3035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 flipV="1">
            <a:off x="3959225" y="37338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" name="Group 73"/>
          <p:cNvGrpSpPr>
            <a:grpSpLocks/>
          </p:cNvGrpSpPr>
          <p:nvPr/>
        </p:nvGrpSpPr>
        <p:grpSpPr bwMode="auto">
          <a:xfrm>
            <a:off x="846138" y="1138238"/>
            <a:ext cx="495300" cy="366712"/>
            <a:chOff x="3491" y="909"/>
            <a:chExt cx="312" cy="231"/>
          </a:xfrm>
        </p:grpSpPr>
        <p:sp>
          <p:nvSpPr>
            <p:cNvPr id="27693" name="Freeform 51"/>
            <p:cNvSpPr>
              <a:spLocks/>
            </p:cNvSpPr>
            <p:nvPr/>
          </p:nvSpPr>
          <p:spPr bwMode="auto">
            <a:xfrm>
              <a:off x="3491" y="1053"/>
              <a:ext cx="91" cy="86"/>
            </a:xfrm>
            <a:custGeom>
              <a:avLst/>
              <a:gdLst>
                <a:gd name="T0" fmla="*/ 10 w 106"/>
                <a:gd name="T1" fmla="*/ 902 h 68"/>
                <a:gd name="T2" fmla="*/ 10 w 106"/>
                <a:gd name="T3" fmla="*/ 902 h 68"/>
                <a:gd name="T4" fmla="*/ 14 w 106"/>
                <a:gd name="T5" fmla="*/ 864 h 68"/>
                <a:gd name="T6" fmla="*/ 17 w 106"/>
                <a:gd name="T7" fmla="*/ 761 h 68"/>
                <a:gd name="T8" fmla="*/ 18 w 106"/>
                <a:gd name="T9" fmla="*/ 591 h 68"/>
                <a:gd name="T10" fmla="*/ 20 w 106"/>
                <a:gd name="T11" fmla="*/ 417 h 68"/>
                <a:gd name="T12" fmla="*/ 20 w 106"/>
                <a:gd name="T13" fmla="*/ 417 h 68"/>
                <a:gd name="T14" fmla="*/ 18 w 106"/>
                <a:gd name="T15" fmla="*/ 249 h 68"/>
                <a:gd name="T16" fmla="*/ 17 w 106"/>
                <a:gd name="T17" fmla="*/ 120 h 68"/>
                <a:gd name="T18" fmla="*/ 14 w 106"/>
                <a:gd name="T19" fmla="*/ 40 h 68"/>
                <a:gd name="T20" fmla="*/ 10 w 106"/>
                <a:gd name="T21" fmla="*/ 0 h 68"/>
                <a:gd name="T22" fmla="*/ 10 w 106"/>
                <a:gd name="T23" fmla="*/ 0 h 68"/>
                <a:gd name="T24" fmla="*/ 7 w 106"/>
                <a:gd name="T25" fmla="*/ 40 h 68"/>
                <a:gd name="T26" fmla="*/ 3 w 106"/>
                <a:gd name="T27" fmla="*/ 120 h 68"/>
                <a:gd name="T28" fmla="*/ 3 w 106"/>
                <a:gd name="T29" fmla="*/ 249 h 68"/>
                <a:gd name="T30" fmla="*/ 0 w 106"/>
                <a:gd name="T31" fmla="*/ 417 h 68"/>
                <a:gd name="T32" fmla="*/ 0 w 106"/>
                <a:gd name="T33" fmla="*/ 417 h 68"/>
                <a:gd name="T34" fmla="*/ 3 w 106"/>
                <a:gd name="T35" fmla="*/ 591 h 68"/>
                <a:gd name="T36" fmla="*/ 3 w 106"/>
                <a:gd name="T37" fmla="*/ 761 h 68"/>
                <a:gd name="T38" fmla="*/ 7 w 106"/>
                <a:gd name="T39" fmla="*/ 864 h 68"/>
                <a:gd name="T40" fmla="*/ 10 w 106"/>
                <a:gd name="T41" fmla="*/ 902 h 68"/>
                <a:gd name="T42" fmla="*/ 10 w 106"/>
                <a:gd name="T43" fmla="*/ 90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Text Box 52"/>
            <p:cNvSpPr txBox="1">
              <a:spLocks noChangeArrowheads="1"/>
            </p:cNvSpPr>
            <p:nvPr/>
          </p:nvSpPr>
          <p:spPr bwMode="auto">
            <a:xfrm>
              <a:off x="3591" y="90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A</a:t>
              </a:r>
            </a:p>
          </p:txBody>
        </p:sp>
      </p:grpSp>
      <p:grpSp>
        <p:nvGrpSpPr>
          <p:cNvPr id="52" name="Group 77"/>
          <p:cNvGrpSpPr>
            <a:grpSpLocks/>
          </p:cNvGrpSpPr>
          <p:nvPr/>
        </p:nvGrpSpPr>
        <p:grpSpPr bwMode="auto">
          <a:xfrm>
            <a:off x="2354263" y="1674813"/>
            <a:ext cx="508000" cy="366712"/>
            <a:chOff x="4267" y="1477"/>
            <a:chExt cx="320" cy="231"/>
          </a:xfrm>
        </p:grpSpPr>
        <p:sp>
          <p:nvSpPr>
            <p:cNvPr id="27691" name="Freeform 53"/>
            <p:cNvSpPr>
              <a:spLocks/>
            </p:cNvSpPr>
            <p:nvPr/>
          </p:nvSpPr>
          <p:spPr bwMode="auto">
            <a:xfrm>
              <a:off x="4267" y="1621"/>
              <a:ext cx="91" cy="86"/>
            </a:xfrm>
            <a:custGeom>
              <a:avLst/>
              <a:gdLst>
                <a:gd name="T0" fmla="*/ 10 w 106"/>
                <a:gd name="T1" fmla="*/ 902 h 68"/>
                <a:gd name="T2" fmla="*/ 10 w 106"/>
                <a:gd name="T3" fmla="*/ 902 h 68"/>
                <a:gd name="T4" fmla="*/ 14 w 106"/>
                <a:gd name="T5" fmla="*/ 864 h 68"/>
                <a:gd name="T6" fmla="*/ 17 w 106"/>
                <a:gd name="T7" fmla="*/ 761 h 68"/>
                <a:gd name="T8" fmla="*/ 18 w 106"/>
                <a:gd name="T9" fmla="*/ 591 h 68"/>
                <a:gd name="T10" fmla="*/ 20 w 106"/>
                <a:gd name="T11" fmla="*/ 417 h 68"/>
                <a:gd name="T12" fmla="*/ 20 w 106"/>
                <a:gd name="T13" fmla="*/ 417 h 68"/>
                <a:gd name="T14" fmla="*/ 18 w 106"/>
                <a:gd name="T15" fmla="*/ 249 h 68"/>
                <a:gd name="T16" fmla="*/ 17 w 106"/>
                <a:gd name="T17" fmla="*/ 120 h 68"/>
                <a:gd name="T18" fmla="*/ 14 w 106"/>
                <a:gd name="T19" fmla="*/ 40 h 68"/>
                <a:gd name="T20" fmla="*/ 10 w 106"/>
                <a:gd name="T21" fmla="*/ 0 h 68"/>
                <a:gd name="T22" fmla="*/ 10 w 106"/>
                <a:gd name="T23" fmla="*/ 0 h 68"/>
                <a:gd name="T24" fmla="*/ 7 w 106"/>
                <a:gd name="T25" fmla="*/ 40 h 68"/>
                <a:gd name="T26" fmla="*/ 3 w 106"/>
                <a:gd name="T27" fmla="*/ 120 h 68"/>
                <a:gd name="T28" fmla="*/ 3 w 106"/>
                <a:gd name="T29" fmla="*/ 249 h 68"/>
                <a:gd name="T30" fmla="*/ 0 w 106"/>
                <a:gd name="T31" fmla="*/ 417 h 68"/>
                <a:gd name="T32" fmla="*/ 0 w 106"/>
                <a:gd name="T33" fmla="*/ 417 h 68"/>
                <a:gd name="T34" fmla="*/ 3 w 106"/>
                <a:gd name="T35" fmla="*/ 591 h 68"/>
                <a:gd name="T36" fmla="*/ 3 w 106"/>
                <a:gd name="T37" fmla="*/ 761 h 68"/>
                <a:gd name="T38" fmla="*/ 7 w 106"/>
                <a:gd name="T39" fmla="*/ 864 h 68"/>
                <a:gd name="T40" fmla="*/ 10 w 106"/>
                <a:gd name="T41" fmla="*/ 902 h 68"/>
                <a:gd name="T42" fmla="*/ 10 w 106"/>
                <a:gd name="T43" fmla="*/ 90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Text Box 54"/>
            <p:cNvSpPr txBox="1">
              <a:spLocks noChangeArrowheads="1"/>
            </p:cNvSpPr>
            <p:nvPr/>
          </p:nvSpPr>
          <p:spPr bwMode="auto">
            <a:xfrm>
              <a:off x="4367" y="147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C</a:t>
              </a:r>
            </a:p>
          </p:txBody>
        </p:sp>
      </p:grpSp>
      <p:grpSp>
        <p:nvGrpSpPr>
          <p:cNvPr id="55" name="Group 78"/>
          <p:cNvGrpSpPr>
            <a:grpSpLocks/>
          </p:cNvGrpSpPr>
          <p:nvPr/>
        </p:nvGrpSpPr>
        <p:grpSpPr bwMode="auto">
          <a:xfrm>
            <a:off x="3113088" y="2357438"/>
            <a:ext cx="508000" cy="366712"/>
            <a:chOff x="4363" y="1573"/>
            <a:chExt cx="320" cy="231"/>
          </a:xfrm>
        </p:grpSpPr>
        <p:sp>
          <p:nvSpPr>
            <p:cNvPr id="27689" name="Freeform 55"/>
            <p:cNvSpPr>
              <a:spLocks/>
            </p:cNvSpPr>
            <p:nvPr/>
          </p:nvSpPr>
          <p:spPr bwMode="auto">
            <a:xfrm>
              <a:off x="4363" y="1717"/>
              <a:ext cx="91" cy="86"/>
            </a:xfrm>
            <a:custGeom>
              <a:avLst/>
              <a:gdLst>
                <a:gd name="T0" fmla="*/ 10 w 106"/>
                <a:gd name="T1" fmla="*/ 902 h 68"/>
                <a:gd name="T2" fmla="*/ 10 w 106"/>
                <a:gd name="T3" fmla="*/ 902 h 68"/>
                <a:gd name="T4" fmla="*/ 14 w 106"/>
                <a:gd name="T5" fmla="*/ 864 h 68"/>
                <a:gd name="T6" fmla="*/ 17 w 106"/>
                <a:gd name="T7" fmla="*/ 761 h 68"/>
                <a:gd name="T8" fmla="*/ 18 w 106"/>
                <a:gd name="T9" fmla="*/ 591 h 68"/>
                <a:gd name="T10" fmla="*/ 20 w 106"/>
                <a:gd name="T11" fmla="*/ 417 h 68"/>
                <a:gd name="T12" fmla="*/ 20 w 106"/>
                <a:gd name="T13" fmla="*/ 417 h 68"/>
                <a:gd name="T14" fmla="*/ 18 w 106"/>
                <a:gd name="T15" fmla="*/ 249 h 68"/>
                <a:gd name="T16" fmla="*/ 17 w 106"/>
                <a:gd name="T17" fmla="*/ 120 h 68"/>
                <a:gd name="T18" fmla="*/ 14 w 106"/>
                <a:gd name="T19" fmla="*/ 40 h 68"/>
                <a:gd name="T20" fmla="*/ 10 w 106"/>
                <a:gd name="T21" fmla="*/ 0 h 68"/>
                <a:gd name="T22" fmla="*/ 10 w 106"/>
                <a:gd name="T23" fmla="*/ 0 h 68"/>
                <a:gd name="T24" fmla="*/ 7 w 106"/>
                <a:gd name="T25" fmla="*/ 40 h 68"/>
                <a:gd name="T26" fmla="*/ 3 w 106"/>
                <a:gd name="T27" fmla="*/ 120 h 68"/>
                <a:gd name="T28" fmla="*/ 3 w 106"/>
                <a:gd name="T29" fmla="*/ 249 h 68"/>
                <a:gd name="T30" fmla="*/ 0 w 106"/>
                <a:gd name="T31" fmla="*/ 417 h 68"/>
                <a:gd name="T32" fmla="*/ 0 w 106"/>
                <a:gd name="T33" fmla="*/ 417 h 68"/>
                <a:gd name="T34" fmla="*/ 3 w 106"/>
                <a:gd name="T35" fmla="*/ 591 h 68"/>
                <a:gd name="T36" fmla="*/ 3 w 106"/>
                <a:gd name="T37" fmla="*/ 761 h 68"/>
                <a:gd name="T38" fmla="*/ 7 w 106"/>
                <a:gd name="T39" fmla="*/ 864 h 68"/>
                <a:gd name="T40" fmla="*/ 10 w 106"/>
                <a:gd name="T41" fmla="*/ 902 h 68"/>
                <a:gd name="T42" fmla="*/ 10 w 106"/>
                <a:gd name="T43" fmla="*/ 90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Text Box 56"/>
            <p:cNvSpPr txBox="1">
              <a:spLocks noChangeArrowheads="1"/>
            </p:cNvSpPr>
            <p:nvPr/>
          </p:nvSpPr>
          <p:spPr bwMode="auto">
            <a:xfrm>
              <a:off x="4463" y="157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D</a:t>
              </a:r>
            </a:p>
          </p:txBody>
        </p:sp>
      </p:grpSp>
      <p:grpSp>
        <p:nvGrpSpPr>
          <p:cNvPr id="58" name="Group 79"/>
          <p:cNvGrpSpPr>
            <a:grpSpLocks/>
          </p:cNvGrpSpPr>
          <p:nvPr/>
        </p:nvGrpSpPr>
        <p:grpSpPr bwMode="auto">
          <a:xfrm>
            <a:off x="3868738" y="3449638"/>
            <a:ext cx="495300" cy="366712"/>
            <a:chOff x="4459" y="1669"/>
            <a:chExt cx="312" cy="231"/>
          </a:xfrm>
        </p:grpSpPr>
        <p:sp>
          <p:nvSpPr>
            <p:cNvPr id="27687" name="Freeform 57"/>
            <p:cNvSpPr>
              <a:spLocks/>
            </p:cNvSpPr>
            <p:nvPr/>
          </p:nvSpPr>
          <p:spPr bwMode="auto">
            <a:xfrm>
              <a:off x="4459" y="1813"/>
              <a:ext cx="91" cy="86"/>
            </a:xfrm>
            <a:custGeom>
              <a:avLst/>
              <a:gdLst>
                <a:gd name="T0" fmla="*/ 10 w 106"/>
                <a:gd name="T1" fmla="*/ 902 h 68"/>
                <a:gd name="T2" fmla="*/ 10 w 106"/>
                <a:gd name="T3" fmla="*/ 902 h 68"/>
                <a:gd name="T4" fmla="*/ 14 w 106"/>
                <a:gd name="T5" fmla="*/ 864 h 68"/>
                <a:gd name="T6" fmla="*/ 17 w 106"/>
                <a:gd name="T7" fmla="*/ 761 h 68"/>
                <a:gd name="T8" fmla="*/ 18 w 106"/>
                <a:gd name="T9" fmla="*/ 591 h 68"/>
                <a:gd name="T10" fmla="*/ 20 w 106"/>
                <a:gd name="T11" fmla="*/ 417 h 68"/>
                <a:gd name="T12" fmla="*/ 20 w 106"/>
                <a:gd name="T13" fmla="*/ 417 h 68"/>
                <a:gd name="T14" fmla="*/ 18 w 106"/>
                <a:gd name="T15" fmla="*/ 249 h 68"/>
                <a:gd name="T16" fmla="*/ 17 w 106"/>
                <a:gd name="T17" fmla="*/ 120 h 68"/>
                <a:gd name="T18" fmla="*/ 14 w 106"/>
                <a:gd name="T19" fmla="*/ 40 h 68"/>
                <a:gd name="T20" fmla="*/ 10 w 106"/>
                <a:gd name="T21" fmla="*/ 0 h 68"/>
                <a:gd name="T22" fmla="*/ 10 w 106"/>
                <a:gd name="T23" fmla="*/ 0 h 68"/>
                <a:gd name="T24" fmla="*/ 7 w 106"/>
                <a:gd name="T25" fmla="*/ 40 h 68"/>
                <a:gd name="T26" fmla="*/ 3 w 106"/>
                <a:gd name="T27" fmla="*/ 120 h 68"/>
                <a:gd name="T28" fmla="*/ 3 w 106"/>
                <a:gd name="T29" fmla="*/ 249 h 68"/>
                <a:gd name="T30" fmla="*/ 0 w 106"/>
                <a:gd name="T31" fmla="*/ 417 h 68"/>
                <a:gd name="T32" fmla="*/ 0 w 106"/>
                <a:gd name="T33" fmla="*/ 417 h 68"/>
                <a:gd name="T34" fmla="*/ 3 w 106"/>
                <a:gd name="T35" fmla="*/ 591 h 68"/>
                <a:gd name="T36" fmla="*/ 3 w 106"/>
                <a:gd name="T37" fmla="*/ 761 h 68"/>
                <a:gd name="T38" fmla="*/ 7 w 106"/>
                <a:gd name="T39" fmla="*/ 864 h 68"/>
                <a:gd name="T40" fmla="*/ 10 w 106"/>
                <a:gd name="T41" fmla="*/ 902 h 68"/>
                <a:gd name="T42" fmla="*/ 10 w 106"/>
                <a:gd name="T43" fmla="*/ 90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>
              <a:off x="4559" y="166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E</a:t>
              </a:r>
            </a:p>
          </p:txBody>
        </p:sp>
      </p:grpSp>
      <p:grpSp>
        <p:nvGrpSpPr>
          <p:cNvPr id="61" name="Group 80"/>
          <p:cNvGrpSpPr>
            <a:grpSpLocks/>
          </p:cNvGrpSpPr>
          <p:nvPr/>
        </p:nvGrpSpPr>
        <p:grpSpPr bwMode="auto">
          <a:xfrm>
            <a:off x="4656138" y="4948238"/>
            <a:ext cx="482600" cy="366712"/>
            <a:chOff x="4555" y="1765"/>
            <a:chExt cx="304" cy="231"/>
          </a:xfrm>
        </p:grpSpPr>
        <p:sp>
          <p:nvSpPr>
            <p:cNvPr id="27685" name="Freeform 59"/>
            <p:cNvSpPr>
              <a:spLocks/>
            </p:cNvSpPr>
            <p:nvPr/>
          </p:nvSpPr>
          <p:spPr bwMode="auto">
            <a:xfrm>
              <a:off x="4555" y="1909"/>
              <a:ext cx="91" cy="86"/>
            </a:xfrm>
            <a:custGeom>
              <a:avLst/>
              <a:gdLst>
                <a:gd name="T0" fmla="*/ 10 w 106"/>
                <a:gd name="T1" fmla="*/ 902 h 68"/>
                <a:gd name="T2" fmla="*/ 10 w 106"/>
                <a:gd name="T3" fmla="*/ 902 h 68"/>
                <a:gd name="T4" fmla="*/ 14 w 106"/>
                <a:gd name="T5" fmla="*/ 864 h 68"/>
                <a:gd name="T6" fmla="*/ 17 w 106"/>
                <a:gd name="T7" fmla="*/ 761 h 68"/>
                <a:gd name="T8" fmla="*/ 18 w 106"/>
                <a:gd name="T9" fmla="*/ 591 h 68"/>
                <a:gd name="T10" fmla="*/ 20 w 106"/>
                <a:gd name="T11" fmla="*/ 417 h 68"/>
                <a:gd name="T12" fmla="*/ 20 w 106"/>
                <a:gd name="T13" fmla="*/ 417 h 68"/>
                <a:gd name="T14" fmla="*/ 18 w 106"/>
                <a:gd name="T15" fmla="*/ 249 h 68"/>
                <a:gd name="T16" fmla="*/ 17 w 106"/>
                <a:gd name="T17" fmla="*/ 120 h 68"/>
                <a:gd name="T18" fmla="*/ 14 w 106"/>
                <a:gd name="T19" fmla="*/ 40 h 68"/>
                <a:gd name="T20" fmla="*/ 10 w 106"/>
                <a:gd name="T21" fmla="*/ 0 h 68"/>
                <a:gd name="T22" fmla="*/ 10 w 106"/>
                <a:gd name="T23" fmla="*/ 0 h 68"/>
                <a:gd name="T24" fmla="*/ 7 w 106"/>
                <a:gd name="T25" fmla="*/ 40 h 68"/>
                <a:gd name="T26" fmla="*/ 3 w 106"/>
                <a:gd name="T27" fmla="*/ 120 h 68"/>
                <a:gd name="T28" fmla="*/ 3 w 106"/>
                <a:gd name="T29" fmla="*/ 249 h 68"/>
                <a:gd name="T30" fmla="*/ 0 w 106"/>
                <a:gd name="T31" fmla="*/ 417 h 68"/>
                <a:gd name="T32" fmla="*/ 0 w 106"/>
                <a:gd name="T33" fmla="*/ 417 h 68"/>
                <a:gd name="T34" fmla="*/ 3 w 106"/>
                <a:gd name="T35" fmla="*/ 591 h 68"/>
                <a:gd name="T36" fmla="*/ 3 w 106"/>
                <a:gd name="T37" fmla="*/ 761 h 68"/>
                <a:gd name="T38" fmla="*/ 7 w 106"/>
                <a:gd name="T39" fmla="*/ 864 h 68"/>
                <a:gd name="T40" fmla="*/ 10 w 106"/>
                <a:gd name="T41" fmla="*/ 902 h 68"/>
                <a:gd name="T42" fmla="*/ 10 w 106"/>
                <a:gd name="T43" fmla="*/ 90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Text Box 60"/>
            <p:cNvSpPr txBox="1">
              <a:spLocks noChangeArrowheads="1"/>
            </p:cNvSpPr>
            <p:nvPr/>
          </p:nvSpPr>
          <p:spPr bwMode="auto">
            <a:xfrm>
              <a:off x="4655" y="176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F</a:t>
              </a:r>
            </a:p>
          </p:txBody>
        </p:sp>
      </p:grpSp>
      <p:grpSp>
        <p:nvGrpSpPr>
          <p:cNvPr id="64" name="Group 76"/>
          <p:cNvGrpSpPr>
            <a:grpSpLocks/>
          </p:cNvGrpSpPr>
          <p:nvPr/>
        </p:nvGrpSpPr>
        <p:grpSpPr bwMode="auto">
          <a:xfrm>
            <a:off x="1595438" y="1316038"/>
            <a:ext cx="495300" cy="366712"/>
            <a:chOff x="1571" y="861"/>
            <a:chExt cx="312" cy="231"/>
          </a:xfrm>
        </p:grpSpPr>
        <p:sp>
          <p:nvSpPr>
            <p:cNvPr id="27683" name="Freeform 74"/>
            <p:cNvSpPr>
              <a:spLocks/>
            </p:cNvSpPr>
            <p:nvPr/>
          </p:nvSpPr>
          <p:spPr bwMode="auto">
            <a:xfrm>
              <a:off x="1571" y="1005"/>
              <a:ext cx="91" cy="86"/>
            </a:xfrm>
            <a:custGeom>
              <a:avLst/>
              <a:gdLst>
                <a:gd name="T0" fmla="*/ 10 w 106"/>
                <a:gd name="T1" fmla="*/ 902 h 68"/>
                <a:gd name="T2" fmla="*/ 10 w 106"/>
                <a:gd name="T3" fmla="*/ 902 h 68"/>
                <a:gd name="T4" fmla="*/ 14 w 106"/>
                <a:gd name="T5" fmla="*/ 864 h 68"/>
                <a:gd name="T6" fmla="*/ 17 w 106"/>
                <a:gd name="T7" fmla="*/ 761 h 68"/>
                <a:gd name="T8" fmla="*/ 18 w 106"/>
                <a:gd name="T9" fmla="*/ 591 h 68"/>
                <a:gd name="T10" fmla="*/ 20 w 106"/>
                <a:gd name="T11" fmla="*/ 417 h 68"/>
                <a:gd name="T12" fmla="*/ 20 w 106"/>
                <a:gd name="T13" fmla="*/ 417 h 68"/>
                <a:gd name="T14" fmla="*/ 18 w 106"/>
                <a:gd name="T15" fmla="*/ 249 h 68"/>
                <a:gd name="T16" fmla="*/ 17 w 106"/>
                <a:gd name="T17" fmla="*/ 120 h 68"/>
                <a:gd name="T18" fmla="*/ 14 w 106"/>
                <a:gd name="T19" fmla="*/ 40 h 68"/>
                <a:gd name="T20" fmla="*/ 10 w 106"/>
                <a:gd name="T21" fmla="*/ 0 h 68"/>
                <a:gd name="T22" fmla="*/ 10 w 106"/>
                <a:gd name="T23" fmla="*/ 0 h 68"/>
                <a:gd name="T24" fmla="*/ 7 w 106"/>
                <a:gd name="T25" fmla="*/ 40 h 68"/>
                <a:gd name="T26" fmla="*/ 3 w 106"/>
                <a:gd name="T27" fmla="*/ 120 h 68"/>
                <a:gd name="T28" fmla="*/ 3 w 106"/>
                <a:gd name="T29" fmla="*/ 249 h 68"/>
                <a:gd name="T30" fmla="*/ 0 w 106"/>
                <a:gd name="T31" fmla="*/ 417 h 68"/>
                <a:gd name="T32" fmla="*/ 0 w 106"/>
                <a:gd name="T33" fmla="*/ 417 h 68"/>
                <a:gd name="T34" fmla="*/ 3 w 106"/>
                <a:gd name="T35" fmla="*/ 591 h 68"/>
                <a:gd name="T36" fmla="*/ 3 w 106"/>
                <a:gd name="T37" fmla="*/ 761 h 68"/>
                <a:gd name="T38" fmla="*/ 7 w 106"/>
                <a:gd name="T39" fmla="*/ 864 h 68"/>
                <a:gd name="T40" fmla="*/ 10 w 106"/>
                <a:gd name="T41" fmla="*/ 902 h 68"/>
                <a:gd name="T42" fmla="*/ 10 w 106"/>
                <a:gd name="T43" fmla="*/ 90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Text Box 75"/>
            <p:cNvSpPr txBox="1">
              <a:spLocks noChangeArrowheads="1"/>
            </p:cNvSpPr>
            <p:nvPr/>
          </p:nvSpPr>
          <p:spPr bwMode="auto">
            <a:xfrm>
              <a:off x="1671" y="86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B</a:t>
              </a:r>
            </a:p>
          </p:txBody>
        </p:sp>
      </p:grpSp>
      <p:grpSp>
        <p:nvGrpSpPr>
          <p:cNvPr id="67" name="Group 83"/>
          <p:cNvGrpSpPr>
            <a:grpSpLocks/>
          </p:cNvGrpSpPr>
          <p:nvPr/>
        </p:nvGrpSpPr>
        <p:grpSpPr bwMode="auto">
          <a:xfrm>
            <a:off x="3716338" y="1912938"/>
            <a:ext cx="1512887" cy="877887"/>
            <a:chOff x="2915" y="1205"/>
            <a:chExt cx="953" cy="553"/>
          </a:xfrm>
        </p:grpSpPr>
        <p:sp>
          <p:nvSpPr>
            <p:cNvPr id="27680" name="Freeform 67"/>
            <p:cNvSpPr>
              <a:spLocks/>
            </p:cNvSpPr>
            <p:nvPr/>
          </p:nvSpPr>
          <p:spPr bwMode="auto">
            <a:xfrm>
              <a:off x="2915" y="1349"/>
              <a:ext cx="91" cy="86"/>
            </a:xfrm>
            <a:custGeom>
              <a:avLst/>
              <a:gdLst>
                <a:gd name="T0" fmla="*/ 10 w 106"/>
                <a:gd name="T1" fmla="*/ 902 h 68"/>
                <a:gd name="T2" fmla="*/ 10 w 106"/>
                <a:gd name="T3" fmla="*/ 902 h 68"/>
                <a:gd name="T4" fmla="*/ 14 w 106"/>
                <a:gd name="T5" fmla="*/ 864 h 68"/>
                <a:gd name="T6" fmla="*/ 17 w 106"/>
                <a:gd name="T7" fmla="*/ 761 h 68"/>
                <a:gd name="T8" fmla="*/ 18 w 106"/>
                <a:gd name="T9" fmla="*/ 591 h 68"/>
                <a:gd name="T10" fmla="*/ 20 w 106"/>
                <a:gd name="T11" fmla="*/ 417 h 68"/>
                <a:gd name="T12" fmla="*/ 20 w 106"/>
                <a:gd name="T13" fmla="*/ 417 h 68"/>
                <a:gd name="T14" fmla="*/ 18 w 106"/>
                <a:gd name="T15" fmla="*/ 249 h 68"/>
                <a:gd name="T16" fmla="*/ 17 w 106"/>
                <a:gd name="T17" fmla="*/ 120 h 68"/>
                <a:gd name="T18" fmla="*/ 14 w 106"/>
                <a:gd name="T19" fmla="*/ 40 h 68"/>
                <a:gd name="T20" fmla="*/ 10 w 106"/>
                <a:gd name="T21" fmla="*/ 0 h 68"/>
                <a:gd name="T22" fmla="*/ 10 w 106"/>
                <a:gd name="T23" fmla="*/ 0 h 68"/>
                <a:gd name="T24" fmla="*/ 7 w 106"/>
                <a:gd name="T25" fmla="*/ 40 h 68"/>
                <a:gd name="T26" fmla="*/ 3 w 106"/>
                <a:gd name="T27" fmla="*/ 120 h 68"/>
                <a:gd name="T28" fmla="*/ 3 w 106"/>
                <a:gd name="T29" fmla="*/ 249 h 68"/>
                <a:gd name="T30" fmla="*/ 0 w 106"/>
                <a:gd name="T31" fmla="*/ 417 h 68"/>
                <a:gd name="T32" fmla="*/ 0 w 106"/>
                <a:gd name="T33" fmla="*/ 417 h 68"/>
                <a:gd name="T34" fmla="*/ 3 w 106"/>
                <a:gd name="T35" fmla="*/ 591 h 68"/>
                <a:gd name="T36" fmla="*/ 3 w 106"/>
                <a:gd name="T37" fmla="*/ 761 h 68"/>
                <a:gd name="T38" fmla="*/ 7 w 106"/>
                <a:gd name="T39" fmla="*/ 864 h 68"/>
                <a:gd name="T40" fmla="*/ 10 w 106"/>
                <a:gd name="T41" fmla="*/ 902 h 68"/>
                <a:gd name="T42" fmla="*/ 10 w 106"/>
                <a:gd name="T43" fmla="*/ 90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Text Box 68"/>
            <p:cNvSpPr txBox="1">
              <a:spLocks noChangeArrowheads="1"/>
            </p:cNvSpPr>
            <p:nvPr/>
          </p:nvSpPr>
          <p:spPr bwMode="auto">
            <a:xfrm>
              <a:off x="3015" y="120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U</a:t>
              </a:r>
            </a:p>
          </p:txBody>
        </p:sp>
        <p:sp>
          <p:nvSpPr>
            <p:cNvPr id="27682" name="Text Box 82"/>
            <p:cNvSpPr txBox="1">
              <a:spLocks noChangeArrowheads="1"/>
            </p:cNvSpPr>
            <p:nvPr/>
          </p:nvSpPr>
          <p:spPr bwMode="auto">
            <a:xfrm>
              <a:off x="2944" y="1527"/>
              <a:ext cx="9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Unattainable</a:t>
              </a:r>
            </a:p>
          </p:txBody>
        </p:sp>
      </p:grpSp>
      <p:grpSp>
        <p:nvGrpSpPr>
          <p:cNvPr id="71" name="Group 85"/>
          <p:cNvGrpSpPr>
            <a:grpSpLocks/>
          </p:cNvGrpSpPr>
          <p:nvPr/>
        </p:nvGrpSpPr>
        <p:grpSpPr bwMode="auto">
          <a:xfrm>
            <a:off x="1700213" y="2957513"/>
            <a:ext cx="1162050" cy="833437"/>
            <a:chOff x="1645" y="1863"/>
            <a:chExt cx="732" cy="525"/>
          </a:xfrm>
        </p:grpSpPr>
        <p:sp>
          <p:nvSpPr>
            <p:cNvPr id="27677" name="Freeform 65"/>
            <p:cNvSpPr>
              <a:spLocks/>
            </p:cNvSpPr>
            <p:nvPr/>
          </p:nvSpPr>
          <p:spPr bwMode="auto">
            <a:xfrm>
              <a:off x="2067" y="2301"/>
              <a:ext cx="91" cy="86"/>
            </a:xfrm>
            <a:custGeom>
              <a:avLst/>
              <a:gdLst>
                <a:gd name="T0" fmla="*/ 10 w 106"/>
                <a:gd name="T1" fmla="*/ 902 h 68"/>
                <a:gd name="T2" fmla="*/ 10 w 106"/>
                <a:gd name="T3" fmla="*/ 902 h 68"/>
                <a:gd name="T4" fmla="*/ 14 w 106"/>
                <a:gd name="T5" fmla="*/ 864 h 68"/>
                <a:gd name="T6" fmla="*/ 17 w 106"/>
                <a:gd name="T7" fmla="*/ 761 h 68"/>
                <a:gd name="T8" fmla="*/ 18 w 106"/>
                <a:gd name="T9" fmla="*/ 591 h 68"/>
                <a:gd name="T10" fmla="*/ 20 w 106"/>
                <a:gd name="T11" fmla="*/ 417 h 68"/>
                <a:gd name="T12" fmla="*/ 20 w 106"/>
                <a:gd name="T13" fmla="*/ 417 h 68"/>
                <a:gd name="T14" fmla="*/ 18 w 106"/>
                <a:gd name="T15" fmla="*/ 249 h 68"/>
                <a:gd name="T16" fmla="*/ 17 w 106"/>
                <a:gd name="T17" fmla="*/ 120 h 68"/>
                <a:gd name="T18" fmla="*/ 14 w 106"/>
                <a:gd name="T19" fmla="*/ 40 h 68"/>
                <a:gd name="T20" fmla="*/ 10 w 106"/>
                <a:gd name="T21" fmla="*/ 0 h 68"/>
                <a:gd name="T22" fmla="*/ 10 w 106"/>
                <a:gd name="T23" fmla="*/ 0 h 68"/>
                <a:gd name="T24" fmla="*/ 7 w 106"/>
                <a:gd name="T25" fmla="*/ 40 h 68"/>
                <a:gd name="T26" fmla="*/ 3 w 106"/>
                <a:gd name="T27" fmla="*/ 120 h 68"/>
                <a:gd name="T28" fmla="*/ 3 w 106"/>
                <a:gd name="T29" fmla="*/ 249 h 68"/>
                <a:gd name="T30" fmla="*/ 0 w 106"/>
                <a:gd name="T31" fmla="*/ 417 h 68"/>
                <a:gd name="T32" fmla="*/ 0 w 106"/>
                <a:gd name="T33" fmla="*/ 417 h 68"/>
                <a:gd name="T34" fmla="*/ 3 w 106"/>
                <a:gd name="T35" fmla="*/ 591 h 68"/>
                <a:gd name="T36" fmla="*/ 3 w 106"/>
                <a:gd name="T37" fmla="*/ 761 h 68"/>
                <a:gd name="T38" fmla="*/ 7 w 106"/>
                <a:gd name="T39" fmla="*/ 864 h 68"/>
                <a:gd name="T40" fmla="*/ 10 w 106"/>
                <a:gd name="T41" fmla="*/ 902 h 68"/>
                <a:gd name="T42" fmla="*/ 10 w 106"/>
                <a:gd name="T43" fmla="*/ 90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Text Box 66"/>
            <p:cNvSpPr txBox="1">
              <a:spLocks noChangeArrowheads="1"/>
            </p:cNvSpPr>
            <p:nvPr/>
          </p:nvSpPr>
          <p:spPr bwMode="auto">
            <a:xfrm>
              <a:off x="2167" y="2157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I</a:t>
              </a:r>
            </a:p>
          </p:txBody>
        </p:sp>
        <p:sp>
          <p:nvSpPr>
            <p:cNvPr id="27679" name="Text Box 84"/>
            <p:cNvSpPr txBox="1">
              <a:spLocks noChangeArrowheads="1"/>
            </p:cNvSpPr>
            <p:nvPr/>
          </p:nvSpPr>
          <p:spPr bwMode="auto">
            <a:xfrm>
              <a:off x="1645" y="1863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Inefficient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" grpId="0" build="p"/>
      <p:bldP spid="7" grpId="0" animBg="1"/>
      <p:bldP spid="8" grpId="0" animBg="1"/>
      <p:bldP spid="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197290" y="532263"/>
            <a:ext cx="6946710" cy="5970754"/>
          </a:xfrm>
        </p:spPr>
        <p:txBody>
          <a:bodyPr/>
          <a:lstStyle/>
          <a:p>
            <a:r>
              <a:rPr lang="en-US" dirty="0" smtClean="0">
                <a:solidFill>
                  <a:srgbClr val="004376"/>
                </a:solidFill>
              </a:rPr>
              <a:t>Why </a:t>
            </a:r>
            <a:r>
              <a:rPr lang="en-US" dirty="0">
                <a:solidFill>
                  <a:srgbClr val="004376"/>
                </a:solidFill>
              </a:rPr>
              <a:t>are you reading this book right now rather than doing something else?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What </a:t>
            </a:r>
            <a:r>
              <a:rPr lang="en-US" dirty="0">
                <a:solidFill>
                  <a:srgbClr val="004376"/>
                </a:solidFill>
              </a:rPr>
              <a:t>is college costing you?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Why </a:t>
            </a:r>
            <a:r>
              <a:rPr lang="en-US" dirty="0">
                <a:solidFill>
                  <a:srgbClr val="004376"/>
                </a:solidFill>
              </a:rPr>
              <a:t>will you eventually major in one subject rather than continue to </a:t>
            </a:r>
            <a:r>
              <a:rPr lang="en-US" dirty="0" smtClean="0">
                <a:solidFill>
                  <a:srgbClr val="004376"/>
                </a:solidFill>
              </a:rPr>
              <a:t>take courses </a:t>
            </a:r>
            <a:r>
              <a:rPr lang="en-US" dirty="0">
                <a:solidFill>
                  <a:srgbClr val="004376"/>
                </a:solidFill>
              </a:rPr>
              <a:t>in various subjects?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Why </a:t>
            </a:r>
            <a:r>
              <a:rPr lang="en-US" dirty="0">
                <a:solidFill>
                  <a:srgbClr val="004376"/>
                </a:solidFill>
              </a:rPr>
              <a:t>is fast food so fast?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Why </a:t>
            </a:r>
            <a:r>
              <a:rPr lang="en-US" dirty="0">
                <a:solidFill>
                  <a:srgbClr val="004376"/>
                </a:solidFill>
              </a:rPr>
              <a:t>is there no point crying over spilled milk?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Why </a:t>
            </a:r>
            <a:r>
              <a:rPr lang="en-US" dirty="0">
                <a:solidFill>
                  <a:srgbClr val="004376"/>
                </a:solidFill>
              </a:rPr>
              <a:t>does common ownership often lead to common neglect</a:t>
            </a:r>
            <a:r>
              <a:rPr lang="en-US" dirty="0" smtClean="0">
                <a:solidFill>
                  <a:srgbClr val="004376"/>
                </a:solidFill>
              </a:rPr>
              <a:t>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Shape of the PPF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Movement down along PPF</a:t>
            </a:r>
          </a:p>
          <a:p>
            <a:pPr lvl="1" eaLnBrk="1" hangingPunct="1"/>
            <a:r>
              <a:rPr lang="en-US" dirty="0" smtClean="0"/>
              <a:t>Give up some consumer goods to get more capital goods</a:t>
            </a:r>
          </a:p>
          <a:p>
            <a:r>
              <a:rPr lang="en-US" dirty="0" smtClean="0"/>
              <a:t>Law of increasing opportunity costs </a:t>
            </a:r>
          </a:p>
          <a:p>
            <a:pPr lvl="1"/>
            <a:r>
              <a:rPr lang="en-US" dirty="0" smtClean="0"/>
              <a:t>To produce more of one good, a successively larger amount of the other good must be sacrificed</a:t>
            </a:r>
          </a:p>
          <a:p>
            <a:pPr lvl="1" eaLnBrk="1" hangingPunct="1"/>
            <a:r>
              <a:rPr lang="en-US" dirty="0" smtClean="0"/>
              <a:t>Slope of PPF</a:t>
            </a:r>
          </a:p>
          <a:p>
            <a:pPr lvl="2" eaLnBrk="1" hangingPunct="1"/>
            <a:r>
              <a:rPr lang="en-US" dirty="0" smtClean="0"/>
              <a:t>Opportunity cost of 1 unit of capital goods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63615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Shift the PPF?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Economic growth </a:t>
            </a:r>
          </a:p>
          <a:p>
            <a:pPr lvl="1">
              <a:defRPr/>
            </a:pPr>
            <a:r>
              <a:rPr lang="en-US" dirty="0"/>
              <a:t>An increase in the economy’s ability to produce goods and services</a:t>
            </a:r>
          </a:p>
          <a:p>
            <a:pPr lvl="1">
              <a:defRPr/>
            </a:pPr>
            <a:r>
              <a:rPr lang="en-US" dirty="0"/>
              <a:t>Outward shift of the economy’s PPF  </a:t>
            </a:r>
          </a:p>
          <a:p>
            <a:pPr marL="647700" indent="-647700" eaLnBrk="1" hangingPunct="1">
              <a:buFontTx/>
              <a:buAutoNum type="arabicPeriod"/>
              <a:defRPr/>
            </a:pPr>
            <a:r>
              <a:rPr lang="en-US" dirty="0"/>
              <a:t>Changes in resource availability</a:t>
            </a:r>
          </a:p>
          <a:p>
            <a:pPr marL="1066800" lvl="1" indent="-609600" eaLnBrk="1" hangingPunct="1">
              <a:buFontTx/>
              <a:buChar char="•"/>
              <a:defRPr/>
            </a:pPr>
            <a:r>
              <a:rPr lang="en-US" dirty="0"/>
              <a:t>Outward shift of PPF – increase in:</a:t>
            </a:r>
          </a:p>
          <a:p>
            <a:pPr marL="1447800" lvl="2" indent="-533400" eaLnBrk="1" hangingPunct="1">
              <a:defRPr/>
            </a:pPr>
            <a:r>
              <a:rPr lang="en-US" dirty="0"/>
              <a:t>Size, health of labor force</a:t>
            </a:r>
          </a:p>
          <a:p>
            <a:pPr marL="1447800" lvl="2" indent="-533400" eaLnBrk="1" hangingPunct="1">
              <a:defRPr/>
            </a:pPr>
            <a:r>
              <a:rPr lang="en-US" dirty="0"/>
              <a:t>Skills of labor force</a:t>
            </a:r>
          </a:p>
          <a:p>
            <a:pPr marL="1447800" lvl="2" indent="-533400" eaLnBrk="1" hangingPunct="1">
              <a:defRPr/>
            </a:pPr>
            <a:r>
              <a:rPr lang="en-US" dirty="0"/>
              <a:t>Availability of other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46886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Shift the PPF?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7700" indent="-647700" eaLnBrk="1" hangingPunct="1">
              <a:buFontTx/>
              <a:buAutoNum type="arabicPeriod" startAt="2"/>
            </a:pPr>
            <a:r>
              <a:rPr lang="en-US" sz="3350" dirty="0" smtClean="0"/>
              <a:t>Increases in capital stock</a:t>
            </a:r>
          </a:p>
          <a:p>
            <a:pPr marL="1066800" lvl="1" indent="-609600" eaLnBrk="1" hangingPunct="1">
              <a:buFontTx/>
              <a:buChar char="•"/>
            </a:pPr>
            <a:r>
              <a:rPr lang="en-US" dirty="0" smtClean="0"/>
              <a:t>More output; outward shift of PPF</a:t>
            </a:r>
          </a:p>
          <a:p>
            <a:pPr marL="0" indent="0" eaLnBrk="1" hangingPunct="1">
              <a:buNone/>
            </a:pPr>
            <a:r>
              <a:rPr lang="en-US" sz="3350" dirty="0" smtClean="0"/>
              <a:t>3. Technological change and more know-how</a:t>
            </a:r>
          </a:p>
          <a:p>
            <a:pPr marL="1066800" lvl="1" indent="-609600" eaLnBrk="1" hangingPunct="1">
              <a:buFontTx/>
              <a:buChar char="•"/>
            </a:pPr>
            <a:r>
              <a:rPr lang="en-US" dirty="0" smtClean="0"/>
              <a:t>Employs resources more efficiently</a:t>
            </a:r>
          </a:p>
          <a:p>
            <a:pPr marL="1066800" lvl="1" indent="-609600" eaLnBrk="1" hangingPunct="1">
              <a:buFontTx/>
              <a:buChar char="•"/>
            </a:pPr>
            <a:r>
              <a:rPr lang="en-US" dirty="0" smtClean="0"/>
              <a:t>Outward shift of PPF</a:t>
            </a:r>
          </a:p>
          <a:p>
            <a:pPr marL="647700" indent="-647700" eaLnBrk="1" hangingPunct="1">
              <a:buFontTx/>
              <a:buAutoNum type="arabicPeriod" startAt="4"/>
            </a:pPr>
            <a:r>
              <a:rPr lang="en-US" sz="3350" dirty="0" smtClean="0"/>
              <a:t>Improvements in the rules of the game</a:t>
            </a:r>
          </a:p>
          <a:p>
            <a:pPr marL="1066800" lvl="1" indent="-609600" eaLnBrk="1" hangingPunct="1">
              <a:buFontTx/>
              <a:buChar char="•"/>
            </a:pPr>
            <a:r>
              <a:rPr lang="en-US" dirty="0" smtClean="0"/>
              <a:t>Formal and informal institutions</a:t>
            </a:r>
          </a:p>
          <a:p>
            <a:pPr marL="1066800" lvl="1" indent="-609600" eaLnBrk="1" hangingPunct="1">
              <a:buFontTx/>
              <a:buChar char="•"/>
            </a:pPr>
            <a:r>
              <a:rPr lang="en-US" dirty="0" smtClean="0"/>
              <a:t>Economic growth</a:t>
            </a:r>
          </a:p>
          <a:p>
            <a:pPr marL="1066800" lvl="1" indent="-609600" eaLnBrk="1" hangingPunct="1">
              <a:buFontTx/>
              <a:buChar char="•"/>
            </a:pPr>
            <a:r>
              <a:rPr lang="en-US" dirty="0" smtClean="0"/>
              <a:t>Outward shift of PPF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56485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 (a), (b)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Shifts of the Economy’s PPF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9182" y="5359400"/>
            <a:ext cx="8908693" cy="1120230"/>
          </a:xfrm>
        </p:spPr>
        <p:txBody>
          <a:bodyPr wrap="square" lIns="0" tIns="0" rIns="0" bIns="0" anchor="t" anchorCtr="0"/>
          <a:lstStyle/>
          <a:p>
            <a:r>
              <a:rPr lang="en-US" sz="1500" dirty="0" smtClean="0"/>
              <a:t>	When </a:t>
            </a:r>
            <a:r>
              <a:rPr lang="en-US" sz="1500" dirty="0"/>
              <a:t>the resources available to an economy change, the PPF shifts. If more resources become available, if technology and know-how improve, or if the rules of the game create greater stability, the PPF shifts outward, as in panel (a), indicating that more output can be produced. A decrease in available resources or an upheaval in the rules causes the PPF to shift inward, as in panel (b).</a:t>
            </a: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1890" y="906462"/>
            <a:ext cx="4303986" cy="796214"/>
          </a:xfrm>
        </p:spPr>
        <p:txBody>
          <a:bodyPr/>
          <a:lstStyle/>
          <a:p>
            <a:r>
              <a:rPr lang="en-US" dirty="0" smtClean="0"/>
              <a:t>(a) Increase in available resources, better technology, more know-how, or improvement in the rules of the game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812506" y="906461"/>
            <a:ext cx="4225925" cy="875041"/>
          </a:xfrm>
        </p:spPr>
        <p:txBody>
          <a:bodyPr/>
          <a:lstStyle/>
          <a:p>
            <a:pPr eaLnBrk="1" hangingPunct="1"/>
            <a:r>
              <a:rPr lang="en-US" dirty="0" smtClean="0"/>
              <a:t>(b) Decrease in available resources</a:t>
            </a:r>
          </a:p>
          <a:p>
            <a:pPr eaLnBrk="1" hangingPunct="1"/>
            <a:r>
              <a:rPr lang="en-US" dirty="0" smtClean="0"/>
              <a:t>or </a:t>
            </a:r>
            <a:r>
              <a:rPr lang="en-US" dirty="0"/>
              <a:t>greater uncertainty in the rules</a:t>
            </a:r>
          </a:p>
          <a:p>
            <a:pPr eaLnBrk="1" hangingPunct="1"/>
            <a:r>
              <a:rPr lang="en-US" dirty="0"/>
              <a:t>of the game</a:t>
            </a:r>
            <a:endParaRPr lang="en-US" dirty="0">
              <a:solidFill>
                <a:srgbClr val="660066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03900" y="1920875"/>
            <a:ext cx="2243138" cy="2730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7950" y="1911350"/>
            <a:ext cx="2244725" cy="27320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847725" y="2522538"/>
            <a:ext cx="514350" cy="366712"/>
            <a:chOff x="534" y="1571"/>
            <a:chExt cx="324" cy="231"/>
          </a:xfrm>
        </p:grpSpPr>
        <p:sp>
          <p:nvSpPr>
            <p:cNvPr id="31802" name="Line 14"/>
            <p:cNvSpPr>
              <a:spLocks noChangeShapeType="1"/>
            </p:cNvSpPr>
            <p:nvPr/>
          </p:nvSpPr>
          <p:spPr bwMode="auto">
            <a:xfrm flipH="1">
              <a:off x="774" y="1709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Text Box 21"/>
            <p:cNvSpPr txBox="1">
              <a:spLocks noChangeArrowheads="1"/>
            </p:cNvSpPr>
            <p:nvPr/>
          </p:nvSpPr>
          <p:spPr bwMode="auto">
            <a:xfrm>
              <a:off x="534" y="157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A</a:t>
              </a:r>
            </a:p>
          </p:txBody>
        </p:sp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850900" y="2092325"/>
            <a:ext cx="511175" cy="369888"/>
            <a:chOff x="536" y="1337"/>
            <a:chExt cx="322" cy="233"/>
          </a:xfrm>
        </p:grpSpPr>
        <p:sp>
          <p:nvSpPr>
            <p:cNvPr id="31800" name="Line 16"/>
            <p:cNvSpPr>
              <a:spLocks noChangeShapeType="1"/>
            </p:cNvSpPr>
            <p:nvPr/>
          </p:nvSpPr>
          <p:spPr bwMode="auto">
            <a:xfrm flipH="1">
              <a:off x="774" y="1456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Text Box 23"/>
            <p:cNvSpPr txBox="1">
              <a:spLocks noChangeArrowheads="1"/>
            </p:cNvSpPr>
            <p:nvPr/>
          </p:nvSpPr>
          <p:spPr bwMode="auto">
            <a:xfrm>
              <a:off x="536" y="1337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A′</a:t>
              </a:r>
            </a:p>
          </p:txBody>
        </p:sp>
      </p:grpSp>
      <p:grpSp>
        <p:nvGrpSpPr>
          <p:cNvPr id="15" name="Group 76"/>
          <p:cNvGrpSpPr>
            <a:grpSpLocks/>
          </p:cNvGrpSpPr>
          <p:nvPr/>
        </p:nvGrpSpPr>
        <p:grpSpPr bwMode="auto">
          <a:xfrm>
            <a:off x="2500313" y="4654550"/>
            <a:ext cx="368300" cy="484188"/>
            <a:chOff x="1684" y="2919"/>
            <a:chExt cx="232" cy="305"/>
          </a:xfrm>
        </p:grpSpPr>
        <p:sp>
          <p:nvSpPr>
            <p:cNvPr id="31798" name="Line 32"/>
            <p:cNvSpPr>
              <a:spLocks noChangeShapeType="1"/>
            </p:cNvSpPr>
            <p:nvPr/>
          </p:nvSpPr>
          <p:spPr bwMode="auto">
            <a:xfrm>
              <a:off x="1821" y="2919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Text Box 35"/>
            <p:cNvSpPr txBox="1">
              <a:spLocks noChangeArrowheads="1"/>
            </p:cNvSpPr>
            <p:nvPr/>
          </p:nvSpPr>
          <p:spPr bwMode="auto">
            <a:xfrm>
              <a:off x="1684" y="2991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F′</a:t>
              </a: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2033588" y="4659313"/>
            <a:ext cx="323850" cy="485775"/>
            <a:chOff x="1436" y="2922"/>
            <a:chExt cx="204" cy="306"/>
          </a:xfrm>
        </p:grpSpPr>
        <p:sp>
          <p:nvSpPr>
            <p:cNvPr id="31796" name="Line 31"/>
            <p:cNvSpPr>
              <a:spLocks noChangeShapeType="1"/>
            </p:cNvSpPr>
            <p:nvPr/>
          </p:nvSpPr>
          <p:spPr bwMode="auto">
            <a:xfrm>
              <a:off x="1573" y="2922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Text Box 36"/>
            <p:cNvSpPr txBox="1">
              <a:spLocks noChangeArrowheads="1"/>
            </p:cNvSpPr>
            <p:nvPr/>
          </p:nvSpPr>
          <p:spPr bwMode="auto">
            <a:xfrm>
              <a:off x="1436" y="299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F</a:t>
              </a:r>
            </a:p>
          </p:txBody>
        </p:sp>
      </p:grpSp>
      <p:sp>
        <p:nvSpPr>
          <p:cNvPr id="31757" name="Text Box 49"/>
          <p:cNvSpPr txBox="1">
            <a:spLocks noChangeArrowheads="1"/>
          </p:cNvSpPr>
          <p:nvPr/>
        </p:nvSpPr>
        <p:spPr bwMode="auto">
          <a:xfrm>
            <a:off x="1458913" y="1138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endParaRPr lang="en-US" sz="1800"/>
          </a:p>
        </p:txBody>
      </p:sp>
      <p:sp>
        <p:nvSpPr>
          <p:cNvPr id="23" name="Line 81"/>
          <p:cNvSpPr>
            <a:spLocks noChangeShapeType="1"/>
          </p:cNvSpPr>
          <p:nvPr/>
        </p:nvSpPr>
        <p:spPr bwMode="auto">
          <a:xfrm flipV="1">
            <a:off x="1752600" y="2586038"/>
            <a:ext cx="1651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82"/>
          <p:cNvSpPr>
            <a:spLocks noChangeShapeType="1"/>
          </p:cNvSpPr>
          <p:nvPr/>
        </p:nvSpPr>
        <p:spPr bwMode="auto">
          <a:xfrm flipV="1">
            <a:off x="2349500" y="4046538"/>
            <a:ext cx="2413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84"/>
          <p:cNvGrpSpPr>
            <a:grpSpLocks/>
          </p:cNvGrpSpPr>
          <p:nvPr/>
        </p:nvGrpSpPr>
        <p:grpSpPr bwMode="auto">
          <a:xfrm>
            <a:off x="5292725" y="2514600"/>
            <a:ext cx="514350" cy="366713"/>
            <a:chOff x="534" y="1571"/>
            <a:chExt cx="324" cy="231"/>
          </a:xfrm>
        </p:grpSpPr>
        <p:sp>
          <p:nvSpPr>
            <p:cNvPr id="31794" name="Line 85"/>
            <p:cNvSpPr>
              <a:spLocks noChangeShapeType="1"/>
            </p:cNvSpPr>
            <p:nvPr/>
          </p:nvSpPr>
          <p:spPr bwMode="auto">
            <a:xfrm flipH="1">
              <a:off x="774" y="1709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Text Box 86"/>
            <p:cNvSpPr txBox="1">
              <a:spLocks noChangeArrowheads="1"/>
            </p:cNvSpPr>
            <p:nvPr/>
          </p:nvSpPr>
          <p:spPr bwMode="auto">
            <a:xfrm>
              <a:off x="534" y="157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A</a:t>
              </a:r>
            </a:p>
          </p:txBody>
        </p:sp>
      </p:grpSp>
      <p:grpSp>
        <p:nvGrpSpPr>
          <p:cNvPr id="28" name="Group 87"/>
          <p:cNvGrpSpPr>
            <a:grpSpLocks/>
          </p:cNvGrpSpPr>
          <p:nvPr/>
        </p:nvGrpSpPr>
        <p:grpSpPr bwMode="auto">
          <a:xfrm>
            <a:off x="5283200" y="2900363"/>
            <a:ext cx="511175" cy="369887"/>
            <a:chOff x="536" y="1337"/>
            <a:chExt cx="322" cy="233"/>
          </a:xfrm>
        </p:grpSpPr>
        <p:sp>
          <p:nvSpPr>
            <p:cNvPr id="31792" name="Line 88"/>
            <p:cNvSpPr>
              <a:spLocks noChangeShapeType="1"/>
            </p:cNvSpPr>
            <p:nvPr/>
          </p:nvSpPr>
          <p:spPr bwMode="auto">
            <a:xfrm flipH="1">
              <a:off x="774" y="1456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Text Box 89"/>
            <p:cNvSpPr txBox="1">
              <a:spLocks noChangeArrowheads="1"/>
            </p:cNvSpPr>
            <p:nvPr/>
          </p:nvSpPr>
          <p:spPr bwMode="auto">
            <a:xfrm>
              <a:off x="536" y="1337"/>
              <a:ext cx="2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/>
                <a:t>A″</a:t>
              </a:r>
              <a:endParaRPr lang="en-US" sz="1800" i="1" dirty="0"/>
            </a:p>
          </p:txBody>
        </p:sp>
      </p:grpSp>
      <p:grpSp>
        <p:nvGrpSpPr>
          <p:cNvPr id="31" name="Group 93"/>
          <p:cNvGrpSpPr>
            <a:grpSpLocks/>
          </p:cNvGrpSpPr>
          <p:nvPr/>
        </p:nvGrpSpPr>
        <p:grpSpPr bwMode="auto">
          <a:xfrm>
            <a:off x="6262691" y="4667250"/>
            <a:ext cx="407988" cy="484188"/>
            <a:chOff x="1684" y="2919"/>
            <a:chExt cx="257" cy="305"/>
          </a:xfrm>
        </p:grpSpPr>
        <p:sp>
          <p:nvSpPr>
            <p:cNvPr id="31790" name="Line 94"/>
            <p:cNvSpPr>
              <a:spLocks noChangeShapeType="1"/>
            </p:cNvSpPr>
            <p:nvPr/>
          </p:nvSpPr>
          <p:spPr bwMode="auto">
            <a:xfrm>
              <a:off x="1821" y="2919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Text Box 95"/>
            <p:cNvSpPr txBox="1">
              <a:spLocks noChangeArrowheads="1"/>
            </p:cNvSpPr>
            <p:nvPr/>
          </p:nvSpPr>
          <p:spPr bwMode="auto">
            <a:xfrm>
              <a:off x="1684" y="2991"/>
              <a:ext cx="2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/>
                <a:t>F″</a:t>
              </a:r>
              <a:endParaRPr lang="en-US" sz="1800" i="1" dirty="0"/>
            </a:p>
          </p:txBody>
        </p:sp>
      </p:grpSp>
      <p:grpSp>
        <p:nvGrpSpPr>
          <p:cNvPr id="34" name="Group 96"/>
          <p:cNvGrpSpPr>
            <a:grpSpLocks/>
          </p:cNvGrpSpPr>
          <p:nvPr/>
        </p:nvGrpSpPr>
        <p:grpSpPr bwMode="auto">
          <a:xfrm>
            <a:off x="6526213" y="4659313"/>
            <a:ext cx="323850" cy="485775"/>
            <a:chOff x="1436" y="2922"/>
            <a:chExt cx="204" cy="306"/>
          </a:xfrm>
        </p:grpSpPr>
        <p:sp>
          <p:nvSpPr>
            <p:cNvPr id="31788" name="Line 97"/>
            <p:cNvSpPr>
              <a:spLocks noChangeShapeType="1"/>
            </p:cNvSpPr>
            <p:nvPr/>
          </p:nvSpPr>
          <p:spPr bwMode="auto">
            <a:xfrm>
              <a:off x="1573" y="2922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Text Box 98"/>
            <p:cNvSpPr txBox="1">
              <a:spLocks noChangeArrowheads="1"/>
            </p:cNvSpPr>
            <p:nvPr/>
          </p:nvSpPr>
          <p:spPr bwMode="auto">
            <a:xfrm>
              <a:off x="1436" y="299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F</a:t>
              </a:r>
            </a:p>
          </p:txBody>
        </p:sp>
      </p:grpSp>
      <p:sp>
        <p:nvSpPr>
          <p:cNvPr id="38" name="Line 104"/>
          <p:cNvSpPr>
            <a:spLocks noChangeShapeType="1"/>
          </p:cNvSpPr>
          <p:nvPr/>
        </p:nvSpPr>
        <p:spPr bwMode="auto">
          <a:xfrm flipH="1">
            <a:off x="5969000" y="2852738"/>
            <a:ext cx="1397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05"/>
          <p:cNvSpPr>
            <a:spLocks noChangeShapeType="1"/>
          </p:cNvSpPr>
          <p:nvPr/>
        </p:nvSpPr>
        <p:spPr bwMode="auto">
          <a:xfrm flipH="1">
            <a:off x="6502400" y="4173538"/>
            <a:ext cx="203200" cy="10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1363663" y="2765425"/>
            <a:ext cx="896937" cy="1905000"/>
          </a:xfrm>
          <a:custGeom>
            <a:avLst/>
            <a:gdLst>
              <a:gd name="T0" fmla="*/ 3672 w 896112"/>
              <a:gd name="T1" fmla="*/ 0 h 1905610"/>
              <a:gd name="T2" fmla="*/ 110233 w 896112"/>
              <a:gd name="T3" fmla="*/ 0 h 1905610"/>
              <a:gd name="T4" fmla="*/ 279259 w 896112"/>
              <a:gd name="T5" fmla="*/ 58427 h 1905610"/>
              <a:gd name="T6" fmla="*/ 415216 w 896112"/>
              <a:gd name="T7" fmla="*/ 182587 h 1905610"/>
              <a:gd name="T8" fmla="*/ 587915 w 896112"/>
              <a:gd name="T9" fmla="*/ 427254 h 1905610"/>
              <a:gd name="T10" fmla="*/ 698149 w 896112"/>
              <a:gd name="T11" fmla="*/ 635404 h 1905610"/>
              <a:gd name="T12" fmla="*/ 782662 w 896112"/>
              <a:gd name="T13" fmla="*/ 898330 h 1905610"/>
              <a:gd name="T14" fmla="*/ 852476 w 896112"/>
              <a:gd name="T15" fmla="*/ 1197773 h 1905610"/>
              <a:gd name="T16" fmla="*/ 885547 w 896112"/>
              <a:gd name="T17" fmla="*/ 1617726 h 1905610"/>
              <a:gd name="T18" fmla="*/ 900245 w 896112"/>
              <a:gd name="T19" fmla="*/ 1898910 h 1905610"/>
              <a:gd name="T20" fmla="*/ 7350 w 896112"/>
              <a:gd name="T21" fmla="*/ 1902562 h 1905610"/>
              <a:gd name="T22" fmla="*/ 3672 w 896112"/>
              <a:gd name="T23" fmla="*/ 0 h 19056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6112"/>
              <a:gd name="T37" fmla="*/ 0 h 1905610"/>
              <a:gd name="T38" fmla="*/ 896112 w 896112"/>
              <a:gd name="T39" fmla="*/ 1905610 h 19056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6112" h="1905610">
                <a:moveTo>
                  <a:pt x="3657" y="0"/>
                </a:moveTo>
                <a:lnTo>
                  <a:pt x="109728" y="0"/>
                </a:lnTo>
                <a:lnTo>
                  <a:pt x="277977" y="58522"/>
                </a:lnTo>
                <a:lnTo>
                  <a:pt x="413309" y="182880"/>
                </a:lnTo>
                <a:lnTo>
                  <a:pt x="585216" y="427939"/>
                </a:lnTo>
                <a:lnTo>
                  <a:pt x="694944" y="636423"/>
                </a:lnTo>
                <a:lnTo>
                  <a:pt x="779069" y="899770"/>
                </a:lnTo>
                <a:lnTo>
                  <a:pt x="848563" y="1199693"/>
                </a:lnTo>
                <a:lnTo>
                  <a:pt x="881481" y="1620317"/>
                </a:lnTo>
                <a:lnTo>
                  <a:pt x="896112" y="1901952"/>
                </a:lnTo>
                <a:lnTo>
                  <a:pt x="7315" y="1905610"/>
                </a:lnTo>
                <a:cubicBezTo>
                  <a:pt x="3657" y="1261872"/>
                  <a:pt x="0" y="618135"/>
                  <a:pt x="3657" y="0"/>
                </a:cubicBezTo>
                <a:close/>
              </a:path>
            </a:pathLst>
          </a:custGeom>
          <a:solidFill>
            <a:srgbClr val="BBE0E3"/>
          </a:solidFill>
          <a:ln w="9525" cap="flat" cmpd="sng" algn="ctr">
            <a:solidFill>
              <a:srgbClr val="BBE0E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108"/>
          <p:cNvSpPr>
            <a:spLocks/>
          </p:cNvSpPr>
          <p:nvPr/>
        </p:nvSpPr>
        <p:spPr bwMode="auto">
          <a:xfrm>
            <a:off x="1346200" y="2738438"/>
            <a:ext cx="914400" cy="1943100"/>
          </a:xfrm>
          <a:custGeom>
            <a:avLst/>
            <a:gdLst>
              <a:gd name="T0" fmla="*/ 0 w 576"/>
              <a:gd name="T1" fmla="*/ 0 h 1224"/>
              <a:gd name="T2" fmla="*/ 2147483647 w 576"/>
              <a:gd name="T3" fmla="*/ 2147483647 h 1224"/>
              <a:gd name="T4" fmla="*/ 2147483647 w 576"/>
              <a:gd name="T5" fmla="*/ 2147483647 h 1224"/>
              <a:gd name="T6" fmla="*/ 2147483647 w 576"/>
              <a:gd name="T7" fmla="*/ 2147483647 h 1224"/>
              <a:gd name="T8" fmla="*/ 2147483647 w 576"/>
              <a:gd name="T9" fmla="*/ 2147483647 h 1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24"/>
              <a:gd name="T17" fmla="*/ 576 w 576"/>
              <a:gd name="T18" fmla="*/ 1224 h 1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24">
                <a:moveTo>
                  <a:pt x="0" y="0"/>
                </a:moveTo>
                <a:cubicBezTo>
                  <a:pt x="79" y="12"/>
                  <a:pt x="159" y="24"/>
                  <a:pt x="232" y="88"/>
                </a:cubicBezTo>
                <a:cubicBezTo>
                  <a:pt x="305" y="152"/>
                  <a:pt x="388" y="273"/>
                  <a:pt x="440" y="384"/>
                </a:cubicBezTo>
                <a:cubicBezTo>
                  <a:pt x="492" y="495"/>
                  <a:pt x="521" y="612"/>
                  <a:pt x="544" y="752"/>
                </a:cubicBezTo>
                <a:cubicBezTo>
                  <a:pt x="567" y="892"/>
                  <a:pt x="571" y="1058"/>
                  <a:pt x="576" y="122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79"/>
          <p:cNvGrpSpPr>
            <a:grpSpLocks/>
          </p:cNvGrpSpPr>
          <p:nvPr/>
        </p:nvGrpSpPr>
        <p:grpSpPr bwMode="auto">
          <a:xfrm>
            <a:off x="1371600" y="4668838"/>
            <a:ext cx="2284413" cy="690562"/>
            <a:chOff x="864" y="2928"/>
            <a:chExt cx="1439" cy="435"/>
          </a:xfrm>
        </p:grpSpPr>
        <p:sp>
          <p:nvSpPr>
            <p:cNvPr id="31786" name="Line 26"/>
            <p:cNvSpPr>
              <a:spLocks noChangeShapeType="1"/>
            </p:cNvSpPr>
            <p:nvPr/>
          </p:nvSpPr>
          <p:spPr bwMode="auto">
            <a:xfrm flipV="1">
              <a:off x="864" y="2928"/>
              <a:ext cx="1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Text Box 38"/>
            <p:cNvSpPr txBox="1">
              <a:spLocks noChangeArrowheads="1"/>
            </p:cNvSpPr>
            <p:nvPr/>
          </p:nvSpPr>
          <p:spPr bwMode="auto">
            <a:xfrm>
              <a:off x="1307" y="3132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Capital goods</a:t>
              </a:r>
            </a:p>
          </p:txBody>
        </p:sp>
      </p:grpSp>
      <p:sp>
        <p:nvSpPr>
          <p:cNvPr id="45" name="Freeform 44"/>
          <p:cNvSpPr>
            <a:spLocks/>
          </p:cNvSpPr>
          <p:nvPr/>
        </p:nvSpPr>
        <p:spPr bwMode="auto">
          <a:xfrm>
            <a:off x="1362075" y="1897063"/>
            <a:ext cx="2265363" cy="2757487"/>
          </a:xfrm>
          <a:custGeom>
            <a:avLst/>
            <a:gdLst>
              <a:gd name="T0" fmla="*/ 0 w 2265903"/>
              <a:gd name="T1" fmla="*/ 356208 h 2758273"/>
              <a:gd name="T2" fmla="*/ 346255 w 2265903"/>
              <a:gd name="T3" fmla="*/ 431464 h 2758273"/>
              <a:gd name="T4" fmla="*/ 567057 w 2265903"/>
              <a:gd name="T5" fmla="*/ 551874 h 2758273"/>
              <a:gd name="T6" fmla="*/ 777822 w 2265903"/>
              <a:gd name="T7" fmla="*/ 767604 h 2758273"/>
              <a:gd name="T8" fmla="*/ 968511 w 2265903"/>
              <a:gd name="T9" fmla="*/ 1008421 h 2758273"/>
              <a:gd name="T10" fmla="*/ 1124076 w 2265903"/>
              <a:gd name="T11" fmla="*/ 1304427 h 2758273"/>
              <a:gd name="T12" fmla="*/ 1194331 w 2265903"/>
              <a:gd name="T13" fmla="*/ 1495076 h 2758273"/>
              <a:gd name="T14" fmla="*/ 1269604 w 2265903"/>
              <a:gd name="T15" fmla="*/ 1786063 h 2758273"/>
              <a:gd name="T16" fmla="*/ 1324803 w 2265903"/>
              <a:gd name="T17" fmla="*/ 2087083 h 2758273"/>
              <a:gd name="T18" fmla="*/ 1349894 w 2265903"/>
              <a:gd name="T19" fmla="*/ 2548648 h 2758273"/>
              <a:gd name="T20" fmla="*/ 1349894 w 2265903"/>
              <a:gd name="T21" fmla="*/ 2749329 h 2758273"/>
              <a:gd name="T22" fmla="*/ 2263204 w 2265903"/>
              <a:gd name="T23" fmla="*/ 2754345 h 2758273"/>
              <a:gd name="T24" fmla="*/ 2263204 w 2265903"/>
              <a:gd name="T25" fmla="*/ 0 h 2758273"/>
              <a:gd name="T26" fmla="*/ 0 w 2265903"/>
              <a:gd name="T27" fmla="*/ 0 h 2758273"/>
              <a:gd name="T28" fmla="*/ 0 w 2265903"/>
              <a:gd name="T29" fmla="*/ 356208 h 27582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65903"/>
              <a:gd name="T46" fmla="*/ 0 h 2758273"/>
              <a:gd name="T47" fmla="*/ 2265903 w 2265903"/>
              <a:gd name="T48" fmla="*/ 2758273 h 27582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65903" h="2758273">
                <a:moveTo>
                  <a:pt x="0" y="356717"/>
                </a:moveTo>
                <a:lnTo>
                  <a:pt x="346668" y="432079"/>
                </a:lnTo>
                <a:lnTo>
                  <a:pt x="567732" y="552659"/>
                </a:lnTo>
                <a:lnTo>
                  <a:pt x="778747" y="768699"/>
                </a:lnTo>
                <a:lnTo>
                  <a:pt x="969666" y="1009859"/>
                </a:lnTo>
                <a:lnTo>
                  <a:pt x="1125415" y="1306286"/>
                </a:lnTo>
                <a:lnTo>
                  <a:pt x="1195753" y="1497205"/>
                </a:lnTo>
                <a:lnTo>
                  <a:pt x="1271116" y="1788607"/>
                </a:lnTo>
                <a:lnTo>
                  <a:pt x="1326382" y="2090057"/>
                </a:lnTo>
                <a:lnTo>
                  <a:pt x="1351503" y="2552281"/>
                </a:lnTo>
                <a:lnTo>
                  <a:pt x="1351503" y="2753249"/>
                </a:lnTo>
                <a:lnTo>
                  <a:pt x="2265903" y="2758273"/>
                </a:lnTo>
                <a:lnTo>
                  <a:pt x="2265903" y="0"/>
                </a:lnTo>
                <a:lnTo>
                  <a:pt x="0" y="0"/>
                </a:lnTo>
                <a:lnTo>
                  <a:pt x="0" y="356717"/>
                </a:lnTo>
                <a:close/>
              </a:path>
            </a:pathLst>
          </a:custGeom>
          <a:solidFill>
            <a:srgbClr val="FFD7D7"/>
          </a:solidFill>
          <a:ln w="9525" cap="flat" cmpd="sng" algn="ctr">
            <a:solidFill>
              <a:srgbClr val="FFD7D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Freeform 109"/>
          <p:cNvSpPr>
            <a:spLocks/>
          </p:cNvSpPr>
          <p:nvPr/>
        </p:nvSpPr>
        <p:spPr bwMode="auto">
          <a:xfrm>
            <a:off x="1346200" y="2276475"/>
            <a:ext cx="1371600" cy="2387600"/>
          </a:xfrm>
          <a:custGeom>
            <a:avLst/>
            <a:gdLst>
              <a:gd name="T0" fmla="*/ 0 w 576"/>
              <a:gd name="T1" fmla="*/ 0 h 1224"/>
              <a:gd name="T2" fmla="*/ 2147483647 w 576"/>
              <a:gd name="T3" fmla="*/ 2147483647 h 1224"/>
              <a:gd name="T4" fmla="*/ 2147483647 w 576"/>
              <a:gd name="T5" fmla="*/ 2147483647 h 1224"/>
              <a:gd name="T6" fmla="*/ 2147483647 w 576"/>
              <a:gd name="T7" fmla="*/ 2147483647 h 1224"/>
              <a:gd name="T8" fmla="*/ 2147483647 w 576"/>
              <a:gd name="T9" fmla="*/ 2147483647 h 1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24"/>
              <a:gd name="T17" fmla="*/ 576 w 576"/>
              <a:gd name="T18" fmla="*/ 1224 h 1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24">
                <a:moveTo>
                  <a:pt x="0" y="0"/>
                </a:moveTo>
                <a:cubicBezTo>
                  <a:pt x="79" y="12"/>
                  <a:pt x="159" y="24"/>
                  <a:pt x="232" y="88"/>
                </a:cubicBezTo>
                <a:cubicBezTo>
                  <a:pt x="305" y="152"/>
                  <a:pt x="388" y="273"/>
                  <a:pt x="440" y="384"/>
                </a:cubicBezTo>
                <a:cubicBezTo>
                  <a:pt x="492" y="495"/>
                  <a:pt x="521" y="612"/>
                  <a:pt x="544" y="752"/>
                </a:cubicBezTo>
                <a:cubicBezTo>
                  <a:pt x="567" y="892"/>
                  <a:pt x="571" y="1058"/>
                  <a:pt x="576" y="1224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80"/>
          <p:cNvGrpSpPr>
            <a:grpSpLocks/>
          </p:cNvGrpSpPr>
          <p:nvPr/>
        </p:nvGrpSpPr>
        <p:grpSpPr bwMode="auto">
          <a:xfrm>
            <a:off x="485775" y="1908175"/>
            <a:ext cx="885825" cy="2760663"/>
            <a:chOff x="306" y="1189"/>
            <a:chExt cx="558" cy="1739"/>
          </a:xfrm>
        </p:grpSpPr>
        <p:sp>
          <p:nvSpPr>
            <p:cNvPr id="31784" name="Line 9"/>
            <p:cNvSpPr>
              <a:spLocks noChangeShapeType="1"/>
            </p:cNvSpPr>
            <p:nvPr/>
          </p:nvSpPr>
          <p:spPr bwMode="auto">
            <a:xfrm>
              <a:off x="859" y="1189"/>
              <a:ext cx="5" cy="1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Text Box 24"/>
            <p:cNvSpPr txBox="1">
              <a:spLocks noChangeArrowheads="1"/>
            </p:cNvSpPr>
            <p:nvPr/>
          </p:nvSpPr>
          <p:spPr bwMode="auto">
            <a:xfrm rot="-5400000">
              <a:off x="-184" y="1690"/>
              <a:ext cx="1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Consumer goods</a:t>
              </a:r>
            </a:p>
          </p:txBody>
        </p:sp>
      </p:grpSp>
      <p:sp>
        <p:nvSpPr>
          <p:cNvPr id="50" name="Freeform 49"/>
          <p:cNvSpPr>
            <a:spLocks/>
          </p:cNvSpPr>
          <p:nvPr/>
        </p:nvSpPr>
        <p:spPr bwMode="auto">
          <a:xfrm>
            <a:off x="5811838" y="3094038"/>
            <a:ext cx="663575" cy="1579562"/>
          </a:xfrm>
          <a:custGeom>
            <a:avLst/>
            <a:gdLst>
              <a:gd name="T0" fmla="*/ 4518 w 663989"/>
              <a:gd name="T1" fmla="*/ 0 h 1580654"/>
              <a:gd name="T2" fmla="*/ 187508 w 663989"/>
              <a:gd name="T3" fmla="*/ 54200 h 1580654"/>
              <a:gd name="T4" fmla="*/ 363718 w 663989"/>
              <a:gd name="T5" fmla="*/ 240514 h 1580654"/>
              <a:gd name="T6" fmla="*/ 526374 w 663989"/>
              <a:gd name="T7" fmla="*/ 531842 h 1580654"/>
              <a:gd name="T8" fmla="*/ 611092 w 663989"/>
              <a:gd name="T9" fmla="*/ 877371 h 1580654"/>
              <a:gd name="T10" fmla="*/ 661922 w 663989"/>
              <a:gd name="T11" fmla="*/ 1253386 h 1580654"/>
              <a:gd name="T12" fmla="*/ 658532 w 663989"/>
              <a:gd name="T13" fmla="*/ 1575202 h 1580654"/>
              <a:gd name="T14" fmla="*/ 4518 w 663989"/>
              <a:gd name="T15" fmla="*/ 1561651 h 1580654"/>
              <a:gd name="T16" fmla="*/ 4518 w 663989"/>
              <a:gd name="T17" fmla="*/ 0 h 1580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3989"/>
              <a:gd name="T28" fmla="*/ 0 h 1580654"/>
              <a:gd name="T29" fmla="*/ 663989 w 663989"/>
              <a:gd name="T30" fmla="*/ 1580654 h 15806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3989" h="1580654">
                <a:moveTo>
                  <a:pt x="4533" y="0"/>
                </a:moveTo>
                <a:lnTo>
                  <a:pt x="188093" y="54388"/>
                </a:lnTo>
                <a:lnTo>
                  <a:pt x="364854" y="241347"/>
                </a:lnTo>
                <a:lnTo>
                  <a:pt x="528018" y="533683"/>
                </a:lnTo>
                <a:lnTo>
                  <a:pt x="613000" y="880408"/>
                </a:lnTo>
                <a:lnTo>
                  <a:pt x="663989" y="1257725"/>
                </a:lnTo>
                <a:cubicBezTo>
                  <a:pt x="662856" y="1365368"/>
                  <a:pt x="661722" y="1473011"/>
                  <a:pt x="660589" y="1580654"/>
                </a:cubicBezTo>
                <a:lnTo>
                  <a:pt x="4533" y="1567057"/>
                </a:lnTo>
                <a:cubicBezTo>
                  <a:pt x="2267" y="1045838"/>
                  <a:pt x="0" y="524618"/>
                  <a:pt x="4533" y="0"/>
                </a:cubicBezTo>
                <a:close/>
              </a:path>
            </a:pathLst>
          </a:custGeom>
          <a:solidFill>
            <a:srgbClr val="BBE0E3"/>
          </a:solidFill>
          <a:ln w="9525" cap="flat" cmpd="sng" algn="ctr">
            <a:solidFill>
              <a:srgbClr val="BBE0E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797550" y="1919288"/>
            <a:ext cx="2273300" cy="2747962"/>
          </a:xfrm>
          <a:custGeom>
            <a:avLst/>
            <a:gdLst>
              <a:gd name="T0" fmla="*/ 26458 w 2272787"/>
              <a:gd name="T1" fmla="*/ 797358 h 2748486"/>
              <a:gd name="T2" fmla="*/ 322784 w 2272787"/>
              <a:gd name="T3" fmla="*/ 892408 h 2748486"/>
              <a:gd name="T4" fmla="*/ 507988 w 2272787"/>
              <a:gd name="T5" fmla="*/ 1071947 h 2748486"/>
              <a:gd name="T6" fmla="*/ 677316 w 2272787"/>
              <a:gd name="T7" fmla="*/ 1288444 h 2748486"/>
              <a:gd name="T8" fmla="*/ 804312 w 2272787"/>
              <a:gd name="T9" fmla="*/ 1631680 h 2748486"/>
              <a:gd name="T10" fmla="*/ 899559 w 2272787"/>
              <a:gd name="T11" fmla="*/ 2006594 h 2748486"/>
              <a:gd name="T12" fmla="*/ 947184 w 2272787"/>
              <a:gd name="T13" fmla="*/ 2518804 h 2748486"/>
              <a:gd name="T14" fmla="*/ 947184 w 2272787"/>
              <a:gd name="T15" fmla="*/ 2745866 h 2748486"/>
              <a:gd name="T16" fmla="*/ 2275353 w 2272787"/>
              <a:gd name="T17" fmla="*/ 2745866 h 2748486"/>
              <a:gd name="T18" fmla="*/ 2270061 w 2272787"/>
              <a:gd name="T19" fmla="*/ 0 h 2748486"/>
              <a:gd name="T20" fmla="*/ 0 w 2272787"/>
              <a:gd name="T21" fmla="*/ 0 h 2748486"/>
              <a:gd name="T22" fmla="*/ 26458 w 2272787"/>
              <a:gd name="T23" fmla="*/ 797358 h 27484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72787"/>
              <a:gd name="T37" fmla="*/ 0 h 2748486"/>
              <a:gd name="T38" fmla="*/ 2272787 w 2272787"/>
              <a:gd name="T39" fmla="*/ 2748486 h 27484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72787" h="2748486">
                <a:moveTo>
                  <a:pt x="26428" y="798118"/>
                </a:moveTo>
                <a:lnTo>
                  <a:pt x="322419" y="893258"/>
                </a:lnTo>
                <a:lnTo>
                  <a:pt x="507413" y="1072967"/>
                </a:lnTo>
                <a:lnTo>
                  <a:pt x="676551" y="1289674"/>
                </a:lnTo>
                <a:lnTo>
                  <a:pt x="803404" y="1633235"/>
                </a:lnTo>
                <a:lnTo>
                  <a:pt x="898544" y="2008509"/>
                </a:lnTo>
                <a:lnTo>
                  <a:pt x="946114" y="2521207"/>
                </a:lnTo>
                <a:lnTo>
                  <a:pt x="946114" y="2748486"/>
                </a:lnTo>
                <a:lnTo>
                  <a:pt x="2272787" y="2748486"/>
                </a:lnTo>
                <a:lnTo>
                  <a:pt x="2267501" y="0"/>
                </a:lnTo>
                <a:lnTo>
                  <a:pt x="0" y="0"/>
                </a:lnTo>
                <a:lnTo>
                  <a:pt x="26428" y="798118"/>
                </a:lnTo>
                <a:close/>
              </a:path>
            </a:pathLst>
          </a:custGeom>
          <a:solidFill>
            <a:srgbClr val="FFD7D7"/>
          </a:solidFill>
          <a:ln w="9525" cap="flat" cmpd="sng" algn="ctr">
            <a:solidFill>
              <a:srgbClr val="FFD7D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110"/>
          <p:cNvSpPr>
            <a:spLocks/>
          </p:cNvSpPr>
          <p:nvPr/>
        </p:nvSpPr>
        <p:spPr bwMode="auto">
          <a:xfrm>
            <a:off x="5805488" y="2728913"/>
            <a:ext cx="938212" cy="1939925"/>
          </a:xfrm>
          <a:custGeom>
            <a:avLst/>
            <a:gdLst>
              <a:gd name="T0" fmla="*/ 0 w 576"/>
              <a:gd name="T1" fmla="*/ 0 h 1224"/>
              <a:gd name="T2" fmla="*/ 2147483647 w 576"/>
              <a:gd name="T3" fmla="*/ 2147483647 h 1224"/>
              <a:gd name="T4" fmla="*/ 2147483647 w 576"/>
              <a:gd name="T5" fmla="*/ 2147483647 h 1224"/>
              <a:gd name="T6" fmla="*/ 2147483647 w 576"/>
              <a:gd name="T7" fmla="*/ 2147483647 h 1224"/>
              <a:gd name="T8" fmla="*/ 2147483647 w 576"/>
              <a:gd name="T9" fmla="*/ 2147483647 h 1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24"/>
              <a:gd name="T17" fmla="*/ 576 w 576"/>
              <a:gd name="T18" fmla="*/ 1224 h 1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24">
                <a:moveTo>
                  <a:pt x="0" y="0"/>
                </a:moveTo>
                <a:cubicBezTo>
                  <a:pt x="79" y="12"/>
                  <a:pt x="159" y="24"/>
                  <a:pt x="232" y="88"/>
                </a:cubicBezTo>
                <a:cubicBezTo>
                  <a:pt x="305" y="152"/>
                  <a:pt x="388" y="273"/>
                  <a:pt x="440" y="384"/>
                </a:cubicBezTo>
                <a:cubicBezTo>
                  <a:pt x="492" y="495"/>
                  <a:pt x="521" y="612"/>
                  <a:pt x="544" y="752"/>
                </a:cubicBezTo>
                <a:cubicBezTo>
                  <a:pt x="567" y="892"/>
                  <a:pt x="571" y="1058"/>
                  <a:pt x="576" y="122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90"/>
          <p:cNvGrpSpPr>
            <a:grpSpLocks/>
          </p:cNvGrpSpPr>
          <p:nvPr/>
        </p:nvGrpSpPr>
        <p:grpSpPr bwMode="auto">
          <a:xfrm>
            <a:off x="4930775" y="1908175"/>
            <a:ext cx="885825" cy="2760663"/>
            <a:chOff x="306" y="1189"/>
            <a:chExt cx="558" cy="1739"/>
          </a:xfrm>
        </p:grpSpPr>
        <p:sp>
          <p:nvSpPr>
            <p:cNvPr id="31782" name="Line 91"/>
            <p:cNvSpPr>
              <a:spLocks noChangeShapeType="1"/>
            </p:cNvSpPr>
            <p:nvPr/>
          </p:nvSpPr>
          <p:spPr bwMode="auto">
            <a:xfrm>
              <a:off x="859" y="1189"/>
              <a:ext cx="5" cy="1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Text Box 92"/>
            <p:cNvSpPr txBox="1">
              <a:spLocks noChangeArrowheads="1"/>
            </p:cNvSpPr>
            <p:nvPr/>
          </p:nvSpPr>
          <p:spPr bwMode="auto">
            <a:xfrm rot="-5400000">
              <a:off x="-184" y="1690"/>
              <a:ext cx="1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Consumer goods</a:t>
              </a:r>
            </a:p>
          </p:txBody>
        </p:sp>
      </p:grpSp>
      <p:sp>
        <p:nvSpPr>
          <p:cNvPr id="56" name="Freeform 111"/>
          <p:cNvSpPr>
            <a:spLocks/>
          </p:cNvSpPr>
          <p:nvPr/>
        </p:nvSpPr>
        <p:spPr bwMode="auto">
          <a:xfrm>
            <a:off x="5791200" y="3094038"/>
            <a:ext cx="685800" cy="1587500"/>
          </a:xfrm>
          <a:custGeom>
            <a:avLst/>
            <a:gdLst>
              <a:gd name="T0" fmla="*/ 0 w 576"/>
              <a:gd name="T1" fmla="*/ 0 h 1224"/>
              <a:gd name="T2" fmla="*/ 2147483647 w 576"/>
              <a:gd name="T3" fmla="*/ 2147483647 h 1224"/>
              <a:gd name="T4" fmla="*/ 2147483647 w 576"/>
              <a:gd name="T5" fmla="*/ 2147483647 h 1224"/>
              <a:gd name="T6" fmla="*/ 2147483647 w 576"/>
              <a:gd name="T7" fmla="*/ 2147483647 h 1224"/>
              <a:gd name="T8" fmla="*/ 2147483647 w 576"/>
              <a:gd name="T9" fmla="*/ 2147483647 h 1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24"/>
              <a:gd name="T17" fmla="*/ 576 w 576"/>
              <a:gd name="T18" fmla="*/ 1224 h 1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24">
                <a:moveTo>
                  <a:pt x="0" y="0"/>
                </a:moveTo>
                <a:cubicBezTo>
                  <a:pt x="79" y="12"/>
                  <a:pt x="159" y="24"/>
                  <a:pt x="232" y="88"/>
                </a:cubicBezTo>
                <a:cubicBezTo>
                  <a:pt x="305" y="152"/>
                  <a:pt x="388" y="273"/>
                  <a:pt x="440" y="384"/>
                </a:cubicBezTo>
                <a:cubicBezTo>
                  <a:pt x="492" y="495"/>
                  <a:pt x="521" y="612"/>
                  <a:pt x="544" y="752"/>
                </a:cubicBezTo>
                <a:cubicBezTo>
                  <a:pt x="567" y="892"/>
                  <a:pt x="571" y="1058"/>
                  <a:pt x="576" y="1224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" name="Group 99"/>
          <p:cNvGrpSpPr>
            <a:grpSpLocks/>
          </p:cNvGrpSpPr>
          <p:nvPr/>
        </p:nvGrpSpPr>
        <p:grpSpPr bwMode="auto">
          <a:xfrm>
            <a:off x="5816600" y="4668838"/>
            <a:ext cx="2284413" cy="690562"/>
            <a:chOff x="864" y="2928"/>
            <a:chExt cx="1439" cy="435"/>
          </a:xfrm>
        </p:grpSpPr>
        <p:sp>
          <p:nvSpPr>
            <p:cNvPr id="31780" name="Line 100"/>
            <p:cNvSpPr>
              <a:spLocks noChangeShapeType="1"/>
            </p:cNvSpPr>
            <p:nvPr/>
          </p:nvSpPr>
          <p:spPr bwMode="auto">
            <a:xfrm flipV="1">
              <a:off x="864" y="2928"/>
              <a:ext cx="1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Text Box 101"/>
            <p:cNvSpPr txBox="1">
              <a:spLocks noChangeArrowheads="1"/>
            </p:cNvSpPr>
            <p:nvPr/>
          </p:nvSpPr>
          <p:spPr bwMode="auto">
            <a:xfrm>
              <a:off x="1307" y="3132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Capital goods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6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23" grpId="0" animBg="1"/>
      <p:bldP spid="24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 (c), (d)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smtClean="0"/>
              <a:t>Shifts of the Economy’s PPF</a:t>
            </a:r>
          </a:p>
          <a:p>
            <a:pPr marL="0" indent="0"/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3838" y="5373688"/>
            <a:ext cx="8585200" cy="1042878"/>
          </a:xfrm>
        </p:spPr>
        <p:txBody>
          <a:bodyPr/>
          <a:lstStyle/>
          <a:p>
            <a:r>
              <a:rPr lang="en-US" sz="1600" dirty="0" smtClean="0"/>
              <a:t>	When </a:t>
            </a:r>
            <a:r>
              <a:rPr lang="en-US" sz="1600" dirty="0"/>
              <a:t>the resources available to an economy change, the PPF shifts</a:t>
            </a:r>
            <a:r>
              <a:rPr lang="en-US" sz="1600" dirty="0" smtClean="0"/>
              <a:t>. </a:t>
            </a:r>
            <a:r>
              <a:rPr lang="en-US" sz="1600" dirty="0"/>
              <a:t>Panel (c) shows </a:t>
            </a:r>
            <a:r>
              <a:rPr lang="en-US" sz="1600" dirty="0" smtClean="0"/>
              <a:t>a change </a:t>
            </a:r>
            <a:r>
              <a:rPr lang="en-US" sz="1600" dirty="0"/>
              <a:t>affecting consumer goods. More consumer goods can now </a:t>
            </a:r>
            <a:r>
              <a:rPr lang="en-US" sz="1600" dirty="0" smtClean="0"/>
              <a:t>be produced </a:t>
            </a:r>
            <a:r>
              <a:rPr lang="en-US" sz="1600" dirty="0"/>
              <a:t>at any given level of capital goods. Panel (d) shows a </a:t>
            </a:r>
            <a:r>
              <a:rPr lang="en-US" sz="1600" dirty="0" smtClean="0"/>
              <a:t>change affecting </a:t>
            </a:r>
            <a:r>
              <a:rPr lang="en-US" sz="1600" dirty="0"/>
              <a:t>the production of capital goods</a:t>
            </a:r>
            <a:r>
              <a:rPr lang="en-US" sz="1600" dirty="0" smtClean="0"/>
              <a:t>. </a:t>
            </a:r>
            <a:endParaRPr lang="en-US" sz="1600" dirty="0"/>
          </a:p>
          <a:p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88950" y="899288"/>
            <a:ext cx="3956926" cy="566738"/>
          </a:xfrm>
        </p:spPr>
        <p:txBody>
          <a:bodyPr/>
          <a:lstStyle/>
          <a:p>
            <a:r>
              <a:rPr lang="en-US" dirty="0"/>
              <a:t>(c) Change in resources, technology, </a:t>
            </a:r>
            <a:r>
              <a:rPr lang="en-US" dirty="0" smtClean="0"/>
              <a:t>know-how, or </a:t>
            </a:r>
            <a:r>
              <a:rPr lang="en-US" dirty="0"/>
              <a:t>rules that benefits consumer goods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427537" y="899288"/>
            <a:ext cx="4225925" cy="598488"/>
          </a:xfrm>
        </p:spPr>
        <p:txBody>
          <a:bodyPr/>
          <a:lstStyle/>
          <a:p>
            <a:r>
              <a:rPr lang="en-US" dirty="0"/>
              <a:t>(d) Change in resources,  technology</a:t>
            </a:r>
            <a:r>
              <a:rPr lang="en-US" dirty="0" smtClean="0"/>
              <a:t>, know-how, </a:t>
            </a:r>
            <a:r>
              <a:rPr lang="en-US" dirty="0"/>
              <a:t>or rules that benefits capital </a:t>
            </a:r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576888" y="1824583"/>
            <a:ext cx="2244725" cy="27320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122363" y="1846808"/>
            <a:ext cx="2244725" cy="27320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592138" y="2440533"/>
            <a:ext cx="514350" cy="366712"/>
            <a:chOff x="534" y="1571"/>
            <a:chExt cx="324" cy="231"/>
          </a:xfrm>
        </p:grpSpPr>
        <p:sp>
          <p:nvSpPr>
            <p:cNvPr id="32818" name="Line 6"/>
            <p:cNvSpPr>
              <a:spLocks noChangeShapeType="1"/>
            </p:cNvSpPr>
            <p:nvPr/>
          </p:nvSpPr>
          <p:spPr bwMode="auto">
            <a:xfrm flipH="1">
              <a:off x="774" y="1709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Text Box 7"/>
            <p:cNvSpPr txBox="1">
              <a:spLocks noChangeArrowheads="1"/>
            </p:cNvSpPr>
            <p:nvPr/>
          </p:nvSpPr>
          <p:spPr bwMode="auto">
            <a:xfrm>
              <a:off x="534" y="157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A</a:t>
              </a:r>
            </a:p>
          </p:txBody>
        </p:sp>
      </p:grpSp>
      <p:grpSp>
        <p:nvGrpSpPr>
          <p:cNvPr id="65" name="Group 8"/>
          <p:cNvGrpSpPr>
            <a:grpSpLocks/>
          </p:cNvGrpSpPr>
          <p:nvPr/>
        </p:nvGrpSpPr>
        <p:grpSpPr bwMode="auto">
          <a:xfrm>
            <a:off x="595313" y="2069058"/>
            <a:ext cx="511175" cy="369887"/>
            <a:chOff x="536" y="1337"/>
            <a:chExt cx="322" cy="233"/>
          </a:xfrm>
        </p:grpSpPr>
        <p:sp>
          <p:nvSpPr>
            <p:cNvPr id="32816" name="Line 9"/>
            <p:cNvSpPr>
              <a:spLocks noChangeShapeType="1"/>
            </p:cNvSpPr>
            <p:nvPr/>
          </p:nvSpPr>
          <p:spPr bwMode="auto">
            <a:xfrm flipH="1">
              <a:off x="774" y="1456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Text Box 10"/>
            <p:cNvSpPr txBox="1">
              <a:spLocks noChangeArrowheads="1"/>
            </p:cNvSpPr>
            <p:nvPr/>
          </p:nvSpPr>
          <p:spPr bwMode="auto">
            <a:xfrm>
              <a:off x="536" y="1337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A′</a:t>
              </a:r>
            </a:p>
          </p:txBody>
        </p:sp>
      </p:grpSp>
      <p:grpSp>
        <p:nvGrpSpPr>
          <p:cNvPr id="68" name="Group 11"/>
          <p:cNvGrpSpPr>
            <a:grpSpLocks/>
          </p:cNvGrpSpPr>
          <p:nvPr/>
        </p:nvGrpSpPr>
        <p:grpSpPr bwMode="auto">
          <a:xfrm>
            <a:off x="230188" y="1834108"/>
            <a:ext cx="885825" cy="2760662"/>
            <a:chOff x="306" y="1189"/>
            <a:chExt cx="558" cy="1739"/>
          </a:xfrm>
        </p:grpSpPr>
        <p:sp>
          <p:nvSpPr>
            <p:cNvPr id="32814" name="Line 12"/>
            <p:cNvSpPr>
              <a:spLocks noChangeShapeType="1"/>
            </p:cNvSpPr>
            <p:nvPr/>
          </p:nvSpPr>
          <p:spPr bwMode="auto">
            <a:xfrm>
              <a:off x="859" y="1189"/>
              <a:ext cx="5" cy="1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Text Box 13"/>
            <p:cNvSpPr txBox="1">
              <a:spLocks noChangeArrowheads="1"/>
            </p:cNvSpPr>
            <p:nvPr/>
          </p:nvSpPr>
          <p:spPr bwMode="auto">
            <a:xfrm rot="-5400000">
              <a:off x="-184" y="1690"/>
              <a:ext cx="1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Consumer goods</a:t>
              </a:r>
            </a:p>
          </p:txBody>
        </p:sp>
      </p:grpSp>
      <p:grpSp>
        <p:nvGrpSpPr>
          <p:cNvPr id="71" name="Group 17"/>
          <p:cNvGrpSpPr>
            <a:grpSpLocks/>
          </p:cNvGrpSpPr>
          <p:nvPr/>
        </p:nvGrpSpPr>
        <p:grpSpPr bwMode="auto">
          <a:xfrm>
            <a:off x="2106613" y="4585245"/>
            <a:ext cx="323850" cy="485775"/>
            <a:chOff x="1464" y="2922"/>
            <a:chExt cx="204" cy="306"/>
          </a:xfrm>
        </p:grpSpPr>
        <p:sp>
          <p:nvSpPr>
            <p:cNvPr id="32812" name="Line 18"/>
            <p:cNvSpPr>
              <a:spLocks noChangeShapeType="1"/>
            </p:cNvSpPr>
            <p:nvPr/>
          </p:nvSpPr>
          <p:spPr bwMode="auto">
            <a:xfrm>
              <a:off x="1562" y="2922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Text Box 19"/>
            <p:cNvSpPr txBox="1">
              <a:spLocks noChangeArrowheads="1"/>
            </p:cNvSpPr>
            <p:nvPr/>
          </p:nvSpPr>
          <p:spPr bwMode="auto">
            <a:xfrm>
              <a:off x="1464" y="299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F</a:t>
              </a:r>
            </a:p>
          </p:txBody>
        </p:sp>
      </p:grpSp>
      <p:sp>
        <p:nvSpPr>
          <p:cNvPr id="32781" name="Text Box 23"/>
          <p:cNvSpPr txBox="1">
            <a:spLocks noChangeArrowheads="1"/>
          </p:cNvSpPr>
          <p:nvPr/>
        </p:nvSpPr>
        <p:spPr bwMode="auto">
          <a:xfrm>
            <a:off x="1458913" y="1138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endParaRPr lang="en-US" sz="1800"/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1319213" y="2423070"/>
            <a:ext cx="1651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" name="Group 29"/>
          <p:cNvGrpSpPr>
            <a:grpSpLocks/>
          </p:cNvGrpSpPr>
          <p:nvPr/>
        </p:nvGrpSpPr>
        <p:grpSpPr bwMode="auto">
          <a:xfrm>
            <a:off x="5091113" y="2427833"/>
            <a:ext cx="460375" cy="366712"/>
            <a:chOff x="568" y="1571"/>
            <a:chExt cx="290" cy="231"/>
          </a:xfrm>
        </p:grpSpPr>
        <p:sp>
          <p:nvSpPr>
            <p:cNvPr id="32810" name="Line 30"/>
            <p:cNvSpPr>
              <a:spLocks noChangeShapeType="1"/>
            </p:cNvSpPr>
            <p:nvPr/>
          </p:nvSpPr>
          <p:spPr bwMode="auto">
            <a:xfrm flipH="1">
              <a:off x="774" y="1703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31"/>
            <p:cNvSpPr txBox="1">
              <a:spLocks noChangeArrowheads="1"/>
            </p:cNvSpPr>
            <p:nvPr/>
          </p:nvSpPr>
          <p:spPr bwMode="auto">
            <a:xfrm>
              <a:off x="568" y="157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A</a:t>
              </a:r>
            </a:p>
          </p:txBody>
        </p:sp>
      </p:grpSp>
      <p:grpSp>
        <p:nvGrpSpPr>
          <p:cNvPr id="80" name="Group 38"/>
          <p:cNvGrpSpPr>
            <a:grpSpLocks/>
          </p:cNvGrpSpPr>
          <p:nvPr/>
        </p:nvGrpSpPr>
        <p:grpSpPr bwMode="auto">
          <a:xfrm>
            <a:off x="6929438" y="4580483"/>
            <a:ext cx="368300" cy="484187"/>
            <a:chOff x="1718" y="2919"/>
            <a:chExt cx="232" cy="305"/>
          </a:xfrm>
        </p:grpSpPr>
        <p:sp>
          <p:nvSpPr>
            <p:cNvPr id="32808" name="Line 39"/>
            <p:cNvSpPr>
              <a:spLocks noChangeShapeType="1"/>
            </p:cNvSpPr>
            <p:nvPr/>
          </p:nvSpPr>
          <p:spPr bwMode="auto">
            <a:xfrm>
              <a:off x="1832" y="2919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0"/>
            <p:cNvSpPr txBox="1">
              <a:spLocks noChangeArrowheads="1"/>
            </p:cNvSpPr>
            <p:nvPr/>
          </p:nvSpPr>
          <p:spPr bwMode="auto">
            <a:xfrm>
              <a:off x="1718" y="2991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F′</a:t>
              </a:r>
            </a:p>
          </p:txBody>
        </p:sp>
      </p:grpSp>
      <p:grpSp>
        <p:nvGrpSpPr>
          <p:cNvPr id="83" name="Group 41"/>
          <p:cNvGrpSpPr>
            <a:grpSpLocks/>
          </p:cNvGrpSpPr>
          <p:nvPr/>
        </p:nvGrpSpPr>
        <p:grpSpPr bwMode="auto">
          <a:xfrm>
            <a:off x="6540500" y="4572545"/>
            <a:ext cx="323850" cy="485775"/>
            <a:chOff x="1481" y="2922"/>
            <a:chExt cx="204" cy="306"/>
          </a:xfrm>
        </p:grpSpPr>
        <p:sp>
          <p:nvSpPr>
            <p:cNvPr id="32806" name="Line 42"/>
            <p:cNvSpPr>
              <a:spLocks noChangeShapeType="1"/>
            </p:cNvSpPr>
            <p:nvPr/>
          </p:nvSpPr>
          <p:spPr bwMode="auto">
            <a:xfrm>
              <a:off x="1584" y="2922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43"/>
            <p:cNvSpPr txBox="1">
              <a:spLocks noChangeArrowheads="1"/>
            </p:cNvSpPr>
            <p:nvPr/>
          </p:nvSpPr>
          <p:spPr bwMode="auto">
            <a:xfrm>
              <a:off x="1481" y="299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/>
                <a:t>F</a:t>
              </a:r>
            </a:p>
          </p:txBody>
        </p:sp>
      </p:grpSp>
      <p:sp>
        <p:nvSpPr>
          <p:cNvPr id="87" name="Line 50"/>
          <p:cNvSpPr>
            <a:spLocks noChangeShapeType="1"/>
          </p:cNvSpPr>
          <p:nvPr/>
        </p:nvSpPr>
        <p:spPr bwMode="auto">
          <a:xfrm flipV="1">
            <a:off x="6704013" y="395977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1104900" y="1845220"/>
            <a:ext cx="2260600" cy="2760663"/>
          </a:xfrm>
          <a:custGeom>
            <a:avLst/>
            <a:gdLst>
              <a:gd name="T0" fmla="*/ 0 w 2260756"/>
              <a:gd name="T1" fmla="*/ 404372 h 2760029"/>
              <a:gd name="T2" fmla="*/ 347688 w 2260756"/>
              <a:gd name="T3" fmla="*/ 499848 h 2760029"/>
              <a:gd name="T4" fmla="*/ 644904 w 2260756"/>
              <a:gd name="T5" fmla="*/ 707650 h 2760029"/>
              <a:gd name="T6" fmla="*/ 886046 w 2260756"/>
              <a:gd name="T7" fmla="*/ 982848 h 2760029"/>
              <a:gd name="T8" fmla="*/ 1071105 w 2260756"/>
              <a:gd name="T9" fmla="*/ 1471463 h 2760029"/>
              <a:gd name="T10" fmla="*/ 1166438 w 2260756"/>
              <a:gd name="T11" fmla="*/ 1948845 h 2760029"/>
              <a:gd name="T12" fmla="*/ 1183261 w 2260756"/>
              <a:gd name="T13" fmla="*/ 2459923 h 2760029"/>
              <a:gd name="T14" fmla="*/ 1177656 w 2260756"/>
              <a:gd name="T15" fmla="*/ 2757587 h 2760029"/>
              <a:gd name="T16" fmla="*/ 2259976 w 2260756"/>
              <a:gd name="T17" fmla="*/ 2763200 h 2760029"/>
              <a:gd name="T18" fmla="*/ 2259976 w 2260756"/>
              <a:gd name="T19" fmla="*/ 0 h 2760029"/>
              <a:gd name="T20" fmla="*/ 11214 w 2260756"/>
              <a:gd name="T21" fmla="*/ 0 h 2760029"/>
              <a:gd name="T22" fmla="*/ 0 w 2260756"/>
              <a:gd name="T23" fmla="*/ 404372 h 27600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60756"/>
              <a:gd name="T37" fmla="*/ 0 h 2760029"/>
              <a:gd name="T38" fmla="*/ 2260756 w 2260756"/>
              <a:gd name="T39" fmla="*/ 2760029 h 27600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60756" h="2760029">
                <a:moveTo>
                  <a:pt x="0" y="403907"/>
                </a:moveTo>
                <a:lnTo>
                  <a:pt x="347808" y="499273"/>
                </a:lnTo>
                <a:lnTo>
                  <a:pt x="645129" y="706837"/>
                </a:lnTo>
                <a:lnTo>
                  <a:pt x="886351" y="981718"/>
                </a:lnTo>
                <a:lnTo>
                  <a:pt x="1071475" y="1469772"/>
                </a:lnTo>
                <a:lnTo>
                  <a:pt x="1166841" y="1946606"/>
                </a:lnTo>
                <a:lnTo>
                  <a:pt x="1183671" y="2457099"/>
                </a:lnTo>
                <a:lnTo>
                  <a:pt x="1178061" y="2754420"/>
                </a:lnTo>
                <a:lnTo>
                  <a:pt x="2260756" y="2760029"/>
                </a:lnTo>
                <a:lnTo>
                  <a:pt x="2260756" y="0"/>
                </a:lnTo>
                <a:lnTo>
                  <a:pt x="11219" y="0"/>
                </a:lnTo>
                <a:cubicBezTo>
                  <a:pt x="9349" y="134636"/>
                  <a:pt x="7480" y="269271"/>
                  <a:pt x="0" y="403907"/>
                </a:cubicBezTo>
                <a:close/>
              </a:path>
            </a:pathLst>
          </a:custGeom>
          <a:solidFill>
            <a:srgbClr val="FFD7D7"/>
          </a:solidFill>
          <a:ln w="9525" cap="flat" cmpd="sng" algn="ctr">
            <a:solidFill>
              <a:srgbClr val="FFD7D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519738" y="1821408"/>
            <a:ext cx="2311400" cy="2767012"/>
          </a:xfrm>
          <a:custGeom>
            <a:avLst/>
            <a:gdLst>
              <a:gd name="T0" fmla="*/ 24513 w 2277586"/>
              <a:gd name="T1" fmla="*/ 825588 h 2760030"/>
              <a:gd name="T2" fmla="*/ 576037 w 2277586"/>
              <a:gd name="T3" fmla="*/ 887366 h 2760030"/>
              <a:gd name="T4" fmla="*/ 1011126 w 2277586"/>
              <a:gd name="T5" fmla="*/ 1128863 h 2760030"/>
              <a:gd name="T6" fmla="*/ 1323658 w 2277586"/>
              <a:gd name="T7" fmla="*/ 1415294 h 2760030"/>
              <a:gd name="T8" fmla="*/ 1507498 w 2277586"/>
              <a:gd name="T9" fmla="*/ 1701721 h 2760030"/>
              <a:gd name="T10" fmla="*/ 1642314 w 2277586"/>
              <a:gd name="T11" fmla="*/ 1993765 h 2760030"/>
              <a:gd name="T12" fmla="*/ 1703593 w 2277586"/>
              <a:gd name="T13" fmla="*/ 2302658 h 2760030"/>
              <a:gd name="T14" fmla="*/ 1721980 w 2277586"/>
              <a:gd name="T15" fmla="*/ 2757574 h 2760030"/>
              <a:gd name="T16" fmla="*/ 2481854 w 2277586"/>
              <a:gd name="T17" fmla="*/ 2763191 h 2760030"/>
              <a:gd name="T18" fmla="*/ 2487983 w 2277586"/>
              <a:gd name="T19" fmla="*/ 5615 h 2760030"/>
              <a:gd name="T20" fmla="*/ 0 w 2277586"/>
              <a:gd name="T21" fmla="*/ 0 h 2760030"/>
              <a:gd name="T22" fmla="*/ 24513 w 2277586"/>
              <a:gd name="T23" fmla="*/ 825588 h 27600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77586"/>
              <a:gd name="T37" fmla="*/ 0 h 2760030"/>
              <a:gd name="T38" fmla="*/ 2277586 w 2277586"/>
              <a:gd name="T39" fmla="*/ 2760030 h 27600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77586" h="2760030">
                <a:moveTo>
                  <a:pt x="22440" y="824643"/>
                </a:moveTo>
                <a:lnTo>
                  <a:pt x="527323" y="886351"/>
                </a:lnTo>
                <a:lnTo>
                  <a:pt x="925620" y="1127573"/>
                </a:lnTo>
                <a:lnTo>
                  <a:pt x="1211721" y="1413674"/>
                </a:lnTo>
                <a:lnTo>
                  <a:pt x="1380015" y="1699775"/>
                </a:lnTo>
                <a:lnTo>
                  <a:pt x="1503431" y="1991485"/>
                </a:lnTo>
                <a:lnTo>
                  <a:pt x="1559529" y="2300025"/>
                </a:lnTo>
                <a:lnTo>
                  <a:pt x="1576359" y="2754420"/>
                </a:lnTo>
                <a:lnTo>
                  <a:pt x="2271976" y="2760030"/>
                </a:lnTo>
                <a:lnTo>
                  <a:pt x="2277586" y="5610"/>
                </a:lnTo>
                <a:lnTo>
                  <a:pt x="0" y="0"/>
                </a:lnTo>
                <a:lnTo>
                  <a:pt x="22440" y="824643"/>
                </a:lnTo>
                <a:close/>
              </a:path>
            </a:pathLst>
          </a:custGeom>
          <a:solidFill>
            <a:srgbClr val="FFD7D7"/>
          </a:solidFill>
          <a:ln w="9525" cap="flat" cmpd="sng" algn="ctr">
            <a:solidFill>
              <a:srgbClr val="FFD7D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Freeform 55"/>
          <p:cNvSpPr>
            <a:spLocks/>
          </p:cNvSpPr>
          <p:nvPr/>
        </p:nvSpPr>
        <p:spPr bwMode="auto">
          <a:xfrm>
            <a:off x="5573713" y="2638970"/>
            <a:ext cx="1536700" cy="1943100"/>
          </a:xfrm>
          <a:custGeom>
            <a:avLst/>
            <a:gdLst>
              <a:gd name="T0" fmla="*/ 0 w 576"/>
              <a:gd name="T1" fmla="*/ 0 h 1224"/>
              <a:gd name="T2" fmla="*/ 2147483647 w 576"/>
              <a:gd name="T3" fmla="*/ 2147483647 h 1224"/>
              <a:gd name="T4" fmla="*/ 2147483647 w 576"/>
              <a:gd name="T5" fmla="*/ 2147483647 h 1224"/>
              <a:gd name="T6" fmla="*/ 2147483647 w 576"/>
              <a:gd name="T7" fmla="*/ 2147483647 h 1224"/>
              <a:gd name="T8" fmla="*/ 2147483647 w 576"/>
              <a:gd name="T9" fmla="*/ 2147483647 h 1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24"/>
              <a:gd name="T17" fmla="*/ 576 w 576"/>
              <a:gd name="T18" fmla="*/ 1224 h 1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24">
                <a:moveTo>
                  <a:pt x="0" y="0"/>
                </a:moveTo>
                <a:cubicBezTo>
                  <a:pt x="79" y="12"/>
                  <a:pt x="159" y="24"/>
                  <a:pt x="232" y="88"/>
                </a:cubicBezTo>
                <a:cubicBezTo>
                  <a:pt x="305" y="152"/>
                  <a:pt x="388" y="273"/>
                  <a:pt x="440" y="384"/>
                </a:cubicBezTo>
                <a:cubicBezTo>
                  <a:pt x="492" y="495"/>
                  <a:pt x="521" y="612"/>
                  <a:pt x="544" y="752"/>
                </a:cubicBezTo>
                <a:cubicBezTo>
                  <a:pt x="567" y="892"/>
                  <a:pt x="571" y="1058"/>
                  <a:pt x="576" y="1224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5564188" y="2650083"/>
            <a:ext cx="1141412" cy="1944687"/>
          </a:xfrm>
          <a:custGeom>
            <a:avLst/>
            <a:gdLst>
              <a:gd name="T0" fmla="*/ 0 w 1141965"/>
              <a:gd name="T1" fmla="*/ 0 h 1944651"/>
              <a:gd name="T2" fmla="*/ 363225 w 1141965"/>
              <a:gd name="T3" fmla="*/ 78618 h 1944651"/>
              <a:gd name="T4" fmla="*/ 553092 w 1141965"/>
              <a:gd name="T5" fmla="*/ 223448 h 1944651"/>
              <a:gd name="T6" fmla="*/ 742958 w 1141965"/>
              <a:gd name="T7" fmla="*/ 426208 h 1944651"/>
              <a:gd name="T8" fmla="*/ 887422 w 1141965"/>
              <a:gd name="T9" fmla="*/ 624831 h 1944651"/>
              <a:gd name="T10" fmla="*/ 1027759 w 1141965"/>
              <a:gd name="T11" fmla="*/ 1005521 h 1944651"/>
              <a:gd name="T12" fmla="*/ 1114438 w 1141965"/>
              <a:gd name="T13" fmla="*/ 1394486 h 1944651"/>
              <a:gd name="T14" fmla="*/ 1139203 w 1141965"/>
              <a:gd name="T15" fmla="*/ 1804140 h 1944651"/>
              <a:gd name="T16" fmla="*/ 1135076 w 1141965"/>
              <a:gd name="T17" fmla="*/ 1944831 h 1944651"/>
              <a:gd name="T18" fmla="*/ 0 w 1141965"/>
              <a:gd name="T19" fmla="*/ 1936556 h 1944651"/>
              <a:gd name="T20" fmla="*/ 0 w 1141965"/>
              <a:gd name="T21" fmla="*/ 0 h 19446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1965"/>
              <a:gd name="T34" fmla="*/ 0 h 1944651"/>
              <a:gd name="T35" fmla="*/ 1141965 w 1141965"/>
              <a:gd name="T36" fmla="*/ 1944651 h 19446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1965" h="1944651">
                <a:moveTo>
                  <a:pt x="0" y="0"/>
                </a:moveTo>
                <a:lnTo>
                  <a:pt x="364105" y="78613"/>
                </a:lnTo>
                <a:lnTo>
                  <a:pt x="554432" y="223428"/>
                </a:lnTo>
                <a:lnTo>
                  <a:pt x="744760" y="426168"/>
                </a:lnTo>
                <a:lnTo>
                  <a:pt x="889574" y="624771"/>
                </a:lnTo>
                <a:lnTo>
                  <a:pt x="1030251" y="1005426"/>
                </a:lnTo>
                <a:lnTo>
                  <a:pt x="1117140" y="1394356"/>
                </a:lnTo>
                <a:lnTo>
                  <a:pt x="1141965" y="1803975"/>
                </a:lnTo>
                <a:lnTo>
                  <a:pt x="1137828" y="1944651"/>
                </a:lnTo>
                <a:lnTo>
                  <a:pt x="0" y="1936376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525" cap="flat" cmpd="sng" algn="ctr">
            <a:solidFill>
              <a:srgbClr val="BBE0E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Freeform 54"/>
          <p:cNvSpPr>
            <a:spLocks/>
          </p:cNvSpPr>
          <p:nvPr/>
        </p:nvSpPr>
        <p:spPr bwMode="auto">
          <a:xfrm>
            <a:off x="5535613" y="2638970"/>
            <a:ext cx="1168400" cy="1968500"/>
          </a:xfrm>
          <a:custGeom>
            <a:avLst/>
            <a:gdLst>
              <a:gd name="T0" fmla="*/ 0 w 576"/>
              <a:gd name="T1" fmla="*/ 0 h 1224"/>
              <a:gd name="T2" fmla="*/ 2147483647 w 576"/>
              <a:gd name="T3" fmla="*/ 2147483647 h 1224"/>
              <a:gd name="T4" fmla="*/ 2147483647 w 576"/>
              <a:gd name="T5" fmla="*/ 2147483647 h 1224"/>
              <a:gd name="T6" fmla="*/ 2147483647 w 576"/>
              <a:gd name="T7" fmla="*/ 2147483647 h 1224"/>
              <a:gd name="T8" fmla="*/ 2147483647 w 576"/>
              <a:gd name="T9" fmla="*/ 2147483647 h 1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24"/>
              <a:gd name="T17" fmla="*/ 576 w 576"/>
              <a:gd name="T18" fmla="*/ 1224 h 1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24">
                <a:moveTo>
                  <a:pt x="0" y="0"/>
                </a:moveTo>
                <a:cubicBezTo>
                  <a:pt x="79" y="12"/>
                  <a:pt x="159" y="24"/>
                  <a:pt x="232" y="88"/>
                </a:cubicBezTo>
                <a:cubicBezTo>
                  <a:pt x="305" y="152"/>
                  <a:pt x="388" y="273"/>
                  <a:pt x="440" y="384"/>
                </a:cubicBezTo>
                <a:cubicBezTo>
                  <a:pt x="492" y="495"/>
                  <a:pt x="521" y="612"/>
                  <a:pt x="544" y="752"/>
                </a:cubicBezTo>
                <a:cubicBezTo>
                  <a:pt x="567" y="892"/>
                  <a:pt x="571" y="1058"/>
                  <a:pt x="576" y="122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44"/>
          <p:cNvGrpSpPr>
            <a:grpSpLocks/>
          </p:cNvGrpSpPr>
          <p:nvPr/>
        </p:nvGrpSpPr>
        <p:grpSpPr bwMode="auto">
          <a:xfrm>
            <a:off x="5561013" y="4582070"/>
            <a:ext cx="2284412" cy="712788"/>
            <a:chOff x="864" y="2928"/>
            <a:chExt cx="1439" cy="449"/>
          </a:xfrm>
        </p:grpSpPr>
        <p:sp>
          <p:nvSpPr>
            <p:cNvPr id="32804" name="Line 45"/>
            <p:cNvSpPr>
              <a:spLocks noChangeShapeType="1"/>
            </p:cNvSpPr>
            <p:nvPr/>
          </p:nvSpPr>
          <p:spPr bwMode="auto">
            <a:xfrm flipV="1">
              <a:off x="864" y="2928"/>
              <a:ext cx="1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Text Box 46"/>
            <p:cNvSpPr txBox="1">
              <a:spLocks noChangeArrowheads="1"/>
            </p:cNvSpPr>
            <p:nvPr/>
          </p:nvSpPr>
          <p:spPr bwMode="auto">
            <a:xfrm>
              <a:off x="1307" y="3146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Capital goods</a:t>
              </a:r>
            </a:p>
          </p:txBody>
        </p:sp>
      </p:grpSp>
      <p:grpSp>
        <p:nvGrpSpPr>
          <p:cNvPr id="96" name="Group 35"/>
          <p:cNvGrpSpPr>
            <a:grpSpLocks/>
          </p:cNvGrpSpPr>
          <p:nvPr/>
        </p:nvGrpSpPr>
        <p:grpSpPr bwMode="auto">
          <a:xfrm>
            <a:off x="4675188" y="1821408"/>
            <a:ext cx="885825" cy="2760662"/>
            <a:chOff x="306" y="1189"/>
            <a:chExt cx="558" cy="1739"/>
          </a:xfrm>
        </p:grpSpPr>
        <p:sp>
          <p:nvSpPr>
            <p:cNvPr id="32802" name="Line 36"/>
            <p:cNvSpPr>
              <a:spLocks noChangeShapeType="1"/>
            </p:cNvSpPr>
            <p:nvPr/>
          </p:nvSpPr>
          <p:spPr bwMode="auto">
            <a:xfrm>
              <a:off x="859" y="1189"/>
              <a:ext cx="5" cy="1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Text Box 37"/>
            <p:cNvSpPr txBox="1">
              <a:spLocks noChangeArrowheads="1"/>
            </p:cNvSpPr>
            <p:nvPr/>
          </p:nvSpPr>
          <p:spPr bwMode="auto">
            <a:xfrm rot="-5400000">
              <a:off x="-184" y="1690"/>
              <a:ext cx="1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Consumer goods</a:t>
              </a:r>
            </a:p>
          </p:txBody>
        </p:sp>
      </p:grpSp>
      <p:sp>
        <p:nvSpPr>
          <p:cNvPr id="99" name="Freeform 98"/>
          <p:cNvSpPr>
            <a:spLocks/>
          </p:cNvSpPr>
          <p:nvPr/>
        </p:nvSpPr>
        <p:spPr bwMode="auto">
          <a:xfrm>
            <a:off x="1120775" y="2656433"/>
            <a:ext cx="1143000" cy="1944687"/>
          </a:xfrm>
          <a:custGeom>
            <a:avLst/>
            <a:gdLst>
              <a:gd name="T0" fmla="*/ 0 w 1141965"/>
              <a:gd name="T1" fmla="*/ 0 h 1944651"/>
              <a:gd name="T2" fmla="*/ 365758 w 1141965"/>
              <a:gd name="T3" fmla="*/ 78618 h 1944651"/>
              <a:gd name="T4" fmla="*/ 556949 w 1141965"/>
              <a:gd name="T5" fmla="*/ 223448 h 1944651"/>
              <a:gd name="T6" fmla="*/ 748141 w 1141965"/>
              <a:gd name="T7" fmla="*/ 426208 h 1944651"/>
              <a:gd name="T8" fmla="*/ 893612 w 1141965"/>
              <a:gd name="T9" fmla="*/ 624831 h 1944651"/>
              <a:gd name="T10" fmla="*/ 1034927 w 1141965"/>
              <a:gd name="T11" fmla="*/ 1005521 h 1944651"/>
              <a:gd name="T12" fmla="*/ 1122211 w 1141965"/>
              <a:gd name="T13" fmla="*/ 1394486 h 1944651"/>
              <a:gd name="T14" fmla="*/ 1147150 w 1141965"/>
              <a:gd name="T15" fmla="*/ 1804140 h 1944651"/>
              <a:gd name="T16" fmla="*/ 1142993 w 1141965"/>
              <a:gd name="T17" fmla="*/ 1944831 h 1944651"/>
              <a:gd name="T18" fmla="*/ 0 w 1141965"/>
              <a:gd name="T19" fmla="*/ 1936556 h 1944651"/>
              <a:gd name="T20" fmla="*/ 0 w 1141965"/>
              <a:gd name="T21" fmla="*/ 0 h 19446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1965"/>
              <a:gd name="T34" fmla="*/ 0 h 1944651"/>
              <a:gd name="T35" fmla="*/ 1141965 w 1141965"/>
              <a:gd name="T36" fmla="*/ 1944651 h 19446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1965" h="1944651">
                <a:moveTo>
                  <a:pt x="0" y="0"/>
                </a:moveTo>
                <a:lnTo>
                  <a:pt x="364105" y="78613"/>
                </a:lnTo>
                <a:lnTo>
                  <a:pt x="554432" y="223428"/>
                </a:lnTo>
                <a:lnTo>
                  <a:pt x="744760" y="426168"/>
                </a:lnTo>
                <a:lnTo>
                  <a:pt x="889574" y="624771"/>
                </a:lnTo>
                <a:lnTo>
                  <a:pt x="1030251" y="1005426"/>
                </a:lnTo>
                <a:lnTo>
                  <a:pt x="1117140" y="1394356"/>
                </a:lnTo>
                <a:lnTo>
                  <a:pt x="1141965" y="1803975"/>
                </a:lnTo>
                <a:lnTo>
                  <a:pt x="1137828" y="1944651"/>
                </a:lnTo>
                <a:lnTo>
                  <a:pt x="0" y="1936376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525" cap="flat" cmpd="sng" algn="ctr">
            <a:solidFill>
              <a:srgbClr val="BBE0E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Freeform 52"/>
          <p:cNvSpPr>
            <a:spLocks/>
          </p:cNvSpPr>
          <p:nvPr/>
        </p:nvSpPr>
        <p:spPr bwMode="auto">
          <a:xfrm>
            <a:off x="1103313" y="2651670"/>
            <a:ext cx="1168400" cy="1968500"/>
          </a:xfrm>
          <a:custGeom>
            <a:avLst/>
            <a:gdLst>
              <a:gd name="T0" fmla="*/ 0 w 576"/>
              <a:gd name="T1" fmla="*/ 0 h 1224"/>
              <a:gd name="T2" fmla="*/ 2147483647 w 576"/>
              <a:gd name="T3" fmla="*/ 2147483647 h 1224"/>
              <a:gd name="T4" fmla="*/ 2147483647 w 576"/>
              <a:gd name="T5" fmla="*/ 2147483647 h 1224"/>
              <a:gd name="T6" fmla="*/ 2147483647 w 576"/>
              <a:gd name="T7" fmla="*/ 2147483647 h 1224"/>
              <a:gd name="T8" fmla="*/ 2147483647 w 576"/>
              <a:gd name="T9" fmla="*/ 2147483647 h 1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24"/>
              <a:gd name="T17" fmla="*/ 576 w 576"/>
              <a:gd name="T18" fmla="*/ 1224 h 1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24">
                <a:moveTo>
                  <a:pt x="0" y="0"/>
                </a:moveTo>
                <a:cubicBezTo>
                  <a:pt x="79" y="12"/>
                  <a:pt x="159" y="24"/>
                  <a:pt x="232" y="88"/>
                </a:cubicBezTo>
                <a:cubicBezTo>
                  <a:pt x="305" y="152"/>
                  <a:pt x="388" y="273"/>
                  <a:pt x="440" y="384"/>
                </a:cubicBezTo>
                <a:cubicBezTo>
                  <a:pt x="492" y="495"/>
                  <a:pt x="521" y="612"/>
                  <a:pt x="544" y="752"/>
                </a:cubicBezTo>
                <a:cubicBezTo>
                  <a:pt x="567" y="892"/>
                  <a:pt x="571" y="1058"/>
                  <a:pt x="576" y="122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Freeform 53"/>
          <p:cNvSpPr>
            <a:spLocks/>
          </p:cNvSpPr>
          <p:nvPr/>
        </p:nvSpPr>
        <p:spPr bwMode="auto">
          <a:xfrm>
            <a:off x="1128713" y="2257970"/>
            <a:ext cx="1147762" cy="2336800"/>
          </a:xfrm>
          <a:custGeom>
            <a:avLst/>
            <a:gdLst>
              <a:gd name="T0" fmla="*/ 0 w 747"/>
              <a:gd name="T1" fmla="*/ 0 h 1472"/>
              <a:gd name="T2" fmla="*/ 2147483647 w 747"/>
              <a:gd name="T3" fmla="*/ 2147483647 h 1472"/>
              <a:gd name="T4" fmla="*/ 2147483647 w 747"/>
              <a:gd name="T5" fmla="*/ 2147483647 h 1472"/>
              <a:gd name="T6" fmla="*/ 2147483647 w 747"/>
              <a:gd name="T7" fmla="*/ 2147483647 h 1472"/>
              <a:gd name="T8" fmla="*/ 2147483647 w 747"/>
              <a:gd name="T9" fmla="*/ 2147483647 h 1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7"/>
              <a:gd name="T16" fmla="*/ 0 h 1472"/>
              <a:gd name="T17" fmla="*/ 747 w 747"/>
              <a:gd name="T18" fmla="*/ 1472 h 1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7" h="1472">
                <a:moveTo>
                  <a:pt x="0" y="0"/>
                </a:moveTo>
                <a:cubicBezTo>
                  <a:pt x="102" y="14"/>
                  <a:pt x="203" y="39"/>
                  <a:pt x="300" y="106"/>
                </a:cubicBezTo>
                <a:cubicBezTo>
                  <a:pt x="397" y="173"/>
                  <a:pt x="514" y="270"/>
                  <a:pt x="584" y="400"/>
                </a:cubicBezTo>
                <a:cubicBezTo>
                  <a:pt x="654" y="530"/>
                  <a:pt x="693" y="709"/>
                  <a:pt x="720" y="888"/>
                </a:cubicBezTo>
                <a:cubicBezTo>
                  <a:pt x="747" y="1067"/>
                  <a:pt x="739" y="1350"/>
                  <a:pt x="744" y="1472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" name="Group 20"/>
          <p:cNvGrpSpPr>
            <a:grpSpLocks/>
          </p:cNvGrpSpPr>
          <p:nvPr/>
        </p:nvGrpSpPr>
        <p:grpSpPr bwMode="auto">
          <a:xfrm>
            <a:off x="1116013" y="4594770"/>
            <a:ext cx="2284412" cy="700088"/>
            <a:chOff x="864" y="2928"/>
            <a:chExt cx="1439" cy="441"/>
          </a:xfrm>
        </p:grpSpPr>
        <p:sp>
          <p:nvSpPr>
            <p:cNvPr id="32800" name="Line 21"/>
            <p:cNvSpPr>
              <a:spLocks noChangeShapeType="1"/>
            </p:cNvSpPr>
            <p:nvPr/>
          </p:nvSpPr>
          <p:spPr bwMode="auto">
            <a:xfrm flipV="1">
              <a:off x="864" y="2928"/>
              <a:ext cx="1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Text Box 22"/>
            <p:cNvSpPr txBox="1">
              <a:spLocks noChangeArrowheads="1"/>
            </p:cNvSpPr>
            <p:nvPr/>
          </p:nvSpPr>
          <p:spPr bwMode="auto">
            <a:xfrm>
              <a:off x="1307" y="3138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Capital goods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5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0" grpId="0" animBg="1"/>
      <p:bldP spid="61" grpId="0" animBg="1"/>
      <p:bldP spid="7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9" grpId="0" animBg="1"/>
      <p:bldP spid="100" grpId="0" animBg="1"/>
      <p:bldP spid="1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Learn from the PPF?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 </a:t>
            </a:r>
          </a:p>
          <a:p>
            <a:pPr lvl="1"/>
            <a:r>
              <a:rPr lang="en-US" dirty="0" smtClean="0"/>
              <a:t>The PPF describes efficient combinations of output</a:t>
            </a:r>
          </a:p>
          <a:p>
            <a:pPr lvl="2"/>
            <a:r>
              <a:rPr lang="en-US" dirty="0" smtClean="0"/>
              <a:t>Given the economy’s resources, technology and know-how, and rules of the game</a:t>
            </a:r>
          </a:p>
          <a:p>
            <a:r>
              <a:rPr lang="en-US" dirty="0" smtClean="0"/>
              <a:t>Scarcity</a:t>
            </a:r>
          </a:p>
          <a:p>
            <a:pPr lvl="1"/>
            <a:r>
              <a:rPr lang="en-US" dirty="0" smtClean="0"/>
              <a:t>Given the resources, technology and know-how, and rules of the game</a:t>
            </a:r>
          </a:p>
          <a:p>
            <a:pPr lvl="1"/>
            <a:r>
              <a:rPr lang="en-US" dirty="0" smtClean="0"/>
              <a:t>The economy can produce only so much output per period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5522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Learn from the PPF?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Opportunity cost</a:t>
            </a:r>
          </a:p>
          <a:p>
            <a:pPr lvl="1"/>
            <a:r>
              <a:rPr lang="en-US" smtClean="0"/>
              <a:t>The PPF slopes downward</a:t>
            </a:r>
          </a:p>
          <a:p>
            <a:pPr lvl="2"/>
            <a:r>
              <a:rPr lang="en-US" smtClean="0"/>
              <a:t>More of one good means less of the other good</a:t>
            </a:r>
          </a:p>
          <a:p>
            <a:r>
              <a:rPr lang="en-US" smtClean="0"/>
              <a:t>The law of increasing opportunity cost</a:t>
            </a:r>
          </a:p>
          <a:p>
            <a:pPr lvl="1"/>
            <a:r>
              <a:rPr lang="en-US" smtClean="0"/>
              <a:t>The PPF’s bowed-out shape</a:t>
            </a:r>
          </a:p>
          <a:p>
            <a:pPr lvl="1"/>
            <a:r>
              <a:rPr lang="en-US" smtClean="0"/>
              <a:t>Some resources are not perfectly adaptable to the production of each type of good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02494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Learn from the PPF?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</a:p>
          <a:p>
            <a:pPr lvl="1"/>
            <a:r>
              <a:rPr lang="en-US" dirty="0" smtClean="0"/>
              <a:t>A shift outward of the PPF</a:t>
            </a:r>
          </a:p>
          <a:p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Selecting a </a:t>
            </a:r>
            <a:r>
              <a:rPr lang="en-US" sz="3600" dirty="0" smtClean="0"/>
              <a:t>particular combination determines</a:t>
            </a:r>
          </a:p>
          <a:p>
            <a:pPr lvl="2"/>
            <a:r>
              <a:rPr lang="en-US" dirty="0" smtClean="0"/>
              <a:t>Not only consumer goods and capital goods available this period</a:t>
            </a:r>
          </a:p>
          <a:p>
            <a:pPr lvl="2"/>
            <a:r>
              <a:rPr lang="en-US" dirty="0" smtClean="0"/>
              <a:t>But also the capital stock available next period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6437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Systems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questions </a:t>
            </a:r>
          </a:p>
          <a:p>
            <a:pPr lvl="1"/>
            <a:r>
              <a:rPr lang="en-US" i="1" dirty="0" smtClean="0">
                <a:solidFill>
                  <a:srgbClr val="0044A8"/>
                </a:solidFill>
              </a:rPr>
              <a:t>What</a:t>
            </a:r>
            <a:r>
              <a:rPr lang="en-US" dirty="0" smtClean="0"/>
              <a:t> goods and services are to be produced? </a:t>
            </a:r>
          </a:p>
          <a:p>
            <a:pPr lvl="1"/>
            <a:r>
              <a:rPr lang="en-US" i="1" dirty="0" smtClean="0">
                <a:solidFill>
                  <a:srgbClr val="0044A8"/>
                </a:solidFill>
              </a:rPr>
              <a:t>How</a:t>
            </a:r>
            <a:r>
              <a:rPr lang="en-US" dirty="0" smtClean="0"/>
              <a:t> are they to be produced? </a:t>
            </a:r>
          </a:p>
          <a:p>
            <a:pPr lvl="1"/>
            <a:r>
              <a:rPr lang="en-US" i="1" dirty="0" smtClean="0">
                <a:solidFill>
                  <a:srgbClr val="0044A8"/>
                </a:solidFill>
              </a:rPr>
              <a:t>For whom </a:t>
            </a:r>
            <a:r>
              <a:rPr lang="en-US" dirty="0" smtClean="0"/>
              <a:t>are they to be produced?</a:t>
            </a:r>
          </a:p>
          <a:p>
            <a:r>
              <a:rPr lang="en-US" dirty="0" smtClean="0"/>
              <a:t>Economic system</a:t>
            </a:r>
          </a:p>
          <a:p>
            <a:pPr lvl="1"/>
            <a:r>
              <a:rPr lang="en-US" dirty="0" smtClean="0"/>
              <a:t>Set of mechanisms and institutions </a:t>
            </a:r>
          </a:p>
          <a:p>
            <a:pPr lvl="1"/>
            <a:r>
              <a:rPr lang="en-US" dirty="0" smtClean="0"/>
              <a:t>That resolve the what, how, and for whom questions</a:t>
            </a:r>
          </a:p>
          <a:p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76770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Systems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Criteria used to distinguish among economic systems</a:t>
            </a:r>
          </a:p>
          <a:p>
            <a:pPr lvl="1"/>
            <a:r>
              <a:rPr lang="en-US" dirty="0" smtClean="0"/>
              <a:t>Who owns the resources</a:t>
            </a:r>
          </a:p>
          <a:p>
            <a:pPr lvl="1"/>
            <a:r>
              <a:rPr lang="en-US" dirty="0" smtClean="0"/>
              <a:t>What decision-making process is used to allocate resources and products</a:t>
            </a:r>
          </a:p>
          <a:p>
            <a:pPr lvl="1"/>
            <a:r>
              <a:rPr lang="en-US" dirty="0" smtClean="0"/>
              <a:t>What types of incentives guide economic decision makers</a:t>
            </a:r>
          </a:p>
          <a:p>
            <a:r>
              <a:rPr lang="en-US" dirty="0" smtClean="0"/>
              <a:t>Range from</a:t>
            </a:r>
          </a:p>
          <a:p>
            <a:pPr lvl="1"/>
            <a:r>
              <a:rPr lang="en-US" dirty="0" smtClean="0"/>
              <a:t>Pure capitalism to pure command system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8725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and Opportunity Cost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scarcity</a:t>
            </a:r>
          </a:p>
          <a:p>
            <a:pPr lvl="1"/>
            <a:r>
              <a:rPr lang="en-US" dirty="0" smtClean="0"/>
              <a:t>Whenever you make a choice</a:t>
            </a:r>
          </a:p>
          <a:p>
            <a:pPr lvl="1"/>
            <a:r>
              <a:rPr lang="en-US" dirty="0" smtClean="0"/>
              <a:t>You must pass up another opportunity</a:t>
            </a:r>
          </a:p>
          <a:p>
            <a:pPr lvl="2"/>
            <a:r>
              <a:rPr lang="en-US" dirty="0" smtClean="0"/>
              <a:t>You must incur an opportunity cost</a:t>
            </a:r>
          </a:p>
          <a:p>
            <a:r>
              <a:rPr lang="en-US" dirty="0" smtClean="0"/>
              <a:t>Opportunity cost</a:t>
            </a:r>
          </a:p>
          <a:p>
            <a:pPr lvl="1"/>
            <a:r>
              <a:rPr lang="en-US" dirty="0" smtClean="0"/>
              <a:t>The value of the best alternative forgone when an item or activity is chosen</a:t>
            </a:r>
          </a:p>
          <a:p>
            <a:pPr lvl="1"/>
            <a:r>
              <a:rPr lang="en-US" dirty="0" smtClean="0"/>
              <a:t>Opportunity lost</a:t>
            </a:r>
          </a:p>
          <a:p>
            <a:pPr lvl="1"/>
            <a:r>
              <a:rPr lang="en-US" dirty="0" smtClean="0"/>
              <a:t>Monetary or non-monetary aspect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9273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Capitalism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Pure capitalism</a:t>
            </a:r>
          </a:p>
          <a:p>
            <a:pPr lvl="1"/>
            <a:r>
              <a:rPr lang="en-US" smtClean="0"/>
              <a:t>There is no government</a:t>
            </a:r>
          </a:p>
          <a:p>
            <a:pPr lvl="1"/>
            <a:r>
              <a:rPr lang="en-US" smtClean="0"/>
              <a:t>Rules of the game: </a:t>
            </a:r>
          </a:p>
          <a:p>
            <a:pPr lvl="2"/>
            <a:r>
              <a:rPr lang="en-US" smtClean="0"/>
              <a:t>Private ownership of resources</a:t>
            </a:r>
          </a:p>
          <a:p>
            <a:pPr lvl="2"/>
            <a:r>
              <a:rPr lang="en-US" smtClean="0"/>
              <a:t>Market distribution of products</a:t>
            </a:r>
          </a:p>
          <a:p>
            <a:pPr lvl="1"/>
            <a:r>
              <a:rPr lang="en-US" smtClean="0"/>
              <a:t>Market system </a:t>
            </a:r>
          </a:p>
          <a:p>
            <a:r>
              <a:rPr lang="en-US" smtClean="0"/>
              <a:t>Private property rights</a:t>
            </a:r>
          </a:p>
          <a:p>
            <a:pPr lvl="1"/>
            <a:r>
              <a:rPr lang="en-US" smtClean="0"/>
              <a:t>An owner’s right to use, rent, or sell resources or property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0615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Capitalism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Unrestricted markets</a:t>
            </a:r>
          </a:p>
          <a:p>
            <a:pPr lvl="1"/>
            <a:r>
              <a:rPr lang="en-US" smtClean="0"/>
              <a:t>Buyers and sellers make their intentions known</a:t>
            </a:r>
          </a:p>
          <a:p>
            <a:pPr lvl="1"/>
            <a:r>
              <a:rPr lang="en-US" smtClean="0"/>
              <a:t>Market prices </a:t>
            </a:r>
          </a:p>
          <a:p>
            <a:pPr lvl="2"/>
            <a:r>
              <a:rPr lang="en-US" smtClean="0"/>
              <a:t>Guide resources to their most productive use </a:t>
            </a:r>
          </a:p>
          <a:p>
            <a:pPr lvl="2"/>
            <a:r>
              <a:rPr lang="en-US" smtClean="0"/>
              <a:t>Channel goods and services to the consumers who value them the most</a:t>
            </a:r>
          </a:p>
          <a:p>
            <a:pPr lvl="1"/>
            <a:r>
              <a:rPr lang="en-US" smtClean="0"/>
              <a:t>Answer the what, how, and for whom questions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0343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Capitalism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Adam Smith (1723–1790)</a:t>
            </a:r>
          </a:p>
          <a:p>
            <a:pPr lvl="1"/>
            <a:r>
              <a:rPr lang="en-US" dirty="0" smtClean="0"/>
              <a:t>Market forces allocate resources as if by an “invisible hand”</a:t>
            </a:r>
          </a:p>
          <a:p>
            <a:pPr lvl="2"/>
            <a:r>
              <a:rPr lang="en-US" dirty="0" smtClean="0"/>
              <a:t>Unseen force that harnesses the pursuit of self-interest </a:t>
            </a:r>
          </a:p>
          <a:p>
            <a:pPr lvl="2"/>
            <a:r>
              <a:rPr lang="en-US" dirty="0" smtClean="0"/>
              <a:t>To direct resources where they earn the greatest reward</a:t>
            </a:r>
          </a:p>
          <a:p>
            <a:pPr lvl="1"/>
            <a:r>
              <a:rPr lang="en-US" dirty="0" smtClean="0"/>
              <a:t>Each individual pursues self-interest</a:t>
            </a:r>
          </a:p>
          <a:p>
            <a:pPr lvl="2"/>
            <a:r>
              <a:rPr lang="en-US" dirty="0" smtClean="0"/>
              <a:t>“Invisible hand” of market forces promotes general welfare</a:t>
            </a:r>
          </a:p>
          <a:p>
            <a:endParaRPr lang="en-US" dirty="0" smtClean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43627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Capitalism: Flaws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central authority</a:t>
            </a:r>
          </a:p>
          <a:p>
            <a:pPr lvl="1"/>
            <a:r>
              <a:rPr lang="en-US" smtClean="0"/>
              <a:t>To protect property rights</a:t>
            </a:r>
          </a:p>
          <a:p>
            <a:pPr lvl="1"/>
            <a:r>
              <a:rPr lang="en-US" smtClean="0"/>
              <a:t>To enforce contracts</a:t>
            </a:r>
          </a:p>
          <a:p>
            <a:pPr lvl="1"/>
            <a:r>
              <a:rPr lang="en-US" smtClean="0"/>
              <a:t>To ensure that the rules of the game are followed</a:t>
            </a:r>
          </a:p>
          <a:p>
            <a:r>
              <a:rPr lang="en-US" smtClean="0"/>
              <a:t>People with no resources to sell</a:t>
            </a:r>
          </a:p>
          <a:p>
            <a:pPr lvl="1"/>
            <a:r>
              <a:rPr lang="en-US" smtClean="0"/>
              <a:t>Could starve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06103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Capitalism: Flaws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Monopoly</a:t>
            </a:r>
          </a:p>
          <a:p>
            <a:pPr lvl="1"/>
            <a:r>
              <a:rPr lang="en-US" dirty="0" smtClean="0"/>
              <a:t>Some producers may try to monopolize markets by eliminating the competition</a:t>
            </a:r>
          </a:p>
          <a:p>
            <a:r>
              <a:rPr lang="en-US" dirty="0" smtClean="0"/>
              <a:t>Side effects for people not involved</a:t>
            </a:r>
          </a:p>
          <a:p>
            <a:pPr lvl="1"/>
            <a:r>
              <a:rPr lang="en-US" dirty="0" smtClean="0"/>
              <a:t>Side effects can harm or benefit people not involved in the market transaction</a:t>
            </a:r>
          </a:p>
          <a:p>
            <a:r>
              <a:rPr lang="en-US" dirty="0" smtClean="0"/>
              <a:t>No public goods</a:t>
            </a:r>
          </a:p>
          <a:p>
            <a:pPr lvl="1"/>
            <a:r>
              <a:rPr lang="en-US" dirty="0" smtClean="0"/>
              <a:t>Because firms cannot prevent nonpayers from enjoying the benefits of public goods</a:t>
            </a:r>
          </a:p>
          <a:p>
            <a:endParaRPr lang="en-US" dirty="0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5236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Capitalism: Flaws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Economic fluctuations</a:t>
            </a:r>
          </a:p>
          <a:p>
            <a:pPr lvl="1"/>
            <a:r>
              <a:rPr lang="en-US" smtClean="0"/>
              <a:t>Alternating periods of expansions and recessions in the level of economic activity</a:t>
            </a:r>
          </a:p>
          <a:p>
            <a:pPr lvl="1"/>
            <a:r>
              <a:rPr lang="en-US" smtClean="0"/>
              <a:t>Especially in employment and production</a:t>
            </a:r>
          </a:p>
          <a:p>
            <a:endParaRPr lang="en-US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25233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Command System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Pure command system</a:t>
            </a:r>
          </a:p>
          <a:p>
            <a:pPr lvl="1"/>
            <a:r>
              <a:rPr lang="en-US" smtClean="0"/>
              <a:t>Public ownership of resources </a:t>
            </a:r>
          </a:p>
          <a:p>
            <a:pPr lvl="1"/>
            <a:r>
              <a:rPr lang="en-US" smtClean="0"/>
              <a:t>Centralized planning</a:t>
            </a:r>
          </a:p>
          <a:p>
            <a:pPr lvl="1"/>
            <a:r>
              <a:rPr lang="en-US" smtClean="0"/>
              <a:t>Communism </a:t>
            </a:r>
          </a:p>
          <a:p>
            <a:r>
              <a:rPr lang="en-US" smtClean="0"/>
              <a:t>Government planners</a:t>
            </a:r>
          </a:p>
          <a:p>
            <a:pPr lvl="1"/>
            <a:r>
              <a:rPr lang="en-US" smtClean="0"/>
              <a:t>Central plans</a:t>
            </a:r>
          </a:p>
          <a:p>
            <a:pPr lvl="1"/>
            <a:r>
              <a:rPr lang="en-US" smtClean="0"/>
              <a:t>Direct resources</a:t>
            </a:r>
          </a:p>
          <a:p>
            <a:pPr lvl="1"/>
            <a:r>
              <a:rPr lang="en-US" smtClean="0"/>
              <a:t>Coordinate production</a:t>
            </a:r>
          </a:p>
          <a:p>
            <a:pPr lvl="1"/>
            <a:r>
              <a:rPr lang="en-US" smtClean="0"/>
              <a:t>Answer the three questions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69507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Command System: Flaws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Resources </a:t>
            </a:r>
          </a:p>
          <a:p>
            <a:pPr lvl="1"/>
            <a:r>
              <a:rPr lang="en-US" smtClean="0"/>
              <a:t>Are used inefficiently</a:t>
            </a:r>
          </a:p>
          <a:p>
            <a:pPr lvl="1"/>
            <a:r>
              <a:rPr lang="en-US" smtClean="0"/>
              <a:t>Some are wasted </a:t>
            </a:r>
          </a:p>
          <a:p>
            <a:pPr lvl="2"/>
            <a:r>
              <a:rPr lang="en-US" smtClean="0"/>
              <a:t>Each person has less incentive to employ them in their highest-valued use</a:t>
            </a:r>
          </a:p>
          <a:p>
            <a:r>
              <a:rPr lang="en-US" smtClean="0"/>
              <a:t>Central plans </a:t>
            </a:r>
          </a:p>
          <a:p>
            <a:pPr lvl="1"/>
            <a:r>
              <a:rPr lang="en-US" smtClean="0"/>
              <a:t>May reflect more the preferences of central planners (unelected dictators)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4829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Command System: Flaws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Government responsible for all production</a:t>
            </a:r>
          </a:p>
          <a:p>
            <a:pPr lvl="1"/>
            <a:r>
              <a:rPr lang="en-US" smtClean="0"/>
              <a:t>Limited variety of products</a:t>
            </a:r>
          </a:p>
          <a:p>
            <a:r>
              <a:rPr lang="en-US" smtClean="0"/>
              <a:t>Each individual</a:t>
            </a:r>
          </a:p>
          <a:p>
            <a:pPr lvl="1"/>
            <a:r>
              <a:rPr lang="en-US" smtClean="0"/>
              <a:t>Has less personal freedom in making economic choices</a:t>
            </a:r>
          </a:p>
          <a:p>
            <a:r>
              <a:rPr lang="en-US" smtClean="0"/>
              <a:t>No profit</a:t>
            </a:r>
          </a:p>
          <a:p>
            <a:pPr lvl="1"/>
            <a:r>
              <a:rPr lang="en-US" smtClean="0"/>
              <a:t>Less incentive to develop better products </a:t>
            </a:r>
          </a:p>
          <a:p>
            <a:pPr lvl="1"/>
            <a:r>
              <a:rPr lang="en-US" smtClean="0"/>
              <a:t>Less incentive to find more efficient ways to make existing products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35137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and Transitional Economies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Increasing role of government</a:t>
            </a:r>
          </a:p>
          <a:p>
            <a:pPr lvl="1"/>
            <a:r>
              <a:rPr lang="en-US" smtClean="0"/>
              <a:t>In capitalist economies</a:t>
            </a:r>
          </a:p>
          <a:p>
            <a:r>
              <a:rPr lang="en-US" smtClean="0"/>
              <a:t>Increasing role of markets</a:t>
            </a:r>
          </a:p>
          <a:p>
            <a:pPr lvl="1"/>
            <a:r>
              <a:rPr lang="en-US" smtClean="0"/>
              <a:t>In command economies</a:t>
            </a:r>
          </a:p>
          <a:p>
            <a:r>
              <a:rPr lang="en-US" smtClean="0"/>
              <a:t>Government</a:t>
            </a:r>
          </a:p>
          <a:p>
            <a:pPr lvl="1"/>
            <a:r>
              <a:rPr lang="en-US" smtClean="0"/>
              <a:t>Economic activity</a:t>
            </a:r>
          </a:p>
          <a:p>
            <a:pPr lvl="1"/>
            <a:r>
              <a:rPr lang="en-US" smtClean="0"/>
              <a:t>Regulates the private sector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6258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 Cost of College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Value of the best alternative forgone</a:t>
            </a:r>
          </a:p>
          <a:p>
            <a:pPr lvl="1" eaLnBrk="1" hangingPunct="1"/>
            <a:r>
              <a:rPr lang="en-US" dirty="0" smtClean="0"/>
              <a:t>Forgone income (full-time job: $20,000)</a:t>
            </a:r>
          </a:p>
          <a:p>
            <a:pPr lvl="1" eaLnBrk="1" hangingPunct="1"/>
            <a:r>
              <a:rPr lang="en-US" dirty="0" smtClean="0"/>
              <a:t>Minus income earned as student (part-time work: $10,000)</a:t>
            </a:r>
          </a:p>
          <a:p>
            <a:pPr eaLnBrk="1" hangingPunct="1"/>
            <a:r>
              <a:rPr lang="en-US" dirty="0" smtClean="0"/>
              <a:t>Plus direct cost of college</a:t>
            </a:r>
          </a:p>
          <a:p>
            <a:pPr lvl="1" eaLnBrk="1" hangingPunct="1"/>
            <a:r>
              <a:rPr lang="en-US" dirty="0" smtClean="0"/>
              <a:t>Tuition, fees, books ($12,000)</a:t>
            </a:r>
          </a:p>
          <a:p>
            <a:r>
              <a:rPr lang="en-US" dirty="0" smtClean="0"/>
              <a:t>$20,000 - $10,000 + $12,000 = $22,000</a:t>
            </a:r>
          </a:p>
          <a:p>
            <a:pPr lvl="1"/>
            <a:r>
              <a:rPr lang="en-US" dirty="0" smtClean="0"/>
              <a:t>Not included: room, board, personal expenses</a:t>
            </a:r>
          </a:p>
          <a:p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501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Economies Based on Custom or Religion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Caste systems in India </a:t>
            </a:r>
          </a:p>
          <a:p>
            <a:pPr lvl="2"/>
            <a:r>
              <a:rPr lang="en-US" dirty="0" smtClean="0"/>
              <a:t>Restrict occupational choices</a:t>
            </a:r>
          </a:p>
          <a:p>
            <a:r>
              <a:rPr lang="en-US" dirty="0" smtClean="0"/>
              <a:t>Islamic law</a:t>
            </a:r>
          </a:p>
          <a:p>
            <a:pPr lvl="2"/>
            <a:r>
              <a:rPr lang="en-US" dirty="0" smtClean="0"/>
              <a:t>Charging interest is banned </a:t>
            </a:r>
          </a:p>
          <a:p>
            <a:r>
              <a:rPr lang="en-US" dirty="0" smtClean="0"/>
              <a:t>Family relations </a:t>
            </a:r>
          </a:p>
          <a:p>
            <a:pPr lvl="2"/>
            <a:r>
              <a:rPr lang="en-US" dirty="0" smtClean="0"/>
              <a:t>Play significant roles in organizing and coordinating economic activity</a:t>
            </a:r>
          </a:p>
          <a:p>
            <a:r>
              <a:rPr lang="en-US" dirty="0" smtClean="0"/>
              <a:t>Tradition</a:t>
            </a:r>
          </a:p>
          <a:p>
            <a:pPr lvl="2"/>
            <a:r>
              <a:rPr lang="en-US" dirty="0" smtClean="0"/>
              <a:t>Some occupations are dominated by women, others by men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0687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Cost Is Subjective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Opportunity cost is subjective</a:t>
            </a:r>
          </a:p>
          <a:p>
            <a:pPr lvl="1" eaLnBrk="1" hangingPunct="1"/>
            <a:r>
              <a:rPr lang="en-US" smtClean="0"/>
              <a:t>‘The road not taken’</a:t>
            </a:r>
          </a:p>
          <a:p>
            <a:pPr eaLnBrk="1" hangingPunct="1"/>
            <a:r>
              <a:rPr lang="en-US" smtClean="0"/>
              <a:t>Calculating opportunity cost</a:t>
            </a:r>
          </a:p>
          <a:p>
            <a:pPr lvl="1" eaLnBrk="1" hangingPunct="1"/>
            <a:r>
              <a:rPr lang="en-US" smtClean="0"/>
              <a:t>Requires time and information</a:t>
            </a:r>
          </a:p>
          <a:p>
            <a:pPr eaLnBrk="1" hangingPunct="1"/>
            <a:r>
              <a:rPr lang="en-US" smtClean="0"/>
              <a:t>Time: the ultimate constraint</a:t>
            </a:r>
          </a:p>
          <a:p>
            <a:pPr lvl="1" eaLnBrk="1" hangingPunct="1"/>
            <a:r>
              <a:rPr lang="en-US" smtClean="0"/>
              <a:t>Even the rich face the problem of scarcity</a:t>
            </a:r>
          </a:p>
          <a:p>
            <a:pPr eaLnBrk="1" hangingPunct="1"/>
            <a:r>
              <a:rPr lang="en-US" smtClean="0"/>
              <a:t>Opportunity cost varies with circumstance </a:t>
            </a:r>
          </a:p>
          <a:p>
            <a:pPr lvl="1" eaLnBrk="1" hangingPunct="1"/>
            <a:r>
              <a:rPr lang="en-US" smtClean="0"/>
              <a:t>Depends on the alternative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5278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Sunk Cost and Choice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Sunk cost </a:t>
            </a:r>
          </a:p>
          <a:p>
            <a:pPr lvl="1"/>
            <a:r>
              <a:rPr lang="en-US" dirty="0" smtClean="0"/>
              <a:t>Has already been incurred</a:t>
            </a:r>
          </a:p>
          <a:p>
            <a:pPr lvl="1"/>
            <a:r>
              <a:rPr lang="en-US" dirty="0" smtClean="0"/>
              <a:t>Cannot be recovered</a:t>
            </a:r>
          </a:p>
          <a:p>
            <a:pPr lvl="1"/>
            <a:r>
              <a:rPr lang="en-US" dirty="0" smtClean="0"/>
              <a:t>Irrelevant for present and future economic decisions</a:t>
            </a:r>
          </a:p>
          <a:p>
            <a:r>
              <a:rPr lang="en-US" dirty="0" smtClean="0"/>
              <a:t>Economic decision makers</a:t>
            </a:r>
          </a:p>
          <a:p>
            <a:pPr lvl="1"/>
            <a:r>
              <a:rPr lang="en-US" dirty="0" smtClean="0"/>
              <a:t>Relevant: costs affected by the choice</a:t>
            </a:r>
          </a:p>
          <a:p>
            <a:pPr lvl="1"/>
            <a:r>
              <a:rPr lang="en-US" dirty="0" smtClean="0"/>
              <a:t>Irrelevant: sunk costs</a:t>
            </a:r>
          </a:p>
          <a:p>
            <a:endParaRPr lang="en-US" dirty="0" smtClean="0"/>
          </a:p>
        </p:txBody>
      </p:sp>
      <p:sp>
        <p:nvSpPr>
          <p:cNvPr id="1638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8169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Comparative Advantage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comparative advantage </a:t>
            </a:r>
          </a:p>
          <a:p>
            <a:pPr lvl="1"/>
            <a:r>
              <a:rPr lang="en-US" dirty="0" smtClean="0"/>
              <a:t>The individual, firm, region, or country</a:t>
            </a:r>
          </a:p>
          <a:p>
            <a:pPr lvl="1"/>
            <a:r>
              <a:rPr lang="en-US" dirty="0" smtClean="0"/>
              <a:t>With the lowest opportunity cost of producing a particular good</a:t>
            </a:r>
          </a:p>
          <a:p>
            <a:pPr lvl="1"/>
            <a:r>
              <a:rPr lang="en-US" dirty="0" smtClean="0"/>
              <a:t>Should specialize in that good</a:t>
            </a:r>
          </a:p>
          <a:p>
            <a:r>
              <a:rPr lang="en-US" dirty="0" smtClean="0"/>
              <a:t>Specialize</a:t>
            </a:r>
          </a:p>
          <a:p>
            <a:pPr lvl="1"/>
            <a:r>
              <a:rPr lang="en-US" dirty="0" smtClean="0"/>
              <a:t>In the task that you do better</a:t>
            </a:r>
          </a:p>
          <a:p>
            <a:r>
              <a:rPr lang="en-US" dirty="0" smtClean="0"/>
              <a:t>Specialization and exchange</a:t>
            </a:r>
          </a:p>
          <a:p>
            <a:pPr lvl="1"/>
            <a:r>
              <a:rPr lang="en-US" dirty="0" smtClean="0"/>
              <a:t>Makes you better off</a:t>
            </a:r>
          </a:p>
          <a:p>
            <a:endParaRPr 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6597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vs. Comparative Advantage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Absolute advantage </a:t>
            </a:r>
          </a:p>
          <a:p>
            <a:pPr lvl="1"/>
            <a:r>
              <a:rPr lang="en-US" smtClean="0"/>
              <a:t>Ability to make something</a:t>
            </a:r>
          </a:p>
          <a:p>
            <a:pPr lvl="1"/>
            <a:r>
              <a:rPr lang="en-US" smtClean="0"/>
              <a:t>Using fewer resources than other producers use</a:t>
            </a:r>
          </a:p>
          <a:p>
            <a:r>
              <a:rPr lang="en-US" smtClean="0"/>
              <a:t>Comparative advantage</a:t>
            </a:r>
          </a:p>
          <a:p>
            <a:pPr lvl="1"/>
            <a:r>
              <a:rPr lang="en-US" smtClean="0"/>
              <a:t>Ability to make something </a:t>
            </a:r>
          </a:p>
          <a:p>
            <a:pPr lvl="1"/>
            <a:r>
              <a:rPr lang="en-US" smtClean="0"/>
              <a:t>At a lower opportunity cost than other producers face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36499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Comparative Advantage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hour for typing papers and ironing shirts</a:t>
            </a:r>
          </a:p>
          <a:p>
            <a:pPr lvl="1"/>
            <a:r>
              <a:rPr lang="en-US" dirty="0" smtClean="0"/>
              <a:t>You need half hour to type one paper and 10 minutes to iron a shirt</a:t>
            </a:r>
          </a:p>
          <a:p>
            <a:pPr lvl="1"/>
            <a:r>
              <a:rPr lang="en-US" dirty="0" smtClean="0"/>
              <a:t>Your roommate needs one hour to type one paper and 12 minutes to iron a shirt </a:t>
            </a:r>
          </a:p>
          <a:p>
            <a:r>
              <a:rPr lang="en-US" dirty="0" smtClean="0"/>
              <a:t>Absolute advantage</a:t>
            </a:r>
          </a:p>
          <a:p>
            <a:pPr lvl="1"/>
            <a:r>
              <a:rPr lang="en-US" dirty="0" smtClean="0"/>
              <a:t>You, in both typing and ironing  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848423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hibit_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15434</TotalTime>
  <Words>2918</Words>
  <Application>Microsoft Office PowerPoint</Application>
  <PresentationFormat>On-screen Show (4:3)</PresentationFormat>
  <Paragraphs>373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exhibit_table</vt:lpstr>
      <vt:lpstr>case study 2</vt:lpstr>
      <vt:lpstr>appendix</vt:lpstr>
      <vt:lpstr>PowerPoint Presentation</vt:lpstr>
      <vt:lpstr>PowerPoint Presentation</vt:lpstr>
      <vt:lpstr>Choice and Opportunity Cost</vt:lpstr>
      <vt:lpstr>The Opportunity Cost of College</vt:lpstr>
      <vt:lpstr>Opportunity Cost Is Subjective</vt:lpstr>
      <vt:lpstr>Sunk Cost and Choice</vt:lpstr>
      <vt:lpstr>The Law of Comparative Advantage</vt:lpstr>
      <vt:lpstr>Absolute vs. Comparative Advantage</vt:lpstr>
      <vt:lpstr>The Law of Comparative Advantage</vt:lpstr>
      <vt:lpstr>The Law of Comparative Advantage</vt:lpstr>
      <vt:lpstr>Specialization and Exchange</vt:lpstr>
      <vt:lpstr>Exhibit 1</vt:lpstr>
      <vt:lpstr>Division of Labor</vt:lpstr>
      <vt:lpstr>Division of Labor</vt:lpstr>
      <vt:lpstr>Economy’s Production Possibilities</vt:lpstr>
      <vt:lpstr>Economy’s Production Possibilities</vt:lpstr>
      <vt:lpstr>Economy’s Production Possibilities</vt:lpstr>
      <vt:lpstr>Inefficient and Unattainable Production</vt:lpstr>
      <vt:lpstr>Exhibit 2</vt:lpstr>
      <vt:lpstr>The Shape of the PPF</vt:lpstr>
      <vt:lpstr>What Can Shift the PPF?</vt:lpstr>
      <vt:lpstr>What Can Shift the PPF?</vt:lpstr>
      <vt:lpstr>Exhibit 3 (a), (b)</vt:lpstr>
      <vt:lpstr>Exhibit 3 (c), (d)</vt:lpstr>
      <vt:lpstr>What We Learn from the PPF? </vt:lpstr>
      <vt:lpstr>What We Learn from the PPF? </vt:lpstr>
      <vt:lpstr>What We Learn from the PPF? </vt:lpstr>
      <vt:lpstr>Economic Systems</vt:lpstr>
      <vt:lpstr>Economic Systems</vt:lpstr>
      <vt:lpstr>Pure Capitalism</vt:lpstr>
      <vt:lpstr>Pure Capitalism</vt:lpstr>
      <vt:lpstr>Pure Capitalism</vt:lpstr>
      <vt:lpstr>Pure Capitalism: Flaws</vt:lpstr>
      <vt:lpstr>Pure Capitalism: Flaws</vt:lpstr>
      <vt:lpstr>Pure Capitalism: Flaws</vt:lpstr>
      <vt:lpstr>Pure Command System</vt:lpstr>
      <vt:lpstr>Pure Command System: Flaws</vt:lpstr>
      <vt:lpstr>Pure Command System: Flaws</vt:lpstr>
      <vt:lpstr>Mixed and Transitional Economies</vt:lpstr>
      <vt:lpstr>Economies Based on Custom or Religion</vt:lpstr>
    </vt:vector>
  </TitlesOfParts>
  <Company>Eastern Illinois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Chase, Julia</cp:lastModifiedBy>
  <cp:revision>557</cp:revision>
  <dcterms:created xsi:type="dcterms:W3CDTF">2006-11-30T14:59:54Z</dcterms:created>
  <dcterms:modified xsi:type="dcterms:W3CDTF">2015-12-14T19:32:36Z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221146725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