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198" r:id="rId5"/>
    <p:sldMasterId id="2147483655" r:id="rId6"/>
    <p:sldMasterId id="2147483654" r:id="rId7"/>
  </p:sldMasterIdLst>
  <p:notesMasterIdLst>
    <p:notesMasterId r:id="rId66"/>
  </p:notesMasterIdLst>
  <p:handoutMasterIdLst>
    <p:handoutMasterId r:id="rId67"/>
  </p:handoutMasterIdLst>
  <p:sldIdLst>
    <p:sldId id="663" r:id="rId8"/>
    <p:sldId id="664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79" r:id="rId22"/>
    <p:sldId id="680" r:id="rId23"/>
    <p:sldId id="721" r:id="rId24"/>
    <p:sldId id="681" r:id="rId25"/>
    <p:sldId id="722" r:id="rId26"/>
    <p:sldId id="682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90" r:id="rId35"/>
    <p:sldId id="691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16" r:id="rId61"/>
    <p:sldId id="717" r:id="rId62"/>
    <p:sldId id="718" r:id="rId63"/>
    <p:sldId id="719" r:id="rId64"/>
    <p:sldId id="720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A8"/>
    <a:srgbClr val="900E24"/>
    <a:srgbClr val="B42828"/>
    <a:srgbClr val="00AAC9"/>
    <a:srgbClr val="0097A1"/>
    <a:srgbClr val="002760"/>
    <a:srgbClr val="DE4A00"/>
    <a:srgbClr val="007C3B"/>
    <a:srgbClr val="C04000"/>
    <a:srgbClr val="A2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93" d="100"/>
          <a:sy n="93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8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205537" y="5845996"/>
            <a:ext cx="5938463" cy="5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3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0" y="1995054"/>
            <a:ext cx="9144000" cy="254964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dirty="0"/>
              <a:t>Economic </a:t>
            </a:r>
            <a:r>
              <a:rPr lang="en-US" dirty="0" smtClean="0"/>
              <a:t>Decision Makers</a:t>
            </a:r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Households: Demanders of Goods and Services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consumption</a:t>
            </a:r>
          </a:p>
          <a:p>
            <a:pPr lvl="1"/>
            <a:r>
              <a:rPr lang="en-US" dirty="0" smtClean="0"/>
              <a:t>Largest spending of household personal income</a:t>
            </a:r>
          </a:p>
          <a:p>
            <a:pPr lvl="1"/>
            <a:r>
              <a:rPr lang="en-US" dirty="0" smtClean="0"/>
              <a:t>Durable goods: expected to last 3 or more years</a:t>
            </a:r>
          </a:p>
          <a:p>
            <a:pPr lvl="2"/>
            <a:r>
              <a:rPr lang="en-US" dirty="0" smtClean="0"/>
              <a:t>9% of personal income</a:t>
            </a:r>
          </a:p>
          <a:p>
            <a:pPr lvl="1"/>
            <a:r>
              <a:rPr lang="en-US" dirty="0" smtClean="0"/>
              <a:t>Nondurable goods; 19% of personal income</a:t>
            </a:r>
          </a:p>
          <a:p>
            <a:pPr lvl="1"/>
            <a:r>
              <a:rPr lang="en-US" dirty="0" smtClean="0"/>
              <a:t>Services; 55% of personal income</a:t>
            </a:r>
          </a:p>
          <a:p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4758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Where U.S. Personal Income Comes From and Where It Goes</a:t>
            </a: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" y="1173044"/>
            <a:ext cx="8787506" cy="46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6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arising from comparative advantage </a:t>
            </a:r>
          </a:p>
          <a:p>
            <a:pPr lvl="1"/>
            <a:r>
              <a:rPr lang="en-US" dirty="0" smtClean="0"/>
              <a:t>Resulted in a greater specialization among resource suppliers</a:t>
            </a:r>
          </a:p>
          <a:p>
            <a:pPr lvl="1"/>
            <a:r>
              <a:rPr lang="en-US" dirty="0" smtClean="0"/>
              <a:t>A firm is the natural result of comparative advantage and specialization </a:t>
            </a:r>
          </a:p>
          <a:p>
            <a:pPr lvl="2"/>
            <a:r>
              <a:rPr lang="en-US" dirty="0" smtClean="0"/>
              <a:t>Reducing transaction costs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082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Firm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Cottage industry system</a:t>
            </a:r>
          </a:p>
          <a:p>
            <a:pPr lvl="1"/>
            <a:r>
              <a:rPr lang="en-US" dirty="0" smtClean="0"/>
              <a:t>An entrepreneur supplied raw materials to rural households 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Entrepreneurs organize the stages of production under one factory roof</a:t>
            </a:r>
          </a:p>
          <a:p>
            <a:r>
              <a:rPr lang="en-US" dirty="0" smtClean="0"/>
              <a:t>Technological developments</a:t>
            </a:r>
          </a:p>
          <a:p>
            <a:pPr lvl="1"/>
            <a:r>
              <a:rPr lang="en-US" dirty="0" smtClean="0"/>
              <a:t>Increased the productivity of each worker</a:t>
            </a:r>
          </a:p>
          <a:p>
            <a:pPr lvl="2"/>
            <a:r>
              <a:rPr lang="en-US" dirty="0" smtClean="0"/>
              <a:t>Helped shift employment from rural areas to urban factories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9086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Firm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Large, centrally powered factories </a:t>
            </a:r>
          </a:p>
          <a:p>
            <a:pPr lvl="1"/>
            <a:r>
              <a:rPr lang="en-US" dirty="0" smtClean="0"/>
              <a:t>Efficient division of labor</a:t>
            </a:r>
          </a:p>
          <a:p>
            <a:pPr lvl="1"/>
            <a:r>
              <a:rPr lang="en-US" dirty="0" smtClean="0"/>
              <a:t>Direct supervision of production</a:t>
            </a:r>
          </a:p>
          <a:p>
            <a:pPr lvl="1"/>
            <a:r>
              <a:rPr lang="en-US" dirty="0" smtClean="0"/>
              <a:t>Reduce transportation costs</a:t>
            </a:r>
          </a:p>
          <a:p>
            <a:pPr lvl="1"/>
            <a:r>
              <a:rPr lang="en-US" dirty="0" smtClean="0"/>
              <a:t>Bigger machines</a:t>
            </a:r>
          </a:p>
          <a:p>
            <a:r>
              <a:rPr lang="en-US" dirty="0" smtClean="0"/>
              <a:t>Industrial Revolution</a:t>
            </a:r>
          </a:p>
          <a:p>
            <a:pPr lvl="1"/>
            <a:r>
              <a:rPr lang="en-US" dirty="0" smtClean="0"/>
              <a:t>Large-scale factory production</a:t>
            </a:r>
          </a:p>
          <a:p>
            <a:pPr lvl="1"/>
            <a:r>
              <a:rPr lang="en-US" dirty="0" smtClean="0"/>
              <a:t>Began in Great Britain around 1750</a:t>
            </a:r>
          </a:p>
          <a:p>
            <a:pPr lvl="1"/>
            <a:r>
              <a:rPr lang="en-US" dirty="0" smtClean="0"/>
              <a:t>Spread to Europe, North America, Australia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5726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Firm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</a:t>
            </a:r>
          </a:p>
          <a:p>
            <a:pPr lvl="1"/>
            <a:r>
              <a:rPr lang="en-US" dirty="0" smtClean="0"/>
              <a:t>Economic units formed by profit-seeking entrepreneurs</a:t>
            </a:r>
          </a:p>
          <a:p>
            <a:pPr lvl="1"/>
            <a:r>
              <a:rPr lang="en-US" dirty="0" smtClean="0"/>
              <a:t>Who combine labor, capital, and natural resources to produce goods and services</a:t>
            </a:r>
          </a:p>
          <a:p>
            <a:pPr lvl="1"/>
            <a:r>
              <a:rPr lang="en-US" dirty="0" smtClean="0"/>
              <a:t>Assume that firms try to maximize profit</a:t>
            </a:r>
          </a:p>
          <a:p>
            <a:r>
              <a:rPr lang="en-US" dirty="0" smtClean="0"/>
              <a:t>Profit, the entrepreneur’s reward</a:t>
            </a:r>
          </a:p>
          <a:p>
            <a:pPr lvl="1"/>
            <a:r>
              <a:rPr lang="en-US" dirty="0" smtClean="0"/>
              <a:t>Equals sales revenue minus the cost of production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865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Firms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proprietorship</a:t>
            </a:r>
          </a:p>
          <a:p>
            <a:pPr lvl="1"/>
            <a:r>
              <a:rPr lang="en-US" dirty="0" smtClean="0"/>
              <a:t>Single-owner firm</a:t>
            </a:r>
          </a:p>
          <a:p>
            <a:pPr lvl="1"/>
            <a:r>
              <a:rPr lang="en-US" dirty="0" smtClean="0"/>
              <a:t>The owner</a:t>
            </a:r>
          </a:p>
          <a:p>
            <a:pPr lvl="2"/>
            <a:r>
              <a:rPr lang="en-US" dirty="0" smtClean="0"/>
              <a:t>Has the right to all profits</a:t>
            </a:r>
          </a:p>
          <a:p>
            <a:pPr lvl="2"/>
            <a:r>
              <a:rPr lang="en-US" dirty="0" smtClean="0"/>
              <a:t>Bears unlimited liability for the firm’s losses and debts</a:t>
            </a:r>
          </a:p>
          <a:p>
            <a:pPr lvl="1"/>
            <a:r>
              <a:rPr lang="en-US" dirty="0" smtClean="0"/>
              <a:t>No partners or other investors</a:t>
            </a:r>
          </a:p>
          <a:p>
            <a:pPr lvl="1"/>
            <a:r>
              <a:rPr lang="en-US" dirty="0" smtClean="0"/>
              <a:t>Most common type of business</a:t>
            </a:r>
          </a:p>
          <a:p>
            <a:pPr lvl="1"/>
            <a:r>
              <a:rPr lang="en-US" dirty="0" smtClean="0"/>
              <a:t>Generate a tiny portion of all business sales</a:t>
            </a:r>
          </a:p>
          <a:p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596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Firms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</a:p>
          <a:p>
            <a:pPr lvl="1"/>
            <a:r>
              <a:rPr lang="en-US" dirty="0" smtClean="0"/>
              <a:t>Two or more owners</a:t>
            </a:r>
          </a:p>
          <a:p>
            <a:pPr lvl="2"/>
            <a:r>
              <a:rPr lang="en-US" dirty="0" smtClean="0"/>
              <a:t>Combine their funds and efforts</a:t>
            </a:r>
          </a:p>
          <a:p>
            <a:pPr lvl="2"/>
            <a:r>
              <a:rPr lang="en-US" dirty="0" smtClean="0"/>
              <a:t>Share the profits or losses </a:t>
            </a:r>
          </a:p>
          <a:p>
            <a:pPr lvl="2"/>
            <a:r>
              <a:rPr lang="en-US" dirty="0" smtClean="0"/>
              <a:t>Bear unlimited liability for the firm’s losses and debts</a:t>
            </a:r>
          </a:p>
          <a:p>
            <a:pPr lvl="1"/>
            <a:r>
              <a:rPr lang="en-US" dirty="0" smtClean="0"/>
              <a:t>Least common form of business</a:t>
            </a:r>
          </a:p>
          <a:p>
            <a:pPr lvl="2"/>
            <a:r>
              <a:rPr lang="en-US" dirty="0" smtClean="0"/>
              <a:t>10% of all firms</a:t>
            </a:r>
          </a:p>
          <a:p>
            <a:pPr lvl="2"/>
            <a:r>
              <a:rPr lang="en-US" dirty="0" smtClean="0"/>
              <a:t>15% of all business sales</a:t>
            </a:r>
          </a:p>
          <a:p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8709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Firms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</a:p>
          <a:p>
            <a:pPr lvl="1"/>
            <a:r>
              <a:rPr lang="en-US" dirty="0" smtClean="0"/>
              <a:t>Legal entity owned by stockholders</a:t>
            </a:r>
          </a:p>
          <a:p>
            <a:pPr lvl="2"/>
            <a:r>
              <a:rPr lang="en-US" dirty="0" smtClean="0"/>
              <a:t>Whose liability is limited to the value of their stock ownership</a:t>
            </a:r>
          </a:p>
          <a:p>
            <a:pPr lvl="1"/>
            <a:r>
              <a:rPr lang="en-US" dirty="0" smtClean="0"/>
              <a:t>Survives if ownership changes hands</a:t>
            </a:r>
          </a:p>
          <a:p>
            <a:pPr lvl="1"/>
            <a:r>
              <a:rPr lang="en-US" dirty="0" smtClean="0"/>
              <a:t>Voting board of directors</a:t>
            </a:r>
          </a:p>
          <a:p>
            <a:pPr lvl="1"/>
            <a:r>
              <a:rPr lang="en-US" dirty="0" smtClean="0"/>
              <a:t>Corporate income is taxed twice</a:t>
            </a:r>
          </a:p>
          <a:p>
            <a:pPr lvl="2"/>
            <a:r>
              <a:rPr lang="en-US" dirty="0" smtClean="0"/>
              <a:t>As corporate profits</a:t>
            </a:r>
          </a:p>
          <a:p>
            <a:pPr lvl="2"/>
            <a:r>
              <a:rPr lang="en-US" dirty="0" smtClean="0"/>
              <a:t>As stockholder income (corporate dividends or realized capital gains)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3995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Firms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corporation </a:t>
            </a:r>
          </a:p>
          <a:p>
            <a:pPr lvl="1"/>
            <a:r>
              <a:rPr lang="en-US" dirty="0" smtClean="0"/>
              <a:t>Provides owners with limited liability</a:t>
            </a:r>
          </a:p>
          <a:p>
            <a:pPr lvl="1"/>
            <a:r>
              <a:rPr lang="en-US" dirty="0" smtClean="0"/>
              <a:t>Profits are taxed only once</a:t>
            </a:r>
          </a:p>
          <a:p>
            <a:pPr lvl="2"/>
            <a:r>
              <a:rPr lang="en-US" dirty="0" smtClean="0"/>
              <a:t>A income on each shareholder’s personal income tax return</a:t>
            </a:r>
          </a:p>
          <a:p>
            <a:pPr lvl="1"/>
            <a:r>
              <a:rPr lang="en-US" dirty="0" smtClean="0"/>
              <a:t>No more than 100 stockholders</a:t>
            </a:r>
          </a:p>
          <a:p>
            <a:pPr lvl="2"/>
            <a:r>
              <a:rPr lang="en-US" dirty="0" smtClean="0"/>
              <a:t>And no foreign stockholders</a:t>
            </a:r>
          </a:p>
          <a:p>
            <a:r>
              <a:rPr lang="en-US" dirty="0"/>
              <a:t>Corporation</a:t>
            </a:r>
          </a:p>
          <a:p>
            <a:pPr lvl="2"/>
            <a:r>
              <a:rPr lang="en-US" dirty="0" smtClean="0"/>
              <a:t>19</a:t>
            </a:r>
            <a:r>
              <a:rPr lang="en-US" dirty="0"/>
              <a:t>% of </a:t>
            </a:r>
            <a:r>
              <a:rPr lang="en-US" dirty="0" smtClean="0"/>
              <a:t>businesses</a:t>
            </a:r>
          </a:p>
          <a:p>
            <a:pPr lvl="2"/>
            <a:r>
              <a:rPr lang="en-US" dirty="0" smtClean="0"/>
              <a:t>81</a:t>
            </a:r>
            <a:r>
              <a:rPr lang="en-US" dirty="0"/>
              <a:t>% of all business </a:t>
            </a:r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7436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97290" y="365760"/>
            <a:ext cx="6946710" cy="6137257"/>
          </a:xfrm>
        </p:spPr>
        <p:txBody>
          <a:bodyPr/>
          <a:lstStyle/>
          <a:p>
            <a:r>
              <a:rPr lang="en-US" sz="2500" dirty="0" smtClean="0">
                <a:solidFill>
                  <a:srgbClr val="004376"/>
                </a:solidFill>
              </a:rPr>
              <a:t>If </a:t>
            </a:r>
            <a:r>
              <a:rPr lang="en-US" sz="2500" dirty="0">
                <a:solidFill>
                  <a:srgbClr val="004376"/>
                </a:solidFill>
              </a:rPr>
              <a:t>we live in the age of specialization, then why haven’t specialists taken </a:t>
            </a:r>
            <a:r>
              <a:rPr lang="en-US" sz="2500" dirty="0" smtClean="0">
                <a:solidFill>
                  <a:srgbClr val="004376"/>
                </a:solidFill>
              </a:rPr>
              <a:t>over all </a:t>
            </a:r>
            <a:r>
              <a:rPr lang="en-US" sz="2500" dirty="0">
                <a:solidFill>
                  <a:srgbClr val="004376"/>
                </a:solidFill>
              </a:rPr>
              <a:t>production?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For </a:t>
            </a:r>
            <a:r>
              <a:rPr lang="en-US" sz="2500" dirty="0">
                <a:solidFill>
                  <a:srgbClr val="004376"/>
                </a:solidFill>
              </a:rPr>
              <a:t>example, why do most of us still do our own laundry and perform </a:t>
            </a:r>
            <a:r>
              <a:rPr lang="en-US" sz="2500" dirty="0" smtClean="0">
                <a:solidFill>
                  <a:srgbClr val="004376"/>
                </a:solidFill>
              </a:rPr>
              <a:t>dozens of </a:t>
            </a:r>
            <a:r>
              <a:rPr lang="en-US" sz="2500" dirty="0">
                <a:solidFill>
                  <a:srgbClr val="004376"/>
                </a:solidFill>
              </a:rPr>
              <a:t>other tasks for ourselves?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is the value of some products such as Facebook created mostly by </a:t>
            </a:r>
            <a:r>
              <a:rPr lang="en-US" sz="2500" dirty="0" smtClean="0">
                <a:solidFill>
                  <a:srgbClr val="004376"/>
                </a:solidFill>
              </a:rPr>
              <a:t>users rather </a:t>
            </a:r>
            <a:r>
              <a:rPr lang="en-US" sz="2500" dirty="0">
                <a:solidFill>
                  <a:srgbClr val="004376"/>
                </a:solidFill>
              </a:rPr>
              <a:t>than by the suppliers?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If </a:t>
            </a:r>
            <a:r>
              <a:rPr lang="en-US" sz="2500" dirty="0">
                <a:solidFill>
                  <a:srgbClr val="004376"/>
                </a:solidFill>
              </a:rPr>
              <a:t>the “invisible hand” of competitive markets is so efficient, why </a:t>
            </a:r>
            <a:r>
              <a:rPr lang="en-US" sz="2500" dirty="0" smtClean="0">
                <a:solidFill>
                  <a:srgbClr val="004376"/>
                </a:solidFill>
              </a:rPr>
              <a:t>does government </a:t>
            </a:r>
            <a:r>
              <a:rPr lang="en-US" sz="2500" dirty="0">
                <a:solidFill>
                  <a:srgbClr val="004376"/>
                </a:solidFill>
              </a:rPr>
              <a:t>get into the act?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And </a:t>
            </a:r>
            <a:r>
              <a:rPr lang="en-US" sz="2500" dirty="0">
                <a:solidFill>
                  <a:srgbClr val="004376"/>
                </a:solidFill>
              </a:rPr>
              <a:t>if specialization based on comparative advantage is such a good idea, </a:t>
            </a:r>
            <a:r>
              <a:rPr lang="en-US" sz="2500" dirty="0" smtClean="0">
                <a:solidFill>
                  <a:srgbClr val="004376"/>
                </a:solidFill>
              </a:rPr>
              <a:t>why do </a:t>
            </a:r>
            <a:r>
              <a:rPr lang="en-US" sz="2500" dirty="0">
                <a:solidFill>
                  <a:srgbClr val="004376"/>
                </a:solidFill>
              </a:rPr>
              <a:t>most nations try to restrict imports?</a:t>
            </a:r>
            <a:endParaRPr lang="en-US" sz="2500" dirty="0" smtClean="0">
              <a:solidFill>
                <a:srgbClr val="00437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Exhibit 2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Percent Distribution by Type of Firm Based on Number of </a:t>
            </a:r>
          </a:p>
          <a:p>
            <a:pPr marL="0" indent="0"/>
            <a:r>
              <a:rPr lang="en-US" sz="2400" dirty="0" smtClean="0"/>
              <a:t>Firms and Firm Sales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7" y="1485025"/>
            <a:ext cx="8861367" cy="382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Firms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Cooperatives, co-op </a:t>
            </a:r>
          </a:p>
          <a:p>
            <a:pPr lvl="1"/>
            <a:r>
              <a:rPr lang="en-US" dirty="0" smtClean="0"/>
              <a:t>People who pool their resources to buy and sell more efficiently than they could individually</a:t>
            </a:r>
          </a:p>
          <a:p>
            <a:r>
              <a:rPr lang="en-US" dirty="0" smtClean="0"/>
              <a:t>Consumer cooperatives </a:t>
            </a:r>
          </a:p>
          <a:p>
            <a:pPr lvl="1"/>
            <a:r>
              <a:rPr lang="en-US" dirty="0" smtClean="0"/>
              <a:t>Retail business owned and operated by some or all of its customers</a:t>
            </a:r>
          </a:p>
          <a:p>
            <a:pPr lvl="1"/>
            <a:r>
              <a:rPr lang="en-US" dirty="0" smtClean="0"/>
              <a:t>To reduce costs</a:t>
            </a:r>
          </a:p>
          <a:p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4417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Firms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 cooperatives </a:t>
            </a:r>
          </a:p>
          <a:p>
            <a:pPr lvl="1"/>
            <a:r>
              <a:rPr lang="en-US" dirty="0" smtClean="0"/>
              <a:t>Producers join forces to buy supplies and equipment and to market their output</a:t>
            </a:r>
          </a:p>
          <a:p>
            <a:pPr lvl="1"/>
            <a:r>
              <a:rPr lang="en-US" dirty="0" smtClean="0"/>
              <a:t>To reduce costs and increase profits</a:t>
            </a:r>
          </a:p>
          <a:p>
            <a:pPr lvl="1"/>
            <a:r>
              <a:rPr lang="en-US" dirty="0" smtClean="0"/>
              <a:t>Federal legislation allows farmers to cooperate without violating antitrust laws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2846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Not-for-Profit Organizations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Not-for-profit organizations </a:t>
            </a:r>
          </a:p>
          <a:p>
            <a:pPr lvl="1"/>
            <a:r>
              <a:rPr lang="en-US" dirty="0" smtClean="0"/>
              <a:t>Do not pursue profit as a goal</a:t>
            </a:r>
          </a:p>
          <a:p>
            <a:pPr lvl="1"/>
            <a:r>
              <a:rPr lang="en-US" dirty="0" smtClean="0"/>
              <a:t>Engage in different activities</a:t>
            </a:r>
          </a:p>
          <a:p>
            <a:pPr lvl="2"/>
            <a:r>
              <a:rPr lang="en-US" dirty="0" smtClean="0"/>
              <a:t>Charitable; Educational; Humanitarian</a:t>
            </a:r>
          </a:p>
          <a:p>
            <a:pPr lvl="2"/>
            <a:r>
              <a:rPr lang="en-US" dirty="0" smtClean="0"/>
              <a:t>Cultural; Professional </a:t>
            </a:r>
          </a:p>
          <a:p>
            <a:pPr lvl="1"/>
            <a:r>
              <a:rPr lang="en-US" dirty="0" smtClean="0"/>
              <a:t>Not included: government agencies</a:t>
            </a:r>
          </a:p>
          <a:p>
            <a:pPr lvl="1"/>
            <a:r>
              <a:rPr lang="en-US" dirty="0" smtClean="0"/>
              <a:t>Any revenue exceeding cost is plowed back into the organization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8388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Not-for-Profit Organizations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Not-for-profit organizations </a:t>
            </a:r>
          </a:p>
          <a:p>
            <a:pPr lvl="1"/>
            <a:r>
              <a:rPr lang="en-US" dirty="0" smtClean="0"/>
              <a:t>Revenue</a:t>
            </a:r>
          </a:p>
          <a:p>
            <a:pPr lvl="2"/>
            <a:r>
              <a:rPr lang="en-US" dirty="0" smtClean="0"/>
              <a:t>Voluntary contributions and service charges</a:t>
            </a:r>
          </a:p>
          <a:p>
            <a:pPr lvl="2"/>
            <a:r>
              <a:rPr lang="en-US" dirty="0" smtClean="0"/>
              <a:t>E.g.: College tuition, hospital charges</a:t>
            </a:r>
          </a:p>
          <a:p>
            <a:pPr lvl="1"/>
            <a:r>
              <a:rPr lang="en-US" dirty="0" smtClean="0"/>
              <a:t>Are usually exempt from taxes</a:t>
            </a:r>
          </a:p>
          <a:p>
            <a:pPr lvl="1"/>
            <a:r>
              <a:rPr lang="en-US" dirty="0" smtClean="0"/>
              <a:t>1.6 million not-for-profit organizations in U.S.</a:t>
            </a:r>
          </a:p>
          <a:p>
            <a:pPr lvl="2"/>
            <a:r>
              <a:rPr lang="en-US" dirty="0" smtClean="0"/>
              <a:t>Employ about 12 million workers</a:t>
            </a:r>
          </a:p>
          <a:p>
            <a:endParaRPr lang="en-US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8965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User-Generated Products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programming: open source</a:t>
            </a:r>
          </a:p>
          <a:p>
            <a:pPr lvl="1"/>
            <a:r>
              <a:rPr lang="en-US" dirty="0" smtClean="0"/>
              <a:t>Linux – operating system</a:t>
            </a:r>
          </a:p>
          <a:p>
            <a:pPr lvl="1"/>
            <a:r>
              <a:rPr lang="en-US" dirty="0" smtClean="0"/>
              <a:t>Apache – web server software</a:t>
            </a:r>
          </a:p>
          <a:p>
            <a:pPr lvl="1"/>
            <a:r>
              <a:rPr lang="en-US" dirty="0" smtClean="0"/>
              <a:t>Firefox – web browser</a:t>
            </a:r>
          </a:p>
          <a:p>
            <a:pPr lvl="1"/>
            <a:r>
              <a:rPr lang="en-US" dirty="0" smtClean="0"/>
              <a:t>LibreOffice – office suite</a:t>
            </a:r>
          </a:p>
          <a:p>
            <a:pPr lvl="1"/>
            <a:r>
              <a:rPr lang="en-US" dirty="0" smtClean="0"/>
              <a:t>Wikipedia – information website </a:t>
            </a:r>
          </a:p>
          <a:p>
            <a:pPr lvl="1"/>
            <a:r>
              <a:rPr lang="en-US" dirty="0" smtClean="0"/>
              <a:t>Facebook – social networking </a:t>
            </a:r>
          </a:p>
          <a:p>
            <a:pPr lvl="1"/>
            <a:r>
              <a:rPr lang="en-US" dirty="0" smtClean="0"/>
              <a:t>YouTube – videos </a:t>
            </a:r>
          </a:p>
          <a:p>
            <a:pPr lvl="1"/>
            <a:r>
              <a:rPr lang="en-US" dirty="0" smtClean="0"/>
              <a:t>Twitter – social networking</a:t>
            </a:r>
          </a:p>
          <a:p>
            <a:endParaRPr lang="en-US" dirty="0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06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User-Generated Products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Older user-generated products</a:t>
            </a:r>
          </a:p>
          <a:p>
            <a:pPr lvl="1"/>
            <a:r>
              <a:rPr lang="en-US" smtClean="0"/>
              <a:t>Radio call-in shows</a:t>
            </a:r>
          </a:p>
          <a:p>
            <a:r>
              <a:rPr lang="en-US" smtClean="0"/>
              <a:t>New technology has increased the opportunities for users</a:t>
            </a:r>
          </a:p>
          <a:p>
            <a:pPr lvl="1"/>
            <a:r>
              <a:rPr lang="en-US" smtClean="0"/>
              <a:t>To create new products </a:t>
            </a:r>
          </a:p>
          <a:p>
            <a:pPr lvl="1"/>
            <a:r>
              <a:rPr lang="en-US" smtClean="0"/>
              <a:t>To improve existing products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39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Why Does Household Production Still Exist?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household performs a task</a:t>
            </a:r>
          </a:p>
          <a:p>
            <a:pPr lvl="1"/>
            <a:r>
              <a:rPr lang="en-US" dirty="0" smtClean="0"/>
              <a:t>If its opportunity cost of performing the task is below the market price</a:t>
            </a:r>
          </a:p>
          <a:p>
            <a:r>
              <a:rPr lang="en-US" dirty="0" smtClean="0"/>
              <a:t>People with a lower opportunity cost of time </a:t>
            </a:r>
          </a:p>
          <a:p>
            <a:pPr lvl="1"/>
            <a:r>
              <a:rPr lang="en-US" dirty="0" smtClean="0"/>
              <a:t>Do more for themselves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9900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Why Does Household Production Still Exist?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household production</a:t>
            </a:r>
          </a:p>
          <a:p>
            <a:pPr lvl="1"/>
            <a:r>
              <a:rPr lang="en-US" dirty="0" smtClean="0"/>
              <a:t>Few skills or special resources are required</a:t>
            </a:r>
          </a:p>
          <a:p>
            <a:pPr lvl="1"/>
            <a:r>
              <a:rPr lang="en-US" dirty="0" smtClean="0"/>
              <a:t>Avoids taxes</a:t>
            </a:r>
          </a:p>
          <a:p>
            <a:pPr lvl="1"/>
            <a:r>
              <a:rPr lang="en-US" dirty="0" smtClean="0"/>
              <a:t>Reduces transaction costs</a:t>
            </a:r>
          </a:p>
          <a:p>
            <a:pPr lvl="1"/>
            <a:r>
              <a:rPr lang="en-US" dirty="0" smtClean="0"/>
              <a:t>Technological advances increase household productivity</a:t>
            </a:r>
          </a:p>
          <a:p>
            <a:pPr lvl="2"/>
            <a:r>
              <a:rPr lang="en-US" dirty="0" smtClean="0"/>
              <a:t>Information revolution: technological change spawned by the microchip and the Internet</a:t>
            </a:r>
          </a:p>
          <a:p>
            <a:pPr lvl="2"/>
            <a:r>
              <a:rPr lang="en-US" dirty="0" smtClean="0"/>
              <a:t>Enhanced the acquisition, analysis, and transmission of information</a:t>
            </a:r>
          </a:p>
          <a:p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9244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Government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government</a:t>
            </a:r>
          </a:p>
          <a:p>
            <a:pPr lvl="1"/>
            <a:r>
              <a:rPr lang="en-US" dirty="0" smtClean="0"/>
              <a:t>To intervene in case of market failure </a:t>
            </a:r>
          </a:p>
          <a:p>
            <a:r>
              <a:rPr lang="en-US" dirty="0" smtClean="0"/>
              <a:t>Market failure</a:t>
            </a:r>
          </a:p>
          <a:p>
            <a:pPr lvl="1"/>
            <a:r>
              <a:rPr lang="en-US" dirty="0" smtClean="0"/>
              <a:t>Arises when the unregulated operation of markets yields socially undesirable results</a:t>
            </a:r>
          </a:p>
          <a:p>
            <a:endParaRPr lang="en-US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0105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Household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Households: starring role in a market economy</a:t>
            </a:r>
          </a:p>
          <a:p>
            <a:pPr lvl="1"/>
            <a:r>
              <a:rPr lang="en-US" dirty="0" smtClean="0"/>
              <a:t>Demand for goods and services</a:t>
            </a:r>
          </a:p>
          <a:p>
            <a:pPr lvl="2"/>
            <a:r>
              <a:rPr lang="en-US" dirty="0" smtClean="0"/>
              <a:t>Determines what gets produced</a:t>
            </a:r>
          </a:p>
          <a:p>
            <a:pPr lvl="1"/>
            <a:r>
              <a:rPr lang="en-US" dirty="0" smtClean="0"/>
              <a:t>Supply labor, capital, natural resources, and entrepreneurial ability </a:t>
            </a:r>
          </a:p>
          <a:p>
            <a:pPr lvl="2"/>
            <a:r>
              <a:rPr lang="en-US" dirty="0" smtClean="0"/>
              <a:t>Produces that output</a:t>
            </a:r>
          </a:p>
          <a:p>
            <a:pPr lvl="1"/>
            <a:r>
              <a:rPr lang="en-US" dirty="0" smtClean="0"/>
              <a:t>Make all kinds of choices</a:t>
            </a:r>
          </a:p>
          <a:p>
            <a:pPr lvl="2"/>
            <a:r>
              <a:rPr lang="en-US" dirty="0" smtClean="0"/>
              <a:t>What to buy, how much to save, where to live, and where to work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1119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Government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and enforce rules of the game</a:t>
            </a:r>
          </a:p>
          <a:p>
            <a:pPr lvl="1"/>
            <a:r>
              <a:rPr lang="en-US" dirty="0" smtClean="0"/>
              <a:t>Safeguard private property</a:t>
            </a:r>
          </a:p>
          <a:p>
            <a:pPr lvl="1"/>
            <a:r>
              <a:rPr lang="en-US" dirty="0" smtClean="0"/>
              <a:t>Make sure that market participants abide by the rules of the game</a:t>
            </a:r>
          </a:p>
          <a:p>
            <a:r>
              <a:rPr lang="en-US" dirty="0" smtClean="0"/>
              <a:t>Promote competition</a:t>
            </a:r>
          </a:p>
          <a:p>
            <a:pPr lvl="1"/>
            <a:r>
              <a:rPr lang="en-US" dirty="0" smtClean="0"/>
              <a:t>Antitrust laws that prohibit </a:t>
            </a:r>
          </a:p>
          <a:p>
            <a:pPr lvl="2"/>
            <a:r>
              <a:rPr lang="en-US" dirty="0" smtClean="0"/>
              <a:t>Collusion (agreement among firms to divide the market and fix the price)</a:t>
            </a:r>
          </a:p>
          <a:p>
            <a:pPr lvl="2"/>
            <a:r>
              <a:rPr lang="en-US" dirty="0" smtClean="0"/>
              <a:t>Unfair business practices</a:t>
            </a:r>
          </a:p>
          <a:p>
            <a:endParaRPr lang="en-US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3280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Government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 natural monopolies</a:t>
            </a:r>
          </a:p>
          <a:p>
            <a:pPr lvl="1"/>
            <a:r>
              <a:rPr lang="en-US" dirty="0" smtClean="0"/>
              <a:t>To lower price and increase output</a:t>
            </a:r>
          </a:p>
          <a:p>
            <a:r>
              <a:rPr lang="en-US" dirty="0" smtClean="0"/>
              <a:t>Monopoly </a:t>
            </a:r>
          </a:p>
          <a:p>
            <a:pPr lvl="1"/>
            <a:r>
              <a:rPr lang="en-US" dirty="0" smtClean="0"/>
              <a:t>Sole supplier of a product with no close substitutes</a:t>
            </a:r>
          </a:p>
          <a:p>
            <a:r>
              <a:rPr lang="en-US" dirty="0" smtClean="0"/>
              <a:t>Natural monopoly</a:t>
            </a:r>
          </a:p>
          <a:p>
            <a:pPr lvl="1"/>
            <a:r>
              <a:rPr lang="en-US" dirty="0" smtClean="0"/>
              <a:t>One firm that can supply the entire market at a lower per-unit cost than could two or more firms</a:t>
            </a:r>
          </a:p>
          <a:p>
            <a:endParaRPr lang="en-US" dirty="0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3093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Government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public goods </a:t>
            </a:r>
          </a:p>
          <a:p>
            <a:pPr lvl="1"/>
            <a:r>
              <a:rPr lang="en-US" dirty="0" smtClean="0"/>
              <a:t>Funded with taxes</a:t>
            </a:r>
          </a:p>
          <a:p>
            <a:r>
              <a:rPr lang="en-US" dirty="0" smtClean="0"/>
              <a:t>Private goods</a:t>
            </a:r>
          </a:p>
          <a:p>
            <a:pPr lvl="1"/>
            <a:r>
              <a:rPr lang="en-US" dirty="0" smtClean="0"/>
              <a:t>Rival in consumption and exclusive </a:t>
            </a:r>
          </a:p>
          <a:p>
            <a:r>
              <a:rPr lang="en-US" dirty="0" smtClean="0"/>
              <a:t>Public goods</a:t>
            </a:r>
          </a:p>
          <a:p>
            <a:pPr lvl="1"/>
            <a:r>
              <a:rPr lang="en-US" dirty="0" smtClean="0"/>
              <a:t>Nonrival in consumption and nonexclusive</a:t>
            </a:r>
          </a:p>
          <a:p>
            <a:pPr lvl="1"/>
            <a:r>
              <a:rPr lang="en-US" dirty="0" smtClean="0"/>
              <a:t>Once produced, are available for all to consume</a:t>
            </a:r>
          </a:p>
          <a:p>
            <a:pPr lvl="2"/>
            <a:r>
              <a:rPr lang="en-US" dirty="0" smtClean="0"/>
              <a:t>Regardless of who pays and who doesn’t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1676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with externalities</a:t>
            </a:r>
          </a:p>
          <a:p>
            <a:pPr lvl="1"/>
            <a:r>
              <a:rPr lang="en-US" dirty="0" smtClean="0"/>
              <a:t>Use taxes, subsidies, and regulations</a:t>
            </a:r>
          </a:p>
          <a:p>
            <a:pPr lvl="2"/>
            <a:r>
              <a:rPr lang="en-US" dirty="0" smtClean="0"/>
              <a:t>To discourage negative externalities</a:t>
            </a:r>
          </a:p>
          <a:p>
            <a:pPr lvl="2"/>
            <a:r>
              <a:rPr lang="en-US" dirty="0" smtClean="0"/>
              <a:t>To encourage positive externalities</a:t>
            </a:r>
          </a:p>
          <a:p>
            <a:r>
              <a:rPr lang="en-US" dirty="0" smtClean="0"/>
              <a:t>Externality</a:t>
            </a:r>
          </a:p>
          <a:p>
            <a:pPr lvl="1"/>
            <a:r>
              <a:rPr lang="en-US" dirty="0" smtClean="0"/>
              <a:t>Cost or benefit that affects neither the buyer nor seller</a:t>
            </a:r>
          </a:p>
          <a:p>
            <a:pPr lvl="1"/>
            <a:r>
              <a:rPr lang="en-US" dirty="0" smtClean="0"/>
              <a:t>Affects people not involved in the market transaction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379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Government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equal distribution of income</a:t>
            </a:r>
          </a:p>
          <a:p>
            <a:pPr lvl="1"/>
            <a:r>
              <a:rPr lang="en-US" dirty="0" smtClean="0"/>
              <a:t>Transfer payments</a:t>
            </a:r>
          </a:p>
          <a:p>
            <a:r>
              <a:rPr lang="en-US" dirty="0" smtClean="0"/>
              <a:t>Fostering a healthy economy</a:t>
            </a:r>
          </a:p>
          <a:p>
            <a:pPr lvl="1"/>
            <a:r>
              <a:rPr lang="en-US" dirty="0" smtClean="0"/>
              <a:t>Full employment</a:t>
            </a:r>
          </a:p>
          <a:p>
            <a:pPr lvl="1"/>
            <a:r>
              <a:rPr lang="en-US" dirty="0" smtClean="0"/>
              <a:t>Price stability</a:t>
            </a:r>
          </a:p>
          <a:p>
            <a:pPr lvl="1"/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Using fiscal and monetary policy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0915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Government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</a:p>
          <a:p>
            <a:pPr lvl="1"/>
            <a:r>
              <a:rPr lang="en-US" dirty="0" smtClean="0"/>
              <a:t>Use of government purchases, transfer payments, taxes, and borrowing</a:t>
            </a:r>
          </a:p>
          <a:p>
            <a:pPr lvl="1"/>
            <a:r>
              <a:rPr lang="en-US" dirty="0" smtClean="0"/>
              <a:t>To influence economy-wide variables (inflation, employment, economic growth)  </a:t>
            </a:r>
          </a:p>
          <a:p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Regulation of the money supply </a:t>
            </a:r>
          </a:p>
          <a:p>
            <a:pPr lvl="1"/>
            <a:r>
              <a:rPr lang="en-US" dirty="0" smtClean="0"/>
              <a:t>To influence economy-wide </a:t>
            </a:r>
            <a:r>
              <a:rPr lang="en-US" dirty="0"/>
              <a:t>variables (inflation, employment, economic </a:t>
            </a:r>
            <a:r>
              <a:rPr lang="en-US" dirty="0" smtClean="0"/>
              <a:t>growth)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1141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 smtClean="0"/>
              <a:t>Government’s Structure and Objectives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National, or federal government</a:t>
            </a:r>
          </a:p>
          <a:p>
            <a:pPr lvl="1"/>
            <a:r>
              <a:rPr lang="en-US" dirty="0" smtClean="0"/>
              <a:t>National security, economic stability, market competition</a:t>
            </a:r>
          </a:p>
          <a:p>
            <a:r>
              <a:rPr lang="en-US" dirty="0" smtClean="0"/>
              <a:t>State government</a:t>
            </a:r>
          </a:p>
          <a:p>
            <a:pPr lvl="1"/>
            <a:r>
              <a:rPr lang="en-US" dirty="0" smtClean="0"/>
              <a:t>Public higher education, prisons, highways, welfare</a:t>
            </a:r>
          </a:p>
          <a:p>
            <a:r>
              <a:rPr lang="en-US" dirty="0" smtClean="0"/>
              <a:t>Local government</a:t>
            </a:r>
          </a:p>
          <a:p>
            <a:pPr lvl="1"/>
            <a:r>
              <a:rPr lang="en-US" dirty="0" smtClean="0"/>
              <a:t>Primary and secondary education, police, fire protection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1786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 smtClean="0"/>
              <a:t>Government’s Structure and Objectives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6280" y="997527"/>
            <a:ext cx="8833734" cy="54508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Difficulty in defining government objectives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About 89,150 government jurisdictions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1 nation with 50 states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3,000 counties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36,000 cities and towns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12,900 school districts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37,200 special districts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 single decision maker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Vote maximization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0876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 smtClean="0"/>
              <a:t>Government’s Structure and Objectives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6280" y="980901"/>
            <a:ext cx="8833734" cy="54675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Voluntary exchange vs. coercion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government coercion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Enforced by the police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 market prices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Public output is usually offered at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Zero price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Or below the production cost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82999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The Size and Growth of Government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outlays relative to GDP</a:t>
            </a:r>
          </a:p>
          <a:p>
            <a:pPr lvl="1"/>
            <a:r>
              <a:rPr lang="en-US" dirty="0" smtClean="0"/>
              <a:t>1929: 10% of GDP</a:t>
            </a:r>
          </a:p>
          <a:p>
            <a:pPr lvl="2"/>
            <a:r>
              <a:rPr lang="en-US" dirty="0" smtClean="0"/>
              <a:t>Mostly state and local</a:t>
            </a:r>
          </a:p>
          <a:p>
            <a:pPr lvl="1"/>
            <a:r>
              <a:rPr lang="en-US" dirty="0" smtClean="0"/>
              <a:t>2016: 38% of GDP, mostly federal</a:t>
            </a:r>
          </a:p>
          <a:p>
            <a:pPr lvl="1"/>
            <a:r>
              <a:rPr lang="en-US" dirty="0" smtClean="0"/>
              <a:t>Defense spending: decreased from half in 1960 to less than one-fifth today </a:t>
            </a:r>
          </a:p>
          <a:p>
            <a:pPr lvl="1"/>
            <a:r>
              <a:rPr lang="en-US" dirty="0" smtClean="0"/>
              <a:t>Redistribution: increased to more than half of outlays </a:t>
            </a:r>
          </a:p>
          <a:p>
            <a:pPr lvl="2"/>
            <a:r>
              <a:rPr lang="en-US" dirty="0" smtClean="0"/>
              <a:t>Social Security, Medicare, and welfare programs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3922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Household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household</a:t>
            </a:r>
          </a:p>
          <a:p>
            <a:pPr lvl="1"/>
            <a:r>
              <a:rPr lang="en-US" dirty="0" smtClean="0"/>
              <a:t>Self-sufficient</a:t>
            </a:r>
          </a:p>
          <a:p>
            <a:r>
              <a:rPr lang="en-US" dirty="0" smtClean="0"/>
              <a:t>Better technology</a:t>
            </a:r>
          </a:p>
          <a:p>
            <a:pPr lvl="1"/>
            <a:r>
              <a:rPr lang="en-US" dirty="0" smtClean="0"/>
              <a:t>Increased productivity</a:t>
            </a:r>
          </a:p>
          <a:p>
            <a:r>
              <a:rPr lang="en-US" dirty="0" smtClean="0"/>
              <a:t>Growth in urban factories</a:t>
            </a:r>
          </a:p>
          <a:p>
            <a:pPr lvl="1"/>
            <a:r>
              <a:rPr lang="en-US" dirty="0" smtClean="0"/>
              <a:t>Increased demand for factory labor</a:t>
            </a:r>
          </a:p>
          <a:p>
            <a:pPr lvl="1"/>
            <a:r>
              <a:rPr lang="en-US" dirty="0" smtClean="0"/>
              <a:t>More specialized but less self-sufficient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8900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Exhibit 3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Redistribution Has Grown and Defense Has Declined</a:t>
            </a:r>
          </a:p>
          <a:p>
            <a:pPr marL="0" indent="0"/>
            <a:r>
              <a:rPr lang="en-US" dirty="0" smtClean="0"/>
              <a:t> as Share of Federal Outlays: 1960-2016</a:t>
            </a:r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" y="1569835"/>
            <a:ext cx="8711739" cy="37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Government Revenue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Taxes </a:t>
            </a:r>
          </a:p>
          <a:p>
            <a:pPr lvl="1"/>
            <a:r>
              <a:rPr lang="en-US" dirty="0" smtClean="0"/>
              <a:t>Individual income tax (federal)</a:t>
            </a:r>
          </a:p>
          <a:p>
            <a:pPr lvl="1"/>
            <a:r>
              <a:rPr lang="en-US" dirty="0" smtClean="0"/>
              <a:t>Income tax and sales tax (state)</a:t>
            </a:r>
          </a:p>
          <a:p>
            <a:pPr lvl="1"/>
            <a:r>
              <a:rPr lang="en-US" dirty="0" smtClean="0"/>
              <a:t>Property tax (local)</a:t>
            </a:r>
          </a:p>
          <a:p>
            <a:r>
              <a:rPr lang="en-US" dirty="0" smtClean="0"/>
              <a:t>Other sources</a:t>
            </a:r>
          </a:p>
          <a:p>
            <a:pPr lvl="1"/>
            <a:r>
              <a:rPr lang="en-US" dirty="0" smtClean="0"/>
              <a:t>User charges: highway tolls, college tuition</a:t>
            </a:r>
          </a:p>
          <a:p>
            <a:pPr lvl="1"/>
            <a:r>
              <a:rPr lang="en-US" dirty="0" smtClean="0"/>
              <a:t>Borrowing</a:t>
            </a:r>
          </a:p>
          <a:p>
            <a:pPr lvl="1"/>
            <a:r>
              <a:rPr lang="en-US" dirty="0" smtClean="0"/>
              <a:t>Monopolize certain markets such as liquor and lotteries</a:t>
            </a:r>
          </a:p>
          <a:p>
            <a:endParaRPr lang="en-US" dirty="0" smtClean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3092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Exhibit 4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700" dirty="0" smtClean="0"/>
              <a:t>Payroll Taxes Have Grown and Corporate Taxes Have Declined as a Share of Federal Revenue: 1960-2016</a:t>
            </a: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8" y="1281871"/>
            <a:ext cx="8749665" cy="491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9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Ability-to-pay tax principle </a:t>
            </a:r>
          </a:p>
          <a:p>
            <a:pPr lvl="1"/>
            <a:r>
              <a:rPr lang="en-US" dirty="0" smtClean="0"/>
              <a:t>Those with a greater ability to pay</a:t>
            </a:r>
          </a:p>
          <a:p>
            <a:pPr lvl="2"/>
            <a:r>
              <a:rPr lang="en-US" dirty="0" smtClean="0"/>
              <a:t>Earning higher incomes</a:t>
            </a:r>
          </a:p>
          <a:p>
            <a:pPr lvl="2"/>
            <a:r>
              <a:rPr lang="en-US" dirty="0" smtClean="0"/>
              <a:t>Owning more property</a:t>
            </a:r>
          </a:p>
          <a:p>
            <a:pPr lvl="1"/>
            <a:r>
              <a:rPr lang="en-US" dirty="0" smtClean="0"/>
              <a:t>Should pay more taxes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Benefits-received tax principle</a:t>
            </a:r>
          </a:p>
          <a:p>
            <a:pPr lvl="1"/>
            <a:r>
              <a:rPr lang="en-US" dirty="0" smtClean="0"/>
              <a:t>Those who get more benefits from the government program should pay more taxes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8954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Tax incidence</a:t>
            </a:r>
          </a:p>
          <a:p>
            <a:pPr lvl="1"/>
            <a:r>
              <a:rPr lang="en-US" dirty="0" smtClean="0"/>
              <a:t>The distribution of tax burden among taxpayers</a:t>
            </a:r>
          </a:p>
          <a:p>
            <a:pPr lvl="1"/>
            <a:r>
              <a:rPr lang="en-US" dirty="0" smtClean="0"/>
              <a:t>Who ultimately pays the tax</a:t>
            </a:r>
          </a:p>
          <a:p>
            <a:r>
              <a:rPr lang="en-US" dirty="0" smtClean="0"/>
              <a:t>Evaluate tax incidence</a:t>
            </a:r>
          </a:p>
          <a:p>
            <a:pPr lvl="1"/>
            <a:r>
              <a:rPr lang="en-US" dirty="0" smtClean="0"/>
              <a:t>Measure the tax as a percentage of income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7785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taxation (flat tax)</a:t>
            </a:r>
          </a:p>
          <a:p>
            <a:pPr lvl="1"/>
            <a:r>
              <a:rPr lang="en-US" dirty="0" smtClean="0"/>
              <a:t>The tax as a percentage of income remains constant as income increases</a:t>
            </a:r>
          </a:p>
          <a:p>
            <a:pPr lvl="1"/>
            <a:r>
              <a:rPr lang="en-US" dirty="0" smtClean="0"/>
              <a:t>The dollar amount of taxes increases proportionately as income increases</a:t>
            </a:r>
          </a:p>
          <a:p>
            <a:r>
              <a:rPr lang="en-US" dirty="0" smtClean="0"/>
              <a:t>Marginal tax rate</a:t>
            </a:r>
          </a:p>
          <a:p>
            <a:pPr lvl="1"/>
            <a:r>
              <a:rPr lang="en-US" dirty="0" smtClean="0"/>
              <a:t>Percentage of each additional dollar of income that goes to the tax </a:t>
            </a:r>
          </a:p>
          <a:p>
            <a:pPr lvl="2"/>
            <a:r>
              <a:rPr lang="en-US" dirty="0" smtClean="0"/>
              <a:t>If high: reduces people’s incentive to work and invest</a:t>
            </a:r>
          </a:p>
          <a:p>
            <a:endParaRPr lang="en-US" dirty="0" smtClean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9445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 taxation </a:t>
            </a:r>
          </a:p>
          <a:p>
            <a:pPr lvl="1"/>
            <a:r>
              <a:rPr lang="en-US" dirty="0" smtClean="0"/>
              <a:t>Tax as a percentage of income increases as income increases </a:t>
            </a:r>
          </a:p>
          <a:p>
            <a:pPr lvl="1"/>
            <a:r>
              <a:rPr lang="en-US" dirty="0" smtClean="0"/>
              <a:t>Increasing marginal tax rate </a:t>
            </a:r>
          </a:p>
          <a:p>
            <a:r>
              <a:rPr lang="en-US" dirty="0" smtClean="0"/>
              <a:t>The U.S., progressive taxation </a:t>
            </a:r>
          </a:p>
          <a:p>
            <a:pPr lvl="1"/>
            <a:r>
              <a:rPr lang="en-US" dirty="0" smtClean="0"/>
              <a:t>Seven marginal rates (personal income tax)</a:t>
            </a:r>
          </a:p>
          <a:p>
            <a:pPr lvl="2"/>
            <a:r>
              <a:rPr lang="en-US" dirty="0" smtClean="0"/>
              <a:t>From 10 to 39.6% in 2015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0190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personal income tax (progressive)</a:t>
            </a:r>
          </a:p>
          <a:p>
            <a:pPr lvl="1"/>
            <a:r>
              <a:rPr lang="en-US" dirty="0" smtClean="0"/>
              <a:t>High-income households pay most of the federal income tax collected</a:t>
            </a:r>
          </a:p>
          <a:p>
            <a:pPr lvl="1"/>
            <a:r>
              <a:rPr lang="en-US" dirty="0" smtClean="0"/>
              <a:t>More than 40% of all U.S. households pay no federal income tax</a:t>
            </a:r>
          </a:p>
          <a:p>
            <a:pPr lvl="1"/>
            <a:r>
              <a:rPr lang="en-US" dirty="0" smtClean="0"/>
              <a:t>The top 1 percent of tax filers, based on income</a:t>
            </a:r>
          </a:p>
          <a:p>
            <a:pPr lvl="2"/>
            <a:r>
              <a:rPr lang="en-US" dirty="0" smtClean="0"/>
              <a:t>Paid 38% of all income taxes collected in 2012</a:t>
            </a:r>
          </a:p>
          <a:p>
            <a:pPr lvl="2"/>
            <a:r>
              <a:rPr lang="en-US" dirty="0" smtClean="0"/>
              <a:t>Their average tax rate = 23.5%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26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personal income tax (progressive)</a:t>
            </a:r>
          </a:p>
          <a:p>
            <a:pPr lvl="1"/>
            <a:r>
              <a:rPr lang="en-US" dirty="0" smtClean="0"/>
              <a:t>The top 10 percent of tax filers</a:t>
            </a:r>
          </a:p>
          <a:p>
            <a:pPr lvl="2"/>
            <a:r>
              <a:rPr lang="en-US" dirty="0" smtClean="0"/>
              <a:t>Paid 70% of all income taxes collected</a:t>
            </a:r>
          </a:p>
          <a:p>
            <a:pPr lvl="2"/>
            <a:r>
              <a:rPr lang="en-US" dirty="0" smtClean="0"/>
              <a:t>Their average tax rate = 18.7%</a:t>
            </a:r>
          </a:p>
          <a:p>
            <a:pPr lvl="1"/>
            <a:r>
              <a:rPr lang="en-US" dirty="0" smtClean="0"/>
              <a:t>The bottom 50 percent of tax filers</a:t>
            </a:r>
          </a:p>
          <a:p>
            <a:pPr lvl="2"/>
            <a:r>
              <a:rPr lang="en-US" dirty="0" smtClean="0"/>
              <a:t>Paid only 2.8% of all income taxes collected</a:t>
            </a:r>
          </a:p>
          <a:p>
            <a:pPr lvl="2"/>
            <a:r>
              <a:rPr lang="en-US" dirty="0" smtClean="0"/>
              <a:t>Their average tax rate = 3.0%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0874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Exhibit 5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Top Marginal Rate on Federal Personal Income Tax</a:t>
            </a:r>
          </a:p>
          <a:p>
            <a:pPr marL="0" indent="0"/>
            <a:r>
              <a:rPr lang="en-US" dirty="0" smtClean="0"/>
              <a:t>Since 1913</a:t>
            </a:r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76288"/>
            <a:ext cx="8420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Evolution of the Household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in the labor force</a:t>
            </a:r>
          </a:p>
          <a:p>
            <a:pPr lvl="1"/>
            <a:r>
              <a:rPr lang="en-US" dirty="0" smtClean="0"/>
              <a:t>1950: 15% of women with young children</a:t>
            </a:r>
          </a:p>
          <a:p>
            <a:pPr lvl="1"/>
            <a:r>
              <a:rPr lang="en-US" dirty="0" smtClean="0"/>
              <a:t>Today: 70% of women with children under 18</a:t>
            </a:r>
          </a:p>
          <a:p>
            <a:r>
              <a:rPr lang="en-US" dirty="0" smtClean="0"/>
              <a:t>Rise in two-earner households</a:t>
            </a:r>
          </a:p>
          <a:p>
            <a:pPr lvl="1"/>
            <a:r>
              <a:rPr lang="en-US" dirty="0" smtClean="0"/>
              <a:t>Produce less for themselves and demand more from the market</a:t>
            </a:r>
          </a:p>
          <a:p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9627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Principles and Tax Incidence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Regressive taxation</a:t>
            </a:r>
          </a:p>
          <a:p>
            <a:pPr lvl="1"/>
            <a:r>
              <a:rPr lang="en-US" dirty="0" smtClean="0"/>
              <a:t>Tax as a percentage of income decreases as income increases</a:t>
            </a:r>
          </a:p>
          <a:p>
            <a:pPr lvl="1"/>
            <a:r>
              <a:rPr lang="en-US" dirty="0" smtClean="0"/>
              <a:t>Decreasing marginal tax rate </a:t>
            </a:r>
          </a:p>
          <a:p>
            <a:pPr lvl="1"/>
            <a:r>
              <a:rPr lang="en-US" dirty="0" smtClean="0"/>
              <a:t>Most U.S. payroll taxes are regressive</a:t>
            </a:r>
          </a:p>
          <a:p>
            <a:pPr lvl="2"/>
            <a:r>
              <a:rPr lang="en-US" dirty="0" smtClean="0"/>
              <a:t>Social Security taxes, 2015</a:t>
            </a:r>
          </a:p>
          <a:p>
            <a:pPr lvl="3"/>
            <a:r>
              <a:rPr lang="en-US" dirty="0" smtClean="0"/>
              <a:t>Levied on the first $118,500 of worker’s pay</a:t>
            </a:r>
          </a:p>
          <a:p>
            <a:pPr lvl="3"/>
            <a:r>
              <a:rPr lang="en-US" dirty="0" smtClean="0"/>
              <a:t>Employees and employers each pay 6.2% (self-employed pay the entire 12.4%)</a:t>
            </a:r>
          </a:p>
          <a:p>
            <a:endParaRPr lang="en-US" dirty="0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9141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Rest of the World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56280" y="947651"/>
            <a:ext cx="8833734" cy="5500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rest of the world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Foreign households, firms, and governments</a:t>
            </a:r>
          </a:p>
          <a:p>
            <a:pPr lvl="1"/>
            <a:r>
              <a:rPr lang="en-US" dirty="0" smtClean="0"/>
              <a:t>Affects what U.S. households consume </a:t>
            </a:r>
          </a:p>
          <a:p>
            <a:pPr lvl="1"/>
            <a:r>
              <a:rPr lang="en-US" dirty="0" smtClean="0"/>
              <a:t>Affects what U.S. firms produce</a:t>
            </a:r>
          </a:p>
          <a:p>
            <a:pPr lvl="1"/>
            <a:r>
              <a:rPr lang="en-US" dirty="0" smtClean="0"/>
              <a:t>Affects U.S. prices, wages, and profits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6256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Trade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International trade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Occurs because of different opportunity costs of producing specific goods</a:t>
            </a:r>
          </a:p>
          <a:p>
            <a:r>
              <a:rPr lang="en-US" dirty="0" smtClean="0"/>
              <a:t>The U.S. imports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2"/>
            <a:r>
              <a:rPr lang="en-US" dirty="0" smtClean="0"/>
              <a:t>Crude oil, bauxite, coffee beans</a:t>
            </a:r>
          </a:p>
          <a:p>
            <a:pPr lvl="1"/>
            <a:r>
              <a:rPr lang="en-US" dirty="0" smtClean="0"/>
              <a:t>Finished goods </a:t>
            </a:r>
          </a:p>
          <a:p>
            <a:pPr lvl="2"/>
            <a:r>
              <a:rPr lang="en-US" dirty="0" smtClean="0"/>
              <a:t>Cameras, computers, cut diamonds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4294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Trade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U.S. exports </a:t>
            </a:r>
          </a:p>
          <a:p>
            <a:pPr lvl="1"/>
            <a:r>
              <a:rPr lang="en-US" dirty="0" smtClean="0"/>
              <a:t>Sophisticated products</a:t>
            </a:r>
          </a:p>
          <a:p>
            <a:pPr lvl="2"/>
            <a:r>
              <a:rPr lang="en-US" dirty="0" smtClean="0"/>
              <a:t>Computer software, aircraft, movies</a:t>
            </a:r>
          </a:p>
          <a:p>
            <a:pPr lvl="1"/>
            <a:r>
              <a:rPr lang="en-US" dirty="0" smtClean="0"/>
              <a:t>Agricultural products </a:t>
            </a:r>
          </a:p>
          <a:p>
            <a:pPr lvl="2"/>
            <a:r>
              <a:rPr lang="en-US" dirty="0" smtClean="0"/>
              <a:t>Wheat, corn, cotton</a:t>
            </a:r>
          </a:p>
          <a:p>
            <a:pPr lvl="1"/>
            <a:r>
              <a:rPr lang="en-US" dirty="0" smtClean="0"/>
              <a:t>From 6% of GDP in 1970 to 14% today</a:t>
            </a:r>
          </a:p>
          <a:p>
            <a:pPr lvl="1"/>
            <a:r>
              <a:rPr lang="en-US" dirty="0" smtClean="0"/>
              <a:t>Top 10 destinations: </a:t>
            </a:r>
          </a:p>
          <a:p>
            <a:pPr lvl="2"/>
            <a:r>
              <a:rPr lang="en-US" dirty="0" smtClean="0"/>
              <a:t>Canada, Mexico, China, Japan, United Kingdom, Germany, Netherlands, South Korea, France, and Brazil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0159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Trade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Merchandise trade balance </a:t>
            </a:r>
          </a:p>
          <a:p>
            <a:pPr lvl="1"/>
            <a:r>
              <a:rPr lang="en-US" dirty="0" smtClean="0"/>
              <a:t>Value of a country’s exported goods minus the value of its imported goods</a:t>
            </a:r>
          </a:p>
          <a:p>
            <a:pPr lvl="1"/>
            <a:r>
              <a:rPr lang="en-US" dirty="0" smtClean="0"/>
              <a:t>Includes only goods, not services</a:t>
            </a:r>
          </a:p>
          <a:p>
            <a:r>
              <a:rPr lang="en-US" dirty="0" smtClean="0"/>
              <a:t>For the last 25 years, the U.S. </a:t>
            </a:r>
          </a:p>
          <a:p>
            <a:pPr lvl="1"/>
            <a:r>
              <a:rPr lang="en-US" dirty="0" smtClean="0"/>
              <a:t>Imported more goods than exported</a:t>
            </a:r>
          </a:p>
          <a:p>
            <a:pPr lvl="1"/>
            <a:r>
              <a:rPr lang="en-US" dirty="0" smtClean="0"/>
              <a:t>Merchandise trade deficit</a:t>
            </a:r>
          </a:p>
          <a:p>
            <a:pPr lvl="2"/>
            <a:r>
              <a:rPr lang="en-US" dirty="0" smtClean="0"/>
              <a:t>Must be offset by a surplus in one of the balance-of-payments accounts 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9960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Trade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of payments </a:t>
            </a:r>
          </a:p>
          <a:p>
            <a:pPr lvl="1"/>
            <a:r>
              <a:rPr lang="en-US" dirty="0" smtClean="0"/>
              <a:t>Record of all economic transactions </a:t>
            </a:r>
          </a:p>
          <a:p>
            <a:pPr lvl="1"/>
            <a:r>
              <a:rPr lang="en-US" dirty="0" smtClean="0"/>
              <a:t>Between residents of one country and residents of the rest of the world</a:t>
            </a:r>
          </a:p>
          <a:p>
            <a:pPr lvl="1"/>
            <a:r>
              <a:rPr lang="en-US" dirty="0" smtClean="0"/>
              <a:t>During a given period 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4460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Exchange Rates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exchange</a:t>
            </a:r>
          </a:p>
          <a:p>
            <a:pPr lvl="1"/>
            <a:r>
              <a:rPr lang="en-US" dirty="0" smtClean="0"/>
              <a:t>Foreign money needed to carry out international transactions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Exchange rates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Price of one currency in terms of another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Determined in foreign exchange markets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E.g.: 1 euro exchanges for $1.10</a:t>
            </a:r>
          </a:p>
          <a:p>
            <a:endParaRPr lang="en-US" dirty="0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8476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 Restrictions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Tariff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Tax on imports</a:t>
            </a:r>
          </a:p>
          <a:p>
            <a:r>
              <a:rPr lang="en-US" dirty="0" smtClean="0"/>
              <a:t>Quota</a:t>
            </a:r>
          </a:p>
          <a:p>
            <a:pPr lvl="1"/>
            <a:r>
              <a:rPr lang="en-US" dirty="0" smtClean="0"/>
              <a:t>Legal limit on the quantity of a particular product that can be imported or exported</a:t>
            </a:r>
          </a:p>
          <a:p>
            <a:r>
              <a:rPr lang="en-US" dirty="0" smtClean="0"/>
              <a:t>Other trade restrictions 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4778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Restrictions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most countries restrict trade?</a:t>
            </a:r>
          </a:p>
          <a:p>
            <a:pPr lvl="1"/>
            <a:r>
              <a:rPr lang="en-US" dirty="0" smtClean="0"/>
              <a:t>Restrictions benefit certain domestic producers that lobby governments for these benefits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Higher prices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Hurt domestic consumers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Interfere with the free flow of products across borders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Hurt the overall economy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835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Households Maximize Utility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Satisfaction received from consumption</a:t>
            </a:r>
          </a:p>
          <a:p>
            <a:pPr lvl="1"/>
            <a:r>
              <a:rPr lang="en-US" dirty="0" smtClean="0"/>
              <a:t>Sense of well-being</a:t>
            </a:r>
          </a:p>
          <a:p>
            <a:r>
              <a:rPr lang="en-US" dirty="0" smtClean="0"/>
              <a:t>Households attempt to maximize utility </a:t>
            </a:r>
          </a:p>
          <a:p>
            <a:pPr lvl="1"/>
            <a:r>
              <a:rPr lang="en-US" dirty="0" smtClean="0"/>
              <a:t>Depends on each household’s subjective goals</a:t>
            </a:r>
          </a:p>
          <a:p>
            <a:endParaRPr 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3053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Households as Resource Suppliers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suppliers</a:t>
            </a:r>
          </a:p>
          <a:p>
            <a:pPr lvl="1"/>
            <a:r>
              <a:rPr lang="en-US" dirty="0" smtClean="0"/>
              <a:t>Labor, capital, natural resources, and entrepreneurial ability</a:t>
            </a:r>
          </a:p>
          <a:p>
            <a:pPr lvl="1"/>
            <a:r>
              <a:rPr lang="en-US" dirty="0" smtClean="0"/>
              <a:t>To satisfy their unlimited wants</a:t>
            </a:r>
          </a:p>
          <a:p>
            <a:pPr lvl="1"/>
            <a:r>
              <a:rPr lang="en-US" dirty="0" smtClean="0"/>
              <a:t>Most important: labor</a:t>
            </a:r>
          </a:p>
          <a:p>
            <a:pPr lvl="2"/>
            <a:r>
              <a:rPr lang="en-US" dirty="0" smtClean="0"/>
              <a:t>To earn income</a:t>
            </a:r>
          </a:p>
          <a:p>
            <a:r>
              <a:rPr lang="en-US" dirty="0" smtClean="0"/>
              <a:t>2014, personal income</a:t>
            </a:r>
          </a:p>
          <a:p>
            <a:pPr lvl="1"/>
            <a:r>
              <a:rPr lang="en-US" dirty="0" smtClean="0"/>
              <a:t>More than two-thirds comes from labor earnings</a:t>
            </a:r>
          </a:p>
          <a:p>
            <a:pPr lvl="1"/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9721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 as Resource Suppliers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personal income, 2014</a:t>
            </a:r>
          </a:p>
          <a:p>
            <a:pPr lvl="1"/>
            <a:r>
              <a:rPr lang="en-US" dirty="0" smtClean="0"/>
              <a:t>62% from wages and salaries</a:t>
            </a:r>
          </a:p>
          <a:p>
            <a:pPr lvl="1"/>
            <a:r>
              <a:rPr lang="en-US" dirty="0" smtClean="0"/>
              <a:t>10% from transfer payments</a:t>
            </a:r>
          </a:p>
          <a:p>
            <a:pPr lvl="1"/>
            <a:r>
              <a:rPr lang="en-US" dirty="0" smtClean="0"/>
              <a:t>9% proprietors’ income</a:t>
            </a:r>
          </a:p>
          <a:p>
            <a:r>
              <a:rPr lang="en-US" dirty="0" smtClean="0"/>
              <a:t>Proprietors</a:t>
            </a:r>
          </a:p>
          <a:p>
            <a:pPr lvl="1"/>
            <a:r>
              <a:rPr lang="en-US" dirty="0" smtClean="0"/>
              <a:t>People who work for themselves rather than for employers</a:t>
            </a:r>
          </a:p>
          <a:p>
            <a:pPr lvl="1"/>
            <a:endParaRPr 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5564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Households as Resource Suppliers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payments for households with few resources that are valued in the market</a:t>
            </a:r>
          </a:p>
          <a:p>
            <a:pPr lvl="1"/>
            <a:r>
              <a:rPr lang="en-US" dirty="0" smtClean="0"/>
              <a:t>Cash transfers are monetary payments</a:t>
            </a:r>
          </a:p>
          <a:p>
            <a:pPr lvl="2"/>
            <a:r>
              <a:rPr lang="en-US" dirty="0" smtClean="0"/>
              <a:t>Welfare benefits, Social Security, unemployment compensation, disability benefits</a:t>
            </a:r>
          </a:p>
          <a:p>
            <a:pPr lvl="1"/>
            <a:r>
              <a:rPr lang="en-US" dirty="0" smtClean="0"/>
              <a:t>In-kind transfers provide for specific goods and services</a:t>
            </a:r>
          </a:p>
          <a:p>
            <a:pPr lvl="2"/>
            <a:r>
              <a:rPr lang="en-US" dirty="0" smtClean="0"/>
              <a:t>Food, health care, housing</a:t>
            </a:r>
          </a:p>
          <a:p>
            <a:pPr lvl="1"/>
            <a:r>
              <a:rPr lang="en-US" dirty="0" smtClean="0"/>
              <a:t>Short-term public assistance</a:t>
            </a:r>
          </a:p>
          <a:p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186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15501</TotalTime>
  <Words>3901</Words>
  <Application>Microsoft Office PowerPoint</Application>
  <PresentationFormat>On-screen Show (4:3)</PresentationFormat>
  <Paragraphs>459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exhibit_table</vt:lpstr>
      <vt:lpstr>case study 2</vt:lpstr>
      <vt:lpstr>appendix</vt:lpstr>
      <vt:lpstr>PowerPoint Presentation</vt:lpstr>
      <vt:lpstr>PowerPoint Presentation</vt:lpstr>
      <vt:lpstr>The Household</vt:lpstr>
      <vt:lpstr>The Evolution of the Household</vt:lpstr>
      <vt:lpstr>The Evolution of the Household</vt:lpstr>
      <vt:lpstr>Households Maximize Utility</vt:lpstr>
      <vt:lpstr>Households as Resource Suppliers</vt:lpstr>
      <vt:lpstr>Households as Resource Suppliers</vt:lpstr>
      <vt:lpstr>Households as Resource Suppliers</vt:lpstr>
      <vt:lpstr>Households: Demanders of Goods and Services</vt:lpstr>
      <vt:lpstr>Exhibit 1</vt:lpstr>
      <vt:lpstr>The Firm</vt:lpstr>
      <vt:lpstr>The Evolution of the Firm</vt:lpstr>
      <vt:lpstr>The Evolution of the Firm</vt:lpstr>
      <vt:lpstr>The Evolution of the Firm</vt:lpstr>
      <vt:lpstr>Types of Firms</vt:lpstr>
      <vt:lpstr>Types of Firms</vt:lpstr>
      <vt:lpstr>Types of Firms</vt:lpstr>
      <vt:lpstr>Types of Firms</vt:lpstr>
      <vt:lpstr>Exhibit 2</vt:lpstr>
      <vt:lpstr>Types of Firms</vt:lpstr>
      <vt:lpstr>Types of Firms</vt:lpstr>
      <vt:lpstr>Not-for-Profit Organizations</vt:lpstr>
      <vt:lpstr>Not-for-Profit Organizations</vt:lpstr>
      <vt:lpstr>User-Generated Products</vt:lpstr>
      <vt:lpstr>User-Generated Products</vt:lpstr>
      <vt:lpstr>Why Does Household Production Still Exist?</vt:lpstr>
      <vt:lpstr>Why Does Household Production Still Exist?</vt:lpstr>
      <vt:lpstr>The Government</vt:lpstr>
      <vt:lpstr>The Role of Government</vt:lpstr>
      <vt:lpstr>The Role of Government</vt:lpstr>
      <vt:lpstr>The Role of Government</vt:lpstr>
      <vt:lpstr>The Role of Government</vt:lpstr>
      <vt:lpstr>The Role of Government</vt:lpstr>
      <vt:lpstr>The Role of Government</vt:lpstr>
      <vt:lpstr>Government’s Structure and Objectives</vt:lpstr>
      <vt:lpstr>Government’s Structure and Objectives</vt:lpstr>
      <vt:lpstr>Government’s Structure and Objectives</vt:lpstr>
      <vt:lpstr>The Size and Growth of Government</vt:lpstr>
      <vt:lpstr>Exhibit 3</vt:lpstr>
      <vt:lpstr>Sources of Government Revenue</vt:lpstr>
      <vt:lpstr>Exhibit 4</vt:lpstr>
      <vt:lpstr>Tax Principles and Tax Incidence</vt:lpstr>
      <vt:lpstr>Tax Principles and Tax Incidence</vt:lpstr>
      <vt:lpstr>Tax Principles and Tax Incidence</vt:lpstr>
      <vt:lpstr>Tax Principles and Tax Incidence</vt:lpstr>
      <vt:lpstr>Tax Principles and Tax Incidence</vt:lpstr>
      <vt:lpstr>Tax Principles and Tax Incidence</vt:lpstr>
      <vt:lpstr>Exhibit 5</vt:lpstr>
      <vt:lpstr>Tax Principles and Tax Incidence</vt:lpstr>
      <vt:lpstr>The Rest of the World</vt:lpstr>
      <vt:lpstr>International Trade</vt:lpstr>
      <vt:lpstr>International Trade</vt:lpstr>
      <vt:lpstr>International Trade</vt:lpstr>
      <vt:lpstr>International Trade</vt:lpstr>
      <vt:lpstr>Exchange Rates</vt:lpstr>
      <vt:lpstr>Trade Restrictions</vt:lpstr>
      <vt:lpstr>Trade Restrictions</vt:lpstr>
    </vt:vector>
  </TitlesOfParts>
  <Company>Eastern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Chase, Julia</cp:lastModifiedBy>
  <cp:revision>575</cp:revision>
  <dcterms:created xsi:type="dcterms:W3CDTF">2006-11-30T14:59:54Z</dcterms:created>
  <dcterms:modified xsi:type="dcterms:W3CDTF">2015-12-14T19:44:36Z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490698133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