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4198" r:id="rId5"/>
    <p:sldMasterId id="2147483655" r:id="rId6"/>
    <p:sldMasterId id="2147483654" r:id="rId7"/>
  </p:sldMasterIdLst>
  <p:notesMasterIdLst>
    <p:notesMasterId r:id="rId73"/>
  </p:notesMasterIdLst>
  <p:handoutMasterIdLst>
    <p:handoutMasterId r:id="rId74"/>
  </p:handoutMasterIdLst>
  <p:sldIdLst>
    <p:sldId id="663" r:id="rId8"/>
    <p:sldId id="664" r:id="rId9"/>
    <p:sldId id="724" r:id="rId10"/>
    <p:sldId id="725" r:id="rId11"/>
    <p:sldId id="726" r:id="rId12"/>
    <p:sldId id="727" r:id="rId13"/>
    <p:sldId id="728" r:id="rId14"/>
    <p:sldId id="729" r:id="rId15"/>
    <p:sldId id="730" r:id="rId16"/>
    <p:sldId id="731" r:id="rId17"/>
    <p:sldId id="732" r:id="rId18"/>
    <p:sldId id="733" r:id="rId19"/>
    <p:sldId id="786" r:id="rId20"/>
    <p:sldId id="734" r:id="rId21"/>
    <p:sldId id="735" r:id="rId22"/>
    <p:sldId id="736" r:id="rId23"/>
    <p:sldId id="737" r:id="rId24"/>
    <p:sldId id="738" r:id="rId25"/>
    <p:sldId id="739" r:id="rId26"/>
    <p:sldId id="740" r:id="rId27"/>
    <p:sldId id="741" r:id="rId28"/>
    <p:sldId id="742" r:id="rId29"/>
    <p:sldId id="743" r:id="rId30"/>
    <p:sldId id="744" r:id="rId31"/>
    <p:sldId id="745" r:id="rId32"/>
    <p:sldId id="746" r:id="rId33"/>
    <p:sldId id="747" r:id="rId34"/>
    <p:sldId id="748" r:id="rId35"/>
    <p:sldId id="749" r:id="rId36"/>
    <p:sldId id="750" r:id="rId37"/>
    <p:sldId id="751" r:id="rId38"/>
    <p:sldId id="752" r:id="rId39"/>
    <p:sldId id="753" r:id="rId40"/>
    <p:sldId id="754" r:id="rId41"/>
    <p:sldId id="755" r:id="rId42"/>
    <p:sldId id="756" r:id="rId43"/>
    <p:sldId id="757" r:id="rId44"/>
    <p:sldId id="758" r:id="rId45"/>
    <p:sldId id="759" r:id="rId46"/>
    <p:sldId id="760" r:id="rId47"/>
    <p:sldId id="761" r:id="rId48"/>
    <p:sldId id="762" r:id="rId49"/>
    <p:sldId id="763" r:id="rId50"/>
    <p:sldId id="764" r:id="rId51"/>
    <p:sldId id="765" r:id="rId52"/>
    <p:sldId id="766" r:id="rId53"/>
    <p:sldId id="767" r:id="rId54"/>
    <p:sldId id="768" r:id="rId55"/>
    <p:sldId id="769" r:id="rId56"/>
    <p:sldId id="770" r:id="rId57"/>
    <p:sldId id="771" r:id="rId58"/>
    <p:sldId id="772" r:id="rId59"/>
    <p:sldId id="773" r:id="rId60"/>
    <p:sldId id="774" r:id="rId61"/>
    <p:sldId id="775" r:id="rId62"/>
    <p:sldId id="776" r:id="rId63"/>
    <p:sldId id="777" r:id="rId64"/>
    <p:sldId id="778" r:id="rId65"/>
    <p:sldId id="779" r:id="rId66"/>
    <p:sldId id="780" r:id="rId67"/>
    <p:sldId id="781" r:id="rId68"/>
    <p:sldId id="782" r:id="rId69"/>
    <p:sldId id="783" r:id="rId70"/>
    <p:sldId id="784" r:id="rId71"/>
    <p:sldId id="785" r:id="rId7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A8"/>
    <a:srgbClr val="900E24"/>
    <a:srgbClr val="B42828"/>
    <a:srgbClr val="00AAC9"/>
    <a:srgbClr val="0097A1"/>
    <a:srgbClr val="002760"/>
    <a:srgbClr val="DE4A00"/>
    <a:srgbClr val="007C3B"/>
    <a:srgbClr val="C04000"/>
    <a:srgbClr val="A2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92" d="100"/>
          <a:sy n="92" d="100"/>
        </p:scale>
        <p:origin x="141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48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2917861" y="5835720"/>
            <a:ext cx="6226139" cy="5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03741" cy="370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33403"/>
            <a:ext cx="9144000" cy="429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62550" y="1804988"/>
            <a:ext cx="3646488" cy="415607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8950" y="1009650"/>
            <a:ext cx="3956926" cy="56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29163" y="962025"/>
            <a:ext cx="4225925" cy="598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4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4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4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4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Exhibit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17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4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4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4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0" y="1995054"/>
            <a:ext cx="9144000" cy="2549649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4</a:t>
            </a:r>
          </a:p>
          <a:p>
            <a:r>
              <a:rPr lang="en-US" dirty="0"/>
              <a:t>Demand, Supply, </a:t>
            </a:r>
            <a:r>
              <a:rPr lang="en-US" dirty="0" smtClean="0"/>
              <a:t>and Markets</a:t>
            </a:r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Demand Schedule and Demand Curve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Demand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/>
              <a:t>Entire relationship between price and quantity demanded</a:t>
            </a:r>
          </a:p>
          <a:p>
            <a:pPr>
              <a:defRPr/>
            </a:pPr>
            <a:r>
              <a:rPr lang="en-US" dirty="0"/>
              <a:t>Quantity demanded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Amount of a good consumers are willing and able to buy </a:t>
            </a:r>
          </a:p>
          <a:p>
            <a:pPr lvl="2">
              <a:defRPr/>
            </a:pPr>
            <a:r>
              <a:rPr lang="en-US" dirty="0"/>
              <a:t>Per period </a:t>
            </a:r>
          </a:p>
          <a:p>
            <a:pPr lvl="2">
              <a:defRPr/>
            </a:pPr>
            <a:r>
              <a:rPr lang="en-US" dirty="0"/>
              <a:t>At a particular price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 smtClean="0"/>
              <a:t>Reflected as a </a:t>
            </a:r>
            <a:r>
              <a:rPr lang="en-US" dirty="0"/>
              <a:t>point on the demand </a:t>
            </a:r>
            <a:r>
              <a:rPr lang="en-US" dirty="0" smtClean="0"/>
              <a:t>curve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828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500" dirty="0"/>
              <a:t>Market Demand Schedule and Market Demand Curve for Pizza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0477" y="4557713"/>
            <a:ext cx="4200181" cy="172026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market demand curve </a:t>
            </a:r>
            <a:r>
              <a:rPr lang="en-US" i="1" dirty="0"/>
              <a:t>D </a:t>
            </a:r>
            <a:r>
              <a:rPr lang="en-US" dirty="0"/>
              <a:t>shows the quantity of pizza demanded, at various prices, by all consumers. Price and quantity demanded </a:t>
            </a:r>
            <a:r>
              <a:rPr lang="en-US" dirty="0" smtClean="0"/>
              <a:t>are inversely </a:t>
            </a:r>
            <a:r>
              <a:rPr lang="en-US" dirty="0"/>
              <a:t>related other things constant, reflecting the law of demand.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5117" y="997914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b="1" dirty="0"/>
              <a:t>(a) </a:t>
            </a:r>
            <a:r>
              <a:rPr lang="en-US" sz="1800" b="1" dirty="0" smtClean="0"/>
              <a:t>Market demand </a:t>
            </a:r>
            <a:r>
              <a:rPr lang="en-US" sz="1800" b="1" dirty="0"/>
              <a:t>schedule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82205" y="99791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b="1" dirty="0" smtClean="0"/>
              <a:t>(b) Market demand curve</a:t>
            </a:r>
            <a:endParaRPr lang="en-US" sz="18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23096" y="1419225"/>
            <a:ext cx="3875088" cy="3643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5053284" y="1692275"/>
            <a:ext cx="3513137" cy="3340100"/>
            <a:chOff x="3060" y="1092"/>
            <a:chExt cx="2213" cy="2104"/>
          </a:xfrm>
        </p:grpSpPr>
        <p:sp>
          <p:nvSpPr>
            <p:cNvPr id="13" name="Line 185"/>
            <p:cNvSpPr>
              <a:spLocks noChangeShapeType="1"/>
            </p:cNvSpPr>
            <p:nvPr/>
          </p:nvSpPr>
          <p:spPr bwMode="auto">
            <a:xfrm>
              <a:off x="3060" y="1092"/>
              <a:ext cx="1965" cy="197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84"/>
            <p:cNvSpPr txBox="1">
              <a:spLocks noChangeArrowheads="1"/>
            </p:cNvSpPr>
            <p:nvPr/>
          </p:nvSpPr>
          <p:spPr bwMode="auto">
            <a:xfrm>
              <a:off x="5053" y="296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</p:grpSp>
      <p:graphicFrame>
        <p:nvGraphicFramePr>
          <p:cNvPr id="30" name="Group 7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0835133"/>
              </p:ext>
            </p:extLst>
          </p:nvPr>
        </p:nvGraphicFramePr>
        <p:xfrm>
          <a:off x="300309" y="1608138"/>
          <a:ext cx="2881312" cy="2926040"/>
        </p:xfrm>
        <a:graphic>
          <a:graphicData uri="http://schemas.openxmlformats.org/drawingml/2006/table">
            <a:tbl>
              <a:tblPr/>
              <a:tblGrid>
                <a:gridCol w="374650"/>
                <a:gridCol w="989012"/>
                <a:gridCol w="1517650"/>
              </a:tblGrid>
              <a:tr h="1243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pizza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Quantity Demanded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week (millions)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82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32</a:t>
                      </a:r>
                    </a:p>
                  </a:txBody>
                  <a:tcPr marT="45710" marB="4571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799284" y="5070475"/>
            <a:ext cx="4102100" cy="881063"/>
            <a:chOff x="2900" y="3220"/>
            <a:chExt cx="2584" cy="555"/>
          </a:xfrm>
        </p:grpSpPr>
        <p:sp>
          <p:nvSpPr>
            <p:cNvPr id="32" name="Line 141"/>
            <p:cNvSpPr>
              <a:spLocks noChangeShapeType="1"/>
            </p:cNvSpPr>
            <p:nvPr/>
          </p:nvSpPr>
          <p:spPr bwMode="auto">
            <a:xfrm>
              <a:off x="4450" y="3232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42"/>
            <p:cNvSpPr txBox="1">
              <a:spLocks noChangeArrowheads="1"/>
            </p:cNvSpPr>
            <p:nvPr/>
          </p:nvSpPr>
          <p:spPr bwMode="auto">
            <a:xfrm>
              <a:off x="4309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26</a:t>
              </a:r>
            </a:p>
          </p:txBody>
        </p:sp>
        <p:sp>
          <p:nvSpPr>
            <p:cNvPr id="34" name="Line 144"/>
            <p:cNvSpPr>
              <a:spLocks noChangeShapeType="1"/>
            </p:cNvSpPr>
            <p:nvPr/>
          </p:nvSpPr>
          <p:spPr bwMode="auto">
            <a:xfrm>
              <a:off x="4069" y="3238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45"/>
            <p:cNvSpPr txBox="1">
              <a:spLocks noChangeArrowheads="1"/>
            </p:cNvSpPr>
            <p:nvPr/>
          </p:nvSpPr>
          <p:spPr bwMode="auto">
            <a:xfrm>
              <a:off x="3934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</a:t>
              </a:r>
            </a:p>
          </p:txBody>
        </p:sp>
        <p:sp>
          <p:nvSpPr>
            <p:cNvPr id="36" name="Line 147"/>
            <p:cNvSpPr>
              <a:spLocks noChangeShapeType="1"/>
            </p:cNvSpPr>
            <p:nvPr/>
          </p:nvSpPr>
          <p:spPr bwMode="auto">
            <a:xfrm>
              <a:off x="3679" y="323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48"/>
            <p:cNvSpPr txBox="1">
              <a:spLocks noChangeArrowheads="1"/>
            </p:cNvSpPr>
            <p:nvPr/>
          </p:nvSpPr>
          <p:spPr bwMode="auto">
            <a:xfrm>
              <a:off x="3543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14</a:t>
              </a:r>
            </a:p>
          </p:txBody>
        </p:sp>
        <p:sp>
          <p:nvSpPr>
            <p:cNvPr id="38" name="Line 150"/>
            <p:cNvSpPr>
              <a:spLocks noChangeShapeType="1"/>
            </p:cNvSpPr>
            <p:nvPr/>
          </p:nvSpPr>
          <p:spPr bwMode="auto">
            <a:xfrm>
              <a:off x="3295" y="3229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51"/>
            <p:cNvSpPr txBox="1">
              <a:spLocks noChangeArrowheads="1"/>
            </p:cNvSpPr>
            <p:nvPr/>
          </p:nvSpPr>
          <p:spPr bwMode="auto">
            <a:xfrm>
              <a:off x="3197" y="335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8</a:t>
              </a:r>
            </a:p>
          </p:txBody>
        </p:sp>
        <p:sp>
          <p:nvSpPr>
            <p:cNvPr id="40" name="Line 156"/>
            <p:cNvSpPr>
              <a:spLocks noChangeShapeType="1"/>
            </p:cNvSpPr>
            <p:nvPr/>
          </p:nvSpPr>
          <p:spPr bwMode="auto">
            <a:xfrm>
              <a:off x="2900" y="3229"/>
              <a:ext cx="24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158"/>
            <p:cNvSpPr txBox="1">
              <a:spLocks noChangeArrowheads="1"/>
            </p:cNvSpPr>
            <p:nvPr/>
          </p:nvSpPr>
          <p:spPr bwMode="auto">
            <a:xfrm>
              <a:off x="3532" y="3544"/>
              <a:ext cx="1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Millions of pizzas per week</a:t>
              </a:r>
            </a:p>
          </p:txBody>
        </p:sp>
        <p:sp>
          <p:nvSpPr>
            <p:cNvPr id="42" name="Line 173"/>
            <p:cNvSpPr>
              <a:spLocks noChangeShapeType="1"/>
            </p:cNvSpPr>
            <p:nvPr/>
          </p:nvSpPr>
          <p:spPr bwMode="auto">
            <a:xfrm>
              <a:off x="4834" y="3220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74"/>
            <p:cNvSpPr txBox="1">
              <a:spLocks noChangeArrowheads="1"/>
            </p:cNvSpPr>
            <p:nvPr/>
          </p:nvSpPr>
          <p:spPr bwMode="auto">
            <a:xfrm>
              <a:off x="4699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32</a:t>
              </a:r>
            </a:p>
          </p:txBody>
        </p:sp>
      </p:grp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892821" y="1436688"/>
            <a:ext cx="939800" cy="4208462"/>
            <a:chOff x="2329" y="931"/>
            <a:chExt cx="592" cy="2651"/>
          </a:xfrm>
        </p:grpSpPr>
        <p:sp>
          <p:nvSpPr>
            <p:cNvPr id="45" name="Text Box 129"/>
            <p:cNvSpPr txBox="1">
              <a:spLocks noChangeArrowheads="1"/>
            </p:cNvSpPr>
            <p:nvPr/>
          </p:nvSpPr>
          <p:spPr bwMode="auto">
            <a:xfrm>
              <a:off x="2631" y="3351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  <p:sp>
          <p:nvSpPr>
            <p:cNvPr id="46" name="Line 132"/>
            <p:cNvSpPr>
              <a:spLocks noChangeShapeType="1"/>
            </p:cNvSpPr>
            <p:nvPr/>
          </p:nvSpPr>
          <p:spPr bwMode="auto">
            <a:xfrm flipH="1">
              <a:off x="2802" y="2080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33"/>
            <p:cNvSpPr txBox="1">
              <a:spLocks noChangeArrowheads="1"/>
            </p:cNvSpPr>
            <p:nvPr/>
          </p:nvSpPr>
          <p:spPr bwMode="auto">
            <a:xfrm>
              <a:off x="2644" y="196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9</a:t>
              </a:r>
            </a:p>
          </p:txBody>
        </p:sp>
        <p:sp>
          <p:nvSpPr>
            <p:cNvPr id="48" name="Line 135"/>
            <p:cNvSpPr>
              <a:spLocks noChangeShapeType="1"/>
            </p:cNvSpPr>
            <p:nvPr/>
          </p:nvSpPr>
          <p:spPr bwMode="auto">
            <a:xfrm flipH="1">
              <a:off x="2796" y="2497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136"/>
            <p:cNvSpPr txBox="1">
              <a:spLocks noChangeArrowheads="1"/>
            </p:cNvSpPr>
            <p:nvPr/>
          </p:nvSpPr>
          <p:spPr bwMode="auto">
            <a:xfrm>
              <a:off x="2630" y="2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</a:t>
              </a:r>
            </a:p>
          </p:txBody>
        </p:sp>
        <p:sp>
          <p:nvSpPr>
            <p:cNvPr id="50" name="Line 138"/>
            <p:cNvSpPr>
              <a:spLocks noChangeShapeType="1"/>
            </p:cNvSpPr>
            <p:nvPr/>
          </p:nvSpPr>
          <p:spPr bwMode="auto">
            <a:xfrm flipH="1">
              <a:off x="2787" y="2848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139"/>
            <p:cNvSpPr txBox="1">
              <a:spLocks noChangeArrowheads="1"/>
            </p:cNvSpPr>
            <p:nvPr/>
          </p:nvSpPr>
          <p:spPr bwMode="auto">
            <a:xfrm>
              <a:off x="2633" y="27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</a:t>
              </a:r>
            </a:p>
          </p:txBody>
        </p:sp>
        <p:sp>
          <p:nvSpPr>
            <p:cNvPr id="52" name="Text Box 153"/>
            <p:cNvSpPr txBox="1">
              <a:spLocks noChangeArrowheads="1"/>
            </p:cNvSpPr>
            <p:nvPr/>
          </p:nvSpPr>
          <p:spPr bwMode="auto">
            <a:xfrm>
              <a:off x="2525" y="1579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12</a:t>
              </a:r>
            </a:p>
          </p:txBody>
        </p:sp>
        <p:sp>
          <p:nvSpPr>
            <p:cNvPr id="53" name="Line 154"/>
            <p:cNvSpPr>
              <a:spLocks noChangeShapeType="1"/>
            </p:cNvSpPr>
            <p:nvPr/>
          </p:nvSpPr>
          <p:spPr bwMode="auto">
            <a:xfrm flipH="1">
              <a:off x="2796" y="16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160"/>
            <p:cNvSpPr>
              <a:spLocks noChangeShapeType="1"/>
            </p:cNvSpPr>
            <p:nvPr/>
          </p:nvSpPr>
          <p:spPr bwMode="auto">
            <a:xfrm flipV="1">
              <a:off x="2906" y="931"/>
              <a:ext cx="8" cy="2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162"/>
            <p:cNvSpPr txBox="1">
              <a:spLocks noChangeArrowheads="1"/>
            </p:cNvSpPr>
            <p:nvPr/>
          </p:nvSpPr>
          <p:spPr bwMode="auto">
            <a:xfrm rot="-5400000">
              <a:off x="1911" y="1960"/>
              <a:ext cx="1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Price per pizza</a:t>
              </a:r>
            </a:p>
          </p:txBody>
        </p:sp>
        <p:sp>
          <p:nvSpPr>
            <p:cNvPr id="56" name="Text Box 175"/>
            <p:cNvSpPr txBox="1">
              <a:spLocks noChangeArrowheads="1"/>
            </p:cNvSpPr>
            <p:nvPr/>
          </p:nvSpPr>
          <p:spPr bwMode="auto">
            <a:xfrm>
              <a:off x="2486" y="1204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$15</a:t>
              </a:r>
            </a:p>
          </p:txBody>
        </p:sp>
        <p:sp>
          <p:nvSpPr>
            <p:cNvPr id="57" name="Line 176"/>
            <p:cNvSpPr>
              <a:spLocks noChangeShapeType="1"/>
            </p:cNvSpPr>
            <p:nvPr/>
          </p:nvSpPr>
          <p:spPr bwMode="auto">
            <a:xfrm flipH="1">
              <a:off x="2793" y="1315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Line 60"/>
          <p:cNvSpPr>
            <a:spLocks noChangeShapeType="1"/>
          </p:cNvSpPr>
          <p:nvPr/>
        </p:nvSpPr>
        <p:spPr bwMode="auto">
          <a:xfrm>
            <a:off x="4805634" y="2044700"/>
            <a:ext cx="6286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/>
          <p:cNvSpPr>
            <a:spLocks noChangeShapeType="1"/>
          </p:cNvSpPr>
          <p:nvPr/>
        </p:nvSpPr>
        <p:spPr bwMode="auto">
          <a:xfrm flipH="1" flipV="1">
            <a:off x="5424759" y="2044700"/>
            <a:ext cx="0" cy="3038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62"/>
          <p:cNvSpPr>
            <a:spLocks noChangeShapeType="1"/>
          </p:cNvSpPr>
          <p:nvPr/>
        </p:nvSpPr>
        <p:spPr bwMode="auto">
          <a:xfrm>
            <a:off x="4805634" y="2644775"/>
            <a:ext cx="1238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63"/>
          <p:cNvSpPr>
            <a:spLocks noChangeShapeType="1"/>
          </p:cNvSpPr>
          <p:nvPr/>
        </p:nvSpPr>
        <p:spPr bwMode="auto">
          <a:xfrm flipV="1">
            <a:off x="6034359" y="2644775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64"/>
          <p:cNvSpPr>
            <a:spLocks noChangeShapeType="1"/>
          </p:cNvSpPr>
          <p:nvPr/>
        </p:nvSpPr>
        <p:spPr bwMode="auto">
          <a:xfrm>
            <a:off x="4805634" y="3267075"/>
            <a:ext cx="1847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65"/>
          <p:cNvSpPr>
            <a:spLocks noChangeShapeType="1"/>
          </p:cNvSpPr>
          <p:nvPr/>
        </p:nvSpPr>
        <p:spPr bwMode="auto">
          <a:xfrm flipV="1">
            <a:off x="6653484" y="325437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66"/>
          <p:cNvSpPr>
            <a:spLocks noChangeShapeType="1"/>
          </p:cNvSpPr>
          <p:nvPr/>
        </p:nvSpPr>
        <p:spPr bwMode="auto">
          <a:xfrm>
            <a:off x="4805634" y="3921125"/>
            <a:ext cx="24574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Line 67"/>
          <p:cNvSpPr>
            <a:spLocks noChangeShapeType="1"/>
          </p:cNvSpPr>
          <p:nvPr/>
        </p:nvSpPr>
        <p:spPr bwMode="auto">
          <a:xfrm flipV="1">
            <a:off x="7266259" y="3921125"/>
            <a:ext cx="0" cy="11715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Line 68"/>
          <p:cNvSpPr>
            <a:spLocks noChangeShapeType="1"/>
          </p:cNvSpPr>
          <p:nvPr/>
        </p:nvSpPr>
        <p:spPr bwMode="auto">
          <a:xfrm>
            <a:off x="4796109" y="4486275"/>
            <a:ext cx="3076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Line 69"/>
          <p:cNvSpPr>
            <a:spLocks noChangeShapeType="1"/>
          </p:cNvSpPr>
          <p:nvPr/>
        </p:nvSpPr>
        <p:spPr bwMode="auto">
          <a:xfrm flipV="1">
            <a:off x="7875859" y="44831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5351734" y="1857375"/>
            <a:ext cx="568325" cy="366713"/>
            <a:chOff x="3248" y="1196"/>
            <a:chExt cx="358" cy="231"/>
          </a:xfrm>
        </p:grpSpPr>
        <p:sp>
          <p:nvSpPr>
            <p:cNvPr id="16" name="Freeform 166"/>
            <p:cNvSpPr>
              <a:spLocks/>
            </p:cNvSpPr>
            <p:nvPr/>
          </p:nvSpPr>
          <p:spPr bwMode="auto">
            <a:xfrm>
              <a:off x="3248" y="1279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3333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67"/>
            <p:cNvSpPr txBox="1">
              <a:spLocks noChangeArrowheads="1"/>
            </p:cNvSpPr>
            <p:nvPr/>
          </p:nvSpPr>
          <p:spPr bwMode="auto">
            <a:xfrm>
              <a:off x="3410" y="119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/>
                <a:t>a</a:t>
              </a:r>
            </a:p>
          </p:txBody>
        </p:sp>
      </p:grp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5951166" y="2471796"/>
            <a:ext cx="533400" cy="366712"/>
            <a:chOff x="3628" y="1591"/>
            <a:chExt cx="336" cy="231"/>
          </a:xfrm>
        </p:grpSpPr>
        <p:sp>
          <p:nvSpPr>
            <p:cNvPr id="19" name="Freeform 169"/>
            <p:cNvSpPr>
              <a:spLocks/>
            </p:cNvSpPr>
            <p:nvPr/>
          </p:nvSpPr>
          <p:spPr bwMode="auto">
            <a:xfrm>
              <a:off x="3628" y="1664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3333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72"/>
            <p:cNvSpPr txBox="1">
              <a:spLocks noChangeArrowheads="1"/>
            </p:cNvSpPr>
            <p:nvPr/>
          </p:nvSpPr>
          <p:spPr bwMode="auto">
            <a:xfrm>
              <a:off x="3760" y="1591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/>
                <a:t>b</a:t>
              </a:r>
            </a:p>
          </p:txBody>
        </p:sp>
      </p:grp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6574167" y="3017347"/>
            <a:ext cx="527050" cy="366713"/>
            <a:chOff x="4026" y="1932"/>
            <a:chExt cx="332" cy="231"/>
          </a:xfrm>
        </p:grpSpPr>
        <p:sp>
          <p:nvSpPr>
            <p:cNvPr id="22" name="Freeform 179"/>
            <p:cNvSpPr>
              <a:spLocks/>
            </p:cNvSpPr>
            <p:nvPr/>
          </p:nvSpPr>
          <p:spPr bwMode="auto">
            <a:xfrm>
              <a:off x="4026" y="2045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3333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0"/>
            <p:cNvSpPr txBox="1">
              <a:spLocks noChangeArrowheads="1"/>
            </p:cNvSpPr>
            <p:nvPr/>
          </p:nvSpPr>
          <p:spPr bwMode="auto">
            <a:xfrm>
              <a:off x="4162" y="19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c</a:t>
              </a: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7188471" y="3679825"/>
            <a:ext cx="528638" cy="366713"/>
            <a:chOff x="4405" y="2344"/>
            <a:chExt cx="333" cy="231"/>
          </a:xfrm>
        </p:grpSpPr>
        <p:sp>
          <p:nvSpPr>
            <p:cNvPr id="25" name="Freeform 181"/>
            <p:cNvSpPr>
              <a:spLocks/>
            </p:cNvSpPr>
            <p:nvPr/>
          </p:nvSpPr>
          <p:spPr bwMode="auto">
            <a:xfrm>
              <a:off x="4405" y="2452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3333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82"/>
            <p:cNvSpPr txBox="1">
              <a:spLocks noChangeArrowheads="1"/>
            </p:cNvSpPr>
            <p:nvPr/>
          </p:nvSpPr>
          <p:spPr bwMode="auto">
            <a:xfrm>
              <a:off x="4534" y="2344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/>
                <a:t>d</a:t>
              </a: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7795585" y="4233863"/>
            <a:ext cx="500062" cy="366712"/>
            <a:chOff x="4782" y="2693"/>
            <a:chExt cx="315" cy="231"/>
          </a:xfrm>
        </p:grpSpPr>
        <p:sp>
          <p:nvSpPr>
            <p:cNvPr id="28" name="Freeform 183"/>
            <p:cNvSpPr>
              <a:spLocks/>
            </p:cNvSpPr>
            <p:nvPr/>
          </p:nvSpPr>
          <p:spPr bwMode="auto">
            <a:xfrm>
              <a:off x="4782" y="2811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3333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84"/>
            <p:cNvSpPr txBox="1">
              <a:spLocks noChangeArrowheads="1"/>
            </p:cNvSpPr>
            <p:nvPr/>
          </p:nvSpPr>
          <p:spPr bwMode="auto">
            <a:xfrm>
              <a:off x="4901" y="269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5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0" grpId="0"/>
      <p:bldP spid="11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Demand Schedule and Demand Curve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Individual demand 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Relation between the price of a good and the quantity purchased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By </a:t>
            </a:r>
            <a:r>
              <a:rPr lang="en-US" dirty="0" smtClean="0"/>
              <a:t>an individual consumer</a:t>
            </a:r>
            <a:endParaRPr lang="en-US" dirty="0"/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During a given </a:t>
            </a:r>
            <a:r>
              <a:rPr lang="en-US" dirty="0" smtClean="0"/>
              <a:t>period, other </a:t>
            </a:r>
            <a:r>
              <a:rPr lang="en-US" dirty="0"/>
              <a:t>things </a:t>
            </a:r>
            <a:r>
              <a:rPr lang="en-US" dirty="0" smtClean="0"/>
              <a:t>constant</a:t>
            </a:r>
          </a:p>
          <a:p>
            <a:pPr>
              <a:defRPr/>
            </a:pPr>
            <a:r>
              <a:rPr lang="en-US" dirty="0"/>
              <a:t>Movement along the demand curve</a:t>
            </a:r>
          </a:p>
          <a:p>
            <a:pPr lvl="1"/>
            <a:r>
              <a:rPr lang="en-US" dirty="0"/>
              <a:t>Change in quantity demanded </a:t>
            </a:r>
          </a:p>
          <a:p>
            <a:pPr lvl="2"/>
            <a:r>
              <a:rPr lang="en-US" dirty="0"/>
              <a:t>Resulting from a change in the price of the good, other things </a:t>
            </a:r>
            <a:r>
              <a:rPr lang="en-US" dirty="0" smtClean="0"/>
              <a:t>constant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39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Demand Schedule and Demand Curve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Market demand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Relation between the price of a good and the quantity purchased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By all consumers in the market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During a given period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Other things constant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Sum of the individual demands in the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489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Shifts a Demand Curve?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that can </a:t>
            </a:r>
            <a:r>
              <a:rPr lang="en-US" dirty="0" smtClean="0"/>
              <a:t>affect market </a:t>
            </a:r>
            <a:r>
              <a:rPr lang="en-US" dirty="0"/>
              <a:t>demand</a:t>
            </a:r>
            <a:endParaRPr lang="en-US" dirty="0" smtClean="0"/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Money income of consumers</a:t>
            </a:r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Prices of other goods</a:t>
            </a:r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Consumer expectations</a:t>
            </a:r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The number and/or composition of consumers in the market</a:t>
            </a:r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Consumer tastes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179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Consumer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consumer income</a:t>
            </a:r>
          </a:p>
          <a:p>
            <a:pPr lvl="1"/>
            <a:r>
              <a:rPr lang="en-US" dirty="0" smtClean="0"/>
              <a:t>Willing and able to buy more normal goods at each price</a:t>
            </a:r>
          </a:p>
          <a:p>
            <a:pPr lvl="1"/>
            <a:r>
              <a:rPr lang="en-US" dirty="0" smtClean="0"/>
              <a:t>Increase in market demand</a:t>
            </a:r>
          </a:p>
          <a:p>
            <a:pPr lvl="1"/>
            <a:r>
              <a:rPr lang="en-US" dirty="0" smtClean="0"/>
              <a:t>Demand curve shifts rightward</a:t>
            </a:r>
          </a:p>
          <a:p>
            <a:r>
              <a:rPr lang="en-US" dirty="0" smtClean="0"/>
              <a:t>Normal good</a:t>
            </a:r>
          </a:p>
          <a:p>
            <a:pPr lvl="1"/>
            <a:r>
              <a:rPr lang="en-US" dirty="0" smtClean="0"/>
              <a:t>Demand increases as income increases</a:t>
            </a:r>
          </a:p>
          <a:p>
            <a:r>
              <a:rPr lang="en-US" dirty="0" smtClean="0"/>
              <a:t>Inferior good</a:t>
            </a:r>
          </a:p>
          <a:p>
            <a:pPr lvl="1"/>
            <a:r>
              <a:rPr lang="en-US" dirty="0" smtClean="0"/>
              <a:t>Demand decreases as income increases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880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 Increase in the Market Demand for Pizza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68286" y="1569492"/>
            <a:ext cx="3424901" cy="3724821"/>
          </a:xfrm>
        </p:spPr>
        <p:txBody>
          <a:bodyPr/>
          <a:lstStyle/>
          <a:p>
            <a:r>
              <a:rPr lang="en-US" dirty="0"/>
              <a:t>An increase of the market demand for pizza is shown by a rightward shift of the curve, indicating that </a:t>
            </a:r>
            <a:r>
              <a:rPr lang="en-US" dirty="0" smtClean="0"/>
              <a:t>the quantity </a:t>
            </a:r>
            <a:r>
              <a:rPr lang="en-US" dirty="0"/>
              <a:t>demanded increases at each price. For example, at a price of $12, quantity demanded </a:t>
            </a:r>
            <a:r>
              <a:rPr lang="en-US" dirty="0" smtClean="0"/>
              <a:t>increases from </a:t>
            </a:r>
            <a:r>
              <a:rPr lang="en-US" dirty="0"/>
              <a:t>14 million (point </a:t>
            </a:r>
            <a:r>
              <a:rPr lang="en-US" i="1" dirty="0"/>
              <a:t>b</a:t>
            </a:r>
            <a:r>
              <a:rPr lang="en-US" dirty="0"/>
              <a:t>) to 20 million (point </a:t>
            </a:r>
            <a:r>
              <a:rPr lang="en-US" i="1" dirty="0"/>
              <a:t>f</a:t>
            </a:r>
            <a:r>
              <a:rPr lang="en-US" dirty="0"/>
              <a:t>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09688" y="1446213"/>
            <a:ext cx="3876675" cy="36449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1979614" y="1471613"/>
            <a:ext cx="3235325" cy="3160712"/>
            <a:chOff x="3177" y="1207"/>
            <a:chExt cx="2038" cy="1991"/>
          </a:xfrm>
        </p:grpSpPr>
        <p:sp>
          <p:nvSpPr>
            <p:cNvPr id="9" name="Line 185"/>
            <p:cNvSpPr>
              <a:spLocks noChangeShapeType="1"/>
            </p:cNvSpPr>
            <p:nvPr/>
          </p:nvSpPr>
          <p:spPr bwMode="auto">
            <a:xfrm>
              <a:off x="3177" y="1207"/>
              <a:ext cx="1791" cy="1794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84"/>
            <p:cNvSpPr txBox="1">
              <a:spLocks noChangeArrowheads="1"/>
            </p:cNvSpPr>
            <p:nvPr/>
          </p:nvSpPr>
          <p:spPr bwMode="auto">
            <a:xfrm>
              <a:off x="4958" y="2965"/>
              <a:ext cx="2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 smtClean="0"/>
                <a:t>D′</a:t>
              </a:r>
              <a:endParaRPr lang="en-US" sz="1800" b="1" i="1" dirty="0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555750" y="1708150"/>
            <a:ext cx="3513138" cy="3340100"/>
            <a:chOff x="3060" y="1092"/>
            <a:chExt cx="2213" cy="2104"/>
          </a:xfrm>
        </p:grpSpPr>
        <p:sp>
          <p:nvSpPr>
            <p:cNvPr id="12" name="Line 185"/>
            <p:cNvSpPr>
              <a:spLocks noChangeShapeType="1"/>
            </p:cNvSpPr>
            <p:nvPr/>
          </p:nvSpPr>
          <p:spPr bwMode="auto">
            <a:xfrm>
              <a:off x="3060" y="1092"/>
              <a:ext cx="1965" cy="197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84"/>
            <p:cNvSpPr txBox="1">
              <a:spLocks noChangeArrowheads="1"/>
            </p:cNvSpPr>
            <p:nvPr/>
          </p:nvSpPr>
          <p:spPr bwMode="auto">
            <a:xfrm>
              <a:off x="5053" y="296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</p:grpSp>
      <p:grpSp>
        <p:nvGrpSpPr>
          <p:cNvPr id="20" name="Group 30"/>
          <p:cNvGrpSpPr>
            <a:grpSpLocks/>
          </p:cNvGrpSpPr>
          <p:nvPr/>
        </p:nvGrpSpPr>
        <p:grpSpPr bwMode="auto">
          <a:xfrm>
            <a:off x="1301750" y="5086350"/>
            <a:ext cx="4416425" cy="881063"/>
            <a:chOff x="2900" y="3220"/>
            <a:chExt cx="2782" cy="555"/>
          </a:xfrm>
        </p:grpSpPr>
        <p:sp>
          <p:nvSpPr>
            <p:cNvPr id="21" name="Line 141"/>
            <p:cNvSpPr>
              <a:spLocks noChangeShapeType="1"/>
            </p:cNvSpPr>
            <p:nvPr/>
          </p:nvSpPr>
          <p:spPr bwMode="auto">
            <a:xfrm>
              <a:off x="4450" y="3232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42"/>
            <p:cNvSpPr txBox="1">
              <a:spLocks noChangeArrowheads="1"/>
            </p:cNvSpPr>
            <p:nvPr/>
          </p:nvSpPr>
          <p:spPr bwMode="auto">
            <a:xfrm>
              <a:off x="4309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26</a:t>
              </a:r>
            </a:p>
          </p:txBody>
        </p:sp>
        <p:sp>
          <p:nvSpPr>
            <p:cNvPr id="23" name="Line 144"/>
            <p:cNvSpPr>
              <a:spLocks noChangeShapeType="1"/>
            </p:cNvSpPr>
            <p:nvPr/>
          </p:nvSpPr>
          <p:spPr bwMode="auto">
            <a:xfrm>
              <a:off x="4069" y="3238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45"/>
            <p:cNvSpPr txBox="1">
              <a:spLocks noChangeArrowheads="1"/>
            </p:cNvSpPr>
            <p:nvPr/>
          </p:nvSpPr>
          <p:spPr bwMode="auto">
            <a:xfrm>
              <a:off x="3934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</a:t>
              </a:r>
            </a:p>
          </p:txBody>
        </p:sp>
        <p:sp>
          <p:nvSpPr>
            <p:cNvPr id="25" name="Line 147"/>
            <p:cNvSpPr>
              <a:spLocks noChangeShapeType="1"/>
            </p:cNvSpPr>
            <p:nvPr/>
          </p:nvSpPr>
          <p:spPr bwMode="auto">
            <a:xfrm>
              <a:off x="3679" y="323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48"/>
            <p:cNvSpPr txBox="1">
              <a:spLocks noChangeArrowheads="1"/>
            </p:cNvSpPr>
            <p:nvPr/>
          </p:nvSpPr>
          <p:spPr bwMode="auto">
            <a:xfrm>
              <a:off x="3543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14</a:t>
              </a:r>
            </a:p>
          </p:txBody>
        </p:sp>
        <p:sp>
          <p:nvSpPr>
            <p:cNvPr id="27" name="Line 150"/>
            <p:cNvSpPr>
              <a:spLocks noChangeShapeType="1"/>
            </p:cNvSpPr>
            <p:nvPr/>
          </p:nvSpPr>
          <p:spPr bwMode="auto">
            <a:xfrm>
              <a:off x="3295" y="3229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51"/>
            <p:cNvSpPr txBox="1">
              <a:spLocks noChangeArrowheads="1"/>
            </p:cNvSpPr>
            <p:nvPr/>
          </p:nvSpPr>
          <p:spPr bwMode="auto">
            <a:xfrm>
              <a:off x="3197" y="335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8</a:t>
              </a:r>
            </a:p>
          </p:txBody>
        </p:sp>
        <p:sp>
          <p:nvSpPr>
            <p:cNvPr id="29" name="Line 156"/>
            <p:cNvSpPr>
              <a:spLocks noChangeShapeType="1"/>
            </p:cNvSpPr>
            <p:nvPr/>
          </p:nvSpPr>
          <p:spPr bwMode="auto">
            <a:xfrm>
              <a:off x="2900" y="3229"/>
              <a:ext cx="24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58"/>
            <p:cNvSpPr txBox="1">
              <a:spLocks noChangeArrowheads="1"/>
            </p:cNvSpPr>
            <p:nvPr/>
          </p:nvSpPr>
          <p:spPr bwMode="auto">
            <a:xfrm>
              <a:off x="3730" y="3544"/>
              <a:ext cx="1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Millions of pizzas per week</a:t>
              </a:r>
            </a:p>
          </p:txBody>
        </p:sp>
        <p:sp>
          <p:nvSpPr>
            <p:cNvPr id="31" name="Line 173"/>
            <p:cNvSpPr>
              <a:spLocks noChangeShapeType="1"/>
            </p:cNvSpPr>
            <p:nvPr/>
          </p:nvSpPr>
          <p:spPr bwMode="auto">
            <a:xfrm>
              <a:off x="4834" y="3220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74"/>
            <p:cNvSpPr txBox="1">
              <a:spLocks noChangeArrowheads="1"/>
            </p:cNvSpPr>
            <p:nvPr/>
          </p:nvSpPr>
          <p:spPr bwMode="auto">
            <a:xfrm>
              <a:off x="4699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32</a:t>
              </a:r>
            </a:p>
          </p:txBody>
        </p:sp>
      </p:grpSp>
      <p:grpSp>
        <p:nvGrpSpPr>
          <p:cNvPr id="33" name="Group 43"/>
          <p:cNvGrpSpPr>
            <a:grpSpLocks/>
          </p:cNvGrpSpPr>
          <p:nvPr/>
        </p:nvGrpSpPr>
        <p:grpSpPr bwMode="auto">
          <a:xfrm>
            <a:off x="395288" y="1452563"/>
            <a:ext cx="939800" cy="4208462"/>
            <a:chOff x="2329" y="931"/>
            <a:chExt cx="592" cy="2651"/>
          </a:xfrm>
        </p:grpSpPr>
        <p:sp>
          <p:nvSpPr>
            <p:cNvPr id="34" name="Text Box 129"/>
            <p:cNvSpPr txBox="1">
              <a:spLocks noChangeArrowheads="1"/>
            </p:cNvSpPr>
            <p:nvPr/>
          </p:nvSpPr>
          <p:spPr bwMode="auto">
            <a:xfrm>
              <a:off x="2631" y="3351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  <p:sp>
          <p:nvSpPr>
            <p:cNvPr id="35" name="Line 132"/>
            <p:cNvSpPr>
              <a:spLocks noChangeShapeType="1"/>
            </p:cNvSpPr>
            <p:nvPr/>
          </p:nvSpPr>
          <p:spPr bwMode="auto">
            <a:xfrm flipH="1">
              <a:off x="2802" y="2080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33"/>
            <p:cNvSpPr txBox="1">
              <a:spLocks noChangeArrowheads="1"/>
            </p:cNvSpPr>
            <p:nvPr/>
          </p:nvSpPr>
          <p:spPr bwMode="auto">
            <a:xfrm>
              <a:off x="2644" y="196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9</a:t>
              </a:r>
            </a:p>
          </p:txBody>
        </p:sp>
        <p:sp>
          <p:nvSpPr>
            <p:cNvPr id="37" name="Line 135"/>
            <p:cNvSpPr>
              <a:spLocks noChangeShapeType="1"/>
            </p:cNvSpPr>
            <p:nvPr/>
          </p:nvSpPr>
          <p:spPr bwMode="auto">
            <a:xfrm flipH="1">
              <a:off x="2796" y="2497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36"/>
            <p:cNvSpPr txBox="1">
              <a:spLocks noChangeArrowheads="1"/>
            </p:cNvSpPr>
            <p:nvPr/>
          </p:nvSpPr>
          <p:spPr bwMode="auto">
            <a:xfrm>
              <a:off x="2630" y="2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</a:t>
              </a:r>
            </a:p>
          </p:txBody>
        </p:sp>
        <p:sp>
          <p:nvSpPr>
            <p:cNvPr id="39" name="Line 138"/>
            <p:cNvSpPr>
              <a:spLocks noChangeShapeType="1"/>
            </p:cNvSpPr>
            <p:nvPr/>
          </p:nvSpPr>
          <p:spPr bwMode="auto">
            <a:xfrm flipH="1">
              <a:off x="2787" y="2848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39"/>
            <p:cNvSpPr txBox="1">
              <a:spLocks noChangeArrowheads="1"/>
            </p:cNvSpPr>
            <p:nvPr/>
          </p:nvSpPr>
          <p:spPr bwMode="auto">
            <a:xfrm>
              <a:off x="2633" y="27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</a:t>
              </a:r>
            </a:p>
          </p:txBody>
        </p:sp>
        <p:sp>
          <p:nvSpPr>
            <p:cNvPr id="41" name="Text Box 153"/>
            <p:cNvSpPr txBox="1">
              <a:spLocks noChangeArrowheads="1"/>
            </p:cNvSpPr>
            <p:nvPr/>
          </p:nvSpPr>
          <p:spPr bwMode="auto">
            <a:xfrm>
              <a:off x="2525" y="1579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12</a:t>
              </a:r>
            </a:p>
          </p:txBody>
        </p:sp>
        <p:sp>
          <p:nvSpPr>
            <p:cNvPr id="42" name="Line 154"/>
            <p:cNvSpPr>
              <a:spLocks noChangeShapeType="1"/>
            </p:cNvSpPr>
            <p:nvPr/>
          </p:nvSpPr>
          <p:spPr bwMode="auto">
            <a:xfrm flipH="1">
              <a:off x="2796" y="16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60"/>
            <p:cNvSpPr>
              <a:spLocks noChangeShapeType="1"/>
            </p:cNvSpPr>
            <p:nvPr/>
          </p:nvSpPr>
          <p:spPr bwMode="auto">
            <a:xfrm flipV="1">
              <a:off x="2906" y="931"/>
              <a:ext cx="8" cy="2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162"/>
            <p:cNvSpPr txBox="1">
              <a:spLocks noChangeArrowheads="1"/>
            </p:cNvSpPr>
            <p:nvPr/>
          </p:nvSpPr>
          <p:spPr bwMode="auto">
            <a:xfrm rot="-5400000">
              <a:off x="1911" y="1960"/>
              <a:ext cx="1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Price per pizza</a:t>
              </a:r>
            </a:p>
          </p:txBody>
        </p:sp>
        <p:sp>
          <p:nvSpPr>
            <p:cNvPr id="45" name="Text Box 175"/>
            <p:cNvSpPr txBox="1">
              <a:spLocks noChangeArrowheads="1"/>
            </p:cNvSpPr>
            <p:nvPr/>
          </p:nvSpPr>
          <p:spPr bwMode="auto">
            <a:xfrm>
              <a:off x="2486" y="1204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$15</a:t>
              </a:r>
            </a:p>
          </p:txBody>
        </p:sp>
        <p:sp>
          <p:nvSpPr>
            <p:cNvPr id="46" name="Line 176"/>
            <p:cNvSpPr>
              <a:spLocks noChangeShapeType="1"/>
            </p:cNvSpPr>
            <p:nvPr/>
          </p:nvSpPr>
          <p:spPr bwMode="auto">
            <a:xfrm flipH="1">
              <a:off x="2793" y="1315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Line 62"/>
          <p:cNvSpPr>
            <a:spLocks noChangeShapeType="1"/>
          </p:cNvSpPr>
          <p:nvPr/>
        </p:nvSpPr>
        <p:spPr bwMode="auto">
          <a:xfrm>
            <a:off x="1308100" y="2660650"/>
            <a:ext cx="12382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63"/>
          <p:cNvSpPr>
            <a:spLocks noChangeShapeType="1"/>
          </p:cNvSpPr>
          <p:nvPr/>
        </p:nvSpPr>
        <p:spPr bwMode="auto">
          <a:xfrm flipV="1">
            <a:off x="2536825" y="2660650"/>
            <a:ext cx="0" cy="24479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65"/>
          <p:cNvSpPr>
            <a:spLocks noChangeShapeType="1"/>
          </p:cNvSpPr>
          <p:nvPr/>
        </p:nvSpPr>
        <p:spPr bwMode="auto">
          <a:xfrm flipV="1">
            <a:off x="3155950" y="2632075"/>
            <a:ext cx="0" cy="2466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74"/>
          <p:cNvSpPr>
            <a:spLocks noChangeShapeType="1"/>
          </p:cNvSpPr>
          <p:nvPr/>
        </p:nvSpPr>
        <p:spPr bwMode="auto">
          <a:xfrm>
            <a:off x="2530475" y="2673350"/>
            <a:ext cx="6381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" name="Group 78"/>
          <p:cNvGrpSpPr>
            <a:grpSpLocks/>
          </p:cNvGrpSpPr>
          <p:nvPr/>
        </p:nvGrpSpPr>
        <p:grpSpPr bwMode="auto">
          <a:xfrm>
            <a:off x="1971675" y="2038350"/>
            <a:ext cx="2057400" cy="1571625"/>
            <a:chOff x="1242" y="1284"/>
            <a:chExt cx="1296" cy="990"/>
          </a:xfrm>
        </p:grpSpPr>
        <p:sp>
          <p:nvSpPr>
            <p:cNvPr id="52" name="Line 76"/>
            <p:cNvSpPr>
              <a:spLocks noChangeShapeType="1"/>
            </p:cNvSpPr>
            <p:nvPr/>
          </p:nvSpPr>
          <p:spPr bwMode="auto">
            <a:xfrm>
              <a:off x="1242" y="1284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7"/>
            <p:cNvSpPr>
              <a:spLocks noChangeShapeType="1"/>
            </p:cNvSpPr>
            <p:nvPr/>
          </p:nvSpPr>
          <p:spPr bwMode="auto">
            <a:xfrm>
              <a:off x="2220" y="2274"/>
              <a:ext cx="3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2457450" y="2229507"/>
            <a:ext cx="361950" cy="531804"/>
            <a:chOff x="1548" y="1399"/>
            <a:chExt cx="228" cy="335"/>
          </a:xfrm>
        </p:grpSpPr>
        <p:sp>
          <p:nvSpPr>
            <p:cNvPr id="15" name="Freeform 169"/>
            <p:cNvSpPr>
              <a:spLocks/>
            </p:cNvSpPr>
            <p:nvPr/>
          </p:nvSpPr>
          <p:spPr bwMode="auto">
            <a:xfrm>
              <a:off x="1548" y="1648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333399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72"/>
            <p:cNvSpPr txBox="1">
              <a:spLocks noChangeArrowheads="1"/>
            </p:cNvSpPr>
            <p:nvPr/>
          </p:nvSpPr>
          <p:spPr bwMode="auto">
            <a:xfrm>
              <a:off x="1572" y="1399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/>
                <a:t>b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3101975" y="2418662"/>
            <a:ext cx="449263" cy="366712"/>
            <a:chOff x="4782" y="2693"/>
            <a:chExt cx="283" cy="231"/>
          </a:xfrm>
        </p:grpSpPr>
        <p:sp>
          <p:nvSpPr>
            <p:cNvPr id="18" name="Freeform 183"/>
            <p:cNvSpPr>
              <a:spLocks/>
            </p:cNvSpPr>
            <p:nvPr/>
          </p:nvSpPr>
          <p:spPr bwMode="auto">
            <a:xfrm>
              <a:off x="4782" y="2811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66FF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84"/>
            <p:cNvSpPr txBox="1">
              <a:spLocks noChangeArrowheads="1"/>
            </p:cNvSpPr>
            <p:nvPr/>
          </p:nvSpPr>
          <p:spPr bwMode="auto">
            <a:xfrm>
              <a:off x="4901" y="2693"/>
              <a:ext cx="1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74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7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Changes in the Prices of Other Goods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Substitutes</a:t>
            </a:r>
          </a:p>
          <a:p>
            <a:pPr lvl="1"/>
            <a:r>
              <a:rPr lang="en-US" dirty="0" smtClean="0"/>
              <a:t>An increase in the price of one good</a:t>
            </a:r>
          </a:p>
          <a:p>
            <a:pPr lvl="2"/>
            <a:r>
              <a:rPr lang="en-US" dirty="0" smtClean="0"/>
              <a:t>Increases the demand for the other (rightward shift of the demand curve)</a:t>
            </a:r>
          </a:p>
          <a:p>
            <a:r>
              <a:rPr lang="en-US" dirty="0" smtClean="0"/>
              <a:t>Complements - used in combination</a:t>
            </a:r>
          </a:p>
          <a:p>
            <a:pPr lvl="1"/>
            <a:r>
              <a:rPr lang="en-US" dirty="0" smtClean="0"/>
              <a:t>An increase in the price of one </a:t>
            </a:r>
          </a:p>
          <a:p>
            <a:pPr lvl="2"/>
            <a:r>
              <a:rPr lang="en-US" dirty="0" smtClean="0"/>
              <a:t>Decreases the demand for the other (leftward shift of the demand curve)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773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Consumer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Income expectations</a:t>
            </a:r>
          </a:p>
          <a:p>
            <a:pPr lvl="1"/>
            <a:r>
              <a:rPr lang="en-US" dirty="0" smtClean="0"/>
              <a:t>Future income increase</a:t>
            </a:r>
          </a:p>
          <a:p>
            <a:pPr lvl="2"/>
            <a:r>
              <a:rPr lang="en-US" dirty="0" smtClean="0"/>
              <a:t>Increases current demand (rightward shift)</a:t>
            </a:r>
          </a:p>
          <a:p>
            <a:r>
              <a:rPr lang="en-US" dirty="0" smtClean="0"/>
              <a:t>Price expectations</a:t>
            </a:r>
          </a:p>
          <a:p>
            <a:pPr lvl="1"/>
            <a:r>
              <a:rPr lang="en-US" dirty="0" smtClean="0"/>
              <a:t>Future price increase</a:t>
            </a:r>
          </a:p>
          <a:p>
            <a:pPr lvl="2"/>
            <a:r>
              <a:rPr lang="en-US" dirty="0" smtClean="0"/>
              <a:t>Increases current demand (rightward shift)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652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Number or Composition of Consumers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number of consumers</a:t>
            </a:r>
          </a:p>
          <a:p>
            <a:pPr lvl="1"/>
            <a:r>
              <a:rPr lang="en-US" dirty="0" smtClean="0"/>
              <a:t>Increases demand</a:t>
            </a:r>
          </a:p>
          <a:p>
            <a:pPr lvl="1"/>
            <a:r>
              <a:rPr lang="en-US" dirty="0" smtClean="0"/>
              <a:t>Rightward shift of the demand curve</a:t>
            </a:r>
          </a:p>
          <a:p>
            <a:r>
              <a:rPr lang="en-US" dirty="0" smtClean="0"/>
              <a:t>Composition of the population</a:t>
            </a:r>
          </a:p>
          <a:p>
            <a:pPr lvl="1"/>
            <a:r>
              <a:rPr lang="en-US" dirty="0" smtClean="0"/>
              <a:t>Shift the demand</a:t>
            </a:r>
          </a:p>
          <a:p>
            <a:pPr lvl="1"/>
            <a:r>
              <a:rPr lang="en-US" dirty="0" smtClean="0"/>
              <a:t>E.G.: a baby boom increases in the demand for car seats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010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197290" y="545910"/>
            <a:ext cx="6946710" cy="5957107"/>
          </a:xfrm>
        </p:spPr>
        <p:txBody>
          <a:bodyPr/>
          <a:lstStyle/>
          <a:p>
            <a:r>
              <a:rPr lang="en-US" sz="2900" dirty="0" smtClean="0">
                <a:solidFill>
                  <a:srgbClr val="004376"/>
                </a:solidFill>
              </a:rPr>
              <a:t>Why </a:t>
            </a:r>
            <a:r>
              <a:rPr lang="en-US" sz="2900" dirty="0">
                <a:solidFill>
                  <a:srgbClr val="004376"/>
                </a:solidFill>
              </a:rPr>
              <a:t>do roses cost more on Valentine’s Day than during the rest of the year?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Why </a:t>
            </a:r>
            <a:r>
              <a:rPr lang="en-US" sz="2900" dirty="0">
                <a:solidFill>
                  <a:srgbClr val="004376"/>
                </a:solidFill>
              </a:rPr>
              <a:t>do TV ads cost more during the Super Bowl ($4.5 million for 30 </a:t>
            </a:r>
            <a:r>
              <a:rPr lang="en-US" sz="2900" dirty="0" smtClean="0">
                <a:solidFill>
                  <a:srgbClr val="004376"/>
                </a:solidFill>
              </a:rPr>
              <a:t>seconds in </a:t>
            </a:r>
            <a:r>
              <a:rPr lang="en-US" sz="2900" dirty="0">
                <a:solidFill>
                  <a:srgbClr val="004376"/>
                </a:solidFill>
              </a:rPr>
              <a:t>2015) than during </a:t>
            </a:r>
            <a:r>
              <a:rPr lang="en-US" sz="2900" i="1" dirty="0">
                <a:solidFill>
                  <a:srgbClr val="004376"/>
                </a:solidFill>
              </a:rPr>
              <a:t>Nick at </a:t>
            </a:r>
            <a:r>
              <a:rPr lang="en-US" sz="2900" i="1" dirty="0" err="1">
                <a:solidFill>
                  <a:srgbClr val="004376"/>
                </a:solidFill>
              </a:rPr>
              <a:t>Nite</a:t>
            </a:r>
            <a:r>
              <a:rPr lang="en-US" sz="2900" dirty="0">
                <a:solidFill>
                  <a:srgbClr val="004376"/>
                </a:solidFill>
              </a:rPr>
              <a:t> reruns?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Why </a:t>
            </a:r>
            <a:r>
              <a:rPr lang="en-US" sz="2900" dirty="0">
                <a:solidFill>
                  <a:srgbClr val="004376"/>
                </a:solidFill>
              </a:rPr>
              <a:t>do hotel room rates double in the host city during Super Bowl weekend?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Why </a:t>
            </a:r>
            <a:r>
              <a:rPr lang="en-US" sz="2900" dirty="0">
                <a:solidFill>
                  <a:srgbClr val="004376"/>
                </a:solidFill>
              </a:rPr>
              <a:t>do surgeons earn more than butchers?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Why </a:t>
            </a:r>
            <a:r>
              <a:rPr lang="en-US" sz="2900" dirty="0">
                <a:solidFill>
                  <a:srgbClr val="004376"/>
                </a:solidFill>
              </a:rPr>
              <a:t>do economics majors earn more than most other majors?</a:t>
            </a:r>
            <a:endParaRPr lang="en-US" sz="2900" dirty="0" smtClean="0">
              <a:solidFill>
                <a:srgbClr val="004376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Consumer Tastes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Tastes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Consumer preferences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Likes </a:t>
            </a:r>
            <a:r>
              <a:rPr lang="en-US" dirty="0"/>
              <a:t>and dislikes in consumption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Assumed to remain constant along a given demand curve </a:t>
            </a:r>
          </a:p>
          <a:p>
            <a:pPr>
              <a:defRPr/>
            </a:pPr>
            <a:r>
              <a:rPr lang="en-US" dirty="0"/>
              <a:t>Change in tastes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May shift the demand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1675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Movement </a:t>
            </a:r>
            <a:r>
              <a:rPr lang="en-US" dirty="0"/>
              <a:t>along the demand </a:t>
            </a:r>
            <a:r>
              <a:rPr lang="en-US" dirty="0" smtClean="0"/>
              <a:t>curve</a:t>
            </a:r>
          </a:p>
          <a:p>
            <a:pPr lvl="1"/>
            <a:r>
              <a:rPr lang="en-US" dirty="0"/>
              <a:t>Change in </a:t>
            </a:r>
            <a:r>
              <a:rPr lang="en-US" dirty="0" smtClean="0"/>
              <a:t>quantity demanded </a:t>
            </a:r>
          </a:p>
          <a:p>
            <a:pPr lvl="2"/>
            <a:r>
              <a:rPr lang="en-US" dirty="0" smtClean="0"/>
              <a:t>Resulting from a </a:t>
            </a:r>
            <a:r>
              <a:rPr lang="en-US" dirty="0"/>
              <a:t>change in the price of </a:t>
            </a:r>
            <a:r>
              <a:rPr lang="en-US" dirty="0" smtClean="0"/>
              <a:t>the good</a:t>
            </a:r>
            <a:r>
              <a:rPr lang="en-US" dirty="0"/>
              <a:t>, other things constant</a:t>
            </a:r>
          </a:p>
          <a:p>
            <a:pPr>
              <a:defRPr/>
            </a:pPr>
            <a:r>
              <a:rPr lang="en-US" dirty="0"/>
              <a:t>Shift </a:t>
            </a:r>
            <a:r>
              <a:rPr lang="en-US" dirty="0" smtClean="0"/>
              <a:t>of the </a:t>
            </a:r>
            <a:r>
              <a:rPr lang="en-US" dirty="0"/>
              <a:t>demand curve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Movement of a demand curve right or </a:t>
            </a:r>
            <a:r>
              <a:rPr lang="en-US" dirty="0" smtClean="0"/>
              <a:t>left 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Resulting </a:t>
            </a:r>
            <a:r>
              <a:rPr lang="en-US" dirty="0"/>
              <a:t>from a change in one of the determinants of </a:t>
            </a:r>
            <a:r>
              <a:rPr lang="en-US" dirty="0" smtClean="0"/>
              <a:t>demand </a:t>
            </a:r>
          </a:p>
          <a:p>
            <a:pPr lvl="2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Other </a:t>
            </a:r>
            <a:r>
              <a:rPr lang="en-US" dirty="0"/>
              <a:t>than the price of the </a:t>
            </a:r>
            <a:r>
              <a:rPr lang="en-US" dirty="0" smtClean="0"/>
              <a:t>good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58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</a:t>
            </a:r>
          </a:p>
          <a:p>
            <a:pPr lvl="1"/>
            <a:r>
              <a:rPr lang="en-US" dirty="0" smtClean="0"/>
              <a:t>How much producers are willing and able to offer for sale per period at each price, other things constant</a:t>
            </a:r>
          </a:p>
          <a:p>
            <a:pPr lvl="1"/>
            <a:r>
              <a:rPr lang="en-US" dirty="0" smtClean="0"/>
              <a:t>Relation between price and quantity supplied</a:t>
            </a:r>
          </a:p>
          <a:p>
            <a:pPr lvl="1"/>
            <a:r>
              <a:rPr lang="en-US" dirty="0" smtClean="0"/>
              <a:t>Willing and able</a:t>
            </a:r>
          </a:p>
          <a:p>
            <a:pPr lvl="1"/>
            <a:r>
              <a:rPr lang="en-US" dirty="0" smtClean="0"/>
              <a:t>Specific period</a:t>
            </a:r>
          </a:p>
          <a:p>
            <a:pPr lvl="1"/>
            <a:r>
              <a:rPr lang="en-US" dirty="0" smtClean="0"/>
              <a:t>Other things constant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44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 of supply</a:t>
            </a:r>
          </a:p>
          <a:p>
            <a:pPr lvl="1"/>
            <a:r>
              <a:rPr lang="en-US" dirty="0" smtClean="0"/>
              <a:t>Quantity supplied is directly related to its price, other things constant</a:t>
            </a:r>
          </a:p>
          <a:p>
            <a:pPr lvl="1"/>
            <a:r>
              <a:rPr lang="en-US" dirty="0" smtClean="0"/>
              <a:t>Higher the price</a:t>
            </a:r>
            <a:r>
              <a:rPr lang="en-US" dirty="0"/>
              <a:t>,</a:t>
            </a:r>
            <a:r>
              <a:rPr lang="en-US" dirty="0" smtClean="0"/>
              <a:t> greater the quantity supplied</a:t>
            </a:r>
          </a:p>
          <a:p>
            <a:pPr lvl="2"/>
            <a:r>
              <a:rPr lang="en-US" dirty="0" smtClean="0"/>
              <a:t>Higher reward, profit</a:t>
            </a:r>
          </a:p>
          <a:p>
            <a:pPr lvl="3"/>
            <a:r>
              <a:rPr lang="en-US" dirty="0" smtClean="0"/>
              <a:t>More willing to increase quantity supplied </a:t>
            </a:r>
          </a:p>
          <a:p>
            <a:pPr lvl="2"/>
            <a:r>
              <a:rPr lang="en-US" dirty="0" smtClean="0"/>
              <a:t>Can afford to cover the marginal costs</a:t>
            </a:r>
          </a:p>
          <a:p>
            <a:pPr lvl="3"/>
            <a:r>
              <a:rPr lang="en-US" dirty="0" smtClean="0"/>
              <a:t>Increasing opportunity cost</a:t>
            </a:r>
          </a:p>
          <a:p>
            <a:pPr lvl="3"/>
            <a:r>
              <a:rPr lang="en-US" dirty="0" smtClean="0"/>
              <a:t>More able to increase quantity supplied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68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Schedule and Supply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can be expressed as </a:t>
            </a:r>
          </a:p>
          <a:p>
            <a:pPr lvl="1"/>
            <a:r>
              <a:rPr lang="en-US" dirty="0" smtClean="0"/>
              <a:t>A supply schedule </a:t>
            </a:r>
          </a:p>
          <a:p>
            <a:pPr lvl="1"/>
            <a:r>
              <a:rPr lang="en-US" dirty="0" smtClean="0"/>
              <a:t>A supply curve</a:t>
            </a:r>
          </a:p>
          <a:p>
            <a:r>
              <a:rPr lang="en-US" dirty="0" smtClean="0"/>
              <a:t>Supply schedule</a:t>
            </a:r>
          </a:p>
          <a:p>
            <a:pPr lvl="1"/>
            <a:r>
              <a:rPr lang="en-US" dirty="0" smtClean="0"/>
              <a:t>Lists possible prices</a:t>
            </a:r>
          </a:p>
          <a:p>
            <a:pPr lvl="1"/>
            <a:r>
              <a:rPr lang="en-US" dirty="0" smtClean="0"/>
              <a:t>Along with the quantity supplied at each price</a:t>
            </a:r>
          </a:p>
          <a:p>
            <a:pPr lvl="1"/>
            <a:r>
              <a:rPr lang="en-US" dirty="0" smtClean="0"/>
              <a:t>Reflects the law of supply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495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Schedule and Supply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Supply curve</a:t>
            </a:r>
          </a:p>
          <a:p>
            <a:pPr lvl="1"/>
            <a:r>
              <a:rPr lang="en-US" dirty="0"/>
              <a:t>A curve showing the </a:t>
            </a:r>
            <a:r>
              <a:rPr lang="en-US" dirty="0" smtClean="0"/>
              <a:t>relation between </a:t>
            </a:r>
            <a:r>
              <a:rPr lang="en-US" dirty="0"/>
              <a:t>price of a </a:t>
            </a:r>
            <a:r>
              <a:rPr lang="en-US" dirty="0" smtClean="0"/>
              <a:t>good and </a:t>
            </a:r>
            <a:r>
              <a:rPr lang="en-US" dirty="0"/>
              <a:t>the quantity </a:t>
            </a:r>
            <a:r>
              <a:rPr lang="en-US" dirty="0" smtClean="0"/>
              <a:t>producers are </a:t>
            </a:r>
            <a:r>
              <a:rPr lang="en-US" dirty="0"/>
              <a:t>willing and able to sell</a:t>
            </a:r>
          </a:p>
          <a:p>
            <a:pPr lvl="2"/>
            <a:r>
              <a:rPr lang="en-US" dirty="0" smtClean="0"/>
              <a:t>Per </a:t>
            </a:r>
            <a:r>
              <a:rPr lang="en-US" dirty="0"/>
              <a:t>period </a:t>
            </a:r>
            <a:endParaRPr lang="en-US" dirty="0" smtClean="0"/>
          </a:p>
          <a:p>
            <a:pPr lvl="2"/>
            <a:r>
              <a:rPr lang="en-US" dirty="0" smtClean="0"/>
              <a:t>Other things constant</a:t>
            </a:r>
          </a:p>
          <a:p>
            <a:pPr lvl="1"/>
            <a:r>
              <a:rPr lang="en-US" dirty="0" smtClean="0"/>
              <a:t>Upward slope</a:t>
            </a:r>
          </a:p>
          <a:p>
            <a:pPr lvl="1"/>
            <a:r>
              <a:rPr lang="en-US" dirty="0" smtClean="0"/>
              <a:t>Reflects the law of supply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062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The Market Supply Schedule and Market Supply Curve for Pizza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7421" y="4824413"/>
            <a:ext cx="4051680" cy="1630978"/>
          </a:xfrm>
        </p:spPr>
        <p:txBody>
          <a:bodyPr wrap="square" lIns="0" tIns="0" rIns="0"/>
          <a:lstStyle/>
          <a:p>
            <a:r>
              <a:rPr lang="en-US" dirty="0" smtClean="0"/>
              <a:t>	The </a:t>
            </a:r>
            <a:r>
              <a:rPr lang="en-US" dirty="0"/>
              <a:t>market supply curve </a:t>
            </a:r>
            <a:r>
              <a:rPr lang="en-US" i="1" dirty="0"/>
              <a:t>S </a:t>
            </a:r>
            <a:r>
              <a:rPr lang="en-US" dirty="0"/>
              <a:t>shows the quantities of pizza supplied, at various prices, by all pizza makers. Price and quantity supplied are </a:t>
            </a:r>
            <a:r>
              <a:rPr lang="en-US" dirty="0" smtClean="0"/>
              <a:t>directly related</a:t>
            </a:r>
            <a:r>
              <a:rPr lang="en-US" dirty="0"/>
              <a:t>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117" y="997914"/>
            <a:ext cx="314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b="1" dirty="0"/>
              <a:t>(a) </a:t>
            </a:r>
            <a:r>
              <a:rPr lang="en-US" sz="1800" b="1" dirty="0" smtClean="0"/>
              <a:t>Market supply schedule</a:t>
            </a:r>
            <a:endParaRPr lang="en-US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23405" y="997914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sz="1800" b="1" dirty="0" smtClean="0"/>
              <a:t>(b) Market supply curve</a:t>
            </a:r>
            <a:endParaRPr lang="en-US" sz="1800" b="1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06925" y="1466850"/>
            <a:ext cx="3875088" cy="3643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10" name="Group 84"/>
          <p:cNvGrpSpPr>
            <a:grpSpLocks/>
          </p:cNvGrpSpPr>
          <p:nvPr/>
        </p:nvGrpSpPr>
        <p:grpSpPr bwMode="auto">
          <a:xfrm>
            <a:off x="4910137" y="1570038"/>
            <a:ext cx="3524250" cy="3300412"/>
            <a:chOff x="3093" y="989"/>
            <a:chExt cx="2220" cy="2079"/>
          </a:xfrm>
        </p:grpSpPr>
        <p:sp>
          <p:nvSpPr>
            <p:cNvPr id="11" name="Line 185"/>
            <p:cNvSpPr>
              <a:spLocks noChangeShapeType="1"/>
            </p:cNvSpPr>
            <p:nvPr/>
          </p:nvSpPr>
          <p:spPr bwMode="auto">
            <a:xfrm flipV="1">
              <a:off x="3093" y="1150"/>
              <a:ext cx="1932" cy="19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84"/>
            <p:cNvSpPr txBox="1">
              <a:spLocks noChangeArrowheads="1"/>
            </p:cNvSpPr>
            <p:nvPr/>
          </p:nvSpPr>
          <p:spPr bwMode="auto">
            <a:xfrm>
              <a:off x="5101" y="98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S</a:t>
              </a:r>
            </a:p>
          </p:txBody>
        </p:sp>
      </p:grpSp>
      <p:graphicFrame>
        <p:nvGraphicFramePr>
          <p:cNvPr id="18" name="Group 8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824804"/>
              </p:ext>
            </p:extLst>
          </p:nvPr>
        </p:nvGraphicFramePr>
        <p:xfrm>
          <a:off x="414338" y="1547813"/>
          <a:ext cx="2533650" cy="3370328"/>
        </p:xfrm>
        <a:graphic>
          <a:graphicData uri="http://schemas.openxmlformats.org/drawingml/2006/table">
            <a:tbl>
              <a:tblPr/>
              <a:tblGrid>
                <a:gridCol w="1000125"/>
                <a:gridCol w="1533525"/>
              </a:tblGrid>
              <a:tr h="1243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pizza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Quantity Supplied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 week (millions)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6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$15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</a:p>
                  </a:txBody>
                  <a:tcPr marT="45709" marB="45709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4603750" y="5111750"/>
            <a:ext cx="4416425" cy="881063"/>
            <a:chOff x="2900" y="3220"/>
            <a:chExt cx="2782" cy="555"/>
          </a:xfrm>
        </p:grpSpPr>
        <p:sp>
          <p:nvSpPr>
            <p:cNvPr id="20" name="Line 141"/>
            <p:cNvSpPr>
              <a:spLocks noChangeShapeType="1"/>
            </p:cNvSpPr>
            <p:nvPr/>
          </p:nvSpPr>
          <p:spPr bwMode="auto">
            <a:xfrm>
              <a:off x="4450" y="3232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42"/>
            <p:cNvSpPr txBox="1">
              <a:spLocks noChangeArrowheads="1"/>
            </p:cNvSpPr>
            <p:nvPr/>
          </p:nvSpPr>
          <p:spPr bwMode="auto">
            <a:xfrm>
              <a:off x="4309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24</a:t>
              </a:r>
            </a:p>
          </p:txBody>
        </p:sp>
        <p:sp>
          <p:nvSpPr>
            <p:cNvPr id="22" name="Line 144"/>
            <p:cNvSpPr>
              <a:spLocks noChangeShapeType="1"/>
            </p:cNvSpPr>
            <p:nvPr/>
          </p:nvSpPr>
          <p:spPr bwMode="auto">
            <a:xfrm>
              <a:off x="4069" y="3238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45"/>
            <p:cNvSpPr txBox="1">
              <a:spLocks noChangeArrowheads="1"/>
            </p:cNvSpPr>
            <p:nvPr/>
          </p:nvSpPr>
          <p:spPr bwMode="auto">
            <a:xfrm>
              <a:off x="3934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</a:t>
              </a:r>
            </a:p>
          </p:txBody>
        </p:sp>
        <p:sp>
          <p:nvSpPr>
            <p:cNvPr id="24" name="Line 147"/>
            <p:cNvSpPr>
              <a:spLocks noChangeShapeType="1"/>
            </p:cNvSpPr>
            <p:nvPr/>
          </p:nvSpPr>
          <p:spPr bwMode="auto">
            <a:xfrm>
              <a:off x="3679" y="323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48"/>
            <p:cNvSpPr txBox="1">
              <a:spLocks noChangeArrowheads="1"/>
            </p:cNvSpPr>
            <p:nvPr/>
          </p:nvSpPr>
          <p:spPr bwMode="auto">
            <a:xfrm>
              <a:off x="3543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16</a:t>
              </a:r>
            </a:p>
          </p:txBody>
        </p:sp>
        <p:sp>
          <p:nvSpPr>
            <p:cNvPr id="26" name="Line 150"/>
            <p:cNvSpPr>
              <a:spLocks noChangeShapeType="1"/>
            </p:cNvSpPr>
            <p:nvPr/>
          </p:nvSpPr>
          <p:spPr bwMode="auto">
            <a:xfrm>
              <a:off x="3295" y="3229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51"/>
            <p:cNvSpPr txBox="1">
              <a:spLocks noChangeArrowheads="1"/>
            </p:cNvSpPr>
            <p:nvPr/>
          </p:nvSpPr>
          <p:spPr bwMode="auto">
            <a:xfrm>
              <a:off x="3197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12</a:t>
              </a:r>
            </a:p>
          </p:txBody>
        </p:sp>
        <p:sp>
          <p:nvSpPr>
            <p:cNvPr id="28" name="Line 156"/>
            <p:cNvSpPr>
              <a:spLocks noChangeShapeType="1"/>
            </p:cNvSpPr>
            <p:nvPr/>
          </p:nvSpPr>
          <p:spPr bwMode="auto">
            <a:xfrm>
              <a:off x="2900" y="3229"/>
              <a:ext cx="24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8"/>
            <p:cNvSpPr txBox="1">
              <a:spLocks noChangeArrowheads="1"/>
            </p:cNvSpPr>
            <p:nvPr/>
          </p:nvSpPr>
          <p:spPr bwMode="auto">
            <a:xfrm>
              <a:off x="3730" y="3544"/>
              <a:ext cx="1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Millions of pizzas per week</a:t>
              </a:r>
            </a:p>
          </p:txBody>
        </p:sp>
        <p:sp>
          <p:nvSpPr>
            <p:cNvPr id="30" name="Line 173"/>
            <p:cNvSpPr>
              <a:spLocks noChangeShapeType="1"/>
            </p:cNvSpPr>
            <p:nvPr/>
          </p:nvSpPr>
          <p:spPr bwMode="auto">
            <a:xfrm>
              <a:off x="4834" y="3220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74"/>
            <p:cNvSpPr txBox="1">
              <a:spLocks noChangeArrowheads="1"/>
            </p:cNvSpPr>
            <p:nvPr/>
          </p:nvSpPr>
          <p:spPr bwMode="auto">
            <a:xfrm>
              <a:off x="4699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28</a:t>
              </a:r>
            </a:p>
          </p:txBody>
        </p:sp>
      </p:grpSp>
      <p:grpSp>
        <p:nvGrpSpPr>
          <p:cNvPr id="32" name="Group 73"/>
          <p:cNvGrpSpPr>
            <a:grpSpLocks/>
          </p:cNvGrpSpPr>
          <p:nvPr/>
        </p:nvGrpSpPr>
        <p:grpSpPr bwMode="auto">
          <a:xfrm>
            <a:off x="3697288" y="1477963"/>
            <a:ext cx="939800" cy="4208462"/>
            <a:chOff x="2329" y="931"/>
            <a:chExt cx="592" cy="2651"/>
          </a:xfrm>
        </p:grpSpPr>
        <p:sp>
          <p:nvSpPr>
            <p:cNvPr id="33" name="Text Box 129"/>
            <p:cNvSpPr txBox="1">
              <a:spLocks noChangeArrowheads="1"/>
            </p:cNvSpPr>
            <p:nvPr/>
          </p:nvSpPr>
          <p:spPr bwMode="auto">
            <a:xfrm>
              <a:off x="2631" y="3351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  <p:sp>
          <p:nvSpPr>
            <p:cNvPr id="34" name="Line 132"/>
            <p:cNvSpPr>
              <a:spLocks noChangeShapeType="1"/>
            </p:cNvSpPr>
            <p:nvPr/>
          </p:nvSpPr>
          <p:spPr bwMode="auto">
            <a:xfrm flipH="1">
              <a:off x="2802" y="2080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133"/>
            <p:cNvSpPr txBox="1">
              <a:spLocks noChangeArrowheads="1"/>
            </p:cNvSpPr>
            <p:nvPr/>
          </p:nvSpPr>
          <p:spPr bwMode="auto">
            <a:xfrm>
              <a:off x="2644" y="196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9</a:t>
              </a:r>
            </a:p>
          </p:txBody>
        </p:sp>
        <p:sp>
          <p:nvSpPr>
            <p:cNvPr id="36" name="Line 135"/>
            <p:cNvSpPr>
              <a:spLocks noChangeShapeType="1"/>
            </p:cNvSpPr>
            <p:nvPr/>
          </p:nvSpPr>
          <p:spPr bwMode="auto">
            <a:xfrm flipH="1">
              <a:off x="2796" y="2497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136"/>
            <p:cNvSpPr txBox="1">
              <a:spLocks noChangeArrowheads="1"/>
            </p:cNvSpPr>
            <p:nvPr/>
          </p:nvSpPr>
          <p:spPr bwMode="auto">
            <a:xfrm>
              <a:off x="2630" y="2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</a:t>
              </a:r>
            </a:p>
          </p:txBody>
        </p:sp>
        <p:sp>
          <p:nvSpPr>
            <p:cNvPr id="38" name="Line 138"/>
            <p:cNvSpPr>
              <a:spLocks noChangeShapeType="1"/>
            </p:cNvSpPr>
            <p:nvPr/>
          </p:nvSpPr>
          <p:spPr bwMode="auto">
            <a:xfrm flipH="1">
              <a:off x="2787" y="2848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139"/>
            <p:cNvSpPr txBox="1">
              <a:spLocks noChangeArrowheads="1"/>
            </p:cNvSpPr>
            <p:nvPr/>
          </p:nvSpPr>
          <p:spPr bwMode="auto">
            <a:xfrm>
              <a:off x="2633" y="27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</a:t>
              </a:r>
            </a:p>
          </p:txBody>
        </p:sp>
        <p:sp>
          <p:nvSpPr>
            <p:cNvPr id="40" name="Text Box 153"/>
            <p:cNvSpPr txBox="1">
              <a:spLocks noChangeArrowheads="1"/>
            </p:cNvSpPr>
            <p:nvPr/>
          </p:nvSpPr>
          <p:spPr bwMode="auto">
            <a:xfrm>
              <a:off x="2525" y="1579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12</a:t>
              </a:r>
            </a:p>
          </p:txBody>
        </p:sp>
        <p:sp>
          <p:nvSpPr>
            <p:cNvPr id="41" name="Line 154"/>
            <p:cNvSpPr>
              <a:spLocks noChangeShapeType="1"/>
            </p:cNvSpPr>
            <p:nvPr/>
          </p:nvSpPr>
          <p:spPr bwMode="auto">
            <a:xfrm flipH="1">
              <a:off x="2796" y="16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160"/>
            <p:cNvSpPr>
              <a:spLocks noChangeShapeType="1"/>
            </p:cNvSpPr>
            <p:nvPr/>
          </p:nvSpPr>
          <p:spPr bwMode="auto">
            <a:xfrm flipV="1">
              <a:off x="2906" y="931"/>
              <a:ext cx="8" cy="2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 Box 162"/>
            <p:cNvSpPr txBox="1">
              <a:spLocks noChangeArrowheads="1"/>
            </p:cNvSpPr>
            <p:nvPr/>
          </p:nvSpPr>
          <p:spPr bwMode="auto">
            <a:xfrm rot="-5400000">
              <a:off x="1911" y="1960"/>
              <a:ext cx="1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Price per pizza</a:t>
              </a:r>
            </a:p>
          </p:txBody>
        </p:sp>
        <p:sp>
          <p:nvSpPr>
            <p:cNvPr id="44" name="Text Box 175"/>
            <p:cNvSpPr txBox="1">
              <a:spLocks noChangeArrowheads="1"/>
            </p:cNvSpPr>
            <p:nvPr/>
          </p:nvSpPr>
          <p:spPr bwMode="auto">
            <a:xfrm>
              <a:off x="2486" y="1204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$15</a:t>
              </a:r>
            </a:p>
          </p:txBody>
        </p:sp>
        <p:sp>
          <p:nvSpPr>
            <p:cNvPr id="45" name="Line 176"/>
            <p:cNvSpPr>
              <a:spLocks noChangeShapeType="1"/>
            </p:cNvSpPr>
            <p:nvPr/>
          </p:nvSpPr>
          <p:spPr bwMode="auto">
            <a:xfrm flipH="1">
              <a:off x="2793" y="1315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Line 62"/>
          <p:cNvSpPr>
            <a:spLocks noChangeShapeType="1"/>
          </p:cNvSpPr>
          <p:nvPr/>
        </p:nvSpPr>
        <p:spPr bwMode="auto">
          <a:xfrm>
            <a:off x="4610100" y="2085975"/>
            <a:ext cx="3054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Line 63"/>
          <p:cNvSpPr>
            <a:spLocks noChangeShapeType="1"/>
          </p:cNvSpPr>
          <p:nvPr/>
        </p:nvSpPr>
        <p:spPr bwMode="auto">
          <a:xfrm flipV="1">
            <a:off x="5229225" y="4524375"/>
            <a:ext cx="6350" cy="600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64"/>
          <p:cNvSpPr>
            <a:spLocks noChangeShapeType="1"/>
          </p:cNvSpPr>
          <p:nvPr/>
        </p:nvSpPr>
        <p:spPr bwMode="auto">
          <a:xfrm>
            <a:off x="4610100" y="2686050"/>
            <a:ext cx="2457450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65"/>
          <p:cNvSpPr>
            <a:spLocks noChangeShapeType="1"/>
          </p:cNvSpPr>
          <p:nvPr/>
        </p:nvSpPr>
        <p:spPr bwMode="auto">
          <a:xfrm flipV="1">
            <a:off x="5838825" y="3952875"/>
            <a:ext cx="0" cy="11811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>
            <a:off x="4610100" y="3308350"/>
            <a:ext cx="18478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7"/>
          <p:cNvSpPr>
            <a:spLocks noChangeShapeType="1"/>
          </p:cNvSpPr>
          <p:nvPr/>
        </p:nvSpPr>
        <p:spPr bwMode="auto">
          <a:xfrm flipV="1">
            <a:off x="6457950" y="3295650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8"/>
          <p:cNvSpPr>
            <a:spLocks noChangeShapeType="1"/>
          </p:cNvSpPr>
          <p:nvPr/>
        </p:nvSpPr>
        <p:spPr bwMode="auto">
          <a:xfrm>
            <a:off x="4610100" y="3962400"/>
            <a:ext cx="1228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69"/>
          <p:cNvSpPr>
            <a:spLocks noChangeShapeType="1"/>
          </p:cNvSpPr>
          <p:nvPr/>
        </p:nvSpPr>
        <p:spPr bwMode="auto">
          <a:xfrm flipV="1">
            <a:off x="7070725" y="2667000"/>
            <a:ext cx="0" cy="2466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70"/>
          <p:cNvSpPr>
            <a:spLocks noChangeShapeType="1"/>
          </p:cNvSpPr>
          <p:nvPr/>
        </p:nvSpPr>
        <p:spPr bwMode="auto">
          <a:xfrm>
            <a:off x="4600575" y="4527550"/>
            <a:ext cx="6191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71"/>
          <p:cNvSpPr>
            <a:spLocks noChangeShapeType="1"/>
          </p:cNvSpPr>
          <p:nvPr/>
        </p:nvSpPr>
        <p:spPr bwMode="auto">
          <a:xfrm flipV="1">
            <a:off x="7680325" y="2079625"/>
            <a:ext cx="6350" cy="3054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Freeform 181"/>
          <p:cNvSpPr>
            <a:spLocks/>
          </p:cNvSpPr>
          <p:nvPr/>
        </p:nvSpPr>
        <p:spPr bwMode="auto">
          <a:xfrm>
            <a:off x="5760496" y="3892550"/>
            <a:ext cx="144462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7" name="Freeform 183"/>
          <p:cNvSpPr>
            <a:spLocks/>
          </p:cNvSpPr>
          <p:nvPr/>
        </p:nvSpPr>
        <p:spPr bwMode="auto">
          <a:xfrm>
            <a:off x="5160168" y="4462463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5" name="Freeform 179"/>
          <p:cNvSpPr>
            <a:spLocks/>
          </p:cNvSpPr>
          <p:nvPr/>
        </p:nvSpPr>
        <p:spPr bwMode="auto">
          <a:xfrm>
            <a:off x="6391275" y="3246438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4" name="Freeform 169"/>
          <p:cNvSpPr>
            <a:spLocks/>
          </p:cNvSpPr>
          <p:nvPr/>
        </p:nvSpPr>
        <p:spPr bwMode="auto">
          <a:xfrm>
            <a:off x="7002024" y="2641600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  <p:sp>
        <p:nvSpPr>
          <p:cNvPr id="13" name="Freeform 166"/>
          <p:cNvSpPr>
            <a:spLocks/>
          </p:cNvSpPr>
          <p:nvPr/>
        </p:nvSpPr>
        <p:spPr bwMode="auto">
          <a:xfrm>
            <a:off x="7613650" y="2030413"/>
            <a:ext cx="144463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x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8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7" grpId="0"/>
      <p:bldP spid="8" grpId="0"/>
      <p:bldP spid="9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16" grpId="0" animBg="1"/>
      <p:bldP spid="17" grpId="0" animBg="1"/>
      <p:bldP spid="15" grpId="0" animBg="1"/>
      <p:bldP spid="14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Schedule and Supply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Supply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/>
              <a:t>Entire relationship between price and quantity supplied</a:t>
            </a:r>
          </a:p>
          <a:p>
            <a:pPr>
              <a:defRPr/>
            </a:pPr>
            <a:r>
              <a:rPr lang="en-US" dirty="0"/>
              <a:t>Quantity supplied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Amount offered for </a:t>
            </a:r>
            <a:r>
              <a:rPr lang="en-US" dirty="0" smtClean="0"/>
              <a:t>sale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 smtClean="0"/>
              <a:t>Per period 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 smtClean="0"/>
              <a:t>At </a:t>
            </a:r>
            <a:r>
              <a:rPr lang="en-US" dirty="0"/>
              <a:t>a particular price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A point on the supply curve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99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Schedule and Supply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Movement along the supply </a:t>
            </a:r>
            <a:r>
              <a:rPr lang="en-US" dirty="0" smtClean="0"/>
              <a:t>curve</a:t>
            </a:r>
            <a:endParaRPr lang="en-US" dirty="0"/>
          </a:p>
          <a:p>
            <a:pPr lvl="1">
              <a:lnSpc>
                <a:spcPct val="90000"/>
              </a:lnSpc>
              <a:buFont typeface="Arial" pitchFamily="34" charset="0"/>
              <a:buChar char="–"/>
              <a:defRPr/>
            </a:pPr>
            <a:r>
              <a:rPr lang="en-US" dirty="0"/>
              <a:t>Change in quantity </a:t>
            </a:r>
            <a:r>
              <a:rPr lang="en-US" dirty="0" smtClean="0"/>
              <a:t>supplied due </a:t>
            </a:r>
            <a:r>
              <a:rPr lang="en-US" dirty="0"/>
              <a:t>to a change in price</a:t>
            </a:r>
          </a:p>
          <a:p>
            <a:pPr>
              <a:defRPr/>
            </a:pPr>
            <a:r>
              <a:rPr lang="en-US" dirty="0"/>
              <a:t>Individual supply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Relation between the price of a good and the </a:t>
            </a:r>
            <a:r>
              <a:rPr lang="en-US" dirty="0" smtClean="0"/>
              <a:t>quantity an </a:t>
            </a:r>
            <a:r>
              <a:rPr lang="en-US" dirty="0"/>
              <a:t>individual producer is willing and able to sell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Per period, other things </a:t>
            </a:r>
            <a:r>
              <a:rPr lang="en-US" dirty="0" smtClean="0"/>
              <a:t>constant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The supply of an individual producer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3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Schedule and Supply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Market supply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Relation between the price of a good and the quantity </a:t>
            </a:r>
            <a:r>
              <a:rPr lang="en-US" dirty="0" smtClean="0"/>
              <a:t>all </a:t>
            </a:r>
            <a:r>
              <a:rPr lang="en-US" dirty="0"/>
              <a:t>producers are willing and able to sell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Per period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en-US" dirty="0"/>
              <a:t>Other things </a:t>
            </a:r>
            <a:r>
              <a:rPr lang="en-US" dirty="0" smtClean="0"/>
              <a:t>constant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The </a:t>
            </a:r>
            <a:r>
              <a:rPr lang="en-US" dirty="0"/>
              <a:t>sum of individual supplies of all producers in the market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26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Demand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</a:t>
            </a:r>
          </a:p>
          <a:p>
            <a:pPr lvl="1"/>
            <a:r>
              <a:rPr lang="en-US" dirty="0" smtClean="0"/>
              <a:t>The quantity consumers are willing and able to buy at each price during a given time period, other things constant</a:t>
            </a:r>
          </a:p>
          <a:p>
            <a:pPr lvl="1"/>
            <a:r>
              <a:rPr lang="en-US" dirty="0" smtClean="0"/>
              <a:t>Relation between price and quantity demanded</a:t>
            </a:r>
          </a:p>
          <a:p>
            <a:pPr lvl="1"/>
            <a:r>
              <a:rPr lang="en-US" dirty="0" smtClean="0"/>
              <a:t>Willing and able</a:t>
            </a:r>
          </a:p>
          <a:p>
            <a:pPr lvl="1"/>
            <a:r>
              <a:rPr lang="en-US" dirty="0" smtClean="0"/>
              <a:t>Specific period</a:t>
            </a:r>
          </a:p>
          <a:p>
            <a:pPr lvl="1"/>
            <a:r>
              <a:rPr lang="en-US" dirty="0" smtClean="0"/>
              <a:t>Other things constant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smtClean="0">
                <a:cs typeface="Arial" charset="0"/>
              </a:rPr>
              <a:t>© 2017 Cengage Learning®. May not be scanned, copied or duplicated, or posted to a publicly accessible website, in whole or in part.</a:t>
            </a:r>
            <a:endParaRPr lang="en-US" sz="1100" smtClean="0"/>
          </a:p>
        </p:txBody>
      </p:sp>
    </p:spTree>
    <p:extLst>
      <p:ext uri="{BB962C8B-B14F-4D97-AF65-F5344CB8AC3E}">
        <p14:creationId xmlns:p14="http://schemas.microsoft.com/office/powerpoint/2010/main" val="381540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Shifts a Supply Curve?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that can affect the market supply</a:t>
            </a:r>
          </a:p>
          <a:p>
            <a:pPr marL="1047750" lvl="1" indent="-647700">
              <a:buFontTx/>
              <a:buAutoNum type="arabicPeriod"/>
            </a:pPr>
            <a:r>
              <a:rPr lang="en-US" dirty="0"/>
              <a:t>State of </a:t>
            </a:r>
            <a:r>
              <a:rPr lang="en-US" dirty="0" smtClean="0"/>
              <a:t>technology and know-how</a:t>
            </a:r>
            <a:endParaRPr lang="en-US" dirty="0"/>
          </a:p>
          <a:p>
            <a:pPr marL="1047750" lvl="1" indent="-647700">
              <a:buFontTx/>
              <a:buAutoNum type="arabicPeriod"/>
            </a:pPr>
            <a:r>
              <a:rPr lang="en-US" dirty="0"/>
              <a:t>Prices of </a:t>
            </a:r>
            <a:r>
              <a:rPr lang="en-US" dirty="0" smtClean="0"/>
              <a:t>resources</a:t>
            </a:r>
            <a:endParaRPr lang="en-US" dirty="0"/>
          </a:p>
          <a:p>
            <a:pPr marL="1047750" lvl="1" indent="-647700">
              <a:buFontTx/>
              <a:buAutoNum type="arabicPeriod"/>
            </a:pPr>
            <a:r>
              <a:rPr lang="en-US" dirty="0"/>
              <a:t>Prices of </a:t>
            </a:r>
            <a:r>
              <a:rPr lang="en-US" dirty="0" smtClean="0"/>
              <a:t>other goods</a:t>
            </a:r>
            <a:endParaRPr lang="en-US" dirty="0"/>
          </a:p>
          <a:p>
            <a:pPr marL="1047750" lvl="1" indent="-647700">
              <a:buFontTx/>
              <a:buAutoNum type="arabicPeriod"/>
            </a:pPr>
            <a:r>
              <a:rPr lang="en-US" dirty="0"/>
              <a:t>Producer expectations</a:t>
            </a:r>
          </a:p>
          <a:p>
            <a:pPr marL="1047750" lvl="1" indent="-647700">
              <a:buFontTx/>
              <a:buAutoNum type="arabicPeriod"/>
            </a:pPr>
            <a:r>
              <a:rPr lang="en-US" dirty="0"/>
              <a:t>Number of producers in the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0842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Technology and Know-How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</a:t>
            </a:r>
            <a:r>
              <a:rPr lang="en-US" dirty="0" smtClean="0"/>
              <a:t>technology or better production process</a:t>
            </a:r>
            <a:endParaRPr lang="en-US" dirty="0"/>
          </a:p>
          <a:p>
            <a:pPr lvl="1"/>
            <a:r>
              <a:rPr lang="en-US" dirty="0"/>
              <a:t>Production costs decrease</a:t>
            </a:r>
          </a:p>
          <a:p>
            <a:pPr lvl="1"/>
            <a:r>
              <a:rPr lang="en-US" dirty="0"/>
              <a:t>Increase </a:t>
            </a:r>
            <a:r>
              <a:rPr lang="en-US" dirty="0" smtClean="0"/>
              <a:t>the quantity </a:t>
            </a:r>
            <a:r>
              <a:rPr lang="en-US" dirty="0"/>
              <a:t>supplied at each price</a:t>
            </a:r>
          </a:p>
          <a:p>
            <a:pPr lvl="1"/>
            <a:r>
              <a:rPr lang="en-US" dirty="0"/>
              <a:t>Increase </a:t>
            </a:r>
            <a:r>
              <a:rPr lang="en-US" dirty="0" smtClean="0"/>
              <a:t>in the supply</a:t>
            </a:r>
            <a:endParaRPr lang="en-US" dirty="0"/>
          </a:p>
          <a:p>
            <a:pPr lvl="1"/>
            <a:r>
              <a:rPr lang="en-US" dirty="0"/>
              <a:t>Rightward </a:t>
            </a:r>
            <a:r>
              <a:rPr lang="en-US" dirty="0" smtClean="0"/>
              <a:t>shift of the supply curve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380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An Increase in the </a:t>
            </a:r>
            <a:r>
              <a:rPr lang="en-US" dirty="0" smtClean="0"/>
              <a:t>Market Supply </a:t>
            </a:r>
            <a:r>
              <a:rPr lang="en-US" dirty="0"/>
              <a:t>of Pizza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04513" y="1449388"/>
            <a:ext cx="3425588" cy="4868861"/>
          </a:xfrm>
        </p:spPr>
        <p:txBody>
          <a:bodyPr/>
          <a:lstStyle/>
          <a:p>
            <a:r>
              <a:rPr lang="en-US" dirty="0"/>
              <a:t>An increase in the market supply of pizza is reflected by a rightward shift of the supply curve, from </a:t>
            </a:r>
            <a:r>
              <a:rPr lang="en-US" i="1" dirty="0"/>
              <a:t>S </a:t>
            </a:r>
            <a:r>
              <a:rPr lang="en-US" dirty="0"/>
              <a:t>to </a:t>
            </a:r>
            <a:r>
              <a:rPr lang="en-US" i="1" dirty="0"/>
              <a:t>S</a:t>
            </a:r>
            <a:r>
              <a:rPr lang="en-US" dirty="0" smtClean="0"/>
              <a:t>’. </a:t>
            </a:r>
          </a:p>
          <a:p>
            <a:r>
              <a:rPr lang="en-US" dirty="0" smtClean="0"/>
              <a:t>Quantity </a:t>
            </a:r>
            <a:r>
              <a:rPr lang="en-US" dirty="0"/>
              <a:t>supplied increases at each price. For example, at a price of $12, the quantity supplied </a:t>
            </a:r>
            <a:r>
              <a:rPr lang="en-US" dirty="0" smtClean="0"/>
              <a:t>per week increases from 24 </a:t>
            </a:r>
            <a:r>
              <a:rPr lang="en-US" dirty="0"/>
              <a:t>million pizzas (point </a:t>
            </a:r>
            <a:r>
              <a:rPr lang="en-US" i="1" dirty="0"/>
              <a:t>g</a:t>
            </a:r>
            <a:r>
              <a:rPr lang="en-US" dirty="0"/>
              <a:t>) to 28 million pizzas (point </a:t>
            </a:r>
            <a:r>
              <a:rPr lang="en-US" i="1" dirty="0"/>
              <a:t>h</a:t>
            </a:r>
            <a:r>
              <a:rPr lang="en-US" dirty="0"/>
              <a:t>).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263775" y="1450975"/>
            <a:ext cx="3875088" cy="3643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2044826" y="1703388"/>
            <a:ext cx="3141663" cy="3222625"/>
            <a:chOff x="3068" y="1038"/>
            <a:chExt cx="1979" cy="2030"/>
          </a:xfrm>
        </p:grpSpPr>
        <p:sp>
          <p:nvSpPr>
            <p:cNvPr id="9" name="Line 185"/>
            <p:cNvSpPr>
              <a:spLocks noChangeShapeType="1"/>
            </p:cNvSpPr>
            <p:nvPr/>
          </p:nvSpPr>
          <p:spPr bwMode="auto">
            <a:xfrm flipV="1">
              <a:off x="3068" y="1284"/>
              <a:ext cx="1818" cy="178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84"/>
            <p:cNvSpPr txBox="1">
              <a:spLocks noChangeArrowheads="1"/>
            </p:cNvSpPr>
            <p:nvPr/>
          </p:nvSpPr>
          <p:spPr bwMode="auto">
            <a:xfrm>
              <a:off x="4798" y="1038"/>
              <a:ext cx="2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 smtClean="0"/>
                <a:t>S′</a:t>
              </a:r>
              <a:endParaRPr lang="en-US" sz="1800" b="1" i="1" dirty="0"/>
            </a:p>
          </p:txBody>
        </p:sp>
      </p:grpSp>
      <p:grpSp>
        <p:nvGrpSpPr>
          <p:cNvPr id="11" name="Group 8"/>
          <p:cNvGrpSpPr>
            <a:grpSpLocks/>
          </p:cNvGrpSpPr>
          <p:nvPr/>
        </p:nvGrpSpPr>
        <p:grpSpPr bwMode="auto">
          <a:xfrm>
            <a:off x="1524125" y="1449388"/>
            <a:ext cx="3282950" cy="3413125"/>
            <a:chOff x="3068" y="918"/>
            <a:chExt cx="2068" cy="2150"/>
          </a:xfrm>
        </p:grpSpPr>
        <p:sp>
          <p:nvSpPr>
            <p:cNvPr id="12" name="Line 185"/>
            <p:cNvSpPr>
              <a:spLocks noChangeShapeType="1"/>
            </p:cNvSpPr>
            <p:nvPr/>
          </p:nvSpPr>
          <p:spPr bwMode="auto">
            <a:xfrm flipV="1">
              <a:off x="3068" y="1150"/>
              <a:ext cx="1957" cy="19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84"/>
            <p:cNvSpPr txBox="1">
              <a:spLocks noChangeArrowheads="1"/>
            </p:cNvSpPr>
            <p:nvPr/>
          </p:nvSpPr>
          <p:spPr bwMode="auto">
            <a:xfrm>
              <a:off x="4924" y="918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S</a:t>
              </a:r>
            </a:p>
          </p:txBody>
        </p:sp>
      </p:grpSp>
      <p:grpSp>
        <p:nvGrpSpPr>
          <p:cNvPr id="14" name="Group 18"/>
          <p:cNvGrpSpPr>
            <a:grpSpLocks/>
          </p:cNvGrpSpPr>
          <p:nvPr/>
        </p:nvGrpSpPr>
        <p:grpSpPr bwMode="auto">
          <a:xfrm>
            <a:off x="1257425" y="5103813"/>
            <a:ext cx="4416425" cy="881062"/>
            <a:chOff x="2900" y="3220"/>
            <a:chExt cx="2782" cy="555"/>
          </a:xfrm>
        </p:grpSpPr>
        <p:sp>
          <p:nvSpPr>
            <p:cNvPr id="15" name="Line 141"/>
            <p:cNvSpPr>
              <a:spLocks noChangeShapeType="1"/>
            </p:cNvSpPr>
            <p:nvPr/>
          </p:nvSpPr>
          <p:spPr bwMode="auto">
            <a:xfrm>
              <a:off x="4450" y="3232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42"/>
            <p:cNvSpPr txBox="1">
              <a:spLocks noChangeArrowheads="1"/>
            </p:cNvSpPr>
            <p:nvPr/>
          </p:nvSpPr>
          <p:spPr bwMode="auto">
            <a:xfrm>
              <a:off x="4309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24</a:t>
              </a:r>
            </a:p>
          </p:txBody>
        </p:sp>
        <p:sp>
          <p:nvSpPr>
            <p:cNvPr id="17" name="Line 144"/>
            <p:cNvSpPr>
              <a:spLocks noChangeShapeType="1"/>
            </p:cNvSpPr>
            <p:nvPr/>
          </p:nvSpPr>
          <p:spPr bwMode="auto">
            <a:xfrm>
              <a:off x="4069" y="3238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45"/>
            <p:cNvSpPr txBox="1">
              <a:spLocks noChangeArrowheads="1"/>
            </p:cNvSpPr>
            <p:nvPr/>
          </p:nvSpPr>
          <p:spPr bwMode="auto">
            <a:xfrm>
              <a:off x="3934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</a:t>
              </a:r>
            </a:p>
          </p:txBody>
        </p:sp>
        <p:sp>
          <p:nvSpPr>
            <p:cNvPr id="19" name="Line 147"/>
            <p:cNvSpPr>
              <a:spLocks noChangeShapeType="1"/>
            </p:cNvSpPr>
            <p:nvPr/>
          </p:nvSpPr>
          <p:spPr bwMode="auto">
            <a:xfrm>
              <a:off x="3679" y="3235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48"/>
            <p:cNvSpPr txBox="1">
              <a:spLocks noChangeArrowheads="1"/>
            </p:cNvSpPr>
            <p:nvPr/>
          </p:nvSpPr>
          <p:spPr bwMode="auto">
            <a:xfrm>
              <a:off x="3543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16</a:t>
              </a:r>
            </a:p>
          </p:txBody>
        </p:sp>
        <p:sp>
          <p:nvSpPr>
            <p:cNvPr id="21" name="Line 150"/>
            <p:cNvSpPr>
              <a:spLocks noChangeShapeType="1"/>
            </p:cNvSpPr>
            <p:nvPr/>
          </p:nvSpPr>
          <p:spPr bwMode="auto">
            <a:xfrm>
              <a:off x="3295" y="3229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51"/>
            <p:cNvSpPr txBox="1">
              <a:spLocks noChangeArrowheads="1"/>
            </p:cNvSpPr>
            <p:nvPr/>
          </p:nvSpPr>
          <p:spPr bwMode="auto">
            <a:xfrm>
              <a:off x="3197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12</a:t>
              </a:r>
            </a:p>
          </p:txBody>
        </p:sp>
        <p:sp>
          <p:nvSpPr>
            <p:cNvPr id="23" name="Line 156"/>
            <p:cNvSpPr>
              <a:spLocks noChangeShapeType="1"/>
            </p:cNvSpPr>
            <p:nvPr/>
          </p:nvSpPr>
          <p:spPr bwMode="auto">
            <a:xfrm>
              <a:off x="2900" y="3229"/>
              <a:ext cx="246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58"/>
            <p:cNvSpPr txBox="1">
              <a:spLocks noChangeArrowheads="1"/>
            </p:cNvSpPr>
            <p:nvPr/>
          </p:nvSpPr>
          <p:spPr bwMode="auto">
            <a:xfrm>
              <a:off x="3730" y="3544"/>
              <a:ext cx="1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Millions of pizzas per week</a:t>
              </a:r>
            </a:p>
          </p:txBody>
        </p:sp>
        <p:sp>
          <p:nvSpPr>
            <p:cNvPr id="25" name="Line 173"/>
            <p:cNvSpPr>
              <a:spLocks noChangeShapeType="1"/>
            </p:cNvSpPr>
            <p:nvPr/>
          </p:nvSpPr>
          <p:spPr bwMode="auto">
            <a:xfrm>
              <a:off x="4834" y="3220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74"/>
            <p:cNvSpPr txBox="1">
              <a:spLocks noChangeArrowheads="1"/>
            </p:cNvSpPr>
            <p:nvPr/>
          </p:nvSpPr>
          <p:spPr bwMode="auto">
            <a:xfrm>
              <a:off x="4699" y="3351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28</a:t>
              </a:r>
            </a:p>
          </p:txBody>
        </p: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350963" y="1470025"/>
            <a:ext cx="939800" cy="4208463"/>
            <a:chOff x="2329" y="931"/>
            <a:chExt cx="592" cy="2651"/>
          </a:xfrm>
        </p:grpSpPr>
        <p:sp>
          <p:nvSpPr>
            <p:cNvPr id="28" name="Text Box 129"/>
            <p:cNvSpPr txBox="1">
              <a:spLocks noChangeArrowheads="1"/>
            </p:cNvSpPr>
            <p:nvPr/>
          </p:nvSpPr>
          <p:spPr bwMode="auto">
            <a:xfrm>
              <a:off x="2631" y="3351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  <p:sp>
          <p:nvSpPr>
            <p:cNvPr id="29" name="Line 132"/>
            <p:cNvSpPr>
              <a:spLocks noChangeShapeType="1"/>
            </p:cNvSpPr>
            <p:nvPr/>
          </p:nvSpPr>
          <p:spPr bwMode="auto">
            <a:xfrm flipH="1">
              <a:off x="2802" y="2080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33"/>
            <p:cNvSpPr txBox="1">
              <a:spLocks noChangeArrowheads="1"/>
            </p:cNvSpPr>
            <p:nvPr/>
          </p:nvSpPr>
          <p:spPr bwMode="auto">
            <a:xfrm>
              <a:off x="2644" y="196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9</a:t>
              </a:r>
            </a:p>
          </p:txBody>
        </p:sp>
        <p:sp>
          <p:nvSpPr>
            <p:cNvPr id="31" name="Line 135"/>
            <p:cNvSpPr>
              <a:spLocks noChangeShapeType="1"/>
            </p:cNvSpPr>
            <p:nvPr/>
          </p:nvSpPr>
          <p:spPr bwMode="auto">
            <a:xfrm flipH="1">
              <a:off x="2796" y="2497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36"/>
            <p:cNvSpPr txBox="1">
              <a:spLocks noChangeArrowheads="1"/>
            </p:cNvSpPr>
            <p:nvPr/>
          </p:nvSpPr>
          <p:spPr bwMode="auto">
            <a:xfrm>
              <a:off x="2630" y="2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</a:t>
              </a:r>
            </a:p>
          </p:txBody>
        </p:sp>
        <p:sp>
          <p:nvSpPr>
            <p:cNvPr id="33" name="Line 138"/>
            <p:cNvSpPr>
              <a:spLocks noChangeShapeType="1"/>
            </p:cNvSpPr>
            <p:nvPr/>
          </p:nvSpPr>
          <p:spPr bwMode="auto">
            <a:xfrm flipH="1">
              <a:off x="2787" y="2848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139"/>
            <p:cNvSpPr txBox="1">
              <a:spLocks noChangeArrowheads="1"/>
            </p:cNvSpPr>
            <p:nvPr/>
          </p:nvSpPr>
          <p:spPr bwMode="auto">
            <a:xfrm>
              <a:off x="2633" y="272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</a:t>
              </a:r>
            </a:p>
          </p:txBody>
        </p:sp>
        <p:sp>
          <p:nvSpPr>
            <p:cNvPr id="35" name="Text Box 153"/>
            <p:cNvSpPr txBox="1">
              <a:spLocks noChangeArrowheads="1"/>
            </p:cNvSpPr>
            <p:nvPr/>
          </p:nvSpPr>
          <p:spPr bwMode="auto">
            <a:xfrm>
              <a:off x="2525" y="1579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12</a:t>
              </a:r>
            </a:p>
          </p:txBody>
        </p:sp>
        <p:sp>
          <p:nvSpPr>
            <p:cNvPr id="36" name="Line 154"/>
            <p:cNvSpPr>
              <a:spLocks noChangeShapeType="1"/>
            </p:cNvSpPr>
            <p:nvPr/>
          </p:nvSpPr>
          <p:spPr bwMode="auto">
            <a:xfrm flipH="1">
              <a:off x="2796" y="16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60"/>
            <p:cNvSpPr>
              <a:spLocks noChangeShapeType="1"/>
            </p:cNvSpPr>
            <p:nvPr/>
          </p:nvSpPr>
          <p:spPr bwMode="auto">
            <a:xfrm flipV="1">
              <a:off x="2906" y="931"/>
              <a:ext cx="8" cy="2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62"/>
            <p:cNvSpPr txBox="1">
              <a:spLocks noChangeArrowheads="1"/>
            </p:cNvSpPr>
            <p:nvPr/>
          </p:nvSpPr>
          <p:spPr bwMode="auto">
            <a:xfrm rot="-5400000">
              <a:off x="1911" y="1960"/>
              <a:ext cx="1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Price per pizza</a:t>
              </a:r>
            </a:p>
          </p:txBody>
        </p:sp>
        <p:sp>
          <p:nvSpPr>
            <p:cNvPr id="39" name="Text Box 175"/>
            <p:cNvSpPr txBox="1">
              <a:spLocks noChangeArrowheads="1"/>
            </p:cNvSpPr>
            <p:nvPr/>
          </p:nvSpPr>
          <p:spPr bwMode="auto">
            <a:xfrm>
              <a:off x="2486" y="1204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$15</a:t>
              </a:r>
            </a:p>
          </p:txBody>
        </p:sp>
        <p:sp>
          <p:nvSpPr>
            <p:cNvPr id="40" name="Line 176"/>
            <p:cNvSpPr>
              <a:spLocks noChangeShapeType="1"/>
            </p:cNvSpPr>
            <p:nvPr/>
          </p:nvSpPr>
          <p:spPr bwMode="auto">
            <a:xfrm flipH="1">
              <a:off x="2793" y="1315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Line 50"/>
          <p:cNvSpPr>
            <a:spLocks noChangeShapeType="1"/>
          </p:cNvSpPr>
          <p:nvPr/>
        </p:nvSpPr>
        <p:spPr bwMode="auto">
          <a:xfrm>
            <a:off x="1263775" y="2678113"/>
            <a:ext cx="2457450" cy="9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55"/>
          <p:cNvSpPr>
            <a:spLocks noChangeShapeType="1"/>
          </p:cNvSpPr>
          <p:nvPr/>
        </p:nvSpPr>
        <p:spPr bwMode="auto">
          <a:xfrm flipV="1">
            <a:off x="3724400" y="2659063"/>
            <a:ext cx="0" cy="2466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7"/>
          <p:cNvSpPr>
            <a:spLocks noChangeShapeType="1"/>
          </p:cNvSpPr>
          <p:nvPr/>
        </p:nvSpPr>
        <p:spPr bwMode="auto">
          <a:xfrm flipV="1">
            <a:off x="4334000" y="2700338"/>
            <a:ext cx="0" cy="2425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61"/>
          <p:cNvSpPr>
            <a:spLocks noChangeShapeType="1"/>
          </p:cNvSpPr>
          <p:nvPr/>
        </p:nvSpPr>
        <p:spPr bwMode="auto">
          <a:xfrm>
            <a:off x="3721225" y="2684463"/>
            <a:ext cx="6159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65"/>
          <p:cNvSpPr>
            <a:spLocks noChangeShapeType="1"/>
          </p:cNvSpPr>
          <p:nvPr/>
        </p:nvSpPr>
        <p:spPr bwMode="auto">
          <a:xfrm>
            <a:off x="4311775" y="222091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66"/>
          <p:cNvSpPr>
            <a:spLocks noChangeShapeType="1"/>
          </p:cNvSpPr>
          <p:nvPr/>
        </p:nvSpPr>
        <p:spPr bwMode="auto">
          <a:xfrm>
            <a:off x="2921125" y="3579813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" name="Group 67"/>
          <p:cNvGrpSpPr>
            <a:grpSpLocks/>
          </p:cNvGrpSpPr>
          <p:nvPr/>
        </p:nvGrpSpPr>
        <p:grpSpPr bwMode="auto">
          <a:xfrm>
            <a:off x="4267325" y="2568575"/>
            <a:ext cx="561975" cy="366713"/>
            <a:chOff x="2804" y="1695"/>
            <a:chExt cx="354" cy="231"/>
          </a:xfrm>
        </p:grpSpPr>
        <p:sp>
          <p:nvSpPr>
            <p:cNvPr id="48" name="Freeform 166"/>
            <p:cNvSpPr>
              <a:spLocks/>
            </p:cNvSpPr>
            <p:nvPr/>
          </p:nvSpPr>
          <p:spPr bwMode="auto">
            <a:xfrm>
              <a:off x="2804" y="1723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60"/>
            <p:cNvSpPr txBox="1">
              <a:spLocks noChangeArrowheads="1"/>
            </p:cNvSpPr>
            <p:nvPr/>
          </p:nvSpPr>
          <p:spPr bwMode="auto">
            <a:xfrm>
              <a:off x="2962" y="169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 i="1"/>
                <a:t>h</a:t>
              </a:r>
            </a:p>
          </p:txBody>
        </p:sp>
      </p:grpSp>
      <p:grpSp>
        <p:nvGrpSpPr>
          <p:cNvPr id="44" name="Group 68"/>
          <p:cNvGrpSpPr>
            <a:grpSpLocks/>
          </p:cNvGrpSpPr>
          <p:nvPr/>
        </p:nvGrpSpPr>
        <p:grpSpPr bwMode="auto">
          <a:xfrm>
            <a:off x="3362450" y="2289175"/>
            <a:ext cx="427038" cy="481013"/>
            <a:chOff x="2234" y="1519"/>
            <a:chExt cx="269" cy="303"/>
          </a:xfrm>
        </p:grpSpPr>
        <p:sp>
          <p:nvSpPr>
            <p:cNvPr id="45" name="Freeform 169"/>
            <p:cNvSpPr>
              <a:spLocks/>
            </p:cNvSpPr>
            <p:nvPr/>
          </p:nvSpPr>
          <p:spPr bwMode="auto">
            <a:xfrm>
              <a:off x="2412" y="1736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 Box 59"/>
            <p:cNvSpPr txBox="1">
              <a:spLocks noChangeArrowheads="1"/>
            </p:cNvSpPr>
            <p:nvPr/>
          </p:nvSpPr>
          <p:spPr bwMode="auto">
            <a:xfrm>
              <a:off x="2234" y="151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 i="1" dirty="0"/>
                <a:t>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9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7" grpId="0" animBg="1"/>
      <p:bldP spid="41" grpId="0" animBg="1"/>
      <p:bldP spid="42" grpId="0" animBg="1"/>
      <p:bldP spid="43" grpId="0" animBg="1"/>
      <p:bldP spid="50" grpId="0" animBg="1"/>
      <p:bldP spid="51" grpId="0" animBg="1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the Prices of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Prices </a:t>
            </a:r>
            <a:r>
              <a:rPr lang="en-US" dirty="0"/>
              <a:t>of resources </a:t>
            </a:r>
            <a:endParaRPr lang="en-US" dirty="0" smtClean="0"/>
          </a:p>
          <a:p>
            <a:pPr lvl="1"/>
            <a:r>
              <a:rPr lang="en-US" dirty="0" smtClean="0"/>
              <a:t>Employed </a:t>
            </a:r>
            <a:r>
              <a:rPr lang="en-US" dirty="0"/>
              <a:t>to make the </a:t>
            </a:r>
            <a:r>
              <a:rPr lang="en-US" dirty="0" smtClean="0"/>
              <a:t>good</a:t>
            </a:r>
          </a:p>
          <a:p>
            <a:pPr lvl="1"/>
            <a:r>
              <a:rPr lang="en-US" dirty="0" smtClean="0"/>
              <a:t>Affect </a:t>
            </a:r>
            <a:r>
              <a:rPr lang="en-US" dirty="0"/>
              <a:t>the cost of production </a:t>
            </a:r>
            <a:r>
              <a:rPr lang="en-US" dirty="0" smtClean="0"/>
              <a:t>and therefore </a:t>
            </a:r>
            <a:r>
              <a:rPr lang="en-US" dirty="0"/>
              <a:t>the supply of the </a:t>
            </a:r>
            <a:r>
              <a:rPr lang="en-US" dirty="0" smtClean="0"/>
              <a:t>good</a:t>
            </a:r>
          </a:p>
          <a:p>
            <a:r>
              <a:rPr lang="en-US" dirty="0"/>
              <a:t>Decrease in </a:t>
            </a:r>
            <a:r>
              <a:rPr lang="en-US" dirty="0" smtClean="0"/>
              <a:t>the price </a:t>
            </a:r>
            <a:r>
              <a:rPr lang="en-US" dirty="0"/>
              <a:t>of </a:t>
            </a:r>
            <a:r>
              <a:rPr lang="en-US" dirty="0" smtClean="0"/>
              <a:t>a resources</a:t>
            </a:r>
            <a:endParaRPr lang="en-US" dirty="0"/>
          </a:p>
          <a:p>
            <a:pPr lvl="1"/>
            <a:r>
              <a:rPr lang="en-US" dirty="0"/>
              <a:t>Production costs decrease</a:t>
            </a:r>
          </a:p>
          <a:p>
            <a:pPr lvl="1"/>
            <a:r>
              <a:rPr lang="en-US" dirty="0"/>
              <a:t>Increase </a:t>
            </a:r>
            <a:r>
              <a:rPr lang="en-US" dirty="0" smtClean="0"/>
              <a:t>in the supply</a:t>
            </a:r>
            <a:endParaRPr lang="en-US" dirty="0"/>
          </a:p>
          <a:p>
            <a:pPr lvl="1"/>
            <a:r>
              <a:rPr lang="en-US" dirty="0"/>
              <a:t>Rightward </a:t>
            </a:r>
            <a:r>
              <a:rPr lang="en-US" dirty="0" smtClean="0"/>
              <a:t>shift of the supply curve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139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Changes in the Prices of Other Goods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  <a:p>
            <a:pPr lvl="1"/>
            <a:r>
              <a:rPr lang="en-US" dirty="0"/>
              <a:t>Have alternative uses</a:t>
            </a:r>
          </a:p>
          <a:p>
            <a:r>
              <a:rPr lang="en-US" dirty="0" smtClean="0"/>
              <a:t>Other </a:t>
            </a:r>
            <a:r>
              <a:rPr lang="en-US" dirty="0"/>
              <a:t>goods</a:t>
            </a:r>
          </a:p>
          <a:p>
            <a:pPr lvl="1"/>
            <a:r>
              <a:rPr lang="en-US" dirty="0"/>
              <a:t>Use some resources employed to produce the </a:t>
            </a:r>
            <a:r>
              <a:rPr lang="en-US" dirty="0" smtClean="0"/>
              <a:t>other good</a:t>
            </a:r>
            <a:endParaRPr lang="en-US" dirty="0"/>
          </a:p>
          <a:p>
            <a:r>
              <a:rPr lang="en-US" dirty="0"/>
              <a:t>Decrease in price of </a:t>
            </a:r>
            <a:r>
              <a:rPr lang="en-US" dirty="0" smtClean="0"/>
              <a:t>other goods</a:t>
            </a:r>
            <a:endParaRPr lang="en-US" dirty="0"/>
          </a:p>
          <a:p>
            <a:pPr lvl="1"/>
            <a:r>
              <a:rPr lang="en-US" dirty="0"/>
              <a:t>Increase </a:t>
            </a:r>
            <a:r>
              <a:rPr lang="en-US" dirty="0" smtClean="0"/>
              <a:t>in the supply of the other good</a:t>
            </a:r>
            <a:endParaRPr lang="en-US" dirty="0"/>
          </a:p>
          <a:p>
            <a:pPr lvl="1"/>
            <a:r>
              <a:rPr lang="en-US" dirty="0"/>
              <a:t>Rightward </a:t>
            </a:r>
            <a:r>
              <a:rPr lang="en-US" dirty="0" smtClean="0"/>
              <a:t>shift of the supply curve of the other good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29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Producer Expectations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Expected higher </a:t>
            </a:r>
            <a:r>
              <a:rPr lang="en-US" dirty="0"/>
              <a:t>prices in the future</a:t>
            </a:r>
          </a:p>
          <a:p>
            <a:pPr lvl="1"/>
            <a:r>
              <a:rPr lang="en-US" dirty="0" smtClean="0"/>
              <a:t>Can affect future </a:t>
            </a:r>
            <a:r>
              <a:rPr lang="en-US" dirty="0"/>
              <a:t>profits</a:t>
            </a:r>
          </a:p>
          <a:p>
            <a:pPr lvl="1"/>
            <a:r>
              <a:rPr lang="en-US" dirty="0"/>
              <a:t>May increase the current supply</a:t>
            </a:r>
          </a:p>
          <a:p>
            <a:pPr lvl="1"/>
            <a:r>
              <a:rPr lang="en-US" dirty="0" smtClean="0"/>
              <a:t>For easily </a:t>
            </a:r>
            <a:r>
              <a:rPr lang="en-US" dirty="0"/>
              <a:t>stored goods</a:t>
            </a:r>
          </a:p>
          <a:p>
            <a:pPr lvl="2"/>
            <a:r>
              <a:rPr lang="en-US" dirty="0"/>
              <a:t>Reduce current </a:t>
            </a:r>
            <a:r>
              <a:rPr lang="en-US" dirty="0" smtClean="0"/>
              <a:t>supply (leftward shift)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329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Changes in the Number of Producers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supply</a:t>
            </a:r>
          </a:p>
          <a:p>
            <a:pPr lvl="1"/>
            <a:r>
              <a:rPr lang="en-US" dirty="0"/>
              <a:t>Amount </a:t>
            </a:r>
            <a:r>
              <a:rPr lang="en-US" dirty="0" smtClean="0"/>
              <a:t>supplied at </a:t>
            </a:r>
            <a:r>
              <a:rPr lang="en-US" dirty="0"/>
              <a:t>each price</a:t>
            </a:r>
          </a:p>
          <a:p>
            <a:pPr lvl="1"/>
            <a:r>
              <a:rPr lang="en-US" dirty="0"/>
              <a:t>By all producers</a:t>
            </a:r>
          </a:p>
          <a:p>
            <a:r>
              <a:rPr lang="en-US" dirty="0" smtClean="0"/>
              <a:t>Increase in the number </a:t>
            </a:r>
            <a:r>
              <a:rPr lang="en-US" dirty="0"/>
              <a:t>of producers </a:t>
            </a:r>
          </a:p>
          <a:p>
            <a:pPr lvl="1"/>
            <a:r>
              <a:rPr lang="en-US" dirty="0"/>
              <a:t>Increase </a:t>
            </a:r>
            <a:r>
              <a:rPr lang="en-US" dirty="0" smtClean="0"/>
              <a:t>the supply</a:t>
            </a:r>
            <a:endParaRPr lang="en-US" dirty="0"/>
          </a:p>
          <a:p>
            <a:pPr lvl="1"/>
            <a:r>
              <a:rPr lang="en-US" dirty="0"/>
              <a:t>Rightward </a:t>
            </a:r>
            <a:r>
              <a:rPr lang="en-US" dirty="0" smtClean="0"/>
              <a:t>shift of the supply curve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467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Movement along the supply </a:t>
            </a:r>
            <a:r>
              <a:rPr lang="en-US" dirty="0" smtClean="0"/>
              <a:t>curve</a:t>
            </a:r>
          </a:p>
          <a:p>
            <a:pPr lvl="1"/>
            <a:r>
              <a:rPr lang="en-US" dirty="0"/>
              <a:t>Change in quantity supplied</a:t>
            </a:r>
          </a:p>
          <a:p>
            <a:pPr lvl="2"/>
            <a:r>
              <a:rPr lang="en-US" dirty="0" smtClean="0"/>
              <a:t>Resulting </a:t>
            </a:r>
            <a:r>
              <a:rPr lang="en-US" dirty="0"/>
              <a:t>from a change </a:t>
            </a:r>
            <a:r>
              <a:rPr lang="en-US" dirty="0" smtClean="0"/>
              <a:t>in the </a:t>
            </a:r>
            <a:r>
              <a:rPr lang="en-US" dirty="0"/>
              <a:t>price of the good, </a:t>
            </a:r>
            <a:r>
              <a:rPr lang="en-US" dirty="0" smtClean="0"/>
              <a:t>other things </a:t>
            </a:r>
            <a:r>
              <a:rPr lang="en-US" dirty="0"/>
              <a:t>constant</a:t>
            </a:r>
          </a:p>
          <a:p>
            <a:pPr>
              <a:defRPr/>
            </a:pPr>
            <a:r>
              <a:rPr lang="en-US" dirty="0"/>
              <a:t>Shift </a:t>
            </a:r>
            <a:r>
              <a:rPr lang="en-US" dirty="0" smtClean="0"/>
              <a:t>of </a:t>
            </a:r>
            <a:r>
              <a:rPr lang="en-US" dirty="0"/>
              <a:t>the supply curve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Movement of a supply curve left or right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dirty="0"/>
              <a:t>Resulting from a change in one of the determinants of supply </a:t>
            </a:r>
          </a:p>
          <a:p>
            <a:pPr lvl="2">
              <a:defRPr/>
            </a:pPr>
            <a:r>
              <a:rPr lang="en-US" dirty="0"/>
              <a:t>Other than the price of the good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7956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Demand and Supply Create a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Markets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Sort out differences between demanders and suppliers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Reduce transaction costs</a:t>
            </a:r>
          </a:p>
          <a:p>
            <a:pPr>
              <a:defRPr/>
            </a:pPr>
            <a:r>
              <a:rPr lang="en-US" dirty="0"/>
              <a:t>Transaction costs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Costs of time and information required to carry out market exchange</a:t>
            </a:r>
          </a:p>
          <a:p>
            <a:pPr>
              <a:defRPr/>
            </a:pPr>
            <a:r>
              <a:rPr lang="en-US" dirty="0"/>
              <a:t>Adam Smith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The “invisible hand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27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Surplus: excess quantity supplied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Amount by which quantity supplied exceeds quantity </a:t>
            </a:r>
            <a:r>
              <a:rPr lang="en-US" dirty="0" smtClean="0"/>
              <a:t>demanded </a:t>
            </a:r>
            <a:endParaRPr lang="en-US" dirty="0"/>
          </a:p>
          <a:p>
            <a:pPr lvl="2">
              <a:defRPr/>
            </a:pPr>
            <a:r>
              <a:rPr lang="en-US" dirty="0"/>
              <a:t>At a given price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Puts a downward pressure on </a:t>
            </a:r>
            <a:r>
              <a:rPr lang="en-US" dirty="0" smtClean="0"/>
              <a:t>price, which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Decreases </a:t>
            </a:r>
            <a:r>
              <a:rPr lang="en-US" dirty="0"/>
              <a:t>quantity supplied</a:t>
            </a:r>
          </a:p>
          <a:p>
            <a:pPr lvl="2">
              <a:defRPr/>
            </a:pPr>
            <a:r>
              <a:rPr lang="en-US" dirty="0" smtClean="0"/>
              <a:t>Increases </a:t>
            </a:r>
            <a:r>
              <a:rPr lang="en-US" dirty="0"/>
              <a:t>quantity </a:t>
            </a:r>
            <a:r>
              <a:rPr lang="en-US" dirty="0" smtClean="0"/>
              <a:t>demanded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578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 of Demand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Law of demand</a:t>
            </a:r>
          </a:p>
          <a:p>
            <a:pPr lvl="1"/>
            <a:r>
              <a:rPr lang="en-US" smtClean="0"/>
              <a:t>Quantity demanded varies inversely with price, other things constant</a:t>
            </a:r>
          </a:p>
          <a:p>
            <a:pPr lvl="1"/>
            <a:r>
              <a:rPr lang="en-US" smtClean="0"/>
              <a:t>Higher price: lower quantity demanded</a:t>
            </a:r>
          </a:p>
          <a:p>
            <a:r>
              <a:rPr lang="en-US" smtClean="0"/>
              <a:t>Consumer Demand</a:t>
            </a:r>
          </a:p>
          <a:p>
            <a:pPr lvl="1"/>
            <a:r>
              <a:rPr lang="en-US" smtClean="0"/>
              <a:t>Not ‘consumer wants’</a:t>
            </a:r>
          </a:p>
          <a:p>
            <a:pPr lvl="1"/>
            <a:r>
              <a:rPr lang="en-US" smtClean="0"/>
              <a:t>Not ‘consumer needs’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smtClean="0">
                <a:cs typeface="Arial" charset="0"/>
              </a:rPr>
              <a:t>© 2017 Cengage Learning®. May not be scanned, copied or duplicated, or posted to a publicly accessible website, in whole or in part.</a:t>
            </a:r>
            <a:endParaRPr lang="en-US" sz="1100" smtClean="0"/>
          </a:p>
        </p:txBody>
      </p:sp>
    </p:spTree>
    <p:extLst>
      <p:ext uri="{BB962C8B-B14F-4D97-AF65-F5344CB8AC3E}">
        <p14:creationId xmlns:p14="http://schemas.microsoft.com/office/powerpoint/2010/main" val="3074192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Shortage: excess quantity demanded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Amount by which quantity demanded exceeds quantity supplied</a:t>
            </a:r>
          </a:p>
          <a:p>
            <a:pPr lvl="2">
              <a:defRPr/>
            </a:pPr>
            <a:r>
              <a:rPr lang="en-US" dirty="0"/>
              <a:t>At a given price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Puts an upward pressure on </a:t>
            </a:r>
            <a:r>
              <a:rPr lang="en-US" dirty="0" smtClean="0"/>
              <a:t>price, which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Increases </a:t>
            </a:r>
            <a:r>
              <a:rPr lang="en-US" dirty="0"/>
              <a:t>quantity supplied</a:t>
            </a:r>
          </a:p>
          <a:p>
            <a:pPr lvl="2">
              <a:defRPr/>
            </a:pPr>
            <a:r>
              <a:rPr lang="en-US" dirty="0" smtClean="0"/>
              <a:t>Decreases </a:t>
            </a:r>
            <a:r>
              <a:rPr lang="en-US" dirty="0"/>
              <a:t>quantity demanded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0249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Equilibrium</a:t>
            </a:r>
          </a:p>
          <a:p>
            <a:pPr lvl="1"/>
            <a:r>
              <a:rPr lang="en-US" dirty="0"/>
              <a:t>Quantity demanded =</a:t>
            </a:r>
            <a:r>
              <a:rPr lang="en-US" dirty="0" smtClean="0"/>
              <a:t> </a:t>
            </a:r>
            <a:r>
              <a:rPr lang="en-US" dirty="0"/>
              <a:t>Quantity supplied</a:t>
            </a:r>
          </a:p>
          <a:p>
            <a:pPr lvl="1"/>
            <a:r>
              <a:rPr lang="en-US" dirty="0" smtClean="0"/>
              <a:t>Plans </a:t>
            </a:r>
            <a:r>
              <a:rPr lang="en-US" dirty="0"/>
              <a:t>of buyers and sellers match</a:t>
            </a:r>
          </a:p>
          <a:p>
            <a:pPr lvl="1"/>
            <a:r>
              <a:rPr lang="en-US" dirty="0"/>
              <a:t>Equilibrium point</a:t>
            </a:r>
          </a:p>
          <a:p>
            <a:pPr lvl="2"/>
            <a:r>
              <a:rPr lang="en-US" dirty="0"/>
              <a:t>Equilibrium quantity</a:t>
            </a:r>
          </a:p>
          <a:p>
            <a:pPr lvl="2"/>
            <a:r>
              <a:rPr lang="en-US" dirty="0"/>
              <a:t>Equilibrium price</a:t>
            </a:r>
          </a:p>
          <a:p>
            <a:pPr lvl="1"/>
            <a:r>
              <a:rPr lang="en-US" dirty="0"/>
              <a:t>Market clears</a:t>
            </a:r>
          </a:p>
          <a:p>
            <a:pPr lvl="1"/>
            <a:r>
              <a:rPr lang="en-US" dirty="0"/>
              <a:t>No pressure on </a:t>
            </a:r>
            <a:r>
              <a:rPr lang="en-US" dirty="0" smtClean="0"/>
              <a:t>price to change</a:t>
            </a:r>
            <a:endParaRPr lang="en-US" dirty="0"/>
          </a:p>
          <a:p>
            <a:pPr lvl="1"/>
            <a:r>
              <a:rPr lang="en-US" dirty="0" smtClean="0"/>
              <a:t>“X </a:t>
            </a:r>
            <a:r>
              <a:rPr lang="en-US" dirty="0"/>
              <a:t>marks the </a:t>
            </a:r>
            <a:r>
              <a:rPr lang="en-US" dirty="0" smtClean="0"/>
              <a:t>spot”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676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 (a)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Equilibrium in the Pizza Market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1" y="1142782"/>
            <a:ext cx="8720919" cy="36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74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 (b)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Equilibrium in the Pizza Market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15000" y="1027289"/>
            <a:ext cx="3278187" cy="5290960"/>
          </a:xfrm>
        </p:spPr>
        <p:txBody>
          <a:bodyPr/>
          <a:lstStyle/>
          <a:p>
            <a:r>
              <a:rPr lang="en-US" dirty="0"/>
              <a:t>Market equilibrium occurs at the price where quantity demanded equals quantity supplied. This is </a:t>
            </a:r>
            <a:r>
              <a:rPr lang="en-US" dirty="0" smtClean="0"/>
              <a:t>shown at </a:t>
            </a:r>
            <a:r>
              <a:rPr lang="en-US" dirty="0"/>
              <a:t>point </a:t>
            </a:r>
            <a:r>
              <a:rPr lang="en-US" i="1" dirty="0"/>
              <a:t>c, </a:t>
            </a:r>
            <a:r>
              <a:rPr lang="en-US" dirty="0"/>
              <a:t>where the price is $9 and the quantity is 20 million pizzas per week. </a:t>
            </a:r>
            <a:endParaRPr lang="en-US" dirty="0" smtClean="0"/>
          </a:p>
          <a:p>
            <a:r>
              <a:rPr lang="en-US" dirty="0" smtClean="0"/>
              <a:t>Above </a:t>
            </a:r>
            <a:r>
              <a:rPr lang="en-US" dirty="0"/>
              <a:t>the equilibrium price</a:t>
            </a:r>
            <a:r>
              <a:rPr lang="en-US" dirty="0" smtClean="0"/>
              <a:t>, quantity </a:t>
            </a:r>
            <a:r>
              <a:rPr lang="en-US" dirty="0"/>
              <a:t>supplied exceeds quantity demanded. This creates a surplus, which puts downward pressure </a:t>
            </a:r>
            <a:r>
              <a:rPr lang="en-US" dirty="0" smtClean="0"/>
              <a:t>on the </a:t>
            </a:r>
            <a:r>
              <a:rPr lang="en-US" dirty="0"/>
              <a:t>price. </a:t>
            </a:r>
            <a:endParaRPr lang="en-US" dirty="0" smtClean="0"/>
          </a:p>
          <a:p>
            <a:r>
              <a:rPr lang="en-US" dirty="0" smtClean="0"/>
              <a:t>Below </a:t>
            </a:r>
            <a:r>
              <a:rPr lang="en-US" dirty="0"/>
              <a:t>the equilibrium price, quantity demanded exceeds quantity supplied. The resulting </a:t>
            </a:r>
            <a:r>
              <a:rPr lang="en-US" dirty="0" smtClean="0"/>
              <a:t>shortage puts </a:t>
            </a:r>
            <a:r>
              <a:rPr lang="en-US" dirty="0"/>
              <a:t>upward pressure on the price.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92200" y="1533525"/>
            <a:ext cx="4625975" cy="364331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9" name="Group 103"/>
          <p:cNvGrpSpPr>
            <a:grpSpLocks/>
          </p:cNvGrpSpPr>
          <p:nvPr/>
        </p:nvGrpSpPr>
        <p:grpSpPr bwMode="auto">
          <a:xfrm>
            <a:off x="1803400" y="1568450"/>
            <a:ext cx="3411538" cy="3395663"/>
            <a:chOff x="1336" y="1101"/>
            <a:chExt cx="2149" cy="2139"/>
          </a:xfrm>
        </p:grpSpPr>
        <p:sp>
          <p:nvSpPr>
            <p:cNvPr id="10" name="Line 185"/>
            <p:cNvSpPr>
              <a:spLocks noChangeShapeType="1"/>
            </p:cNvSpPr>
            <p:nvPr/>
          </p:nvSpPr>
          <p:spPr bwMode="auto">
            <a:xfrm flipV="1">
              <a:off x="1336" y="1286"/>
              <a:ext cx="1901" cy="19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84"/>
            <p:cNvSpPr txBox="1">
              <a:spLocks noChangeArrowheads="1"/>
            </p:cNvSpPr>
            <p:nvPr/>
          </p:nvSpPr>
          <p:spPr bwMode="auto">
            <a:xfrm>
              <a:off x="3273" y="1101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S</a:t>
              </a:r>
            </a:p>
          </p:txBody>
        </p:sp>
      </p:grp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874713" y="5173663"/>
            <a:ext cx="4840287" cy="881062"/>
            <a:chOff x="751" y="3372"/>
            <a:chExt cx="3049" cy="555"/>
          </a:xfrm>
        </p:grpSpPr>
        <p:sp>
          <p:nvSpPr>
            <p:cNvPr id="13" name="Line 141"/>
            <p:cNvSpPr>
              <a:spLocks noChangeShapeType="1"/>
            </p:cNvSpPr>
            <p:nvPr/>
          </p:nvSpPr>
          <p:spPr bwMode="auto">
            <a:xfrm>
              <a:off x="2690" y="3384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42"/>
            <p:cNvSpPr txBox="1">
              <a:spLocks noChangeArrowheads="1"/>
            </p:cNvSpPr>
            <p:nvPr/>
          </p:nvSpPr>
          <p:spPr bwMode="auto">
            <a:xfrm>
              <a:off x="2549" y="350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24</a:t>
              </a:r>
            </a:p>
          </p:txBody>
        </p:sp>
        <p:sp>
          <p:nvSpPr>
            <p:cNvPr id="15" name="Line 144"/>
            <p:cNvSpPr>
              <a:spLocks noChangeShapeType="1"/>
            </p:cNvSpPr>
            <p:nvPr/>
          </p:nvSpPr>
          <p:spPr bwMode="auto">
            <a:xfrm>
              <a:off x="2309" y="3390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45"/>
            <p:cNvSpPr txBox="1">
              <a:spLocks noChangeArrowheads="1"/>
            </p:cNvSpPr>
            <p:nvPr/>
          </p:nvSpPr>
          <p:spPr bwMode="auto">
            <a:xfrm>
              <a:off x="2174" y="350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</a:t>
              </a:r>
            </a:p>
          </p:txBody>
        </p:sp>
        <p:sp>
          <p:nvSpPr>
            <p:cNvPr id="17" name="Line 147"/>
            <p:cNvSpPr>
              <a:spLocks noChangeShapeType="1"/>
            </p:cNvSpPr>
            <p:nvPr/>
          </p:nvSpPr>
          <p:spPr bwMode="auto">
            <a:xfrm>
              <a:off x="1919" y="3387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48"/>
            <p:cNvSpPr txBox="1">
              <a:spLocks noChangeArrowheads="1"/>
            </p:cNvSpPr>
            <p:nvPr/>
          </p:nvSpPr>
          <p:spPr bwMode="auto">
            <a:xfrm>
              <a:off x="1783" y="350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16</a:t>
              </a:r>
            </a:p>
          </p:txBody>
        </p:sp>
        <p:sp>
          <p:nvSpPr>
            <p:cNvPr id="19" name="Line 150"/>
            <p:cNvSpPr>
              <a:spLocks noChangeShapeType="1"/>
            </p:cNvSpPr>
            <p:nvPr/>
          </p:nvSpPr>
          <p:spPr bwMode="auto">
            <a:xfrm>
              <a:off x="1723" y="3381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151"/>
            <p:cNvSpPr txBox="1">
              <a:spLocks noChangeArrowheads="1"/>
            </p:cNvSpPr>
            <p:nvPr/>
          </p:nvSpPr>
          <p:spPr bwMode="auto">
            <a:xfrm>
              <a:off x="1581" y="350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14</a:t>
              </a:r>
            </a:p>
          </p:txBody>
        </p:sp>
        <p:sp>
          <p:nvSpPr>
            <p:cNvPr id="21" name="Line 156"/>
            <p:cNvSpPr>
              <a:spLocks noChangeShapeType="1"/>
            </p:cNvSpPr>
            <p:nvPr/>
          </p:nvSpPr>
          <p:spPr bwMode="auto">
            <a:xfrm flipV="1">
              <a:off x="876" y="3381"/>
              <a:ext cx="29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 Box 158"/>
            <p:cNvSpPr txBox="1">
              <a:spLocks noChangeArrowheads="1"/>
            </p:cNvSpPr>
            <p:nvPr/>
          </p:nvSpPr>
          <p:spPr bwMode="auto">
            <a:xfrm>
              <a:off x="1781" y="3696"/>
              <a:ext cx="1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Millions of pizzas per week</a:t>
              </a:r>
            </a:p>
          </p:txBody>
        </p:sp>
        <p:sp>
          <p:nvSpPr>
            <p:cNvPr id="23" name="Line 173"/>
            <p:cNvSpPr>
              <a:spLocks noChangeShapeType="1"/>
            </p:cNvSpPr>
            <p:nvPr/>
          </p:nvSpPr>
          <p:spPr bwMode="auto">
            <a:xfrm>
              <a:off x="2906" y="3372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174"/>
            <p:cNvSpPr txBox="1">
              <a:spLocks noChangeArrowheads="1"/>
            </p:cNvSpPr>
            <p:nvPr/>
          </p:nvSpPr>
          <p:spPr bwMode="auto">
            <a:xfrm>
              <a:off x="2771" y="350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26</a:t>
              </a:r>
            </a:p>
          </p:txBody>
        </p:sp>
        <p:sp>
          <p:nvSpPr>
            <p:cNvPr id="25" name="Text Box 129"/>
            <p:cNvSpPr txBox="1">
              <a:spLocks noChangeArrowheads="1"/>
            </p:cNvSpPr>
            <p:nvPr/>
          </p:nvSpPr>
          <p:spPr bwMode="auto">
            <a:xfrm>
              <a:off x="751" y="350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</p:grpSp>
      <p:grpSp>
        <p:nvGrpSpPr>
          <p:cNvPr id="26" name="Group 101"/>
          <p:cNvGrpSpPr>
            <a:grpSpLocks/>
          </p:cNvGrpSpPr>
          <p:nvPr/>
        </p:nvGrpSpPr>
        <p:grpSpPr bwMode="auto">
          <a:xfrm>
            <a:off x="249238" y="1539875"/>
            <a:ext cx="857250" cy="3643313"/>
            <a:chOff x="357" y="1083"/>
            <a:chExt cx="540" cy="2295"/>
          </a:xfrm>
        </p:grpSpPr>
        <p:sp>
          <p:nvSpPr>
            <p:cNvPr id="27" name="Line 132"/>
            <p:cNvSpPr>
              <a:spLocks noChangeShapeType="1"/>
            </p:cNvSpPr>
            <p:nvPr/>
          </p:nvSpPr>
          <p:spPr bwMode="auto">
            <a:xfrm flipH="1">
              <a:off x="778" y="223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33"/>
            <p:cNvSpPr txBox="1">
              <a:spLocks noChangeArrowheads="1"/>
            </p:cNvSpPr>
            <p:nvPr/>
          </p:nvSpPr>
          <p:spPr bwMode="auto">
            <a:xfrm>
              <a:off x="620" y="211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9</a:t>
              </a:r>
            </a:p>
          </p:txBody>
        </p:sp>
        <p:sp>
          <p:nvSpPr>
            <p:cNvPr id="29" name="Line 135"/>
            <p:cNvSpPr>
              <a:spLocks noChangeShapeType="1"/>
            </p:cNvSpPr>
            <p:nvPr/>
          </p:nvSpPr>
          <p:spPr bwMode="auto">
            <a:xfrm flipH="1">
              <a:off x="772" y="2649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136"/>
            <p:cNvSpPr txBox="1">
              <a:spLocks noChangeArrowheads="1"/>
            </p:cNvSpPr>
            <p:nvPr/>
          </p:nvSpPr>
          <p:spPr bwMode="auto">
            <a:xfrm>
              <a:off x="606" y="25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</a:t>
              </a:r>
            </a:p>
          </p:txBody>
        </p:sp>
        <p:sp>
          <p:nvSpPr>
            <p:cNvPr id="31" name="Line 138"/>
            <p:cNvSpPr>
              <a:spLocks noChangeShapeType="1"/>
            </p:cNvSpPr>
            <p:nvPr/>
          </p:nvSpPr>
          <p:spPr bwMode="auto">
            <a:xfrm flipH="1">
              <a:off x="763" y="3000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 Box 139"/>
            <p:cNvSpPr txBox="1">
              <a:spLocks noChangeArrowheads="1"/>
            </p:cNvSpPr>
            <p:nvPr/>
          </p:nvSpPr>
          <p:spPr bwMode="auto">
            <a:xfrm>
              <a:off x="609" y="287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</a:t>
              </a:r>
            </a:p>
          </p:txBody>
        </p:sp>
        <p:sp>
          <p:nvSpPr>
            <p:cNvPr id="33" name="Text Box 153"/>
            <p:cNvSpPr txBox="1">
              <a:spLocks noChangeArrowheads="1"/>
            </p:cNvSpPr>
            <p:nvPr/>
          </p:nvSpPr>
          <p:spPr bwMode="auto">
            <a:xfrm>
              <a:off x="501" y="1731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12</a:t>
              </a:r>
            </a:p>
          </p:txBody>
        </p:sp>
        <p:sp>
          <p:nvSpPr>
            <p:cNvPr id="34" name="Line 154"/>
            <p:cNvSpPr>
              <a:spLocks noChangeShapeType="1"/>
            </p:cNvSpPr>
            <p:nvPr/>
          </p:nvSpPr>
          <p:spPr bwMode="auto">
            <a:xfrm flipH="1">
              <a:off x="772" y="1848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160"/>
            <p:cNvSpPr>
              <a:spLocks noChangeShapeType="1"/>
            </p:cNvSpPr>
            <p:nvPr/>
          </p:nvSpPr>
          <p:spPr bwMode="auto">
            <a:xfrm flipV="1">
              <a:off x="882" y="1083"/>
              <a:ext cx="8" cy="2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 Box 162"/>
            <p:cNvSpPr txBox="1">
              <a:spLocks noChangeArrowheads="1"/>
            </p:cNvSpPr>
            <p:nvPr/>
          </p:nvSpPr>
          <p:spPr bwMode="auto">
            <a:xfrm rot="-5400000">
              <a:off x="-61" y="2112"/>
              <a:ext cx="1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Price per pizza</a:t>
              </a:r>
            </a:p>
          </p:txBody>
        </p:sp>
        <p:sp>
          <p:nvSpPr>
            <p:cNvPr id="37" name="Text Box 175"/>
            <p:cNvSpPr txBox="1">
              <a:spLocks noChangeArrowheads="1"/>
            </p:cNvSpPr>
            <p:nvPr/>
          </p:nvSpPr>
          <p:spPr bwMode="auto">
            <a:xfrm>
              <a:off x="462" y="1356"/>
              <a:ext cx="3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$15</a:t>
              </a:r>
            </a:p>
          </p:txBody>
        </p:sp>
        <p:sp>
          <p:nvSpPr>
            <p:cNvPr id="38" name="Line 176"/>
            <p:cNvSpPr>
              <a:spLocks noChangeShapeType="1"/>
            </p:cNvSpPr>
            <p:nvPr/>
          </p:nvSpPr>
          <p:spPr bwMode="auto">
            <a:xfrm flipH="1">
              <a:off x="769" y="1467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Line 46"/>
          <p:cNvSpPr>
            <a:spLocks noChangeShapeType="1"/>
          </p:cNvSpPr>
          <p:nvPr/>
        </p:nvSpPr>
        <p:spPr bwMode="auto">
          <a:xfrm flipV="1">
            <a:off x="3346450" y="335756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47"/>
          <p:cNvSpPr>
            <a:spLocks noChangeShapeType="1"/>
          </p:cNvSpPr>
          <p:nvPr/>
        </p:nvSpPr>
        <p:spPr bwMode="auto">
          <a:xfrm>
            <a:off x="1079500" y="4030663"/>
            <a:ext cx="3203575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111"/>
          <p:cNvGrpSpPr>
            <a:grpSpLocks/>
          </p:cNvGrpSpPr>
          <p:nvPr/>
        </p:nvGrpSpPr>
        <p:grpSpPr bwMode="auto">
          <a:xfrm>
            <a:off x="2428875" y="2728913"/>
            <a:ext cx="1530350" cy="2466975"/>
            <a:chOff x="1730" y="1832"/>
            <a:chExt cx="964" cy="1554"/>
          </a:xfrm>
        </p:grpSpPr>
        <p:sp>
          <p:nvSpPr>
            <p:cNvPr id="42" name="Line 48"/>
            <p:cNvSpPr>
              <a:spLocks noChangeShapeType="1"/>
            </p:cNvSpPr>
            <p:nvPr/>
          </p:nvSpPr>
          <p:spPr bwMode="auto">
            <a:xfrm flipV="1">
              <a:off x="2694" y="1832"/>
              <a:ext cx="0" cy="15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87"/>
            <p:cNvSpPr>
              <a:spLocks noChangeShapeType="1"/>
            </p:cNvSpPr>
            <p:nvPr/>
          </p:nvSpPr>
          <p:spPr bwMode="auto">
            <a:xfrm flipV="1">
              <a:off x="1730" y="1844"/>
              <a:ext cx="0" cy="1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4" name="Group 120"/>
          <p:cNvGrpSpPr>
            <a:grpSpLocks/>
          </p:cNvGrpSpPr>
          <p:nvPr/>
        </p:nvGrpSpPr>
        <p:grpSpPr bwMode="auto">
          <a:xfrm>
            <a:off x="2720975" y="4014788"/>
            <a:ext cx="1574800" cy="1181100"/>
            <a:chOff x="1834" y="2778"/>
            <a:chExt cx="992" cy="744"/>
          </a:xfrm>
        </p:grpSpPr>
        <p:sp>
          <p:nvSpPr>
            <p:cNvPr id="45" name="Line 44"/>
            <p:cNvSpPr>
              <a:spLocks noChangeShapeType="1"/>
            </p:cNvSpPr>
            <p:nvPr/>
          </p:nvSpPr>
          <p:spPr bwMode="auto">
            <a:xfrm flipV="1">
              <a:off x="1834" y="2778"/>
              <a:ext cx="0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91"/>
            <p:cNvSpPr>
              <a:spLocks noChangeShapeType="1"/>
            </p:cNvSpPr>
            <p:nvPr/>
          </p:nvSpPr>
          <p:spPr bwMode="auto">
            <a:xfrm flipV="1">
              <a:off x="2826" y="2784"/>
              <a:ext cx="0" cy="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104"/>
          <p:cNvGrpSpPr>
            <a:grpSpLocks/>
          </p:cNvGrpSpPr>
          <p:nvPr/>
        </p:nvGrpSpPr>
        <p:grpSpPr bwMode="auto">
          <a:xfrm>
            <a:off x="1365250" y="2005013"/>
            <a:ext cx="3932238" cy="2698750"/>
            <a:chOff x="1060" y="1376"/>
            <a:chExt cx="2477" cy="1700"/>
          </a:xfrm>
        </p:grpSpPr>
        <p:sp>
          <p:nvSpPr>
            <p:cNvPr id="48" name="Line 185"/>
            <p:cNvSpPr>
              <a:spLocks noChangeShapeType="1"/>
            </p:cNvSpPr>
            <p:nvPr/>
          </p:nvSpPr>
          <p:spPr bwMode="auto">
            <a:xfrm>
              <a:off x="1060" y="1376"/>
              <a:ext cx="2273" cy="159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 Box 184"/>
            <p:cNvSpPr txBox="1">
              <a:spLocks noChangeArrowheads="1"/>
            </p:cNvSpPr>
            <p:nvPr/>
          </p:nvSpPr>
          <p:spPr bwMode="auto">
            <a:xfrm>
              <a:off x="3317" y="2845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</p:grpSp>
      <p:sp>
        <p:nvSpPr>
          <p:cNvPr id="50" name="Line 98"/>
          <p:cNvSpPr>
            <a:spLocks noChangeShapeType="1"/>
          </p:cNvSpPr>
          <p:nvPr/>
        </p:nvSpPr>
        <p:spPr bwMode="auto">
          <a:xfrm>
            <a:off x="1079500" y="2754313"/>
            <a:ext cx="2886075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" name="Group 106"/>
          <p:cNvGrpSpPr>
            <a:grpSpLocks/>
          </p:cNvGrpSpPr>
          <p:nvPr/>
        </p:nvGrpSpPr>
        <p:grpSpPr bwMode="auto">
          <a:xfrm>
            <a:off x="1092200" y="3181350"/>
            <a:ext cx="2770188" cy="366713"/>
            <a:chOff x="888" y="2117"/>
            <a:chExt cx="1745" cy="231"/>
          </a:xfrm>
        </p:grpSpPr>
        <p:sp>
          <p:nvSpPr>
            <p:cNvPr id="52" name="Line 99"/>
            <p:cNvSpPr>
              <a:spLocks noChangeShapeType="1"/>
            </p:cNvSpPr>
            <p:nvPr/>
          </p:nvSpPr>
          <p:spPr bwMode="auto">
            <a:xfrm>
              <a:off x="888" y="2232"/>
              <a:ext cx="14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84"/>
            <p:cNvSpPr txBox="1">
              <a:spLocks noChangeArrowheads="1"/>
            </p:cNvSpPr>
            <p:nvPr/>
          </p:nvSpPr>
          <p:spPr bwMode="auto">
            <a:xfrm>
              <a:off x="2437" y="211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/>
                <a:t>c</a:t>
              </a:r>
            </a:p>
          </p:txBody>
        </p:sp>
        <p:sp>
          <p:nvSpPr>
            <p:cNvPr id="54" name="Freeform 166"/>
            <p:cNvSpPr>
              <a:spLocks/>
            </p:cNvSpPr>
            <p:nvPr/>
          </p:nvSpPr>
          <p:spPr bwMode="auto">
            <a:xfrm>
              <a:off x="2252" y="2195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5" name="Group 115"/>
          <p:cNvGrpSpPr>
            <a:grpSpLocks/>
          </p:cNvGrpSpPr>
          <p:nvPr/>
        </p:nvGrpSpPr>
        <p:grpSpPr bwMode="auto">
          <a:xfrm>
            <a:off x="2752725" y="4129088"/>
            <a:ext cx="1485900" cy="639762"/>
            <a:chOff x="1934" y="2714"/>
            <a:chExt cx="936" cy="403"/>
          </a:xfrm>
        </p:grpSpPr>
        <p:sp>
          <p:nvSpPr>
            <p:cNvPr id="56" name="AutoShape 108"/>
            <p:cNvSpPr>
              <a:spLocks/>
            </p:cNvSpPr>
            <p:nvPr/>
          </p:nvSpPr>
          <p:spPr bwMode="auto">
            <a:xfrm rot="-5400000">
              <a:off x="2346" y="2302"/>
              <a:ext cx="112" cy="936"/>
            </a:xfrm>
            <a:prstGeom prst="leftBrace">
              <a:avLst>
                <a:gd name="adj1" fmla="val 69643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 Box 109"/>
            <p:cNvSpPr txBox="1">
              <a:spLocks noChangeArrowheads="1"/>
            </p:cNvSpPr>
            <p:nvPr/>
          </p:nvSpPr>
          <p:spPr bwMode="auto">
            <a:xfrm>
              <a:off x="1997" y="2867"/>
              <a:ext cx="765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000"/>
                <a:t>Shortage</a:t>
              </a:r>
            </a:p>
          </p:txBody>
        </p:sp>
      </p:grpSp>
      <p:grpSp>
        <p:nvGrpSpPr>
          <p:cNvPr id="58" name="Group 112"/>
          <p:cNvGrpSpPr>
            <a:grpSpLocks/>
          </p:cNvGrpSpPr>
          <p:nvPr/>
        </p:nvGrpSpPr>
        <p:grpSpPr bwMode="auto">
          <a:xfrm>
            <a:off x="2441575" y="1990725"/>
            <a:ext cx="1492250" cy="690563"/>
            <a:chOff x="1738" y="1367"/>
            <a:chExt cx="940" cy="435"/>
          </a:xfrm>
        </p:grpSpPr>
        <p:sp>
          <p:nvSpPr>
            <p:cNvPr id="59" name="AutoShape 107"/>
            <p:cNvSpPr>
              <a:spLocks/>
            </p:cNvSpPr>
            <p:nvPr/>
          </p:nvSpPr>
          <p:spPr bwMode="auto">
            <a:xfrm rot="5400000">
              <a:off x="2152" y="1276"/>
              <a:ext cx="112" cy="940"/>
            </a:xfrm>
            <a:prstGeom prst="leftBrace">
              <a:avLst>
                <a:gd name="adj1" fmla="val 6994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Text Box 110"/>
            <p:cNvSpPr txBox="1">
              <a:spLocks noChangeArrowheads="1"/>
            </p:cNvSpPr>
            <p:nvPr/>
          </p:nvSpPr>
          <p:spPr bwMode="auto">
            <a:xfrm>
              <a:off x="1857" y="1367"/>
              <a:ext cx="6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2000"/>
                <a:t>Surplus</a:t>
              </a:r>
            </a:p>
          </p:txBody>
        </p:sp>
      </p:grpSp>
      <p:sp>
        <p:nvSpPr>
          <p:cNvPr id="61" name="Line 113"/>
          <p:cNvSpPr>
            <a:spLocks noChangeShapeType="1"/>
          </p:cNvSpPr>
          <p:nvPr/>
        </p:nvSpPr>
        <p:spPr bwMode="auto">
          <a:xfrm>
            <a:off x="3333750" y="2652713"/>
            <a:ext cx="0" cy="603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116"/>
          <p:cNvSpPr>
            <a:spLocks noChangeShapeType="1"/>
          </p:cNvSpPr>
          <p:nvPr/>
        </p:nvSpPr>
        <p:spPr bwMode="auto">
          <a:xfrm flipV="1">
            <a:off x="3346450" y="3522663"/>
            <a:ext cx="0" cy="622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573" y="897031"/>
            <a:ext cx="2235954" cy="50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2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39" grpId="0" animBg="1"/>
      <p:bldP spid="40" grpId="0" animBg="1"/>
      <p:bldP spid="50" grpId="0" animBg="1"/>
      <p:bldP spid="61" grpId="0" animBg="1"/>
      <p:bldP spid="6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/>
              <a:t>Changes in Equilibrium </a:t>
            </a:r>
            <a:r>
              <a:rPr lang="en-US" sz="3400" dirty="0" smtClean="0"/>
              <a:t>Price and </a:t>
            </a:r>
            <a:r>
              <a:rPr lang="en-US" sz="3400" dirty="0"/>
              <a:t>Quantity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Equilibrium </a:t>
            </a:r>
            <a:endParaRPr lang="en-US" dirty="0" smtClean="0"/>
          </a:p>
          <a:p>
            <a:pPr lvl="1"/>
            <a:r>
              <a:rPr lang="en-US" dirty="0" smtClean="0"/>
              <a:t>Occurs </a:t>
            </a:r>
            <a:r>
              <a:rPr lang="en-US" dirty="0"/>
              <a:t>when the intentions of demanders and suppliers exactly </a:t>
            </a:r>
            <a:r>
              <a:rPr lang="en-US" dirty="0" smtClean="0"/>
              <a:t>match</a:t>
            </a:r>
            <a:endParaRPr lang="en-US" dirty="0"/>
          </a:p>
          <a:p>
            <a:r>
              <a:rPr lang="en-US" dirty="0"/>
              <a:t>Once a market reaches </a:t>
            </a:r>
            <a:r>
              <a:rPr lang="en-US" dirty="0" smtClean="0"/>
              <a:t>equilibrium</a:t>
            </a:r>
          </a:p>
          <a:p>
            <a:pPr lvl="1"/>
            <a:r>
              <a:rPr lang="en-US" dirty="0" smtClean="0"/>
              <a:t>That </a:t>
            </a:r>
            <a:r>
              <a:rPr lang="en-US" dirty="0"/>
              <a:t>price and quantity prevail </a:t>
            </a:r>
            <a:endParaRPr lang="en-US" dirty="0" smtClean="0"/>
          </a:p>
          <a:p>
            <a:pPr lvl="2"/>
            <a:r>
              <a:rPr lang="en-US" dirty="0" smtClean="0"/>
              <a:t>Until something happens </a:t>
            </a:r>
            <a:r>
              <a:rPr lang="en-US" dirty="0"/>
              <a:t>to demand or </a:t>
            </a:r>
            <a:r>
              <a:rPr lang="en-US" dirty="0" smtClean="0"/>
              <a:t>supply</a:t>
            </a:r>
          </a:p>
          <a:p>
            <a:r>
              <a:rPr lang="en-US" dirty="0" smtClean="0"/>
              <a:t>Changes in equilibrium price and quantity</a:t>
            </a:r>
          </a:p>
          <a:p>
            <a:pPr lvl="1"/>
            <a:r>
              <a:rPr lang="en-US" dirty="0" smtClean="0"/>
              <a:t>Are due to a change </a:t>
            </a:r>
            <a:r>
              <a:rPr lang="en-US" dirty="0"/>
              <a:t>in any </a:t>
            </a:r>
            <a:r>
              <a:rPr lang="en-US" dirty="0" smtClean="0"/>
              <a:t>non-price determinant </a:t>
            </a:r>
            <a:r>
              <a:rPr lang="en-US" dirty="0"/>
              <a:t>of demand or </a:t>
            </a:r>
            <a:r>
              <a:rPr lang="en-US" dirty="0" smtClean="0"/>
              <a:t>supply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4689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Shifts of the Demand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Factors </a:t>
            </a:r>
            <a:r>
              <a:rPr lang="en-US" dirty="0"/>
              <a:t>that can </a:t>
            </a:r>
            <a:r>
              <a:rPr lang="en-US" dirty="0" smtClean="0"/>
              <a:t>affect market </a:t>
            </a:r>
            <a:r>
              <a:rPr lang="en-US" dirty="0"/>
              <a:t>demand</a:t>
            </a:r>
            <a:endParaRPr lang="en-US" dirty="0" smtClean="0"/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Money income of consumers</a:t>
            </a:r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Prices of other goods</a:t>
            </a:r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Consumer expectations</a:t>
            </a:r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The number or composition of consumers in the market</a:t>
            </a:r>
          </a:p>
          <a:p>
            <a:pPr marL="1047750" lvl="1" indent="-647700">
              <a:buFontTx/>
              <a:buAutoNum type="arabicPeriod"/>
            </a:pPr>
            <a:r>
              <a:rPr lang="en-US" dirty="0" smtClean="0"/>
              <a:t>Consumer tastes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10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the </a:t>
            </a:r>
            <a:r>
              <a:rPr lang="en-US" dirty="0"/>
              <a:t>demand for </a:t>
            </a:r>
            <a:r>
              <a:rPr lang="en-US" dirty="0" smtClean="0"/>
              <a:t>pizza due to: 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3000" dirty="0" smtClean="0"/>
              <a:t>Increase </a:t>
            </a:r>
            <a:r>
              <a:rPr lang="en-US" sz="3000" dirty="0"/>
              <a:t>in the </a:t>
            </a:r>
            <a:r>
              <a:rPr lang="en-US" sz="3000" dirty="0" smtClean="0"/>
              <a:t>money income </a:t>
            </a:r>
            <a:r>
              <a:rPr lang="en-US" sz="3000" dirty="0"/>
              <a:t>of </a:t>
            </a:r>
            <a:r>
              <a:rPr lang="en-US" sz="3000" dirty="0" smtClean="0"/>
              <a:t>consumers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3000" dirty="0" smtClean="0"/>
              <a:t>Increase </a:t>
            </a:r>
            <a:r>
              <a:rPr lang="en-US" sz="3000" dirty="0"/>
              <a:t>in the price </a:t>
            </a:r>
            <a:r>
              <a:rPr lang="en-US" sz="3000" dirty="0" smtClean="0"/>
              <a:t>of a </a:t>
            </a:r>
            <a:r>
              <a:rPr lang="en-US" sz="3000" dirty="0"/>
              <a:t>substitute</a:t>
            </a:r>
            <a:r>
              <a:rPr lang="en-US" sz="3000" dirty="0" smtClean="0"/>
              <a:t>, or </a:t>
            </a:r>
            <a:r>
              <a:rPr lang="en-US" sz="3000" dirty="0"/>
              <a:t>a decrease in the price of a </a:t>
            </a:r>
            <a:r>
              <a:rPr lang="en-US" sz="3000" dirty="0" smtClean="0"/>
              <a:t>complement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3000" dirty="0" smtClean="0"/>
              <a:t>Change </a:t>
            </a:r>
            <a:r>
              <a:rPr lang="en-US" sz="3000" dirty="0"/>
              <a:t>in consumer expectations that causes people to demand more pizzas </a:t>
            </a:r>
            <a:r>
              <a:rPr lang="en-US" sz="3000" dirty="0" smtClean="0"/>
              <a:t>now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3000" dirty="0" smtClean="0"/>
              <a:t>Growth </a:t>
            </a:r>
            <a:r>
              <a:rPr lang="en-US" sz="3000" dirty="0"/>
              <a:t>in the number of pizza </a:t>
            </a:r>
            <a:r>
              <a:rPr lang="en-US" sz="3000" dirty="0" smtClean="0"/>
              <a:t>consumers</a:t>
            </a:r>
          </a:p>
          <a:p>
            <a:pPr marL="1371600" lvl="2" indent="-514350">
              <a:buFont typeface="+mj-lt"/>
              <a:buAutoNum type="arabicPeriod"/>
            </a:pPr>
            <a:r>
              <a:rPr lang="en-US" sz="3000" dirty="0" smtClean="0"/>
              <a:t>Change </a:t>
            </a:r>
            <a:r>
              <a:rPr lang="en-US" sz="3000" dirty="0"/>
              <a:t>i</a:t>
            </a:r>
            <a:r>
              <a:rPr lang="en-US" dirty="0"/>
              <a:t>n consumer </a:t>
            </a:r>
            <a:r>
              <a:rPr lang="en-US" dirty="0" smtClean="0"/>
              <a:t>tastes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926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demand increases</a:t>
            </a:r>
            <a:endParaRPr lang="en-US" dirty="0"/>
          </a:p>
          <a:p>
            <a:pPr lvl="1"/>
            <a:r>
              <a:rPr lang="en-US" dirty="0"/>
              <a:t>Rightward shift of </a:t>
            </a:r>
            <a:r>
              <a:rPr lang="en-US" dirty="0" smtClean="0"/>
              <a:t>the demand </a:t>
            </a:r>
            <a:r>
              <a:rPr lang="en-US" dirty="0"/>
              <a:t>curve</a:t>
            </a:r>
          </a:p>
          <a:p>
            <a:pPr lvl="1"/>
            <a:r>
              <a:rPr lang="en-US" dirty="0" smtClean="0"/>
              <a:t>At the initial price: shortage</a:t>
            </a:r>
          </a:p>
          <a:p>
            <a:pPr lvl="2"/>
            <a:r>
              <a:rPr lang="en-US" dirty="0" smtClean="0"/>
              <a:t>Puts upward </a:t>
            </a:r>
            <a:r>
              <a:rPr lang="en-US" dirty="0"/>
              <a:t>pressure on </a:t>
            </a:r>
            <a:r>
              <a:rPr lang="en-US" i="1" dirty="0" smtClean="0"/>
              <a:t>p</a:t>
            </a:r>
            <a:endParaRPr lang="en-US" i="1" dirty="0"/>
          </a:p>
          <a:p>
            <a:pPr lvl="2"/>
            <a:r>
              <a:rPr lang="en-US" i="1" dirty="0"/>
              <a:t>Q</a:t>
            </a:r>
            <a:r>
              <a:rPr lang="en-US" i="1" baseline="-25000" dirty="0"/>
              <a:t>D</a:t>
            </a:r>
            <a:r>
              <a:rPr lang="en-US" dirty="0"/>
              <a:t> </a:t>
            </a:r>
            <a:r>
              <a:rPr lang="en-US" dirty="0" smtClean="0"/>
              <a:t>decreases</a:t>
            </a:r>
          </a:p>
          <a:p>
            <a:pPr lvl="2"/>
            <a:r>
              <a:rPr lang="en-US" i="1" dirty="0" smtClean="0"/>
              <a:t>Q</a:t>
            </a:r>
            <a:r>
              <a:rPr lang="en-US" i="1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increases</a:t>
            </a:r>
          </a:p>
          <a:p>
            <a:pPr lvl="1"/>
            <a:r>
              <a:rPr lang="en-US" dirty="0"/>
              <a:t>New </a:t>
            </a:r>
            <a:r>
              <a:rPr lang="en-US" dirty="0" smtClean="0"/>
              <a:t>equilibrium</a:t>
            </a:r>
          </a:p>
          <a:p>
            <a:pPr lvl="2"/>
            <a:r>
              <a:rPr lang="en-US" dirty="0" smtClean="0"/>
              <a:t>Higher price and higher quantity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574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Effects of an Increase in Market Demand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568287" y="1105470"/>
            <a:ext cx="3424901" cy="5212780"/>
          </a:xfrm>
        </p:spPr>
        <p:txBody>
          <a:bodyPr/>
          <a:lstStyle/>
          <a:p>
            <a:r>
              <a:rPr lang="en-US" dirty="0"/>
              <a:t>An increase in demand is shown by a shift of the demand curve rightward from </a:t>
            </a:r>
            <a:r>
              <a:rPr lang="en-US" i="1" dirty="0"/>
              <a:t>D </a:t>
            </a:r>
            <a:r>
              <a:rPr lang="en-US" dirty="0"/>
              <a:t>to </a:t>
            </a:r>
            <a:r>
              <a:rPr lang="en-US" i="1" dirty="0"/>
              <a:t>D’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Quantity demanded exceeds </a:t>
            </a:r>
            <a:r>
              <a:rPr lang="en-US" dirty="0"/>
              <a:t>quantity supplied at the original price of $9 per pizza; this shortage puts upward pressure on </a:t>
            </a:r>
            <a:r>
              <a:rPr lang="en-US" dirty="0" smtClean="0"/>
              <a:t>the price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/>
              <a:t>the price rises, quantity supplied increases along supply curve </a:t>
            </a:r>
            <a:r>
              <a:rPr lang="en-US" i="1" dirty="0"/>
              <a:t>S</a:t>
            </a:r>
            <a:r>
              <a:rPr lang="en-US" dirty="0"/>
              <a:t>, and quantity demanded </a:t>
            </a:r>
            <a:r>
              <a:rPr lang="en-US" dirty="0" smtClean="0"/>
              <a:t>decreases along </a:t>
            </a:r>
            <a:r>
              <a:rPr lang="en-US" dirty="0"/>
              <a:t>demand curve </a:t>
            </a:r>
            <a:r>
              <a:rPr lang="en-US" i="1" dirty="0"/>
              <a:t>D’</a:t>
            </a:r>
            <a:r>
              <a:rPr lang="en-US" dirty="0"/>
              <a:t>. When the new equilibrium price of $12 is reached at point </a:t>
            </a:r>
            <a:r>
              <a:rPr lang="en-US" i="1" dirty="0"/>
              <a:t>g</a:t>
            </a:r>
            <a:r>
              <a:rPr lang="en-US" dirty="0"/>
              <a:t>, quantity </a:t>
            </a:r>
            <a:r>
              <a:rPr lang="en-US" dirty="0" smtClean="0"/>
              <a:t>demanded once </a:t>
            </a:r>
            <a:r>
              <a:rPr lang="en-US" dirty="0"/>
              <a:t>again equals quantity supplied.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7450" y="1404938"/>
            <a:ext cx="4230688" cy="36210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1539875" y="1435100"/>
            <a:ext cx="3081338" cy="3040063"/>
            <a:chOff x="1056" y="1093"/>
            <a:chExt cx="1941" cy="1915"/>
          </a:xfrm>
        </p:grpSpPr>
        <p:sp>
          <p:nvSpPr>
            <p:cNvPr id="9" name="Line 185"/>
            <p:cNvSpPr>
              <a:spLocks noChangeShapeType="1"/>
            </p:cNvSpPr>
            <p:nvPr/>
          </p:nvSpPr>
          <p:spPr bwMode="auto">
            <a:xfrm flipV="1">
              <a:off x="1056" y="1278"/>
              <a:ext cx="1693" cy="17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84"/>
            <p:cNvSpPr txBox="1">
              <a:spLocks noChangeArrowheads="1"/>
            </p:cNvSpPr>
            <p:nvPr/>
          </p:nvSpPr>
          <p:spPr bwMode="auto">
            <a:xfrm>
              <a:off x="2785" y="1093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S</a:t>
              </a:r>
            </a:p>
          </p:txBody>
        </p:sp>
      </p:grpSp>
      <p:grpSp>
        <p:nvGrpSpPr>
          <p:cNvPr id="11" name="Group 65"/>
          <p:cNvGrpSpPr>
            <a:grpSpLocks/>
          </p:cNvGrpSpPr>
          <p:nvPr/>
        </p:nvGrpSpPr>
        <p:grpSpPr bwMode="auto">
          <a:xfrm>
            <a:off x="979488" y="5040313"/>
            <a:ext cx="4703762" cy="881062"/>
            <a:chOff x="703" y="3364"/>
            <a:chExt cx="2963" cy="555"/>
          </a:xfrm>
        </p:grpSpPr>
        <p:sp>
          <p:nvSpPr>
            <p:cNvPr id="12" name="Line 141"/>
            <p:cNvSpPr>
              <a:spLocks noChangeShapeType="1"/>
            </p:cNvSpPr>
            <p:nvPr/>
          </p:nvSpPr>
          <p:spPr bwMode="auto">
            <a:xfrm>
              <a:off x="2202" y="3376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42"/>
            <p:cNvSpPr txBox="1">
              <a:spLocks noChangeArrowheads="1"/>
            </p:cNvSpPr>
            <p:nvPr/>
          </p:nvSpPr>
          <p:spPr bwMode="auto">
            <a:xfrm>
              <a:off x="2061" y="349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24</a:t>
              </a:r>
            </a:p>
          </p:txBody>
        </p:sp>
        <p:sp>
          <p:nvSpPr>
            <p:cNvPr id="14" name="Line 144"/>
            <p:cNvSpPr>
              <a:spLocks noChangeShapeType="1"/>
            </p:cNvSpPr>
            <p:nvPr/>
          </p:nvSpPr>
          <p:spPr bwMode="auto">
            <a:xfrm>
              <a:off x="1821" y="3382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5"/>
            <p:cNvSpPr txBox="1">
              <a:spLocks noChangeArrowheads="1"/>
            </p:cNvSpPr>
            <p:nvPr/>
          </p:nvSpPr>
          <p:spPr bwMode="auto">
            <a:xfrm>
              <a:off x="1686" y="349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</a:t>
              </a:r>
            </a:p>
          </p:txBody>
        </p:sp>
        <p:sp>
          <p:nvSpPr>
            <p:cNvPr id="16" name="Line 156"/>
            <p:cNvSpPr>
              <a:spLocks noChangeShapeType="1"/>
            </p:cNvSpPr>
            <p:nvPr/>
          </p:nvSpPr>
          <p:spPr bwMode="auto">
            <a:xfrm flipV="1">
              <a:off x="828" y="3373"/>
              <a:ext cx="26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8"/>
            <p:cNvSpPr txBox="1">
              <a:spLocks noChangeArrowheads="1"/>
            </p:cNvSpPr>
            <p:nvPr/>
          </p:nvSpPr>
          <p:spPr bwMode="auto">
            <a:xfrm>
              <a:off x="1714" y="3688"/>
              <a:ext cx="1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Millions of pizzas per week</a:t>
              </a:r>
            </a:p>
          </p:txBody>
        </p:sp>
        <p:sp>
          <p:nvSpPr>
            <p:cNvPr id="18" name="Line 173"/>
            <p:cNvSpPr>
              <a:spLocks noChangeShapeType="1"/>
            </p:cNvSpPr>
            <p:nvPr/>
          </p:nvSpPr>
          <p:spPr bwMode="auto">
            <a:xfrm>
              <a:off x="2698" y="3364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74"/>
            <p:cNvSpPr txBox="1">
              <a:spLocks noChangeArrowheads="1"/>
            </p:cNvSpPr>
            <p:nvPr/>
          </p:nvSpPr>
          <p:spPr bwMode="auto">
            <a:xfrm>
              <a:off x="2563" y="3495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30</a:t>
              </a:r>
            </a:p>
          </p:txBody>
        </p:sp>
        <p:sp>
          <p:nvSpPr>
            <p:cNvPr id="20" name="Text Box 129"/>
            <p:cNvSpPr txBox="1">
              <a:spLocks noChangeArrowheads="1"/>
            </p:cNvSpPr>
            <p:nvPr/>
          </p:nvSpPr>
          <p:spPr bwMode="auto">
            <a:xfrm>
              <a:off x="703" y="3495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</p:grpSp>
      <p:grpSp>
        <p:nvGrpSpPr>
          <p:cNvPr id="21" name="Group 66"/>
          <p:cNvGrpSpPr>
            <a:grpSpLocks/>
          </p:cNvGrpSpPr>
          <p:nvPr/>
        </p:nvGrpSpPr>
        <p:grpSpPr bwMode="auto">
          <a:xfrm>
            <a:off x="258763" y="1406525"/>
            <a:ext cx="952500" cy="3643313"/>
            <a:chOff x="249" y="1075"/>
            <a:chExt cx="600" cy="2295"/>
          </a:xfrm>
        </p:grpSpPr>
        <p:sp>
          <p:nvSpPr>
            <p:cNvPr id="22" name="Line 132"/>
            <p:cNvSpPr>
              <a:spLocks noChangeShapeType="1"/>
            </p:cNvSpPr>
            <p:nvPr/>
          </p:nvSpPr>
          <p:spPr bwMode="auto">
            <a:xfrm flipH="1">
              <a:off x="730" y="2224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33"/>
            <p:cNvSpPr txBox="1">
              <a:spLocks noChangeArrowheads="1"/>
            </p:cNvSpPr>
            <p:nvPr/>
          </p:nvSpPr>
          <p:spPr bwMode="auto">
            <a:xfrm>
              <a:off x="572" y="211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9</a:t>
              </a:r>
            </a:p>
          </p:txBody>
        </p:sp>
        <p:sp>
          <p:nvSpPr>
            <p:cNvPr id="24" name="Text Box 153"/>
            <p:cNvSpPr txBox="1">
              <a:spLocks noChangeArrowheads="1"/>
            </p:cNvSpPr>
            <p:nvPr/>
          </p:nvSpPr>
          <p:spPr bwMode="auto">
            <a:xfrm>
              <a:off x="365" y="1723"/>
              <a:ext cx="3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$12</a:t>
              </a:r>
            </a:p>
          </p:txBody>
        </p:sp>
        <p:sp>
          <p:nvSpPr>
            <p:cNvPr id="25" name="Line 154"/>
            <p:cNvSpPr>
              <a:spLocks noChangeShapeType="1"/>
            </p:cNvSpPr>
            <p:nvPr/>
          </p:nvSpPr>
          <p:spPr bwMode="auto">
            <a:xfrm flipH="1">
              <a:off x="724" y="1840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60"/>
            <p:cNvSpPr>
              <a:spLocks noChangeShapeType="1"/>
            </p:cNvSpPr>
            <p:nvPr/>
          </p:nvSpPr>
          <p:spPr bwMode="auto">
            <a:xfrm flipV="1">
              <a:off x="834" y="1075"/>
              <a:ext cx="8" cy="22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62"/>
            <p:cNvSpPr txBox="1">
              <a:spLocks noChangeArrowheads="1"/>
            </p:cNvSpPr>
            <p:nvPr/>
          </p:nvSpPr>
          <p:spPr bwMode="auto">
            <a:xfrm rot="-5400000">
              <a:off x="-169" y="1568"/>
              <a:ext cx="1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Price per pizza</a:t>
              </a:r>
            </a:p>
          </p:txBody>
        </p:sp>
      </p:grp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2752725" y="3224213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V="1">
            <a:off x="3365500" y="2595563"/>
            <a:ext cx="0" cy="2466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flipV="1">
            <a:off x="4146550" y="3230563"/>
            <a:ext cx="0" cy="1831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68"/>
          <p:cNvGrpSpPr>
            <a:grpSpLocks/>
          </p:cNvGrpSpPr>
          <p:nvPr/>
        </p:nvGrpSpPr>
        <p:grpSpPr bwMode="auto">
          <a:xfrm>
            <a:off x="1343025" y="2252663"/>
            <a:ext cx="3411538" cy="2406650"/>
            <a:chOff x="932" y="1608"/>
            <a:chExt cx="2149" cy="1516"/>
          </a:xfrm>
        </p:grpSpPr>
        <p:sp>
          <p:nvSpPr>
            <p:cNvPr id="32" name="Line 185"/>
            <p:cNvSpPr>
              <a:spLocks noChangeShapeType="1"/>
            </p:cNvSpPr>
            <p:nvPr/>
          </p:nvSpPr>
          <p:spPr bwMode="auto">
            <a:xfrm>
              <a:off x="932" y="1608"/>
              <a:ext cx="1913" cy="13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4"/>
            <p:cNvSpPr txBox="1">
              <a:spLocks noChangeArrowheads="1"/>
            </p:cNvSpPr>
            <p:nvPr/>
          </p:nvSpPr>
          <p:spPr bwMode="auto">
            <a:xfrm>
              <a:off x="2861" y="2893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</p:grpSp>
      <p:grpSp>
        <p:nvGrpSpPr>
          <p:cNvPr id="34" name="Group 69"/>
          <p:cNvGrpSpPr>
            <a:grpSpLocks/>
          </p:cNvGrpSpPr>
          <p:nvPr/>
        </p:nvGrpSpPr>
        <p:grpSpPr bwMode="auto">
          <a:xfrm>
            <a:off x="1196975" y="2895600"/>
            <a:ext cx="2058988" cy="412750"/>
            <a:chOff x="840" y="2013"/>
            <a:chExt cx="1297" cy="260"/>
          </a:xfrm>
        </p:grpSpPr>
        <p:sp>
          <p:nvSpPr>
            <p:cNvPr id="35" name="Line 47"/>
            <p:cNvSpPr>
              <a:spLocks noChangeShapeType="1"/>
            </p:cNvSpPr>
            <p:nvPr/>
          </p:nvSpPr>
          <p:spPr bwMode="auto">
            <a:xfrm>
              <a:off x="840" y="2224"/>
              <a:ext cx="9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84"/>
            <p:cNvSpPr txBox="1">
              <a:spLocks noChangeArrowheads="1"/>
            </p:cNvSpPr>
            <p:nvPr/>
          </p:nvSpPr>
          <p:spPr bwMode="auto">
            <a:xfrm>
              <a:off x="1941" y="201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c</a:t>
              </a:r>
            </a:p>
          </p:txBody>
        </p:sp>
        <p:sp>
          <p:nvSpPr>
            <p:cNvPr id="37" name="Freeform 166"/>
            <p:cNvSpPr>
              <a:spLocks/>
            </p:cNvSpPr>
            <p:nvPr/>
          </p:nvSpPr>
          <p:spPr bwMode="auto">
            <a:xfrm>
              <a:off x="1764" y="2187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70"/>
          <p:cNvGrpSpPr>
            <a:grpSpLocks/>
          </p:cNvGrpSpPr>
          <p:nvPr/>
        </p:nvGrpSpPr>
        <p:grpSpPr bwMode="auto">
          <a:xfrm>
            <a:off x="2092325" y="1770063"/>
            <a:ext cx="3368675" cy="2270125"/>
            <a:chOff x="1404" y="1304"/>
            <a:chExt cx="2122" cy="1430"/>
          </a:xfrm>
        </p:grpSpPr>
        <p:sp>
          <p:nvSpPr>
            <p:cNvPr id="39" name="Line 185"/>
            <p:cNvSpPr>
              <a:spLocks noChangeShapeType="1"/>
            </p:cNvSpPr>
            <p:nvPr/>
          </p:nvSpPr>
          <p:spPr bwMode="auto">
            <a:xfrm>
              <a:off x="1404" y="1304"/>
              <a:ext cx="1793" cy="127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84"/>
            <p:cNvSpPr txBox="1">
              <a:spLocks noChangeArrowheads="1"/>
            </p:cNvSpPr>
            <p:nvPr/>
          </p:nvSpPr>
          <p:spPr bwMode="auto">
            <a:xfrm>
              <a:off x="3269" y="2501"/>
              <a:ext cx="2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 smtClean="0"/>
                <a:t>D′</a:t>
              </a:r>
              <a:endParaRPr lang="en-US" sz="1800" b="1" i="1" dirty="0"/>
            </a:p>
          </p:txBody>
        </p:sp>
      </p:grpSp>
      <p:grpSp>
        <p:nvGrpSpPr>
          <p:cNvPr id="41" name="Group 72"/>
          <p:cNvGrpSpPr>
            <a:grpSpLocks/>
          </p:cNvGrpSpPr>
          <p:nvPr/>
        </p:nvGrpSpPr>
        <p:grpSpPr bwMode="auto">
          <a:xfrm>
            <a:off x="1184275" y="2387600"/>
            <a:ext cx="2605088" cy="366713"/>
            <a:chOff x="832" y="1693"/>
            <a:chExt cx="1641" cy="231"/>
          </a:xfrm>
        </p:grpSpPr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832" y="1840"/>
              <a:ext cx="13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84"/>
            <p:cNvSpPr txBox="1">
              <a:spLocks noChangeArrowheads="1"/>
            </p:cNvSpPr>
            <p:nvPr/>
          </p:nvSpPr>
          <p:spPr bwMode="auto">
            <a:xfrm>
              <a:off x="2269" y="169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g</a:t>
              </a: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2148" y="1811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Line 62"/>
          <p:cNvSpPr>
            <a:spLocks noChangeShapeType="1"/>
          </p:cNvSpPr>
          <p:nvPr/>
        </p:nvSpPr>
        <p:spPr bwMode="auto">
          <a:xfrm>
            <a:off x="2733675" y="3230563"/>
            <a:ext cx="14255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71"/>
          <p:cNvGrpSpPr>
            <a:grpSpLocks/>
          </p:cNvGrpSpPr>
          <p:nvPr/>
        </p:nvGrpSpPr>
        <p:grpSpPr bwMode="auto">
          <a:xfrm>
            <a:off x="1666875" y="2328863"/>
            <a:ext cx="2959100" cy="1358900"/>
            <a:chOff x="1136" y="1656"/>
            <a:chExt cx="1864" cy="856"/>
          </a:xfrm>
        </p:grpSpPr>
        <p:sp>
          <p:nvSpPr>
            <p:cNvPr id="47" name="Line 63"/>
            <p:cNvSpPr>
              <a:spLocks noChangeShapeType="1"/>
            </p:cNvSpPr>
            <p:nvPr/>
          </p:nvSpPr>
          <p:spPr bwMode="auto">
            <a:xfrm>
              <a:off x="1136" y="1656"/>
              <a:ext cx="63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64"/>
            <p:cNvSpPr>
              <a:spLocks noChangeShapeType="1"/>
            </p:cNvSpPr>
            <p:nvPr/>
          </p:nvSpPr>
          <p:spPr bwMode="auto">
            <a:xfrm>
              <a:off x="2336" y="2512"/>
              <a:ext cx="6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0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28" grpId="0" animBg="1"/>
      <p:bldP spid="29" grpId="0" animBg="1"/>
      <p:bldP spid="30" grpId="0" animBg="1"/>
      <p:bldP spid="4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Demand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demand decreases</a:t>
            </a:r>
            <a:endParaRPr lang="en-US" dirty="0"/>
          </a:p>
          <a:p>
            <a:pPr lvl="1"/>
            <a:r>
              <a:rPr lang="en-US" dirty="0" smtClean="0"/>
              <a:t>Leftward </a:t>
            </a:r>
            <a:r>
              <a:rPr lang="en-US" dirty="0"/>
              <a:t>shift of </a:t>
            </a:r>
            <a:r>
              <a:rPr lang="en-US" dirty="0" smtClean="0"/>
              <a:t>the demand </a:t>
            </a:r>
            <a:r>
              <a:rPr lang="en-US" dirty="0"/>
              <a:t>curve</a:t>
            </a:r>
          </a:p>
          <a:p>
            <a:pPr lvl="1"/>
            <a:r>
              <a:rPr lang="en-US" dirty="0" smtClean="0"/>
              <a:t>At the initial price: surplus</a:t>
            </a:r>
          </a:p>
          <a:p>
            <a:pPr lvl="2"/>
            <a:r>
              <a:rPr lang="en-US" dirty="0" smtClean="0"/>
              <a:t>Puts downward </a:t>
            </a:r>
            <a:r>
              <a:rPr lang="en-US" dirty="0"/>
              <a:t>pressure on </a:t>
            </a:r>
            <a:r>
              <a:rPr lang="en-US" i="1" dirty="0" smtClean="0"/>
              <a:t>p</a:t>
            </a:r>
            <a:endParaRPr lang="en-US" i="1" dirty="0"/>
          </a:p>
          <a:p>
            <a:pPr lvl="2"/>
            <a:r>
              <a:rPr lang="en-US" i="1" dirty="0"/>
              <a:t>Q</a:t>
            </a:r>
            <a:r>
              <a:rPr lang="en-US" i="1" baseline="-25000" dirty="0"/>
              <a:t>D</a:t>
            </a:r>
            <a:r>
              <a:rPr lang="en-US" dirty="0"/>
              <a:t> </a:t>
            </a:r>
            <a:r>
              <a:rPr lang="en-US" dirty="0" smtClean="0"/>
              <a:t>increases</a:t>
            </a:r>
          </a:p>
          <a:p>
            <a:pPr lvl="2"/>
            <a:r>
              <a:rPr lang="en-US" i="1" dirty="0" smtClean="0"/>
              <a:t>Q</a:t>
            </a:r>
            <a:r>
              <a:rPr lang="en-US" i="1" baseline="-25000" dirty="0" smtClean="0"/>
              <a:t>S</a:t>
            </a:r>
            <a:r>
              <a:rPr lang="en-US" dirty="0" smtClean="0"/>
              <a:t> decreases</a:t>
            </a:r>
            <a:endParaRPr lang="en-US" dirty="0"/>
          </a:p>
          <a:p>
            <a:pPr lvl="1"/>
            <a:r>
              <a:rPr lang="en-US" dirty="0"/>
              <a:t>New </a:t>
            </a:r>
            <a:r>
              <a:rPr lang="en-US" dirty="0" smtClean="0"/>
              <a:t>equilibrium</a:t>
            </a:r>
          </a:p>
          <a:p>
            <a:pPr lvl="2"/>
            <a:r>
              <a:rPr lang="en-US" dirty="0" smtClean="0"/>
              <a:t>Lower price and lower quantity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682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Demand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Substitution effect of a price change</a:t>
            </a:r>
          </a:p>
          <a:p>
            <a:pPr lvl="1"/>
            <a:r>
              <a:rPr lang="en-US" dirty="0" smtClean="0"/>
              <a:t>When the price of a good falls</a:t>
            </a:r>
          </a:p>
          <a:p>
            <a:pPr lvl="2"/>
            <a:r>
              <a:rPr lang="en-US" dirty="0" smtClean="0"/>
              <a:t>That good becomes cheaper compared to other goods </a:t>
            </a:r>
          </a:p>
          <a:p>
            <a:pPr lvl="2"/>
            <a:r>
              <a:rPr lang="en-US" dirty="0" smtClean="0"/>
              <a:t>Consumers tend to substitute that good for other goods</a:t>
            </a:r>
          </a:p>
          <a:p>
            <a:pPr lvl="1"/>
            <a:r>
              <a:rPr lang="en-US" dirty="0" smtClean="0"/>
              <a:t>Caused by a change in the relative price</a:t>
            </a:r>
          </a:p>
          <a:p>
            <a:r>
              <a:rPr lang="en-US" dirty="0" smtClean="0"/>
              <a:t>Relative price</a:t>
            </a:r>
          </a:p>
          <a:p>
            <a:pPr lvl="1"/>
            <a:r>
              <a:rPr lang="en-US" dirty="0" smtClean="0"/>
              <a:t>Price of a good relative to the prices of other goods</a:t>
            </a:r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100" smtClean="0">
                <a:cs typeface="Arial" charset="0"/>
              </a:rPr>
              <a:t>© 2017 Cengage Learning®. May not be scanned, copied or duplicated, or posted to a publicly accessible website, in whole or in part.</a:t>
            </a:r>
            <a:endParaRPr lang="en-US" sz="1100" smtClean="0"/>
          </a:p>
        </p:txBody>
      </p:sp>
    </p:spTree>
    <p:extLst>
      <p:ext uri="{BB962C8B-B14F-4D97-AF65-F5344CB8AC3E}">
        <p14:creationId xmlns:p14="http://schemas.microsoft.com/office/powerpoint/2010/main" val="52166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Supply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Factors that can affect </a:t>
            </a:r>
            <a:r>
              <a:rPr lang="en-US" dirty="0" smtClean="0"/>
              <a:t>market supply</a:t>
            </a:r>
          </a:p>
          <a:p>
            <a:pPr marL="1047750" lvl="1" indent="-647700">
              <a:buFontTx/>
              <a:buAutoNum type="arabicPeriod"/>
            </a:pPr>
            <a:r>
              <a:rPr lang="en-US" dirty="0"/>
              <a:t>State of </a:t>
            </a:r>
            <a:r>
              <a:rPr lang="en-US" dirty="0" smtClean="0"/>
              <a:t>technology and know-how</a:t>
            </a:r>
            <a:endParaRPr lang="en-US" dirty="0"/>
          </a:p>
          <a:p>
            <a:pPr marL="1047750" lvl="1" indent="-647700">
              <a:buFontTx/>
              <a:buAutoNum type="arabicPeriod"/>
            </a:pPr>
            <a:r>
              <a:rPr lang="en-US" dirty="0"/>
              <a:t>Prices of resources</a:t>
            </a:r>
          </a:p>
          <a:p>
            <a:pPr marL="1047750" lvl="1" indent="-647700">
              <a:buFontTx/>
              <a:buAutoNum type="arabicPeriod"/>
            </a:pPr>
            <a:r>
              <a:rPr lang="en-US" dirty="0"/>
              <a:t>Prices of other goods</a:t>
            </a:r>
          </a:p>
          <a:p>
            <a:pPr marL="1047750" lvl="1" indent="-647700">
              <a:buFontTx/>
              <a:buAutoNum type="arabicPeriod"/>
            </a:pPr>
            <a:r>
              <a:rPr lang="en-US" dirty="0"/>
              <a:t>Producer expectations</a:t>
            </a:r>
          </a:p>
          <a:p>
            <a:pPr marL="1047750" lvl="1" indent="-647700">
              <a:buFontTx/>
              <a:buAutoNum type="arabicPeriod"/>
            </a:pPr>
            <a:r>
              <a:rPr lang="en-US" dirty="0"/>
              <a:t>Number of producers in the market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17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Supply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in the supply of pizza due to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Technological </a:t>
            </a:r>
            <a:r>
              <a:rPr lang="en-US" dirty="0"/>
              <a:t>breakthrough in pizza </a:t>
            </a:r>
            <a:r>
              <a:rPr lang="en-US" dirty="0" smtClean="0"/>
              <a:t>ovens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Reduction </a:t>
            </a:r>
            <a:r>
              <a:rPr lang="en-US" dirty="0"/>
              <a:t>in the price of a </a:t>
            </a:r>
            <a:r>
              <a:rPr lang="en-US" dirty="0" smtClean="0"/>
              <a:t>resource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Decline </a:t>
            </a:r>
            <a:r>
              <a:rPr lang="en-US" dirty="0"/>
              <a:t>in </a:t>
            </a:r>
            <a:r>
              <a:rPr lang="en-US" dirty="0" smtClean="0"/>
              <a:t>the price </a:t>
            </a:r>
            <a:r>
              <a:rPr lang="en-US" dirty="0"/>
              <a:t>of another </a:t>
            </a:r>
            <a:r>
              <a:rPr lang="en-US" dirty="0" smtClean="0"/>
              <a:t>good produced with these resources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Change </a:t>
            </a:r>
            <a:r>
              <a:rPr lang="en-US" dirty="0"/>
              <a:t>in expectations that </a:t>
            </a:r>
            <a:r>
              <a:rPr lang="en-US" dirty="0" smtClean="0"/>
              <a:t>encourages pizza </a:t>
            </a:r>
            <a:r>
              <a:rPr lang="en-US" dirty="0"/>
              <a:t>makers to expand production </a:t>
            </a:r>
            <a:r>
              <a:rPr lang="en-US" dirty="0" smtClean="0"/>
              <a:t>now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Increase </a:t>
            </a:r>
            <a:r>
              <a:rPr lang="en-US" dirty="0"/>
              <a:t>in the number of pizzerias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586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Supply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supply increases</a:t>
            </a:r>
          </a:p>
          <a:p>
            <a:pPr lvl="1"/>
            <a:r>
              <a:rPr lang="en-US" dirty="0"/>
              <a:t>Rightward shift of </a:t>
            </a:r>
            <a:r>
              <a:rPr lang="en-US" dirty="0" smtClean="0"/>
              <a:t>the supply curve </a:t>
            </a:r>
            <a:r>
              <a:rPr lang="en-US" dirty="0"/>
              <a:t>curve</a:t>
            </a:r>
          </a:p>
          <a:p>
            <a:pPr lvl="1"/>
            <a:r>
              <a:rPr lang="en-US" dirty="0" smtClean="0"/>
              <a:t>At the initial price: surplus</a:t>
            </a:r>
          </a:p>
          <a:p>
            <a:pPr lvl="2"/>
            <a:r>
              <a:rPr lang="en-US" dirty="0" smtClean="0"/>
              <a:t>Downward </a:t>
            </a:r>
            <a:r>
              <a:rPr lang="en-US" dirty="0"/>
              <a:t>pressure on </a:t>
            </a:r>
            <a:r>
              <a:rPr lang="en-US" i="1" dirty="0" smtClean="0"/>
              <a:t>p</a:t>
            </a:r>
            <a:endParaRPr lang="en-US" i="1" dirty="0"/>
          </a:p>
          <a:p>
            <a:pPr lvl="2"/>
            <a:r>
              <a:rPr lang="en-US" i="1" dirty="0"/>
              <a:t>Q</a:t>
            </a:r>
            <a:r>
              <a:rPr lang="en-US" i="1" baseline="-25000" dirty="0"/>
              <a:t>D</a:t>
            </a:r>
            <a:r>
              <a:rPr lang="en-US" dirty="0"/>
              <a:t> </a:t>
            </a:r>
            <a:r>
              <a:rPr lang="en-US" dirty="0" smtClean="0"/>
              <a:t>increases</a:t>
            </a:r>
          </a:p>
          <a:p>
            <a:pPr lvl="2"/>
            <a:r>
              <a:rPr lang="en-US" i="1" dirty="0" smtClean="0"/>
              <a:t>Q</a:t>
            </a:r>
            <a:r>
              <a:rPr lang="en-US" i="1" baseline="-25000" dirty="0" smtClean="0"/>
              <a:t>S</a:t>
            </a:r>
            <a:r>
              <a:rPr lang="en-US" dirty="0" smtClean="0"/>
              <a:t> </a:t>
            </a:r>
            <a:r>
              <a:rPr lang="en-US" dirty="0"/>
              <a:t>decreases</a:t>
            </a:r>
          </a:p>
          <a:p>
            <a:pPr lvl="1"/>
            <a:r>
              <a:rPr lang="en-US" dirty="0"/>
              <a:t>New </a:t>
            </a:r>
            <a:r>
              <a:rPr lang="en-US" dirty="0" smtClean="0"/>
              <a:t>equilibrium </a:t>
            </a:r>
            <a:endParaRPr lang="en-US" dirty="0"/>
          </a:p>
          <a:p>
            <a:pPr lvl="2"/>
            <a:r>
              <a:rPr lang="en-US" dirty="0" smtClean="0"/>
              <a:t>Lower price and higher quantity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665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Shifts of the Supply Curve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supply decreases</a:t>
            </a:r>
          </a:p>
          <a:p>
            <a:pPr lvl="1"/>
            <a:r>
              <a:rPr lang="en-US" dirty="0" smtClean="0"/>
              <a:t>Leftward </a:t>
            </a:r>
            <a:r>
              <a:rPr lang="en-US" dirty="0"/>
              <a:t>shift of </a:t>
            </a:r>
            <a:r>
              <a:rPr lang="en-US" dirty="0" smtClean="0"/>
              <a:t>the supply curve </a:t>
            </a:r>
            <a:r>
              <a:rPr lang="en-US" dirty="0"/>
              <a:t>curve</a:t>
            </a:r>
          </a:p>
          <a:p>
            <a:pPr lvl="1"/>
            <a:r>
              <a:rPr lang="en-US" dirty="0" smtClean="0"/>
              <a:t>At the initial price: shortage</a:t>
            </a:r>
          </a:p>
          <a:p>
            <a:pPr lvl="2"/>
            <a:r>
              <a:rPr lang="en-US" dirty="0" smtClean="0"/>
              <a:t>Upward </a:t>
            </a:r>
            <a:r>
              <a:rPr lang="en-US" dirty="0"/>
              <a:t>pressure on </a:t>
            </a:r>
            <a:r>
              <a:rPr lang="en-US" i="1" dirty="0" smtClean="0"/>
              <a:t>p</a:t>
            </a:r>
            <a:endParaRPr lang="en-US" i="1" dirty="0"/>
          </a:p>
          <a:p>
            <a:pPr lvl="2"/>
            <a:r>
              <a:rPr lang="en-US" i="1" dirty="0"/>
              <a:t>Q</a:t>
            </a:r>
            <a:r>
              <a:rPr lang="en-US" i="1" baseline="-25000" dirty="0"/>
              <a:t>D</a:t>
            </a:r>
            <a:r>
              <a:rPr lang="en-US" dirty="0"/>
              <a:t> </a:t>
            </a:r>
            <a:r>
              <a:rPr lang="en-US" dirty="0" smtClean="0"/>
              <a:t>decreases</a:t>
            </a:r>
          </a:p>
          <a:p>
            <a:pPr lvl="2"/>
            <a:r>
              <a:rPr lang="en-US" i="1" dirty="0" smtClean="0"/>
              <a:t>Q</a:t>
            </a:r>
            <a:r>
              <a:rPr lang="en-US" i="1" baseline="-25000" dirty="0" smtClean="0"/>
              <a:t>S</a:t>
            </a:r>
            <a:r>
              <a:rPr lang="en-US" dirty="0" smtClean="0"/>
              <a:t> increases</a:t>
            </a:r>
            <a:endParaRPr lang="en-US" dirty="0"/>
          </a:p>
          <a:p>
            <a:pPr lvl="1"/>
            <a:r>
              <a:rPr lang="en-US" dirty="0"/>
              <a:t>New </a:t>
            </a:r>
            <a:r>
              <a:rPr lang="en-US" dirty="0" smtClean="0"/>
              <a:t>equilibrium </a:t>
            </a:r>
            <a:endParaRPr lang="en-US" dirty="0"/>
          </a:p>
          <a:p>
            <a:pPr lvl="2"/>
            <a:r>
              <a:rPr lang="en-US" dirty="0" smtClean="0"/>
              <a:t>Higher price and lower quantity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32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7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Effects of an Increase in Market Supply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An increase in supply is shown by a shift of the supply curve rightward, from </a:t>
            </a:r>
            <a:r>
              <a:rPr lang="en-US" i="1" dirty="0"/>
              <a:t>S </a:t>
            </a:r>
            <a:r>
              <a:rPr lang="en-US" dirty="0"/>
              <a:t>to </a:t>
            </a:r>
            <a:r>
              <a:rPr lang="en-US" i="1" dirty="0"/>
              <a:t>S’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Quantity supplied exceeds quantity </a:t>
            </a:r>
            <a:r>
              <a:rPr lang="en-US" dirty="0"/>
              <a:t>demanded at the original price of $9 per pizza, putting downward pressure on the price.</a:t>
            </a:r>
          </a:p>
          <a:p>
            <a:r>
              <a:rPr lang="en-US" dirty="0"/>
              <a:t>As the price falls, quantity supplied decreases along supply curve </a:t>
            </a:r>
            <a:r>
              <a:rPr lang="en-US" i="1" dirty="0"/>
              <a:t>S’</a:t>
            </a:r>
            <a:r>
              <a:rPr lang="en-US" dirty="0"/>
              <a:t>, and quantity demanded </a:t>
            </a:r>
            <a:r>
              <a:rPr lang="en-US" dirty="0" smtClean="0"/>
              <a:t>increases along </a:t>
            </a:r>
            <a:r>
              <a:rPr lang="en-US" dirty="0"/>
              <a:t>demand curve </a:t>
            </a:r>
            <a:r>
              <a:rPr lang="en-US" i="1" dirty="0"/>
              <a:t>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new </a:t>
            </a:r>
            <a:r>
              <a:rPr lang="en-US" dirty="0" smtClean="0"/>
              <a:t>equilibrium </a:t>
            </a:r>
            <a:r>
              <a:rPr lang="en-US" dirty="0"/>
              <a:t>price of $6 is reached at point </a:t>
            </a:r>
            <a:r>
              <a:rPr lang="en-US" i="1" dirty="0"/>
              <a:t>d</a:t>
            </a:r>
            <a:r>
              <a:rPr lang="en-US" dirty="0"/>
              <a:t>, where quantity </a:t>
            </a:r>
            <a:r>
              <a:rPr lang="en-US" dirty="0" smtClean="0"/>
              <a:t>demanded once </a:t>
            </a:r>
            <a:r>
              <a:rPr lang="en-US" dirty="0"/>
              <a:t>again equals quantity supplied.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87450" y="1609725"/>
            <a:ext cx="3262313" cy="33480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8" name="Group 66"/>
          <p:cNvGrpSpPr>
            <a:grpSpLocks/>
          </p:cNvGrpSpPr>
          <p:nvPr/>
        </p:nvGrpSpPr>
        <p:grpSpPr bwMode="auto">
          <a:xfrm>
            <a:off x="1373188" y="1631950"/>
            <a:ext cx="2678112" cy="2638425"/>
            <a:chOff x="968" y="1234"/>
            <a:chExt cx="1687" cy="1662"/>
          </a:xfrm>
        </p:grpSpPr>
        <p:sp>
          <p:nvSpPr>
            <p:cNvPr id="9" name="Line 185"/>
            <p:cNvSpPr>
              <a:spLocks noChangeShapeType="1"/>
            </p:cNvSpPr>
            <p:nvPr/>
          </p:nvSpPr>
          <p:spPr bwMode="auto">
            <a:xfrm flipV="1">
              <a:off x="968" y="1390"/>
              <a:ext cx="1477" cy="150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184"/>
            <p:cNvSpPr txBox="1">
              <a:spLocks noChangeArrowheads="1"/>
            </p:cNvSpPr>
            <p:nvPr/>
          </p:nvSpPr>
          <p:spPr bwMode="auto">
            <a:xfrm>
              <a:off x="2443" y="123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S</a:t>
              </a:r>
            </a:p>
          </p:txBody>
        </p:sp>
      </p:grpSp>
      <p:grpSp>
        <p:nvGrpSpPr>
          <p:cNvPr id="11" name="Group 63"/>
          <p:cNvGrpSpPr>
            <a:grpSpLocks/>
          </p:cNvGrpSpPr>
          <p:nvPr/>
        </p:nvGrpSpPr>
        <p:grpSpPr bwMode="auto">
          <a:xfrm>
            <a:off x="965200" y="4962525"/>
            <a:ext cx="3675063" cy="893763"/>
            <a:chOff x="711" y="3332"/>
            <a:chExt cx="2315" cy="563"/>
          </a:xfrm>
        </p:grpSpPr>
        <p:sp>
          <p:nvSpPr>
            <p:cNvPr id="12" name="Line 141"/>
            <p:cNvSpPr>
              <a:spLocks noChangeShapeType="1"/>
            </p:cNvSpPr>
            <p:nvPr/>
          </p:nvSpPr>
          <p:spPr bwMode="auto">
            <a:xfrm>
              <a:off x="2114" y="3344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42"/>
            <p:cNvSpPr txBox="1">
              <a:spLocks noChangeArrowheads="1"/>
            </p:cNvSpPr>
            <p:nvPr/>
          </p:nvSpPr>
          <p:spPr bwMode="auto">
            <a:xfrm>
              <a:off x="1973" y="346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26</a:t>
              </a:r>
            </a:p>
          </p:txBody>
        </p:sp>
        <p:sp>
          <p:nvSpPr>
            <p:cNvPr id="14" name="Line 144"/>
            <p:cNvSpPr>
              <a:spLocks noChangeShapeType="1"/>
            </p:cNvSpPr>
            <p:nvPr/>
          </p:nvSpPr>
          <p:spPr bwMode="auto">
            <a:xfrm>
              <a:off x="1653" y="3350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45"/>
            <p:cNvSpPr txBox="1">
              <a:spLocks noChangeArrowheads="1"/>
            </p:cNvSpPr>
            <p:nvPr/>
          </p:nvSpPr>
          <p:spPr bwMode="auto">
            <a:xfrm>
              <a:off x="1518" y="346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20</a:t>
              </a:r>
            </a:p>
          </p:txBody>
        </p:sp>
        <p:sp>
          <p:nvSpPr>
            <p:cNvPr id="16" name="Line 156"/>
            <p:cNvSpPr>
              <a:spLocks noChangeShapeType="1"/>
            </p:cNvSpPr>
            <p:nvPr/>
          </p:nvSpPr>
          <p:spPr bwMode="auto">
            <a:xfrm flipV="1">
              <a:off x="836" y="3341"/>
              <a:ext cx="20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158"/>
            <p:cNvSpPr txBox="1">
              <a:spLocks noChangeArrowheads="1"/>
            </p:cNvSpPr>
            <p:nvPr/>
          </p:nvSpPr>
          <p:spPr bwMode="auto">
            <a:xfrm>
              <a:off x="1074" y="3664"/>
              <a:ext cx="19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Millions of pizzas per week</a:t>
              </a:r>
            </a:p>
          </p:txBody>
        </p:sp>
        <p:sp>
          <p:nvSpPr>
            <p:cNvPr id="18" name="Line 173"/>
            <p:cNvSpPr>
              <a:spLocks noChangeShapeType="1"/>
            </p:cNvSpPr>
            <p:nvPr/>
          </p:nvSpPr>
          <p:spPr bwMode="auto">
            <a:xfrm>
              <a:off x="2522" y="3332"/>
              <a:ext cx="0" cy="1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74"/>
            <p:cNvSpPr txBox="1">
              <a:spLocks noChangeArrowheads="1"/>
            </p:cNvSpPr>
            <p:nvPr/>
          </p:nvSpPr>
          <p:spPr bwMode="auto">
            <a:xfrm>
              <a:off x="2387" y="3463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30</a:t>
              </a:r>
            </a:p>
          </p:txBody>
        </p:sp>
        <p:sp>
          <p:nvSpPr>
            <p:cNvPr id="20" name="Text Box 129"/>
            <p:cNvSpPr txBox="1">
              <a:spLocks noChangeArrowheads="1"/>
            </p:cNvSpPr>
            <p:nvPr/>
          </p:nvSpPr>
          <p:spPr bwMode="auto">
            <a:xfrm>
              <a:off x="711" y="3463"/>
              <a:ext cx="2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</p:grpSp>
      <p:grpSp>
        <p:nvGrpSpPr>
          <p:cNvPr id="21" name="Group 64"/>
          <p:cNvGrpSpPr>
            <a:grpSpLocks/>
          </p:cNvGrpSpPr>
          <p:nvPr/>
        </p:nvGrpSpPr>
        <p:grpSpPr bwMode="auto">
          <a:xfrm>
            <a:off x="257175" y="1582738"/>
            <a:ext cx="939800" cy="3389312"/>
            <a:chOff x="265" y="1203"/>
            <a:chExt cx="592" cy="2135"/>
          </a:xfrm>
        </p:grpSpPr>
        <p:sp>
          <p:nvSpPr>
            <p:cNvPr id="22" name="Line 132"/>
            <p:cNvSpPr>
              <a:spLocks noChangeShapeType="1"/>
            </p:cNvSpPr>
            <p:nvPr/>
          </p:nvSpPr>
          <p:spPr bwMode="auto">
            <a:xfrm flipH="1">
              <a:off x="738" y="219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33"/>
            <p:cNvSpPr txBox="1">
              <a:spLocks noChangeArrowheads="1"/>
            </p:cNvSpPr>
            <p:nvPr/>
          </p:nvSpPr>
          <p:spPr bwMode="auto">
            <a:xfrm>
              <a:off x="508" y="2078"/>
              <a:ext cx="27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$9</a:t>
              </a:r>
            </a:p>
          </p:txBody>
        </p:sp>
        <p:sp>
          <p:nvSpPr>
            <p:cNvPr id="24" name="Line 135"/>
            <p:cNvSpPr>
              <a:spLocks noChangeShapeType="1"/>
            </p:cNvSpPr>
            <p:nvPr/>
          </p:nvSpPr>
          <p:spPr bwMode="auto">
            <a:xfrm flipH="1">
              <a:off x="732" y="2609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 Box 136"/>
            <p:cNvSpPr txBox="1">
              <a:spLocks noChangeArrowheads="1"/>
            </p:cNvSpPr>
            <p:nvPr/>
          </p:nvSpPr>
          <p:spPr bwMode="auto">
            <a:xfrm>
              <a:off x="566" y="249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</a:t>
              </a:r>
            </a:p>
          </p:txBody>
        </p:sp>
        <p:sp>
          <p:nvSpPr>
            <p:cNvPr id="26" name="Line 160"/>
            <p:cNvSpPr>
              <a:spLocks noChangeShapeType="1"/>
            </p:cNvSpPr>
            <p:nvPr/>
          </p:nvSpPr>
          <p:spPr bwMode="auto">
            <a:xfrm flipV="1">
              <a:off x="842" y="1203"/>
              <a:ext cx="8" cy="2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62"/>
            <p:cNvSpPr txBox="1">
              <a:spLocks noChangeArrowheads="1"/>
            </p:cNvSpPr>
            <p:nvPr/>
          </p:nvSpPr>
          <p:spPr bwMode="auto">
            <a:xfrm rot="-5400000">
              <a:off x="-153" y="1936"/>
              <a:ext cx="1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Price per pizza</a:t>
              </a:r>
            </a:p>
          </p:txBody>
        </p:sp>
      </p:grp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2459038" y="3146425"/>
            <a:ext cx="0" cy="182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 flipV="1">
            <a:off x="3198813" y="3825875"/>
            <a:ext cx="0" cy="1158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41"/>
          <p:cNvSpPr>
            <a:spLocks noChangeShapeType="1"/>
          </p:cNvSpPr>
          <p:nvPr/>
        </p:nvSpPr>
        <p:spPr bwMode="auto">
          <a:xfrm flipV="1">
            <a:off x="3840163" y="3152775"/>
            <a:ext cx="0" cy="18319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" name="Group 65"/>
          <p:cNvGrpSpPr>
            <a:grpSpLocks/>
          </p:cNvGrpSpPr>
          <p:nvPr/>
        </p:nvGrpSpPr>
        <p:grpSpPr bwMode="auto">
          <a:xfrm>
            <a:off x="1341438" y="2085975"/>
            <a:ext cx="3043237" cy="2698750"/>
            <a:chOff x="948" y="1520"/>
            <a:chExt cx="1917" cy="1700"/>
          </a:xfrm>
        </p:grpSpPr>
        <p:sp>
          <p:nvSpPr>
            <p:cNvPr id="32" name="Line 185"/>
            <p:cNvSpPr>
              <a:spLocks noChangeShapeType="1"/>
            </p:cNvSpPr>
            <p:nvPr/>
          </p:nvSpPr>
          <p:spPr bwMode="auto">
            <a:xfrm>
              <a:off x="948" y="1520"/>
              <a:ext cx="1681" cy="160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84"/>
            <p:cNvSpPr txBox="1">
              <a:spLocks noChangeArrowheads="1"/>
            </p:cNvSpPr>
            <p:nvPr/>
          </p:nvSpPr>
          <p:spPr bwMode="auto">
            <a:xfrm>
              <a:off x="2645" y="2989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</p:grpSp>
      <p:grpSp>
        <p:nvGrpSpPr>
          <p:cNvPr id="34" name="Group 67"/>
          <p:cNvGrpSpPr>
            <a:grpSpLocks/>
          </p:cNvGrpSpPr>
          <p:nvPr/>
        </p:nvGrpSpPr>
        <p:grpSpPr bwMode="auto">
          <a:xfrm>
            <a:off x="1182688" y="2690813"/>
            <a:ext cx="1436687" cy="539750"/>
            <a:chOff x="848" y="1901"/>
            <a:chExt cx="905" cy="340"/>
          </a:xfrm>
        </p:grpSpPr>
        <p:sp>
          <p:nvSpPr>
            <p:cNvPr id="35" name="Line 47"/>
            <p:cNvSpPr>
              <a:spLocks noChangeShapeType="1"/>
            </p:cNvSpPr>
            <p:nvPr/>
          </p:nvSpPr>
          <p:spPr bwMode="auto">
            <a:xfrm>
              <a:off x="848" y="2192"/>
              <a:ext cx="8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Text Box 184"/>
            <p:cNvSpPr txBox="1">
              <a:spLocks noChangeArrowheads="1"/>
            </p:cNvSpPr>
            <p:nvPr/>
          </p:nvSpPr>
          <p:spPr bwMode="auto">
            <a:xfrm>
              <a:off x="1557" y="190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c</a:t>
              </a:r>
            </a:p>
          </p:txBody>
        </p:sp>
        <p:sp>
          <p:nvSpPr>
            <p:cNvPr id="37" name="Freeform 166"/>
            <p:cNvSpPr>
              <a:spLocks/>
            </p:cNvSpPr>
            <p:nvPr/>
          </p:nvSpPr>
          <p:spPr bwMode="auto">
            <a:xfrm>
              <a:off x="1596" y="2155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70"/>
          <p:cNvGrpSpPr>
            <a:grpSpLocks/>
          </p:cNvGrpSpPr>
          <p:nvPr/>
        </p:nvGrpSpPr>
        <p:grpSpPr bwMode="auto">
          <a:xfrm>
            <a:off x="2287587" y="2590800"/>
            <a:ext cx="2155824" cy="2187575"/>
            <a:chOff x="1544" y="1838"/>
            <a:chExt cx="1358" cy="1378"/>
          </a:xfrm>
        </p:grpSpPr>
        <p:sp>
          <p:nvSpPr>
            <p:cNvPr id="39" name="Line 185"/>
            <p:cNvSpPr>
              <a:spLocks noChangeShapeType="1"/>
            </p:cNvSpPr>
            <p:nvPr/>
          </p:nvSpPr>
          <p:spPr bwMode="auto">
            <a:xfrm flipV="1">
              <a:off x="1544" y="2046"/>
              <a:ext cx="1133" cy="117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 Box 184"/>
            <p:cNvSpPr txBox="1">
              <a:spLocks noChangeArrowheads="1"/>
            </p:cNvSpPr>
            <p:nvPr/>
          </p:nvSpPr>
          <p:spPr bwMode="auto">
            <a:xfrm>
              <a:off x="2653" y="1838"/>
              <a:ext cx="24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 smtClean="0"/>
                <a:t>S′</a:t>
              </a:r>
              <a:endParaRPr lang="en-US" sz="1800" b="1" i="1" dirty="0"/>
            </a:p>
          </p:txBody>
        </p:sp>
      </p:grpSp>
      <p:grpSp>
        <p:nvGrpSpPr>
          <p:cNvPr id="41" name="Group 72"/>
          <p:cNvGrpSpPr>
            <a:grpSpLocks/>
          </p:cNvGrpSpPr>
          <p:nvPr/>
        </p:nvGrpSpPr>
        <p:grpSpPr bwMode="auto">
          <a:xfrm>
            <a:off x="1169988" y="3694113"/>
            <a:ext cx="2541587" cy="366712"/>
            <a:chOff x="840" y="2533"/>
            <a:chExt cx="1601" cy="231"/>
          </a:xfrm>
        </p:grpSpPr>
        <p:sp>
          <p:nvSpPr>
            <p:cNvPr id="42" name="Line 35"/>
            <p:cNvSpPr>
              <a:spLocks noChangeShapeType="1"/>
            </p:cNvSpPr>
            <p:nvPr/>
          </p:nvSpPr>
          <p:spPr bwMode="auto">
            <a:xfrm>
              <a:off x="840" y="2612"/>
              <a:ext cx="1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Text Box 184"/>
            <p:cNvSpPr txBox="1">
              <a:spLocks noChangeArrowheads="1"/>
            </p:cNvSpPr>
            <p:nvPr/>
          </p:nvSpPr>
          <p:spPr bwMode="auto">
            <a:xfrm>
              <a:off x="2237" y="2533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  <p:sp>
          <p:nvSpPr>
            <p:cNvPr id="44" name="Freeform 166"/>
            <p:cNvSpPr>
              <a:spLocks/>
            </p:cNvSpPr>
            <p:nvPr/>
          </p:nvSpPr>
          <p:spPr bwMode="auto">
            <a:xfrm>
              <a:off x="2068" y="2579"/>
              <a:ext cx="91" cy="86"/>
            </a:xfrm>
            <a:custGeom>
              <a:avLst/>
              <a:gdLst>
                <a:gd name="T0" fmla="*/ 16 w 106"/>
                <a:gd name="T1" fmla="*/ 446 h 68"/>
                <a:gd name="T2" fmla="*/ 16 w 106"/>
                <a:gd name="T3" fmla="*/ 446 h 68"/>
                <a:gd name="T4" fmla="*/ 22 w 106"/>
                <a:gd name="T5" fmla="*/ 427 h 68"/>
                <a:gd name="T6" fmla="*/ 27 w 106"/>
                <a:gd name="T7" fmla="*/ 376 h 68"/>
                <a:gd name="T8" fmla="*/ 29 w 106"/>
                <a:gd name="T9" fmla="*/ 292 h 68"/>
                <a:gd name="T10" fmla="*/ 32 w 106"/>
                <a:gd name="T11" fmla="*/ 206 h 68"/>
                <a:gd name="T12" fmla="*/ 32 w 106"/>
                <a:gd name="T13" fmla="*/ 206 h 68"/>
                <a:gd name="T14" fmla="*/ 29 w 106"/>
                <a:gd name="T15" fmla="*/ 123 h 68"/>
                <a:gd name="T16" fmla="*/ 27 w 106"/>
                <a:gd name="T17" fmla="*/ 59 h 68"/>
                <a:gd name="T18" fmla="*/ 22 w 106"/>
                <a:gd name="T19" fmla="*/ 20 h 68"/>
                <a:gd name="T20" fmla="*/ 16 w 106"/>
                <a:gd name="T21" fmla="*/ 0 h 68"/>
                <a:gd name="T22" fmla="*/ 16 w 106"/>
                <a:gd name="T23" fmla="*/ 0 h 68"/>
                <a:gd name="T24" fmla="*/ 11 w 106"/>
                <a:gd name="T25" fmla="*/ 20 h 68"/>
                <a:gd name="T26" fmla="*/ 4 w 106"/>
                <a:gd name="T27" fmla="*/ 59 h 68"/>
                <a:gd name="T28" fmla="*/ 3 w 106"/>
                <a:gd name="T29" fmla="*/ 123 h 68"/>
                <a:gd name="T30" fmla="*/ 0 w 106"/>
                <a:gd name="T31" fmla="*/ 206 h 68"/>
                <a:gd name="T32" fmla="*/ 0 w 106"/>
                <a:gd name="T33" fmla="*/ 206 h 68"/>
                <a:gd name="T34" fmla="*/ 3 w 106"/>
                <a:gd name="T35" fmla="*/ 292 h 68"/>
                <a:gd name="T36" fmla="*/ 4 w 106"/>
                <a:gd name="T37" fmla="*/ 376 h 68"/>
                <a:gd name="T38" fmla="*/ 11 w 106"/>
                <a:gd name="T39" fmla="*/ 427 h 68"/>
                <a:gd name="T40" fmla="*/ 16 w 106"/>
                <a:gd name="T41" fmla="*/ 446 h 68"/>
                <a:gd name="T42" fmla="*/ 16 w 106"/>
                <a:gd name="T43" fmla="*/ 446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Line 62"/>
          <p:cNvSpPr>
            <a:spLocks noChangeShapeType="1"/>
          </p:cNvSpPr>
          <p:nvPr/>
        </p:nvSpPr>
        <p:spPr bwMode="auto">
          <a:xfrm>
            <a:off x="2427288" y="3152775"/>
            <a:ext cx="14128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" name="Group 71"/>
          <p:cNvGrpSpPr>
            <a:grpSpLocks/>
          </p:cNvGrpSpPr>
          <p:nvPr/>
        </p:nvGrpSpPr>
        <p:grpSpPr bwMode="auto">
          <a:xfrm>
            <a:off x="1525588" y="2949575"/>
            <a:ext cx="2362200" cy="1270000"/>
            <a:chOff x="1064" y="2064"/>
            <a:chExt cx="1488" cy="800"/>
          </a:xfrm>
        </p:grpSpPr>
        <p:sp>
          <p:nvSpPr>
            <p:cNvPr id="47" name="Line 68"/>
            <p:cNvSpPr>
              <a:spLocks noChangeShapeType="1"/>
            </p:cNvSpPr>
            <p:nvPr/>
          </p:nvSpPr>
          <p:spPr bwMode="auto">
            <a:xfrm>
              <a:off x="1064" y="2864"/>
              <a:ext cx="7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69"/>
            <p:cNvSpPr>
              <a:spLocks noChangeShapeType="1"/>
            </p:cNvSpPr>
            <p:nvPr/>
          </p:nvSpPr>
          <p:spPr bwMode="auto">
            <a:xfrm>
              <a:off x="1856" y="2064"/>
              <a:ext cx="6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18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28" grpId="0" animBg="1"/>
      <p:bldP spid="29" grpId="0" animBg="1"/>
      <p:bldP spid="30" grpId="0" animBg="1"/>
      <p:bldP spid="4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50" dirty="0"/>
              <a:t>Simultaneous Shifts of </a:t>
            </a:r>
            <a:r>
              <a:rPr lang="en-US" sz="3750" i="1" dirty="0" smtClean="0"/>
              <a:t>D</a:t>
            </a:r>
            <a:r>
              <a:rPr lang="en-US" sz="3750" dirty="0" smtClean="0"/>
              <a:t> </a:t>
            </a:r>
            <a:r>
              <a:rPr lang="en-US" sz="3750" dirty="0"/>
              <a:t>and </a:t>
            </a:r>
            <a:r>
              <a:rPr lang="en-US" sz="3750" i="1" dirty="0" smtClean="0"/>
              <a:t>S</a:t>
            </a:r>
            <a:r>
              <a:rPr lang="en-US" sz="3750" dirty="0" smtClean="0"/>
              <a:t> Curves</a:t>
            </a:r>
            <a:endParaRPr lang="en-US" sz="37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 increase: 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increases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shifts more: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increases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shifts more: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decreases</a:t>
            </a:r>
          </a:p>
          <a:p>
            <a:r>
              <a:rPr lang="en-US" dirty="0"/>
              <a:t>Both </a:t>
            </a:r>
            <a:r>
              <a:rPr lang="en-US" i="1" dirty="0"/>
              <a:t>S</a:t>
            </a:r>
            <a:r>
              <a:rPr lang="en-US" dirty="0"/>
              <a:t> and </a:t>
            </a:r>
            <a:r>
              <a:rPr lang="en-US" i="1" dirty="0"/>
              <a:t>D </a:t>
            </a:r>
            <a:r>
              <a:rPr lang="en-US" dirty="0"/>
              <a:t>decrease: </a:t>
            </a:r>
          </a:p>
          <a:p>
            <a:pPr lvl="1"/>
            <a:r>
              <a:rPr lang="en-US" i="1" dirty="0"/>
              <a:t>Q</a:t>
            </a:r>
            <a:r>
              <a:rPr lang="en-US" dirty="0"/>
              <a:t> decreases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shifts more: </a:t>
            </a:r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decreases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shifts more: </a:t>
            </a:r>
            <a:r>
              <a:rPr lang="en-US" i="1" dirty="0" smtClean="0"/>
              <a:t>p </a:t>
            </a:r>
            <a:r>
              <a:rPr lang="en-US" dirty="0" smtClean="0"/>
              <a:t>increases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916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8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Effects of an Increase in Both Demand and Supply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5456238"/>
            <a:ext cx="9048465" cy="1053743"/>
          </a:xfrm>
        </p:spPr>
        <p:txBody>
          <a:bodyPr/>
          <a:lstStyle/>
          <a:p>
            <a:r>
              <a:rPr lang="en-US" sz="1700" dirty="0" smtClean="0"/>
              <a:t>	</a:t>
            </a:r>
            <a:r>
              <a:rPr lang="en-US" sz="1600" dirty="0"/>
              <a:t>When both demand and supply increase, the equilibrium quantity also increases. The effect on </a:t>
            </a:r>
            <a:r>
              <a:rPr lang="en-US" sz="1600" dirty="0" smtClean="0"/>
              <a:t>price depends on </a:t>
            </a:r>
            <a:r>
              <a:rPr lang="en-US" sz="1600" dirty="0"/>
              <a:t>which curve shifts more. In panel (a), the demand curve shifts more, so the price rises. In </a:t>
            </a:r>
            <a:r>
              <a:rPr lang="en-US" sz="1600" dirty="0" smtClean="0"/>
              <a:t>panel (</a:t>
            </a:r>
            <a:r>
              <a:rPr lang="en-US" sz="1600" dirty="0"/>
              <a:t>b), the supply curve shifts more, so the price falls.</a:t>
            </a:r>
            <a:endParaRPr lang="en-US" sz="17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88950" y="962025"/>
            <a:ext cx="3956926" cy="566738"/>
          </a:xfrm>
        </p:spPr>
        <p:txBody>
          <a:bodyPr/>
          <a:lstStyle/>
          <a:p>
            <a:r>
              <a:rPr lang="en-US" sz="1800" dirty="0"/>
              <a:t>(a) Shift of demand dominates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136473" y="962025"/>
            <a:ext cx="3818615" cy="598488"/>
          </a:xfrm>
        </p:spPr>
        <p:txBody>
          <a:bodyPr/>
          <a:lstStyle/>
          <a:p>
            <a:r>
              <a:rPr lang="en-US" sz="1800" dirty="0"/>
              <a:t>(b) Shift of supply dominates</a:t>
            </a: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760413" y="1555750"/>
            <a:ext cx="3609975" cy="3165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5235575" y="1530350"/>
            <a:ext cx="3609975" cy="31654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95" name="Group 148"/>
          <p:cNvGrpSpPr>
            <a:grpSpLocks/>
          </p:cNvGrpSpPr>
          <p:nvPr/>
        </p:nvGrpSpPr>
        <p:grpSpPr bwMode="auto">
          <a:xfrm>
            <a:off x="968375" y="1517650"/>
            <a:ext cx="2913063" cy="2224088"/>
            <a:chOff x="1146954" y="2303128"/>
            <a:chExt cx="2913108" cy="2223348"/>
          </a:xfrm>
        </p:grpSpPr>
        <p:sp>
          <p:nvSpPr>
            <p:cNvPr id="96" name="Line 185"/>
            <p:cNvSpPr>
              <a:spLocks noChangeShapeType="1"/>
            </p:cNvSpPr>
            <p:nvPr/>
          </p:nvSpPr>
          <p:spPr bwMode="auto">
            <a:xfrm flipV="1">
              <a:off x="1146954" y="2555665"/>
              <a:ext cx="2598400" cy="19708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Text Box 184"/>
            <p:cNvSpPr txBox="1">
              <a:spLocks noChangeArrowheads="1"/>
            </p:cNvSpPr>
            <p:nvPr/>
          </p:nvSpPr>
          <p:spPr bwMode="auto">
            <a:xfrm>
              <a:off x="3723512" y="2303128"/>
              <a:ext cx="336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S</a:t>
              </a:r>
            </a:p>
          </p:txBody>
        </p:sp>
      </p:grpSp>
      <p:grpSp>
        <p:nvGrpSpPr>
          <p:cNvPr id="98" name="Group 147"/>
          <p:cNvGrpSpPr>
            <a:grpSpLocks/>
          </p:cNvGrpSpPr>
          <p:nvPr/>
        </p:nvGrpSpPr>
        <p:grpSpPr bwMode="auto">
          <a:xfrm>
            <a:off x="241300" y="1552575"/>
            <a:ext cx="525463" cy="3176588"/>
            <a:chOff x="419098" y="2338012"/>
            <a:chExt cx="525766" cy="3174812"/>
          </a:xfrm>
        </p:grpSpPr>
        <p:sp>
          <p:nvSpPr>
            <p:cNvPr id="99" name="Line 132"/>
            <p:cNvSpPr>
              <a:spLocks noChangeShapeType="1"/>
            </p:cNvSpPr>
            <p:nvPr/>
          </p:nvSpPr>
          <p:spPr bwMode="auto">
            <a:xfrm flipH="1">
              <a:off x="755951" y="3529302"/>
              <a:ext cx="18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Text Box 133"/>
            <p:cNvSpPr txBox="1">
              <a:spLocks noChangeArrowheads="1"/>
            </p:cNvSpPr>
            <p:nvPr/>
          </p:nvSpPr>
          <p:spPr bwMode="auto">
            <a:xfrm>
              <a:off x="451208" y="3348327"/>
              <a:ext cx="3642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p’</a:t>
              </a:r>
            </a:p>
          </p:txBody>
        </p:sp>
        <p:sp>
          <p:nvSpPr>
            <p:cNvPr id="101" name="Line 135"/>
            <p:cNvSpPr>
              <a:spLocks noChangeShapeType="1"/>
            </p:cNvSpPr>
            <p:nvPr/>
          </p:nvSpPr>
          <p:spPr bwMode="auto">
            <a:xfrm flipH="1">
              <a:off x="746426" y="3936113"/>
              <a:ext cx="18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 Box 136"/>
            <p:cNvSpPr txBox="1">
              <a:spLocks noChangeArrowheads="1"/>
            </p:cNvSpPr>
            <p:nvPr/>
          </p:nvSpPr>
          <p:spPr bwMode="auto">
            <a:xfrm>
              <a:off x="482901" y="374167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</a:t>
              </a:r>
            </a:p>
          </p:txBody>
        </p:sp>
        <p:sp>
          <p:nvSpPr>
            <p:cNvPr id="103" name="Line 160"/>
            <p:cNvSpPr>
              <a:spLocks noChangeShapeType="1"/>
            </p:cNvSpPr>
            <p:nvPr/>
          </p:nvSpPr>
          <p:spPr bwMode="auto">
            <a:xfrm flipV="1">
              <a:off x="921052" y="2338012"/>
              <a:ext cx="7046" cy="31748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162"/>
            <p:cNvSpPr txBox="1">
              <a:spLocks noChangeArrowheads="1"/>
            </p:cNvSpPr>
            <p:nvPr/>
          </p:nvSpPr>
          <p:spPr bwMode="auto">
            <a:xfrm rot="-5400000">
              <a:off x="248537" y="2511850"/>
              <a:ext cx="710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Price</a:t>
              </a:r>
            </a:p>
          </p:txBody>
        </p:sp>
      </p:grpSp>
      <p:grpSp>
        <p:nvGrpSpPr>
          <p:cNvPr id="105" name="Group 149"/>
          <p:cNvGrpSpPr>
            <a:grpSpLocks/>
          </p:cNvGrpSpPr>
          <p:nvPr/>
        </p:nvGrpSpPr>
        <p:grpSpPr bwMode="auto">
          <a:xfrm>
            <a:off x="890588" y="2552700"/>
            <a:ext cx="2903537" cy="2076450"/>
            <a:chOff x="1068117" y="3336511"/>
            <a:chExt cx="2903118" cy="2077185"/>
          </a:xfrm>
        </p:grpSpPr>
        <p:sp>
          <p:nvSpPr>
            <p:cNvPr id="106" name="Line 185"/>
            <p:cNvSpPr>
              <a:spLocks noChangeShapeType="1"/>
            </p:cNvSpPr>
            <p:nvPr/>
          </p:nvSpPr>
          <p:spPr bwMode="auto">
            <a:xfrm>
              <a:off x="1068117" y="3336511"/>
              <a:ext cx="2527541" cy="187193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Text Box 184"/>
            <p:cNvSpPr txBox="1">
              <a:spLocks noChangeArrowheads="1"/>
            </p:cNvSpPr>
            <p:nvPr/>
          </p:nvSpPr>
          <p:spPr bwMode="auto">
            <a:xfrm>
              <a:off x="3621985" y="5046983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</p:grpSp>
      <p:grpSp>
        <p:nvGrpSpPr>
          <p:cNvPr id="108" name="Group 152"/>
          <p:cNvGrpSpPr>
            <a:grpSpLocks/>
          </p:cNvGrpSpPr>
          <p:nvPr/>
        </p:nvGrpSpPr>
        <p:grpSpPr bwMode="auto">
          <a:xfrm>
            <a:off x="1319213" y="1711325"/>
            <a:ext cx="2964718" cy="2278063"/>
            <a:chOff x="1497762" y="2496186"/>
            <a:chExt cx="2963941" cy="2277581"/>
          </a:xfrm>
        </p:grpSpPr>
        <p:sp>
          <p:nvSpPr>
            <p:cNvPr id="109" name="Text Box 184"/>
            <p:cNvSpPr txBox="1">
              <a:spLocks noChangeArrowheads="1"/>
            </p:cNvSpPr>
            <p:nvPr/>
          </p:nvSpPr>
          <p:spPr bwMode="auto">
            <a:xfrm>
              <a:off x="4067146" y="2496186"/>
              <a:ext cx="394557" cy="369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 smtClean="0"/>
                <a:t>S′</a:t>
              </a:r>
              <a:endParaRPr lang="en-US" sz="1800" b="1" i="1" dirty="0"/>
            </a:p>
          </p:txBody>
        </p:sp>
        <p:sp>
          <p:nvSpPr>
            <p:cNvPr id="110" name="Line 185"/>
            <p:cNvSpPr>
              <a:spLocks noChangeShapeType="1"/>
            </p:cNvSpPr>
            <p:nvPr/>
          </p:nvSpPr>
          <p:spPr bwMode="auto">
            <a:xfrm flipV="1">
              <a:off x="1497762" y="2844807"/>
              <a:ext cx="2546470" cy="1928960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150"/>
          <p:cNvGrpSpPr>
            <a:grpSpLocks/>
          </p:cNvGrpSpPr>
          <p:nvPr/>
        </p:nvGrpSpPr>
        <p:grpSpPr bwMode="auto">
          <a:xfrm>
            <a:off x="744538" y="2717800"/>
            <a:ext cx="1119187" cy="511175"/>
            <a:chOff x="921856" y="3501238"/>
            <a:chExt cx="1119375" cy="511651"/>
          </a:xfrm>
        </p:grpSpPr>
        <p:sp>
          <p:nvSpPr>
            <p:cNvPr id="112" name="Text Box 184"/>
            <p:cNvSpPr txBox="1">
              <a:spLocks noChangeArrowheads="1"/>
            </p:cNvSpPr>
            <p:nvPr/>
          </p:nvSpPr>
          <p:spPr bwMode="auto">
            <a:xfrm>
              <a:off x="1728325" y="350123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a</a:t>
              </a:r>
            </a:p>
          </p:txBody>
        </p:sp>
        <p:sp>
          <p:nvSpPr>
            <p:cNvPr id="113" name="Freeform 166"/>
            <p:cNvSpPr>
              <a:spLocks/>
            </p:cNvSpPr>
            <p:nvPr/>
          </p:nvSpPr>
          <p:spPr bwMode="auto">
            <a:xfrm>
              <a:off x="1824743" y="3876364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14" name="Straight Connector 97"/>
            <p:cNvCxnSpPr>
              <a:cxnSpLocks noChangeShapeType="1"/>
            </p:cNvCxnSpPr>
            <p:nvPr/>
          </p:nvCxnSpPr>
          <p:spPr bwMode="auto">
            <a:xfrm flipH="1">
              <a:off x="921856" y="3929772"/>
              <a:ext cx="1005101" cy="299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15" name="Straight Connector 114"/>
          <p:cNvCxnSpPr>
            <a:cxnSpLocks noChangeShapeType="1"/>
          </p:cNvCxnSpPr>
          <p:nvPr/>
        </p:nvCxnSpPr>
        <p:spPr bwMode="auto">
          <a:xfrm rot="16200000" flipV="1">
            <a:off x="945356" y="3950494"/>
            <a:ext cx="15763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6" name="Group 151"/>
          <p:cNvGrpSpPr>
            <a:grpSpLocks/>
          </p:cNvGrpSpPr>
          <p:nvPr/>
        </p:nvGrpSpPr>
        <p:grpSpPr bwMode="auto">
          <a:xfrm>
            <a:off x="1479550" y="1673225"/>
            <a:ext cx="2813040" cy="1947863"/>
            <a:chOff x="1656731" y="2457604"/>
            <a:chExt cx="2813490" cy="1948141"/>
          </a:xfrm>
        </p:grpSpPr>
        <p:sp>
          <p:nvSpPr>
            <p:cNvPr id="117" name="Line 185"/>
            <p:cNvSpPr>
              <a:spLocks noChangeShapeType="1"/>
            </p:cNvSpPr>
            <p:nvPr/>
          </p:nvSpPr>
          <p:spPr bwMode="auto">
            <a:xfrm>
              <a:off x="1656731" y="2457604"/>
              <a:ext cx="2654014" cy="1948141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Text Box 184"/>
            <p:cNvSpPr txBox="1">
              <a:spLocks noChangeArrowheads="1"/>
            </p:cNvSpPr>
            <p:nvPr/>
          </p:nvSpPr>
          <p:spPr bwMode="auto">
            <a:xfrm>
              <a:off x="4062672" y="3863940"/>
              <a:ext cx="407549" cy="36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 smtClean="0"/>
                <a:t>D′</a:t>
              </a:r>
              <a:endParaRPr lang="en-US" sz="1800" b="1" i="1" dirty="0"/>
            </a:p>
          </p:txBody>
        </p:sp>
      </p:grpSp>
      <p:cxnSp>
        <p:nvCxnSpPr>
          <p:cNvPr id="119" name="Straight Connector 118"/>
          <p:cNvCxnSpPr>
            <a:cxnSpLocks noChangeShapeType="1"/>
          </p:cNvCxnSpPr>
          <p:nvPr/>
        </p:nvCxnSpPr>
        <p:spPr bwMode="auto">
          <a:xfrm>
            <a:off x="2947988" y="2755900"/>
            <a:ext cx="6350" cy="197643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20" name="Group 154"/>
          <p:cNvGrpSpPr>
            <a:grpSpLocks/>
          </p:cNvGrpSpPr>
          <p:nvPr/>
        </p:nvGrpSpPr>
        <p:grpSpPr bwMode="auto">
          <a:xfrm>
            <a:off x="744538" y="2581275"/>
            <a:ext cx="2805112" cy="369888"/>
            <a:chOff x="921856" y="3365442"/>
            <a:chExt cx="2805650" cy="369332"/>
          </a:xfrm>
        </p:grpSpPr>
        <p:sp>
          <p:nvSpPr>
            <p:cNvPr id="121" name="Text Box 184"/>
            <p:cNvSpPr txBox="1">
              <a:spLocks noChangeArrowheads="1"/>
            </p:cNvSpPr>
            <p:nvPr/>
          </p:nvSpPr>
          <p:spPr bwMode="auto">
            <a:xfrm>
              <a:off x="3401776" y="3365442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b</a:t>
              </a:r>
            </a:p>
          </p:txBody>
        </p:sp>
        <p:sp>
          <p:nvSpPr>
            <p:cNvPr id="122" name="Freeform 166"/>
            <p:cNvSpPr>
              <a:spLocks/>
            </p:cNvSpPr>
            <p:nvPr/>
          </p:nvSpPr>
          <p:spPr bwMode="auto">
            <a:xfrm>
              <a:off x="3044779" y="3479411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23" name="Straight Connector 106"/>
            <p:cNvCxnSpPr>
              <a:cxnSpLocks noChangeShapeType="1"/>
              <a:stCxn id="122" idx="7"/>
            </p:cNvCxnSpPr>
            <p:nvPr/>
          </p:nvCxnSpPr>
          <p:spPr bwMode="auto">
            <a:xfrm flipH="1" flipV="1">
              <a:off x="921856" y="3530156"/>
              <a:ext cx="2225137" cy="94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4" name="Group 153"/>
          <p:cNvGrpSpPr>
            <a:grpSpLocks/>
          </p:cNvGrpSpPr>
          <p:nvPr/>
        </p:nvGrpSpPr>
        <p:grpSpPr bwMode="auto">
          <a:xfrm>
            <a:off x="2444750" y="2244725"/>
            <a:ext cx="1533525" cy="1365250"/>
            <a:chOff x="2621183" y="3028208"/>
            <a:chExt cx="1535183" cy="1365662"/>
          </a:xfrm>
        </p:grpSpPr>
        <p:cxnSp>
          <p:nvCxnSpPr>
            <p:cNvPr id="125" name="Straight Arrow Connector 108"/>
            <p:cNvCxnSpPr>
              <a:cxnSpLocks noChangeShapeType="1"/>
            </p:cNvCxnSpPr>
            <p:nvPr/>
          </p:nvCxnSpPr>
          <p:spPr bwMode="auto">
            <a:xfrm>
              <a:off x="2621183" y="4392578"/>
              <a:ext cx="1535183" cy="1292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Arrow Connector 110"/>
            <p:cNvCxnSpPr>
              <a:cxnSpLocks noChangeShapeType="1"/>
            </p:cNvCxnSpPr>
            <p:nvPr/>
          </p:nvCxnSpPr>
          <p:spPr bwMode="auto">
            <a:xfrm>
              <a:off x="3241966" y="3028208"/>
              <a:ext cx="49876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7" name="Group 146"/>
          <p:cNvGrpSpPr>
            <a:grpSpLocks/>
          </p:cNvGrpSpPr>
          <p:nvPr/>
        </p:nvGrpSpPr>
        <p:grpSpPr bwMode="auto">
          <a:xfrm>
            <a:off x="534988" y="4733925"/>
            <a:ext cx="3851275" cy="722313"/>
            <a:chOff x="713088" y="5518205"/>
            <a:chExt cx="3850961" cy="722431"/>
          </a:xfrm>
        </p:grpSpPr>
        <p:sp>
          <p:nvSpPr>
            <p:cNvPr id="128" name="Line 141"/>
            <p:cNvSpPr>
              <a:spLocks noChangeShapeType="1"/>
            </p:cNvSpPr>
            <p:nvPr/>
          </p:nvSpPr>
          <p:spPr bwMode="auto">
            <a:xfrm>
              <a:off x="3138246" y="5522350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Text Box 142"/>
            <p:cNvSpPr txBox="1">
              <a:spLocks noChangeArrowheads="1"/>
            </p:cNvSpPr>
            <p:nvPr/>
          </p:nvSpPr>
          <p:spPr bwMode="auto">
            <a:xfrm>
              <a:off x="2931661" y="5711263"/>
              <a:ext cx="41549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Q′</a:t>
              </a:r>
              <a:endParaRPr lang="en-US" sz="1800" dirty="0"/>
            </a:p>
          </p:txBody>
        </p:sp>
        <p:sp>
          <p:nvSpPr>
            <p:cNvPr id="130" name="Line 144"/>
            <p:cNvSpPr>
              <a:spLocks noChangeShapeType="1"/>
            </p:cNvSpPr>
            <p:nvPr/>
          </p:nvSpPr>
          <p:spPr bwMode="auto">
            <a:xfrm>
              <a:off x="1908257" y="5531875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Text Box 145"/>
            <p:cNvSpPr txBox="1">
              <a:spLocks noChangeArrowheads="1"/>
            </p:cNvSpPr>
            <p:nvPr/>
          </p:nvSpPr>
          <p:spPr bwMode="auto">
            <a:xfrm>
              <a:off x="1728448" y="5711263"/>
              <a:ext cx="3642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Q</a:t>
              </a:r>
            </a:p>
          </p:txBody>
        </p:sp>
        <p:sp>
          <p:nvSpPr>
            <p:cNvPr id="132" name="Text Box 158"/>
            <p:cNvSpPr txBox="1">
              <a:spLocks noChangeArrowheads="1"/>
            </p:cNvSpPr>
            <p:nvPr/>
          </p:nvSpPr>
          <p:spPr bwMode="auto">
            <a:xfrm>
              <a:off x="3418324" y="5539394"/>
              <a:ext cx="1126384" cy="70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Units per </a:t>
              </a:r>
            </a:p>
            <a:p>
              <a:pPr algn="l" eaLnBrk="1" hangingPunct="1">
                <a:buFontTx/>
                <a:buNone/>
              </a:pPr>
              <a:r>
                <a:rPr lang="en-US" sz="1800"/>
                <a:t>period</a:t>
              </a:r>
            </a:p>
          </p:txBody>
        </p:sp>
        <p:sp>
          <p:nvSpPr>
            <p:cNvPr id="133" name="Text Box 129"/>
            <p:cNvSpPr txBox="1">
              <a:spLocks noChangeArrowheads="1"/>
            </p:cNvSpPr>
            <p:nvPr/>
          </p:nvSpPr>
          <p:spPr bwMode="auto">
            <a:xfrm>
              <a:off x="713088" y="5711263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  <p:cxnSp>
          <p:nvCxnSpPr>
            <p:cNvPr id="134" name="Straight Connector 112"/>
            <p:cNvCxnSpPr>
              <a:cxnSpLocks noChangeShapeType="1"/>
            </p:cNvCxnSpPr>
            <p:nvPr/>
          </p:nvCxnSpPr>
          <p:spPr bwMode="auto">
            <a:xfrm>
              <a:off x="914400" y="5518205"/>
              <a:ext cx="3649649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5" name="Group 158"/>
          <p:cNvGrpSpPr>
            <a:grpSpLocks/>
          </p:cNvGrpSpPr>
          <p:nvPr/>
        </p:nvGrpSpPr>
        <p:grpSpPr bwMode="auto">
          <a:xfrm>
            <a:off x="5443538" y="1627188"/>
            <a:ext cx="2994025" cy="2112962"/>
            <a:chOff x="5360604" y="2411871"/>
            <a:chExt cx="2995110" cy="2112630"/>
          </a:xfrm>
        </p:grpSpPr>
        <p:sp>
          <p:nvSpPr>
            <p:cNvPr id="136" name="Line 185"/>
            <p:cNvSpPr>
              <a:spLocks noChangeShapeType="1"/>
            </p:cNvSpPr>
            <p:nvPr/>
          </p:nvSpPr>
          <p:spPr bwMode="auto">
            <a:xfrm flipV="1">
              <a:off x="5360604" y="2526573"/>
              <a:ext cx="2634765" cy="19979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Text Box 184"/>
            <p:cNvSpPr txBox="1">
              <a:spLocks noChangeArrowheads="1"/>
            </p:cNvSpPr>
            <p:nvPr/>
          </p:nvSpPr>
          <p:spPr bwMode="auto">
            <a:xfrm>
              <a:off x="8019164" y="2411871"/>
              <a:ext cx="336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S</a:t>
              </a:r>
            </a:p>
          </p:txBody>
        </p:sp>
      </p:grpSp>
      <p:grpSp>
        <p:nvGrpSpPr>
          <p:cNvPr id="138" name="Group 157"/>
          <p:cNvGrpSpPr>
            <a:grpSpLocks/>
          </p:cNvGrpSpPr>
          <p:nvPr/>
        </p:nvGrpSpPr>
        <p:grpSpPr bwMode="auto">
          <a:xfrm>
            <a:off x="4711700" y="1614488"/>
            <a:ext cx="519113" cy="3111500"/>
            <a:chOff x="4629233" y="2399277"/>
            <a:chExt cx="519756" cy="3111572"/>
          </a:xfrm>
        </p:grpSpPr>
        <p:sp>
          <p:nvSpPr>
            <p:cNvPr id="139" name="Line 132"/>
            <p:cNvSpPr>
              <a:spLocks noChangeShapeType="1"/>
            </p:cNvSpPr>
            <p:nvPr/>
          </p:nvSpPr>
          <p:spPr bwMode="auto">
            <a:xfrm flipH="1">
              <a:off x="4957726" y="4382327"/>
              <a:ext cx="18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Text Box 133"/>
            <p:cNvSpPr txBox="1">
              <a:spLocks noChangeArrowheads="1"/>
            </p:cNvSpPr>
            <p:nvPr/>
          </p:nvSpPr>
          <p:spPr bwMode="auto">
            <a:xfrm>
              <a:off x="4629233" y="4201352"/>
              <a:ext cx="411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p’’</a:t>
              </a:r>
            </a:p>
          </p:txBody>
        </p:sp>
        <p:sp>
          <p:nvSpPr>
            <p:cNvPr id="141" name="Line 135"/>
            <p:cNvSpPr>
              <a:spLocks noChangeShapeType="1"/>
            </p:cNvSpPr>
            <p:nvPr/>
          </p:nvSpPr>
          <p:spPr bwMode="auto">
            <a:xfrm flipH="1">
              <a:off x="4960076" y="3934138"/>
              <a:ext cx="18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Text Box 136"/>
            <p:cNvSpPr txBox="1">
              <a:spLocks noChangeArrowheads="1"/>
            </p:cNvSpPr>
            <p:nvPr/>
          </p:nvSpPr>
          <p:spPr bwMode="auto">
            <a:xfrm>
              <a:off x="4696551" y="373970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</a:t>
              </a:r>
            </a:p>
          </p:txBody>
        </p:sp>
        <p:sp>
          <p:nvSpPr>
            <p:cNvPr id="143" name="Line 160"/>
            <p:cNvSpPr>
              <a:spLocks noChangeShapeType="1"/>
            </p:cNvSpPr>
            <p:nvPr/>
          </p:nvSpPr>
          <p:spPr bwMode="auto">
            <a:xfrm flipV="1">
              <a:off x="5134701" y="2399277"/>
              <a:ext cx="12206" cy="31115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Text Box 162"/>
            <p:cNvSpPr txBox="1">
              <a:spLocks noChangeArrowheads="1"/>
            </p:cNvSpPr>
            <p:nvPr/>
          </p:nvSpPr>
          <p:spPr bwMode="auto">
            <a:xfrm rot="-5400000">
              <a:off x="4462189" y="2587932"/>
              <a:ext cx="7104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Price</a:t>
              </a:r>
            </a:p>
          </p:txBody>
        </p:sp>
      </p:grpSp>
      <p:grpSp>
        <p:nvGrpSpPr>
          <p:cNvPr id="145" name="Group 159"/>
          <p:cNvGrpSpPr>
            <a:grpSpLocks/>
          </p:cNvGrpSpPr>
          <p:nvPr/>
        </p:nvGrpSpPr>
        <p:grpSpPr bwMode="auto">
          <a:xfrm>
            <a:off x="5364163" y="2549525"/>
            <a:ext cx="2903537" cy="2078038"/>
            <a:chOff x="5281767" y="3334536"/>
            <a:chExt cx="2903118" cy="2077185"/>
          </a:xfrm>
        </p:grpSpPr>
        <p:sp>
          <p:nvSpPr>
            <p:cNvPr id="146" name="Line 185"/>
            <p:cNvSpPr>
              <a:spLocks noChangeShapeType="1"/>
            </p:cNvSpPr>
            <p:nvPr/>
          </p:nvSpPr>
          <p:spPr bwMode="auto">
            <a:xfrm>
              <a:off x="5281767" y="3334536"/>
              <a:ext cx="2527541" cy="187193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Text Box 184"/>
            <p:cNvSpPr txBox="1">
              <a:spLocks noChangeArrowheads="1"/>
            </p:cNvSpPr>
            <p:nvPr/>
          </p:nvSpPr>
          <p:spPr bwMode="auto">
            <a:xfrm>
              <a:off x="7835635" y="5045008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</p:grpSp>
      <p:grpSp>
        <p:nvGrpSpPr>
          <p:cNvPr id="148" name="Group 162"/>
          <p:cNvGrpSpPr>
            <a:grpSpLocks/>
          </p:cNvGrpSpPr>
          <p:nvPr/>
        </p:nvGrpSpPr>
        <p:grpSpPr bwMode="auto">
          <a:xfrm>
            <a:off x="6235700" y="2347913"/>
            <a:ext cx="2595630" cy="2173287"/>
            <a:chOff x="6181139" y="3133471"/>
            <a:chExt cx="2596447" cy="2172710"/>
          </a:xfrm>
        </p:grpSpPr>
        <p:sp>
          <p:nvSpPr>
            <p:cNvPr id="149" name="Text Box 184"/>
            <p:cNvSpPr txBox="1">
              <a:spLocks noChangeArrowheads="1"/>
            </p:cNvSpPr>
            <p:nvPr/>
          </p:nvSpPr>
          <p:spPr bwMode="auto">
            <a:xfrm>
              <a:off x="8328283" y="3133471"/>
              <a:ext cx="449303" cy="36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 smtClean="0"/>
                <a:t>S″</a:t>
              </a:r>
              <a:endParaRPr lang="en-US" sz="1800" b="1" i="1" dirty="0"/>
            </a:p>
          </p:txBody>
        </p:sp>
        <p:sp>
          <p:nvSpPr>
            <p:cNvPr id="150" name="Line 185"/>
            <p:cNvSpPr>
              <a:spLocks noChangeShapeType="1"/>
            </p:cNvSpPr>
            <p:nvPr/>
          </p:nvSpPr>
          <p:spPr bwMode="auto">
            <a:xfrm flipV="1">
              <a:off x="6181139" y="3542987"/>
              <a:ext cx="2336374" cy="1763194"/>
            </a:xfrm>
            <a:prstGeom prst="line">
              <a:avLst/>
            </a:prstGeom>
            <a:noFill/>
            <a:ln w="38100">
              <a:solidFill>
                <a:srgbClr val="FF5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1" name="Group 160"/>
          <p:cNvGrpSpPr>
            <a:grpSpLocks/>
          </p:cNvGrpSpPr>
          <p:nvPr/>
        </p:nvGrpSpPr>
        <p:grpSpPr bwMode="auto">
          <a:xfrm>
            <a:off x="5218113" y="2714625"/>
            <a:ext cx="1119187" cy="512763"/>
            <a:chOff x="5135506" y="3499263"/>
            <a:chExt cx="1119375" cy="511651"/>
          </a:xfrm>
        </p:grpSpPr>
        <p:sp>
          <p:nvSpPr>
            <p:cNvPr id="152" name="Text Box 184"/>
            <p:cNvSpPr txBox="1">
              <a:spLocks noChangeArrowheads="1"/>
            </p:cNvSpPr>
            <p:nvPr/>
          </p:nvSpPr>
          <p:spPr bwMode="auto">
            <a:xfrm>
              <a:off x="5941975" y="349926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a</a:t>
              </a:r>
            </a:p>
          </p:txBody>
        </p:sp>
        <p:sp>
          <p:nvSpPr>
            <p:cNvPr id="153" name="Freeform 166"/>
            <p:cNvSpPr>
              <a:spLocks/>
            </p:cNvSpPr>
            <p:nvPr/>
          </p:nvSpPr>
          <p:spPr bwMode="auto">
            <a:xfrm>
              <a:off x="6038393" y="3874389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54" name="Straight Connector 136"/>
            <p:cNvCxnSpPr>
              <a:cxnSpLocks noChangeShapeType="1"/>
            </p:cNvCxnSpPr>
            <p:nvPr/>
          </p:nvCxnSpPr>
          <p:spPr bwMode="auto">
            <a:xfrm flipH="1">
              <a:off x="5135506" y="3927797"/>
              <a:ext cx="1005101" cy="299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55" name="Straight Connector 154"/>
          <p:cNvCxnSpPr>
            <a:cxnSpLocks noChangeShapeType="1"/>
          </p:cNvCxnSpPr>
          <p:nvPr/>
        </p:nvCxnSpPr>
        <p:spPr bwMode="auto">
          <a:xfrm rot="16200000" flipV="1">
            <a:off x="5418931" y="3948907"/>
            <a:ext cx="157638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56" name="Group 161"/>
          <p:cNvGrpSpPr>
            <a:grpSpLocks/>
          </p:cNvGrpSpPr>
          <p:nvPr/>
        </p:nvGrpSpPr>
        <p:grpSpPr bwMode="auto">
          <a:xfrm>
            <a:off x="5465764" y="2170113"/>
            <a:ext cx="3165311" cy="2155800"/>
            <a:chOff x="5383493" y="2954393"/>
            <a:chExt cx="3164723" cy="2155653"/>
          </a:xfrm>
        </p:grpSpPr>
        <p:sp>
          <p:nvSpPr>
            <p:cNvPr id="157" name="Line 185"/>
            <p:cNvSpPr>
              <a:spLocks noChangeShapeType="1"/>
            </p:cNvSpPr>
            <p:nvPr/>
          </p:nvSpPr>
          <p:spPr bwMode="auto">
            <a:xfrm>
              <a:off x="5383493" y="2954393"/>
              <a:ext cx="2654014" cy="1948141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Text Box 184"/>
            <p:cNvSpPr txBox="1">
              <a:spLocks noChangeArrowheads="1"/>
            </p:cNvSpPr>
            <p:nvPr/>
          </p:nvSpPr>
          <p:spPr bwMode="auto">
            <a:xfrm>
              <a:off x="8086316" y="4740739"/>
              <a:ext cx="461900" cy="369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 dirty="0" smtClean="0"/>
                <a:t>D″</a:t>
              </a:r>
              <a:endParaRPr lang="en-US" sz="1800" b="1" i="1" dirty="0"/>
            </a:p>
          </p:txBody>
        </p:sp>
      </p:grpSp>
      <p:cxnSp>
        <p:nvCxnSpPr>
          <p:cNvPr id="159" name="Straight Connector 158"/>
          <p:cNvCxnSpPr>
            <a:cxnSpLocks noChangeShapeType="1"/>
          </p:cNvCxnSpPr>
          <p:nvPr/>
        </p:nvCxnSpPr>
        <p:spPr bwMode="auto">
          <a:xfrm flipH="1">
            <a:off x="7429500" y="3570288"/>
            <a:ext cx="0" cy="117157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60" name="Group 164"/>
          <p:cNvGrpSpPr>
            <a:grpSpLocks/>
          </p:cNvGrpSpPr>
          <p:nvPr/>
        </p:nvGrpSpPr>
        <p:grpSpPr bwMode="auto">
          <a:xfrm>
            <a:off x="5218113" y="3433763"/>
            <a:ext cx="2805112" cy="369887"/>
            <a:chOff x="5135506" y="4218490"/>
            <a:chExt cx="2804701" cy="369332"/>
          </a:xfrm>
        </p:grpSpPr>
        <p:sp>
          <p:nvSpPr>
            <p:cNvPr id="161" name="Text Box 184"/>
            <p:cNvSpPr txBox="1">
              <a:spLocks noChangeArrowheads="1"/>
            </p:cNvSpPr>
            <p:nvPr/>
          </p:nvSpPr>
          <p:spPr bwMode="auto">
            <a:xfrm>
              <a:off x="7627301" y="421849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c</a:t>
              </a:r>
            </a:p>
          </p:txBody>
        </p:sp>
        <p:sp>
          <p:nvSpPr>
            <p:cNvPr id="162" name="Freeform 166"/>
            <p:cNvSpPr>
              <a:spLocks/>
            </p:cNvSpPr>
            <p:nvPr/>
          </p:nvSpPr>
          <p:spPr bwMode="auto">
            <a:xfrm>
              <a:off x="7270304" y="4332436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63" name="Straight Connector 141"/>
            <p:cNvCxnSpPr>
              <a:cxnSpLocks noChangeShapeType="1"/>
            </p:cNvCxnSpPr>
            <p:nvPr/>
          </p:nvCxnSpPr>
          <p:spPr bwMode="auto">
            <a:xfrm flipH="1" flipV="1">
              <a:off x="5135506" y="4383181"/>
              <a:ext cx="2225137" cy="94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4" name="Group 163"/>
          <p:cNvGrpSpPr>
            <a:grpSpLocks/>
          </p:cNvGrpSpPr>
          <p:nvPr/>
        </p:nvGrpSpPr>
        <p:grpSpPr bwMode="auto">
          <a:xfrm>
            <a:off x="6832600" y="2774950"/>
            <a:ext cx="1560513" cy="1201738"/>
            <a:chOff x="6750764" y="3560473"/>
            <a:chExt cx="1559875" cy="1201146"/>
          </a:xfrm>
        </p:grpSpPr>
        <p:cxnSp>
          <p:nvCxnSpPr>
            <p:cNvPr id="165" name="Straight Arrow Connector 142"/>
            <p:cNvCxnSpPr>
              <a:cxnSpLocks noChangeShapeType="1"/>
            </p:cNvCxnSpPr>
            <p:nvPr/>
          </p:nvCxnSpPr>
          <p:spPr bwMode="auto">
            <a:xfrm>
              <a:off x="6750764" y="3560473"/>
              <a:ext cx="1559875" cy="1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6" name="Straight Arrow Connector 143"/>
            <p:cNvCxnSpPr>
              <a:cxnSpLocks noChangeShapeType="1"/>
            </p:cNvCxnSpPr>
            <p:nvPr/>
          </p:nvCxnSpPr>
          <p:spPr bwMode="auto">
            <a:xfrm>
              <a:off x="7265610" y="4760031"/>
              <a:ext cx="498764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67" name="Group 156"/>
          <p:cNvGrpSpPr>
            <a:grpSpLocks/>
          </p:cNvGrpSpPr>
          <p:nvPr/>
        </p:nvGrpSpPr>
        <p:grpSpPr bwMode="auto">
          <a:xfrm>
            <a:off x="5008563" y="4719638"/>
            <a:ext cx="3930650" cy="720725"/>
            <a:chOff x="4926738" y="5504355"/>
            <a:chExt cx="3931064" cy="720815"/>
          </a:xfrm>
        </p:grpSpPr>
        <p:sp>
          <p:nvSpPr>
            <p:cNvPr id="168" name="Line 141"/>
            <p:cNvSpPr>
              <a:spLocks noChangeShapeType="1"/>
            </p:cNvSpPr>
            <p:nvPr/>
          </p:nvSpPr>
          <p:spPr bwMode="auto">
            <a:xfrm>
              <a:off x="7351896" y="5520375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Text Box 142"/>
            <p:cNvSpPr txBox="1">
              <a:spLocks noChangeArrowheads="1"/>
            </p:cNvSpPr>
            <p:nvPr/>
          </p:nvSpPr>
          <p:spPr bwMode="auto">
            <a:xfrm>
              <a:off x="7145311" y="5709288"/>
              <a:ext cx="450811" cy="36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/>
                <a:t>Q′′</a:t>
              </a:r>
              <a:endParaRPr lang="en-US" sz="1800" dirty="0"/>
            </a:p>
          </p:txBody>
        </p:sp>
        <p:sp>
          <p:nvSpPr>
            <p:cNvPr id="170" name="Line 144"/>
            <p:cNvSpPr>
              <a:spLocks noChangeShapeType="1"/>
            </p:cNvSpPr>
            <p:nvPr/>
          </p:nvSpPr>
          <p:spPr bwMode="auto">
            <a:xfrm>
              <a:off x="6121907" y="5529900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Text Box 145"/>
            <p:cNvSpPr txBox="1">
              <a:spLocks noChangeArrowheads="1"/>
            </p:cNvSpPr>
            <p:nvPr/>
          </p:nvSpPr>
          <p:spPr bwMode="auto">
            <a:xfrm>
              <a:off x="5942098" y="5709288"/>
              <a:ext cx="3642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Q</a:t>
              </a:r>
            </a:p>
          </p:txBody>
        </p:sp>
        <p:sp>
          <p:nvSpPr>
            <p:cNvPr id="172" name="Text Box 158"/>
            <p:cNvSpPr txBox="1">
              <a:spLocks noChangeArrowheads="1"/>
            </p:cNvSpPr>
            <p:nvPr/>
          </p:nvSpPr>
          <p:spPr bwMode="auto">
            <a:xfrm>
              <a:off x="7727480" y="5523324"/>
              <a:ext cx="1130322" cy="701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Units per </a:t>
              </a:r>
            </a:p>
            <a:p>
              <a:pPr algn="l" eaLnBrk="1" hangingPunct="1">
                <a:buFontTx/>
                <a:buNone/>
              </a:pPr>
              <a:r>
                <a:rPr lang="en-US" sz="1800" dirty="0"/>
                <a:t>period</a:t>
              </a:r>
            </a:p>
          </p:txBody>
        </p:sp>
        <p:sp>
          <p:nvSpPr>
            <p:cNvPr id="173" name="Text Box 129"/>
            <p:cNvSpPr txBox="1">
              <a:spLocks noChangeArrowheads="1"/>
            </p:cNvSpPr>
            <p:nvPr/>
          </p:nvSpPr>
          <p:spPr bwMode="auto">
            <a:xfrm>
              <a:off x="4926738" y="5709288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  <p:cxnSp>
          <p:nvCxnSpPr>
            <p:cNvPr id="174" name="Straight Connector 144"/>
            <p:cNvCxnSpPr>
              <a:cxnSpLocks noChangeShapeType="1"/>
            </p:cNvCxnSpPr>
            <p:nvPr/>
          </p:nvCxnSpPr>
          <p:spPr bwMode="auto">
            <a:xfrm>
              <a:off x="5128050" y="5504355"/>
              <a:ext cx="3649649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8234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3" grpId="0" animBg="1"/>
      <p:bldP spid="9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50" dirty="0"/>
              <a:t>Simultaneous Shifts of </a:t>
            </a:r>
            <a:r>
              <a:rPr lang="en-US" sz="3750" i="1" dirty="0" smtClean="0"/>
              <a:t>D</a:t>
            </a:r>
            <a:r>
              <a:rPr lang="en-US" sz="3750" dirty="0" smtClean="0"/>
              <a:t> </a:t>
            </a:r>
            <a:r>
              <a:rPr lang="en-US" sz="3750" dirty="0"/>
              <a:t>and </a:t>
            </a:r>
            <a:r>
              <a:rPr lang="en-US" sz="3750" i="1" dirty="0" smtClean="0"/>
              <a:t>S</a:t>
            </a:r>
            <a:r>
              <a:rPr lang="en-US" sz="3750" dirty="0" smtClean="0"/>
              <a:t> Curves</a:t>
            </a:r>
            <a:endParaRPr lang="en-US" sz="37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 </a:t>
            </a:r>
            <a:r>
              <a:rPr lang="en-US" dirty="0" smtClean="0"/>
              <a:t>increases and </a:t>
            </a:r>
            <a:r>
              <a:rPr lang="en-US" i="1" dirty="0"/>
              <a:t>D</a:t>
            </a:r>
            <a:r>
              <a:rPr lang="en-US" dirty="0"/>
              <a:t> decreases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decreases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shifts more: </a:t>
            </a:r>
            <a:r>
              <a:rPr lang="en-US" i="1" dirty="0"/>
              <a:t>Q</a:t>
            </a:r>
            <a:r>
              <a:rPr lang="en-US" dirty="0"/>
              <a:t> decreases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shifts more: </a:t>
            </a:r>
            <a:r>
              <a:rPr lang="en-US" i="1" dirty="0"/>
              <a:t>Q</a:t>
            </a:r>
            <a:r>
              <a:rPr lang="en-US" dirty="0"/>
              <a:t> increases</a:t>
            </a:r>
          </a:p>
          <a:p>
            <a:r>
              <a:rPr lang="en-US" i="1" dirty="0"/>
              <a:t>S</a:t>
            </a:r>
            <a:r>
              <a:rPr lang="en-US" dirty="0"/>
              <a:t> </a:t>
            </a:r>
            <a:r>
              <a:rPr lang="en-US" dirty="0" smtClean="0"/>
              <a:t>decreases and </a:t>
            </a:r>
            <a:r>
              <a:rPr lang="en-US" i="1" dirty="0"/>
              <a:t>D</a:t>
            </a:r>
            <a:r>
              <a:rPr lang="en-US" dirty="0"/>
              <a:t> increases</a:t>
            </a:r>
          </a:p>
          <a:p>
            <a:pPr lvl="1"/>
            <a:r>
              <a:rPr lang="en-US" i="1" dirty="0" smtClean="0"/>
              <a:t>p</a:t>
            </a:r>
            <a:r>
              <a:rPr lang="en-US" dirty="0" smtClean="0"/>
              <a:t> </a:t>
            </a:r>
            <a:r>
              <a:rPr lang="en-US" dirty="0"/>
              <a:t>increases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D</a:t>
            </a:r>
            <a:r>
              <a:rPr lang="en-US" dirty="0" smtClean="0"/>
              <a:t> </a:t>
            </a:r>
            <a:r>
              <a:rPr lang="en-US" dirty="0"/>
              <a:t>shifts more: </a:t>
            </a:r>
            <a:r>
              <a:rPr lang="en-US" i="1" dirty="0"/>
              <a:t>Q</a:t>
            </a:r>
            <a:r>
              <a:rPr lang="en-US" dirty="0"/>
              <a:t> increases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dirty="0"/>
              <a:t>shifts more: </a:t>
            </a:r>
            <a:r>
              <a:rPr lang="en-US" i="1" dirty="0"/>
              <a:t>Q</a:t>
            </a:r>
            <a:r>
              <a:rPr lang="en-US" dirty="0"/>
              <a:t> decreases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25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Effects of Shifts of Both Demand and Supply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736080" y="1119116"/>
            <a:ext cx="2348547" cy="5199134"/>
          </a:xfrm>
        </p:spPr>
        <p:txBody>
          <a:bodyPr/>
          <a:lstStyle/>
          <a:p>
            <a:r>
              <a:rPr lang="en-US" sz="1600" dirty="0"/>
              <a:t>When the demand and supply curves shift in the same direction, equilibrium quantity also shifts in </a:t>
            </a:r>
            <a:r>
              <a:rPr lang="en-US" sz="1600" dirty="0" smtClean="0"/>
              <a:t>that direction</a:t>
            </a:r>
            <a:r>
              <a:rPr lang="en-US" sz="1600" dirty="0"/>
              <a:t>. The effect on equilibrium price depends on which curve shifts more. </a:t>
            </a:r>
            <a:endParaRPr lang="en-US" sz="1600" dirty="0" smtClean="0"/>
          </a:p>
          <a:p>
            <a:r>
              <a:rPr lang="en-US" sz="1600" dirty="0" smtClean="0"/>
              <a:t>If </a:t>
            </a:r>
            <a:r>
              <a:rPr lang="en-US" sz="1600" dirty="0"/>
              <a:t>the curves shift in </a:t>
            </a:r>
            <a:r>
              <a:rPr lang="en-US" sz="1600" dirty="0" smtClean="0"/>
              <a:t>opposite directions</a:t>
            </a:r>
            <a:r>
              <a:rPr lang="en-US" sz="1600" dirty="0"/>
              <a:t>, equilibrium price will move in the same direction as demand. </a:t>
            </a:r>
            <a:r>
              <a:rPr lang="en-US" sz="1600" dirty="0" smtClean="0"/>
              <a:t>The </a:t>
            </a:r>
            <a:r>
              <a:rPr lang="en-US" sz="1600" dirty="0"/>
              <a:t>effect on equilibrium </a:t>
            </a:r>
            <a:r>
              <a:rPr lang="en-US" sz="1600" dirty="0" smtClean="0"/>
              <a:t>quantity depends </a:t>
            </a:r>
            <a:r>
              <a:rPr lang="en-US" sz="1600" dirty="0"/>
              <a:t>on which curve shifts more.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4" y="925714"/>
            <a:ext cx="6644823" cy="49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Disequilibrium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Plans of buyers do not match those of sellers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Temporary mismatch between quantity supplied and quantity demanded </a:t>
            </a:r>
          </a:p>
          <a:p>
            <a:pPr lvl="2">
              <a:defRPr/>
            </a:pPr>
            <a:r>
              <a:rPr lang="en-US" dirty="0"/>
              <a:t>As the market seeks equilibrium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As a result </a:t>
            </a:r>
            <a:r>
              <a:rPr lang="en-US" dirty="0"/>
              <a:t>of government </a:t>
            </a:r>
            <a:r>
              <a:rPr lang="en-US" dirty="0" smtClean="0"/>
              <a:t>intervention, it can last a while </a:t>
            </a:r>
            <a:endParaRPr lang="en-US" dirty="0"/>
          </a:p>
          <a:p>
            <a:pPr lvl="2">
              <a:defRPr/>
            </a:pPr>
            <a:r>
              <a:rPr lang="en-US" dirty="0"/>
              <a:t>Price floors</a:t>
            </a:r>
          </a:p>
          <a:p>
            <a:pPr lvl="2">
              <a:defRPr/>
            </a:pPr>
            <a:r>
              <a:rPr lang="en-US" dirty="0"/>
              <a:t>Price </a:t>
            </a:r>
            <a:r>
              <a:rPr lang="en-US" dirty="0" smtClean="0"/>
              <a:t>ceilings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134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Income effect of a price change </a:t>
            </a:r>
          </a:p>
          <a:p>
            <a:pPr lvl="1"/>
            <a:r>
              <a:rPr lang="en-US" dirty="0" smtClean="0"/>
              <a:t>A fall in the price of a good </a:t>
            </a:r>
          </a:p>
          <a:p>
            <a:pPr lvl="2"/>
            <a:r>
              <a:rPr lang="en-US" dirty="0" smtClean="0"/>
              <a:t>Increases consumers’ real income</a:t>
            </a:r>
          </a:p>
          <a:p>
            <a:pPr lvl="2"/>
            <a:r>
              <a:rPr lang="en-US" dirty="0" smtClean="0"/>
              <a:t>Consumers are more able to purchase goods</a:t>
            </a:r>
          </a:p>
          <a:p>
            <a:pPr lvl="2"/>
            <a:r>
              <a:rPr lang="en-US" dirty="0" smtClean="0"/>
              <a:t>For a normal good, quantity demanded increases</a:t>
            </a:r>
          </a:p>
          <a:p>
            <a:pPr lvl="1"/>
            <a:r>
              <a:rPr lang="en-US" dirty="0" smtClean="0"/>
              <a:t>The more important the item is as a share of your budget, the bigger the income effect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37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Price </a:t>
            </a:r>
            <a:r>
              <a:rPr lang="en-US" dirty="0" smtClean="0"/>
              <a:t>floor 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Minimum legal price below which a product cannot be sold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To have an impact, </a:t>
            </a:r>
            <a:r>
              <a:rPr lang="en-US" dirty="0" smtClean="0"/>
              <a:t>the price floor </a:t>
            </a:r>
            <a:r>
              <a:rPr lang="en-US" dirty="0"/>
              <a:t>must be set above the equilibrium price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Creates a </a:t>
            </a:r>
            <a:r>
              <a:rPr lang="en-US" dirty="0"/>
              <a:t>surplus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Distorts a market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Reduces </a:t>
            </a:r>
            <a:r>
              <a:rPr lang="en-US" dirty="0"/>
              <a:t>economic </a:t>
            </a:r>
            <a:r>
              <a:rPr lang="en-US" dirty="0" smtClean="0"/>
              <a:t>welfare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261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Price </a:t>
            </a:r>
            <a:r>
              <a:rPr lang="en-US" dirty="0" smtClean="0"/>
              <a:t>Ceiling  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Maximum legal price above which a product cannot be sold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To have an impact, </a:t>
            </a:r>
            <a:r>
              <a:rPr lang="en-US" dirty="0" smtClean="0"/>
              <a:t>the price ceiling </a:t>
            </a:r>
            <a:r>
              <a:rPr lang="en-US" dirty="0"/>
              <a:t>must be set below the equilibrium price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Creates a shortage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Distorts a market</a:t>
            </a:r>
            <a:endParaRPr lang="en-US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Reduces </a:t>
            </a:r>
            <a:r>
              <a:rPr lang="en-US" dirty="0"/>
              <a:t>economic welfare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299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Effects of Price Floors and Price Ceilings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534" y="5221288"/>
            <a:ext cx="8943345" cy="1244742"/>
          </a:xfrm>
        </p:spPr>
        <p:txBody>
          <a:bodyPr/>
          <a:lstStyle/>
          <a:p>
            <a:r>
              <a:rPr lang="en-US" dirty="0" smtClean="0"/>
              <a:t>	A </a:t>
            </a:r>
            <a:r>
              <a:rPr lang="en-US" dirty="0"/>
              <a:t>price floor set above the equilibrium price results in a surplus, </a:t>
            </a:r>
            <a:r>
              <a:rPr lang="en-US" dirty="0" smtClean="0"/>
              <a:t>as shown </a:t>
            </a:r>
            <a:r>
              <a:rPr lang="en-US" dirty="0"/>
              <a:t>in panel (a). A price floor set at or below the equilibrium </a:t>
            </a:r>
            <a:r>
              <a:rPr lang="en-US" dirty="0" smtClean="0"/>
              <a:t>price has </a:t>
            </a:r>
            <a:r>
              <a:rPr lang="en-US" dirty="0"/>
              <a:t>no effect. A price ceiling set below the equilibrium price results </a:t>
            </a:r>
            <a:r>
              <a:rPr lang="en-US" dirty="0" smtClean="0"/>
              <a:t>in a </a:t>
            </a:r>
            <a:r>
              <a:rPr lang="en-US" dirty="0"/>
              <a:t>shortage, as shown in panel (b). A price ceiling set at or above </a:t>
            </a:r>
            <a:r>
              <a:rPr lang="en-US" dirty="0" smtClean="0"/>
              <a:t>the equilibrium </a:t>
            </a:r>
            <a:r>
              <a:rPr lang="en-US" dirty="0"/>
              <a:t>price has no effect.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88950" y="921081"/>
            <a:ext cx="3956926" cy="566738"/>
          </a:xfrm>
        </p:spPr>
        <p:txBody>
          <a:bodyPr/>
          <a:lstStyle/>
          <a:p>
            <a:r>
              <a:rPr lang="en-US" sz="1800" b="1" dirty="0"/>
              <a:t>(a) Price floor for milk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5302380" y="921081"/>
            <a:ext cx="3611276" cy="598488"/>
          </a:xfrm>
        </p:spPr>
        <p:txBody>
          <a:bodyPr/>
          <a:lstStyle/>
          <a:p>
            <a:r>
              <a:rPr lang="en-US" sz="1800" b="1" dirty="0"/>
              <a:t>(b) Price ceiling for rent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70575" y="1408113"/>
            <a:ext cx="2565400" cy="29479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65250" y="1419225"/>
            <a:ext cx="2565400" cy="29479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/>
          </a:p>
        </p:txBody>
      </p:sp>
      <p:grpSp>
        <p:nvGrpSpPr>
          <p:cNvPr id="11" name="Group 138"/>
          <p:cNvGrpSpPr>
            <a:grpSpLocks/>
          </p:cNvGrpSpPr>
          <p:nvPr/>
        </p:nvGrpSpPr>
        <p:grpSpPr bwMode="auto">
          <a:xfrm>
            <a:off x="1730375" y="1420813"/>
            <a:ext cx="2178050" cy="2679700"/>
            <a:chOff x="1908300" y="1789072"/>
            <a:chExt cx="2177845" cy="2679590"/>
          </a:xfrm>
        </p:grpSpPr>
        <p:sp>
          <p:nvSpPr>
            <p:cNvPr id="12" name="Line 185"/>
            <p:cNvSpPr>
              <a:spLocks noChangeShapeType="1"/>
            </p:cNvSpPr>
            <p:nvPr/>
          </p:nvSpPr>
          <p:spPr bwMode="auto">
            <a:xfrm flipV="1">
              <a:off x="1908300" y="1789072"/>
              <a:ext cx="1948070" cy="267959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84"/>
            <p:cNvSpPr txBox="1">
              <a:spLocks noChangeArrowheads="1"/>
            </p:cNvSpPr>
            <p:nvPr/>
          </p:nvSpPr>
          <p:spPr bwMode="auto">
            <a:xfrm>
              <a:off x="3749595" y="1887988"/>
              <a:ext cx="336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S</a:t>
              </a:r>
            </a:p>
          </p:txBody>
        </p:sp>
      </p:grpSp>
      <p:grpSp>
        <p:nvGrpSpPr>
          <p:cNvPr id="14" name="Group 137"/>
          <p:cNvGrpSpPr>
            <a:grpSpLocks/>
          </p:cNvGrpSpPr>
          <p:nvPr/>
        </p:nvGrpSpPr>
        <p:grpSpPr bwMode="auto">
          <a:xfrm>
            <a:off x="1516063" y="1674813"/>
            <a:ext cx="2476500" cy="2614612"/>
            <a:chOff x="1693615" y="2043514"/>
            <a:chExt cx="2476379" cy="2614837"/>
          </a:xfrm>
        </p:grpSpPr>
        <p:sp>
          <p:nvSpPr>
            <p:cNvPr id="15" name="Line 185"/>
            <p:cNvSpPr>
              <a:spLocks noChangeShapeType="1"/>
            </p:cNvSpPr>
            <p:nvPr/>
          </p:nvSpPr>
          <p:spPr bwMode="auto">
            <a:xfrm>
              <a:off x="1693615" y="2043514"/>
              <a:ext cx="2083241" cy="241719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84"/>
            <p:cNvSpPr txBox="1">
              <a:spLocks noChangeArrowheads="1"/>
            </p:cNvSpPr>
            <p:nvPr/>
          </p:nvSpPr>
          <p:spPr bwMode="auto">
            <a:xfrm>
              <a:off x="3820744" y="4291638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</p:grpSp>
      <p:grpSp>
        <p:nvGrpSpPr>
          <p:cNvPr id="17" name="Group 136"/>
          <p:cNvGrpSpPr>
            <a:grpSpLocks/>
          </p:cNvGrpSpPr>
          <p:nvPr/>
        </p:nvGrpSpPr>
        <p:grpSpPr bwMode="auto">
          <a:xfrm>
            <a:off x="225425" y="1403350"/>
            <a:ext cx="1169988" cy="3000375"/>
            <a:chOff x="403200" y="1772851"/>
            <a:chExt cx="1169793" cy="2998756"/>
          </a:xfrm>
        </p:grpSpPr>
        <p:sp>
          <p:nvSpPr>
            <p:cNvPr id="18" name="Line 132"/>
            <p:cNvSpPr>
              <a:spLocks noChangeShapeType="1"/>
            </p:cNvSpPr>
            <p:nvPr/>
          </p:nvSpPr>
          <p:spPr bwMode="auto">
            <a:xfrm flipH="1">
              <a:off x="1384080" y="2773957"/>
              <a:ext cx="18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133"/>
            <p:cNvSpPr txBox="1">
              <a:spLocks noChangeArrowheads="1"/>
            </p:cNvSpPr>
            <p:nvPr/>
          </p:nvSpPr>
          <p:spPr bwMode="auto">
            <a:xfrm>
              <a:off x="681787" y="2577080"/>
              <a:ext cx="76174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$2.50</a:t>
              </a:r>
            </a:p>
          </p:txBody>
        </p:sp>
        <p:sp>
          <p:nvSpPr>
            <p:cNvPr id="20" name="Line 135"/>
            <p:cNvSpPr>
              <a:spLocks noChangeShapeType="1"/>
            </p:cNvSpPr>
            <p:nvPr/>
          </p:nvSpPr>
          <p:spPr bwMode="auto">
            <a:xfrm flipH="1">
              <a:off x="1374555" y="3284131"/>
              <a:ext cx="18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 Box 136"/>
            <p:cNvSpPr txBox="1">
              <a:spLocks noChangeArrowheads="1"/>
            </p:cNvSpPr>
            <p:nvPr/>
          </p:nvSpPr>
          <p:spPr bwMode="auto">
            <a:xfrm>
              <a:off x="800941" y="3089693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1.90</a:t>
              </a:r>
            </a:p>
          </p:txBody>
        </p:sp>
        <p:sp>
          <p:nvSpPr>
            <p:cNvPr id="22" name="Text Box 162"/>
            <p:cNvSpPr txBox="1">
              <a:spLocks noChangeArrowheads="1"/>
            </p:cNvSpPr>
            <p:nvPr/>
          </p:nvSpPr>
          <p:spPr bwMode="auto">
            <a:xfrm rot="-5400000">
              <a:off x="-305969" y="2895512"/>
              <a:ext cx="17876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Price per gallon</a:t>
              </a:r>
            </a:p>
          </p:txBody>
        </p:sp>
        <p:cxnSp>
          <p:nvCxnSpPr>
            <p:cNvPr id="23" name="Straight Connector 90"/>
            <p:cNvCxnSpPr>
              <a:cxnSpLocks noChangeShapeType="1"/>
            </p:cNvCxnSpPr>
            <p:nvPr/>
          </p:nvCxnSpPr>
          <p:spPr bwMode="auto">
            <a:xfrm rot="16200000" flipV="1">
              <a:off x="38311" y="3268180"/>
              <a:ext cx="2998756" cy="809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4" name="Group 135"/>
          <p:cNvGrpSpPr>
            <a:grpSpLocks/>
          </p:cNvGrpSpPr>
          <p:nvPr/>
        </p:nvGrpSpPr>
        <p:grpSpPr bwMode="auto">
          <a:xfrm>
            <a:off x="1163638" y="4386263"/>
            <a:ext cx="3151187" cy="833437"/>
            <a:chOff x="1341217" y="4754885"/>
            <a:chExt cx="3151270" cy="833795"/>
          </a:xfrm>
        </p:grpSpPr>
        <p:sp>
          <p:nvSpPr>
            <p:cNvPr id="25" name="Line 141"/>
            <p:cNvSpPr>
              <a:spLocks noChangeShapeType="1"/>
            </p:cNvSpPr>
            <p:nvPr/>
          </p:nvSpPr>
          <p:spPr bwMode="auto">
            <a:xfrm>
              <a:off x="2780451" y="4767005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42"/>
            <p:cNvSpPr txBox="1">
              <a:spLocks noChangeArrowheads="1"/>
            </p:cNvSpPr>
            <p:nvPr/>
          </p:nvSpPr>
          <p:spPr bwMode="auto">
            <a:xfrm>
              <a:off x="2565915" y="4900261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19</a:t>
              </a:r>
            </a:p>
          </p:txBody>
        </p:sp>
        <p:sp>
          <p:nvSpPr>
            <p:cNvPr id="27" name="Line 144"/>
            <p:cNvSpPr>
              <a:spLocks noChangeShapeType="1"/>
            </p:cNvSpPr>
            <p:nvPr/>
          </p:nvSpPr>
          <p:spPr bwMode="auto">
            <a:xfrm>
              <a:off x="2305807" y="4768579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45"/>
            <p:cNvSpPr txBox="1">
              <a:spLocks noChangeArrowheads="1"/>
            </p:cNvSpPr>
            <p:nvPr/>
          </p:nvSpPr>
          <p:spPr bwMode="auto">
            <a:xfrm>
              <a:off x="2086231" y="4908211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14</a:t>
              </a:r>
            </a:p>
          </p:txBody>
        </p:sp>
        <p:sp>
          <p:nvSpPr>
            <p:cNvPr id="29" name="Text Box 158"/>
            <p:cNvSpPr txBox="1">
              <a:spLocks noChangeArrowheads="1"/>
            </p:cNvSpPr>
            <p:nvPr/>
          </p:nvSpPr>
          <p:spPr bwMode="auto">
            <a:xfrm>
              <a:off x="1343770" y="5219348"/>
              <a:ext cx="31487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Millions of gallons per month</a:t>
              </a:r>
            </a:p>
          </p:txBody>
        </p:sp>
        <p:sp>
          <p:nvSpPr>
            <p:cNvPr id="30" name="Text Box 129"/>
            <p:cNvSpPr txBox="1">
              <a:spLocks noChangeArrowheads="1"/>
            </p:cNvSpPr>
            <p:nvPr/>
          </p:nvSpPr>
          <p:spPr bwMode="auto">
            <a:xfrm>
              <a:off x="1341217" y="4955918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  <p:cxnSp>
          <p:nvCxnSpPr>
            <p:cNvPr id="31" name="Straight Connector 43"/>
            <p:cNvCxnSpPr>
              <a:cxnSpLocks noChangeShapeType="1"/>
            </p:cNvCxnSpPr>
            <p:nvPr/>
          </p:nvCxnSpPr>
          <p:spPr bwMode="auto">
            <a:xfrm flipV="1">
              <a:off x="1542529" y="4754885"/>
              <a:ext cx="2576241" cy="797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Line 144"/>
            <p:cNvSpPr>
              <a:spLocks noChangeShapeType="1"/>
            </p:cNvSpPr>
            <p:nvPr/>
          </p:nvSpPr>
          <p:spPr bwMode="auto">
            <a:xfrm>
              <a:off x="3157895" y="4761959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145"/>
            <p:cNvSpPr txBox="1">
              <a:spLocks noChangeArrowheads="1"/>
            </p:cNvSpPr>
            <p:nvPr/>
          </p:nvSpPr>
          <p:spPr bwMode="auto">
            <a:xfrm>
              <a:off x="2938331" y="4901592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24</a:t>
              </a:r>
            </a:p>
          </p:txBody>
        </p:sp>
      </p:grp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2600325" y="2916238"/>
            <a:ext cx="4763" cy="148590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5" name="Group 139"/>
          <p:cNvGrpSpPr>
            <a:grpSpLocks/>
          </p:cNvGrpSpPr>
          <p:nvPr/>
        </p:nvGrpSpPr>
        <p:grpSpPr bwMode="auto">
          <a:xfrm>
            <a:off x="1357313" y="2855913"/>
            <a:ext cx="1308100" cy="136525"/>
            <a:chOff x="1534602" y="3224386"/>
            <a:chExt cx="1309223" cy="136525"/>
          </a:xfrm>
        </p:grpSpPr>
        <p:sp>
          <p:nvSpPr>
            <p:cNvPr id="36" name="Freeform 166"/>
            <p:cNvSpPr>
              <a:spLocks/>
            </p:cNvSpPr>
            <p:nvPr/>
          </p:nvSpPr>
          <p:spPr bwMode="auto">
            <a:xfrm>
              <a:off x="2699362" y="3224386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37" name="Straight Connector 98"/>
            <p:cNvCxnSpPr>
              <a:cxnSpLocks noChangeShapeType="1"/>
              <a:stCxn id="36" idx="7"/>
            </p:cNvCxnSpPr>
            <p:nvPr/>
          </p:nvCxnSpPr>
          <p:spPr bwMode="auto">
            <a:xfrm flipH="1" flipV="1">
              <a:off x="1534602" y="3283889"/>
              <a:ext cx="1266974" cy="7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8" name="Group 140"/>
          <p:cNvGrpSpPr>
            <a:grpSpLocks/>
          </p:cNvGrpSpPr>
          <p:nvPr/>
        </p:nvGrpSpPr>
        <p:grpSpPr bwMode="auto">
          <a:xfrm>
            <a:off x="1409700" y="2337861"/>
            <a:ext cx="1617663" cy="142875"/>
            <a:chOff x="1586649" y="2717440"/>
            <a:chExt cx="1618472" cy="143151"/>
          </a:xfrm>
        </p:grpSpPr>
        <p:sp>
          <p:nvSpPr>
            <p:cNvPr id="39" name="Freeform 166"/>
            <p:cNvSpPr>
              <a:spLocks/>
            </p:cNvSpPr>
            <p:nvPr/>
          </p:nvSpPr>
          <p:spPr bwMode="auto">
            <a:xfrm>
              <a:off x="3060658" y="2724066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0" name="Straight Connector 100"/>
            <p:cNvCxnSpPr>
              <a:cxnSpLocks noChangeShapeType="1"/>
            </p:cNvCxnSpPr>
            <p:nvPr/>
          </p:nvCxnSpPr>
          <p:spPr bwMode="auto">
            <a:xfrm rot="16200000" flipH="1">
              <a:off x="2370014" y="2004306"/>
              <a:ext cx="1048" cy="156777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Freeform 166"/>
            <p:cNvSpPr>
              <a:spLocks/>
            </p:cNvSpPr>
            <p:nvPr/>
          </p:nvSpPr>
          <p:spPr bwMode="auto">
            <a:xfrm>
              <a:off x="2250950" y="2717440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" name="Group 141"/>
          <p:cNvGrpSpPr>
            <a:grpSpLocks/>
          </p:cNvGrpSpPr>
          <p:nvPr/>
        </p:nvGrpSpPr>
        <p:grpSpPr bwMode="auto">
          <a:xfrm>
            <a:off x="2128838" y="2409825"/>
            <a:ext cx="849312" cy="1992313"/>
            <a:chOff x="2305879" y="2777672"/>
            <a:chExt cx="850789" cy="1993111"/>
          </a:xfrm>
        </p:grpSpPr>
        <p:cxnSp>
          <p:nvCxnSpPr>
            <p:cNvPr id="43" name="Straight Connector 105"/>
            <p:cNvCxnSpPr>
              <a:cxnSpLocks noChangeShapeType="1"/>
            </p:cNvCxnSpPr>
            <p:nvPr/>
          </p:nvCxnSpPr>
          <p:spPr bwMode="auto">
            <a:xfrm flipH="1">
              <a:off x="2305879" y="2777672"/>
              <a:ext cx="15481" cy="199311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Straight Connector 107"/>
            <p:cNvCxnSpPr>
              <a:cxnSpLocks noChangeShapeType="1"/>
            </p:cNvCxnSpPr>
            <p:nvPr/>
          </p:nvCxnSpPr>
          <p:spPr bwMode="auto">
            <a:xfrm>
              <a:off x="3154921" y="2784298"/>
              <a:ext cx="1747" cy="198648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5" name="Group 158"/>
          <p:cNvGrpSpPr>
            <a:grpSpLocks/>
          </p:cNvGrpSpPr>
          <p:nvPr/>
        </p:nvGrpSpPr>
        <p:grpSpPr bwMode="auto">
          <a:xfrm>
            <a:off x="6219825" y="1385888"/>
            <a:ext cx="2009775" cy="2349500"/>
            <a:chOff x="6219073" y="1754162"/>
            <a:chExt cx="2010867" cy="2350085"/>
          </a:xfrm>
        </p:grpSpPr>
        <p:sp>
          <p:nvSpPr>
            <p:cNvPr id="46" name="Line 185"/>
            <p:cNvSpPr>
              <a:spLocks noChangeShapeType="1"/>
            </p:cNvSpPr>
            <p:nvPr/>
          </p:nvSpPr>
          <p:spPr bwMode="auto">
            <a:xfrm flipV="1">
              <a:off x="6219073" y="1908313"/>
              <a:ext cx="1612962" cy="219593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184"/>
            <p:cNvSpPr txBox="1">
              <a:spLocks noChangeArrowheads="1"/>
            </p:cNvSpPr>
            <p:nvPr/>
          </p:nvSpPr>
          <p:spPr bwMode="auto">
            <a:xfrm>
              <a:off x="7893390" y="1754162"/>
              <a:ext cx="3365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S</a:t>
              </a:r>
            </a:p>
          </p:txBody>
        </p:sp>
      </p:grpSp>
      <p:grpSp>
        <p:nvGrpSpPr>
          <p:cNvPr id="48" name="Group 157"/>
          <p:cNvGrpSpPr>
            <a:grpSpLocks/>
          </p:cNvGrpSpPr>
          <p:nvPr/>
        </p:nvGrpSpPr>
        <p:grpSpPr bwMode="auto">
          <a:xfrm>
            <a:off x="6226175" y="1555750"/>
            <a:ext cx="2206625" cy="2528888"/>
            <a:chOff x="6225871" y="1924216"/>
            <a:chExt cx="2207188" cy="2528746"/>
          </a:xfrm>
        </p:grpSpPr>
        <p:sp>
          <p:nvSpPr>
            <p:cNvPr id="49" name="Line 185"/>
            <p:cNvSpPr>
              <a:spLocks noChangeShapeType="1"/>
            </p:cNvSpPr>
            <p:nvPr/>
          </p:nvSpPr>
          <p:spPr bwMode="auto">
            <a:xfrm>
              <a:off x="6225871" y="1924216"/>
              <a:ext cx="1861758" cy="21720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 Box 184"/>
            <p:cNvSpPr txBox="1">
              <a:spLocks noChangeArrowheads="1"/>
            </p:cNvSpPr>
            <p:nvPr/>
          </p:nvSpPr>
          <p:spPr bwMode="auto">
            <a:xfrm>
              <a:off x="8083809" y="4086249"/>
              <a:ext cx="349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b="1" i="1"/>
                <a:t>D</a:t>
              </a:r>
            </a:p>
          </p:txBody>
        </p:sp>
      </p:grpSp>
      <p:grpSp>
        <p:nvGrpSpPr>
          <p:cNvPr id="51" name="Group 156"/>
          <p:cNvGrpSpPr>
            <a:grpSpLocks/>
          </p:cNvGrpSpPr>
          <p:nvPr/>
        </p:nvGrpSpPr>
        <p:grpSpPr bwMode="auto">
          <a:xfrm>
            <a:off x="4610100" y="1403350"/>
            <a:ext cx="1273175" cy="3001963"/>
            <a:chOff x="4610609" y="1772440"/>
            <a:chExt cx="1273157" cy="3000499"/>
          </a:xfrm>
        </p:grpSpPr>
        <p:sp>
          <p:nvSpPr>
            <p:cNvPr id="52" name="Line 132"/>
            <p:cNvSpPr>
              <a:spLocks noChangeShapeType="1"/>
            </p:cNvSpPr>
            <p:nvPr/>
          </p:nvSpPr>
          <p:spPr bwMode="auto">
            <a:xfrm flipH="1">
              <a:off x="5694853" y="2918406"/>
              <a:ext cx="18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133"/>
            <p:cNvSpPr txBox="1">
              <a:spLocks noChangeArrowheads="1"/>
            </p:cNvSpPr>
            <p:nvPr/>
          </p:nvSpPr>
          <p:spPr bwMode="auto">
            <a:xfrm>
              <a:off x="4865344" y="2721529"/>
              <a:ext cx="889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$1,000</a:t>
              </a:r>
            </a:p>
          </p:txBody>
        </p:sp>
        <p:sp>
          <p:nvSpPr>
            <p:cNvPr id="54" name="Line 135"/>
            <p:cNvSpPr>
              <a:spLocks noChangeShapeType="1"/>
            </p:cNvSpPr>
            <p:nvPr/>
          </p:nvSpPr>
          <p:spPr bwMode="auto">
            <a:xfrm flipH="1">
              <a:off x="5685328" y="3444482"/>
              <a:ext cx="1889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Text Box 136"/>
            <p:cNvSpPr txBox="1">
              <a:spLocks noChangeArrowheads="1"/>
            </p:cNvSpPr>
            <p:nvPr/>
          </p:nvSpPr>
          <p:spPr bwMode="auto">
            <a:xfrm>
              <a:off x="5167371" y="3250044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600</a:t>
              </a:r>
            </a:p>
          </p:txBody>
        </p:sp>
        <p:sp>
          <p:nvSpPr>
            <p:cNvPr id="56" name="Text Box 162"/>
            <p:cNvSpPr txBox="1">
              <a:spLocks noChangeArrowheads="1"/>
            </p:cNvSpPr>
            <p:nvPr/>
          </p:nvSpPr>
          <p:spPr bwMode="auto">
            <a:xfrm rot="-5400000">
              <a:off x="3696256" y="3021393"/>
              <a:ext cx="2198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Monthly rental price</a:t>
              </a:r>
            </a:p>
          </p:txBody>
        </p:sp>
        <p:cxnSp>
          <p:nvCxnSpPr>
            <p:cNvPr id="57" name="Straight Connector 126"/>
            <p:cNvCxnSpPr>
              <a:cxnSpLocks noChangeShapeType="1"/>
            </p:cNvCxnSpPr>
            <p:nvPr/>
          </p:nvCxnSpPr>
          <p:spPr bwMode="auto">
            <a:xfrm rot="16200000" flipV="1">
              <a:off x="4347131" y="3267560"/>
              <a:ext cx="3000499" cy="1026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8" name="Group 155"/>
          <p:cNvGrpSpPr>
            <a:grpSpLocks/>
          </p:cNvGrpSpPr>
          <p:nvPr/>
        </p:nvGrpSpPr>
        <p:grpSpPr bwMode="auto">
          <a:xfrm>
            <a:off x="5232400" y="4387850"/>
            <a:ext cx="3911600" cy="833438"/>
            <a:chOff x="5231958" y="4756216"/>
            <a:chExt cx="3912042" cy="833795"/>
          </a:xfrm>
        </p:grpSpPr>
        <p:sp>
          <p:nvSpPr>
            <p:cNvPr id="59" name="Line 141"/>
            <p:cNvSpPr>
              <a:spLocks noChangeShapeType="1"/>
            </p:cNvSpPr>
            <p:nvPr/>
          </p:nvSpPr>
          <p:spPr bwMode="auto">
            <a:xfrm>
              <a:off x="7091224" y="4768336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Text Box 142"/>
            <p:cNvSpPr txBox="1">
              <a:spLocks noChangeArrowheads="1"/>
            </p:cNvSpPr>
            <p:nvPr/>
          </p:nvSpPr>
          <p:spPr bwMode="auto">
            <a:xfrm>
              <a:off x="6876688" y="4901592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50</a:t>
              </a:r>
            </a:p>
          </p:txBody>
        </p:sp>
        <p:sp>
          <p:nvSpPr>
            <p:cNvPr id="61" name="Line 144"/>
            <p:cNvSpPr>
              <a:spLocks noChangeShapeType="1"/>
            </p:cNvSpPr>
            <p:nvPr/>
          </p:nvSpPr>
          <p:spPr bwMode="auto">
            <a:xfrm>
              <a:off x="6711992" y="4769910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 Box 145"/>
            <p:cNvSpPr txBox="1">
              <a:spLocks noChangeArrowheads="1"/>
            </p:cNvSpPr>
            <p:nvPr/>
          </p:nvSpPr>
          <p:spPr bwMode="auto">
            <a:xfrm>
              <a:off x="6492416" y="4909542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40</a:t>
              </a:r>
            </a:p>
          </p:txBody>
        </p:sp>
        <p:sp>
          <p:nvSpPr>
            <p:cNvPr id="63" name="Text Box 158"/>
            <p:cNvSpPr txBox="1">
              <a:spLocks noChangeArrowheads="1"/>
            </p:cNvSpPr>
            <p:nvPr/>
          </p:nvSpPr>
          <p:spPr bwMode="auto">
            <a:xfrm>
              <a:off x="5231958" y="5220679"/>
              <a:ext cx="3912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/>
                <a:t>Thousands of rental units per month</a:t>
              </a:r>
            </a:p>
          </p:txBody>
        </p:sp>
        <p:sp>
          <p:nvSpPr>
            <p:cNvPr id="64" name="Text Box 129"/>
            <p:cNvSpPr txBox="1">
              <a:spLocks noChangeArrowheads="1"/>
            </p:cNvSpPr>
            <p:nvPr/>
          </p:nvSpPr>
          <p:spPr bwMode="auto">
            <a:xfrm>
              <a:off x="5651990" y="4957249"/>
              <a:ext cx="374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 0</a:t>
              </a:r>
            </a:p>
          </p:txBody>
        </p:sp>
        <p:cxnSp>
          <p:nvCxnSpPr>
            <p:cNvPr id="65" name="Straight Connector 125"/>
            <p:cNvCxnSpPr>
              <a:cxnSpLocks noChangeShapeType="1"/>
            </p:cNvCxnSpPr>
            <p:nvPr/>
          </p:nvCxnSpPr>
          <p:spPr bwMode="auto">
            <a:xfrm flipV="1">
              <a:off x="5853302" y="4756216"/>
              <a:ext cx="2576241" cy="7976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Line 144"/>
            <p:cNvSpPr>
              <a:spLocks noChangeShapeType="1"/>
            </p:cNvSpPr>
            <p:nvPr/>
          </p:nvSpPr>
          <p:spPr bwMode="auto">
            <a:xfrm>
              <a:off x="7516374" y="4763290"/>
              <a:ext cx="0" cy="1730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Text Box 145"/>
            <p:cNvSpPr txBox="1">
              <a:spLocks noChangeArrowheads="1"/>
            </p:cNvSpPr>
            <p:nvPr/>
          </p:nvSpPr>
          <p:spPr bwMode="auto">
            <a:xfrm>
              <a:off x="7296810" y="4902923"/>
              <a:ext cx="4411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/>
                <a:t>60</a:t>
              </a:r>
            </a:p>
          </p:txBody>
        </p:sp>
      </p:grp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7086600" y="2501900"/>
            <a:ext cx="6350" cy="19018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69" name="Group 159"/>
          <p:cNvGrpSpPr>
            <a:grpSpLocks/>
          </p:cNvGrpSpPr>
          <p:nvPr/>
        </p:nvGrpSpPr>
        <p:grpSpPr bwMode="auto">
          <a:xfrm>
            <a:off x="5845175" y="2492375"/>
            <a:ext cx="1309688" cy="136525"/>
            <a:chOff x="5845375" y="2859971"/>
            <a:chExt cx="1309223" cy="136525"/>
          </a:xfrm>
        </p:grpSpPr>
        <p:sp>
          <p:nvSpPr>
            <p:cNvPr id="70" name="Freeform 166"/>
            <p:cNvSpPr>
              <a:spLocks/>
            </p:cNvSpPr>
            <p:nvPr/>
          </p:nvSpPr>
          <p:spPr bwMode="auto">
            <a:xfrm>
              <a:off x="7010135" y="2859971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1" name="Straight Connector 130"/>
            <p:cNvCxnSpPr>
              <a:cxnSpLocks noChangeShapeType="1"/>
              <a:stCxn id="70" idx="7"/>
            </p:cNvCxnSpPr>
            <p:nvPr/>
          </p:nvCxnSpPr>
          <p:spPr bwMode="auto">
            <a:xfrm flipH="1" flipV="1">
              <a:off x="5845375" y="2919474"/>
              <a:ext cx="1266974" cy="7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2" name="Group 160"/>
          <p:cNvGrpSpPr>
            <a:grpSpLocks/>
          </p:cNvGrpSpPr>
          <p:nvPr/>
        </p:nvGrpSpPr>
        <p:grpSpPr bwMode="auto">
          <a:xfrm>
            <a:off x="5859463" y="3008313"/>
            <a:ext cx="1727200" cy="138112"/>
            <a:chOff x="5859913" y="3377403"/>
            <a:chExt cx="1727543" cy="137851"/>
          </a:xfrm>
        </p:grpSpPr>
        <p:sp>
          <p:nvSpPr>
            <p:cNvPr id="73" name="Freeform 166"/>
            <p:cNvSpPr>
              <a:spLocks/>
            </p:cNvSpPr>
            <p:nvPr/>
          </p:nvSpPr>
          <p:spPr bwMode="auto">
            <a:xfrm>
              <a:off x="7442993" y="3377403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74" name="Straight Connector 131"/>
            <p:cNvCxnSpPr>
              <a:cxnSpLocks noChangeShapeType="1"/>
            </p:cNvCxnSpPr>
            <p:nvPr/>
          </p:nvCxnSpPr>
          <p:spPr bwMode="auto">
            <a:xfrm flipV="1">
              <a:off x="5859913" y="3442915"/>
              <a:ext cx="1654070" cy="25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" name="Freeform 166"/>
            <p:cNvSpPr>
              <a:spLocks/>
            </p:cNvSpPr>
            <p:nvPr/>
          </p:nvSpPr>
          <p:spPr bwMode="auto">
            <a:xfrm>
              <a:off x="6641236" y="3378729"/>
              <a:ext cx="144463" cy="136525"/>
            </a:xfrm>
            <a:custGeom>
              <a:avLst/>
              <a:gdLst>
                <a:gd name="T0" fmla="*/ 2147483647 w 106"/>
                <a:gd name="T1" fmla="*/ 2147483647 h 68"/>
                <a:gd name="T2" fmla="*/ 2147483647 w 106"/>
                <a:gd name="T3" fmla="*/ 2147483647 h 68"/>
                <a:gd name="T4" fmla="*/ 2147483647 w 106"/>
                <a:gd name="T5" fmla="*/ 2147483647 h 68"/>
                <a:gd name="T6" fmla="*/ 2147483647 w 106"/>
                <a:gd name="T7" fmla="*/ 2147483647 h 68"/>
                <a:gd name="T8" fmla="*/ 2147483647 w 106"/>
                <a:gd name="T9" fmla="*/ 2147483647 h 68"/>
                <a:gd name="T10" fmla="*/ 2147483647 w 106"/>
                <a:gd name="T11" fmla="*/ 2147483647 h 68"/>
                <a:gd name="T12" fmla="*/ 2147483647 w 106"/>
                <a:gd name="T13" fmla="*/ 2147483647 h 68"/>
                <a:gd name="T14" fmla="*/ 2147483647 w 106"/>
                <a:gd name="T15" fmla="*/ 2147483647 h 68"/>
                <a:gd name="T16" fmla="*/ 2147483647 w 106"/>
                <a:gd name="T17" fmla="*/ 2147483647 h 68"/>
                <a:gd name="T18" fmla="*/ 2147483647 w 106"/>
                <a:gd name="T19" fmla="*/ 2147483647 h 68"/>
                <a:gd name="T20" fmla="*/ 2147483647 w 106"/>
                <a:gd name="T21" fmla="*/ 0 h 68"/>
                <a:gd name="T22" fmla="*/ 2147483647 w 106"/>
                <a:gd name="T23" fmla="*/ 0 h 68"/>
                <a:gd name="T24" fmla="*/ 2147483647 w 106"/>
                <a:gd name="T25" fmla="*/ 2147483647 h 68"/>
                <a:gd name="T26" fmla="*/ 2147483647 w 106"/>
                <a:gd name="T27" fmla="*/ 2147483647 h 68"/>
                <a:gd name="T28" fmla="*/ 2147483647 w 106"/>
                <a:gd name="T29" fmla="*/ 2147483647 h 68"/>
                <a:gd name="T30" fmla="*/ 0 w 106"/>
                <a:gd name="T31" fmla="*/ 2147483647 h 68"/>
                <a:gd name="T32" fmla="*/ 0 w 106"/>
                <a:gd name="T33" fmla="*/ 2147483647 h 68"/>
                <a:gd name="T34" fmla="*/ 2147483647 w 106"/>
                <a:gd name="T35" fmla="*/ 2147483647 h 68"/>
                <a:gd name="T36" fmla="*/ 2147483647 w 106"/>
                <a:gd name="T37" fmla="*/ 2147483647 h 68"/>
                <a:gd name="T38" fmla="*/ 2147483647 w 106"/>
                <a:gd name="T39" fmla="*/ 2147483647 h 68"/>
                <a:gd name="T40" fmla="*/ 2147483647 w 106"/>
                <a:gd name="T41" fmla="*/ 2147483647 h 68"/>
                <a:gd name="T42" fmla="*/ 2147483647 w 106"/>
                <a:gd name="T43" fmla="*/ 2147483647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6"/>
                <a:gd name="T67" fmla="*/ 0 h 68"/>
                <a:gd name="T68" fmla="*/ 106 w 106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6" h="68">
                  <a:moveTo>
                    <a:pt x="56" y="68"/>
                  </a:moveTo>
                  <a:lnTo>
                    <a:pt x="56" y="68"/>
                  </a:lnTo>
                  <a:lnTo>
                    <a:pt x="76" y="65"/>
                  </a:lnTo>
                  <a:lnTo>
                    <a:pt x="91" y="58"/>
                  </a:lnTo>
                  <a:lnTo>
                    <a:pt x="101" y="45"/>
                  </a:lnTo>
                  <a:lnTo>
                    <a:pt x="106" y="32"/>
                  </a:lnTo>
                  <a:lnTo>
                    <a:pt x="101" y="19"/>
                  </a:lnTo>
                  <a:lnTo>
                    <a:pt x="91" y="9"/>
                  </a:lnTo>
                  <a:lnTo>
                    <a:pt x="76" y="3"/>
                  </a:lnTo>
                  <a:lnTo>
                    <a:pt x="56" y="0"/>
                  </a:lnTo>
                  <a:lnTo>
                    <a:pt x="36" y="3"/>
                  </a:lnTo>
                  <a:lnTo>
                    <a:pt x="15" y="9"/>
                  </a:lnTo>
                  <a:lnTo>
                    <a:pt x="5" y="19"/>
                  </a:lnTo>
                  <a:lnTo>
                    <a:pt x="0" y="32"/>
                  </a:lnTo>
                  <a:lnTo>
                    <a:pt x="5" y="45"/>
                  </a:lnTo>
                  <a:lnTo>
                    <a:pt x="15" y="58"/>
                  </a:lnTo>
                  <a:lnTo>
                    <a:pt x="36" y="65"/>
                  </a:lnTo>
                  <a:lnTo>
                    <a:pt x="56" y="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161"/>
          <p:cNvGrpSpPr>
            <a:grpSpLocks/>
          </p:cNvGrpSpPr>
          <p:nvPr/>
        </p:nvGrpSpPr>
        <p:grpSpPr bwMode="auto">
          <a:xfrm>
            <a:off x="6704013" y="3074988"/>
            <a:ext cx="803275" cy="1328737"/>
            <a:chOff x="6704115" y="3442914"/>
            <a:chExt cx="803081" cy="1329200"/>
          </a:xfrm>
        </p:grpSpPr>
        <p:cxnSp>
          <p:nvCxnSpPr>
            <p:cNvPr id="77" name="Straight Connector 133"/>
            <p:cNvCxnSpPr>
              <a:cxnSpLocks noChangeShapeType="1"/>
            </p:cNvCxnSpPr>
            <p:nvPr/>
          </p:nvCxnSpPr>
          <p:spPr bwMode="auto">
            <a:xfrm rot="5400000">
              <a:off x="6042909" y="4104121"/>
              <a:ext cx="1329199" cy="678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Straight Connector 134"/>
            <p:cNvCxnSpPr>
              <a:cxnSpLocks noChangeShapeType="1"/>
            </p:cNvCxnSpPr>
            <p:nvPr/>
          </p:nvCxnSpPr>
          <p:spPr bwMode="auto">
            <a:xfrm rot="16200000" flipH="1">
              <a:off x="6842014" y="4106931"/>
              <a:ext cx="1329199" cy="116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" name="Group 150"/>
          <p:cNvGrpSpPr>
            <a:grpSpLocks/>
          </p:cNvGrpSpPr>
          <p:nvPr/>
        </p:nvGrpSpPr>
        <p:grpSpPr bwMode="auto">
          <a:xfrm>
            <a:off x="1935163" y="1735138"/>
            <a:ext cx="1258887" cy="584200"/>
            <a:chOff x="2113323" y="2103776"/>
            <a:chExt cx="1258030" cy="583768"/>
          </a:xfrm>
        </p:grpSpPr>
        <p:sp>
          <p:nvSpPr>
            <p:cNvPr id="80" name="AutoShape 107"/>
            <p:cNvSpPr>
              <a:spLocks/>
            </p:cNvSpPr>
            <p:nvPr/>
          </p:nvSpPr>
          <p:spPr bwMode="auto">
            <a:xfrm rot="5400000">
              <a:off x="2659808" y="2222491"/>
              <a:ext cx="166975" cy="763132"/>
            </a:xfrm>
            <a:prstGeom prst="leftBrace">
              <a:avLst>
                <a:gd name="adj1" fmla="val 6993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Text Box 110"/>
            <p:cNvSpPr txBox="1">
              <a:spLocks noChangeArrowheads="1"/>
            </p:cNvSpPr>
            <p:nvPr/>
          </p:nvSpPr>
          <p:spPr bwMode="auto">
            <a:xfrm>
              <a:off x="2113323" y="2103776"/>
              <a:ext cx="12580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/>
                <a:t>Surplus</a:t>
              </a:r>
            </a:p>
          </p:txBody>
        </p:sp>
      </p:grpSp>
      <p:grpSp>
        <p:nvGrpSpPr>
          <p:cNvPr id="82" name="Group 162"/>
          <p:cNvGrpSpPr>
            <a:grpSpLocks/>
          </p:cNvGrpSpPr>
          <p:nvPr/>
        </p:nvGrpSpPr>
        <p:grpSpPr bwMode="auto">
          <a:xfrm>
            <a:off x="6565900" y="3178175"/>
            <a:ext cx="1120775" cy="573088"/>
            <a:chOff x="6565666" y="3546364"/>
            <a:chExt cx="1120820" cy="572464"/>
          </a:xfrm>
        </p:grpSpPr>
        <p:sp>
          <p:nvSpPr>
            <p:cNvPr id="83" name="AutoShape 108"/>
            <p:cNvSpPr>
              <a:spLocks/>
            </p:cNvSpPr>
            <p:nvPr/>
          </p:nvSpPr>
          <p:spPr bwMode="auto">
            <a:xfrm rot="-5400000">
              <a:off x="7065396" y="3232868"/>
              <a:ext cx="150993" cy="777985"/>
            </a:xfrm>
            <a:prstGeom prst="leftBrace">
              <a:avLst>
                <a:gd name="adj1" fmla="val 69654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Text Box 109"/>
            <p:cNvSpPr txBox="1">
              <a:spLocks noChangeArrowheads="1"/>
            </p:cNvSpPr>
            <p:nvPr/>
          </p:nvSpPr>
          <p:spPr bwMode="auto">
            <a:xfrm>
              <a:off x="6565666" y="3749496"/>
              <a:ext cx="112082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sz="1800"/>
                <a:t>Shortage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41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build="p"/>
      <p:bldP spid="10" grpId="0" build="p"/>
      <p:bldP spid="7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Ceilings in New York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Rent ceilings</a:t>
            </a:r>
          </a:p>
          <a:p>
            <a:pPr lvl="1">
              <a:defRPr/>
            </a:pPr>
            <a:r>
              <a:rPr lang="en-US" dirty="0"/>
              <a:t>Nearly half of the 2.1 million rental apartments</a:t>
            </a:r>
          </a:p>
          <a:p>
            <a:pPr lvl="1">
              <a:defRPr/>
            </a:pPr>
            <a:r>
              <a:rPr lang="en-US" dirty="0" smtClean="0"/>
              <a:t>Excess demand in the rent-controlled sector raised rents in the free-market sector</a:t>
            </a:r>
            <a:endParaRPr lang="en-US" dirty="0"/>
          </a:p>
          <a:p>
            <a:pPr lvl="1">
              <a:defRPr/>
            </a:pPr>
            <a:r>
              <a:rPr lang="en-US" dirty="0"/>
              <a:t>Sharp drop in new construction</a:t>
            </a:r>
          </a:p>
          <a:p>
            <a:pPr lvl="1">
              <a:defRPr/>
            </a:pPr>
            <a:r>
              <a:rPr lang="en-US" dirty="0" smtClean="0"/>
              <a:t>Wastes </a:t>
            </a:r>
            <a:r>
              <a:rPr lang="en-US" dirty="0"/>
              <a:t>valuable resources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Deteriorating quality of housing stock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Ceilings in New York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Tenants in low- </a:t>
            </a:r>
            <a:r>
              <a:rPr lang="en-US" dirty="0"/>
              <a:t>and moderate-income areas </a:t>
            </a:r>
            <a:endParaRPr lang="en-US" dirty="0" smtClean="0"/>
          </a:p>
          <a:p>
            <a:pPr lvl="1"/>
            <a:r>
              <a:rPr lang="en-US" dirty="0" smtClean="0"/>
              <a:t>Get </a:t>
            </a:r>
            <a:r>
              <a:rPr lang="en-US" dirty="0"/>
              <a:t>little or no benefit from rent 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Upscale Manhattan</a:t>
            </a:r>
            <a:r>
              <a:rPr lang="en-US" dirty="0"/>
              <a:t>, three-bedroom apartment</a:t>
            </a:r>
          </a:p>
          <a:p>
            <a:pPr lvl="1">
              <a:defRPr/>
            </a:pPr>
            <a:r>
              <a:rPr lang="en-US" dirty="0"/>
              <a:t>$1,000 </a:t>
            </a:r>
            <a:r>
              <a:rPr lang="en-US" dirty="0" smtClean="0"/>
              <a:t>a month if </a:t>
            </a:r>
            <a:r>
              <a:rPr lang="en-US" dirty="0"/>
              <a:t>rent controlled</a:t>
            </a:r>
          </a:p>
          <a:p>
            <a:pPr lvl="1">
              <a:defRPr/>
            </a:pPr>
            <a:r>
              <a:rPr lang="en-US" dirty="0"/>
              <a:t>$12,000 </a:t>
            </a:r>
            <a:r>
              <a:rPr lang="en-US" dirty="0" smtClean="0"/>
              <a:t>a month on </a:t>
            </a:r>
            <a:r>
              <a:rPr lang="en-US" dirty="0"/>
              <a:t>the open </a:t>
            </a:r>
            <a:r>
              <a:rPr lang="en-US" dirty="0" smtClean="0"/>
              <a:t>market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Rent Ceilings in New York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Who </a:t>
            </a:r>
            <a:r>
              <a:rPr lang="en-US" dirty="0"/>
              <a:t>benefits from rent control?</a:t>
            </a:r>
          </a:p>
          <a:p>
            <a:pPr lvl="2">
              <a:defRPr/>
            </a:pPr>
            <a:r>
              <a:rPr lang="en-US" dirty="0"/>
              <a:t>More than 87,000 New York City households with incomes exceeding $100,000 a </a:t>
            </a:r>
            <a:r>
              <a:rPr lang="en-US" dirty="0" smtClean="0"/>
              <a:t>year</a:t>
            </a:r>
          </a:p>
          <a:p>
            <a:r>
              <a:rPr lang="en-US" dirty="0" smtClean="0"/>
              <a:t>Landlords - incentive </a:t>
            </a:r>
            <a:r>
              <a:rPr lang="en-US" dirty="0"/>
              <a:t>to </a:t>
            </a:r>
            <a:r>
              <a:rPr lang="en-US" dirty="0" smtClean="0"/>
              <a:t>oust a tenant</a:t>
            </a:r>
          </a:p>
          <a:p>
            <a:pPr lvl="2"/>
            <a:r>
              <a:rPr lang="en-US" dirty="0" smtClean="0"/>
              <a:t>Pay $5,000 </a:t>
            </a:r>
            <a:r>
              <a:rPr lang="en-US" dirty="0"/>
              <a:t>bounties to doormen </a:t>
            </a:r>
            <a:r>
              <a:rPr lang="en-US" dirty="0" smtClean="0"/>
              <a:t>who report </a:t>
            </a:r>
            <a:r>
              <a:rPr lang="en-US" dirty="0"/>
              <a:t>tenants violating their </a:t>
            </a:r>
            <a:r>
              <a:rPr lang="en-US" dirty="0" smtClean="0"/>
              <a:t>lease</a:t>
            </a:r>
          </a:p>
          <a:p>
            <a:pPr lvl="2"/>
            <a:r>
              <a:rPr lang="en-US" dirty="0" smtClean="0"/>
              <a:t>Hire private detectives </a:t>
            </a:r>
            <a:r>
              <a:rPr lang="en-US" dirty="0"/>
              <a:t>to identify lease </a:t>
            </a:r>
            <a:r>
              <a:rPr lang="en-US" dirty="0" smtClean="0"/>
              <a:t>violators</a:t>
            </a:r>
          </a:p>
          <a:p>
            <a:pPr lvl="2"/>
            <a:r>
              <a:rPr lang="en-US" dirty="0" smtClean="0"/>
              <a:t>Use </a:t>
            </a:r>
            <a:r>
              <a:rPr lang="en-US" dirty="0"/>
              <a:t>professional “facilitators</a:t>
            </a:r>
            <a:r>
              <a:rPr lang="en-US" dirty="0" smtClean="0"/>
              <a:t>” to </a:t>
            </a:r>
            <a:r>
              <a:rPr lang="en-US" dirty="0"/>
              <a:t>negotiate with tenants about moving </a:t>
            </a:r>
            <a:r>
              <a:rPr lang="en-US" dirty="0" smtClean="0"/>
              <a:t>out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Law of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Money </a:t>
            </a:r>
            <a:r>
              <a:rPr lang="en-US" dirty="0"/>
              <a:t>income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Number of dollars a person receives per period</a:t>
            </a:r>
          </a:p>
          <a:p>
            <a:pPr>
              <a:defRPr/>
            </a:pPr>
            <a:r>
              <a:rPr lang="en-US" dirty="0"/>
              <a:t>Real income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/>
              <a:t>Measured in terms of what it can buy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Purchasing power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Changes </a:t>
            </a:r>
            <a:r>
              <a:rPr lang="en-US" dirty="0"/>
              <a:t>when price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357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Demand Schedule and Demand Curve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can be expressed as </a:t>
            </a:r>
          </a:p>
          <a:p>
            <a:pPr lvl="1"/>
            <a:r>
              <a:rPr lang="en-US" dirty="0" smtClean="0"/>
              <a:t>A demand schedule </a:t>
            </a:r>
          </a:p>
          <a:p>
            <a:pPr lvl="1"/>
            <a:r>
              <a:rPr lang="en-US" dirty="0" smtClean="0"/>
              <a:t>A demand curve</a:t>
            </a:r>
          </a:p>
          <a:p>
            <a:r>
              <a:rPr lang="en-US" dirty="0" smtClean="0"/>
              <a:t>Demand schedule</a:t>
            </a:r>
          </a:p>
          <a:p>
            <a:pPr lvl="1"/>
            <a:r>
              <a:rPr lang="en-US" dirty="0" smtClean="0"/>
              <a:t>Lists possible prices</a:t>
            </a:r>
          </a:p>
          <a:p>
            <a:pPr lvl="1"/>
            <a:r>
              <a:rPr lang="en-US" dirty="0" smtClean="0"/>
              <a:t>Along with the quantity demanded at each price</a:t>
            </a:r>
          </a:p>
          <a:p>
            <a:pPr lvl="1"/>
            <a:r>
              <a:rPr lang="en-US" dirty="0" smtClean="0"/>
              <a:t>Reflects the law of demand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3665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Demand Schedule and Demand Curve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Demand curve</a:t>
            </a:r>
          </a:p>
          <a:p>
            <a:pPr lvl="1"/>
            <a:r>
              <a:rPr lang="en-US" dirty="0" smtClean="0"/>
              <a:t>A curve showing the relation between the price of a good and the quantity consumers are willing and able to buy</a:t>
            </a:r>
          </a:p>
          <a:p>
            <a:pPr lvl="2"/>
            <a:r>
              <a:rPr lang="en-US" dirty="0" smtClean="0"/>
              <a:t>Per period</a:t>
            </a:r>
          </a:p>
          <a:p>
            <a:pPr lvl="2"/>
            <a:r>
              <a:rPr lang="en-US" dirty="0" smtClean="0"/>
              <a:t>Other things constant</a:t>
            </a:r>
          </a:p>
          <a:p>
            <a:pPr lvl="1"/>
            <a:r>
              <a:rPr lang="en-US" dirty="0" smtClean="0"/>
              <a:t>Downward slope</a:t>
            </a:r>
          </a:p>
          <a:p>
            <a:pPr lvl="1"/>
            <a:r>
              <a:rPr lang="en-US" dirty="0" smtClean="0"/>
              <a:t>Reflects the law of demand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03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hibit_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17052</TotalTime>
  <Words>4961</Words>
  <Application>Microsoft Office PowerPoint</Application>
  <PresentationFormat>On-screen Show (4:3)</PresentationFormat>
  <Paragraphs>709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65</vt:i4>
      </vt:variant>
    </vt:vector>
  </HeadingPairs>
  <TitlesOfParts>
    <vt:vector size="77" baseType="lpstr">
      <vt:lpstr>Arial</vt:lpstr>
      <vt:lpstr>Calibri</vt:lpstr>
      <vt:lpstr>Cambria</vt:lpstr>
      <vt:lpstr>Times New Roman</vt:lpstr>
      <vt:lpstr>Wingdings</vt:lpstr>
      <vt:lpstr>Textbook title</vt:lpstr>
      <vt:lpstr>intro</vt:lpstr>
      <vt:lpstr>ChapterSlide</vt:lpstr>
      <vt:lpstr>exhibit_figure</vt:lpstr>
      <vt:lpstr>exhibit_table</vt:lpstr>
      <vt:lpstr>case study 2</vt:lpstr>
      <vt:lpstr>appendix</vt:lpstr>
      <vt:lpstr>PowerPoint Presentation</vt:lpstr>
      <vt:lpstr>PowerPoint Presentation</vt:lpstr>
      <vt:lpstr>Demand</vt:lpstr>
      <vt:lpstr>Law of Demand</vt:lpstr>
      <vt:lpstr>Law of Demand</vt:lpstr>
      <vt:lpstr>Law of Demand</vt:lpstr>
      <vt:lpstr>Law of Demand</vt:lpstr>
      <vt:lpstr>Demand Schedule and Demand Curve</vt:lpstr>
      <vt:lpstr>Demand Schedule and Demand Curve</vt:lpstr>
      <vt:lpstr>Demand Schedule and Demand Curve</vt:lpstr>
      <vt:lpstr>Exhibit 1</vt:lpstr>
      <vt:lpstr>Demand Schedule and Demand Curve</vt:lpstr>
      <vt:lpstr>Demand Schedule and Demand Curve</vt:lpstr>
      <vt:lpstr>What Shifts a Demand Curve?</vt:lpstr>
      <vt:lpstr>Changes in Consumer Income</vt:lpstr>
      <vt:lpstr>Exhibit 2</vt:lpstr>
      <vt:lpstr>Changes in the Prices of Other Goods</vt:lpstr>
      <vt:lpstr>Changes in Consumer Expectations</vt:lpstr>
      <vt:lpstr>Number or Composition of Consumers</vt:lpstr>
      <vt:lpstr>Changes in Consumer Tastes</vt:lpstr>
      <vt:lpstr>Demand</vt:lpstr>
      <vt:lpstr>Supply </vt:lpstr>
      <vt:lpstr>Law of Supply</vt:lpstr>
      <vt:lpstr>Supply Schedule and Supply Curve</vt:lpstr>
      <vt:lpstr>Supply Schedule and Supply Curve</vt:lpstr>
      <vt:lpstr>Exhibit 3</vt:lpstr>
      <vt:lpstr>Supply Schedule and Supply Curve</vt:lpstr>
      <vt:lpstr>Supply Schedule and Supply Curve</vt:lpstr>
      <vt:lpstr>Supply Schedule and Supply Curve</vt:lpstr>
      <vt:lpstr>What Shifts a Supply Curve?</vt:lpstr>
      <vt:lpstr>State of Technology and Know-How</vt:lpstr>
      <vt:lpstr>Exhibit 4</vt:lpstr>
      <vt:lpstr>Changes in the Prices of Resources</vt:lpstr>
      <vt:lpstr>Changes in the Prices of Other Goods</vt:lpstr>
      <vt:lpstr>Changes in Producer Expectations</vt:lpstr>
      <vt:lpstr>Changes in the Number of Producers</vt:lpstr>
      <vt:lpstr>Supply </vt:lpstr>
      <vt:lpstr>Demand and Supply Create a Market</vt:lpstr>
      <vt:lpstr>Market Equilibrium</vt:lpstr>
      <vt:lpstr>Market Equilibrium</vt:lpstr>
      <vt:lpstr>Market Equilibrium</vt:lpstr>
      <vt:lpstr>Exhibit 5 (a)</vt:lpstr>
      <vt:lpstr>Exhibit 5 (b)</vt:lpstr>
      <vt:lpstr>Changes in Equilibrium Price and Quantity</vt:lpstr>
      <vt:lpstr>Shifts of the Demand Curve</vt:lpstr>
      <vt:lpstr>Shifts of the Demand Curve</vt:lpstr>
      <vt:lpstr>Shifts of the Demand Curve</vt:lpstr>
      <vt:lpstr>Exhibit 6</vt:lpstr>
      <vt:lpstr>Shifts of the Demand Curve</vt:lpstr>
      <vt:lpstr>Shifts of the Supply Curve</vt:lpstr>
      <vt:lpstr>Shifts of the Supply Curve</vt:lpstr>
      <vt:lpstr>Shifts of the Supply Curve</vt:lpstr>
      <vt:lpstr>Shifts of the Supply Curve</vt:lpstr>
      <vt:lpstr>Exhibit 7</vt:lpstr>
      <vt:lpstr>Simultaneous Shifts of D and S Curves</vt:lpstr>
      <vt:lpstr>Exhibit 8</vt:lpstr>
      <vt:lpstr>Simultaneous Shifts of D and S Curves</vt:lpstr>
      <vt:lpstr>Exhibit 9</vt:lpstr>
      <vt:lpstr>Disequilibrium</vt:lpstr>
      <vt:lpstr>Disequilibrium</vt:lpstr>
      <vt:lpstr>Disequilibrium</vt:lpstr>
      <vt:lpstr>Exhibit 10</vt:lpstr>
      <vt:lpstr>Rent Ceilings in New York City</vt:lpstr>
      <vt:lpstr>Rent Ceilings in New York City</vt:lpstr>
      <vt:lpstr>Rent Ceilings in New York City</vt:lpstr>
    </vt:vector>
  </TitlesOfParts>
  <Company>Eastern Illinois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Chase, Julia</cp:lastModifiedBy>
  <cp:revision>624</cp:revision>
  <dcterms:created xsi:type="dcterms:W3CDTF">2006-11-30T14:59:54Z</dcterms:created>
  <dcterms:modified xsi:type="dcterms:W3CDTF">2015-12-14T19:45:10Z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1833449029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