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4414" r:id="rId5"/>
    <p:sldMasterId id="2147484198" r:id="rId6"/>
    <p:sldMasterId id="2147483655" r:id="rId7"/>
    <p:sldMasterId id="2147483654" r:id="rId8"/>
  </p:sldMasterIdLst>
  <p:notesMasterIdLst>
    <p:notesMasterId r:id="rId65"/>
  </p:notesMasterIdLst>
  <p:handoutMasterIdLst>
    <p:handoutMasterId r:id="rId66"/>
  </p:handoutMasterIdLst>
  <p:sldIdLst>
    <p:sldId id="663" r:id="rId9"/>
    <p:sldId id="664" r:id="rId10"/>
    <p:sldId id="817" r:id="rId11"/>
    <p:sldId id="818" r:id="rId12"/>
    <p:sldId id="819" r:id="rId13"/>
    <p:sldId id="820" r:id="rId14"/>
    <p:sldId id="821" r:id="rId15"/>
    <p:sldId id="822" r:id="rId16"/>
    <p:sldId id="823" r:id="rId17"/>
    <p:sldId id="824" r:id="rId18"/>
    <p:sldId id="825" r:id="rId19"/>
    <p:sldId id="826" r:id="rId20"/>
    <p:sldId id="827" r:id="rId21"/>
    <p:sldId id="828" r:id="rId22"/>
    <p:sldId id="829" r:id="rId23"/>
    <p:sldId id="868" r:id="rId24"/>
    <p:sldId id="869" r:id="rId25"/>
    <p:sldId id="830" r:id="rId26"/>
    <p:sldId id="870" r:id="rId27"/>
    <p:sldId id="831" r:id="rId28"/>
    <p:sldId id="832" r:id="rId29"/>
    <p:sldId id="833" r:id="rId30"/>
    <p:sldId id="834" r:id="rId31"/>
    <p:sldId id="835" r:id="rId32"/>
    <p:sldId id="836" r:id="rId33"/>
    <p:sldId id="837" r:id="rId34"/>
    <p:sldId id="838" r:id="rId35"/>
    <p:sldId id="839" r:id="rId36"/>
    <p:sldId id="840" r:id="rId37"/>
    <p:sldId id="841" r:id="rId38"/>
    <p:sldId id="842" r:id="rId39"/>
    <p:sldId id="843" r:id="rId40"/>
    <p:sldId id="844" r:id="rId41"/>
    <p:sldId id="845" r:id="rId42"/>
    <p:sldId id="846" r:id="rId43"/>
    <p:sldId id="847" r:id="rId44"/>
    <p:sldId id="848" r:id="rId45"/>
    <p:sldId id="849" r:id="rId46"/>
    <p:sldId id="850" r:id="rId47"/>
    <p:sldId id="851" r:id="rId48"/>
    <p:sldId id="852" r:id="rId49"/>
    <p:sldId id="853" r:id="rId50"/>
    <p:sldId id="854" r:id="rId51"/>
    <p:sldId id="855" r:id="rId52"/>
    <p:sldId id="856" r:id="rId53"/>
    <p:sldId id="857" r:id="rId54"/>
    <p:sldId id="858" r:id="rId55"/>
    <p:sldId id="859" r:id="rId56"/>
    <p:sldId id="860" r:id="rId57"/>
    <p:sldId id="861" r:id="rId58"/>
    <p:sldId id="862" r:id="rId59"/>
    <p:sldId id="863" r:id="rId60"/>
    <p:sldId id="864" r:id="rId61"/>
    <p:sldId id="865" r:id="rId62"/>
    <p:sldId id="866" r:id="rId63"/>
    <p:sldId id="867" r:id="rId6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E4A00"/>
    <a:srgbClr val="FF732D"/>
    <a:srgbClr val="900E24"/>
    <a:srgbClr val="FF0066"/>
    <a:srgbClr val="0044A8"/>
    <a:srgbClr val="B42828"/>
    <a:srgbClr val="00AAC9"/>
    <a:srgbClr val="0097A1"/>
    <a:srgbClr val="00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92" d="100"/>
          <a:sy n="92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123344" y="5907640"/>
            <a:ext cx="6020656" cy="47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79413" y="1293813"/>
            <a:ext cx="4337050" cy="5014912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03741" cy="370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33403"/>
            <a:ext cx="9144000" cy="429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62550" y="1804988"/>
            <a:ext cx="3646488" cy="41560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8950" y="1009650"/>
            <a:ext cx="3956926" cy="56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29163" y="962025"/>
            <a:ext cx="4225925" cy="598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19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19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19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19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19 </a:t>
            </a:r>
            <a:endParaRPr lang="en-US" sz="11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Exhibit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17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19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19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19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191069" y="2115403"/>
            <a:ext cx="8730862" cy="217817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19</a:t>
            </a:r>
          </a:p>
          <a:p>
            <a:r>
              <a:rPr lang="en-US" sz="4600" dirty="0"/>
              <a:t>Introduction </a:t>
            </a:r>
            <a:r>
              <a:rPr lang="en-US" sz="4600" dirty="0" smtClean="0"/>
              <a:t>to Macroeconomics</a:t>
            </a:r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Fluctuations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Economic fluctuations</a:t>
            </a:r>
          </a:p>
          <a:p>
            <a:pPr lvl="1">
              <a:defRPr/>
            </a:pPr>
            <a:r>
              <a:rPr lang="en-US" dirty="0"/>
              <a:t>Rise and fall of economic activity</a:t>
            </a:r>
          </a:p>
          <a:p>
            <a:pPr lvl="1">
              <a:defRPr/>
            </a:pPr>
            <a:r>
              <a:rPr lang="en-US" dirty="0"/>
              <a:t>Business cycles</a:t>
            </a:r>
          </a:p>
          <a:p>
            <a:pPr lvl="2">
              <a:defRPr/>
            </a:pPr>
            <a:r>
              <a:rPr lang="en-US" dirty="0"/>
              <a:t>Expansion</a:t>
            </a:r>
          </a:p>
          <a:p>
            <a:pPr lvl="2">
              <a:defRPr/>
            </a:pPr>
            <a:r>
              <a:rPr lang="en-US" dirty="0"/>
              <a:t>Contraction </a:t>
            </a:r>
          </a:p>
          <a:p>
            <a:pPr>
              <a:defRPr/>
            </a:pPr>
            <a:r>
              <a:rPr lang="en-US" dirty="0"/>
              <a:t>Expansion – the economy grows</a:t>
            </a:r>
          </a:p>
          <a:p>
            <a:pPr lvl="1">
              <a:defRPr/>
            </a:pPr>
            <a:r>
              <a:rPr lang="en-US" dirty="0"/>
              <a:t>Rising output, employment, income</a:t>
            </a:r>
          </a:p>
          <a:p>
            <a:pPr>
              <a:defRPr/>
            </a:pPr>
            <a:r>
              <a:rPr lang="en-US" dirty="0"/>
              <a:t>Contraction – the economy declines</a:t>
            </a:r>
          </a:p>
          <a:p>
            <a:pPr lvl="1">
              <a:defRPr/>
            </a:pPr>
            <a:r>
              <a:rPr lang="en-US" dirty="0"/>
              <a:t>Falling output, employment, </a:t>
            </a:r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16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Fluctuations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Depression</a:t>
            </a:r>
          </a:p>
          <a:p>
            <a:pPr lvl="1">
              <a:defRPr/>
            </a:pPr>
            <a:r>
              <a:rPr lang="en-US" dirty="0"/>
              <a:t>Severe and prolonged reduction in economic activity </a:t>
            </a:r>
          </a:p>
          <a:p>
            <a:pPr>
              <a:defRPr/>
            </a:pPr>
            <a:r>
              <a:rPr lang="en-US" dirty="0"/>
              <a:t>Recession</a:t>
            </a:r>
          </a:p>
          <a:p>
            <a:pPr lvl="1">
              <a:defRPr/>
            </a:pPr>
            <a:r>
              <a:rPr lang="en-US" dirty="0"/>
              <a:t>Decline in economic activity</a:t>
            </a:r>
          </a:p>
          <a:p>
            <a:pPr lvl="1">
              <a:defRPr/>
            </a:pPr>
            <a:r>
              <a:rPr lang="en-US" dirty="0"/>
              <a:t>Lasting more than a few months</a:t>
            </a:r>
          </a:p>
          <a:p>
            <a:pPr>
              <a:defRPr/>
            </a:pPr>
            <a:r>
              <a:rPr lang="en-US" dirty="0"/>
              <a:t>Inflation</a:t>
            </a:r>
          </a:p>
          <a:p>
            <a:pPr lvl="1">
              <a:defRPr/>
            </a:pPr>
            <a:r>
              <a:rPr lang="en-US" dirty="0"/>
              <a:t>Increase in the economy’s average price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34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Fluctuations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economic fluctuations</a:t>
            </a:r>
          </a:p>
          <a:p>
            <a:pPr lvl="1"/>
            <a:r>
              <a:rPr lang="en-US" dirty="0" smtClean="0"/>
              <a:t>15 </a:t>
            </a:r>
            <a:r>
              <a:rPr lang="en-US" dirty="0"/>
              <a:t>times more </a:t>
            </a:r>
            <a:r>
              <a:rPr lang="en-US" dirty="0" smtClean="0"/>
              <a:t>real output in 2014 </a:t>
            </a:r>
            <a:r>
              <a:rPr lang="en-US" dirty="0"/>
              <a:t>than in 1929</a:t>
            </a:r>
          </a:p>
          <a:p>
            <a:pPr lvl="1"/>
            <a:r>
              <a:rPr lang="en-US" dirty="0"/>
              <a:t>Increased </a:t>
            </a:r>
            <a:r>
              <a:rPr lang="en-US" dirty="0" smtClean="0"/>
              <a:t>production stems from</a:t>
            </a:r>
            <a:endParaRPr lang="en-US" dirty="0"/>
          </a:p>
          <a:p>
            <a:pPr lvl="2"/>
            <a:r>
              <a:rPr lang="en-US" dirty="0"/>
              <a:t>Increase in quantity and quality of </a:t>
            </a:r>
            <a:r>
              <a:rPr lang="en-US" dirty="0" smtClean="0"/>
              <a:t>resources, especially labor and capital</a:t>
            </a:r>
            <a:endParaRPr lang="en-US" dirty="0"/>
          </a:p>
          <a:p>
            <a:pPr lvl="2"/>
            <a:r>
              <a:rPr lang="en-US" dirty="0"/>
              <a:t>Better </a:t>
            </a:r>
            <a:r>
              <a:rPr lang="en-US" dirty="0" smtClean="0"/>
              <a:t>technology and </a:t>
            </a:r>
            <a:r>
              <a:rPr lang="en-US" dirty="0"/>
              <a:t>k</a:t>
            </a:r>
            <a:r>
              <a:rPr lang="en-US" dirty="0" smtClean="0"/>
              <a:t>now-how</a:t>
            </a:r>
            <a:endParaRPr lang="en-US" dirty="0"/>
          </a:p>
          <a:p>
            <a:pPr lvl="2"/>
            <a:r>
              <a:rPr lang="en-US" dirty="0" smtClean="0"/>
              <a:t>Improvements </a:t>
            </a:r>
            <a:r>
              <a:rPr lang="en-US" dirty="0"/>
              <a:t>in rules of the </a:t>
            </a:r>
            <a:r>
              <a:rPr lang="en-US" dirty="0" smtClean="0"/>
              <a:t>game that facilitate production and exchange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6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Hypothetical Business Cycles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5534" y="5459105"/>
            <a:ext cx="9048466" cy="1146411"/>
          </a:xfrm>
        </p:spPr>
        <p:txBody>
          <a:bodyPr/>
          <a:lstStyle/>
          <a:p>
            <a:r>
              <a:rPr lang="en-US" sz="1600" dirty="0"/>
              <a:t>Business cycles reflect movements of economic activity around a trend line that shows long-term growth</a:t>
            </a:r>
            <a:r>
              <a:rPr lang="en-US" sz="1600" dirty="0" smtClean="0"/>
              <a:t>. An </a:t>
            </a:r>
            <a:r>
              <a:rPr lang="en-US" sz="1600" dirty="0"/>
              <a:t>expansion (shaded in blue) begins when the economy starts to grow and continues until the </a:t>
            </a:r>
            <a:r>
              <a:rPr lang="en-US" sz="1600" dirty="0" smtClean="0"/>
              <a:t>economy reaches </a:t>
            </a:r>
            <a:r>
              <a:rPr lang="en-US" sz="1600" dirty="0"/>
              <a:t>a peak. After an expansion has peaked, a contraction (shaded in pink) begins and continues </a:t>
            </a:r>
            <a:r>
              <a:rPr lang="en-US" sz="1600" dirty="0" smtClean="0"/>
              <a:t>until the </a:t>
            </a:r>
            <a:r>
              <a:rPr lang="en-US" sz="1600" dirty="0"/>
              <a:t>economy reaches a trough.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33" y="843318"/>
            <a:ext cx="6188335" cy="467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8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Fluctuations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33 business cycle since 1854</a:t>
            </a:r>
            <a:endParaRPr lang="en-US" dirty="0"/>
          </a:p>
          <a:p>
            <a:pPr lvl="1"/>
            <a:r>
              <a:rPr lang="en-US" dirty="0"/>
              <a:t>Peak-to-trough-to-peak</a:t>
            </a:r>
          </a:p>
          <a:p>
            <a:pPr lvl="1"/>
            <a:r>
              <a:rPr lang="en-US" dirty="0"/>
              <a:t>Contraction</a:t>
            </a:r>
          </a:p>
          <a:p>
            <a:pPr lvl="2"/>
            <a:r>
              <a:rPr lang="en-US" dirty="0"/>
              <a:t>Between peak and trough</a:t>
            </a:r>
          </a:p>
          <a:p>
            <a:pPr lvl="2"/>
            <a:r>
              <a:rPr lang="en-US" dirty="0"/>
              <a:t>Longest - </a:t>
            </a:r>
            <a:r>
              <a:rPr lang="en-US" dirty="0" smtClean="0"/>
              <a:t>5½ years </a:t>
            </a:r>
            <a:r>
              <a:rPr lang="en-US" dirty="0"/>
              <a:t>(1873 to 1879)</a:t>
            </a:r>
          </a:p>
          <a:p>
            <a:pPr lvl="1"/>
            <a:r>
              <a:rPr lang="en-US" dirty="0"/>
              <a:t>Expansion</a:t>
            </a:r>
          </a:p>
          <a:p>
            <a:pPr lvl="2"/>
            <a:r>
              <a:rPr lang="en-US" dirty="0"/>
              <a:t>Between trough and peak</a:t>
            </a:r>
          </a:p>
          <a:p>
            <a:pPr lvl="2"/>
            <a:r>
              <a:rPr lang="en-US" dirty="0"/>
              <a:t>Longest - 10 years (March 1991 to March 2001)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0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600" dirty="0"/>
              <a:t>Annual Percentage Change in U.S. Real GDP Since 1929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8834" y="5336275"/>
            <a:ext cx="8754353" cy="1160059"/>
          </a:xfrm>
        </p:spPr>
        <p:txBody>
          <a:bodyPr/>
          <a:lstStyle/>
          <a:p>
            <a:r>
              <a:rPr lang="en-US" dirty="0"/>
              <a:t>Years of declining real GDP are shown as red bars and years of growth as blue bars. Note that the year-to-year swings in output became </a:t>
            </a:r>
            <a:r>
              <a:rPr lang="en-US" dirty="0" smtClean="0"/>
              <a:t>less pronounced </a:t>
            </a:r>
            <a:r>
              <a:rPr lang="en-US" dirty="0"/>
              <a:t>after World War II.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" y="1152308"/>
            <a:ext cx="8666330" cy="379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Fluctuations 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involve the entire </a:t>
            </a:r>
            <a:r>
              <a:rPr lang="en-US" dirty="0" smtClean="0"/>
              <a:t>nation</a:t>
            </a:r>
          </a:p>
          <a:p>
            <a:pPr lvl="1"/>
            <a:r>
              <a:rPr lang="en-US" dirty="0" smtClean="0"/>
              <a:t>Major economies around </a:t>
            </a:r>
            <a:r>
              <a:rPr lang="en-US" dirty="0"/>
              <a:t>the world often fluctuate </a:t>
            </a:r>
            <a:r>
              <a:rPr lang="en-US" dirty="0" smtClean="0"/>
              <a:t>together</a:t>
            </a:r>
          </a:p>
          <a:p>
            <a:pPr lvl="1"/>
            <a:r>
              <a:rPr lang="en-US" dirty="0"/>
              <a:t>Economies are </a:t>
            </a:r>
            <a:r>
              <a:rPr lang="en-US" dirty="0" smtClean="0"/>
              <a:t>related through </a:t>
            </a:r>
            <a:r>
              <a:rPr lang="en-US" dirty="0"/>
              <a:t>international trade, finance, and </a:t>
            </a:r>
            <a:r>
              <a:rPr lang="en-US" dirty="0" smtClean="0"/>
              <a:t>migration</a:t>
            </a:r>
          </a:p>
          <a:p>
            <a:pPr lvl="2"/>
            <a:r>
              <a:rPr lang="en-US" dirty="0" smtClean="0"/>
              <a:t>And </a:t>
            </a:r>
            <a:r>
              <a:rPr lang="en-US" dirty="0"/>
              <a:t>ties grow stronger </a:t>
            </a:r>
            <a:r>
              <a:rPr lang="en-US" dirty="0" smtClean="0"/>
              <a:t>each year</a:t>
            </a:r>
          </a:p>
          <a:p>
            <a:pPr lvl="1"/>
            <a:r>
              <a:rPr lang="en-US" dirty="0" smtClean="0"/>
              <a:t>A slump </a:t>
            </a:r>
            <a:r>
              <a:rPr lang="en-US" dirty="0"/>
              <a:t>in another </a:t>
            </a:r>
            <a:r>
              <a:rPr lang="en-US" dirty="0" smtClean="0"/>
              <a:t>major economy </a:t>
            </a:r>
            <a:r>
              <a:rPr lang="en-US" dirty="0"/>
              <a:t>can worsen a recession in the </a:t>
            </a:r>
            <a:r>
              <a:rPr lang="en-US" dirty="0" smtClean="0"/>
              <a:t>U.S. </a:t>
            </a:r>
            <a:r>
              <a:rPr lang="en-US" dirty="0"/>
              <a:t>and vice versa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28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700" dirty="0"/>
              <a:t>U.S. and U.K. Annual Growth Rates in Output Are Similar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963162"/>
            <a:ext cx="86772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0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Economic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Leading economic indicators</a:t>
            </a:r>
          </a:p>
          <a:p>
            <a:pPr lvl="1"/>
            <a:r>
              <a:rPr lang="en-US" dirty="0" smtClean="0"/>
              <a:t>Predict, or lead to, a recession or recovery</a:t>
            </a:r>
          </a:p>
          <a:p>
            <a:pPr lvl="2"/>
            <a:r>
              <a:rPr lang="en-US" dirty="0" smtClean="0"/>
              <a:t>Consumer confidence</a:t>
            </a:r>
            <a:r>
              <a:rPr lang="en-US" dirty="0"/>
              <a:t>, stock </a:t>
            </a:r>
            <a:r>
              <a:rPr lang="en-US" dirty="0" smtClean="0"/>
              <a:t>market prices</a:t>
            </a:r>
            <a:r>
              <a:rPr lang="en-US" dirty="0"/>
              <a:t>, business investment</a:t>
            </a:r>
            <a:r>
              <a:rPr lang="en-US" dirty="0" smtClean="0"/>
              <a:t>, and </a:t>
            </a:r>
            <a:r>
              <a:rPr lang="en-US" dirty="0"/>
              <a:t>big-ticket </a:t>
            </a:r>
            <a:r>
              <a:rPr lang="en-US" dirty="0" smtClean="0"/>
              <a:t>purchases</a:t>
            </a:r>
          </a:p>
          <a:p>
            <a:r>
              <a:rPr lang="en-US" dirty="0" smtClean="0"/>
              <a:t>Coincident </a:t>
            </a:r>
            <a:r>
              <a:rPr lang="en-US" dirty="0"/>
              <a:t>economic indicators</a:t>
            </a:r>
          </a:p>
          <a:p>
            <a:pPr lvl="1"/>
            <a:r>
              <a:rPr lang="en-US" dirty="0" smtClean="0"/>
              <a:t>Reflect peaks and troughs </a:t>
            </a:r>
            <a:r>
              <a:rPr lang="en-US" dirty="0"/>
              <a:t>in economic activity </a:t>
            </a:r>
            <a:r>
              <a:rPr lang="en-US" dirty="0" smtClean="0"/>
              <a:t>as they occur</a:t>
            </a:r>
          </a:p>
          <a:p>
            <a:pPr lvl="2"/>
            <a:r>
              <a:rPr lang="en-US" dirty="0" smtClean="0"/>
              <a:t>Employment</a:t>
            </a:r>
            <a:r>
              <a:rPr lang="en-US" dirty="0"/>
              <a:t>, personal income</a:t>
            </a:r>
            <a:r>
              <a:rPr lang="en-US" dirty="0" smtClean="0"/>
              <a:t>, and </a:t>
            </a:r>
            <a:r>
              <a:rPr lang="en-US" dirty="0"/>
              <a:t>industrial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5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Economic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Lagging </a:t>
            </a:r>
            <a:r>
              <a:rPr lang="en-US" dirty="0"/>
              <a:t>economic indicators</a:t>
            </a:r>
          </a:p>
          <a:p>
            <a:pPr lvl="1"/>
            <a:r>
              <a:rPr lang="en-US" dirty="0" smtClean="0"/>
              <a:t>Follow</a:t>
            </a:r>
            <a:r>
              <a:rPr lang="en-US" dirty="0"/>
              <a:t>, or trail</a:t>
            </a:r>
            <a:r>
              <a:rPr lang="en-US" dirty="0" smtClean="0"/>
              <a:t>, changes </a:t>
            </a:r>
            <a:r>
              <a:rPr lang="en-US" dirty="0"/>
              <a:t>in overall </a:t>
            </a:r>
            <a:r>
              <a:rPr lang="en-US" dirty="0" smtClean="0"/>
              <a:t>economic activity</a:t>
            </a:r>
          </a:p>
          <a:p>
            <a:pPr lvl="2"/>
            <a:r>
              <a:rPr lang="en-US" dirty="0" smtClean="0"/>
              <a:t>The interest rate</a:t>
            </a:r>
          </a:p>
          <a:p>
            <a:pPr lvl="2"/>
            <a:r>
              <a:rPr lang="en-US" dirty="0" smtClean="0"/>
              <a:t>The unemployment rate</a:t>
            </a:r>
          </a:p>
          <a:p>
            <a:pPr lvl="2"/>
            <a:r>
              <a:rPr lang="en-US" dirty="0" smtClean="0"/>
              <a:t>The average </a:t>
            </a:r>
            <a:r>
              <a:rPr lang="en-US" dirty="0"/>
              <a:t>duration </a:t>
            </a:r>
            <a:r>
              <a:rPr lang="en-US" dirty="0" smtClean="0"/>
              <a:t>of unemployment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3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101755" y="313899"/>
            <a:ext cx="6919415" cy="6223379"/>
          </a:xfrm>
        </p:spPr>
        <p:txBody>
          <a:bodyPr/>
          <a:lstStyle/>
          <a:p>
            <a:r>
              <a:rPr lang="en-US" sz="2600" dirty="0" smtClean="0">
                <a:solidFill>
                  <a:srgbClr val="004376"/>
                </a:solidFill>
              </a:rPr>
              <a:t>What’s </a:t>
            </a:r>
            <a:r>
              <a:rPr lang="en-US" sz="2600" dirty="0">
                <a:solidFill>
                  <a:srgbClr val="004376"/>
                </a:solidFill>
              </a:rPr>
              <a:t>the big idea with macroeconomics?</a:t>
            </a:r>
          </a:p>
          <a:p>
            <a:r>
              <a:rPr lang="en-US" sz="2600" dirty="0" smtClean="0">
                <a:solidFill>
                  <a:srgbClr val="004376"/>
                </a:solidFill>
              </a:rPr>
              <a:t>Why </a:t>
            </a:r>
            <a:r>
              <a:rPr lang="en-US" sz="2600" dirty="0">
                <a:solidFill>
                  <a:srgbClr val="004376"/>
                </a:solidFill>
              </a:rPr>
              <a:t>is its focus the national economy?</a:t>
            </a:r>
          </a:p>
          <a:p>
            <a:r>
              <a:rPr lang="en-US" sz="2600" dirty="0" smtClean="0">
                <a:solidFill>
                  <a:srgbClr val="004376"/>
                </a:solidFill>
              </a:rPr>
              <a:t>How </a:t>
            </a:r>
            <a:r>
              <a:rPr lang="en-US" sz="2600" dirty="0">
                <a:solidFill>
                  <a:srgbClr val="004376"/>
                </a:solidFill>
              </a:rPr>
              <a:t>do we measure the economy’s performance over time?</a:t>
            </a:r>
          </a:p>
          <a:p>
            <a:r>
              <a:rPr lang="en-US" sz="2600" dirty="0" smtClean="0">
                <a:solidFill>
                  <a:srgbClr val="004376"/>
                </a:solidFill>
              </a:rPr>
              <a:t>Which </a:t>
            </a:r>
            <a:r>
              <a:rPr lang="en-US" sz="2600" dirty="0">
                <a:solidFill>
                  <a:srgbClr val="004376"/>
                </a:solidFill>
              </a:rPr>
              <a:t>has more impact on your standard of living, the economy’s </a:t>
            </a:r>
            <a:r>
              <a:rPr lang="en-US" sz="2600" dirty="0" smtClean="0">
                <a:solidFill>
                  <a:srgbClr val="004376"/>
                </a:solidFill>
              </a:rPr>
              <a:t>short-term ups </a:t>
            </a:r>
            <a:r>
              <a:rPr lang="en-US" sz="2600" dirty="0">
                <a:solidFill>
                  <a:srgbClr val="004376"/>
                </a:solidFill>
              </a:rPr>
              <a:t>and downs or the long-term growth trend?</a:t>
            </a:r>
          </a:p>
          <a:p>
            <a:r>
              <a:rPr lang="en-US" sz="2600" dirty="0" smtClean="0">
                <a:solidFill>
                  <a:srgbClr val="004376"/>
                </a:solidFill>
              </a:rPr>
              <a:t>What’s </a:t>
            </a:r>
            <a:r>
              <a:rPr lang="en-US" sz="2600" dirty="0">
                <a:solidFill>
                  <a:srgbClr val="004376"/>
                </a:solidFill>
              </a:rPr>
              <a:t>the difference between demand-side economics and </a:t>
            </a:r>
            <a:r>
              <a:rPr lang="en-US" sz="2600" dirty="0" smtClean="0">
                <a:solidFill>
                  <a:srgbClr val="004376"/>
                </a:solidFill>
              </a:rPr>
              <a:t>supply-side economics</a:t>
            </a:r>
            <a:r>
              <a:rPr lang="en-US" sz="2600" dirty="0">
                <a:solidFill>
                  <a:srgbClr val="004376"/>
                </a:solidFill>
              </a:rPr>
              <a:t>?</a:t>
            </a:r>
          </a:p>
          <a:p>
            <a:r>
              <a:rPr lang="en-US" sz="2600" dirty="0" smtClean="0">
                <a:solidFill>
                  <a:srgbClr val="004376"/>
                </a:solidFill>
              </a:rPr>
              <a:t>How </a:t>
            </a:r>
            <a:r>
              <a:rPr lang="en-US" sz="2600" dirty="0">
                <a:solidFill>
                  <a:srgbClr val="004376"/>
                </a:solidFill>
              </a:rPr>
              <a:t>has the economic role of government evolved during the last century?</a:t>
            </a:r>
          </a:p>
          <a:p>
            <a:r>
              <a:rPr lang="en-US" sz="2600" dirty="0" smtClean="0">
                <a:solidFill>
                  <a:srgbClr val="004376"/>
                </a:solidFill>
              </a:rPr>
              <a:t>How </a:t>
            </a:r>
            <a:r>
              <a:rPr lang="en-US" sz="2600" dirty="0">
                <a:solidFill>
                  <a:srgbClr val="004376"/>
                </a:solidFill>
              </a:rPr>
              <a:t>is learning about the macroeconomy like learning about the weather?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Aggregate Demand </a:t>
            </a:r>
            <a:r>
              <a:rPr lang="en-US" sz="3700" dirty="0" smtClean="0"/>
              <a:t>&amp; Aggregate </a:t>
            </a:r>
            <a:r>
              <a:rPr lang="en-US" sz="3700" dirty="0"/>
              <a:t>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output, Real GDP</a:t>
            </a:r>
          </a:p>
          <a:p>
            <a:pPr lvl="1"/>
            <a:r>
              <a:rPr lang="en-US" dirty="0"/>
              <a:t>Total amount of goods and services</a:t>
            </a:r>
          </a:p>
          <a:p>
            <a:pPr lvl="1"/>
            <a:r>
              <a:rPr lang="en-US" dirty="0"/>
              <a:t>Produced in economy</a:t>
            </a:r>
          </a:p>
          <a:p>
            <a:pPr lvl="1"/>
            <a:r>
              <a:rPr lang="en-US" dirty="0"/>
              <a:t>During a given period</a:t>
            </a:r>
          </a:p>
          <a:p>
            <a:r>
              <a:rPr lang="en-US" dirty="0"/>
              <a:t>Aggregate demand</a:t>
            </a:r>
          </a:p>
          <a:p>
            <a:pPr lvl="1"/>
            <a:r>
              <a:rPr lang="en-US" dirty="0"/>
              <a:t>Relationship between </a:t>
            </a:r>
          </a:p>
          <a:p>
            <a:pPr lvl="2"/>
            <a:r>
              <a:rPr lang="en-US" dirty="0"/>
              <a:t>Economy’s price level</a:t>
            </a:r>
          </a:p>
          <a:p>
            <a:pPr lvl="2"/>
            <a:r>
              <a:rPr lang="en-US" dirty="0"/>
              <a:t>Aggregate output demanded</a:t>
            </a:r>
          </a:p>
          <a:p>
            <a:pPr lvl="1"/>
            <a:r>
              <a:rPr lang="en-US" dirty="0"/>
              <a:t>Other things </a:t>
            </a:r>
            <a:r>
              <a:rPr lang="en-US" dirty="0" smtClean="0"/>
              <a:t>constant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51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Aggregate Demand </a:t>
            </a:r>
            <a:r>
              <a:rPr lang="en-US" sz="3700" dirty="0" smtClean="0"/>
              <a:t>&amp; Aggregate </a:t>
            </a:r>
            <a:r>
              <a:rPr lang="en-US" sz="3700" dirty="0"/>
              <a:t>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Price level </a:t>
            </a:r>
          </a:p>
          <a:p>
            <a:pPr lvl="1">
              <a:defRPr/>
            </a:pPr>
            <a:r>
              <a:rPr lang="en-US" dirty="0"/>
              <a:t>Composite measure</a:t>
            </a:r>
          </a:p>
          <a:p>
            <a:pPr lvl="1">
              <a:defRPr/>
            </a:pPr>
            <a:r>
              <a:rPr lang="en-US" dirty="0"/>
              <a:t>Reflects the prices of all goods and services in the economy</a:t>
            </a:r>
          </a:p>
          <a:p>
            <a:pPr lvl="2">
              <a:defRPr/>
            </a:pPr>
            <a:r>
              <a:rPr lang="en-US" dirty="0"/>
              <a:t>Relative to prices in a base year</a:t>
            </a:r>
          </a:p>
          <a:p>
            <a:pPr lvl="1">
              <a:defRPr/>
            </a:pPr>
            <a:r>
              <a:rPr lang="en-US" dirty="0"/>
              <a:t>Index number</a:t>
            </a:r>
          </a:p>
          <a:p>
            <a:pPr lvl="1">
              <a:defRPr/>
            </a:pPr>
            <a:r>
              <a:rPr lang="en-US" dirty="0"/>
              <a:t>100 in the base year</a:t>
            </a:r>
          </a:p>
          <a:p>
            <a:pPr>
              <a:defRPr/>
            </a:pPr>
            <a:r>
              <a:rPr lang="en-US" dirty="0"/>
              <a:t>Real GDP</a:t>
            </a:r>
          </a:p>
          <a:p>
            <a:pPr lvl="1">
              <a:defRPr/>
            </a:pPr>
            <a:r>
              <a:rPr lang="en-US" dirty="0"/>
              <a:t>GDP adjusted for price level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9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demand</a:t>
            </a:r>
          </a:p>
          <a:p>
            <a:pPr lvl="1"/>
            <a:r>
              <a:rPr lang="en-US" dirty="0"/>
              <a:t>Sums demands of the four economic decision makers</a:t>
            </a:r>
          </a:p>
          <a:p>
            <a:pPr lvl="2"/>
            <a:r>
              <a:rPr lang="en-US" dirty="0"/>
              <a:t>Households</a:t>
            </a:r>
          </a:p>
          <a:p>
            <a:pPr lvl="2"/>
            <a:r>
              <a:rPr lang="en-US" dirty="0"/>
              <a:t>Firms</a:t>
            </a:r>
          </a:p>
          <a:p>
            <a:pPr lvl="2"/>
            <a:r>
              <a:rPr lang="en-US" dirty="0"/>
              <a:t>Governments</a:t>
            </a:r>
          </a:p>
          <a:p>
            <a:pPr lvl="2"/>
            <a:r>
              <a:rPr lang="en-US" dirty="0"/>
              <a:t>Rest of the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9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Aggregate demand curve, </a:t>
            </a:r>
            <a:r>
              <a:rPr lang="en-US" i="1" dirty="0"/>
              <a:t>AD</a:t>
            </a:r>
          </a:p>
          <a:p>
            <a:pPr lvl="1">
              <a:defRPr/>
            </a:pPr>
            <a:r>
              <a:rPr lang="en-US" dirty="0"/>
              <a:t>Inverse relationship between</a:t>
            </a:r>
          </a:p>
          <a:p>
            <a:pPr lvl="2">
              <a:defRPr/>
            </a:pPr>
            <a:r>
              <a:rPr lang="en-US" dirty="0"/>
              <a:t>Price level and real GDP demanded</a:t>
            </a:r>
          </a:p>
          <a:p>
            <a:pPr lvl="1">
              <a:defRPr/>
            </a:pPr>
            <a:r>
              <a:rPr lang="en-US" dirty="0"/>
              <a:t>Other things constant</a:t>
            </a:r>
          </a:p>
          <a:p>
            <a:pPr lvl="2">
              <a:defRPr/>
            </a:pPr>
            <a:r>
              <a:rPr lang="en-US" dirty="0"/>
              <a:t>Price levels in other countries</a:t>
            </a:r>
          </a:p>
          <a:p>
            <a:pPr lvl="2">
              <a:defRPr/>
            </a:pPr>
            <a:r>
              <a:rPr lang="en-US" dirty="0"/>
              <a:t>Exchange rates </a:t>
            </a:r>
          </a:p>
          <a:p>
            <a:pPr lvl="1">
              <a:defRPr/>
            </a:pPr>
            <a:r>
              <a:rPr lang="en-US" dirty="0"/>
              <a:t>Downward sloping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46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U. S. Aggregate </a:t>
            </a:r>
            <a:r>
              <a:rPr lang="en-US" dirty="0"/>
              <a:t>Demand Curve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50172" y="1528763"/>
            <a:ext cx="3343015" cy="47894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quantity of aggregate output demanded is inversely related to the price level, other things constant. This inverse relationship is reflected by the aggregate demand curve </a:t>
            </a:r>
            <a:r>
              <a:rPr lang="en-US" i="1" dirty="0">
                <a:solidFill>
                  <a:srgbClr val="000000"/>
                </a:solidFill>
              </a:rPr>
              <a:t>AD.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7138" y="1541463"/>
            <a:ext cx="4219575" cy="3200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800100" y="4757739"/>
            <a:ext cx="4654550" cy="804564"/>
            <a:chOff x="1387424" y="4797632"/>
            <a:chExt cx="4654931" cy="804085"/>
          </a:xfrm>
        </p:grpSpPr>
        <p:cxnSp>
          <p:nvCxnSpPr>
            <p:cNvPr id="9" name="Straight Connector 7"/>
            <p:cNvCxnSpPr>
              <a:cxnSpLocks noChangeShapeType="1"/>
            </p:cNvCxnSpPr>
            <p:nvPr/>
          </p:nvCxnSpPr>
          <p:spPr bwMode="auto">
            <a:xfrm>
              <a:off x="1805049" y="4797632"/>
              <a:ext cx="4237306" cy="11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 rot="5400000">
              <a:off x="2084132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5"/>
            <p:cNvCxnSpPr>
              <a:cxnSpLocks noChangeShapeType="1"/>
            </p:cNvCxnSpPr>
            <p:nvPr/>
          </p:nvCxnSpPr>
          <p:spPr bwMode="auto">
            <a:xfrm rot="5400000">
              <a:off x="2379032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6"/>
            <p:cNvCxnSpPr>
              <a:cxnSpLocks noChangeShapeType="1"/>
            </p:cNvCxnSpPr>
            <p:nvPr/>
          </p:nvCxnSpPr>
          <p:spPr bwMode="auto">
            <a:xfrm rot="5400000">
              <a:off x="2685807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7"/>
            <p:cNvCxnSpPr>
              <a:cxnSpLocks noChangeShapeType="1"/>
            </p:cNvCxnSpPr>
            <p:nvPr/>
          </p:nvCxnSpPr>
          <p:spPr bwMode="auto">
            <a:xfrm rot="5400000">
              <a:off x="3004457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8"/>
            <p:cNvCxnSpPr>
              <a:cxnSpLocks noChangeShapeType="1"/>
            </p:cNvCxnSpPr>
            <p:nvPr/>
          </p:nvCxnSpPr>
          <p:spPr bwMode="auto">
            <a:xfrm rot="5400000">
              <a:off x="3299357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606132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20"/>
            <p:cNvCxnSpPr>
              <a:cxnSpLocks noChangeShapeType="1"/>
            </p:cNvCxnSpPr>
            <p:nvPr/>
          </p:nvCxnSpPr>
          <p:spPr bwMode="auto">
            <a:xfrm rot="5400000">
              <a:off x="3912907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21"/>
            <p:cNvCxnSpPr>
              <a:cxnSpLocks noChangeShapeType="1"/>
            </p:cNvCxnSpPr>
            <p:nvPr/>
          </p:nvCxnSpPr>
          <p:spPr bwMode="auto">
            <a:xfrm rot="5400000">
              <a:off x="4207807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29"/>
            <p:cNvSpPr txBox="1">
              <a:spLocks noChangeArrowheads="1"/>
            </p:cNvSpPr>
            <p:nvPr/>
          </p:nvSpPr>
          <p:spPr bwMode="auto">
            <a:xfrm>
              <a:off x="3218009" y="4900404"/>
              <a:ext cx="2698396" cy="70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Real GDP</a:t>
              </a:r>
            </a:p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 (trillions of 2009 dollars)</a:t>
              </a: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1387424" y="495399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979199" y="495399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" name="TextBox 32"/>
            <p:cNvSpPr txBox="1">
              <a:spLocks noChangeArrowheads="1"/>
            </p:cNvSpPr>
            <p:nvPr/>
          </p:nvSpPr>
          <p:spPr bwMode="auto">
            <a:xfrm>
              <a:off x="2274099" y="495399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2" name="TextBox 33"/>
            <p:cNvSpPr txBox="1">
              <a:spLocks noChangeArrowheads="1"/>
            </p:cNvSpPr>
            <p:nvPr/>
          </p:nvSpPr>
          <p:spPr bwMode="auto">
            <a:xfrm>
              <a:off x="2580874" y="495399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" name="TextBox 34"/>
            <p:cNvSpPr txBox="1">
              <a:spLocks noChangeArrowheads="1"/>
            </p:cNvSpPr>
            <p:nvPr/>
          </p:nvSpPr>
          <p:spPr bwMode="auto">
            <a:xfrm>
              <a:off x="2887670" y="495399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4" name="TextBox 35"/>
            <p:cNvSpPr txBox="1">
              <a:spLocks noChangeArrowheads="1"/>
            </p:cNvSpPr>
            <p:nvPr/>
          </p:nvSpPr>
          <p:spPr bwMode="auto">
            <a:xfrm>
              <a:off x="3123195" y="4953998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5" name="TextBox 36"/>
            <p:cNvSpPr txBox="1">
              <a:spLocks noChangeArrowheads="1"/>
            </p:cNvSpPr>
            <p:nvPr/>
          </p:nvSpPr>
          <p:spPr bwMode="auto">
            <a:xfrm>
              <a:off x="3429975" y="4953998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26" name="TextBox 37"/>
            <p:cNvSpPr txBox="1">
              <a:spLocks noChangeArrowheads="1"/>
            </p:cNvSpPr>
            <p:nvPr/>
          </p:nvSpPr>
          <p:spPr bwMode="auto">
            <a:xfrm>
              <a:off x="3736754" y="4953998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27" name="TextBox 38"/>
            <p:cNvSpPr txBox="1">
              <a:spLocks noChangeArrowheads="1"/>
            </p:cNvSpPr>
            <p:nvPr/>
          </p:nvSpPr>
          <p:spPr bwMode="auto">
            <a:xfrm>
              <a:off x="4031659" y="4953998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16</a:t>
              </a:r>
            </a:p>
          </p:txBody>
        </p:sp>
      </p:grpSp>
      <p:grpSp>
        <p:nvGrpSpPr>
          <p:cNvPr id="28" name="Group 44"/>
          <p:cNvGrpSpPr>
            <a:grpSpLocks/>
          </p:cNvGrpSpPr>
          <p:nvPr/>
        </p:nvGrpSpPr>
        <p:grpSpPr bwMode="auto">
          <a:xfrm>
            <a:off x="220664" y="1528763"/>
            <a:ext cx="1009649" cy="3230562"/>
            <a:chOff x="808091" y="1568337"/>
            <a:chExt cx="1009628" cy="3230088"/>
          </a:xfrm>
        </p:grpSpPr>
        <p:cxnSp>
          <p:nvCxnSpPr>
            <p:cNvPr id="29" name="Straight Connector 5"/>
            <p:cNvCxnSpPr>
              <a:cxnSpLocks noChangeShapeType="1"/>
            </p:cNvCxnSpPr>
            <p:nvPr/>
          </p:nvCxnSpPr>
          <p:spPr bwMode="auto">
            <a:xfrm rot="5400000">
              <a:off x="201881" y="3182587"/>
              <a:ext cx="3230088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6"/>
            <p:cNvCxnSpPr>
              <a:cxnSpLocks noChangeShapeType="1"/>
            </p:cNvCxnSpPr>
            <p:nvPr/>
          </p:nvCxnSpPr>
          <p:spPr bwMode="auto">
            <a:xfrm rot="10800000">
              <a:off x="1686297" y="2505693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7"/>
            <p:cNvCxnSpPr>
              <a:cxnSpLocks noChangeShapeType="1"/>
            </p:cNvCxnSpPr>
            <p:nvPr/>
          </p:nvCxnSpPr>
          <p:spPr bwMode="auto">
            <a:xfrm rot="10800000">
              <a:off x="1686297" y="3263718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28"/>
            <p:cNvCxnSpPr>
              <a:cxnSpLocks noChangeShapeType="1"/>
            </p:cNvCxnSpPr>
            <p:nvPr/>
          </p:nvCxnSpPr>
          <p:spPr bwMode="auto">
            <a:xfrm rot="10800000">
              <a:off x="1686297" y="4021743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9"/>
            <p:cNvSpPr txBox="1">
              <a:spLocks noChangeArrowheads="1"/>
            </p:cNvSpPr>
            <p:nvPr/>
          </p:nvSpPr>
          <p:spPr bwMode="auto">
            <a:xfrm>
              <a:off x="1259184" y="3841679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34" name="TextBox 40"/>
            <p:cNvSpPr txBox="1">
              <a:spLocks noChangeArrowheads="1"/>
            </p:cNvSpPr>
            <p:nvPr/>
          </p:nvSpPr>
          <p:spPr bwMode="auto">
            <a:xfrm>
              <a:off x="1130943" y="2331539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35" name="TextBox 41"/>
            <p:cNvSpPr txBox="1">
              <a:spLocks noChangeArrowheads="1"/>
            </p:cNvSpPr>
            <p:nvPr/>
          </p:nvSpPr>
          <p:spPr bwMode="auto">
            <a:xfrm>
              <a:off x="1130943" y="3079681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36" name="TextBox 42"/>
            <p:cNvSpPr txBox="1">
              <a:spLocks noChangeArrowheads="1"/>
            </p:cNvSpPr>
            <p:nvPr/>
          </p:nvSpPr>
          <p:spPr bwMode="auto">
            <a:xfrm rot="16200000">
              <a:off x="-320875" y="3091558"/>
              <a:ext cx="2627256" cy="36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Price level (2009 = 100)</a:t>
              </a:r>
            </a:p>
          </p:txBody>
        </p:sp>
      </p:grpSp>
      <p:grpSp>
        <p:nvGrpSpPr>
          <p:cNvPr id="37" name="Group 47"/>
          <p:cNvGrpSpPr>
            <a:grpSpLocks/>
          </p:cNvGrpSpPr>
          <p:nvPr/>
        </p:nvGrpSpPr>
        <p:grpSpPr bwMode="auto">
          <a:xfrm>
            <a:off x="1620838" y="1884363"/>
            <a:ext cx="3389312" cy="2509837"/>
            <a:chOff x="2208810" y="1923803"/>
            <a:chExt cx="3389392" cy="2510860"/>
          </a:xfrm>
        </p:grpSpPr>
        <p:sp>
          <p:nvSpPr>
            <p:cNvPr id="38" name="Freeform 45"/>
            <p:cNvSpPr>
              <a:spLocks noChangeArrowheads="1"/>
            </p:cNvSpPr>
            <p:nvPr/>
          </p:nvSpPr>
          <p:spPr bwMode="auto">
            <a:xfrm>
              <a:off x="2208810" y="1923803"/>
              <a:ext cx="2826328" cy="2268187"/>
            </a:xfrm>
            <a:custGeom>
              <a:avLst/>
              <a:gdLst>
                <a:gd name="T0" fmla="*/ 0 w 2826328"/>
                <a:gd name="T1" fmla="*/ 0 h 2268187"/>
                <a:gd name="T2" fmla="*/ 1116281 w 2826328"/>
                <a:gd name="T3" fmla="*/ 1341916 h 2268187"/>
                <a:gd name="T4" fmla="*/ 2826328 w 2826328"/>
                <a:gd name="T5" fmla="*/ 2268187 h 2268187"/>
                <a:gd name="T6" fmla="*/ 0 60000 65536"/>
                <a:gd name="T7" fmla="*/ 0 60000 65536"/>
                <a:gd name="T8" fmla="*/ 0 60000 65536"/>
                <a:gd name="T9" fmla="*/ 0 w 2826328"/>
                <a:gd name="T10" fmla="*/ 0 h 2268187"/>
                <a:gd name="T11" fmla="*/ 2826328 w 2826328"/>
                <a:gd name="T12" fmla="*/ 2268187 h 2268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6328" h="2268187">
                  <a:moveTo>
                    <a:pt x="0" y="0"/>
                  </a:moveTo>
                  <a:cubicBezTo>
                    <a:pt x="322613" y="481940"/>
                    <a:pt x="645226" y="963880"/>
                    <a:pt x="1116281" y="1341911"/>
                  </a:cubicBezTo>
                  <a:cubicBezTo>
                    <a:pt x="1587336" y="1719942"/>
                    <a:pt x="2537362" y="2117766"/>
                    <a:pt x="2826328" y="2268187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TextBox 46"/>
            <p:cNvSpPr txBox="1">
              <a:spLocks noChangeArrowheads="1"/>
            </p:cNvSpPr>
            <p:nvPr/>
          </p:nvSpPr>
          <p:spPr bwMode="auto">
            <a:xfrm>
              <a:off x="5092935" y="4065331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4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U.S. Aggregate </a:t>
            </a:r>
            <a:r>
              <a:rPr lang="en-US" dirty="0"/>
              <a:t>Demand and Aggregate Supply </a:t>
            </a:r>
            <a:r>
              <a:rPr lang="en-US" dirty="0" smtClean="0"/>
              <a:t>in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18412" y="1490662"/>
            <a:ext cx="3274776" cy="4827588"/>
          </a:xfrm>
        </p:spPr>
        <p:txBody>
          <a:bodyPr/>
          <a:lstStyle/>
          <a:p>
            <a:r>
              <a:rPr lang="en-US" dirty="0"/>
              <a:t>The total output of the economy and its price level are determined at the intersection of the </a:t>
            </a:r>
            <a:r>
              <a:rPr lang="en-US" dirty="0" smtClean="0"/>
              <a:t>aggregate demand </a:t>
            </a:r>
            <a:r>
              <a:rPr lang="en-US" dirty="0"/>
              <a:t>and aggregate supply curves. This point reflects real GDP and the price level for 2014, using </a:t>
            </a:r>
            <a:r>
              <a:rPr lang="en-US" dirty="0" smtClean="0"/>
              <a:t>2009 as </a:t>
            </a:r>
            <a:r>
              <a:rPr lang="en-US" dirty="0"/>
              <a:t>the base year.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92238" y="1487488"/>
            <a:ext cx="4217987" cy="3295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942975" y="4797425"/>
            <a:ext cx="4654550" cy="821788"/>
            <a:chOff x="1387424" y="4797632"/>
            <a:chExt cx="4654931" cy="820238"/>
          </a:xfrm>
        </p:grpSpPr>
        <p:cxnSp>
          <p:nvCxnSpPr>
            <p:cNvPr id="9" name="Straight Connector 5"/>
            <p:cNvCxnSpPr>
              <a:cxnSpLocks noChangeShapeType="1"/>
            </p:cNvCxnSpPr>
            <p:nvPr/>
          </p:nvCxnSpPr>
          <p:spPr bwMode="auto">
            <a:xfrm>
              <a:off x="1805049" y="4797632"/>
              <a:ext cx="4237306" cy="11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0"/>
            <p:cNvCxnSpPr>
              <a:cxnSpLocks noChangeShapeType="1"/>
            </p:cNvCxnSpPr>
            <p:nvPr/>
          </p:nvCxnSpPr>
          <p:spPr bwMode="auto">
            <a:xfrm rot="5400000">
              <a:off x="3436137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198471" y="4917463"/>
              <a:ext cx="2698396" cy="700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Real GDP</a:t>
              </a:r>
            </a:p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 (trillions of 2009 dollars)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1387424" y="495399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3169543" y="4953994"/>
              <a:ext cx="633559" cy="3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16.1</a:t>
              </a:r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244613" y="1490663"/>
            <a:ext cx="1128575" cy="3308350"/>
            <a:chOff x="689529" y="1490370"/>
            <a:chExt cx="1127397" cy="3308054"/>
          </a:xfrm>
        </p:grpSpPr>
        <p:cxnSp>
          <p:nvCxnSpPr>
            <p:cNvPr id="15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161926" y="3144218"/>
              <a:ext cx="3308054" cy="35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26"/>
            <p:cNvCxnSpPr>
              <a:cxnSpLocks noChangeShapeType="1"/>
            </p:cNvCxnSpPr>
            <p:nvPr/>
          </p:nvCxnSpPr>
          <p:spPr bwMode="auto">
            <a:xfrm rot="10800000">
              <a:off x="1686297" y="2505693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27"/>
            <p:cNvCxnSpPr>
              <a:cxnSpLocks noChangeShapeType="1"/>
            </p:cNvCxnSpPr>
            <p:nvPr/>
          </p:nvCxnSpPr>
          <p:spPr bwMode="auto">
            <a:xfrm rot="10800000">
              <a:off x="1686297" y="3017756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8"/>
            <p:cNvCxnSpPr>
              <a:cxnSpLocks noChangeShapeType="1"/>
            </p:cNvCxnSpPr>
            <p:nvPr/>
          </p:nvCxnSpPr>
          <p:spPr bwMode="auto">
            <a:xfrm rot="10800000">
              <a:off x="1686297" y="4021743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29"/>
            <p:cNvSpPr txBox="1">
              <a:spLocks noChangeArrowheads="1"/>
            </p:cNvSpPr>
            <p:nvPr/>
          </p:nvSpPr>
          <p:spPr bwMode="auto">
            <a:xfrm>
              <a:off x="1259184" y="3833282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20" name="TextBox 30"/>
            <p:cNvSpPr txBox="1">
              <a:spLocks noChangeArrowheads="1"/>
            </p:cNvSpPr>
            <p:nvPr/>
          </p:nvSpPr>
          <p:spPr bwMode="auto">
            <a:xfrm>
              <a:off x="1130943" y="2331539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21" name="TextBox 31"/>
            <p:cNvSpPr txBox="1">
              <a:spLocks noChangeArrowheads="1"/>
            </p:cNvSpPr>
            <p:nvPr/>
          </p:nvSpPr>
          <p:spPr bwMode="auto">
            <a:xfrm>
              <a:off x="955703" y="2833719"/>
              <a:ext cx="760952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108.3</a:t>
              </a:r>
            </a:p>
          </p:txBody>
        </p:sp>
        <p:sp>
          <p:nvSpPr>
            <p:cNvPr id="22" name="TextBox 32"/>
            <p:cNvSpPr txBox="1">
              <a:spLocks noChangeArrowheads="1"/>
            </p:cNvSpPr>
            <p:nvPr/>
          </p:nvSpPr>
          <p:spPr bwMode="auto">
            <a:xfrm rot="16200000">
              <a:off x="-439702" y="3091748"/>
              <a:ext cx="2627407" cy="36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Price level (2009 = 100)</a:t>
              </a:r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2144713" y="1781175"/>
            <a:ext cx="3140075" cy="2570163"/>
            <a:chOff x="2671949" y="2173186"/>
            <a:chExt cx="3140010" cy="2570235"/>
          </a:xfrm>
        </p:grpSpPr>
        <p:sp>
          <p:nvSpPr>
            <p:cNvPr id="24" name="Freeform 34"/>
            <p:cNvSpPr>
              <a:spLocks noChangeArrowheads="1"/>
            </p:cNvSpPr>
            <p:nvPr/>
          </p:nvSpPr>
          <p:spPr bwMode="auto">
            <a:xfrm>
              <a:off x="2671949" y="2173186"/>
              <a:ext cx="2612572" cy="2386940"/>
            </a:xfrm>
            <a:custGeom>
              <a:avLst/>
              <a:gdLst>
                <a:gd name="T0" fmla="*/ 0 w 2826328"/>
                <a:gd name="T1" fmla="*/ 0 h 2268187"/>
                <a:gd name="T2" fmla="*/ 753359 w 2826328"/>
                <a:gd name="T3" fmla="*/ 1731961 h 2268187"/>
                <a:gd name="T4" fmla="*/ 1907440 w 2826328"/>
                <a:gd name="T5" fmla="*/ 2927470 h 2268187"/>
                <a:gd name="T6" fmla="*/ 0 60000 65536"/>
                <a:gd name="T7" fmla="*/ 0 60000 65536"/>
                <a:gd name="T8" fmla="*/ 0 60000 65536"/>
                <a:gd name="T9" fmla="*/ 0 w 2826328"/>
                <a:gd name="T10" fmla="*/ 0 h 2268187"/>
                <a:gd name="T11" fmla="*/ 2826328 w 2826328"/>
                <a:gd name="T12" fmla="*/ 2268187 h 2268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6328" h="2268187">
                  <a:moveTo>
                    <a:pt x="0" y="0"/>
                  </a:moveTo>
                  <a:cubicBezTo>
                    <a:pt x="322613" y="481940"/>
                    <a:pt x="645226" y="963880"/>
                    <a:pt x="1116281" y="1341911"/>
                  </a:cubicBezTo>
                  <a:cubicBezTo>
                    <a:pt x="1587336" y="1719942"/>
                    <a:pt x="2537362" y="2117766"/>
                    <a:pt x="2826328" y="2268187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TextBox 35"/>
            <p:cNvSpPr txBox="1">
              <a:spLocks noChangeArrowheads="1"/>
            </p:cNvSpPr>
            <p:nvPr/>
          </p:nvSpPr>
          <p:spPr bwMode="auto">
            <a:xfrm>
              <a:off x="5306692" y="4374089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</a:t>
              </a:r>
            </a:p>
          </p:txBody>
        </p:sp>
      </p:grp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1598613" y="1474788"/>
            <a:ext cx="2649537" cy="2490787"/>
            <a:chOff x="2517570" y="1593286"/>
            <a:chExt cx="2650193" cy="2491826"/>
          </a:xfrm>
        </p:grpSpPr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2517570" y="1911927"/>
              <a:ext cx="2173183" cy="2173185"/>
            </a:xfrm>
            <a:custGeom>
              <a:avLst/>
              <a:gdLst>
                <a:gd name="T0" fmla="*/ 0 w 2303813"/>
                <a:gd name="T1" fmla="*/ 1793480 h 2280063"/>
                <a:gd name="T2" fmla="*/ 1019976 w 2303813"/>
                <a:gd name="T3" fmla="*/ 1158290 h 2280063"/>
                <a:gd name="T4" fmla="*/ 1720651 w 2303813"/>
                <a:gd name="T5" fmla="*/ 0 h 2280063"/>
                <a:gd name="T6" fmla="*/ 0 60000 65536"/>
                <a:gd name="T7" fmla="*/ 0 60000 65536"/>
                <a:gd name="T8" fmla="*/ 0 60000 65536"/>
                <a:gd name="T9" fmla="*/ 0 w 2303813"/>
                <a:gd name="T10" fmla="*/ 0 h 2280063"/>
                <a:gd name="T11" fmla="*/ 2303813 w 2303813"/>
                <a:gd name="T12" fmla="*/ 2280063 h 22800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3813" h="2280063">
                  <a:moveTo>
                    <a:pt x="0" y="2280063"/>
                  </a:moveTo>
                  <a:cubicBezTo>
                    <a:pt x="490847" y="2066307"/>
                    <a:pt x="981694" y="1852551"/>
                    <a:pt x="1365663" y="1472541"/>
                  </a:cubicBezTo>
                  <a:cubicBezTo>
                    <a:pt x="1749632" y="1092531"/>
                    <a:pt x="2151413" y="245424"/>
                    <a:pt x="2303813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TextBox 37"/>
            <p:cNvSpPr txBox="1">
              <a:spLocks noChangeArrowheads="1"/>
            </p:cNvSpPr>
            <p:nvPr/>
          </p:nvSpPr>
          <p:spPr bwMode="auto">
            <a:xfrm>
              <a:off x="4675320" y="1593286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AS</a:t>
              </a:r>
            </a:p>
          </p:txBody>
        </p:sp>
      </p:grp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6200000" flipV="1">
            <a:off x="2143125" y="3895725"/>
            <a:ext cx="1770063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1373188" y="3016250"/>
            <a:ext cx="16732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Freeform 183"/>
          <p:cNvSpPr>
            <a:spLocks/>
          </p:cNvSpPr>
          <p:nvPr/>
        </p:nvSpPr>
        <p:spPr bwMode="auto">
          <a:xfrm>
            <a:off x="2955925" y="2978150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Supply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supply curve, </a:t>
            </a:r>
            <a:r>
              <a:rPr lang="en-US" i="1" dirty="0"/>
              <a:t>AS</a:t>
            </a:r>
          </a:p>
          <a:p>
            <a:pPr lvl="1"/>
            <a:r>
              <a:rPr lang="en-US" dirty="0"/>
              <a:t>Positive relationship between </a:t>
            </a:r>
          </a:p>
          <a:p>
            <a:pPr lvl="2"/>
            <a:r>
              <a:rPr lang="en-US" dirty="0"/>
              <a:t>Price level</a:t>
            </a:r>
          </a:p>
          <a:p>
            <a:pPr lvl="2"/>
            <a:r>
              <a:rPr lang="en-US" dirty="0"/>
              <a:t>Real GDP supplied</a:t>
            </a:r>
          </a:p>
          <a:p>
            <a:pPr lvl="1"/>
            <a:r>
              <a:rPr lang="en-US" dirty="0"/>
              <a:t>Other things constant</a:t>
            </a:r>
          </a:p>
          <a:p>
            <a:pPr lvl="2"/>
            <a:r>
              <a:rPr lang="en-US" dirty="0"/>
              <a:t>Resource prices</a:t>
            </a:r>
          </a:p>
          <a:p>
            <a:pPr lvl="2"/>
            <a:r>
              <a:rPr lang="en-US" dirty="0"/>
              <a:t>State of </a:t>
            </a:r>
            <a:r>
              <a:rPr lang="en-US" dirty="0" smtClean="0"/>
              <a:t>technology and know-how </a:t>
            </a:r>
            <a:endParaRPr lang="en-US" dirty="0"/>
          </a:p>
          <a:p>
            <a:pPr lvl="2"/>
            <a:r>
              <a:rPr lang="en-US" dirty="0"/>
              <a:t>Rules of the game</a:t>
            </a:r>
          </a:p>
          <a:p>
            <a:pPr lvl="1"/>
            <a:r>
              <a:rPr lang="en-US" dirty="0"/>
              <a:t>Upward </a:t>
            </a:r>
            <a:r>
              <a:rPr lang="en-US" dirty="0" smtClean="0"/>
              <a:t>sloping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34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Real GDP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AD</a:t>
            </a:r>
            <a:r>
              <a:rPr lang="en-US" dirty="0"/>
              <a:t> curve intersects </a:t>
            </a:r>
            <a:r>
              <a:rPr lang="en-US" i="1" dirty="0"/>
              <a:t>AS</a:t>
            </a:r>
            <a:r>
              <a:rPr lang="en-US" dirty="0"/>
              <a:t> curve</a:t>
            </a:r>
          </a:p>
          <a:p>
            <a:pPr lvl="1"/>
            <a:r>
              <a:rPr lang="en-US" dirty="0"/>
              <a:t>Equilibrium price level</a:t>
            </a:r>
          </a:p>
          <a:p>
            <a:pPr lvl="1"/>
            <a:r>
              <a:rPr lang="en-US" dirty="0"/>
              <a:t>Equilibrium real GDP</a:t>
            </a:r>
          </a:p>
          <a:p>
            <a:r>
              <a:rPr lang="en-US" dirty="0"/>
              <a:t>Higher </a:t>
            </a:r>
            <a:r>
              <a:rPr lang="en-US" dirty="0" smtClean="0"/>
              <a:t>levels of real </a:t>
            </a:r>
            <a:r>
              <a:rPr lang="en-US" dirty="0"/>
              <a:t>GDP</a:t>
            </a:r>
          </a:p>
          <a:p>
            <a:pPr lvl="1"/>
            <a:r>
              <a:rPr lang="en-US" dirty="0"/>
              <a:t>More goods and </a:t>
            </a:r>
            <a:r>
              <a:rPr lang="en-US" dirty="0" smtClean="0"/>
              <a:t>services become available in the economy</a:t>
            </a:r>
            <a:endParaRPr lang="en-US" dirty="0"/>
          </a:p>
          <a:p>
            <a:pPr lvl="1"/>
            <a:r>
              <a:rPr lang="en-US" dirty="0" smtClean="0"/>
              <a:t>More people are employed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6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U.S.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Before and during Great Depression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After Great Depression to early 1970s</a:t>
            </a:r>
          </a:p>
          <a:p>
            <a:pPr marL="914400" lvl="1" indent="-514350"/>
            <a:r>
              <a:rPr lang="en-US" dirty="0"/>
              <a:t>The Age of Keynes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From early 1970s to early 1980s</a:t>
            </a:r>
          </a:p>
          <a:p>
            <a:pPr marL="914400" lvl="1" indent="-514350"/>
            <a:r>
              <a:rPr lang="en-US" dirty="0"/>
              <a:t>Stagflation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From the early 1980s to 2007</a:t>
            </a:r>
          </a:p>
          <a:p>
            <a:pPr marL="914400" lvl="1" indent="-514350"/>
            <a:r>
              <a:rPr lang="en-US" dirty="0" smtClean="0"/>
              <a:t>Somewhat normal </a:t>
            </a:r>
            <a:r>
              <a:rPr lang="en-US" dirty="0"/>
              <a:t>times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Great Recession </a:t>
            </a:r>
            <a:r>
              <a:rPr lang="en-US" dirty="0"/>
              <a:t>of </a:t>
            </a:r>
            <a:r>
              <a:rPr lang="en-US" dirty="0" smtClean="0"/>
              <a:t>2007–2009 </a:t>
            </a:r>
            <a:r>
              <a:rPr lang="en-US" dirty="0"/>
              <a:t>and </a:t>
            </a:r>
            <a:r>
              <a:rPr lang="en-US" dirty="0" smtClean="0"/>
              <a:t>beyond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2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Depression and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1873 – 1879: Longest </a:t>
            </a:r>
            <a:r>
              <a:rPr lang="en-US" dirty="0" smtClean="0"/>
              <a:t>contraction on record</a:t>
            </a:r>
            <a:endParaRPr lang="en-US" dirty="0"/>
          </a:p>
          <a:p>
            <a:pPr marL="857250" lvl="1" indent="-457200"/>
            <a:r>
              <a:rPr lang="en-US" dirty="0"/>
              <a:t>80 railroads </a:t>
            </a:r>
            <a:r>
              <a:rPr lang="en-US" dirty="0" smtClean="0"/>
              <a:t>went </a:t>
            </a:r>
            <a:r>
              <a:rPr lang="en-US" dirty="0"/>
              <a:t>bankrupt </a:t>
            </a:r>
            <a:endParaRPr lang="en-US" dirty="0" smtClean="0"/>
          </a:p>
          <a:p>
            <a:pPr marL="857250" lvl="1" indent="-457200"/>
            <a:r>
              <a:rPr lang="en-US" dirty="0" smtClean="0"/>
              <a:t>Most of the nation’s steel mills shut down</a:t>
            </a:r>
            <a:endParaRPr lang="en-US" dirty="0"/>
          </a:p>
          <a:p>
            <a:r>
              <a:rPr lang="en-US" dirty="0"/>
              <a:t>1890s</a:t>
            </a:r>
          </a:p>
          <a:p>
            <a:pPr marL="857250" lvl="1" indent="-457200"/>
            <a:r>
              <a:rPr lang="en-US" dirty="0"/>
              <a:t>Contractions </a:t>
            </a:r>
            <a:r>
              <a:rPr lang="en-US" dirty="0" smtClean="0"/>
              <a:t>about half the time</a:t>
            </a:r>
            <a:endParaRPr lang="en-US" dirty="0"/>
          </a:p>
          <a:p>
            <a:pPr marL="857250" lvl="1" indent="-457200"/>
            <a:r>
              <a:rPr lang="en-US" dirty="0"/>
              <a:t>18% unemployment rate</a:t>
            </a:r>
          </a:p>
          <a:p>
            <a:r>
              <a:rPr lang="en-US" dirty="0"/>
              <a:t>1929: The Great </a:t>
            </a:r>
            <a:r>
              <a:rPr lang="en-US" dirty="0" smtClean="0"/>
              <a:t>Depression Began</a:t>
            </a:r>
          </a:p>
          <a:p>
            <a:pPr lvl="1"/>
            <a:r>
              <a:rPr lang="en-US" dirty="0" smtClean="0"/>
              <a:t>October 1929 stock market crashed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81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Economy</a:t>
            </a:r>
            <a:endParaRPr lang="en-US" dirty="0"/>
          </a:p>
          <a:p>
            <a:pPr lvl="1">
              <a:defRPr/>
            </a:pPr>
            <a:r>
              <a:rPr lang="en-US" dirty="0"/>
              <a:t>Structure of economic activity </a:t>
            </a:r>
          </a:p>
          <a:p>
            <a:pPr lvl="1">
              <a:defRPr/>
            </a:pPr>
            <a:r>
              <a:rPr lang="en-US" dirty="0"/>
              <a:t>In a community, a region, a country, a group of countries, or the world</a:t>
            </a:r>
          </a:p>
          <a:p>
            <a:pPr>
              <a:defRPr/>
            </a:pPr>
            <a:r>
              <a:rPr lang="en-US" dirty="0"/>
              <a:t>Gross domestic </a:t>
            </a:r>
            <a:r>
              <a:rPr lang="en-US" dirty="0" smtClean="0"/>
              <a:t>product, </a:t>
            </a:r>
            <a:r>
              <a:rPr lang="en-US" dirty="0"/>
              <a:t>GDP</a:t>
            </a:r>
          </a:p>
          <a:p>
            <a:pPr lvl="1">
              <a:defRPr/>
            </a:pPr>
            <a:r>
              <a:rPr lang="en-US" dirty="0"/>
              <a:t>Market value</a:t>
            </a:r>
          </a:p>
          <a:p>
            <a:pPr lvl="1">
              <a:defRPr/>
            </a:pPr>
            <a:r>
              <a:rPr lang="en-US" dirty="0"/>
              <a:t>Of all final goods and services</a:t>
            </a:r>
          </a:p>
          <a:p>
            <a:pPr lvl="1">
              <a:defRPr/>
            </a:pPr>
            <a:r>
              <a:rPr lang="en-US" dirty="0"/>
              <a:t>Produced in </a:t>
            </a:r>
            <a:r>
              <a:rPr lang="en-US" dirty="0" smtClean="0"/>
              <a:t>the U.S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During a given </a:t>
            </a:r>
            <a:r>
              <a:rPr lang="en-US" dirty="0" smtClean="0"/>
              <a:t>period, usually a year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53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Depression and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1929 - 1933</a:t>
            </a:r>
            <a:r>
              <a:rPr lang="en-US" dirty="0"/>
              <a:t>: Deepest economic </a:t>
            </a:r>
            <a:r>
              <a:rPr lang="en-US" dirty="0" smtClean="0"/>
              <a:t>contraction on record</a:t>
            </a:r>
            <a:endParaRPr lang="en-US" dirty="0"/>
          </a:p>
          <a:p>
            <a:pPr lvl="1"/>
            <a:r>
              <a:rPr lang="en-US" dirty="0"/>
              <a:t>Stock market </a:t>
            </a:r>
            <a:r>
              <a:rPr lang="en-US" dirty="0" smtClean="0"/>
              <a:t>crashed</a:t>
            </a:r>
            <a:endParaRPr lang="en-US" dirty="0"/>
          </a:p>
          <a:p>
            <a:pPr lvl="1"/>
            <a:r>
              <a:rPr lang="en-US" dirty="0"/>
              <a:t>Investment dropped</a:t>
            </a:r>
          </a:p>
          <a:p>
            <a:pPr lvl="1"/>
            <a:r>
              <a:rPr lang="en-US" dirty="0"/>
              <a:t>Consumer spending </a:t>
            </a:r>
            <a:r>
              <a:rPr lang="en-US" dirty="0" smtClean="0"/>
              <a:t>fell</a:t>
            </a:r>
            <a:endParaRPr lang="en-US" dirty="0"/>
          </a:p>
          <a:p>
            <a:pPr lvl="1"/>
            <a:r>
              <a:rPr lang="en-US" dirty="0"/>
              <a:t>Banks failed</a:t>
            </a:r>
          </a:p>
          <a:p>
            <a:pPr lvl="1"/>
            <a:r>
              <a:rPr lang="en-US" dirty="0"/>
              <a:t>Money supply dropped by 1/3</a:t>
            </a:r>
          </a:p>
          <a:p>
            <a:pPr lvl="1"/>
            <a:r>
              <a:rPr lang="en-US" dirty="0"/>
              <a:t>High tariffs – restricted </a:t>
            </a:r>
            <a:r>
              <a:rPr lang="en-US" dirty="0" smtClean="0"/>
              <a:t>trade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82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Depression and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1929 - 1933: Deepest economic </a:t>
            </a:r>
            <a:r>
              <a:rPr lang="en-US" dirty="0" smtClean="0"/>
              <a:t>contraction on record</a:t>
            </a:r>
            <a:endParaRPr lang="en-US" dirty="0"/>
          </a:p>
          <a:p>
            <a:pPr marL="914400" lvl="1" indent="-514350">
              <a:defRPr/>
            </a:pPr>
            <a:r>
              <a:rPr lang="en-US" dirty="0"/>
              <a:t>Big decline in AD</a:t>
            </a:r>
          </a:p>
          <a:p>
            <a:pPr marL="1314450" lvl="2" indent="-514350">
              <a:defRPr/>
            </a:pPr>
            <a:r>
              <a:rPr lang="en-US" dirty="0"/>
              <a:t>Real GDP dropped 27%</a:t>
            </a:r>
          </a:p>
          <a:p>
            <a:pPr marL="1314450" lvl="2" indent="-514350">
              <a:defRPr/>
            </a:pPr>
            <a:r>
              <a:rPr lang="en-US" dirty="0"/>
              <a:t>Price level dropped 26%</a:t>
            </a:r>
          </a:p>
          <a:p>
            <a:pPr marL="1314450" lvl="2" indent="-514350">
              <a:defRPr/>
            </a:pPr>
            <a:r>
              <a:rPr lang="en-US" dirty="0"/>
              <a:t>Unemployment rate </a:t>
            </a:r>
            <a:r>
              <a:rPr lang="en-US" dirty="0" smtClean="0"/>
              <a:t>reached 25</a:t>
            </a:r>
            <a:r>
              <a:rPr lang="en-US" dirty="0"/>
              <a:t>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5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The Decrease in U.S. Aggregate Demand From 1929 to 1933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65774" y="1579562"/>
            <a:ext cx="3427413" cy="4738687"/>
          </a:xfrm>
        </p:spPr>
        <p:txBody>
          <a:bodyPr/>
          <a:lstStyle/>
          <a:p>
            <a:r>
              <a:rPr lang="en-US" dirty="0"/>
              <a:t>The Great Depression of the 1930s can be represented by a shift to the left of the aggregate demand curve</a:t>
            </a:r>
            <a:r>
              <a:rPr lang="en-US" dirty="0" smtClean="0"/>
              <a:t>, from </a:t>
            </a:r>
            <a:r>
              <a:rPr lang="en-US" i="1" dirty="0"/>
              <a:t>AD</a:t>
            </a:r>
            <a:r>
              <a:rPr lang="en-US" baseline="-25000" dirty="0"/>
              <a:t>1929</a:t>
            </a:r>
            <a:r>
              <a:rPr lang="en-US" dirty="0"/>
              <a:t> to </a:t>
            </a:r>
            <a:r>
              <a:rPr lang="en-US" i="1" dirty="0"/>
              <a:t>AD</a:t>
            </a:r>
            <a:r>
              <a:rPr lang="en-US" baseline="-25000" dirty="0"/>
              <a:t>1933</a:t>
            </a:r>
            <a:r>
              <a:rPr lang="en-US" dirty="0"/>
              <a:t>. In the resulting depression, real GDP fell from $1,057 billion to $778 billion, and </a:t>
            </a:r>
            <a:r>
              <a:rPr lang="en-US" dirty="0" smtClean="0"/>
              <a:t>the price </a:t>
            </a:r>
            <a:r>
              <a:rPr lang="en-US" dirty="0"/>
              <a:t>level dropped from 9.9 to 7.3, measured relative to a price level of 100 in the base year </a:t>
            </a:r>
            <a:r>
              <a:rPr lang="en-US" dirty="0" smtClean="0"/>
              <a:t>2009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17625" y="1585913"/>
            <a:ext cx="4219575" cy="3295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79311" y="1579563"/>
            <a:ext cx="1033551" cy="3325812"/>
            <a:chOff x="784509" y="1473685"/>
            <a:chExt cx="1032417" cy="3324741"/>
          </a:xfrm>
        </p:grpSpPr>
        <p:cxnSp>
          <p:nvCxnSpPr>
            <p:cNvPr id="9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153375" y="3135670"/>
              <a:ext cx="3324741" cy="77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3"/>
            <p:cNvCxnSpPr>
              <a:cxnSpLocks noChangeShapeType="1"/>
            </p:cNvCxnSpPr>
            <p:nvPr/>
          </p:nvCxnSpPr>
          <p:spPr bwMode="auto">
            <a:xfrm rot="10800000">
              <a:off x="1686297" y="3017756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4"/>
            <p:cNvCxnSpPr>
              <a:cxnSpLocks noChangeShapeType="1"/>
            </p:cNvCxnSpPr>
            <p:nvPr/>
          </p:nvCxnSpPr>
          <p:spPr bwMode="auto">
            <a:xfrm rot="10800000">
              <a:off x="1686297" y="3451743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1223559" y="3263282"/>
              <a:ext cx="504712" cy="36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7.3</a:t>
              </a: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1223558" y="2833719"/>
              <a:ext cx="504713" cy="36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9.9</a:t>
              </a: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 rot="16200000">
              <a:off x="-344426" y="3091757"/>
              <a:ext cx="2626796" cy="36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Price level (2009 = 100)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085975" y="1887538"/>
            <a:ext cx="3479800" cy="2570162"/>
            <a:chOff x="2671949" y="2173186"/>
            <a:chExt cx="3479846" cy="2570235"/>
          </a:xfrm>
        </p:grpSpPr>
        <p:sp>
          <p:nvSpPr>
            <p:cNvPr id="16" name="Freeform 20"/>
            <p:cNvSpPr>
              <a:spLocks noChangeArrowheads="1"/>
            </p:cNvSpPr>
            <p:nvPr/>
          </p:nvSpPr>
          <p:spPr bwMode="auto">
            <a:xfrm>
              <a:off x="2671949" y="2173186"/>
              <a:ext cx="2612572" cy="2386940"/>
            </a:xfrm>
            <a:custGeom>
              <a:avLst/>
              <a:gdLst>
                <a:gd name="T0" fmla="*/ 0 w 2826328"/>
                <a:gd name="T1" fmla="*/ 0 h 2268187"/>
                <a:gd name="T2" fmla="*/ 753359 w 2826328"/>
                <a:gd name="T3" fmla="*/ 1731961 h 2268187"/>
                <a:gd name="T4" fmla="*/ 1907440 w 2826328"/>
                <a:gd name="T5" fmla="*/ 2927470 h 2268187"/>
                <a:gd name="T6" fmla="*/ 0 60000 65536"/>
                <a:gd name="T7" fmla="*/ 0 60000 65536"/>
                <a:gd name="T8" fmla="*/ 0 60000 65536"/>
                <a:gd name="T9" fmla="*/ 0 w 2826328"/>
                <a:gd name="T10" fmla="*/ 0 h 2268187"/>
                <a:gd name="T11" fmla="*/ 2826328 w 2826328"/>
                <a:gd name="T12" fmla="*/ 2268187 h 2268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6328" h="2268187">
                  <a:moveTo>
                    <a:pt x="0" y="0"/>
                  </a:moveTo>
                  <a:cubicBezTo>
                    <a:pt x="322613" y="481940"/>
                    <a:pt x="645226" y="963880"/>
                    <a:pt x="1116281" y="1341911"/>
                  </a:cubicBezTo>
                  <a:cubicBezTo>
                    <a:pt x="1587336" y="1719942"/>
                    <a:pt x="2537362" y="2117766"/>
                    <a:pt x="2826328" y="2268187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5306692" y="4374089"/>
              <a:ext cx="845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1929</a:t>
              </a:r>
              <a:endParaRPr lang="en-US" sz="18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1539875" y="1581150"/>
            <a:ext cx="2649538" cy="2490788"/>
            <a:chOff x="2517570" y="1593286"/>
            <a:chExt cx="2650193" cy="2491826"/>
          </a:xfrm>
        </p:grpSpPr>
        <p:sp>
          <p:nvSpPr>
            <p:cNvPr id="19" name="Freeform 23"/>
            <p:cNvSpPr>
              <a:spLocks noChangeArrowheads="1"/>
            </p:cNvSpPr>
            <p:nvPr/>
          </p:nvSpPr>
          <p:spPr bwMode="auto">
            <a:xfrm>
              <a:off x="2517570" y="1911927"/>
              <a:ext cx="2173183" cy="2173185"/>
            </a:xfrm>
            <a:custGeom>
              <a:avLst/>
              <a:gdLst>
                <a:gd name="T0" fmla="*/ 0 w 2303813"/>
                <a:gd name="T1" fmla="*/ 1793480 h 2280063"/>
                <a:gd name="T2" fmla="*/ 1019976 w 2303813"/>
                <a:gd name="T3" fmla="*/ 1158290 h 2280063"/>
                <a:gd name="T4" fmla="*/ 1720651 w 2303813"/>
                <a:gd name="T5" fmla="*/ 0 h 2280063"/>
                <a:gd name="T6" fmla="*/ 0 60000 65536"/>
                <a:gd name="T7" fmla="*/ 0 60000 65536"/>
                <a:gd name="T8" fmla="*/ 0 60000 65536"/>
                <a:gd name="T9" fmla="*/ 0 w 2303813"/>
                <a:gd name="T10" fmla="*/ 0 h 2280063"/>
                <a:gd name="T11" fmla="*/ 2303813 w 2303813"/>
                <a:gd name="T12" fmla="*/ 2280063 h 22800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3813" h="2280063">
                  <a:moveTo>
                    <a:pt x="0" y="2280063"/>
                  </a:moveTo>
                  <a:cubicBezTo>
                    <a:pt x="490847" y="2066307"/>
                    <a:pt x="981694" y="1852551"/>
                    <a:pt x="1365663" y="1472541"/>
                  </a:cubicBezTo>
                  <a:cubicBezTo>
                    <a:pt x="1749632" y="1092531"/>
                    <a:pt x="2151413" y="245424"/>
                    <a:pt x="2303813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4675320" y="1593286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AS</a:t>
              </a:r>
            </a:p>
          </p:txBody>
        </p:sp>
      </p:grp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V="1">
            <a:off x="2084388" y="4002088"/>
            <a:ext cx="1770062" cy="1111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314450" y="3122613"/>
            <a:ext cx="16732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Freeform 183"/>
          <p:cNvSpPr>
            <a:spLocks/>
          </p:cNvSpPr>
          <p:nvPr/>
        </p:nvSpPr>
        <p:spPr bwMode="auto">
          <a:xfrm>
            <a:off x="2897188" y="3084513"/>
            <a:ext cx="144462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884238" y="4903790"/>
            <a:ext cx="4654550" cy="843309"/>
            <a:chOff x="1387424" y="4797632"/>
            <a:chExt cx="4654931" cy="841921"/>
          </a:xfrm>
        </p:grpSpPr>
        <p:cxnSp>
          <p:nvCxnSpPr>
            <p:cNvPr id="25" name="Straight Connector 5"/>
            <p:cNvCxnSpPr>
              <a:cxnSpLocks noChangeShapeType="1"/>
            </p:cNvCxnSpPr>
            <p:nvPr/>
          </p:nvCxnSpPr>
          <p:spPr bwMode="auto">
            <a:xfrm>
              <a:off x="1805049" y="4797632"/>
              <a:ext cx="4237306" cy="11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6"/>
            <p:cNvCxnSpPr>
              <a:cxnSpLocks noChangeShapeType="1"/>
            </p:cNvCxnSpPr>
            <p:nvPr/>
          </p:nvCxnSpPr>
          <p:spPr bwMode="auto">
            <a:xfrm rot="5400000">
              <a:off x="3436137" y="485106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3186582" y="4938977"/>
              <a:ext cx="2685571" cy="70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Real GDP</a:t>
              </a:r>
            </a:p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 (billions of 2009 dollars)</a:t>
              </a:r>
            </a:p>
          </p:txBody>
        </p:sp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1387424" y="495399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3205168" y="4953998"/>
              <a:ext cx="761809" cy="36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1,057</a:t>
              </a:r>
            </a:p>
          </p:txBody>
        </p:sp>
        <p:cxnSp>
          <p:nvCxnSpPr>
            <p:cNvPr id="30" name="Straight Connector 28"/>
            <p:cNvCxnSpPr>
              <a:cxnSpLocks noChangeShapeType="1"/>
            </p:cNvCxnSpPr>
            <p:nvPr/>
          </p:nvCxnSpPr>
          <p:spPr bwMode="auto">
            <a:xfrm rot="5400000">
              <a:off x="2962894" y="4849094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2659947" y="4952023"/>
              <a:ext cx="569434" cy="36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778</a:t>
              </a: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1560513" y="2254250"/>
            <a:ext cx="3479800" cy="2570163"/>
            <a:chOff x="2671949" y="2173186"/>
            <a:chExt cx="3479846" cy="2570235"/>
          </a:xfrm>
        </p:grpSpPr>
        <p:sp>
          <p:nvSpPr>
            <p:cNvPr id="33" name="Freeform 31"/>
            <p:cNvSpPr>
              <a:spLocks noChangeArrowheads="1"/>
            </p:cNvSpPr>
            <p:nvPr/>
          </p:nvSpPr>
          <p:spPr bwMode="auto">
            <a:xfrm>
              <a:off x="2671949" y="2173186"/>
              <a:ext cx="2612572" cy="2386940"/>
            </a:xfrm>
            <a:custGeom>
              <a:avLst/>
              <a:gdLst>
                <a:gd name="T0" fmla="*/ 0 w 2826328"/>
                <a:gd name="T1" fmla="*/ 0 h 2268187"/>
                <a:gd name="T2" fmla="*/ 753359 w 2826328"/>
                <a:gd name="T3" fmla="*/ 1731961 h 2268187"/>
                <a:gd name="T4" fmla="*/ 1907440 w 2826328"/>
                <a:gd name="T5" fmla="*/ 2927470 h 2268187"/>
                <a:gd name="T6" fmla="*/ 0 60000 65536"/>
                <a:gd name="T7" fmla="*/ 0 60000 65536"/>
                <a:gd name="T8" fmla="*/ 0 60000 65536"/>
                <a:gd name="T9" fmla="*/ 0 w 2826328"/>
                <a:gd name="T10" fmla="*/ 0 h 2268187"/>
                <a:gd name="T11" fmla="*/ 2826328 w 2826328"/>
                <a:gd name="T12" fmla="*/ 2268187 h 2268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6328" h="2268187">
                  <a:moveTo>
                    <a:pt x="0" y="0"/>
                  </a:moveTo>
                  <a:cubicBezTo>
                    <a:pt x="322613" y="481940"/>
                    <a:pt x="645226" y="963880"/>
                    <a:pt x="1116281" y="1341911"/>
                  </a:cubicBezTo>
                  <a:cubicBezTo>
                    <a:pt x="1587336" y="1719942"/>
                    <a:pt x="2537362" y="2117766"/>
                    <a:pt x="2826328" y="2268187"/>
                  </a:cubicBezTo>
                </a:path>
              </a:pathLst>
            </a:custGeom>
            <a:noFill/>
            <a:ln w="38100" algn="ctr">
              <a:solidFill>
                <a:srgbClr val="4B4B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TextBox 32"/>
            <p:cNvSpPr txBox="1">
              <a:spLocks noChangeArrowheads="1"/>
            </p:cNvSpPr>
            <p:nvPr/>
          </p:nvSpPr>
          <p:spPr bwMode="auto">
            <a:xfrm>
              <a:off x="5306692" y="4374089"/>
              <a:ext cx="845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1933</a:t>
              </a:r>
              <a:endParaRPr lang="en-US" sz="18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Freeform 183"/>
          <p:cNvSpPr>
            <a:spLocks/>
          </p:cNvSpPr>
          <p:nvPr/>
        </p:nvSpPr>
        <p:spPr bwMode="auto">
          <a:xfrm>
            <a:off x="2432050" y="3497263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5400000">
            <a:off x="1835944" y="4239419"/>
            <a:ext cx="13303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0800000">
            <a:off x="1301750" y="3562350"/>
            <a:ext cx="11874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" name="Group 45"/>
          <p:cNvGrpSpPr>
            <a:grpSpLocks/>
          </p:cNvGrpSpPr>
          <p:nvPr/>
        </p:nvGrpSpPr>
        <p:grpSpPr bwMode="auto">
          <a:xfrm>
            <a:off x="1724025" y="2414588"/>
            <a:ext cx="2505075" cy="1670050"/>
            <a:chOff x="2238653" y="2307619"/>
            <a:chExt cx="2505161" cy="1670995"/>
          </a:xfrm>
        </p:grpSpPr>
        <p:cxnSp>
          <p:nvCxnSpPr>
            <p:cNvPr id="39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3788231" y="3978235"/>
              <a:ext cx="955583" cy="37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2598719" y="2883725"/>
              <a:ext cx="657404" cy="15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Arrow Connector 43"/>
            <p:cNvCxnSpPr>
              <a:cxnSpLocks noChangeShapeType="1"/>
            </p:cNvCxnSpPr>
            <p:nvPr/>
          </p:nvCxnSpPr>
          <p:spPr bwMode="auto">
            <a:xfrm rot="10800000">
              <a:off x="2238653" y="2307619"/>
              <a:ext cx="657404" cy="15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072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23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Keynes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Great Depression to early 1970s</a:t>
            </a:r>
          </a:p>
          <a:p>
            <a:r>
              <a:rPr lang="en-US" dirty="0"/>
              <a:t>1936 John Maynard Keynes</a:t>
            </a:r>
          </a:p>
          <a:p>
            <a:pPr lvl="1"/>
            <a:r>
              <a:rPr lang="en-US" dirty="0" smtClean="0"/>
              <a:t>He wrote </a:t>
            </a:r>
            <a:r>
              <a:rPr lang="en-US" i="1" dirty="0" smtClean="0"/>
              <a:t>The General </a:t>
            </a:r>
            <a:r>
              <a:rPr lang="en-US" i="1" dirty="0"/>
              <a:t>T</a:t>
            </a:r>
            <a:r>
              <a:rPr lang="en-US" i="1" dirty="0" smtClean="0"/>
              <a:t>heory </a:t>
            </a:r>
            <a:r>
              <a:rPr lang="en-US" i="1" dirty="0"/>
              <a:t>of </a:t>
            </a:r>
            <a:r>
              <a:rPr lang="en-US" i="1" dirty="0" smtClean="0"/>
              <a:t>Employment</a:t>
            </a:r>
            <a:r>
              <a:rPr lang="en-US" i="1" dirty="0"/>
              <a:t>, </a:t>
            </a:r>
            <a:r>
              <a:rPr lang="en-US" i="1" dirty="0" smtClean="0"/>
              <a:t>Interest</a:t>
            </a:r>
            <a:r>
              <a:rPr lang="en-US" i="1" dirty="0"/>
              <a:t>, and </a:t>
            </a:r>
            <a:r>
              <a:rPr lang="en-US" i="1" dirty="0" smtClean="0"/>
              <a:t>Money</a:t>
            </a:r>
            <a:endParaRPr lang="en-US" i="1" dirty="0"/>
          </a:p>
          <a:p>
            <a:pPr lvl="1"/>
            <a:r>
              <a:rPr lang="en-US" dirty="0" smtClean="0"/>
              <a:t>Argued that </a:t>
            </a:r>
            <a:r>
              <a:rPr lang="en-US" i="1" dirty="0" smtClean="0"/>
              <a:t>AD, </a:t>
            </a:r>
            <a:r>
              <a:rPr lang="en-US" dirty="0" smtClean="0"/>
              <a:t>especially investment, is inherently unstable </a:t>
            </a:r>
            <a:endParaRPr lang="en-US" dirty="0"/>
          </a:p>
          <a:p>
            <a:pPr lvl="1"/>
            <a:r>
              <a:rPr lang="en-US" dirty="0" smtClean="0"/>
              <a:t>Government – increase </a:t>
            </a:r>
            <a:r>
              <a:rPr lang="en-US" dirty="0"/>
              <a:t>AD</a:t>
            </a:r>
          </a:p>
          <a:p>
            <a:pPr lvl="2"/>
            <a:r>
              <a:rPr lang="en-US" dirty="0"/>
              <a:t>Expansionary fiscal policy</a:t>
            </a:r>
          </a:p>
          <a:p>
            <a:pPr lvl="3"/>
            <a:r>
              <a:rPr lang="en-US" dirty="0"/>
              <a:t>Increase government </a:t>
            </a:r>
            <a:r>
              <a:rPr lang="en-US" dirty="0" smtClean="0"/>
              <a:t>spending, cut </a:t>
            </a:r>
            <a:r>
              <a:rPr lang="en-US" dirty="0"/>
              <a:t>taxes</a:t>
            </a:r>
          </a:p>
          <a:p>
            <a:pPr lvl="2"/>
            <a:r>
              <a:rPr lang="en-US" dirty="0" smtClean="0"/>
              <a:t>Incur federal </a:t>
            </a:r>
            <a:r>
              <a:rPr lang="en-US" dirty="0"/>
              <a:t>budget </a:t>
            </a:r>
            <a:r>
              <a:rPr lang="en-US" dirty="0" smtClean="0"/>
              <a:t>deficit if necessary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8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Keynes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Federal budget deficit</a:t>
            </a:r>
          </a:p>
          <a:p>
            <a:pPr lvl="1">
              <a:defRPr/>
            </a:pPr>
            <a:r>
              <a:rPr lang="en-US" dirty="0"/>
              <a:t>Amount by which federal government outlays exceed federal government revenues</a:t>
            </a:r>
          </a:p>
          <a:p>
            <a:pPr lvl="1">
              <a:defRPr/>
            </a:pPr>
            <a:r>
              <a:rPr lang="en-US" dirty="0"/>
              <a:t>In a particular period, usually a year</a:t>
            </a:r>
          </a:p>
          <a:p>
            <a:pPr>
              <a:defRPr/>
            </a:pPr>
            <a:r>
              <a:rPr lang="en-US" dirty="0"/>
              <a:t>Increase in </a:t>
            </a:r>
            <a:r>
              <a:rPr lang="en-US" i="1" dirty="0"/>
              <a:t>AD</a:t>
            </a:r>
          </a:p>
          <a:p>
            <a:pPr lvl="1">
              <a:defRPr/>
            </a:pPr>
            <a:r>
              <a:rPr lang="en-US" dirty="0"/>
              <a:t>Increase real GDP</a:t>
            </a:r>
          </a:p>
          <a:p>
            <a:pPr lvl="2">
              <a:defRPr/>
            </a:pPr>
            <a:r>
              <a:rPr lang="en-US" dirty="0"/>
              <a:t>Increase employment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0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Keynes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Demand-side economics</a:t>
            </a:r>
          </a:p>
          <a:p>
            <a:pPr lvl="1">
              <a:defRPr/>
            </a:pPr>
            <a:r>
              <a:rPr lang="en-US" dirty="0"/>
              <a:t>Macroeconomic policy that </a:t>
            </a:r>
          </a:p>
          <a:p>
            <a:pPr lvl="1">
              <a:defRPr/>
            </a:pPr>
            <a:r>
              <a:rPr lang="en-US" dirty="0"/>
              <a:t>Focuses on shifting the aggregate demand curve</a:t>
            </a:r>
          </a:p>
          <a:p>
            <a:pPr lvl="2">
              <a:defRPr/>
            </a:pPr>
            <a:r>
              <a:rPr lang="en-US" dirty="0"/>
              <a:t>To promote full employment and price stability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44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Keynes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WWII</a:t>
            </a:r>
          </a:p>
          <a:p>
            <a:pPr lvl="1">
              <a:defRPr/>
            </a:pPr>
            <a:r>
              <a:rPr lang="en-US" dirty="0"/>
              <a:t>Increased employment</a:t>
            </a:r>
          </a:p>
          <a:p>
            <a:pPr lvl="1">
              <a:defRPr/>
            </a:pPr>
            <a:r>
              <a:rPr lang="en-US" dirty="0"/>
              <a:t>Increased federal government spending</a:t>
            </a:r>
          </a:p>
          <a:p>
            <a:pPr lvl="2">
              <a:defRPr/>
            </a:pPr>
            <a:r>
              <a:rPr lang="en-US" dirty="0"/>
              <a:t>From 7% of GDP in 1940</a:t>
            </a:r>
          </a:p>
          <a:p>
            <a:pPr lvl="2">
              <a:defRPr/>
            </a:pPr>
            <a:r>
              <a:rPr lang="en-US" dirty="0"/>
              <a:t>To 46% of GDP in 1944</a:t>
            </a:r>
          </a:p>
          <a:p>
            <a:pPr lvl="1">
              <a:defRPr/>
            </a:pPr>
            <a:r>
              <a:rPr lang="en-US" dirty="0"/>
              <a:t>No significant increase in tax rates</a:t>
            </a:r>
          </a:p>
          <a:p>
            <a:pPr lvl="1">
              <a:defRPr/>
            </a:pPr>
            <a:r>
              <a:rPr lang="en-US" dirty="0" smtClean="0"/>
              <a:t>Resulted in large </a:t>
            </a:r>
            <a:r>
              <a:rPr lang="en-US" dirty="0"/>
              <a:t>federal deficits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35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Keynes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Employment Act of 1946</a:t>
            </a:r>
          </a:p>
          <a:p>
            <a:pPr lvl="1">
              <a:defRPr/>
            </a:pPr>
            <a:r>
              <a:rPr lang="en-US" dirty="0"/>
              <a:t>Federal government</a:t>
            </a:r>
          </a:p>
          <a:p>
            <a:pPr lvl="2">
              <a:defRPr/>
            </a:pPr>
            <a:r>
              <a:rPr lang="en-US" dirty="0"/>
              <a:t>Promote maximum employment, production, and purchasing power</a:t>
            </a:r>
          </a:p>
          <a:p>
            <a:pPr lvl="1">
              <a:defRPr/>
            </a:pPr>
            <a:r>
              <a:rPr lang="en-US" dirty="0"/>
              <a:t>President</a:t>
            </a:r>
          </a:p>
          <a:p>
            <a:pPr lvl="2">
              <a:defRPr/>
            </a:pPr>
            <a:r>
              <a:rPr lang="en-US" dirty="0"/>
              <a:t>Appoint a Council of Economic Advisers</a:t>
            </a:r>
          </a:p>
          <a:p>
            <a:pPr>
              <a:defRPr/>
            </a:pPr>
            <a:r>
              <a:rPr lang="en-US" dirty="0"/>
              <a:t>1950s: Prosperity</a:t>
            </a:r>
          </a:p>
          <a:p>
            <a:pPr lvl="1">
              <a:defRPr/>
            </a:pPr>
            <a:r>
              <a:rPr lang="en-US" dirty="0"/>
              <a:t>Without added stimulus of fiscal policy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59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Keynes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1960s: Golden age Keynesian economics</a:t>
            </a:r>
          </a:p>
          <a:p>
            <a:pPr lvl="1"/>
            <a:r>
              <a:rPr lang="en-US" dirty="0"/>
              <a:t>Fiscal policy ‘ fine tune’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unemployment</a:t>
            </a:r>
            <a:endParaRPr lang="en-US" dirty="0"/>
          </a:p>
          <a:p>
            <a:pPr lvl="1"/>
            <a:r>
              <a:rPr lang="en-US" dirty="0"/>
              <a:t>Healthy growth</a:t>
            </a:r>
          </a:p>
          <a:p>
            <a:pPr lvl="1"/>
            <a:r>
              <a:rPr lang="en-US" dirty="0"/>
              <a:t>Modest inflation</a:t>
            </a:r>
          </a:p>
          <a:p>
            <a:r>
              <a:rPr lang="en-US" dirty="0"/>
              <a:t>Early 1970s</a:t>
            </a:r>
          </a:p>
          <a:p>
            <a:pPr lvl="1"/>
            <a:r>
              <a:rPr lang="en-US" dirty="0"/>
              <a:t>Recession</a:t>
            </a:r>
          </a:p>
          <a:p>
            <a:pPr lvl="1"/>
            <a:r>
              <a:rPr lang="en-US" dirty="0"/>
              <a:t>High inflation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4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Stagflation: </a:t>
            </a:r>
            <a:r>
              <a:rPr lang="en-US" sz="3800" dirty="0" smtClean="0"/>
              <a:t>1973-1975 and 1979-1980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1970 </a:t>
            </a:r>
            <a:r>
              <a:rPr lang="en-US" dirty="0"/>
              <a:t>Inflation rate: 5.3%</a:t>
            </a:r>
          </a:p>
          <a:p>
            <a:pPr>
              <a:defRPr/>
            </a:pPr>
            <a:r>
              <a:rPr lang="en-US" dirty="0"/>
              <a:t>1971 Ceilings: prices, wages</a:t>
            </a:r>
          </a:p>
          <a:p>
            <a:pPr>
              <a:defRPr/>
            </a:pPr>
            <a:r>
              <a:rPr lang="en-US" dirty="0"/>
              <a:t>1973 Crop failures</a:t>
            </a:r>
          </a:p>
          <a:p>
            <a:pPr marL="857250" lvl="1" indent="-457200">
              <a:defRPr/>
            </a:pPr>
            <a:r>
              <a:rPr lang="en-US" dirty="0"/>
              <a:t>Soaring grain prices</a:t>
            </a:r>
          </a:p>
          <a:p>
            <a:pPr>
              <a:defRPr/>
            </a:pPr>
            <a:r>
              <a:rPr lang="en-US" dirty="0"/>
              <a:t>OPEC cut oil supply</a:t>
            </a:r>
          </a:p>
          <a:p>
            <a:pPr marL="857250" lvl="1" indent="-457200">
              <a:defRPr/>
            </a:pPr>
            <a:r>
              <a:rPr lang="en-US" dirty="0"/>
              <a:t>Increased oil </a:t>
            </a:r>
            <a:r>
              <a:rPr lang="en-US" dirty="0" smtClean="0"/>
              <a:t>prices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2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Gross world product</a:t>
            </a:r>
          </a:p>
          <a:p>
            <a:pPr lvl="1">
              <a:defRPr/>
            </a:pPr>
            <a:r>
              <a:rPr lang="en-US" dirty="0"/>
              <a:t>Market value</a:t>
            </a:r>
          </a:p>
          <a:p>
            <a:pPr lvl="1">
              <a:defRPr/>
            </a:pPr>
            <a:r>
              <a:rPr lang="en-US" dirty="0"/>
              <a:t>Of all final goods and services</a:t>
            </a:r>
          </a:p>
          <a:p>
            <a:pPr lvl="1">
              <a:defRPr/>
            </a:pPr>
            <a:r>
              <a:rPr lang="en-US" dirty="0"/>
              <a:t>Produced in the world</a:t>
            </a:r>
          </a:p>
          <a:p>
            <a:pPr lvl="1">
              <a:defRPr/>
            </a:pPr>
            <a:r>
              <a:rPr lang="en-US" dirty="0"/>
              <a:t>During a given period</a:t>
            </a:r>
          </a:p>
          <a:p>
            <a:pPr lvl="2">
              <a:defRPr/>
            </a:pPr>
            <a:r>
              <a:rPr lang="en-US" dirty="0"/>
              <a:t>Usually a </a:t>
            </a:r>
            <a:r>
              <a:rPr lang="en-US" dirty="0" smtClean="0"/>
              <a:t>year</a:t>
            </a:r>
          </a:p>
          <a:p>
            <a:pPr lvl="1">
              <a:defRPr/>
            </a:pPr>
            <a:r>
              <a:rPr lang="en-US" dirty="0" smtClean="0"/>
              <a:t>About $105 trillion in 2014</a:t>
            </a:r>
          </a:p>
          <a:p>
            <a:pPr lvl="2">
              <a:defRPr/>
            </a:pPr>
            <a:r>
              <a:rPr lang="en-US" dirty="0" smtClean="0"/>
              <a:t>The U.S. – 4.5% of world’s population, produces 17% of gross world product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20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Stagflation: </a:t>
            </a:r>
            <a:r>
              <a:rPr lang="en-US" sz="3800" dirty="0" smtClean="0"/>
              <a:t>1973-1975 and 1979-1980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1973 - 1975: Decrease in </a:t>
            </a:r>
            <a:r>
              <a:rPr lang="en-US" i="1" dirty="0"/>
              <a:t>AS</a:t>
            </a:r>
          </a:p>
          <a:p>
            <a:pPr marL="857250" lvl="1" indent="-457200">
              <a:defRPr/>
            </a:pPr>
            <a:r>
              <a:rPr lang="en-US" dirty="0"/>
              <a:t>Stagflation</a:t>
            </a:r>
          </a:p>
          <a:p>
            <a:pPr marL="1257300" lvl="2" indent="-457200">
              <a:defRPr/>
            </a:pPr>
            <a:r>
              <a:rPr lang="en-US" i="1" dirty="0"/>
              <a:t>Stag</a:t>
            </a:r>
            <a:r>
              <a:rPr lang="en-US" dirty="0"/>
              <a:t>nation or contraction in output</a:t>
            </a:r>
          </a:p>
          <a:p>
            <a:pPr marL="1257300" lvl="2" indent="-457200">
              <a:defRPr/>
            </a:pPr>
            <a:r>
              <a:rPr lang="en-US" dirty="0"/>
              <a:t>In</a:t>
            </a:r>
            <a:r>
              <a:rPr lang="en-US" i="1" dirty="0"/>
              <a:t>flation</a:t>
            </a:r>
            <a:r>
              <a:rPr lang="en-US" dirty="0"/>
              <a:t> </a:t>
            </a:r>
            <a:r>
              <a:rPr lang="en-US" dirty="0" smtClean="0"/>
              <a:t>in price level</a:t>
            </a:r>
            <a:endParaRPr lang="en-US" dirty="0"/>
          </a:p>
          <a:p>
            <a:pPr marL="857250" lvl="1" indent="-457200">
              <a:defRPr/>
            </a:pPr>
            <a:r>
              <a:rPr lang="en-US" dirty="0"/>
              <a:t>Real GDP decreased</a:t>
            </a:r>
          </a:p>
          <a:p>
            <a:pPr marL="857250" lvl="1" indent="-457200">
              <a:defRPr/>
            </a:pPr>
            <a:r>
              <a:rPr lang="en-US" dirty="0"/>
              <a:t>Unemployment increased to 8.5%</a:t>
            </a:r>
          </a:p>
          <a:p>
            <a:pPr marL="857250" lvl="1" indent="-457200">
              <a:defRPr/>
            </a:pPr>
            <a:r>
              <a:rPr lang="en-US" dirty="0"/>
              <a:t>Price level increased 20%</a:t>
            </a:r>
          </a:p>
          <a:p>
            <a:pPr>
              <a:defRPr/>
            </a:pPr>
            <a:r>
              <a:rPr lang="en-US" dirty="0"/>
              <a:t>1979 - 1980: Stagflation; decrease </a:t>
            </a:r>
            <a:r>
              <a:rPr lang="en-US" dirty="0" smtClean="0"/>
              <a:t>in </a:t>
            </a:r>
            <a:r>
              <a:rPr lang="en-US" i="1" dirty="0" smtClean="0"/>
              <a:t>AS</a:t>
            </a:r>
            <a:endParaRPr lang="en-US" i="1" dirty="0"/>
          </a:p>
          <a:p>
            <a:pPr marL="857250" lvl="1" indent="-457200">
              <a:defRPr/>
            </a:pPr>
            <a:r>
              <a:rPr lang="en-US" dirty="0"/>
              <a:t>OPEC cutbacks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19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U.S. Stagflation </a:t>
            </a:r>
            <a:r>
              <a:rPr lang="en-US" dirty="0"/>
              <a:t>From 1973 to 1975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34024" y="1270000"/>
            <a:ext cx="3459163" cy="5048250"/>
          </a:xfrm>
        </p:spPr>
        <p:txBody>
          <a:bodyPr/>
          <a:lstStyle/>
          <a:p>
            <a:r>
              <a:rPr lang="en-US" dirty="0"/>
              <a:t>The stagflation of the mid-1970s can be represented as a leftward shift of the aggregate supply curve </a:t>
            </a:r>
            <a:r>
              <a:rPr lang="en-US" dirty="0" smtClean="0"/>
              <a:t>from </a:t>
            </a:r>
            <a:r>
              <a:rPr lang="en-US" i="1" dirty="0" smtClean="0"/>
              <a:t>AS</a:t>
            </a:r>
            <a:r>
              <a:rPr lang="en-US" baseline="-25000" dirty="0" smtClean="0"/>
              <a:t>1973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i="1" dirty="0"/>
              <a:t>AS</a:t>
            </a:r>
            <a:r>
              <a:rPr lang="en-US" baseline="-25000" dirty="0"/>
              <a:t>1975</a:t>
            </a:r>
            <a:r>
              <a:rPr lang="en-US" dirty="0"/>
              <a:t>. Aggregate output fell from $5.42 trillion in 1973 to $5.38 trillion in 1975, for a decline of </a:t>
            </a:r>
            <a:r>
              <a:rPr lang="en-US" dirty="0" smtClean="0"/>
              <a:t>about $</a:t>
            </a:r>
            <a:r>
              <a:rPr lang="en-US" dirty="0"/>
              <a:t>40 billion (stagnation). The price level rose from 26.3 to 31.4, for an increase of 19 percent (inflation).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09688" y="1119188"/>
            <a:ext cx="4176712" cy="3657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80998" y="1120775"/>
            <a:ext cx="1130277" cy="3649663"/>
            <a:chOff x="689414" y="1147953"/>
            <a:chExt cx="1129802" cy="3650471"/>
          </a:xfrm>
        </p:grpSpPr>
        <p:cxnSp>
          <p:nvCxnSpPr>
            <p:cNvPr id="9" name="Straight Connector 25"/>
            <p:cNvCxnSpPr>
              <a:cxnSpLocks noChangeShapeType="1"/>
            </p:cNvCxnSpPr>
            <p:nvPr/>
          </p:nvCxnSpPr>
          <p:spPr bwMode="auto">
            <a:xfrm rot="5400000">
              <a:off x="-7562" y="2971646"/>
              <a:ext cx="3650471" cy="308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26"/>
            <p:cNvCxnSpPr>
              <a:cxnSpLocks noChangeShapeType="1"/>
            </p:cNvCxnSpPr>
            <p:nvPr/>
          </p:nvCxnSpPr>
          <p:spPr bwMode="auto">
            <a:xfrm rot="10800000">
              <a:off x="1686297" y="2636299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27"/>
            <p:cNvCxnSpPr>
              <a:cxnSpLocks noChangeShapeType="1"/>
            </p:cNvCxnSpPr>
            <p:nvPr/>
          </p:nvCxnSpPr>
          <p:spPr bwMode="auto">
            <a:xfrm rot="10800000">
              <a:off x="1686297" y="3017756"/>
              <a:ext cx="13062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30"/>
            <p:cNvSpPr txBox="1">
              <a:spLocks noChangeArrowheads="1"/>
            </p:cNvSpPr>
            <p:nvPr/>
          </p:nvSpPr>
          <p:spPr bwMode="auto">
            <a:xfrm>
              <a:off x="1050675" y="2450271"/>
              <a:ext cx="633241" cy="3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31.4</a:t>
              </a:r>
            </a:p>
          </p:txBody>
        </p:sp>
        <p:sp>
          <p:nvSpPr>
            <p:cNvPr id="13" name="TextBox 31"/>
            <p:cNvSpPr txBox="1">
              <a:spLocks noChangeArrowheads="1"/>
            </p:cNvSpPr>
            <p:nvPr/>
          </p:nvSpPr>
          <p:spPr bwMode="auto">
            <a:xfrm>
              <a:off x="1050675" y="2821846"/>
              <a:ext cx="633241" cy="3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26.3</a:t>
              </a:r>
            </a:p>
          </p:txBody>
        </p:sp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 rot="16200000">
              <a:off x="-440109" y="3091632"/>
              <a:ext cx="2628224" cy="36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Price level (2009 = 100)</a:t>
              </a:r>
            </a:p>
          </p:txBody>
        </p:sp>
      </p:grp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2081213" y="1752600"/>
            <a:ext cx="3140075" cy="2570163"/>
            <a:chOff x="2671949" y="2173186"/>
            <a:chExt cx="3140010" cy="2570235"/>
          </a:xfrm>
        </p:grpSpPr>
        <p:sp>
          <p:nvSpPr>
            <p:cNvPr id="16" name="Freeform 34"/>
            <p:cNvSpPr>
              <a:spLocks noChangeArrowheads="1"/>
            </p:cNvSpPr>
            <p:nvPr/>
          </p:nvSpPr>
          <p:spPr bwMode="auto">
            <a:xfrm>
              <a:off x="2671949" y="2173186"/>
              <a:ext cx="2612572" cy="2386940"/>
            </a:xfrm>
            <a:custGeom>
              <a:avLst/>
              <a:gdLst>
                <a:gd name="T0" fmla="*/ 0 w 2826328"/>
                <a:gd name="T1" fmla="*/ 0 h 2268187"/>
                <a:gd name="T2" fmla="*/ 753359 w 2826328"/>
                <a:gd name="T3" fmla="*/ 1731961 h 2268187"/>
                <a:gd name="T4" fmla="*/ 1907440 w 2826328"/>
                <a:gd name="T5" fmla="*/ 2927470 h 2268187"/>
                <a:gd name="T6" fmla="*/ 0 60000 65536"/>
                <a:gd name="T7" fmla="*/ 0 60000 65536"/>
                <a:gd name="T8" fmla="*/ 0 60000 65536"/>
                <a:gd name="T9" fmla="*/ 0 w 2826328"/>
                <a:gd name="T10" fmla="*/ 0 h 2268187"/>
                <a:gd name="T11" fmla="*/ 2826328 w 2826328"/>
                <a:gd name="T12" fmla="*/ 2268187 h 2268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6328" h="2268187">
                  <a:moveTo>
                    <a:pt x="0" y="0"/>
                  </a:moveTo>
                  <a:cubicBezTo>
                    <a:pt x="322613" y="481940"/>
                    <a:pt x="645226" y="963880"/>
                    <a:pt x="1116281" y="1341911"/>
                  </a:cubicBezTo>
                  <a:cubicBezTo>
                    <a:pt x="1587336" y="1719942"/>
                    <a:pt x="2537362" y="2117766"/>
                    <a:pt x="2826328" y="2268187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TextBox 35"/>
            <p:cNvSpPr txBox="1">
              <a:spLocks noChangeArrowheads="1"/>
            </p:cNvSpPr>
            <p:nvPr/>
          </p:nvSpPr>
          <p:spPr bwMode="auto">
            <a:xfrm>
              <a:off x="5306692" y="4374089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AD</a:t>
              </a:r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1535113" y="1446213"/>
            <a:ext cx="2989262" cy="2490787"/>
            <a:chOff x="2517570" y="1593286"/>
            <a:chExt cx="2990235" cy="2491826"/>
          </a:xfrm>
        </p:grpSpPr>
        <p:sp>
          <p:nvSpPr>
            <p:cNvPr id="19" name="Freeform 36"/>
            <p:cNvSpPr>
              <a:spLocks noChangeArrowheads="1"/>
            </p:cNvSpPr>
            <p:nvPr/>
          </p:nvSpPr>
          <p:spPr bwMode="auto">
            <a:xfrm>
              <a:off x="2517570" y="1911927"/>
              <a:ext cx="2173183" cy="2173185"/>
            </a:xfrm>
            <a:custGeom>
              <a:avLst/>
              <a:gdLst>
                <a:gd name="T0" fmla="*/ 0 w 2303813"/>
                <a:gd name="T1" fmla="*/ 1793480 h 2280063"/>
                <a:gd name="T2" fmla="*/ 1019976 w 2303813"/>
                <a:gd name="T3" fmla="*/ 1158290 h 2280063"/>
                <a:gd name="T4" fmla="*/ 1720651 w 2303813"/>
                <a:gd name="T5" fmla="*/ 0 h 2280063"/>
                <a:gd name="T6" fmla="*/ 0 60000 65536"/>
                <a:gd name="T7" fmla="*/ 0 60000 65536"/>
                <a:gd name="T8" fmla="*/ 0 60000 65536"/>
                <a:gd name="T9" fmla="*/ 0 w 2303813"/>
                <a:gd name="T10" fmla="*/ 0 h 2280063"/>
                <a:gd name="T11" fmla="*/ 2303813 w 2303813"/>
                <a:gd name="T12" fmla="*/ 2280063 h 22800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3813" h="2280063">
                  <a:moveTo>
                    <a:pt x="0" y="2280063"/>
                  </a:moveTo>
                  <a:cubicBezTo>
                    <a:pt x="490847" y="2066307"/>
                    <a:pt x="981694" y="1852551"/>
                    <a:pt x="1365663" y="1472541"/>
                  </a:cubicBezTo>
                  <a:cubicBezTo>
                    <a:pt x="1749632" y="1092531"/>
                    <a:pt x="2151413" y="245424"/>
                    <a:pt x="2303813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TextBox 37"/>
            <p:cNvSpPr txBox="1">
              <a:spLocks noChangeArrowheads="1"/>
            </p:cNvSpPr>
            <p:nvPr/>
          </p:nvSpPr>
          <p:spPr bwMode="auto">
            <a:xfrm>
              <a:off x="4675320" y="1593286"/>
              <a:ext cx="832485" cy="36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AS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1973</a:t>
              </a:r>
              <a:endParaRPr lang="en-US" sz="1800" dirty="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V="1">
            <a:off x="2079625" y="3867150"/>
            <a:ext cx="1770063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309688" y="2987675"/>
            <a:ext cx="16732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Freeform 183"/>
          <p:cNvSpPr>
            <a:spLocks/>
          </p:cNvSpPr>
          <p:nvPr/>
        </p:nvSpPr>
        <p:spPr bwMode="auto">
          <a:xfrm>
            <a:off x="2892425" y="2949575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4" name="Group 43"/>
          <p:cNvGrpSpPr>
            <a:grpSpLocks/>
          </p:cNvGrpSpPr>
          <p:nvPr/>
        </p:nvGrpSpPr>
        <p:grpSpPr bwMode="auto">
          <a:xfrm>
            <a:off x="879475" y="4768848"/>
            <a:ext cx="4960336" cy="769219"/>
            <a:chOff x="1387475" y="4797425"/>
            <a:chExt cx="4960336" cy="768432"/>
          </a:xfrm>
        </p:grpSpPr>
        <p:cxnSp>
          <p:nvCxnSpPr>
            <p:cNvPr id="25" name="Straight Connector 5"/>
            <p:cNvCxnSpPr>
              <a:cxnSpLocks noChangeShapeType="1"/>
            </p:cNvCxnSpPr>
            <p:nvPr/>
          </p:nvCxnSpPr>
          <p:spPr bwMode="auto">
            <a:xfrm>
              <a:off x="1805066" y="4797425"/>
              <a:ext cx="4236959" cy="114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0"/>
            <p:cNvCxnSpPr>
              <a:cxnSpLocks noChangeShapeType="1"/>
            </p:cNvCxnSpPr>
            <p:nvPr/>
          </p:nvCxnSpPr>
          <p:spPr bwMode="auto">
            <a:xfrm rot="5400000">
              <a:off x="3435970" y="4850923"/>
              <a:ext cx="83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3649636" y="4864844"/>
              <a:ext cx="2698175" cy="70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Real GDP</a:t>
              </a:r>
            </a:p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 (trillions of 2009 dollars)</a:t>
              </a: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1387475" y="4953967"/>
              <a:ext cx="312880" cy="36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9" name="TextBox 20"/>
            <p:cNvSpPr txBox="1">
              <a:spLocks noChangeArrowheads="1"/>
            </p:cNvSpPr>
            <p:nvPr/>
          </p:nvSpPr>
          <p:spPr bwMode="auto">
            <a:xfrm>
              <a:off x="3252571" y="4930240"/>
              <a:ext cx="633507" cy="368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5.42</a:t>
              </a:r>
            </a:p>
          </p:txBody>
        </p:sp>
        <p:cxnSp>
          <p:nvCxnSpPr>
            <p:cNvPr id="30" name="Straight Connector 10"/>
            <p:cNvCxnSpPr>
              <a:cxnSpLocks noChangeShapeType="1"/>
            </p:cNvCxnSpPr>
            <p:nvPr/>
          </p:nvCxnSpPr>
          <p:spPr bwMode="auto">
            <a:xfrm rot="5400000">
              <a:off x="3105352" y="4848948"/>
              <a:ext cx="83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20"/>
            <p:cNvSpPr txBox="1">
              <a:spLocks noChangeArrowheads="1"/>
            </p:cNvSpPr>
            <p:nvPr/>
          </p:nvSpPr>
          <p:spPr bwMode="auto">
            <a:xfrm>
              <a:off x="2668723" y="4930240"/>
              <a:ext cx="633507" cy="368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5.38</a:t>
              </a:r>
            </a:p>
          </p:txBody>
        </p:sp>
      </p:grp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5400000">
            <a:off x="1558131" y="3675857"/>
            <a:ext cx="21621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0800000">
            <a:off x="1296988" y="2606675"/>
            <a:ext cx="13303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" name="Group 42"/>
          <p:cNvGrpSpPr>
            <a:grpSpLocks/>
          </p:cNvGrpSpPr>
          <p:nvPr/>
        </p:nvGrpSpPr>
        <p:grpSpPr bwMode="auto">
          <a:xfrm>
            <a:off x="1757363" y="2060575"/>
            <a:ext cx="1736725" cy="1247775"/>
            <a:chOff x="2266210" y="2090057"/>
            <a:chExt cx="1735775" cy="1246910"/>
          </a:xfrm>
        </p:grpSpPr>
        <p:cxnSp>
          <p:nvCxnSpPr>
            <p:cNvPr id="35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3538848" y="2090057"/>
              <a:ext cx="463137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2266210" y="3334988"/>
              <a:ext cx="714496" cy="197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1498600" y="1098550"/>
            <a:ext cx="2632075" cy="2220913"/>
            <a:chOff x="2720923" y="1593286"/>
            <a:chExt cx="2632465" cy="2221343"/>
          </a:xfrm>
        </p:grpSpPr>
        <p:sp>
          <p:nvSpPr>
            <p:cNvPr id="39" name="Freeform 36"/>
            <p:cNvSpPr>
              <a:spLocks noChangeArrowheads="1"/>
            </p:cNvSpPr>
            <p:nvPr/>
          </p:nvSpPr>
          <p:spPr bwMode="auto">
            <a:xfrm>
              <a:off x="2720923" y="1937545"/>
              <a:ext cx="1829253" cy="1877084"/>
            </a:xfrm>
            <a:custGeom>
              <a:avLst/>
              <a:gdLst>
                <a:gd name="T0" fmla="*/ 0 w 2303813"/>
                <a:gd name="T1" fmla="*/ 998262 h 2280063"/>
                <a:gd name="T2" fmla="*/ 512035 w 2303813"/>
                <a:gd name="T3" fmla="*/ 644711 h 2280063"/>
                <a:gd name="T4" fmla="*/ 863780 w 2303813"/>
                <a:gd name="T5" fmla="*/ 0 h 2280063"/>
                <a:gd name="T6" fmla="*/ 0 60000 65536"/>
                <a:gd name="T7" fmla="*/ 0 60000 65536"/>
                <a:gd name="T8" fmla="*/ 0 60000 65536"/>
                <a:gd name="T9" fmla="*/ 0 w 2303813"/>
                <a:gd name="T10" fmla="*/ 0 h 2280063"/>
                <a:gd name="T11" fmla="*/ 2303813 w 2303813"/>
                <a:gd name="T12" fmla="*/ 2280063 h 22800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3813" h="2280063">
                  <a:moveTo>
                    <a:pt x="0" y="2280063"/>
                  </a:moveTo>
                  <a:cubicBezTo>
                    <a:pt x="490847" y="2066307"/>
                    <a:pt x="981694" y="1852551"/>
                    <a:pt x="1365663" y="1472541"/>
                  </a:cubicBezTo>
                  <a:cubicBezTo>
                    <a:pt x="1749632" y="1092531"/>
                    <a:pt x="2151413" y="245424"/>
                    <a:pt x="2303813" y="0"/>
                  </a:cubicBezTo>
                </a:path>
              </a:pathLst>
            </a:custGeom>
            <a:noFill/>
            <a:ln w="38100" algn="ctr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TextBox 37"/>
            <p:cNvSpPr txBox="1">
              <a:spLocks noChangeArrowheads="1"/>
            </p:cNvSpPr>
            <p:nvPr/>
          </p:nvSpPr>
          <p:spPr bwMode="auto">
            <a:xfrm>
              <a:off x="4520903" y="1593286"/>
              <a:ext cx="832485" cy="36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AS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1975</a:t>
              </a:r>
              <a:endParaRPr lang="en-US" sz="18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" name="Freeform 183"/>
          <p:cNvSpPr>
            <a:spLocks/>
          </p:cNvSpPr>
          <p:nvPr/>
        </p:nvSpPr>
        <p:spPr bwMode="auto">
          <a:xfrm>
            <a:off x="2557463" y="2555875"/>
            <a:ext cx="144462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23" grpId="0" animBg="1"/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Somewhat Normal </a:t>
            </a:r>
            <a:r>
              <a:rPr lang="en-US" sz="3700" dirty="0"/>
              <a:t>Times: 1980 to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Combat stagflation</a:t>
            </a:r>
          </a:p>
          <a:p>
            <a:pPr lvl="1"/>
            <a:r>
              <a:rPr lang="en-US" dirty="0"/>
              <a:t>Increase </a:t>
            </a:r>
            <a:r>
              <a:rPr lang="en-US" i="1" dirty="0"/>
              <a:t>AS</a:t>
            </a:r>
            <a:r>
              <a:rPr lang="en-US" dirty="0"/>
              <a:t> - Supply-side economics</a:t>
            </a:r>
          </a:p>
          <a:p>
            <a:pPr lvl="2"/>
            <a:r>
              <a:rPr lang="en-US" dirty="0"/>
              <a:t>Lower price level</a:t>
            </a:r>
          </a:p>
          <a:p>
            <a:pPr lvl="2"/>
            <a:r>
              <a:rPr lang="en-US" dirty="0"/>
              <a:t>Increase output</a:t>
            </a:r>
          </a:p>
          <a:p>
            <a:pPr lvl="2"/>
            <a:r>
              <a:rPr lang="en-US" dirty="0"/>
              <a:t>Increase employment</a:t>
            </a:r>
          </a:p>
          <a:p>
            <a:pPr lvl="1"/>
            <a:r>
              <a:rPr lang="en-US" dirty="0"/>
              <a:t>Through lower taxes</a:t>
            </a:r>
          </a:p>
          <a:p>
            <a:r>
              <a:rPr lang="en-US" dirty="0"/>
              <a:t>1981: Recession</a:t>
            </a:r>
          </a:p>
          <a:p>
            <a:pPr lvl="1"/>
            <a:r>
              <a:rPr lang="en-US" dirty="0"/>
              <a:t>Unemployment rate 10%</a:t>
            </a:r>
          </a:p>
          <a:p>
            <a:pPr lvl="1"/>
            <a:r>
              <a:rPr lang="en-US" dirty="0"/>
              <a:t>Lower </a:t>
            </a:r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746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Somewhat </a:t>
            </a:r>
            <a:r>
              <a:rPr lang="en-US" sz="3700" dirty="0" smtClean="0"/>
              <a:t>Normal </a:t>
            </a:r>
            <a:r>
              <a:rPr lang="en-US" sz="3700" dirty="0"/>
              <a:t>Times: 1980 to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growth for 10 years</a:t>
            </a:r>
          </a:p>
          <a:p>
            <a:pPr lvl="1"/>
            <a:r>
              <a:rPr lang="en-US" dirty="0"/>
              <a:t>Federal budget deficit</a:t>
            </a:r>
          </a:p>
          <a:p>
            <a:r>
              <a:rPr lang="en-US" dirty="0"/>
              <a:t>1990: higher taxes</a:t>
            </a:r>
          </a:p>
          <a:p>
            <a:r>
              <a:rPr lang="en-US" dirty="0"/>
              <a:t>1993: higher taxes</a:t>
            </a:r>
          </a:p>
          <a:p>
            <a:r>
              <a:rPr lang="en-US" dirty="0"/>
              <a:t>1995: </a:t>
            </a:r>
            <a:endParaRPr lang="en-US" dirty="0" smtClean="0"/>
          </a:p>
          <a:p>
            <a:pPr lvl="1"/>
            <a:r>
              <a:rPr lang="en-US" dirty="0" smtClean="0"/>
              <a:t>Slower </a:t>
            </a:r>
            <a:r>
              <a:rPr lang="en-US" dirty="0"/>
              <a:t>growth in federal spending</a:t>
            </a:r>
          </a:p>
          <a:p>
            <a:r>
              <a:rPr lang="en-US" dirty="0"/>
              <a:t>Lower federal deficits</a:t>
            </a:r>
          </a:p>
          <a:p>
            <a:r>
              <a:rPr lang="en-US" dirty="0"/>
              <a:t>1998: Federal budget surplus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3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Somewhat </a:t>
            </a:r>
            <a:r>
              <a:rPr lang="en-US" sz="3700" dirty="0" smtClean="0"/>
              <a:t>Normal </a:t>
            </a:r>
            <a:r>
              <a:rPr lang="en-US" sz="3700" dirty="0"/>
              <a:t>Times: 1980 to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Longest </a:t>
            </a:r>
            <a:r>
              <a:rPr lang="en-US" dirty="0" smtClean="0"/>
              <a:t>expansion on record: </a:t>
            </a:r>
            <a:r>
              <a:rPr lang="en-US" dirty="0"/>
              <a:t>1991-2001</a:t>
            </a:r>
          </a:p>
          <a:p>
            <a:pPr lvl="1"/>
            <a:r>
              <a:rPr lang="en-US" dirty="0"/>
              <a:t>22 millions </a:t>
            </a:r>
            <a:r>
              <a:rPr lang="en-US" dirty="0" smtClean="0"/>
              <a:t>jobs added</a:t>
            </a:r>
            <a:endParaRPr lang="en-US" dirty="0"/>
          </a:p>
          <a:p>
            <a:pPr lvl="1"/>
            <a:r>
              <a:rPr lang="en-US" dirty="0"/>
              <a:t>Unemployment rate 4.2%</a:t>
            </a:r>
          </a:p>
          <a:p>
            <a:pPr lvl="1"/>
            <a:r>
              <a:rPr lang="en-US" dirty="0"/>
              <a:t>Modest inflation</a:t>
            </a:r>
          </a:p>
          <a:p>
            <a:r>
              <a:rPr lang="en-US" dirty="0"/>
              <a:t>2001: Recession </a:t>
            </a:r>
            <a:r>
              <a:rPr lang="en-US" dirty="0" smtClean="0"/>
              <a:t>(lasted only 8 </a:t>
            </a:r>
            <a:r>
              <a:rPr lang="en-US" dirty="0"/>
              <a:t>months)</a:t>
            </a:r>
          </a:p>
          <a:p>
            <a:pPr lvl="1"/>
            <a:r>
              <a:rPr lang="en-US" dirty="0" smtClean="0"/>
              <a:t>But slow </a:t>
            </a:r>
            <a:r>
              <a:rPr lang="en-US" dirty="0"/>
              <a:t>and uneven recovery</a:t>
            </a:r>
          </a:p>
          <a:p>
            <a:r>
              <a:rPr lang="en-US" dirty="0"/>
              <a:t>Tax cuts and spending programs</a:t>
            </a:r>
          </a:p>
          <a:p>
            <a:pPr lvl="1"/>
            <a:r>
              <a:rPr lang="en-US" dirty="0"/>
              <a:t>Increased output</a:t>
            </a:r>
          </a:p>
          <a:p>
            <a:pPr lvl="1"/>
            <a:r>
              <a:rPr lang="en-US" dirty="0"/>
              <a:t>Federal budget deficit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697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Somewhat Normal Times: 1980 to 2007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Federal budget deficit</a:t>
            </a:r>
          </a:p>
          <a:p>
            <a:pPr lvl="1">
              <a:defRPr/>
            </a:pPr>
            <a:r>
              <a:rPr lang="en-US" dirty="0"/>
              <a:t>Exceeded $400 billion in 2004</a:t>
            </a:r>
          </a:p>
          <a:p>
            <a:pPr>
              <a:defRPr/>
            </a:pPr>
            <a:r>
              <a:rPr lang="en-US" dirty="0"/>
              <a:t>2000-2007</a:t>
            </a:r>
          </a:p>
          <a:p>
            <a:pPr lvl="1">
              <a:defRPr/>
            </a:pPr>
            <a:r>
              <a:rPr lang="en-US" dirty="0"/>
              <a:t>Employment grew 7%</a:t>
            </a:r>
          </a:p>
          <a:p>
            <a:pPr lvl="1">
              <a:defRPr/>
            </a:pPr>
            <a:r>
              <a:rPr lang="en-US" dirty="0"/>
              <a:t>Real GDP grew 18%</a:t>
            </a:r>
          </a:p>
          <a:p>
            <a:pPr lvl="1">
              <a:defRPr/>
            </a:pPr>
            <a:r>
              <a:rPr lang="en-US" dirty="0"/>
              <a:t>Budget deficit = $161 billion by </a:t>
            </a:r>
            <a:r>
              <a:rPr lang="en-US" dirty="0" smtClean="0"/>
              <a:t>2007</a:t>
            </a:r>
          </a:p>
          <a:p>
            <a:r>
              <a:rPr lang="en-US" dirty="0" smtClean="0"/>
              <a:t>Between </a:t>
            </a:r>
            <a:r>
              <a:rPr lang="en-US" dirty="0"/>
              <a:t>1982 and </a:t>
            </a:r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Employment </a:t>
            </a:r>
            <a:r>
              <a:rPr lang="en-US" dirty="0"/>
              <a:t>grew </a:t>
            </a:r>
            <a:r>
              <a:rPr lang="en-US" dirty="0" smtClean="0"/>
              <a:t>47% and real </a:t>
            </a:r>
            <a:r>
              <a:rPr lang="en-US" dirty="0"/>
              <a:t>GDP grew </a:t>
            </a:r>
            <a:r>
              <a:rPr lang="en-US" dirty="0" smtClean="0"/>
              <a:t>128%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84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Somewhat Normal Times: 1980 to 2007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Supply-side economics</a:t>
            </a:r>
          </a:p>
          <a:p>
            <a:pPr lvl="1">
              <a:defRPr/>
            </a:pPr>
            <a:r>
              <a:rPr lang="en-US" dirty="0"/>
              <a:t>Macroeconomic policy</a:t>
            </a:r>
          </a:p>
          <a:p>
            <a:pPr lvl="1">
              <a:defRPr/>
            </a:pPr>
            <a:r>
              <a:rPr lang="en-US" dirty="0"/>
              <a:t>Focuses on a rightward shift of the aggregate supply curve</a:t>
            </a:r>
          </a:p>
          <a:p>
            <a:pPr lvl="1">
              <a:defRPr/>
            </a:pPr>
            <a:r>
              <a:rPr lang="en-US" dirty="0"/>
              <a:t>Through tax cuts or other changes to increase production incentives</a:t>
            </a:r>
          </a:p>
          <a:p>
            <a:pPr>
              <a:defRPr/>
            </a:pPr>
            <a:r>
              <a:rPr lang="en-US" dirty="0"/>
              <a:t>Federal debt</a:t>
            </a:r>
          </a:p>
          <a:p>
            <a:pPr lvl="1">
              <a:defRPr/>
            </a:pPr>
            <a:r>
              <a:rPr lang="en-US" dirty="0"/>
              <a:t>Net accumulation of annual federal deficits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40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Great Recession </a:t>
            </a:r>
            <a:r>
              <a:rPr lang="en-US" sz="3550" dirty="0"/>
              <a:t>of </a:t>
            </a:r>
            <a:r>
              <a:rPr lang="en-US" sz="3550" dirty="0" smtClean="0"/>
              <a:t>2007–2009 </a:t>
            </a:r>
            <a:r>
              <a:rPr lang="en-US" sz="3550" dirty="0"/>
              <a:t>&amp;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Recession began with</a:t>
            </a:r>
          </a:p>
          <a:p>
            <a:pPr lvl="1">
              <a:defRPr/>
            </a:pPr>
            <a:r>
              <a:rPr lang="en-US" dirty="0"/>
              <a:t>Declining home prices</a:t>
            </a:r>
          </a:p>
          <a:p>
            <a:pPr lvl="1">
              <a:defRPr/>
            </a:pPr>
            <a:r>
              <a:rPr lang="en-US" dirty="0"/>
              <a:t>Rising foreclosures</a:t>
            </a:r>
          </a:p>
          <a:p>
            <a:pPr lvl="2">
              <a:defRPr/>
            </a:pPr>
            <a:r>
              <a:rPr lang="en-US" dirty="0"/>
              <a:t>More borrowers failed to make their mortgage payments</a:t>
            </a:r>
          </a:p>
          <a:p>
            <a:pPr lvl="1">
              <a:defRPr/>
            </a:pPr>
            <a:r>
              <a:rPr lang="en-US" dirty="0"/>
              <a:t>Fewer homes were getting built</a:t>
            </a:r>
          </a:p>
          <a:p>
            <a:pPr lvl="2">
              <a:defRPr/>
            </a:pPr>
            <a:r>
              <a:rPr lang="en-US" dirty="0"/>
              <a:t>Fewer jobs</a:t>
            </a:r>
          </a:p>
          <a:p>
            <a:pPr>
              <a:defRPr/>
            </a:pPr>
            <a:r>
              <a:rPr lang="en-US" dirty="0"/>
              <a:t>First eight months of the recession</a:t>
            </a:r>
          </a:p>
          <a:p>
            <a:pPr lvl="1">
              <a:defRPr/>
            </a:pPr>
            <a:r>
              <a:rPr lang="en-US" dirty="0"/>
              <a:t>151,000 job losses a </a:t>
            </a:r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16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Great Recession </a:t>
            </a:r>
            <a:r>
              <a:rPr lang="en-US" sz="3550" dirty="0"/>
              <a:t>of 2008–2009 &amp;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Early 2008</a:t>
            </a:r>
          </a:p>
          <a:p>
            <a:pPr lvl="1">
              <a:defRPr/>
            </a:pPr>
            <a:r>
              <a:rPr lang="en-US" dirty="0"/>
              <a:t>Government: stimulate aggregate demand</a:t>
            </a:r>
          </a:p>
          <a:p>
            <a:pPr lvl="1">
              <a:defRPr/>
            </a:pPr>
            <a:r>
              <a:rPr lang="en-US" dirty="0"/>
              <a:t>$117 billion tax rebate</a:t>
            </a:r>
          </a:p>
          <a:p>
            <a:pPr lvl="2">
              <a:defRPr/>
            </a:pPr>
            <a:r>
              <a:rPr lang="en-US" dirty="0"/>
              <a:t>Disappointing results</a:t>
            </a:r>
          </a:p>
          <a:p>
            <a:pPr lvl="1">
              <a:defRPr/>
            </a:pPr>
            <a:r>
              <a:rPr lang="en-US" dirty="0"/>
              <a:t>Federal deficit: $459 billion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65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Great Recession </a:t>
            </a:r>
            <a:r>
              <a:rPr lang="en-US" sz="3550" dirty="0"/>
              <a:t>of 2008–2009 &amp;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</a:t>
            </a:r>
            <a:r>
              <a:rPr lang="en-US" dirty="0" smtClean="0"/>
              <a:t>2008: Full-scale </a:t>
            </a:r>
            <a:r>
              <a:rPr lang="en-US" dirty="0"/>
              <a:t>global financial panic</a:t>
            </a:r>
          </a:p>
          <a:p>
            <a:pPr lvl="1">
              <a:defRPr/>
            </a:pPr>
            <a:r>
              <a:rPr lang="en-US" dirty="0"/>
              <a:t>Trigger: the collapse of Lehman Brothers</a:t>
            </a:r>
          </a:p>
          <a:p>
            <a:pPr lvl="1">
              <a:defRPr/>
            </a:pPr>
            <a:r>
              <a:rPr lang="en-US" dirty="0"/>
              <a:t>Credit dried up</a:t>
            </a:r>
          </a:p>
          <a:p>
            <a:pPr lvl="2">
              <a:defRPr/>
            </a:pPr>
            <a:r>
              <a:rPr lang="en-US" dirty="0"/>
              <a:t>Banks grew reluctant to lend</a:t>
            </a:r>
          </a:p>
          <a:p>
            <a:pPr lvl="1">
              <a:defRPr/>
            </a:pPr>
            <a:r>
              <a:rPr lang="en-US" dirty="0"/>
              <a:t>Businesses cut investments sharply</a:t>
            </a:r>
          </a:p>
          <a:p>
            <a:pPr lvl="1">
              <a:defRPr/>
            </a:pPr>
            <a:r>
              <a:rPr lang="en-US" dirty="0"/>
              <a:t>Consumers cut their spending</a:t>
            </a:r>
          </a:p>
          <a:p>
            <a:pPr lvl="2">
              <a:defRPr/>
            </a:pPr>
            <a:r>
              <a:rPr lang="en-US" dirty="0"/>
              <a:t>Sliding home prices, Mounting job losses</a:t>
            </a:r>
          </a:p>
          <a:p>
            <a:pPr lvl="2">
              <a:defRPr/>
            </a:pPr>
            <a:r>
              <a:rPr lang="en-US" dirty="0"/>
              <a:t>Collapsing stock market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81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Each country has its own: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Standard </a:t>
            </a:r>
            <a:r>
              <a:rPr lang="en-US" dirty="0"/>
              <a:t>of </a:t>
            </a:r>
            <a:r>
              <a:rPr lang="en-US" dirty="0" smtClean="0"/>
              <a:t>living and </a:t>
            </a:r>
            <a:r>
              <a:rPr lang="en-US" dirty="0"/>
              <a:t>currency</a:t>
            </a:r>
          </a:p>
          <a:p>
            <a:pPr lvl="1">
              <a:defRPr/>
            </a:pPr>
            <a:r>
              <a:rPr lang="en-US" dirty="0"/>
              <a:t>Culture and language</a:t>
            </a:r>
          </a:p>
          <a:p>
            <a:pPr lvl="1">
              <a:defRPr/>
            </a:pPr>
            <a:r>
              <a:rPr lang="en-US" dirty="0"/>
              <a:t>Communication and transportation system</a:t>
            </a:r>
          </a:p>
          <a:p>
            <a:pPr lvl="1">
              <a:defRPr/>
            </a:pPr>
            <a:r>
              <a:rPr lang="en-US" dirty="0"/>
              <a:t>System of government</a:t>
            </a:r>
          </a:p>
          <a:p>
            <a:pPr lvl="1">
              <a:defRPr/>
            </a:pPr>
            <a:r>
              <a:rPr lang="en-US" dirty="0"/>
              <a:t>“Rules of the game”</a:t>
            </a:r>
          </a:p>
          <a:p>
            <a:pPr lvl="2">
              <a:defRPr/>
            </a:pPr>
            <a:r>
              <a:rPr lang="en-US" dirty="0"/>
              <a:t>Laws, regulations, customs, manners, and ways of doing business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9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Great Recession </a:t>
            </a:r>
            <a:r>
              <a:rPr lang="en-US" sz="3550" dirty="0"/>
              <a:t>of 2008–2009 &amp;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Policy makers – </a:t>
            </a:r>
            <a:r>
              <a:rPr lang="en-US" dirty="0" smtClean="0"/>
              <a:t>needed </a:t>
            </a:r>
            <a:r>
              <a:rPr lang="en-US" dirty="0"/>
              <a:t>to</a:t>
            </a:r>
          </a:p>
          <a:p>
            <a:pPr lvl="1">
              <a:defRPr/>
            </a:pPr>
            <a:r>
              <a:rPr lang="en-US" dirty="0"/>
              <a:t>Shore up confidence in financial institutions</a:t>
            </a:r>
          </a:p>
          <a:p>
            <a:pPr lvl="1">
              <a:defRPr/>
            </a:pPr>
            <a:r>
              <a:rPr lang="en-US" dirty="0"/>
              <a:t>Open up the flow of credit</a:t>
            </a:r>
          </a:p>
          <a:p>
            <a:pPr lvl="1">
              <a:defRPr/>
            </a:pPr>
            <a:r>
              <a:rPr lang="en-US" dirty="0"/>
              <a:t>Stimulate consumer spending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611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Great Recession </a:t>
            </a:r>
            <a:r>
              <a:rPr lang="en-US" sz="3550" dirty="0"/>
              <a:t>of 2008–2009 &amp;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Programs</a:t>
            </a:r>
          </a:p>
          <a:p>
            <a:pPr lvl="1">
              <a:defRPr/>
            </a:pPr>
            <a:r>
              <a:rPr lang="en-US" dirty="0"/>
              <a:t>$700 billion Troubled Asset Relief Program (TARP)</a:t>
            </a:r>
          </a:p>
          <a:p>
            <a:pPr lvl="2">
              <a:defRPr/>
            </a:pPr>
            <a:r>
              <a:rPr lang="en-US" dirty="0"/>
              <a:t>Stabilizing financial institutions</a:t>
            </a:r>
          </a:p>
          <a:p>
            <a:pPr lvl="1">
              <a:defRPr/>
            </a:pPr>
            <a:r>
              <a:rPr lang="en-US" dirty="0" smtClean="0"/>
              <a:t>American </a:t>
            </a:r>
            <a:r>
              <a:rPr lang="en-US" dirty="0"/>
              <a:t>Recovery and Reinvestment Act (stimulus bill)</a:t>
            </a:r>
          </a:p>
          <a:p>
            <a:pPr lvl="2">
              <a:defRPr/>
            </a:pPr>
            <a:r>
              <a:rPr lang="en-US" dirty="0"/>
              <a:t>Increasing aggregate </a:t>
            </a:r>
            <a:r>
              <a:rPr lang="en-US" dirty="0" smtClean="0"/>
              <a:t>demand</a:t>
            </a:r>
          </a:p>
          <a:p>
            <a:pPr lvl="2">
              <a:defRPr/>
            </a:pPr>
            <a:r>
              <a:rPr lang="en-US" dirty="0" smtClean="0"/>
              <a:t>Estimated cost $831 billion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96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Great Recession </a:t>
            </a:r>
            <a:r>
              <a:rPr lang="en-US" sz="3550" dirty="0"/>
              <a:t>of 2008–2009 &amp;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Federal deficit</a:t>
            </a:r>
          </a:p>
          <a:p>
            <a:pPr lvl="1">
              <a:defRPr/>
            </a:pPr>
            <a:r>
              <a:rPr lang="en-US" dirty="0"/>
              <a:t>Tripled from $459 in 2008</a:t>
            </a:r>
          </a:p>
          <a:p>
            <a:pPr lvl="2">
              <a:defRPr/>
            </a:pPr>
            <a:r>
              <a:rPr lang="en-US" dirty="0"/>
              <a:t>To $1.4 trillion in 2009</a:t>
            </a:r>
          </a:p>
          <a:p>
            <a:pPr>
              <a:defRPr/>
            </a:pPr>
            <a:r>
              <a:rPr lang="en-US" dirty="0"/>
              <a:t>Average job </a:t>
            </a:r>
            <a:r>
              <a:rPr lang="en-US" dirty="0" smtClean="0"/>
              <a:t>losses Between October 2008 </a:t>
            </a:r>
            <a:r>
              <a:rPr lang="en-US" smtClean="0"/>
              <a:t>and October 2009 </a:t>
            </a:r>
            <a:endParaRPr lang="en-US" dirty="0"/>
          </a:p>
          <a:p>
            <a:pPr lvl="1">
              <a:defRPr/>
            </a:pPr>
            <a:r>
              <a:rPr lang="en-US" dirty="0"/>
              <a:t>565,000 a month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67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Great Recession </a:t>
            </a:r>
            <a:r>
              <a:rPr lang="en-US" sz="3550" dirty="0"/>
              <a:t>of 2008–2009 &amp;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December 2007 – December 2009</a:t>
            </a:r>
            <a:endParaRPr lang="en-US" dirty="0"/>
          </a:p>
          <a:p>
            <a:pPr lvl="1">
              <a:defRPr/>
            </a:pPr>
            <a:r>
              <a:rPr lang="en-US" dirty="0"/>
              <a:t>Employment fell by 8.4 million</a:t>
            </a:r>
          </a:p>
          <a:p>
            <a:pPr lvl="2">
              <a:defRPr/>
            </a:pPr>
            <a:r>
              <a:rPr lang="en-US" dirty="0"/>
              <a:t>6.1% drop </a:t>
            </a:r>
          </a:p>
          <a:p>
            <a:pPr lvl="1">
              <a:defRPr/>
            </a:pPr>
            <a:r>
              <a:rPr lang="en-US" dirty="0"/>
              <a:t>Real GDP dropped 2 %</a:t>
            </a:r>
          </a:p>
          <a:p>
            <a:pPr lvl="1">
              <a:defRPr/>
            </a:pPr>
            <a:r>
              <a:rPr lang="en-US" dirty="0"/>
              <a:t>Price level – no change</a:t>
            </a:r>
          </a:p>
          <a:p>
            <a:pPr>
              <a:defRPr/>
            </a:pPr>
            <a:r>
              <a:rPr lang="en-US" dirty="0"/>
              <a:t>By the third quarter of 2009</a:t>
            </a:r>
          </a:p>
          <a:p>
            <a:pPr lvl="1">
              <a:defRPr/>
            </a:pPr>
            <a:r>
              <a:rPr lang="en-US" dirty="0"/>
              <a:t>Real GDP was growing again</a:t>
            </a:r>
          </a:p>
          <a:p>
            <a:pPr lvl="1">
              <a:defRPr/>
            </a:pPr>
            <a:r>
              <a:rPr lang="en-US" dirty="0"/>
              <a:t>Unemployment rate – still </a:t>
            </a:r>
            <a:r>
              <a:rPr lang="en-US" dirty="0" smtClean="0"/>
              <a:t>high into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0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Economic Growth Since 1929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1929 – </a:t>
            </a:r>
            <a:r>
              <a:rPr lang="en-US" dirty="0" smtClean="0"/>
              <a:t>2014</a:t>
            </a:r>
            <a:endParaRPr lang="en-US" dirty="0"/>
          </a:p>
          <a:p>
            <a:pPr lvl="1"/>
            <a:r>
              <a:rPr lang="en-US" dirty="0"/>
              <a:t>Long-tern growth in output</a:t>
            </a:r>
          </a:p>
          <a:p>
            <a:pPr lvl="2"/>
            <a:r>
              <a:rPr lang="en-US" dirty="0"/>
              <a:t>Real GDP</a:t>
            </a:r>
          </a:p>
          <a:p>
            <a:pPr lvl="3"/>
            <a:r>
              <a:rPr lang="en-US" dirty="0"/>
              <a:t>$</a:t>
            </a:r>
            <a:r>
              <a:rPr lang="en-US" dirty="0" smtClean="0"/>
              <a:t>1.1 </a:t>
            </a:r>
            <a:r>
              <a:rPr lang="en-US" dirty="0"/>
              <a:t>trillion in 1929 to $</a:t>
            </a:r>
            <a:r>
              <a:rPr lang="en-US" dirty="0" smtClean="0"/>
              <a:t>16.1 </a:t>
            </a:r>
            <a:r>
              <a:rPr lang="en-US" dirty="0"/>
              <a:t>trillion in </a:t>
            </a:r>
            <a:r>
              <a:rPr lang="en-US" dirty="0" smtClean="0"/>
              <a:t>2014</a:t>
            </a:r>
            <a:endParaRPr lang="en-US" dirty="0"/>
          </a:p>
          <a:p>
            <a:pPr lvl="3"/>
            <a:r>
              <a:rPr lang="en-US" dirty="0"/>
              <a:t>Average annual growth rate: </a:t>
            </a:r>
            <a:r>
              <a:rPr lang="en-US" dirty="0" smtClean="0"/>
              <a:t>3.3% </a:t>
            </a:r>
            <a:r>
              <a:rPr lang="en-US" dirty="0"/>
              <a:t>per year</a:t>
            </a:r>
          </a:p>
          <a:p>
            <a:pPr lvl="1"/>
            <a:r>
              <a:rPr lang="en-US" dirty="0"/>
              <a:t>Average inflation: </a:t>
            </a:r>
            <a:r>
              <a:rPr lang="en-US" dirty="0" smtClean="0"/>
              <a:t>2.9% </a:t>
            </a:r>
            <a:r>
              <a:rPr lang="en-US" dirty="0"/>
              <a:t>per year</a:t>
            </a:r>
          </a:p>
          <a:p>
            <a:pPr lvl="1"/>
            <a:r>
              <a:rPr lang="en-US" dirty="0"/>
              <a:t>Population: increased </a:t>
            </a:r>
            <a:r>
              <a:rPr lang="en-US" dirty="0" smtClean="0"/>
              <a:t>162%</a:t>
            </a:r>
            <a:endParaRPr lang="en-US" dirty="0"/>
          </a:p>
          <a:p>
            <a:pPr lvl="2"/>
            <a:r>
              <a:rPr lang="en-US" dirty="0"/>
              <a:t>122 million in 1929</a:t>
            </a:r>
          </a:p>
          <a:p>
            <a:pPr lvl="2"/>
            <a:r>
              <a:rPr lang="en-US" dirty="0" smtClean="0"/>
              <a:t>319 million </a:t>
            </a:r>
            <a:r>
              <a:rPr lang="en-US" dirty="0"/>
              <a:t>in </a:t>
            </a:r>
            <a:r>
              <a:rPr lang="en-US" dirty="0" smtClean="0"/>
              <a:t>2014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Economic Growth Since 1929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1929 – </a:t>
            </a:r>
            <a:r>
              <a:rPr lang="en-US" dirty="0" smtClean="0"/>
              <a:t>2014</a:t>
            </a:r>
            <a:endParaRPr lang="en-US" dirty="0"/>
          </a:p>
          <a:p>
            <a:pPr lvl="1"/>
            <a:r>
              <a:rPr lang="en-US" dirty="0"/>
              <a:t>Employment – increased </a:t>
            </a:r>
            <a:r>
              <a:rPr lang="en-US" dirty="0" smtClean="0"/>
              <a:t>211%</a:t>
            </a:r>
            <a:endParaRPr lang="en-US" dirty="0"/>
          </a:p>
          <a:p>
            <a:pPr lvl="2"/>
            <a:r>
              <a:rPr lang="en-US" dirty="0"/>
              <a:t>47 million in 1929 to </a:t>
            </a:r>
            <a:r>
              <a:rPr lang="en-US" dirty="0" smtClean="0"/>
              <a:t>146 </a:t>
            </a:r>
            <a:r>
              <a:rPr lang="en-US" dirty="0"/>
              <a:t>million in </a:t>
            </a:r>
            <a:r>
              <a:rPr lang="en-US" dirty="0" smtClean="0"/>
              <a:t>2014</a:t>
            </a:r>
            <a:endParaRPr lang="en-US" dirty="0"/>
          </a:p>
          <a:p>
            <a:pPr lvl="1"/>
            <a:r>
              <a:rPr lang="en-US" dirty="0"/>
              <a:t>Higher </a:t>
            </a:r>
            <a:r>
              <a:rPr lang="en-US" dirty="0" smtClean="0"/>
              <a:t>education: Human </a:t>
            </a:r>
            <a:r>
              <a:rPr lang="en-US" dirty="0"/>
              <a:t>capital</a:t>
            </a:r>
          </a:p>
          <a:p>
            <a:pPr lvl="1"/>
            <a:r>
              <a:rPr lang="en-US" dirty="0"/>
              <a:t>More physical capital</a:t>
            </a:r>
          </a:p>
          <a:p>
            <a:pPr lvl="1"/>
            <a:r>
              <a:rPr lang="en-US" dirty="0"/>
              <a:t>Better technology</a:t>
            </a:r>
          </a:p>
          <a:p>
            <a:pPr lvl="1"/>
            <a:r>
              <a:rPr lang="en-US" dirty="0"/>
              <a:t>Higher productivity</a:t>
            </a:r>
          </a:p>
          <a:p>
            <a:pPr lvl="1"/>
            <a:r>
              <a:rPr lang="en-US" dirty="0"/>
              <a:t>Standard of living – increased</a:t>
            </a:r>
          </a:p>
          <a:p>
            <a:pPr lvl="2"/>
            <a:r>
              <a:rPr lang="en-US" dirty="0"/>
              <a:t>Real GDP per capita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Tracking U.S. Real GDP and Price Level Since 1929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5534" y="5472752"/>
            <a:ext cx="8897653" cy="1064526"/>
          </a:xfrm>
        </p:spPr>
        <p:txBody>
          <a:bodyPr/>
          <a:lstStyle/>
          <a:p>
            <a:r>
              <a:rPr lang="en-US" dirty="0"/>
              <a:t>As you can see, both real GDP and the price level trended higher since 1929. Blue points indicate years of growing real GDP, and red points are </a:t>
            </a:r>
            <a:r>
              <a:rPr lang="en-US" dirty="0" smtClean="0"/>
              <a:t>years of </a:t>
            </a:r>
            <a:r>
              <a:rPr lang="en-US" dirty="0"/>
              <a:t>declining real GDP. Real GDP in 2014 was 15 times greater than in 1929.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00" y="884831"/>
            <a:ext cx="7071600" cy="458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8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economy</a:t>
            </a:r>
          </a:p>
          <a:p>
            <a:pPr lvl="1">
              <a:defRPr/>
            </a:pPr>
            <a:r>
              <a:rPr lang="en-US" dirty="0" smtClean="0"/>
              <a:t>One of the largest </a:t>
            </a:r>
            <a:r>
              <a:rPr lang="en-US" dirty="0"/>
              <a:t>and most complex in world history</a:t>
            </a:r>
          </a:p>
          <a:p>
            <a:pPr lvl="1">
              <a:defRPr/>
            </a:pPr>
            <a:r>
              <a:rPr lang="en-US" dirty="0" smtClean="0"/>
              <a:t>120 </a:t>
            </a:r>
            <a:r>
              <a:rPr lang="en-US" dirty="0"/>
              <a:t>million households</a:t>
            </a:r>
          </a:p>
          <a:p>
            <a:pPr lvl="1">
              <a:defRPr/>
            </a:pPr>
            <a:r>
              <a:rPr lang="en-US" dirty="0" smtClean="0"/>
              <a:t>More than 30 </a:t>
            </a:r>
            <a:r>
              <a:rPr lang="en-US" dirty="0"/>
              <a:t>million for-profit businesses</a:t>
            </a:r>
          </a:p>
          <a:p>
            <a:pPr lvl="1">
              <a:defRPr/>
            </a:pPr>
            <a:r>
              <a:rPr lang="en-US" dirty="0" smtClean="0"/>
              <a:t>89,150 government jurisdictions</a:t>
            </a:r>
          </a:p>
          <a:p>
            <a:pPr>
              <a:defRPr/>
            </a:pPr>
            <a:r>
              <a:rPr lang="en-US" dirty="0" smtClean="0"/>
              <a:t>The world’s economy</a:t>
            </a:r>
          </a:p>
          <a:p>
            <a:pPr lvl="1">
              <a:defRPr/>
            </a:pPr>
            <a:r>
              <a:rPr lang="en-US" dirty="0" smtClean="0"/>
              <a:t>About 200 sovereign nations</a:t>
            </a:r>
          </a:p>
          <a:p>
            <a:pPr lvl="2">
              <a:defRPr/>
            </a:pPr>
            <a:r>
              <a:rPr lang="en-US" dirty="0" smtClean="0"/>
              <a:t>Population ranges from 37,000 people (Liechtenstein) to 1.4 billion (China)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8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</a:t>
            </a:r>
          </a:p>
          <a:p>
            <a:pPr lvl="1"/>
            <a:r>
              <a:rPr lang="en-US" dirty="0"/>
              <a:t>Medium of </a:t>
            </a:r>
            <a:r>
              <a:rPr lang="en-US" dirty="0" smtClean="0"/>
              <a:t>exchange</a:t>
            </a:r>
          </a:p>
          <a:p>
            <a:pPr lvl="1"/>
            <a:r>
              <a:rPr lang="en-US" dirty="0" smtClean="0"/>
              <a:t>Circulates throughout </a:t>
            </a:r>
            <a:r>
              <a:rPr lang="en-US" dirty="0"/>
              <a:t>the economy, </a:t>
            </a:r>
            <a:r>
              <a:rPr lang="en-US" dirty="0" smtClean="0"/>
              <a:t>facilitating the exchange </a:t>
            </a:r>
            <a:r>
              <a:rPr lang="en-US" dirty="0"/>
              <a:t>of resources and products among individual economic units</a:t>
            </a:r>
          </a:p>
          <a:p>
            <a:r>
              <a:rPr lang="en-US" dirty="0"/>
              <a:t>Circular flow</a:t>
            </a:r>
          </a:p>
          <a:p>
            <a:pPr lvl="1"/>
            <a:r>
              <a:rPr lang="en-US" dirty="0"/>
              <a:t>Money</a:t>
            </a:r>
          </a:p>
          <a:p>
            <a:pPr lvl="1"/>
            <a:r>
              <a:rPr lang="en-US" dirty="0"/>
              <a:t>Products</a:t>
            </a:r>
          </a:p>
          <a:p>
            <a:pPr lvl="1"/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89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variable</a:t>
            </a:r>
          </a:p>
          <a:p>
            <a:pPr lvl="1"/>
            <a:r>
              <a:rPr lang="en-US" dirty="0"/>
              <a:t>A measure of something </a:t>
            </a:r>
            <a:r>
              <a:rPr lang="en-US" dirty="0" smtClean="0"/>
              <a:t>per period </a:t>
            </a:r>
            <a:r>
              <a:rPr lang="en-US" dirty="0"/>
              <a:t>of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Stock variable</a:t>
            </a:r>
          </a:p>
          <a:p>
            <a:pPr lvl="1"/>
            <a:r>
              <a:rPr lang="en-US" dirty="0"/>
              <a:t>A measure of something at </a:t>
            </a:r>
            <a:r>
              <a:rPr lang="en-US" dirty="0" smtClean="0"/>
              <a:t>a point </a:t>
            </a:r>
            <a:r>
              <a:rPr lang="en-US" dirty="0"/>
              <a:t>in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Knowledge </a:t>
            </a:r>
            <a:r>
              <a:rPr lang="en-US" dirty="0"/>
              <a:t>and performance</a:t>
            </a:r>
          </a:p>
          <a:p>
            <a:pPr lvl="1"/>
            <a:r>
              <a:rPr lang="en-US" dirty="0" smtClean="0"/>
              <a:t>Understand essential </a:t>
            </a:r>
            <a:r>
              <a:rPr lang="en-US" dirty="0"/>
              <a:t>relationships among key variables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804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Mercantilism</a:t>
            </a:r>
          </a:p>
          <a:p>
            <a:pPr lvl="1">
              <a:defRPr/>
            </a:pPr>
            <a:r>
              <a:rPr lang="en-US" dirty="0"/>
              <a:t>Incorrect theory</a:t>
            </a:r>
          </a:p>
          <a:p>
            <a:pPr lvl="1">
              <a:defRPr/>
            </a:pPr>
            <a:r>
              <a:rPr lang="en-US" dirty="0"/>
              <a:t>A nation’s economic objective</a:t>
            </a:r>
          </a:p>
          <a:p>
            <a:pPr lvl="2">
              <a:defRPr/>
            </a:pPr>
            <a:r>
              <a:rPr lang="en-US" dirty="0"/>
              <a:t>Accumulate precious metals in the public treasury</a:t>
            </a:r>
          </a:p>
          <a:p>
            <a:pPr lvl="1">
              <a:defRPr/>
            </a:pPr>
            <a:r>
              <a:rPr lang="en-US" dirty="0"/>
              <a:t>Prompted trade barriers to cut imports</a:t>
            </a:r>
          </a:p>
          <a:p>
            <a:pPr lvl="2">
              <a:defRPr/>
            </a:pPr>
            <a:r>
              <a:rPr lang="en-US" dirty="0"/>
              <a:t>Other countries retaliated</a:t>
            </a:r>
          </a:p>
          <a:p>
            <a:pPr lvl="2">
              <a:defRPr/>
            </a:pPr>
            <a:r>
              <a:rPr lang="en-US" dirty="0"/>
              <a:t>Reducing trade and the gains from specialization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1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hibit_figure 2 text boxe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xhibit_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21529</TotalTime>
  <Words>3954</Words>
  <Application>Microsoft Office PowerPoint</Application>
  <PresentationFormat>On-screen Show (4:3)</PresentationFormat>
  <Paragraphs>510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exhibit_figure 2 text boxes</vt:lpstr>
      <vt:lpstr>exhibit_table</vt:lpstr>
      <vt:lpstr>case study 2</vt:lpstr>
      <vt:lpstr>appendix</vt:lpstr>
      <vt:lpstr>PowerPoint Presentation</vt:lpstr>
      <vt:lpstr>PowerPoint Presentation</vt:lpstr>
      <vt:lpstr>The National Economy</vt:lpstr>
      <vt:lpstr>The National Economy</vt:lpstr>
      <vt:lpstr>The National Economy</vt:lpstr>
      <vt:lpstr>The National Economy</vt:lpstr>
      <vt:lpstr>The National Economy</vt:lpstr>
      <vt:lpstr>The National Economy</vt:lpstr>
      <vt:lpstr>The National Economy</vt:lpstr>
      <vt:lpstr>Economic Fluctuations and Growth</vt:lpstr>
      <vt:lpstr>Economic Fluctuations and Growth</vt:lpstr>
      <vt:lpstr>Economic Fluctuations and Growth</vt:lpstr>
      <vt:lpstr>Exhibit 1</vt:lpstr>
      <vt:lpstr>Economic Fluctuations and Growth</vt:lpstr>
      <vt:lpstr>Exhibit 2</vt:lpstr>
      <vt:lpstr>The Global Economy</vt:lpstr>
      <vt:lpstr>Exhibit 3 </vt:lpstr>
      <vt:lpstr>Leading Economic Indicators</vt:lpstr>
      <vt:lpstr>Leading Economic Indicators</vt:lpstr>
      <vt:lpstr>Aggregate Demand &amp; Aggregate Supply</vt:lpstr>
      <vt:lpstr>Aggregate Demand &amp; Aggregate Supply</vt:lpstr>
      <vt:lpstr>Aggregate Demand Curve</vt:lpstr>
      <vt:lpstr>Aggregate Demand Curve</vt:lpstr>
      <vt:lpstr>Exhibit 4</vt:lpstr>
      <vt:lpstr>Exhibit 5</vt:lpstr>
      <vt:lpstr>Aggregate Supply Curve</vt:lpstr>
      <vt:lpstr>Equilibrium Real GDP </vt:lpstr>
      <vt:lpstr>Brief History of the U.S. Economy</vt:lpstr>
      <vt:lpstr>The Great Depression and Before</vt:lpstr>
      <vt:lpstr>The Great Depression and Before</vt:lpstr>
      <vt:lpstr>The Great Depression and Before</vt:lpstr>
      <vt:lpstr>Exhibit 6</vt:lpstr>
      <vt:lpstr>The Age of Keynes</vt:lpstr>
      <vt:lpstr>The Age of Keynes</vt:lpstr>
      <vt:lpstr>The Age of Keynes</vt:lpstr>
      <vt:lpstr>The Age of Keynes</vt:lpstr>
      <vt:lpstr>The Age of Keynes</vt:lpstr>
      <vt:lpstr>The Age of Keynes</vt:lpstr>
      <vt:lpstr>Stagflation: 1973-1975 and 1979-1980</vt:lpstr>
      <vt:lpstr>Stagflation: 1973-1975 and 1979-1980</vt:lpstr>
      <vt:lpstr>Exhibit 7</vt:lpstr>
      <vt:lpstr>Somewhat Normal Times: 1980 to 2007</vt:lpstr>
      <vt:lpstr>Somewhat Normal Times: 1980 to 2007</vt:lpstr>
      <vt:lpstr>Somewhat Normal Times: 1980 to 2007</vt:lpstr>
      <vt:lpstr>Somewhat Normal Times: 1980 to 2007</vt:lpstr>
      <vt:lpstr>Somewhat Normal Times: 1980 to 2007</vt:lpstr>
      <vt:lpstr>Great Recession of 2007–2009 &amp; Beyond</vt:lpstr>
      <vt:lpstr>Great Recession of 2008–2009 &amp; Beyond</vt:lpstr>
      <vt:lpstr>Great Recession of 2008–2009 &amp; Beyond</vt:lpstr>
      <vt:lpstr>Great Recession of 2008–2009 &amp; Beyond</vt:lpstr>
      <vt:lpstr>Great Recession of 2008–2009 &amp; Beyond</vt:lpstr>
      <vt:lpstr>Great Recession of 2008–2009 &amp; Beyond</vt:lpstr>
      <vt:lpstr>Great Recession of 2008–2009 &amp; Beyond</vt:lpstr>
      <vt:lpstr>U.S. Economic Growth Since 1929</vt:lpstr>
      <vt:lpstr>U.S. Economic Growth Since 1929</vt:lpstr>
      <vt:lpstr>Exhibit 8</vt:lpstr>
    </vt:vector>
  </TitlesOfParts>
  <Company>Eastern Illinois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Chase, Julia</cp:lastModifiedBy>
  <cp:revision>1098</cp:revision>
  <dcterms:created xsi:type="dcterms:W3CDTF">2006-11-30T14:59:54Z</dcterms:created>
  <dcterms:modified xsi:type="dcterms:W3CDTF">2015-12-14T19:52:03Z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-337827413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