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4293" r:id="rId2"/>
    <p:sldMasterId id="2147483650" r:id="rId3"/>
    <p:sldMasterId id="2147483652" r:id="rId4"/>
    <p:sldMasterId id="2147484414" r:id="rId5"/>
    <p:sldMasterId id="2147484198" r:id="rId6"/>
    <p:sldMasterId id="2147483655" r:id="rId7"/>
    <p:sldMasterId id="2147483654" r:id="rId8"/>
  </p:sldMasterIdLst>
  <p:notesMasterIdLst>
    <p:notesMasterId r:id="rId76"/>
  </p:notesMasterIdLst>
  <p:handoutMasterIdLst>
    <p:handoutMasterId r:id="rId77"/>
  </p:handoutMasterIdLst>
  <p:sldIdLst>
    <p:sldId id="663" r:id="rId9"/>
    <p:sldId id="664" r:id="rId10"/>
    <p:sldId id="819" r:id="rId11"/>
    <p:sldId id="820" r:id="rId12"/>
    <p:sldId id="821" r:id="rId13"/>
    <p:sldId id="822" r:id="rId14"/>
    <p:sldId id="823" r:id="rId15"/>
    <p:sldId id="824" r:id="rId16"/>
    <p:sldId id="825" r:id="rId17"/>
    <p:sldId id="826" r:id="rId18"/>
    <p:sldId id="827" r:id="rId19"/>
    <p:sldId id="828" r:id="rId20"/>
    <p:sldId id="829" r:id="rId21"/>
    <p:sldId id="830" r:id="rId22"/>
    <p:sldId id="831" r:id="rId23"/>
    <p:sldId id="832" r:id="rId24"/>
    <p:sldId id="833" r:id="rId25"/>
    <p:sldId id="834" r:id="rId26"/>
    <p:sldId id="885" r:id="rId27"/>
    <p:sldId id="835" r:id="rId28"/>
    <p:sldId id="836" r:id="rId29"/>
    <p:sldId id="837" r:id="rId30"/>
    <p:sldId id="838" r:id="rId31"/>
    <p:sldId id="839" r:id="rId32"/>
    <p:sldId id="840" r:id="rId33"/>
    <p:sldId id="841" r:id="rId34"/>
    <p:sldId id="842" r:id="rId35"/>
    <p:sldId id="843" r:id="rId36"/>
    <p:sldId id="886" r:id="rId37"/>
    <p:sldId id="844" r:id="rId38"/>
    <p:sldId id="845" r:id="rId39"/>
    <p:sldId id="846" r:id="rId40"/>
    <p:sldId id="847" r:id="rId41"/>
    <p:sldId id="848" r:id="rId42"/>
    <p:sldId id="849" r:id="rId43"/>
    <p:sldId id="850" r:id="rId44"/>
    <p:sldId id="887" r:id="rId45"/>
    <p:sldId id="854" r:id="rId46"/>
    <p:sldId id="855" r:id="rId47"/>
    <p:sldId id="856" r:id="rId48"/>
    <p:sldId id="857" r:id="rId49"/>
    <p:sldId id="858" r:id="rId50"/>
    <p:sldId id="859" r:id="rId51"/>
    <p:sldId id="860" r:id="rId52"/>
    <p:sldId id="861" r:id="rId53"/>
    <p:sldId id="862" r:id="rId54"/>
    <p:sldId id="863" r:id="rId55"/>
    <p:sldId id="864" r:id="rId56"/>
    <p:sldId id="865" r:id="rId57"/>
    <p:sldId id="866" r:id="rId58"/>
    <p:sldId id="867" r:id="rId59"/>
    <p:sldId id="868" r:id="rId60"/>
    <p:sldId id="869" r:id="rId61"/>
    <p:sldId id="870" r:id="rId62"/>
    <p:sldId id="871" r:id="rId63"/>
    <p:sldId id="872" r:id="rId64"/>
    <p:sldId id="874" r:id="rId65"/>
    <p:sldId id="875" r:id="rId66"/>
    <p:sldId id="876" r:id="rId67"/>
    <p:sldId id="877" r:id="rId68"/>
    <p:sldId id="878" r:id="rId69"/>
    <p:sldId id="879" r:id="rId70"/>
    <p:sldId id="880" r:id="rId71"/>
    <p:sldId id="881" r:id="rId72"/>
    <p:sldId id="882" r:id="rId73"/>
    <p:sldId id="883" r:id="rId74"/>
    <p:sldId id="884" r:id="rId7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00E24"/>
    <a:srgbClr val="DE4A00"/>
    <a:srgbClr val="FF732D"/>
    <a:srgbClr val="FF0066"/>
    <a:srgbClr val="0044A8"/>
    <a:srgbClr val="B42828"/>
    <a:srgbClr val="00AAC9"/>
    <a:srgbClr val="0097A1"/>
    <a:srgbClr val="002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2" autoAdjust="0"/>
    <p:restoredTop sz="86406" autoAdjust="0"/>
  </p:normalViewPr>
  <p:slideViewPr>
    <p:cSldViewPr snapToGrid="0">
      <p:cViewPr varScale="1">
        <p:scale>
          <a:sx n="59" d="100"/>
          <a:sy n="59" d="100"/>
        </p:scale>
        <p:origin x="13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2D0800-4859-4CA8-B7EC-AA42AD7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77CDB-D0D5-4635-9103-FBDA270D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3328827" y="5835720"/>
            <a:ext cx="5815173" cy="55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 dirty="0" smtClean="0"/>
              <a:t>Prepared by:</a:t>
            </a:r>
            <a:r>
              <a:rPr lang="en-US" sz="1600" baseline="0" dirty="0" smtClean="0"/>
              <a:t> </a:t>
            </a:r>
            <a:r>
              <a:rPr lang="en-US" sz="1600" dirty="0" smtClean="0"/>
              <a:t>V. </a:t>
            </a:r>
            <a:r>
              <a:rPr lang="en-US" sz="1600" dirty="0" err="1" smtClean="0"/>
              <a:t>Andreea</a:t>
            </a:r>
            <a:r>
              <a:rPr lang="en-US" sz="1600" dirty="0" smtClean="0"/>
              <a:t> </a:t>
            </a:r>
            <a:r>
              <a:rPr lang="en-US" sz="1600" dirty="0" err="1" smtClean="0"/>
              <a:t>Chiritescu</a:t>
            </a:r>
            <a:r>
              <a:rPr lang="en-US" sz="1600" dirty="0" smtClean="0"/>
              <a:t>, Eastern Illinois University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Reviewed by: William A.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McEachern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University of Connecticut</a:t>
            </a:r>
            <a:endParaRPr lang="en-US" sz="16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0" y="1924316"/>
            <a:ext cx="9144000" cy="2429300"/>
          </a:xfrm>
          <a:prstGeom prst="rect">
            <a:avLst/>
          </a:prstGeom>
        </p:spPr>
        <p:txBody>
          <a:bodyPr wrap="none"/>
          <a:lstStyle>
            <a:lvl1pPr marL="0" indent="0" algn="ctr">
              <a:buFontTx/>
              <a:buNone/>
              <a:defRPr sz="4800">
                <a:solidFill>
                  <a:srgbClr val="900E24"/>
                </a:solidFill>
              </a:defRPr>
            </a:lvl1pPr>
          </a:lstStyle>
          <a:p>
            <a:r>
              <a:rPr lang="en-US" dirty="0" err="1" smtClean="0"/>
              <a:t>Ch</a:t>
            </a:r>
            <a:r>
              <a:rPr lang="en-US" dirty="0" smtClean="0"/>
              <a:t># </a:t>
            </a:r>
          </a:p>
          <a:p>
            <a:r>
              <a:rPr lang="en-US" dirty="0" smtClean="0"/>
              <a:t>and Chapter </a:t>
            </a:r>
            <a:r>
              <a:rPr lang="en-US" dirty="0"/>
              <a:t>name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8364" y="6492875"/>
            <a:ext cx="89256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7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90" y="382137"/>
            <a:ext cx="6946710" cy="612088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</a:t>
            </a:r>
          </a:p>
          <a:p>
            <a:pPr lvl="0"/>
            <a:r>
              <a:rPr lang="en-US" dirty="0" smtClean="0"/>
              <a:t>to edit </a:t>
            </a:r>
          </a:p>
          <a:p>
            <a:pPr lvl="0"/>
            <a:r>
              <a:rPr lang="en-US" dirty="0" smtClean="0"/>
              <a:t>Master </a:t>
            </a:r>
          </a:p>
          <a:p>
            <a:pPr lvl="0"/>
            <a:r>
              <a:rPr lang="en-US" dirty="0" smtClean="0"/>
              <a:t>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3" y="0"/>
            <a:ext cx="8488957" cy="865188"/>
          </a:xfrm>
        </p:spPr>
        <p:txBody>
          <a:bodyPr/>
          <a:lstStyle>
            <a:lvl1pPr>
              <a:defRPr b="0" i="0">
                <a:solidFill>
                  <a:srgbClr val="900E2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833734" cy="552405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0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79413" y="1293813"/>
            <a:ext cx="4337050" cy="5014912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5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03741" cy="370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33403"/>
            <a:ext cx="9144000" cy="4295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62550" y="1804988"/>
            <a:ext cx="3646488" cy="41560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8950" y="1009650"/>
            <a:ext cx="3956926" cy="56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29163" y="962025"/>
            <a:ext cx="4225925" cy="598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959370"/>
            <a:ext cx="8765498" cy="551763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C3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364" y="6492875"/>
            <a:ext cx="892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7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045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5"/>
            <a:ext cx="2124258" cy="63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224585" y="368489"/>
            <a:ext cx="6757490" cy="62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6045"/>
            <a:ext cx="9144000" cy="2719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11e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 Ch.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7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626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rgbClr val="2626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26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626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5"/>
            <a:ext cx="860901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069" y="6492875"/>
            <a:ext cx="619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652984" cy="7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04402" y="60325"/>
            <a:ext cx="843959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text and content – red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98"/>
            <a:ext cx="9144000" cy="1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7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00E24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7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7</a:t>
            </a:r>
            <a:endParaRPr lang="en-US" sz="11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Exhibit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17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7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509661"/>
            <a:ext cx="9143999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case-study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911" y="944380"/>
            <a:ext cx="8844197" cy="55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</a:t>
            </a:r>
          </a:p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7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62188" y="0"/>
            <a:ext cx="6881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Appendix master 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36295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739"/>
            <a:ext cx="9144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0802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7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7C3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"/>
          <p:cNvSpPr>
            <a:spLocks noGrp="1"/>
          </p:cNvSpPr>
          <p:nvPr>
            <p:ph type="subTitle" sz="quarter" idx="1"/>
          </p:nvPr>
        </p:nvSpPr>
        <p:spPr>
          <a:xfrm>
            <a:off x="191069" y="2115403"/>
            <a:ext cx="8730862" cy="217817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600" dirty="0" smtClean="0"/>
              <a:t>Unemployment and </a:t>
            </a:r>
            <a:r>
              <a:rPr lang="en-US" sz="4600" dirty="0"/>
              <a:t>Inflation</a:t>
            </a:r>
            <a:endParaRPr lang="en-US" sz="4600" dirty="0" smtClean="0"/>
          </a:p>
        </p:txBody>
      </p:sp>
      <p:sp>
        <p:nvSpPr>
          <p:cNvPr id="1433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355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Force Participation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force participation rate</a:t>
            </a:r>
          </a:p>
          <a:p>
            <a:pPr lvl="1"/>
            <a:r>
              <a:rPr lang="en-US" dirty="0" smtClean="0"/>
              <a:t>60% in 1970 to 67% in 1990, then dropped</a:t>
            </a:r>
          </a:p>
          <a:p>
            <a:pPr lvl="1"/>
            <a:r>
              <a:rPr lang="en-US" dirty="0" smtClean="0"/>
              <a:t>For women: 34% in 1950, to 57% today</a:t>
            </a:r>
          </a:p>
          <a:p>
            <a:pPr lvl="2"/>
            <a:r>
              <a:rPr lang="en-US" dirty="0" smtClean="0"/>
              <a:t>Greater increase among younger women</a:t>
            </a:r>
          </a:p>
          <a:p>
            <a:pPr lvl="1"/>
            <a:r>
              <a:rPr lang="en-US" dirty="0" smtClean="0"/>
              <a:t>For men: 86% in 1950, to 69% today</a:t>
            </a:r>
          </a:p>
          <a:p>
            <a:pPr lvl="1"/>
            <a:r>
              <a:rPr lang="en-US" dirty="0" smtClean="0"/>
              <a:t>Higher among </a:t>
            </a:r>
          </a:p>
          <a:p>
            <a:pPr lvl="2"/>
            <a:r>
              <a:rPr lang="en-US" dirty="0" smtClean="0"/>
              <a:t>White males (72%) </a:t>
            </a:r>
            <a:r>
              <a:rPr lang="en-US" dirty="0"/>
              <a:t>than black </a:t>
            </a:r>
            <a:r>
              <a:rPr lang="en-US" dirty="0" smtClean="0"/>
              <a:t>males (67%)</a:t>
            </a:r>
          </a:p>
          <a:p>
            <a:pPr lvl="2"/>
            <a:r>
              <a:rPr lang="en-US" dirty="0" smtClean="0"/>
              <a:t>Black females (62%) than </a:t>
            </a:r>
            <a:r>
              <a:rPr lang="en-US" dirty="0"/>
              <a:t>white </a:t>
            </a:r>
            <a:r>
              <a:rPr lang="en-US" dirty="0" smtClean="0"/>
              <a:t>females (57%)</a:t>
            </a:r>
            <a:endParaRPr lang="en-US" dirty="0"/>
          </a:p>
          <a:p>
            <a:pPr lvl="2"/>
            <a:r>
              <a:rPr lang="en-US" dirty="0" smtClean="0"/>
              <a:t>Those with a college degree (75%) than those lacking a high school diploma (45%)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07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Unemployment </a:t>
            </a:r>
            <a:r>
              <a:rPr lang="en-US" dirty="0" smtClean="0"/>
              <a:t>rates over </a:t>
            </a:r>
            <a:r>
              <a:rPr lang="en-US" dirty="0"/>
              <a:t>time</a:t>
            </a:r>
          </a:p>
          <a:p>
            <a:pPr lvl="1"/>
            <a:r>
              <a:rPr lang="en-US" dirty="0"/>
              <a:t>Rise during contractions</a:t>
            </a:r>
          </a:p>
          <a:p>
            <a:pPr lvl="1"/>
            <a:r>
              <a:rPr lang="en-US" dirty="0"/>
              <a:t>Fall during expansions</a:t>
            </a:r>
          </a:p>
          <a:p>
            <a:pPr lvl="1"/>
            <a:r>
              <a:rPr lang="en-US" dirty="0" smtClean="0"/>
              <a:t>The Great Depression, 1930s, 25%</a:t>
            </a:r>
          </a:p>
          <a:p>
            <a:pPr lvl="1"/>
            <a:r>
              <a:rPr lang="en-US" dirty="0" smtClean="0"/>
              <a:t>From 2% in WWII to 10% of 1982</a:t>
            </a:r>
          </a:p>
          <a:p>
            <a:pPr lvl="1"/>
            <a:r>
              <a:rPr lang="en-US" dirty="0" smtClean="0"/>
              <a:t>1980s </a:t>
            </a:r>
            <a:r>
              <a:rPr lang="en-US" dirty="0"/>
              <a:t>to 2000: Overall downward trend </a:t>
            </a:r>
          </a:p>
          <a:p>
            <a:pPr lvl="2"/>
            <a:r>
              <a:rPr lang="en-US" dirty="0" smtClean="0"/>
              <a:t>A high 10% in 1982 to a low 4% in 2000</a:t>
            </a:r>
          </a:p>
          <a:p>
            <a:pPr lvl="1"/>
            <a:r>
              <a:rPr lang="en-US" dirty="0" smtClean="0"/>
              <a:t>Recession of 2001 </a:t>
            </a:r>
          </a:p>
          <a:p>
            <a:pPr lvl="2"/>
            <a:r>
              <a:rPr lang="en-US" dirty="0" smtClean="0"/>
              <a:t>6% by 2003; declined into 2007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660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Unemployment </a:t>
            </a:r>
            <a:r>
              <a:rPr lang="en-US" dirty="0" smtClean="0"/>
              <a:t>rates over time (continued)</a:t>
            </a:r>
            <a:endParaRPr lang="en-US" dirty="0"/>
          </a:p>
          <a:p>
            <a:pPr lvl="1"/>
            <a:r>
              <a:rPr lang="en-US" dirty="0" smtClean="0"/>
              <a:t>Global financial crisis of 2008 and Great Recession: 10% by the end of 2009</a:t>
            </a:r>
          </a:p>
          <a:p>
            <a:pPr lvl="1"/>
            <a:r>
              <a:rPr lang="en-US" dirty="0" smtClean="0"/>
              <a:t>5.5% by early 2015</a:t>
            </a:r>
          </a:p>
          <a:p>
            <a:r>
              <a:rPr lang="en-US" dirty="0" smtClean="0"/>
              <a:t>Labor force participation rate</a:t>
            </a:r>
          </a:p>
          <a:p>
            <a:pPr lvl="1"/>
            <a:r>
              <a:rPr lang="en-US" dirty="0" smtClean="0"/>
              <a:t>Dropped </a:t>
            </a:r>
            <a:r>
              <a:rPr lang="en-US" dirty="0"/>
              <a:t>from </a:t>
            </a:r>
            <a:r>
              <a:rPr lang="en-US" dirty="0" smtClean="0"/>
              <a:t>66.3% in </a:t>
            </a:r>
            <a:r>
              <a:rPr lang="en-US" dirty="0"/>
              <a:t>February </a:t>
            </a:r>
            <a:r>
              <a:rPr lang="en-US" dirty="0" smtClean="0"/>
              <a:t>2007</a:t>
            </a:r>
          </a:p>
          <a:p>
            <a:pPr lvl="1"/>
            <a:r>
              <a:rPr lang="en-US" dirty="0" smtClean="0"/>
              <a:t>To 62.8% in </a:t>
            </a:r>
            <a:r>
              <a:rPr lang="en-US" dirty="0"/>
              <a:t>February </a:t>
            </a:r>
            <a:r>
              <a:rPr lang="en-US" dirty="0" smtClean="0"/>
              <a:t>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362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U.S. Unemployment Rate Since 1900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2954" y="5459104"/>
            <a:ext cx="8488909" cy="1022921"/>
          </a:xfrm>
        </p:spPr>
        <p:txBody>
          <a:bodyPr/>
          <a:lstStyle/>
          <a:p>
            <a:r>
              <a:rPr lang="en-US" sz="1700" dirty="0"/>
              <a:t>Since 1900, the unemployment rate has fluctuated widely, rising during contractions and falling during expansions. During the Great Depression </a:t>
            </a:r>
            <a:r>
              <a:rPr lang="en-US" sz="1700" dirty="0" smtClean="0"/>
              <a:t>of the </a:t>
            </a:r>
            <a:r>
              <a:rPr lang="en-US" sz="1700" dirty="0"/>
              <a:t>1930s, the rate spiked to </a:t>
            </a:r>
            <a:r>
              <a:rPr lang="en-US" sz="1700" dirty="0" smtClean="0"/>
              <a:t>25%.</a:t>
            </a:r>
            <a:endParaRPr lang="en-US" sz="17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78311"/>
            <a:ext cx="78581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0" y="60325"/>
            <a:ext cx="8420669" cy="865188"/>
          </a:xfrm>
        </p:spPr>
        <p:txBody>
          <a:bodyPr/>
          <a:lstStyle/>
          <a:p>
            <a:r>
              <a:rPr lang="en-US" dirty="0"/>
              <a:t>Unemployment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1982 to 2000, unemployment rate, trend </a:t>
            </a:r>
            <a:r>
              <a:rPr lang="en-US" dirty="0"/>
              <a:t>down from </a:t>
            </a:r>
            <a:r>
              <a:rPr lang="en-US" dirty="0" smtClean="0"/>
              <a:t>10% </a:t>
            </a:r>
            <a:r>
              <a:rPr lang="en-US" dirty="0"/>
              <a:t>in 1982 to </a:t>
            </a:r>
            <a:r>
              <a:rPr lang="en-US" dirty="0" smtClean="0"/>
              <a:t>4% </a:t>
            </a:r>
            <a:r>
              <a:rPr lang="en-US" dirty="0"/>
              <a:t>in </a:t>
            </a:r>
            <a:r>
              <a:rPr lang="en-US" dirty="0" smtClean="0"/>
              <a:t>2000</a:t>
            </a:r>
            <a:endParaRPr lang="en-US" dirty="0"/>
          </a:p>
          <a:p>
            <a:pPr lvl="1"/>
            <a:r>
              <a:rPr lang="en-US" dirty="0" smtClean="0"/>
              <a:t>Overall </a:t>
            </a:r>
            <a:r>
              <a:rPr lang="en-US" dirty="0"/>
              <a:t>economy was on a </a:t>
            </a:r>
            <a:r>
              <a:rPr lang="en-US" dirty="0" smtClean="0"/>
              <a:t>roll</a:t>
            </a:r>
          </a:p>
          <a:p>
            <a:pPr lvl="2"/>
            <a:r>
              <a:rPr lang="en-US" dirty="0" smtClean="0"/>
              <a:t>Brief recession </a:t>
            </a:r>
            <a:r>
              <a:rPr lang="en-US" dirty="0"/>
              <a:t>in the early </a:t>
            </a:r>
            <a:r>
              <a:rPr lang="en-US" dirty="0" smtClean="0"/>
              <a:t>1990s</a:t>
            </a:r>
          </a:p>
          <a:p>
            <a:pPr lvl="1"/>
            <a:r>
              <a:rPr lang="en-US" dirty="0" smtClean="0"/>
              <a:t>Number employed increased </a:t>
            </a:r>
            <a:r>
              <a:rPr lang="en-US" dirty="0"/>
              <a:t>by 37 million </a:t>
            </a:r>
            <a:endParaRPr lang="en-US" dirty="0" smtClean="0"/>
          </a:p>
          <a:p>
            <a:pPr lvl="2"/>
            <a:r>
              <a:rPr lang="en-US" dirty="0" smtClean="0"/>
              <a:t>Incredible job machine, </a:t>
            </a:r>
            <a:r>
              <a:rPr lang="en-US" dirty="0"/>
              <a:t>the envy of the </a:t>
            </a:r>
            <a:r>
              <a:rPr lang="en-US" dirty="0" smtClean="0"/>
              <a:t>world</a:t>
            </a:r>
          </a:p>
          <a:p>
            <a:pPr lvl="1"/>
            <a:r>
              <a:rPr lang="en-US" dirty="0" smtClean="0"/>
              <a:t>Fewer </a:t>
            </a:r>
            <a:r>
              <a:rPr lang="en-US" dirty="0"/>
              <a:t>teenagers in the </a:t>
            </a:r>
            <a:r>
              <a:rPr lang="en-US" dirty="0" smtClean="0"/>
              <a:t>workforce</a:t>
            </a:r>
          </a:p>
          <a:p>
            <a:pPr lvl="2"/>
            <a:r>
              <a:rPr lang="en-US" dirty="0" smtClean="0"/>
              <a:t>Teenagers </a:t>
            </a:r>
            <a:r>
              <a:rPr lang="en-US" dirty="0"/>
              <a:t>have an </a:t>
            </a:r>
            <a:r>
              <a:rPr lang="en-US" dirty="0" smtClean="0"/>
              <a:t>unemployment rate </a:t>
            </a:r>
            <a:r>
              <a:rPr lang="en-US" dirty="0"/>
              <a:t>about three times that of </a:t>
            </a:r>
            <a:r>
              <a:rPr lang="en-US" dirty="0" smtClean="0"/>
              <a:t>adults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482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0" y="60325"/>
            <a:ext cx="8420669" cy="865188"/>
          </a:xfrm>
        </p:spPr>
        <p:txBody>
          <a:bodyPr/>
          <a:lstStyle/>
          <a:p>
            <a:r>
              <a:rPr lang="en-US" dirty="0"/>
              <a:t>Unemployment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2000 </a:t>
            </a:r>
            <a:r>
              <a:rPr lang="en-US" dirty="0"/>
              <a:t>to </a:t>
            </a:r>
            <a:r>
              <a:rPr lang="en-US" dirty="0" smtClean="0"/>
              <a:t>2015, unemployment rate  </a:t>
            </a:r>
            <a:endParaRPr lang="en-US" dirty="0"/>
          </a:p>
          <a:p>
            <a:pPr lvl="1"/>
            <a:r>
              <a:rPr lang="en-US" dirty="0" smtClean="0"/>
              <a:t>Mild recession in </a:t>
            </a:r>
            <a:r>
              <a:rPr lang="en-US" dirty="0"/>
              <a:t>2001</a:t>
            </a:r>
          </a:p>
          <a:p>
            <a:pPr lvl="1"/>
            <a:r>
              <a:rPr lang="en-US" dirty="0" smtClean="0"/>
              <a:t>The Great Recession </a:t>
            </a:r>
            <a:r>
              <a:rPr lang="en-US" dirty="0"/>
              <a:t>of </a:t>
            </a:r>
            <a:r>
              <a:rPr lang="en-US" dirty="0" smtClean="0"/>
              <a:t>2007-2009</a:t>
            </a:r>
          </a:p>
          <a:p>
            <a:pPr lvl="2"/>
            <a:r>
              <a:rPr lang="en-US" dirty="0" smtClean="0"/>
              <a:t>Unemployment rate topped 10%</a:t>
            </a:r>
          </a:p>
          <a:p>
            <a:pPr lvl="1"/>
            <a:r>
              <a:rPr lang="en-US" dirty="0" smtClean="0"/>
              <a:t>5.5% by early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517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26" y="60325"/>
            <a:ext cx="8393373" cy="865188"/>
          </a:xfrm>
        </p:spPr>
        <p:txBody>
          <a:bodyPr/>
          <a:lstStyle/>
          <a:p>
            <a:r>
              <a:rPr lang="en-US" dirty="0"/>
              <a:t>Duration of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February 2015, unemployment rate 5.5%</a:t>
            </a:r>
          </a:p>
          <a:p>
            <a:pPr lvl="1"/>
            <a:r>
              <a:rPr lang="en-US" dirty="0" smtClean="0"/>
              <a:t>Average duration of unemployment: 32 weeks (down from 39 weeks in 2012)</a:t>
            </a:r>
          </a:p>
          <a:p>
            <a:pPr lvl="2"/>
            <a:r>
              <a:rPr lang="en-US" dirty="0" smtClean="0"/>
              <a:t>But double the average of the previous three decades</a:t>
            </a:r>
          </a:p>
          <a:p>
            <a:pPr lvl="1"/>
            <a:r>
              <a:rPr lang="en-US" dirty="0" smtClean="0"/>
              <a:t>28% </a:t>
            </a:r>
            <a:r>
              <a:rPr lang="en-US" dirty="0"/>
              <a:t>were unemployed less than 5 </a:t>
            </a:r>
            <a:r>
              <a:rPr lang="en-US" dirty="0" smtClean="0"/>
              <a:t>weeks</a:t>
            </a:r>
            <a:endParaRPr lang="en-US" dirty="0"/>
          </a:p>
          <a:p>
            <a:pPr lvl="1"/>
            <a:r>
              <a:rPr lang="en-US" dirty="0" smtClean="0"/>
              <a:t>26%, </a:t>
            </a:r>
            <a:r>
              <a:rPr lang="en-US" dirty="0"/>
              <a:t>5–14 </a:t>
            </a:r>
            <a:r>
              <a:rPr lang="en-US" dirty="0" smtClean="0"/>
              <a:t>weeks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15%, </a:t>
            </a:r>
            <a:r>
              <a:rPr lang="en-US" dirty="0"/>
              <a:t>15–26 </a:t>
            </a:r>
            <a:r>
              <a:rPr lang="en-US" dirty="0" smtClean="0"/>
              <a:t>weeks</a:t>
            </a:r>
          </a:p>
          <a:p>
            <a:pPr lvl="1"/>
            <a:r>
              <a:rPr lang="en-US" dirty="0" smtClean="0"/>
              <a:t>31%, </a:t>
            </a:r>
            <a:r>
              <a:rPr lang="en-US" dirty="0"/>
              <a:t>27 weeks or </a:t>
            </a:r>
            <a:r>
              <a:rPr lang="en-US" dirty="0" smtClean="0"/>
              <a:t>longer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006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26" y="60325"/>
            <a:ext cx="8393373" cy="865188"/>
          </a:xfrm>
        </p:spPr>
        <p:txBody>
          <a:bodyPr/>
          <a:lstStyle/>
          <a:p>
            <a:r>
              <a:rPr lang="en-US" dirty="0"/>
              <a:t>Duration of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Long-term unemployed</a:t>
            </a:r>
          </a:p>
          <a:p>
            <a:pPr lvl="1"/>
            <a:r>
              <a:rPr lang="en-US" dirty="0" smtClean="0"/>
              <a:t>Those </a:t>
            </a:r>
            <a:r>
              <a:rPr lang="en-US" dirty="0"/>
              <a:t>out of work 27 weeks or longer </a:t>
            </a:r>
            <a:endParaRPr lang="en-US" dirty="0" smtClean="0"/>
          </a:p>
          <a:p>
            <a:pPr lvl="1"/>
            <a:r>
              <a:rPr lang="en-US" dirty="0" smtClean="0"/>
              <a:t>Are of </a:t>
            </a:r>
            <a:r>
              <a:rPr lang="en-US" dirty="0"/>
              <a:t>special concern to policy </a:t>
            </a:r>
            <a:r>
              <a:rPr lang="en-US" dirty="0" smtClean="0"/>
              <a:t>makers</a:t>
            </a:r>
          </a:p>
          <a:p>
            <a:pPr lvl="1"/>
            <a:r>
              <a:rPr lang="en-US" dirty="0" smtClean="0"/>
              <a:t>1.7% of the labor force in February 2015</a:t>
            </a:r>
          </a:p>
          <a:p>
            <a:pPr lvl="1"/>
            <a:r>
              <a:rPr lang="en-US" dirty="0" smtClean="0"/>
              <a:t>Versus 0.8% in 2007, prior to the financial </a:t>
            </a:r>
            <a:r>
              <a:rPr lang="en-US" dirty="0"/>
              <a:t>crisis and Great </a:t>
            </a:r>
            <a:r>
              <a:rPr lang="en-US" dirty="0" smtClean="0"/>
              <a:t>Recession</a:t>
            </a:r>
          </a:p>
          <a:p>
            <a:pPr lvl="1"/>
            <a:r>
              <a:rPr lang="en-US" dirty="0" smtClean="0"/>
              <a:t>A long </a:t>
            </a:r>
            <a:r>
              <a:rPr lang="en-US" dirty="0"/>
              <a:t>stretch of unemployment reduces the chances of finding a job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2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09" y="60325"/>
            <a:ext cx="8284190" cy="865188"/>
          </a:xfrm>
        </p:spPr>
        <p:txBody>
          <a:bodyPr/>
          <a:lstStyle/>
          <a:p>
            <a:r>
              <a:rPr lang="en-US" sz="3700" dirty="0"/>
              <a:t>Unemployment Among Various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unemployment </a:t>
            </a:r>
            <a:r>
              <a:rPr lang="en-US" dirty="0"/>
              <a:t>rate </a:t>
            </a:r>
            <a:endParaRPr lang="en-US" dirty="0" smtClean="0"/>
          </a:p>
          <a:p>
            <a:pPr lvl="1"/>
            <a:r>
              <a:rPr lang="en-US" dirty="0" smtClean="0"/>
              <a:t>Masks </a:t>
            </a:r>
            <a:r>
              <a:rPr lang="en-US" dirty="0"/>
              <a:t>wide differences in the labor force based on education, race, gender</a:t>
            </a:r>
            <a:r>
              <a:rPr lang="en-US" dirty="0" smtClean="0"/>
              <a:t>, and age</a:t>
            </a:r>
          </a:p>
          <a:p>
            <a:r>
              <a:rPr lang="en-US" dirty="0" smtClean="0"/>
              <a:t>Unemployment rate 5.5%, February 2015</a:t>
            </a:r>
          </a:p>
          <a:p>
            <a:pPr lvl="1"/>
            <a:r>
              <a:rPr lang="en-US" dirty="0" smtClean="0"/>
              <a:t>Education</a:t>
            </a:r>
          </a:p>
          <a:p>
            <a:pPr lvl="2"/>
            <a:r>
              <a:rPr lang="en-US" dirty="0" smtClean="0"/>
              <a:t>9.0% among </a:t>
            </a:r>
            <a:r>
              <a:rPr lang="en-US" dirty="0"/>
              <a:t>workers 25 years of age or older </a:t>
            </a:r>
            <a:r>
              <a:rPr lang="en-US" dirty="0" smtClean="0"/>
              <a:t>with less than a high school diploma</a:t>
            </a:r>
          </a:p>
          <a:p>
            <a:pPr lvl="2"/>
            <a:r>
              <a:rPr lang="en-US" dirty="0" smtClean="0"/>
              <a:t>1.9% among those with professional degree</a:t>
            </a:r>
          </a:p>
          <a:p>
            <a:pPr lvl="2"/>
            <a:r>
              <a:rPr lang="en-US" dirty="0" smtClean="0"/>
              <a:t>6.0% for those with some college but no degree, the same as high school graduates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057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Unemployment Rates and Educational Attainment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63" y="1100422"/>
            <a:ext cx="66770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2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2101755" y="313899"/>
            <a:ext cx="6919415" cy="6223379"/>
          </a:xfrm>
        </p:spPr>
        <p:txBody>
          <a:bodyPr/>
          <a:lstStyle/>
          <a:p>
            <a:r>
              <a:rPr lang="en-US" sz="2500" dirty="0" smtClean="0">
                <a:solidFill>
                  <a:srgbClr val="004376"/>
                </a:solidFill>
              </a:rPr>
              <a:t>What’s </a:t>
            </a:r>
            <a:r>
              <a:rPr lang="en-US" sz="2500" dirty="0">
                <a:solidFill>
                  <a:srgbClr val="004376"/>
                </a:solidFill>
              </a:rPr>
              <a:t>so bad about unemployment?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Who </a:t>
            </a:r>
            <a:r>
              <a:rPr lang="en-US" sz="2500" dirty="0">
                <a:solidFill>
                  <a:srgbClr val="004376"/>
                </a:solidFill>
              </a:rPr>
              <a:t>among the following would be counted as unemployed: a college </a:t>
            </a:r>
            <a:r>
              <a:rPr lang="en-US" sz="2500" dirty="0" smtClean="0">
                <a:solidFill>
                  <a:srgbClr val="004376"/>
                </a:solidFill>
              </a:rPr>
              <a:t>student who </a:t>
            </a:r>
            <a:r>
              <a:rPr lang="en-US" sz="2500" dirty="0">
                <a:solidFill>
                  <a:srgbClr val="004376"/>
                </a:solidFill>
              </a:rPr>
              <a:t>is not working, a bank teller displaced by an automatic teller machine</a:t>
            </a:r>
            <a:r>
              <a:rPr lang="en-US" sz="2500" dirty="0" smtClean="0">
                <a:solidFill>
                  <a:srgbClr val="004376"/>
                </a:solidFill>
              </a:rPr>
              <a:t>, Jennifer </a:t>
            </a:r>
            <a:r>
              <a:rPr lang="en-US" sz="2500" dirty="0">
                <a:solidFill>
                  <a:srgbClr val="004376"/>
                </a:solidFill>
              </a:rPr>
              <a:t>Lawrence between movies, and baseball slugger Miguel Cabrera </a:t>
            </a:r>
            <a:r>
              <a:rPr lang="en-US" sz="2500" dirty="0" smtClean="0">
                <a:solidFill>
                  <a:srgbClr val="004376"/>
                </a:solidFill>
              </a:rPr>
              <a:t>in the </a:t>
            </a:r>
            <a:r>
              <a:rPr lang="en-US" sz="2500" dirty="0">
                <a:solidFill>
                  <a:srgbClr val="004376"/>
                </a:solidFill>
              </a:rPr>
              <a:t>off-season?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What </a:t>
            </a:r>
            <a:r>
              <a:rPr lang="en-US" sz="2500" dirty="0">
                <a:solidFill>
                  <a:srgbClr val="004376"/>
                </a:solidFill>
              </a:rPr>
              <a:t>type of unemployment might be healthy for the economy?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Why </a:t>
            </a:r>
            <a:r>
              <a:rPr lang="en-US" sz="2500" dirty="0">
                <a:solidFill>
                  <a:srgbClr val="004376"/>
                </a:solidFill>
              </a:rPr>
              <a:t>is the unemployment rate for young adults much higher than for </a:t>
            </a:r>
            <a:r>
              <a:rPr lang="en-US" sz="2500" dirty="0" smtClean="0">
                <a:solidFill>
                  <a:srgbClr val="004376"/>
                </a:solidFill>
              </a:rPr>
              <a:t>other age </a:t>
            </a:r>
            <a:r>
              <a:rPr lang="en-US" sz="2500" dirty="0">
                <a:solidFill>
                  <a:srgbClr val="004376"/>
                </a:solidFill>
              </a:rPr>
              <a:t>groups?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What’s </a:t>
            </a:r>
            <a:r>
              <a:rPr lang="en-US" sz="2500" dirty="0">
                <a:solidFill>
                  <a:srgbClr val="004376"/>
                </a:solidFill>
              </a:rPr>
              <a:t>so bad about inflation?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Why </a:t>
            </a:r>
            <a:r>
              <a:rPr lang="en-US" sz="2500" dirty="0">
                <a:solidFill>
                  <a:srgbClr val="004376"/>
                </a:solidFill>
              </a:rPr>
              <a:t>is anticipated inflation less of a problem than unanticipated inflation?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cs typeface="Arial" pitchFamily="34" charset="0"/>
              </a:rPr>
              <a:t>© 2017 Cengage Learning®. May not be scanned, copied or duplicated, or posted to a publicly accessible website, in whole or in part.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60133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09" y="60325"/>
            <a:ext cx="8284190" cy="865188"/>
          </a:xfrm>
        </p:spPr>
        <p:txBody>
          <a:bodyPr/>
          <a:lstStyle/>
          <a:p>
            <a:r>
              <a:rPr lang="en-US" sz="3700" dirty="0"/>
              <a:t>Unemployment Among Various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Unemployment rate </a:t>
            </a:r>
            <a:r>
              <a:rPr lang="en-US" dirty="0"/>
              <a:t>5.5%, February 2015 </a:t>
            </a:r>
            <a:endParaRPr lang="en-US" dirty="0" smtClean="0"/>
          </a:p>
          <a:p>
            <a:pPr lvl="1"/>
            <a:r>
              <a:rPr lang="en-US" dirty="0" smtClean="0"/>
              <a:t>Race </a:t>
            </a:r>
            <a:r>
              <a:rPr lang="en-US" dirty="0"/>
              <a:t>and ethnicity</a:t>
            </a:r>
          </a:p>
          <a:p>
            <a:pPr lvl="2"/>
            <a:r>
              <a:rPr lang="en-US" dirty="0" smtClean="0"/>
              <a:t>4.7% </a:t>
            </a:r>
            <a:r>
              <a:rPr lang="en-US" dirty="0"/>
              <a:t>among white workers</a:t>
            </a:r>
          </a:p>
          <a:p>
            <a:pPr lvl="2"/>
            <a:r>
              <a:rPr lang="en-US" dirty="0" smtClean="0"/>
              <a:t>10.4% </a:t>
            </a:r>
            <a:r>
              <a:rPr lang="en-US" dirty="0"/>
              <a:t>among African </a:t>
            </a:r>
            <a:r>
              <a:rPr lang="en-US" dirty="0" smtClean="0"/>
              <a:t>Americans</a:t>
            </a:r>
          </a:p>
          <a:p>
            <a:pPr lvl="2"/>
            <a:r>
              <a:rPr lang="en-US" dirty="0" smtClean="0"/>
              <a:t>6.6% </a:t>
            </a:r>
            <a:r>
              <a:rPr lang="en-US" dirty="0"/>
              <a:t>among those of Hispanic </a:t>
            </a:r>
            <a:r>
              <a:rPr lang="en-US" dirty="0" smtClean="0"/>
              <a:t>ethnicity</a:t>
            </a:r>
          </a:p>
          <a:p>
            <a:pPr lvl="2"/>
            <a:r>
              <a:rPr lang="en-US" dirty="0" smtClean="0"/>
              <a:t>4.0% </a:t>
            </a:r>
            <a:r>
              <a:rPr lang="en-US" dirty="0"/>
              <a:t>among Asian </a:t>
            </a:r>
            <a:r>
              <a:rPr lang="en-US" dirty="0" smtClean="0"/>
              <a:t>workers</a:t>
            </a:r>
          </a:p>
          <a:p>
            <a:pPr lvl="1"/>
            <a:r>
              <a:rPr lang="en-US" dirty="0" smtClean="0"/>
              <a:t>Age and gender </a:t>
            </a:r>
          </a:p>
          <a:p>
            <a:pPr lvl="2"/>
            <a:r>
              <a:rPr lang="en-US" dirty="0" smtClean="0"/>
              <a:t>5.2% </a:t>
            </a:r>
            <a:r>
              <a:rPr lang="en-US" dirty="0"/>
              <a:t>among males 20 and </a:t>
            </a:r>
            <a:r>
              <a:rPr lang="en-US" dirty="0" smtClean="0"/>
              <a:t>older</a:t>
            </a:r>
          </a:p>
          <a:p>
            <a:pPr lvl="2"/>
            <a:r>
              <a:rPr lang="en-US" dirty="0" smtClean="0"/>
              <a:t>4.9% </a:t>
            </a:r>
            <a:r>
              <a:rPr lang="en-US" dirty="0"/>
              <a:t>among females 20 and </a:t>
            </a:r>
            <a:r>
              <a:rPr lang="en-US" dirty="0" smtClean="0"/>
              <a:t>older</a:t>
            </a:r>
          </a:p>
          <a:p>
            <a:pPr lvl="2"/>
            <a:r>
              <a:rPr lang="en-US" dirty="0" smtClean="0"/>
              <a:t>17.1% </a:t>
            </a:r>
            <a:r>
              <a:rPr lang="en-US" dirty="0"/>
              <a:t>among workers 16 to 19 years of age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8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09" y="60325"/>
            <a:ext cx="8284190" cy="865188"/>
          </a:xfrm>
        </p:spPr>
        <p:txBody>
          <a:bodyPr/>
          <a:lstStyle/>
          <a:p>
            <a:r>
              <a:rPr lang="en-US" sz="3700" dirty="0"/>
              <a:t>Unemployment Among Various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Teenagers have higher unemployment rate</a:t>
            </a:r>
          </a:p>
          <a:p>
            <a:pPr lvl="1"/>
            <a:r>
              <a:rPr lang="en-US" sz="3100" dirty="0" smtClean="0"/>
              <a:t>Enter </a:t>
            </a:r>
            <a:r>
              <a:rPr lang="en-US" sz="3100" dirty="0"/>
              <a:t>the labor force with </a:t>
            </a:r>
            <a:r>
              <a:rPr lang="en-US" sz="3100" dirty="0" smtClean="0"/>
              <a:t>little education </a:t>
            </a:r>
            <a:r>
              <a:rPr lang="en-US" sz="3100" dirty="0"/>
              <a:t>or job </a:t>
            </a:r>
            <a:r>
              <a:rPr lang="en-US" sz="3100" dirty="0" smtClean="0"/>
              <a:t>experience</a:t>
            </a:r>
          </a:p>
          <a:p>
            <a:pPr lvl="1"/>
            <a:r>
              <a:rPr lang="en-US" sz="3100" dirty="0" smtClean="0"/>
              <a:t>Take </a:t>
            </a:r>
            <a:r>
              <a:rPr lang="en-US" sz="3100" dirty="0"/>
              <a:t>unskilled </a:t>
            </a:r>
            <a:r>
              <a:rPr lang="en-US" sz="3100" dirty="0" smtClean="0"/>
              <a:t>jobs</a:t>
            </a:r>
          </a:p>
          <a:p>
            <a:pPr lvl="1"/>
            <a:r>
              <a:rPr lang="en-US" sz="3100" dirty="0" smtClean="0"/>
              <a:t>Are </a:t>
            </a:r>
            <a:r>
              <a:rPr lang="en-US" sz="3100" dirty="0"/>
              <a:t>first laid off if the </a:t>
            </a:r>
            <a:r>
              <a:rPr lang="en-US" sz="3100" dirty="0" smtClean="0"/>
              <a:t>economy slows </a:t>
            </a:r>
            <a:r>
              <a:rPr lang="en-US" sz="3100" dirty="0"/>
              <a:t>down (last hired, first fired</a:t>
            </a:r>
            <a:r>
              <a:rPr lang="en-US" sz="3100" dirty="0" smtClean="0"/>
              <a:t>)</a:t>
            </a:r>
          </a:p>
          <a:p>
            <a:pPr lvl="1"/>
            <a:r>
              <a:rPr lang="en-US" sz="3100" dirty="0" smtClean="0"/>
              <a:t>Move </a:t>
            </a:r>
            <a:r>
              <a:rPr lang="en-US" sz="3100" dirty="0"/>
              <a:t>in and out of the labor </a:t>
            </a:r>
            <a:r>
              <a:rPr lang="en-US" sz="3100" dirty="0" smtClean="0"/>
              <a:t>force more </a:t>
            </a:r>
            <a:r>
              <a:rPr lang="en-US" sz="3100" dirty="0"/>
              <a:t>frequently as they juggle school </a:t>
            </a:r>
            <a:r>
              <a:rPr lang="en-US" sz="3100" dirty="0" smtClean="0"/>
              <a:t>demands</a:t>
            </a:r>
          </a:p>
          <a:p>
            <a:pPr lvl="1"/>
            <a:r>
              <a:rPr lang="en-US" sz="3100" dirty="0" smtClean="0"/>
              <a:t>Often shop </a:t>
            </a:r>
            <a:r>
              <a:rPr lang="en-US" sz="3100" dirty="0"/>
              <a:t>around </a:t>
            </a:r>
            <a:r>
              <a:rPr lang="en-US" sz="3100" dirty="0" smtClean="0"/>
              <a:t>more; quitting </a:t>
            </a:r>
            <a:r>
              <a:rPr lang="en-US" sz="3100" dirty="0"/>
              <a:t>one job in search of a better one</a:t>
            </a:r>
            <a:endParaRPr lang="en-US" sz="3100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157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09" y="60325"/>
            <a:ext cx="8284190" cy="865188"/>
          </a:xfrm>
        </p:spPr>
        <p:txBody>
          <a:bodyPr/>
          <a:lstStyle/>
          <a:p>
            <a:r>
              <a:rPr lang="en-US" sz="3700" dirty="0"/>
              <a:t>Unemployment Among Various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workers have higher unemployment rate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black workforce is on average </a:t>
            </a:r>
            <a:r>
              <a:rPr lang="en-US" dirty="0" smtClean="0"/>
              <a:t>younger</a:t>
            </a:r>
          </a:p>
          <a:p>
            <a:pPr lvl="2"/>
            <a:r>
              <a:rPr lang="en-US" dirty="0" smtClean="0"/>
              <a:t>Younger </a:t>
            </a:r>
            <a:r>
              <a:rPr lang="en-US" dirty="0"/>
              <a:t>workers tend to have higher unemployment </a:t>
            </a:r>
            <a:r>
              <a:rPr lang="en-US" dirty="0" smtClean="0"/>
              <a:t>rates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smaller than average percentage of black workers graduated from </a:t>
            </a:r>
            <a:r>
              <a:rPr lang="en-US" dirty="0" smtClean="0"/>
              <a:t>college</a:t>
            </a:r>
          </a:p>
          <a:p>
            <a:pPr lvl="1"/>
            <a:r>
              <a:rPr lang="en-US" dirty="0" smtClean="0"/>
              <a:t>Tend </a:t>
            </a:r>
            <a:r>
              <a:rPr lang="en-US" dirty="0"/>
              <a:t>to live in areas harder hit by </a:t>
            </a:r>
            <a:r>
              <a:rPr lang="en-US" dirty="0" smtClean="0"/>
              <a:t>recessions</a:t>
            </a:r>
          </a:p>
          <a:p>
            <a:pPr lvl="1"/>
            <a:r>
              <a:rPr lang="en-US" dirty="0" smtClean="0"/>
              <a:t>Racial discrimination is a contributing factor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116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4 (a)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Unemployment Rates for Various Groups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1925" y="5352342"/>
            <a:ext cx="8831263" cy="1184275"/>
          </a:xfrm>
        </p:spPr>
        <p:txBody>
          <a:bodyPr/>
          <a:lstStyle/>
          <a:p>
            <a:r>
              <a:rPr lang="en-US" dirty="0"/>
              <a:t>Different groups face different unemployment rates. The unemployment rate is higher for black workers than for white workers and higher </a:t>
            </a:r>
            <a:r>
              <a:rPr lang="en-US" dirty="0" smtClean="0"/>
              <a:t>for teenagers </a:t>
            </a:r>
            <a:r>
              <a:rPr lang="en-US" dirty="0"/>
              <a:t>than for those 20 and older.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27990"/>
            <a:ext cx="88201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2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4 (b)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Unemployment Rates for Various Groups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9550" y="5377218"/>
            <a:ext cx="8783638" cy="941032"/>
          </a:xfrm>
        </p:spPr>
        <p:txBody>
          <a:bodyPr/>
          <a:lstStyle/>
          <a:p>
            <a:r>
              <a:rPr lang="en-US" dirty="0"/>
              <a:t>Different groups face different unemployment rates. The unemployment rate is higher for black workers than for white workers and higher </a:t>
            </a:r>
            <a:r>
              <a:rPr lang="en-US" dirty="0" smtClean="0"/>
              <a:t>for teenagers </a:t>
            </a:r>
            <a:r>
              <a:rPr lang="en-US" dirty="0"/>
              <a:t>than for those 20 and older.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61326"/>
            <a:ext cx="87249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7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Unemployment: Occupations </a:t>
            </a:r>
            <a:r>
              <a:rPr lang="en-US" sz="3500" dirty="0"/>
              <a:t>and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Unemployment rate </a:t>
            </a:r>
            <a:r>
              <a:rPr lang="en-US" dirty="0"/>
              <a:t>varies by </a:t>
            </a:r>
            <a:r>
              <a:rPr lang="en-US" dirty="0" smtClean="0"/>
              <a:t>occupation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Professional </a:t>
            </a:r>
            <a:r>
              <a:rPr lang="en-US" dirty="0"/>
              <a:t>and technical </a:t>
            </a:r>
            <a:r>
              <a:rPr lang="en-US" dirty="0" smtClean="0"/>
              <a:t>workers have lower </a:t>
            </a:r>
            <a:r>
              <a:rPr lang="en-US" dirty="0"/>
              <a:t>unemployment </a:t>
            </a:r>
            <a:r>
              <a:rPr lang="en-US" dirty="0" smtClean="0"/>
              <a:t>rates than do blue-collar workers</a:t>
            </a:r>
            <a:endParaRPr lang="en-US" dirty="0"/>
          </a:p>
          <a:p>
            <a:pPr lvl="1">
              <a:defRPr/>
            </a:pPr>
            <a:r>
              <a:rPr lang="en-US" dirty="0"/>
              <a:t>Construction </a:t>
            </a:r>
            <a:r>
              <a:rPr lang="en-US" dirty="0" smtClean="0"/>
              <a:t>workers have high </a:t>
            </a:r>
            <a:r>
              <a:rPr lang="en-US" dirty="0"/>
              <a:t>unemployment rates </a:t>
            </a:r>
            <a:r>
              <a:rPr lang="en-US" dirty="0" smtClean="0"/>
              <a:t>on average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Seasonal</a:t>
            </a:r>
          </a:p>
          <a:p>
            <a:pPr lvl="2">
              <a:defRPr/>
            </a:pPr>
            <a:r>
              <a:rPr lang="en-US" dirty="0" smtClean="0"/>
              <a:t>Subject </a:t>
            </a:r>
            <a:r>
              <a:rPr lang="en-US" dirty="0"/>
              <a:t>to wide swings over the business cycle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398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Unemployment: Occupations </a:t>
            </a:r>
            <a:r>
              <a:rPr lang="en-US" sz="3500" dirty="0"/>
              <a:t>and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Unemployment rate </a:t>
            </a:r>
            <a:r>
              <a:rPr lang="en-US" dirty="0"/>
              <a:t>varies </a:t>
            </a:r>
            <a:r>
              <a:rPr lang="en-US" dirty="0" smtClean="0"/>
              <a:t>across region</a:t>
            </a:r>
          </a:p>
          <a:p>
            <a:pPr lvl="1">
              <a:defRPr/>
            </a:pPr>
            <a:r>
              <a:rPr lang="en-US" dirty="0"/>
              <a:t>Certain occupations dominate labor markets in certain regions</a:t>
            </a:r>
          </a:p>
          <a:p>
            <a:pPr lvl="1">
              <a:defRPr/>
            </a:pPr>
            <a:r>
              <a:rPr lang="en-US" dirty="0" smtClean="0"/>
              <a:t>Varies even </a:t>
            </a:r>
            <a:r>
              <a:rPr lang="en-US" dirty="0"/>
              <a:t>within a state </a:t>
            </a:r>
          </a:p>
          <a:p>
            <a:pPr>
              <a:defRPr/>
            </a:pPr>
            <a:r>
              <a:rPr lang="en-US" dirty="0"/>
              <a:t>National unemployment rate </a:t>
            </a:r>
          </a:p>
          <a:p>
            <a:pPr lvl="1">
              <a:defRPr/>
            </a:pPr>
            <a:r>
              <a:rPr lang="en-US" dirty="0"/>
              <a:t>Masks differences across the country</a:t>
            </a:r>
          </a:p>
          <a:p>
            <a:pPr lvl="1">
              <a:defRPr/>
            </a:pPr>
            <a:r>
              <a:rPr lang="en-US" dirty="0"/>
              <a:t>Masks differences across an individual state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Unemployment Rates Differ Across U.S. Metropolitan </a:t>
            </a:r>
            <a:endParaRPr lang="en-US" dirty="0" smtClean="0"/>
          </a:p>
          <a:p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98" y="840797"/>
            <a:ext cx="4940489" cy="552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2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27" y="60325"/>
            <a:ext cx="8393373" cy="865188"/>
          </a:xfrm>
        </p:spPr>
        <p:txBody>
          <a:bodyPr/>
          <a:lstStyle/>
          <a:p>
            <a:r>
              <a:rPr lang="en-US" dirty="0"/>
              <a:t>International </a:t>
            </a:r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Unemployment </a:t>
            </a:r>
            <a:r>
              <a:rPr lang="en-US" dirty="0" smtClean="0"/>
              <a:t>trends, last three decades</a:t>
            </a:r>
            <a:endParaRPr lang="en-US" dirty="0"/>
          </a:p>
          <a:p>
            <a:pPr lvl="1"/>
            <a:r>
              <a:rPr lang="en-US" dirty="0" smtClean="0"/>
              <a:t>Before the Great Recession</a:t>
            </a:r>
          </a:p>
          <a:p>
            <a:pPr lvl="2"/>
            <a:r>
              <a:rPr lang="en-US" dirty="0" smtClean="0"/>
              <a:t>Down </a:t>
            </a:r>
            <a:r>
              <a:rPr lang="en-US" dirty="0"/>
              <a:t>in the </a:t>
            </a:r>
            <a:r>
              <a:rPr lang="en-US" dirty="0" smtClean="0"/>
              <a:t>U.S., up </a:t>
            </a:r>
            <a:r>
              <a:rPr lang="en-US" dirty="0"/>
              <a:t>in Japan, and remained high in </a:t>
            </a:r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During </a:t>
            </a:r>
            <a:r>
              <a:rPr lang="en-US" dirty="0"/>
              <a:t>the Great Recession </a:t>
            </a:r>
            <a:r>
              <a:rPr lang="en-US" dirty="0" smtClean="0"/>
              <a:t>of 2007–2009</a:t>
            </a:r>
          </a:p>
          <a:p>
            <a:pPr lvl="2"/>
            <a:r>
              <a:rPr lang="en-US" dirty="0" smtClean="0"/>
              <a:t>Spiked </a:t>
            </a:r>
            <a:r>
              <a:rPr lang="en-US" dirty="0"/>
              <a:t>in the </a:t>
            </a:r>
            <a:r>
              <a:rPr lang="en-US" dirty="0" smtClean="0"/>
              <a:t>U.S., </a:t>
            </a:r>
            <a:r>
              <a:rPr lang="en-US" dirty="0"/>
              <a:t>even briefly </a:t>
            </a:r>
            <a:r>
              <a:rPr lang="en-US" dirty="0" smtClean="0"/>
              <a:t>exceeding the </a:t>
            </a:r>
            <a:r>
              <a:rPr lang="en-US" dirty="0"/>
              <a:t>average in </a:t>
            </a:r>
            <a:r>
              <a:rPr lang="en-US" dirty="0" smtClean="0"/>
              <a:t>Europe</a:t>
            </a:r>
          </a:p>
          <a:p>
            <a:pPr lvl="2"/>
            <a:r>
              <a:rPr lang="en-US" dirty="0" smtClean="0"/>
              <a:t>Relatively low </a:t>
            </a:r>
            <a:r>
              <a:rPr lang="en-US" dirty="0"/>
              <a:t>in </a:t>
            </a:r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Recent </a:t>
            </a:r>
            <a:r>
              <a:rPr lang="en-US" dirty="0"/>
              <a:t>years, </a:t>
            </a:r>
            <a:r>
              <a:rPr lang="en-US" dirty="0" smtClean="0"/>
              <a:t>the U.S</a:t>
            </a:r>
            <a:r>
              <a:rPr lang="en-US" dirty="0"/>
              <a:t>. rate has </a:t>
            </a:r>
            <a:r>
              <a:rPr lang="en-US" dirty="0" smtClean="0"/>
              <a:t>dropped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831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27" y="60325"/>
            <a:ext cx="8393373" cy="865188"/>
          </a:xfrm>
        </p:spPr>
        <p:txBody>
          <a:bodyPr/>
          <a:lstStyle/>
          <a:p>
            <a:r>
              <a:rPr lang="en-US" dirty="0"/>
              <a:t>International </a:t>
            </a:r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Unemployment </a:t>
            </a:r>
            <a:r>
              <a:rPr lang="en-US" dirty="0" smtClean="0"/>
              <a:t>trends, last three decades</a:t>
            </a:r>
            <a:endParaRPr lang="en-US" dirty="0"/>
          </a:p>
          <a:p>
            <a:pPr lvl="1"/>
            <a:r>
              <a:rPr lang="en-US" dirty="0" smtClean="0"/>
              <a:t>US, average 6.4%</a:t>
            </a:r>
          </a:p>
          <a:p>
            <a:pPr lvl="1"/>
            <a:r>
              <a:rPr lang="en-US" dirty="0" smtClean="0"/>
              <a:t>Europe, average 8.3%</a:t>
            </a:r>
            <a:endParaRPr lang="en-US" dirty="0"/>
          </a:p>
          <a:p>
            <a:pPr lvl="2"/>
            <a:r>
              <a:rPr lang="en-US" dirty="0" smtClean="0"/>
              <a:t>Higher ratio </a:t>
            </a:r>
            <a:r>
              <a:rPr lang="en-US" dirty="0"/>
              <a:t>of unemployment benefits to average </a:t>
            </a:r>
            <a:r>
              <a:rPr lang="en-US" dirty="0" smtClean="0"/>
              <a:t>pay</a:t>
            </a:r>
          </a:p>
          <a:p>
            <a:pPr lvl="2"/>
            <a:r>
              <a:rPr lang="en-US" dirty="0" smtClean="0"/>
              <a:t>Unemployment </a:t>
            </a:r>
            <a:r>
              <a:rPr lang="en-US" dirty="0"/>
              <a:t>benefits last </a:t>
            </a:r>
            <a:r>
              <a:rPr lang="en-US" dirty="0" smtClean="0"/>
              <a:t>longer</a:t>
            </a:r>
          </a:p>
          <a:p>
            <a:pPr lvl="2"/>
            <a:r>
              <a:rPr lang="en-US" dirty="0" smtClean="0"/>
              <a:t>Government regulations: difficult to fire workers</a:t>
            </a:r>
          </a:p>
          <a:p>
            <a:pPr lvl="1"/>
            <a:r>
              <a:rPr lang="en-US" dirty="0"/>
              <a:t>Japan, average 3.5</a:t>
            </a:r>
            <a:r>
              <a:rPr lang="en-US" dirty="0" smtClean="0"/>
              <a:t>% </a:t>
            </a:r>
            <a:endParaRPr lang="en-US" dirty="0"/>
          </a:p>
          <a:p>
            <a:pPr lvl="2"/>
            <a:r>
              <a:rPr lang="en-US" dirty="0"/>
              <a:t>Job security for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337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50" dirty="0"/>
              <a:t>Unemployment: Its </a:t>
            </a:r>
            <a:r>
              <a:rPr lang="en-US" sz="3550" dirty="0" smtClean="0"/>
              <a:t>Measure and </a:t>
            </a:r>
            <a:r>
              <a:rPr lang="en-US" sz="3550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Unemployment</a:t>
            </a:r>
          </a:p>
          <a:p>
            <a:pPr lvl="1"/>
            <a:r>
              <a:rPr lang="en-US" dirty="0"/>
              <a:t>Personal </a:t>
            </a:r>
            <a:r>
              <a:rPr lang="en-US" dirty="0" smtClean="0"/>
              <a:t>costs</a:t>
            </a:r>
          </a:p>
          <a:p>
            <a:pPr lvl="2"/>
            <a:r>
              <a:rPr lang="en-US" dirty="0" smtClean="0"/>
              <a:t>Loss of a steady paycheck</a:t>
            </a:r>
          </a:p>
          <a:p>
            <a:pPr lvl="2"/>
            <a:r>
              <a:rPr lang="en-US" dirty="0" smtClean="0"/>
              <a:t>Loss of self-esteem</a:t>
            </a:r>
          </a:p>
          <a:p>
            <a:pPr lvl="2"/>
            <a:r>
              <a:rPr lang="en-US" dirty="0" smtClean="0"/>
              <a:t>Loss of social connections to coworkers</a:t>
            </a:r>
          </a:p>
          <a:p>
            <a:pPr lvl="2"/>
            <a:r>
              <a:rPr lang="en-US" dirty="0" smtClean="0"/>
              <a:t>Health costs</a:t>
            </a:r>
            <a:endParaRPr lang="en-US" dirty="0"/>
          </a:p>
          <a:p>
            <a:pPr lvl="1"/>
            <a:r>
              <a:rPr lang="en-US" dirty="0"/>
              <a:t>Cost on the </a:t>
            </a:r>
            <a:r>
              <a:rPr lang="en-US" dirty="0" smtClean="0"/>
              <a:t>economy</a:t>
            </a:r>
          </a:p>
          <a:p>
            <a:pPr lvl="2"/>
            <a:r>
              <a:rPr lang="en-US" dirty="0" smtClean="0"/>
              <a:t>Fewer goods and services are being produced</a:t>
            </a:r>
          </a:p>
          <a:p>
            <a:pPr lvl="2"/>
            <a:r>
              <a:rPr lang="en-US" dirty="0" smtClean="0"/>
              <a:t>Loss of the resource, labor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26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Unemployment Rates Increased After the Global Financial Crisis of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" y="1743999"/>
            <a:ext cx="8911988" cy="365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9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unemployed in February 2015</a:t>
            </a:r>
            <a:endParaRPr lang="en-US" dirty="0"/>
          </a:p>
          <a:p>
            <a:pPr lvl="1"/>
            <a:r>
              <a:rPr lang="en-US" dirty="0" smtClean="0"/>
              <a:t>52% lost </a:t>
            </a:r>
            <a:r>
              <a:rPr lang="en-US" dirty="0"/>
              <a:t>their previous </a:t>
            </a:r>
            <a:r>
              <a:rPr lang="en-US" dirty="0" smtClean="0"/>
              <a:t>job</a:t>
            </a:r>
          </a:p>
          <a:p>
            <a:pPr lvl="1"/>
            <a:r>
              <a:rPr lang="en-US" dirty="0" smtClean="0"/>
              <a:t>8% quit</a:t>
            </a:r>
          </a:p>
          <a:p>
            <a:pPr lvl="1"/>
            <a:r>
              <a:rPr lang="en-US" dirty="0" smtClean="0"/>
              <a:t>12% </a:t>
            </a:r>
            <a:r>
              <a:rPr lang="en-US" dirty="0"/>
              <a:t>entered the labor </a:t>
            </a:r>
            <a:r>
              <a:rPr lang="en-US" dirty="0" smtClean="0"/>
              <a:t>market for </a:t>
            </a:r>
            <a:r>
              <a:rPr lang="en-US" dirty="0"/>
              <a:t>the first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28% </a:t>
            </a:r>
            <a:r>
              <a:rPr lang="en-US" dirty="0"/>
              <a:t>reentered the labor </a:t>
            </a:r>
            <a:r>
              <a:rPr lang="en-US" dirty="0" smtClean="0"/>
              <a:t>market</a:t>
            </a:r>
          </a:p>
          <a:p>
            <a:pPr lvl="1"/>
            <a:r>
              <a:rPr lang="en-US" dirty="0"/>
              <a:t>Overall, 48% were unemployed either because they </a:t>
            </a:r>
            <a:r>
              <a:rPr lang="en-US" dirty="0" smtClean="0"/>
              <a:t>quit jobs </a:t>
            </a:r>
            <a:r>
              <a:rPr lang="en-US" dirty="0"/>
              <a:t>or because they were just joining or rejoining the labor </a:t>
            </a:r>
            <a:r>
              <a:rPr lang="en-US" dirty="0" smtClean="0"/>
              <a:t>force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023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sources of unemployment</a:t>
            </a:r>
          </a:p>
          <a:p>
            <a:pPr lvl="1"/>
            <a:r>
              <a:rPr lang="en-US" dirty="0"/>
              <a:t>Frictional, seasonal, structural, and cyclical</a:t>
            </a:r>
          </a:p>
          <a:p>
            <a:r>
              <a:rPr lang="en-US" dirty="0" smtClean="0"/>
              <a:t>Frictional </a:t>
            </a:r>
            <a:r>
              <a:rPr lang="en-US" dirty="0"/>
              <a:t>unemployment</a:t>
            </a:r>
          </a:p>
          <a:p>
            <a:pPr lvl="1"/>
            <a:r>
              <a:rPr lang="en-US" dirty="0"/>
              <a:t>Bring together employers and job seekers</a:t>
            </a:r>
          </a:p>
          <a:p>
            <a:pPr lvl="1"/>
            <a:r>
              <a:rPr lang="en-US" dirty="0"/>
              <a:t>Doesn’t last long</a:t>
            </a:r>
          </a:p>
          <a:p>
            <a:pPr lvl="1"/>
            <a:r>
              <a:rPr lang="en-US" dirty="0" smtClean="0"/>
              <a:t>Provides better </a:t>
            </a:r>
            <a:r>
              <a:rPr lang="en-US" dirty="0"/>
              <a:t>match </a:t>
            </a:r>
            <a:r>
              <a:rPr lang="en-US" dirty="0" smtClean="0"/>
              <a:t>of workers </a:t>
            </a:r>
            <a:r>
              <a:rPr lang="en-US" dirty="0"/>
              <a:t>and jobs</a:t>
            </a:r>
          </a:p>
          <a:p>
            <a:r>
              <a:rPr lang="en-US" dirty="0"/>
              <a:t>Seasonal unemployment</a:t>
            </a:r>
          </a:p>
          <a:p>
            <a:pPr lvl="1"/>
            <a:r>
              <a:rPr lang="en-US" dirty="0"/>
              <a:t>Seasonal changes in labor demand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064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Structural unemployment</a:t>
            </a:r>
          </a:p>
          <a:p>
            <a:pPr lvl="1">
              <a:defRPr/>
            </a:pPr>
            <a:r>
              <a:rPr lang="en-US" dirty="0"/>
              <a:t>Mismatch of skills or geographic location </a:t>
            </a:r>
          </a:p>
          <a:p>
            <a:pPr lvl="1">
              <a:defRPr/>
            </a:pPr>
            <a:r>
              <a:rPr lang="en-US" dirty="0"/>
              <a:t>Occurs because changes in tastes, technology, taxes, and competition </a:t>
            </a:r>
          </a:p>
          <a:p>
            <a:pPr lvl="2">
              <a:defRPr/>
            </a:pPr>
            <a:r>
              <a:rPr lang="en-US" dirty="0"/>
              <a:t>Reduce the demand for certain skills</a:t>
            </a:r>
          </a:p>
          <a:p>
            <a:pPr lvl="2">
              <a:defRPr/>
            </a:pPr>
            <a:r>
              <a:rPr lang="en-US" dirty="0"/>
              <a:t>Increase the demand for other skills</a:t>
            </a:r>
          </a:p>
          <a:p>
            <a:pPr>
              <a:defRPr/>
            </a:pPr>
            <a:r>
              <a:rPr lang="en-US" dirty="0"/>
              <a:t>Cyclical </a:t>
            </a:r>
            <a:r>
              <a:rPr lang="en-US" dirty="0" smtClean="0"/>
              <a:t>unemployment</a:t>
            </a:r>
          </a:p>
          <a:p>
            <a:pPr lvl="1">
              <a:defRPr/>
            </a:pPr>
            <a:r>
              <a:rPr lang="en-US" dirty="0" smtClean="0"/>
              <a:t>Fluctuates with the business cycle</a:t>
            </a:r>
            <a:endParaRPr lang="en-US" dirty="0"/>
          </a:p>
          <a:p>
            <a:pPr lvl="2">
              <a:defRPr/>
            </a:pPr>
            <a:r>
              <a:rPr lang="en-US" dirty="0"/>
              <a:t>Increases during recessions</a:t>
            </a:r>
          </a:p>
          <a:p>
            <a:pPr lvl="2">
              <a:defRPr/>
            </a:pPr>
            <a:r>
              <a:rPr lang="en-US" dirty="0"/>
              <a:t>Decreases during expansions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0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Unemployment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unemployment issues</a:t>
            </a:r>
          </a:p>
          <a:p>
            <a:pPr lvl="1"/>
            <a:r>
              <a:rPr lang="en-US" dirty="0" smtClean="0"/>
              <a:t>Full employment</a:t>
            </a:r>
          </a:p>
          <a:p>
            <a:pPr lvl="1"/>
            <a:r>
              <a:rPr lang="en-US" dirty="0" smtClean="0"/>
              <a:t>Unemployment compensation</a:t>
            </a:r>
          </a:p>
          <a:p>
            <a:pPr lvl="1"/>
            <a:r>
              <a:rPr lang="en-US" dirty="0" smtClean="0"/>
              <a:t>Problems with official unemployment figures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960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Full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employment</a:t>
            </a:r>
          </a:p>
          <a:p>
            <a:pPr lvl="1"/>
            <a:r>
              <a:rPr lang="en-US" dirty="0" smtClean="0"/>
              <a:t>Employment level when there is no </a:t>
            </a:r>
            <a:r>
              <a:rPr lang="en-US" dirty="0"/>
              <a:t>cyclical unemployment</a:t>
            </a:r>
          </a:p>
          <a:p>
            <a:pPr lvl="1"/>
            <a:r>
              <a:rPr lang="en-US" dirty="0"/>
              <a:t>Some </a:t>
            </a:r>
            <a:r>
              <a:rPr lang="en-US" dirty="0" smtClean="0"/>
              <a:t>unemployment still exists</a:t>
            </a:r>
            <a:endParaRPr lang="en-US" dirty="0"/>
          </a:p>
          <a:p>
            <a:pPr lvl="2"/>
            <a:r>
              <a:rPr lang="en-US" dirty="0" smtClean="0"/>
              <a:t>Frictional, structural, seasonal  </a:t>
            </a:r>
            <a:endParaRPr lang="en-US" dirty="0"/>
          </a:p>
          <a:p>
            <a:pPr lvl="1"/>
            <a:r>
              <a:rPr lang="en-US" dirty="0" smtClean="0"/>
              <a:t>4%-6% unemployment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69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Unemployment benefits</a:t>
            </a:r>
          </a:p>
          <a:p>
            <a:pPr lvl="1"/>
            <a:r>
              <a:rPr lang="en-US" dirty="0"/>
              <a:t>Cash transfers to those </a:t>
            </a:r>
            <a:r>
              <a:rPr lang="en-US" dirty="0" smtClean="0"/>
              <a:t>who lose </a:t>
            </a:r>
            <a:r>
              <a:rPr lang="en-US" dirty="0"/>
              <a:t>their jobs and </a:t>
            </a:r>
            <a:r>
              <a:rPr lang="en-US" dirty="0" smtClean="0"/>
              <a:t>actively seek employment</a:t>
            </a:r>
          </a:p>
          <a:p>
            <a:pPr lvl="1"/>
            <a:r>
              <a:rPr lang="en-US" dirty="0"/>
              <a:t>Replace about half of take-home </a:t>
            </a:r>
            <a:r>
              <a:rPr lang="en-US" dirty="0" smtClean="0"/>
              <a:t>pay</a:t>
            </a:r>
          </a:p>
          <a:p>
            <a:pPr lvl="2"/>
            <a:r>
              <a:rPr lang="en-US" dirty="0" smtClean="0"/>
              <a:t>Between $235 - $700 per week</a:t>
            </a:r>
          </a:p>
          <a:p>
            <a:pPr lvl="1"/>
            <a:r>
              <a:rPr lang="en-US" dirty="0" smtClean="0"/>
              <a:t>Criteria</a:t>
            </a:r>
            <a:r>
              <a:rPr lang="en-US" dirty="0"/>
              <a:t>: lost job and looking for work</a:t>
            </a:r>
          </a:p>
          <a:p>
            <a:pPr lvl="1"/>
            <a:r>
              <a:rPr lang="en-US" dirty="0"/>
              <a:t>Time limit: 6 months </a:t>
            </a:r>
          </a:p>
          <a:p>
            <a:pPr lvl="2"/>
            <a:r>
              <a:rPr lang="en-US" dirty="0"/>
              <a:t>Longer during recessions</a:t>
            </a:r>
          </a:p>
          <a:p>
            <a:pPr lvl="2"/>
            <a:r>
              <a:rPr lang="en-US" dirty="0"/>
              <a:t>Up to two years following the Great </a:t>
            </a:r>
            <a:r>
              <a:rPr lang="en-US" dirty="0" smtClean="0"/>
              <a:t>Recession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96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Unemployment benefits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reduce the incentive to find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Possibility of fraud</a:t>
            </a:r>
          </a:p>
          <a:p>
            <a:pPr lvl="1"/>
            <a:r>
              <a:rPr lang="en-US" dirty="0" smtClean="0"/>
              <a:t>Better match: </a:t>
            </a:r>
            <a:r>
              <a:rPr lang="en-US" dirty="0"/>
              <a:t>job skills </a:t>
            </a:r>
            <a:r>
              <a:rPr lang="en-US" dirty="0" smtClean="0"/>
              <a:t>- </a:t>
            </a:r>
            <a:r>
              <a:rPr lang="en-US" dirty="0"/>
              <a:t>job </a:t>
            </a:r>
            <a:r>
              <a:rPr lang="en-US" dirty="0" smtClean="0"/>
              <a:t>requirements</a:t>
            </a:r>
          </a:p>
          <a:p>
            <a:r>
              <a:rPr lang="en-US" dirty="0"/>
              <a:t>Do not qualify for unemployment benefits</a:t>
            </a:r>
          </a:p>
          <a:p>
            <a:pPr lvl="1"/>
            <a:r>
              <a:rPr lang="en-US" dirty="0"/>
              <a:t>Those entering or reentering the labor force </a:t>
            </a:r>
          </a:p>
          <a:p>
            <a:pPr lvl="1"/>
            <a:r>
              <a:rPr lang="en-US" dirty="0"/>
              <a:t>Those who quit their last job </a:t>
            </a:r>
          </a:p>
          <a:p>
            <a:pPr lvl="1"/>
            <a:r>
              <a:rPr lang="en-US" dirty="0"/>
              <a:t>Those fired for just cause</a:t>
            </a:r>
          </a:p>
          <a:p>
            <a:pPr lvl="2"/>
            <a:r>
              <a:rPr lang="en-US" dirty="0"/>
              <a:t>Such as excessive absenteeism or </a:t>
            </a:r>
            <a:r>
              <a:rPr lang="en-US" dirty="0" smtClean="0"/>
              <a:t>theft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2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Problems, </a:t>
            </a:r>
            <a:r>
              <a:rPr lang="en-US" sz="3500" dirty="0"/>
              <a:t>Official Unemployment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arginally </a:t>
            </a:r>
            <a:r>
              <a:rPr lang="en-US" dirty="0"/>
              <a:t>attached to the labor force </a:t>
            </a:r>
            <a:endParaRPr lang="en-US" dirty="0" smtClean="0"/>
          </a:p>
          <a:p>
            <a:pPr lvl="1"/>
            <a:r>
              <a:rPr lang="en-US" dirty="0"/>
              <a:t>Discouraged workers</a:t>
            </a:r>
          </a:p>
          <a:p>
            <a:pPr lvl="2"/>
            <a:r>
              <a:rPr lang="en-US" dirty="0"/>
              <a:t>Dropped out of labor force in frustration </a:t>
            </a:r>
          </a:p>
          <a:p>
            <a:pPr lvl="1"/>
            <a:r>
              <a:rPr lang="en-US" dirty="0" smtClean="0"/>
              <a:t>Sidetracked workers </a:t>
            </a:r>
          </a:p>
          <a:p>
            <a:pPr lvl="2"/>
            <a:r>
              <a:rPr lang="en-US" dirty="0" smtClean="0"/>
              <a:t>Wanted </a:t>
            </a:r>
            <a:r>
              <a:rPr lang="en-US" dirty="0"/>
              <a:t>a job but did not look for work in the prior four </a:t>
            </a:r>
            <a:r>
              <a:rPr lang="en-US" dirty="0" smtClean="0"/>
              <a:t>weeks</a:t>
            </a:r>
          </a:p>
          <a:p>
            <a:pPr lvl="2"/>
            <a:r>
              <a:rPr lang="en-US" dirty="0" smtClean="0"/>
              <a:t>Faced </a:t>
            </a:r>
            <a:r>
              <a:rPr lang="en-US" dirty="0"/>
              <a:t>transportation problems, family problems, or other </a:t>
            </a:r>
            <a:r>
              <a:rPr lang="en-US" dirty="0" smtClean="0"/>
              <a:t>personal issues</a:t>
            </a:r>
          </a:p>
          <a:p>
            <a:pPr lvl="1"/>
            <a:r>
              <a:rPr lang="en-US" dirty="0" smtClean="0"/>
              <a:t>Not counted as unemployed – understates unemployment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516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Problems, </a:t>
            </a:r>
            <a:r>
              <a:rPr lang="en-US" sz="3500" dirty="0"/>
              <a:t>Official Unemployment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Underemployed workers</a:t>
            </a:r>
            <a:endParaRPr lang="en-US" dirty="0"/>
          </a:p>
          <a:p>
            <a:pPr lvl="1"/>
            <a:r>
              <a:rPr lang="en-US" dirty="0" smtClean="0"/>
              <a:t>Works only </a:t>
            </a:r>
            <a:r>
              <a:rPr lang="en-US" dirty="0"/>
              <a:t>part-time </a:t>
            </a:r>
            <a:r>
              <a:rPr lang="en-US" dirty="0" smtClean="0"/>
              <a:t>even though they want to work full-time</a:t>
            </a:r>
            <a:endParaRPr lang="en-US" dirty="0"/>
          </a:p>
          <a:p>
            <a:pPr lvl="1"/>
            <a:r>
              <a:rPr lang="en-US" dirty="0" smtClean="0"/>
              <a:t>Work but are overqualified for the job</a:t>
            </a:r>
          </a:p>
          <a:p>
            <a:pPr lvl="1"/>
            <a:r>
              <a:rPr lang="en-US" dirty="0" smtClean="0"/>
              <a:t>Counted as employed – understates unemployment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02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Civilian noninstitutional </a:t>
            </a:r>
            <a:r>
              <a:rPr lang="en-US" dirty="0"/>
              <a:t>adult population</a:t>
            </a:r>
          </a:p>
          <a:p>
            <a:pPr lvl="1"/>
            <a:r>
              <a:rPr lang="en-US" sz="3000" dirty="0"/>
              <a:t>Adult population</a:t>
            </a:r>
          </a:p>
          <a:p>
            <a:pPr lvl="1"/>
            <a:r>
              <a:rPr lang="en-US" sz="3000" dirty="0" smtClean="0"/>
              <a:t>All </a:t>
            </a:r>
            <a:r>
              <a:rPr lang="en-US" sz="3000" dirty="0"/>
              <a:t>civilians 16 years of age and older</a:t>
            </a:r>
          </a:p>
          <a:p>
            <a:pPr lvl="1"/>
            <a:r>
              <a:rPr lang="en-US" sz="3000" dirty="0"/>
              <a:t>Except those in prison, in mental </a:t>
            </a:r>
            <a:r>
              <a:rPr lang="en-US" sz="3000" dirty="0" smtClean="0"/>
              <a:t>hospitals, </a:t>
            </a:r>
            <a:r>
              <a:rPr lang="en-US" sz="3000" dirty="0"/>
              <a:t>or in homes for the aged</a:t>
            </a:r>
          </a:p>
          <a:p>
            <a:pPr lvl="1">
              <a:defRPr/>
            </a:pPr>
            <a:r>
              <a:rPr lang="en-US" sz="3000" dirty="0" smtClean="0"/>
              <a:t>Not </a:t>
            </a:r>
            <a:r>
              <a:rPr lang="en-US" sz="3000" dirty="0"/>
              <a:t>in the </a:t>
            </a:r>
            <a:r>
              <a:rPr lang="en-US" sz="3000" dirty="0" smtClean="0"/>
              <a:t>military</a:t>
            </a:r>
          </a:p>
          <a:p>
            <a:r>
              <a:rPr lang="en-US" dirty="0"/>
              <a:t>Labor force</a:t>
            </a:r>
          </a:p>
          <a:p>
            <a:pPr lvl="1"/>
            <a:r>
              <a:rPr lang="en-US" sz="3000" dirty="0"/>
              <a:t>People in the adult population that are working or looking for work</a:t>
            </a:r>
          </a:p>
          <a:p>
            <a:pPr marL="457200" lvl="1" indent="0">
              <a:buNone/>
            </a:pPr>
            <a:r>
              <a:rPr lang="en-US" sz="3000" dirty="0" smtClean="0"/>
              <a:t>= Employed </a:t>
            </a:r>
            <a:r>
              <a:rPr lang="en-US" sz="3000" dirty="0"/>
              <a:t>+ </a:t>
            </a:r>
            <a:r>
              <a:rPr lang="en-US" sz="3000" dirty="0" smtClean="0"/>
              <a:t>Unemployed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251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Problems, </a:t>
            </a:r>
            <a:r>
              <a:rPr lang="en-US" sz="3500" dirty="0"/>
              <a:t>Official Unemployment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do not really want a job but look for one</a:t>
            </a:r>
          </a:p>
          <a:p>
            <a:pPr lvl="1"/>
            <a:r>
              <a:rPr lang="en-US" dirty="0" smtClean="0"/>
              <a:t>Just to qualify for unemployment </a:t>
            </a:r>
            <a:r>
              <a:rPr lang="en-US" dirty="0"/>
              <a:t>insurance benefits </a:t>
            </a:r>
            <a:r>
              <a:rPr lang="en-US" dirty="0" smtClean="0"/>
              <a:t>or welfare</a:t>
            </a:r>
          </a:p>
          <a:p>
            <a:pPr lvl="1"/>
            <a:r>
              <a:rPr lang="en-US" dirty="0" smtClean="0"/>
              <a:t>Counted as unemployed - overstates </a:t>
            </a:r>
            <a:r>
              <a:rPr lang="en-US" dirty="0"/>
              <a:t>actual </a:t>
            </a:r>
            <a:r>
              <a:rPr lang="en-US" dirty="0" smtClean="0"/>
              <a:t>unemployment</a:t>
            </a:r>
          </a:p>
          <a:p>
            <a:r>
              <a:rPr lang="en-US" dirty="0" smtClean="0"/>
              <a:t>People who </a:t>
            </a:r>
            <a:r>
              <a:rPr lang="en-US" dirty="0"/>
              <a:t>would prefer to work part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But can </a:t>
            </a:r>
            <a:r>
              <a:rPr lang="en-US" dirty="0"/>
              <a:t>find only full-time </a:t>
            </a:r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454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Problems, </a:t>
            </a:r>
            <a:r>
              <a:rPr lang="en-US" sz="3500" dirty="0"/>
              <a:t>Official Unemployment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forced to work </a:t>
            </a:r>
            <a:r>
              <a:rPr lang="en-US" dirty="0"/>
              <a:t>overtime and weekends </a:t>
            </a:r>
            <a:endParaRPr lang="en-US" dirty="0" smtClean="0"/>
          </a:p>
          <a:p>
            <a:pPr lvl="1"/>
            <a:r>
              <a:rPr lang="en-US" dirty="0" smtClean="0"/>
              <a:t>Would </a:t>
            </a:r>
            <a:r>
              <a:rPr lang="en-US" dirty="0"/>
              <a:t>prefer to work </a:t>
            </a:r>
            <a:r>
              <a:rPr lang="en-US" dirty="0" smtClean="0"/>
              <a:t>less</a:t>
            </a:r>
          </a:p>
          <a:p>
            <a:r>
              <a:rPr lang="en-US" dirty="0" smtClean="0"/>
              <a:t>People </a:t>
            </a:r>
            <a:r>
              <a:rPr lang="en-US" dirty="0"/>
              <a:t>in the underground economy </a:t>
            </a:r>
            <a:endParaRPr lang="en-US" dirty="0" smtClean="0"/>
          </a:p>
          <a:p>
            <a:pPr lvl="1"/>
            <a:r>
              <a:rPr lang="en-US" dirty="0" smtClean="0"/>
              <a:t>Not admitting </a:t>
            </a:r>
            <a:r>
              <a:rPr lang="en-US" dirty="0"/>
              <a:t>they have jobs </a:t>
            </a:r>
            <a:r>
              <a:rPr lang="en-US" dirty="0" smtClean="0"/>
              <a:t>because </a:t>
            </a:r>
            <a:r>
              <a:rPr lang="en-US" dirty="0"/>
              <a:t>they are breaking the </a:t>
            </a:r>
            <a:r>
              <a:rPr lang="en-US" dirty="0" smtClean="0"/>
              <a:t>law or could not collect unemployment or welfare benefits</a:t>
            </a:r>
            <a:endParaRPr lang="en-US" dirty="0"/>
          </a:p>
          <a:p>
            <a:r>
              <a:rPr lang="en-US" dirty="0" smtClean="0"/>
              <a:t>But on balance official </a:t>
            </a:r>
            <a:r>
              <a:rPr lang="en-US" dirty="0"/>
              <a:t>unemployment figures </a:t>
            </a:r>
            <a:endParaRPr lang="en-US" dirty="0" smtClean="0"/>
          </a:p>
          <a:p>
            <a:pPr lvl="1"/>
            <a:r>
              <a:rPr lang="en-US" dirty="0" smtClean="0"/>
              <a:t>Tend to understate unemployment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535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Inflation: Its Measure and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Inflation</a:t>
            </a:r>
          </a:p>
          <a:p>
            <a:pPr lvl="1">
              <a:defRPr/>
            </a:pPr>
            <a:r>
              <a:rPr lang="en-US" dirty="0"/>
              <a:t>Sustained increase in economy’s average price level</a:t>
            </a:r>
          </a:p>
          <a:p>
            <a:pPr>
              <a:defRPr/>
            </a:pPr>
            <a:r>
              <a:rPr lang="en-US" dirty="0"/>
              <a:t>Annual inflation rate</a:t>
            </a:r>
          </a:p>
          <a:p>
            <a:pPr lvl="1">
              <a:defRPr/>
            </a:pPr>
            <a:r>
              <a:rPr lang="en-US" dirty="0"/>
              <a:t>Percentage increase in the average price level from one year to the </a:t>
            </a:r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533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Inflation: Its Measure and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Hyperinflation</a:t>
            </a:r>
          </a:p>
          <a:p>
            <a:pPr lvl="1"/>
            <a:r>
              <a:rPr lang="en-US" dirty="0" smtClean="0"/>
              <a:t>Extremely high inflation</a:t>
            </a:r>
          </a:p>
          <a:p>
            <a:r>
              <a:rPr lang="en-US" dirty="0" smtClean="0"/>
              <a:t>Deflation</a:t>
            </a:r>
          </a:p>
          <a:p>
            <a:pPr lvl="1"/>
            <a:r>
              <a:rPr lang="en-US" dirty="0" smtClean="0"/>
              <a:t>Sustained decrease in price level</a:t>
            </a:r>
          </a:p>
          <a:p>
            <a:r>
              <a:rPr lang="en-US" dirty="0" smtClean="0"/>
              <a:t>Disinflation</a:t>
            </a:r>
            <a:endParaRPr lang="en-US" dirty="0"/>
          </a:p>
          <a:p>
            <a:pPr lvl="1"/>
            <a:r>
              <a:rPr lang="en-US" dirty="0"/>
              <a:t>Reduction in the rate of </a:t>
            </a:r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845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Hyperinflation in Zimbabwe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Zimbabwean dollar, ZD</a:t>
            </a:r>
          </a:p>
          <a:p>
            <a:pPr lvl="1">
              <a:defRPr/>
            </a:pPr>
            <a:r>
              <a:rPr lang="en-US" dirty="0"/>
              <a:t>Was once worth about 1.59 U.S. dollars</a:t>
            </a:r>
          </a:p>
          <a:p>
            <a:pPr>
              <a:defRPr/>
            </a:pPr>
            <a:r>
              <a:rPr lang="en-US" dirty="0"/>
              <a:t>Collapse of the economy, early 2000s</a:t>
            </a:r>
          </a:p>
          <a:p>
            <a:pPr lvl="1">
              <a:defRPr/>
            </a:pPr>
            <a:r>
              <a:rPr lang="en-US" dirty="0"/>
              <a:t>Government tried paying its bills by printing huge amounts of money</a:t>
            </a:r>
          </a:p>
          <a:p>
            <a:pPr lvl="1">
              <a:defRPr/>
            </a:pPr>
            <a:r>
              <a:rPr lang="en-US" dirty="0"/>
              <a:t>Hyperinflation</a:t>
            </a:r>
          </a:p>
          <a:p>
            <a:pPr lvl="1">
              <a:defRPr/>
            </a:pPr>
            <a:r>
              <a:rPr lang="en-US" dirty="0"/>
              <a:t>Price level at the end of </a:t>
            </a:r>
            <a:r>
              <a:rPr lang="en-US" dirty="0" smtClean="0"/>
              <a:t>2008 was 50 </a:t>
            </a:r>
            <a:r>
              <a:rPr lang="en-US" dirty="0"/>
              <a:t>million times higher than at the beginning of </a:t>
            </a:r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Hyperinflation in Zimbabwe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Collapse of the economy, early 2000s</a:t>
            </a:r>
          </a:p>
          <a:p>
            <a:pPr lvl="1">
              <a:defRPr/>
            </a:pPr>
            <a:r>
              <a:rPr lang="en-US" dirty="0" smtClean="0"/>
              <a:t>ZD was cheapening </a:t>
            </a:r>
            <a:r>
              <a:rPr lang="en-US" dirty="0"/>
              <a:t>by the hour</a:t>
            </a:r>
          </a:p>
          <a:p>
            <a:pPr lvl="2">
              <a:defRPr/>
            </a:pPr>
            <a:r>
              <a:rPr lang="en-US" dirty="0"/>
              <a:t>Workers – paid daily - immediately spent their pay before prices climbed more</a:t>
            </a:r>
          </a:p>
          <a:p>
            <a:pPr>
              <a:defRPr/>
            </a:pPr>
            <a:r>
              <a:rPr lang="en-US" dirty="0"/>
              <a:t>Wild inflation</a:t>
            </a:r>
          </a:p>
          <a:p>
            <a:pPr lvl="1">
              <a:defRPr/>
            </a:pPr>
            <a:r>
              <a:rPr lang="en-US" dirty="0"/>
              <a:t>Everyone </a:t>
            </a:r>
            <a:r>
              <a:rPr lang="en-US" dirty="0" smtClean="0"/>
              <a:t>had </a:t>
            </a:r>
            <a:r>
              <a:rPr lang="en-US" dirty="0"/>
              <a:t>trouble keeping up with prices</a:t>
            </a:r>
          </a:p>
          <a:p>
            <a:pPr lvl="2">
              <a:defRPr/>
            </a:pPr>
            <a:r>
              <a:rPr lang="en-US" dirty="0"/>
              <a:t>Different price increases among sellers of the same product</a:t>
            </a:r>
          </a:p>
          <a:p>
            <a:pPr lvl="2">
              <a:defRPr/>
            </a:pPr>
            <a:r>
              <a:rPr lang="en-US" dirty="0"/>
              <a:t>Buyers </a:t>
            </a:r>
            <a:r>
              <a:rPr lang="en-US" dirty="0" smtClean="0"/>
              <a:t>– had to shop </a:t>
            </a:r>
            <a:r>
              <a:rPr lang="en-US" dirty="0"/>
              <a:t>around more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Hyperinflation in Zimbabwe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Government</a:t>
            </a:r>
          </a:p>
          <a:p>
            <a:pPr lvl="1">
              <a:defRPr/>
            </a:pPr>
            <a:r>
              <a:rPr lang="en-US" dirty="0"/>
              <a:t>Printing money at an astounding rate</a:t>
            </a:r>
          </a:p>
          <a:p>
            <a:pPr lvl="1">
              <a:defRPr/>
            </a:pPr>
            <a:r>
              <a:rPr lang="en-US" dirty="0"/>
              <a:t>It took mountains of cash to buy anything</a:t>
            </a:r>
          </a:p>
          <a:p>
            <a:pPr>
              <a:defRPr/>
            </a:pPr>
            <a:r>
              <a:rPr lang="en-US" dirty="0"/>
              <a:t>Central bank</a:t>
            </a:r>
          </a:p>
          <a:p>
            <a:pPr lvl="1">
              <a:defRPr/>
            </a:pPr>
            <a:r>
              <a:rPr lang="en-US" dirty="0"/>
              <a:t>Issued currency in ever higher denominations: $100 trillion dollar note  </a:t>
            </a:r>
          </a:p>
          <a:p>
            <a:pPr lvl="1">
              <a:defRPr/>
            </a:pPr>
            <a:r>
              <a:rPr lang="en-US" dirty="0"/>
              <a:t>Issued an entirely new series of </a:t>
            </a:r>
            <a:r>
              <a:rPr lang="en-US" dirty="0" smtClean="0"/>
              <a:t>notes</a:t>
            </a:r>
          </a:p>
          <a:p>
            <a:pPr lvl="2">
              <a:defRPr/>
            </a:pPr>
            <a:r>
              <a:rPr lang="en-US" dirty="0" smtClean="0"/>
              <a:t>1 new ZD = 1,000,000,000,000 old ZD</a:t>
            </a:r>
            <a:endParaRPr lang="en-US" dirty="0"/>
          </a:p>
          <a:p>
            <a:pPr lvl="1">
              <a:defRPr/>
            </a:pPr>
            <a:r>
              <a:rPr lang="en-US" dirty="0"/>
              <a:t>Facilitated </a:t>
            </a:r>
            <a:r>
              <a:rPr lang="en-US" dirty="0" smtClean="0"/>
              <a:t>transactions but </a:t>
            </a:r>
            <a:r>
              <a:rPr lang="en-US" dirty="0"/>
              <a:t>fed inflation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Hyperinflation in Zimbabwe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Trade</a:t>
            </a:r>
          </a:p>
          <a:p>
            <a:pPr lvl="1">
              <a:defRPr/>
            </a:pPr>
            <a:r>
              <a:rPr lang="en-US" dirty="0"/>
              <a:t>Stable </a:t>
            </a:r>
            <a:r>
              <a:rPr lang="en-US" dirty="0" smtClean="0"/>
              <a:t>currencies: U.S</a:t>
            </a:r>
            <a:r>
              <a:rPr lang="en-US" dirty="0"/>
              <a:t>. dollar, South African rand</a:t>
            </a:r>
          </a:p>
          <a:p>
            <a:pPr lvl="1">
              <a:defRPr/>
            </a:pPr>
            <a:r>
              <a:rPr lang="en-US" dirty="0"/>
              <a:t>Barter  </a:t>
            </a:r>
          </a:p>
          <a:p>
            <a:pPr>
              <a:defRPr/>
            </a:pPr>
            <a:r>
              <a:rPr lang="en-US" dirty="0"/>
              <a:t>Other problems</a:t>
            </a:r>
          </a:p>
          <a:p>
            <a:pPr lvl="1">
              <a:defRPr/>
            </a:pPr>
            <a:r>
              <a:rPr lang="en-US" dirty="0" smtClean="0"/>
              <a:t>Real GDP </a:t>
            </a:r>
            <a:r>
              <a:rPr lang="en-US" dirty="0"/>
              <a:t>plunged 75% between 2006 and 2009</a:t>
            </a:r>
          </a:p>
          <a:p>
            <a:pPr lvl="1">
              <a:defRPr/>
            </a:pPr>
            <a:r>
              <a:rPr lang="en-US" dirty="0"/>
              <a:t>Unemployment rate reached 90%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Hyperinflation in Zimbabwe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Since mid-2009</a:t>
            </a:r>
          </a:p>
          <a:p>
            <a:pPr lvl="1">
              <a:defRPr/>
            </a:pPr>
            <a:r>
              <a:rPr lang="en-US" dirty="0"/>
              <a:t>All transactions </a:t>
            </a:r>
            <a:r>
              <a:rPr lang="en-US" dirty="0" smtClean="0"/>
              <a:t>carried out in </a:t>
            </a:r>
            <a:r>
              <a:rPr lang="en-US" dirty="0"/>
              <a:t>foreign currencies</a:t>
            </a:r>
          </a:p>
          <a:p>
            <a:pPr lvl="2">
              <a:defRPr/>
            </a:pPr>
            <a:r>
              <a:rPr lang="en-US" dirty="0"/>
              <a:t>Local currency (a $100 trillion note = few U.S. pennies) disappeared</a:t>
            </a:r>
          </a:p>
          <a:p>
            <a:pPr lvl="1">
              <a:defRPr/>
            </a:pPr>
            <a:r>
              <a:rPr lang="en-US" dirty="0"/>
              <a:t>Multiple currency </a:t>
            </a:r>
            <a:r>
              <a:rPr lang="en-US" dirty="0" smtClean="0"/>
              <a:t>system</a:t>
            </a:r>
          </a:p>
          <a:p>
            <a:pPr lvl="2">
              <a:defRPr/>
            </a:pPr>
            <a:r>
              <a:rPr lang="en-US" dirty="0" smtClean="0"/>
              <a:t>The U.S. dollar is preferred 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Inflation: single-digit annual growth rate since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Sources of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Demand-pull </a:t>
            </a:r>
            <a:r>
              <a:rPr lang="en-US" dirty="0" smtClean="0"/>
              <a:t>inflation</a:t>
            </a:r>
          </a:p>
          <a:p>
            <a:pPr lvl="1"/>
            <a:r>
              <a:rPr lang="en-US" dirty="0" smtClean="0"/>
              <a:t>Increase in the aggregate demand, </a:t>
            </a:r>
            <a:r>
              <a:rPr lang="en-US" i="1" dirty="0" smtClean="0"/>
              <a:t>AD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government spending</a:t>
            </a:r>
          </a:p>
          <a:p>
            <a:pPr lvl="1"/>
            <a:r>
              <a:rPr lang="en-US" dirty="0"/>
              <a:t>Social programs</a:t>
            </a:r>
          </a:p>
          <a:p>
            <a:r>
              <a:rPr lang="en-US" dirty="0"/>
              <a:t>Cost-push </a:t>
            </a:r>
            <a:r>
              <a:rPr lang="en-US" dirty="0" smtClean="0"/>
              <a:t>inflation</a:t>
            </a:r>
          </a:p>
          <a:p>
            <a:pPr lvl="1"/>
            <a:r>
              <a:rPr lang="en-US" dirty="0" smtClean="0"/>
              <a:t>Decrease </a:t>
            </a:r>
            <a:r>
              <a:rPr lang="en-US" dirty="0"/>
              <a:t>in </a:t>
            </a:r>
            <a:r>
              <a:rPr lang="en-US" dirty="0" smtClean="0"/>
              <a:t>the aggregate supply, </a:t>
            </a:r>
            <a:r>
              <a:rPr lang="en-US" i="1" dirty="0" smtClean="0"/>
              <a:t>AS</a:t>
            </a:r>
            <a:endParaRPr lang="en-US" i="1" dirty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cost of production</a:t>
            </a:r>
          </a:p>
          <a:p>
            <a:pPr lvl="2"/>
            <a:r>
              <a:rPr lang="en-US" dirty="0"/>
              <a:t>Push up the price level</a:t>
            </a:r>
          </a:p>
          <a:p>
            <a:pPr lvl="1"/>
            <a:r>
              <a:rPr lang="en-US" dirty="0"/>
              <a:t>Stagflation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106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Unemployed</a:t>
            </a:r>
          </a:p>
          <a:p>
            <a:pPr lvl="1"/>
            <a:r>
              <a:rPr lang="en-US" dirty="0" smtClean="0"/>
              <a:t>Those who have </a:t>
            </a:r>
            <a:r>
              <a:rPr lang="en-US" dirty="0"/>
              <a:t>no job but want one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have looked for work at least once during the </a:t>
            </a:r>
            <a:r>
              <a:rPr lang="en-US" dirty="0" smtClean="0"/>
              <a:t>preceding four </a:t>
            </a:r>
            <a:r>
              <a:rPr lang="en-US" dirty="0"/>
              <a:t>weeks</a:t>
            </a:r>
            <a:endParaRPr lang="en-US" dirty="0" smtClean="0"/>
          </a:p>
          <a:p>
            <a:r>
              <a:rPr lang="en-US" dirty="0" smtClean="0"/>
              <a:t>Unemployment </a:t>
            </a:r>
            <a:r>
              <a:rPr lang="en-US" dirty="0"/>
              <a:t>rate</a:t>
            </a:r>
          </a:p>
          <a:p>
            <a:pPr lvl="1"/>
            <a:r>
              <a:rPr lang="en-US" dirty="0"/>
              <a:t>Percentage of unemployed in the labor </a:t>
            </a:r>
            <a:r>
              <a:rPr lang="en-US" dirty="0" smtClean="0"/>
              <a:t>force</a:t>
            </a:r>
          </a:p>
          <a:p>
            <a:pPr lvl="1"/>
            <a:r>
              <a:rPr lang="en-US" dirty="0" smtClean="0"/>
              <a:t>Number unemployed divided by number in the labor force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644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Inflation Caused by Shifts of </a:t>
            </a:r>
            <a:r>
              <a:rPr lang="en-US" dirty="0" smtClean="0"/>
              <a:t>AD </a:t>
            </a:r>
            <a:r>
              <a:rPr lang="en-US" dirty="0"/>
              <a:t>and </a:t>
            </a:r>
            <a:r>
              <a:rPr lang="en-US" dirty="0" smtClean="0"/>
              <a:t>AS </a:t>
            </a:r>
            <a:r>
              <a:rPr lang="en-US" dirty="0"/>
              <a:t>Curves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7474" y="5363570"/>
            <a:ext cx="8875713" cy="114641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Panel (a) illustrates demand-pull inflation. An outward shift of the aggregate demand to </a:t>
            </a:r>
            <a:r>
              <a:rPr lang="en-US" i="1" dirty="0">
                <a:solidFill>
                  <a:srgbClr val="000000"/>
                </a:solidFill>
              </a:rPr>
              <a:t>AD′</a:t>
            </a:r>
            <a:r>
              <a:rPr lang="en-US" dirty="0">
                <a:solidFill>
                  <a:srgbClr val="000000"/>
                </a:solidFill>
              </a:rPr>
              <a:t> “pulls” the price level up from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to </a:t>
            </a:r>
            <a:r>
              <a:rPr lang="en-US" i="1" dirty="0">
                <a:solidFill>
                  <a:srgbClr val="000000"/>
                </a:solidFill>
              </a:rPr>
              <a:t>P′. 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Panel </a:t>
            </a:r>
            <a:r>
              <a:rPr lang="en-US" dirty="0">
                <a:solidFill>
                  <a:srgbClr val="000000"/>
                </a:solidFill>
              </a:rPr>
              <a:t>(b) shows cost-push inflation. A decrease of aggregate supply to </a:t>
            </a:r>
            <a:r>
              <a:rPr lang="en-US" i="1" dirty="0">
                <a:solidFill>
                  <a:srgbClr val="000000"/>
                </a:solidFill>
              </a:rPr>
              <a:t>AS′ </a:t>
            </a:r>
            <a:r>
              <a:rPr lang="en-US" dirty="0">
                <a:solidFill>
                  <a:srgbClr val="000000"/>
                </a:solidFill>
              </a:rPr>
              <a:t>“pushes” the price level up from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to </a:t>
            </a:r>
            <a:r>
              <a:rPr lang="en-US" i="1" dirty="0">
                <a:solidFill>
                  <a:srgbClr val="000000"/>
                </a:solidFill>
              </a:rPr>
              <a:t>P′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72113" y="2036168"/>
            <a:ext cx="3173412" cy="2803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9475" y="2061568"/>
            <a:ext cx="3063875" cy="2803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468313" y="4850806"/>
            <a:ext cx="3473450" cy="407987"/>
            <a:chOff x="1393095" y="4866968"/>
            <a:chExt cx="3475213" cy="406873"/>
          </a:xfrm>
        </p:grpSpPr>
        <p:cxnSp>
          <p:nvCxnSpPr>
            <p:cNvPr id="10" name="Straight Connector 7"/>
            <p:cNvCxnSpPr>
              <a:cxnSpLocks noChangeShapeType="1"/>
            </p:cNvCxnSpPr>
            <p:nvPr/>
          </p:nvCxnSpPr>
          <p:spPr bwMode="auto">
            <a:xfrm flipV="1">
              <a:off x="1805050" y="4866968"/>
              <a:ext cx="3063258" cy="191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2909455" y="4904509"/>
              <a:ext cx="1954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Aggregate output</a:t>
              </a: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1393095" y="490450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117475" y="2072681"/>
            <a:ext cx="774700" cy="2781300"/>
            <a:chOff x="1043050" y="2088078"/>
            <a:chExt cx="774670" cy="2781598"/>
          </a:xfrm>
        </p:grpSpPr>
        <p:cxnSp>
          <p:nvCxnSpPr>
            <p:cNvPr id="14" name="Straight Connector 5"/>
            <p:cNvCxnSpPr>
              <a:cxnSpLocks noChangeShapeType="1"/>
            </p:cNvCxnSpPr>
            <p:nvPr/>
          </p:nvCxnSpPr>
          <p:spPr bwMode="auto">
            <a:xfrm rot="5400000">
              <a:off x="433450" y="3485407"/>
              <a:ext cx="2766951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1043050" y="2088078"/>
              <a:ext cx="710451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Price</a:t>
              </a:r>
            </a:p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level</a:t>
              </a:r>
            </a:p>
          </p:txBody>
        </p:sp>
        <p:cxnSp>
          <p:nvCxnSpPr>
            <p:cNvPr id="16" name="Straight Connector 13"/>
            <p:cNvCxnSpPr>
              <a:cxnSpLocks noChangeShapeType="1"/>
            </p:cNvCxnSpPr>
            <p:nvPr/>
          </p:nvCxnSpPr>
          <p:spPr bwMode="auto">
            <a:xfrm rot="10800000">
              <a:off x="1662545" y="3574474"/>
              <a:ext cx="14250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4"/>
            <p:cNvCxnSpPr>
              <a:cxnSpLocks noChangeShapeType="1"/>
            </p:cNvCxnSpPr>
            <p:nvPr/>
          </p:nvCxnSpPr>
          <p:spPr bwMode="auto">
            <a:xfrm rot="10800000">
              <a:off x="1662545" y="4001985"/>
              <a:ext cx="14250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1370741" y="3358727"/>
              <a:ext cx="381821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P′</a:t>
              </a:r>
            </a:p>
          </p:txBody>
        </p:sp>
        <p:sp>
          <p:nvSpPr>
            <p:cNvPr id="19" name="TextBox 17"/>
            <p:cNvSpPr txBox="1">
              <a:spLocks noChangeArrowheads="1"/>
            </p:cNvSpPr>
            <p:nvPr/>
          </p:nvSpPr>
          <p:spPr bwMode="auto">
            <a:xfrm>
              <a:off x="1370741" y="3796136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P</a:t>
              </a:r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1057275" y="2131418"/>
            <a:ext cx="2525713" cy="2341563"/>
            <a:chOff x="1983187" y="2147456"/>
            <a:chExt cx="2524821" cy="2341415"/>
          </a:xfrm>
        </p:grpSpPr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1983187" y="2446317"/>
              <a:ext cx="2054424" cy="2042554"/>
            </a:xfrm>
            <a:custGeom>
              <a:avLst/>
              <a:gdLst>
                <a:gd name="T0" fmla="*/ 0 w 2232561"/>
                <a:gd name="T1" fmla="*/ 2737690 h 1852550"/>
                <a:gd name="T2" fmla="*/ 1030336 w 2232561"/>
                <a:gd name="T3" fmla="*/ 1614538 h 1852550"/>
                <a:gd name="T4" fmla="*/ 1600850 w 2232561"/>
                <a:gd name="T5" fmla="*/ 0 h 1852550"/>
                <a:gd name="T6" fmla="*/ 0 60000 65536"/>
                <a:gd name="T7" fmla="*/ 0 60000 65536"/>
                <a:gd name="T8" fmla="*/ 0 60000 65536"/>
                <a:gd name="T9" fmla="*/ 0 w 2232561"/>
                <a:gd name="T10" fmla="*/ 0 h 1852550"/>
                <a:gd name="T11" fmla="*/ 2232561 w 2232561"/>
                <a:gd name="T12" fmla="*/ 1852550 h 1852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2561" h="1852550">
                  <a:moveTo>
                    <a:pt x="0" y="1852550"/>
                  </a:moveTo>
                  <a:cubicBezTo>
                    <a:pt x="532411" y="1626919"/>
                    <a:pt x="1064822" y="1401288"/>
                    <a:pt x="1436915" y="1092530"/>
                  </a:cubicBezTo>
                  <a:cubicBezTo>
                    <a:pt x="1809008" y="783772"/>
                    <a:pt x="2020784" y="391886"/>
                    <a:pt x="2232561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4015565" y="2147456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AS</a:t>
              </a:r>
            </a:p>
          </p:txBody>
        </p:sp>
      </p:grpSp>
      <p:grpSp>
        <p:nvGrpSpPr>
          <p:cNvPr id="23" name="Group 30"/>
          <p:cNvGrpSpPr>
            <a:grpSpLocks/>
          </p:cNvGrpSpPr>
          <p:nvPr/>
        </p:nvGrpSpPr>
        <p:grpSpPr bwMode="auto">
          <a:xfrm>
            <a:off x="1614488" y="2155231"/>
            <a:ext cx="2200379" cy="2065371"/>
            <a:chOff x="2539347" y="2171203"/>
            <a:chExt cx="2201096" cy="2065562"/>
          </a:xfrm>
        </p:grpSpPr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2539347" y="2171203"/>
              <a:ext cx="1712019" cy="1925783"/>
            </a:xfrm>
            <a:custGeom>
              <a:avLst/>
              <a:gdLst>
                <a:gd name="T0" fmla="*/ 0 w 1900052"/>
                <a:gd name="T1" fmla="*/ 0 h 1959429"/>
                <a:gd name="T2" fmla="*/ 422680 w 1900052"/>
                <a:gd name="T3" fmla="*/ 1141286 h 1959429"/>
                <a:gd name="T4" fmla="*/ 1252385 w 1900052"/>
                <a:gd name="T5" fmla="*/ 1828273 h 1959429"/>
                <a:gd name="T6" fmla="*/ 0 60000 65536"/>
                <a:gd name="T7" fmla="*/ 0 60000 65536"/>
                <a:gd name="T8" fmla="*/ 0 60000 65536"/>
                <a:gd name="T9" fmla="*/ 0 w 1900052"/>
                <a:gd name="T10" fmla="*/ 0 h 1959429"/>
                <a:gd name="T11" fmla="*/ 1900052 w 1900052"/>
                <a:gd name="T12" fmla="*/ 1959429 h 19594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0052" h="1959429">
                  <a:moveTo>
                    <a:pt x="0" y="0"/>
                  </a:moveTo>
                  <a:cubicBezTo>
                    <a:pt x="162296" y="448294"/>
                    <a:pt x="324592" y="896588"/>
                    <a:pt x="641267" y="1223159"/>
                  </a:cubicBezTo>
                  <a:cubicBezTo>
                    <a:pt x="957942" y="1549730"/>
                    <a:pt x="1413163" y="1769424"/>
                    <a:pt x="1900052" y="1959429"/>
                  </a:cubicBezTo>
                </a:path>
              </a:pathLst>
            </a:custGeom>
            <a:noFill/>
            <a:ln w="38100" algn="ctr">
              <a:solidFill>
                <a:srgbClr val="8F8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4191716" y="3867399"/>
              <a:ext cx="548727" cy="36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AD′</a:t>
              </a: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1093788" y="2537818"/>
            <a:ext cx="2462212" cy="2263775"/>
            <a:chOff x="2018805" y="2553195"/>
            <a:chExt cx="2462442" cy="2263447"/>
          </a:xfrm>
        </p:grpSpPr>
        <p:sp>
          <p:nvSpPr>
            <p:cNvPr id="27" name="Freeform 19"/>
            <p:cNvSpPr>
              <a:spLocks noChangeArrowheads="1"/>
            </p:cNvSpPr>
            <p:nvPr/>
          </p:nvSpPr>
          <p:spPr bwMode="auto">
            <a:xfrm>
              <a:off x="2018805" y="2553195"/>
              <a:ext cx="1947553" cy="2054432"/>
            </a:xfrm>
            <a:custGeom>
              <a:avLst/>
              <a:gdLst>
                <a:gd name="T0" fmla="*/ 0 w 1900052"/>
                <a:gd name="T1" fmla="*/ 0 h 1959429"/>
                <a:gd name="T2" fmla="*/ 707838 w 1900052"/>
                <a:gd name="T3" fmla="*/ 1478196 h 1959429"/>
                <a:gd name="T4" fmla="*/ 2097301 w 1900052"/>
                <a:gd name="T5" fmla="*/ 2367981 h 1959429"/>
                <a:gd name="T6" fmla="*/ 0 60000 65536"/>
                <a:gd name="T7" fmla="*/ 0 60000 65536"/>
                <a:gd name="T8" fmla="*/ 0 60000 65536"/>
                <a:gd name="T9" fmla="*/ 0 w 1900052"/>
                <a:gd name="T10" fmla="*/ 0 h 1959429"/>
                <a:gd name="T11" fmla="*/ 1900052 w 1900052"/>
                <a:gd name="T12" fmla="*/ 1959429 h 19594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0052" h="1959429">
                  <a:moveTo>
                    <a:pt x="0" y="0"/>
                  </a:moveTo>
                  <a:cubicBezTo>
                    <a:pt x="162296" y="448294"/>
                    <a:pt x="324592" y="896588"/>
                    <a:pt x="641267" y="1223159"/>
                  </a:cubicBezTo>
                  <a:cubicBezTo>
                    <a:pt x="957942" y="1549730"/>
                    <a:pt x="1413163" y="1769424"/>
                    <a:pt x="1900052" y="1959429"/>
                  </a:cubicBezTo>
                </a:path>
              </a:pathLst>
            </a:custGeom>
            <a:noFill/>
            <a:ln w="38100" algn="ctr">
              <a:solidFill>
                <a:srgbClr val="212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TextBox 24"/>
            <p:cNvSpPr txBox="1">
              <a:spLocks noChangeArrowheads="1"/>
            </p:cNvSpPr>
            <p:nvPr/>
          </p:nvSpPr>
          <p:spPr bwMode="auto">
            <a:xfrm>
              <a:off x="3975980" y="4447310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AD</a:t>
              </a:r>
            </a:p>
          </p:txBody>
        </p:sp>
      </p:grpSp>
      <p:sp>
        <p:nvSpPr>
          <p:cNvPr id="29" name="Freeform 183"/>
          <p:cNvSpPr>
            <a:spLocks/>
          </p:cNvSpPr>
          <p:nvPr/>
        </p:nvSpPr>
        <p:spPr bwMode="auto">
          <a:xfrm>
            <a:off x="2371725" y="3506193"/>
            <a:ext cx="144463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" name="Freeform 183"/>
          <p:cNvSpPr>
            <a:spLocks/>
          </p:cNvSpPr>
          <p:nvPr/>
        </p:nvSpPr>
        <p:spPr bwMode="auto">
          <a:xfrm>
            <a:off x="1858963" y="3931643"/>
            <a:ext cx="144462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10800000">
            <a:off x="868363" y="3985618"/>
            <a:ext cx="106838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rot="10800000">
            <a:off x="879475" y="3558581"/>
            <a:ext cx="157956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" name="Group 40"/>
          <p:cNvGrpSpPr>
            <a:grpSpLocks/>
          </p:cNvGrpSpPr>
          <p:nvPr/>
        </p:nvGrpSpPr>
        <p:grpSpPr bwMode="auto">
          <a:xfrm>
            <a:off x="1295400" y="2821981"/>
            <a:ext cx="1816100" cy="1236662"/>
            <a:chOff x="2220686" y="2838203"/>
            <a:chExt cx="1816924" cy="1236621"/>
          </a:xfrm>
        </p:grpSpPr>
        <p:cxnSp>
          <p:nvCxnSpPr>
            <p:cNvPr id="34" name="Straight Arrow Connector 37"/>
            <p:cNvCxnSpPr>
              <a:cxnSpLocks noChangeShapeType="1"/>
            </p:cNvCxnSpPr>
            <p:nvPr/>
          </p:nvCxnSpPr>
          <p:spPr bwMode="auto">
            <a:xfrm>
              <a:off x="2220686" y="2838203"/>
              <a:ext cx="463137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39"/>
            <p:cNvCxnSpPr>
              <a:cxnSpLocks noChangeShapeType="1"/>
            </p:cNvCxnSpPr>
            <p:nvPr/>
          </p:nvCxnSpPr>
          <p:spPr bwMode="auto">
            <a:xfrm>
              <a:off x="3123210" y="4073236"/>
              <a:ext cx="9144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2388" y="1003390"/>
            <a:ext cx="4410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AutoNum type="alphaLcParenBoth"/>
            </a:pPr>
            <a:r>
              <a:rPr lang="en-US" sz="1800" smtClean="0">
                <a:solidFill>
                  <a:srgbClr val="000000"/>
                </a:solidFill>
              </a:rPr>
              <a:t>Demand-pull inflation: inflation caused  by an increase of aggregate demand</a:t>
            </a:r>
          </a:p>
        </p:txBody>
      </p:sp>
      <p:grpSp>
        <p:nvGrpSpPr>
          <p:cNvPr id="37" name="Group 45"/>
          <p:cNvGrpSpPr>
            <a:grpSpLocks/>
          </p:cNvGrpSpPr>
          <p:nvPr/>
        </p:nvGrpSpPr>
        <p:grpSpPr bwMode="auto">
          <a:xfrm>
            <a:off x="5024438" y="4850806"/>
            <a:ext cx="3617912" cy="404812"/>
            <a:chOff x="1393095" y="4868548"/>
            <a:chExt cx="3618482" cy="405293"/>
          </a:xfrm>
        </p:grpSpPr>
        <p:cxnSp>
          <p:nvCxnSpPr>
            <p:cNvPr id="38" name="Straight Connector 46"/>
            <p:cNvCxnSpPr>
              <a:cxnSpLocks noChangeShapeType="1"/>
            </p:cNvCxnSpPr>
            <p:nvPr/>
          </p:nvCxnSpPr>
          <p:spPr bwMode="auto">
            <a:xfrm flipV="1">
              <a:off x="1805050" y="4868548"/>
              <a:ext cx="3206527" cy="33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TextBox 47"/>
            <p:cNvSpPr txBox="1">
              <a:spLocks noChangeArrowheads="1"/>
            </p:cNvSpPr>
            <p:nvPr/>
          </p:nvSpPr>
          <p:spPr bwMode="auto">
            <a:xfrm>
              <a:off x="2909455" y="4904509"/>
              <a:ext cx="1954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Aggregate output</a:t>
              </a:r>
            </a:p>
          </p:txBody>
        </p:sp>
        <p:sp>
          <p:nvSpPr>
            <p:cNvPr id="40" name="TextBox 48"/>
            <p:cNvSpPr txBox="1">
              <a:spLocks noChangeArrowheads="1"/>
            </p:cNvSpPr>
            <p:nvPr/>
          </p:nvSpPr>
          <p:spPr bwMode="auto">
            <a:xfrm>
              <a:off x="1393095" y="490450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41" name="Group 49"/>
          <p:cNvGrpSpPr>
            <a:grpSpLocks/>
          </p:cNvGrpSpPr>
          <p:nvPr/>
        </p:nvGrpSpPr>
        <p:grpSpPr bwMode="auto">
          <a:xfrm>
            <a:off x="4675188" y="2071093"/>
            <a:ext cx="774700" cy="2781300"/>
            <a:chOff x="1043050" y="2088078"/>
            <a:chExt cx="774670" cy="2781598"/>
          </a:xfrm>
        </p:grpSpPr>
        <p:cxnSp>
          <p:nvCxnSpPr>
            <p:cNvPr id="42" name="Straight Connector 50"/>
            <p:cNvCxnSpPr>
              <a:cxnSpLocks noChangeShapeType="1"/>
            </p:cNvCxnSpPr>
            <p:nvPr/>
          </p:nvCxnSpPr>
          <p:spPr bwMode="auto">
            <a:xfrm rot="5400000">
              <a:off x="433450" y="3485407"/>
              <a:ext cx="2766951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51"/>
            <p:cNvSpPr txBox="1">
              <a:spLocks noChangeArrowheads="1"/>
            </p:cNvSpPr>
            <p:nvPr/>
          </p:nvSpPr>
          <p:spPr bwMode="auto">
            <a:xfrm>
              <a:off x="1043050" y="2088078"/>
              <a:ext cx="710451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Price</a:t>
              </a:r>
            </a:p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level</a:t>
              </a:r>
            </a:p>
          </p:txBody>
        </p:sp>
        <p:cxnSp>
          <p:nvCxnSpPr>
            <p:cNvPr id="44" name="Straight Connector 52"/>
            <p:cNvCxnSpPr>
              <a:cxnSpLocks noChangeShapeType="1"/>
            </p:cNvCxnSpPr>
            <p:nvPr/>
          </p:nvCxnSpPr>
          <p:spPr bwMode="auto">
            <a:xfrm rot="10800000">
              <a:off x="1662545" y="3574474"/>
              <a:ext cx="14250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53"/>
            <p:cNvCxnSpPr>
              <a:cxnSpLocks noChangeShapeType="1"/>
            </p:cNvCxnSpPr>
            <p:nvPr/>
          </p:nvCxnSpPr>
          <p:spPr bwMode="auto">
            <a:xfrm rot="10800000">
              <a:off x="1662545" y="4001985"/>
              <a:ext cx="14250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Box 54"/>
            <p:cNvSpPr txBox="1">
              <a:spLocks noChangeArrowheads="1"/>
            </p:cNvSpPr>
            <p:nvPr/>
          </p:nvSpPr>
          <p:spPr bwMode="auto">
            <a:xfrm>
              <a:off x="1357094" y="3358727"/>
              <a:ext cx="381821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P′</a:t>
              </a:r>
            </a:p>
          </p:txBody>
        </p:sp>
        <p:sp>
          <p:nvSpPr>
            <p:cNvPr id="47" name="TextBox 55"/>
            <p:cNvSpPr txBox="1">
              <a:spLocks noChangeArrowheads="1"/>
            </p:cNvSpPr>
            <p:nvPr/>
          </p:nvSpPr>
          <p:spPr bwMode="auto">
            <a:xfrm>
              <a:off x="1357094" y="3796136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P</a:t>
              </a:r>
            </a:p>
          </p:txBody>
        </p:sp>
      </p:grpSp>
      <p:grpSp>
        <p:nvGrpSpPr>
          <p:cNvPr id="48" name="Group 56"/>
          <p:cNvGrpSpPr>
            <a:grpSpLocks/>
          </p:cNvGrpSpPr>
          <p:nvPr/>
        </p:nvGrpSpPr>
        <p:grpSpPr bwMode="auto">
          <a:xfrm>
            <a:off x="6151563" y="2159993"/>
            <a:ext cx="2457450" cy="2463800"/>
            <a:chOff x="1983187" y="2024634"/>
            <a:chExt cx="2456606" cy="2464237"/>
          </a:xfrm>
        </p:grpSpPr>
        <p:sp>
          <p:nvSpPr>
            <p:cNvPr id="49" name="Freeform 57"/>
            <p:cNvSpPr>
              <a:spLocks noChangeArrowheads="1"/>
            </p:cNvSpPr>
            <p:nvPr/>
          </p:nvSpPr>
          <p:spPr bwMode="auto">
            <a:xfrm>
              <a:off x="1983187" y="2446317"/>
              <a:ext cx="2054424" cy="2042554"/>
            </a:xfrm>
            <a:custGeom>
              <a:avLst/>
              <a:gdLst>
                <a:gd name="T0" fmla="*/ 0 w 2232561"/>
                <a:gd name="T1" fmla="*/ 2737690 h 1852550"/>
                <a:gd name="T2" fmla="*/ 1030336 w 2232561"/>
                <a:gd name="T3" fmla="*/ 1614538 h 1852550"/>
                <a:gd name="T4" fmla="*/ 1600850 w 2232561"/>
                <a:gd name="T5" fmla="*/ 0 h 1852550"/>
                <a:gd name="T6" fmla="*/ 0 60000 65536"/>
                <a:gd name="T7" fmla="*/ 0 60000 65536"/>
                <a:gd name="T8" fmla="*/ 0 60000 65536"/>
                <a:gd name="T9" fmla="*/ 0 w 2232561"/>
                <a:gd name="T10" fmla="*/ 0 h 1852550"/>
                <a:gd name="T11" fmla="*/ 2232561 w 2232561"/>
                <a:gd name="T12" fmla="*/ 1852550 h 1852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2561" h="1852550">
                  <a:moveTo>
                    <a:pt x="0" y="1852550"/>
                  </a:moveTo>
                  <a:cubicBezTo>
                    <a:pt x="532411" y="1626919"/>
                    <a:pt x="1064822" y="1401288"/>
                    <a:pt x="1436915" y="1092530"/>
                  </a:cubicBezTo>
                  <a:cubicBezTo>
                    <a:pt x="1809008" y="783772"/>
                    <a:pt x="2020784" y="391886"/>
                    <a:pt x="2232561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" name="TextBox 58"/>
            <p:cNvSpPr txBox="1">
              <a:spLocks noChangeArrowheads="1"/>
            </p:cNvSpPr>
            <p:nvPr/>
          </p:nvSpPr>
          <p:spPr bwMode="auto">
            <a:xfrm>
              <a:off x="3947350" y="2024634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AS</a:t>
              </a:r>
            </a:p>
          </p:txBody>
        </p:sp>
      </p:grpSp>
      <p:grpSp>
        <p:nvGrpSpPr>
          <p:cNvPr id="51" name="Group 62"/>
          <p:cNvGrpSpPr>
            <a:grpSpLocks/>
          </p:cNvGrpSpPr>
          <p:nvPr/>
        </p:nvGrpSpPr>
        <p:grpSpPr bwMode="auto">
          <a:xfrm>
            <a:off x="6219825" y="2356843"/>
            <a:ext cx="2462213" cy="2263775"/>
            <a:chOff x="2018805" y="2553195"/>
            <a:chExt cx="2462442" cy="2263447"/>
          </a:xfrm>
        </p:grpSpPr>
        <p:sp>
          <p:nvSpPr>
            <p:cNvPr id="52" name="Freeform 63"/>
            <p:cNvSpPr>
              <a:spLocks noChangeArrowheads="1"/>
            </p:cNvSpPr>
            <p:nvPr/>
          </p:nvSpPr>
          <p:spPr bwMode="auto">
            <a:xfrm>
              <a:off x="2018805" y="2553195"/>
              <a:ext cx="1947553" cy="2054432"/>
            </a:xfrm>
            <a:custGeom>
              <a:avLst/>
              <a:gdLst>
                <a:gd name="T0" fmla="*/ 0 w 1900052"/>
                <a:gd name="T1" fmla="*/ 0 h 1959429"/>
                <a:gd name="T2" fmla="*/ 707838 w 1900052"/>
                <a:gd name="T3" fmla="*/ 1478196 h 1959429"/>
                <a:gd name="T4" fmla="*/ 2097301 w 1900052"/>
                <a:gd name="T5" fmla="*/ 2367981 h 1959429"/>
                <a:gd name="T6" fmla="*/ 0 60000 65536"/>
                <a:gd name="T7" fmla="*/ 0 60000 65536"/>
                <a:gd name="T8" fmla="*/ 0 60000 65536"/>
                <a:gd name="T9" fmla="*/ 0 w 1900052"/>
                <a:gd name="T10" fmla="*/ 0 h 1959429"/>
                <a:gd name="T11" fmla="*/ 1900052 w 1900052"/>
                <a:gd name="T12" fmla="*/ 1959429 h 19594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0052" h="1959429">
                  <a:moveTo>
                    <a:pt x="0" y="0"/>
                  </a:moveTo>
                  <a:cubicBezTo>
                    <a:pt x="162296" y="448294"/>
                    <a:pt x="324592" y="896588"/>
                    <a:pt x="641267" y="1223159"/>
                  </a:cubicBezTo>
                  <a:cubicBezTo>
                    <a:pt x="957942" y="1549730"/>
                    <a:pt x="1413163" y="1769424"/>
                    <a:pt x="1900052" y="1959429"/>
                  </a:cubicBezTo>
                </a:path>
              </a:pathLst>
            </a:custGeom>
            <a:noFill/>
            <a:ln w="38100" algn="ctr">
              <a:solidFill>
                <a:srgbClr val="212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" name="TextBox 64"/>
            <p:cNvSpPr txBox="1">
              <a:spLocks noChangeArrowheads="1"/>
            </p:cNvSpPr>
            <p:nvPr/>
          </p:nvSpPr>
          <p:spPr bwMode="auto">
            <a:xfrm>
              <a:off x="3975980" y="4447310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AD</a:t>
              </a:r>
            </a:p>
          </p:txBody>
        </p:sp>
      </p:grpSp>
      <p:sp>
        <p:nvSpPr>
          <p:cNvPr id="54" name="Freeform 183"/>
          <p:cNvSpPr>
            <a:spLocks/>
          </p:cNvSpPr>
          <p:nvPr/>
        </p:nvSpPr>
        <p:spPr bwMode="auto">
          <a:xfrm>
            <a:off x="7200900" y="3904656"/>
            <a:ext cx="144463" cy="138112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rot="10800000" flipV="1">
            <a:off x="5424488" y="3974506"/>
            <a:ext cx="1854200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rot="10800000">
            <a:off x="5437188" y="3556993"/>
            <a:ext cx="1357312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7" name="Group 69"/>
          <p:cNvGrpSpPr>
            <a:grpSpLocks/>
          </p:cNvGrpSpPr>
          <p:nvPr/>
        </p:nvGrpSpPr>
        <p:grpSpPr bwMode="auto">
          <a:xfrm>
            <a:off x="5994400" y="2809281"/>
            <a:ext cx="1971675" cy="1330325"/>
            <a:chOff x="1983179" y="3372593"/>
            <a:chExt cx="1971304" cy="1331623"/>
          </a:xfrm>
        </p:grpSpPr>
        <p:cxnSp>
          <p:nvCxnSpPr>
            <p:cNvPr id="58" name="Straight Arrow Connector 70"/>
            <p:cNvCxnSpPr>
              <a:cxnSpLocks noChangeShapeType="1"/>
            </p:cNvCxnSpPr>
            <p:nvPr/>
          </p:nvCxnSpPr>
          <p:spPr bwMode="auto">
            <a:xfrm>
              <a:off x="3491346" y="3372593"/>
              <a:ext cx="463137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71"/>
            <p:cNvCxnSpPr>
              <a:cxnSpLocks noChangeShapeType="1"/>
            </p:cNvCxnSpPr>
            <p:nvPr/>
          </p:nvCxnSpPr>
          <p:spPr bwMode="auto">
            <a:xfrm>
              <a:off x="1983179" y="4702628"/>
              <a:ext cx="91440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664075" y="1001803"/>
            <a:ext cx="4230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(b) Cost-push inflation: inflation caused  by a decrease of aggregate supply</a:t>
            </a:r>
          </a:p>
        </p:txBody>
      </p:sp>
      <p:grpSp>
        <p:nvGrpSpPr>
          <p:cNvPr id="62" name="Group 75"/>
          <p:cNvGrpSpPr>
            <a:grpSpLocks/>
          </p:cNvGrpSpPr>
          <p:nvPr/>
        </p:nvGrpSpPr>
        <p:grpSpPr bwMode="auto">
          <a:xfrm>
            <a:off x="5707063" y="2104431"/>
            <a:ext cx="2236440" cy="2079625"/>
            <a:chOff x="1983187" y="2408713"/>
            <a:chExt cx="2235327" cy="2080158"/>
          </a:xfrm>
        </p:grpSpPr>
        <p:sp>
          <p:nvSpPr>
            <p:cNvPr id="63" name="Freeform 76"/>
            <p:cNvSpPr>
              <a:spLocks noChangeArrowheads="1"/>
            </p:cNvSpPr>
            <p:nvPr/>
          </p:nvSpPr>
          <p:spPr bwMode="auto">
            <a:xfrm>
              <a:off x="1983187" y="2782781"/>
              <a:ext cx="1868475" cy="1706090"/>
            </a:xfrm>
            <a:custGeom>
              <a:avLst/>
              <a:gdLst>
                <a:gd name="T0" fmla="*/ 0 w 2232561"/>
                <a:gd name="T1" fmla="*/ 1332594 h 1852550"/>
                <a:gd name="T2" fmla="*/ 704965 w 2232561"/>
                <a:gd name="T3" fmla="*/ 785889 h 1852550"/>
                <a:gd name="T4" fmla="*/ 1095317 w 2232561"/>
                <a:gd name="T5" fmla="*/ 0 h 1852550"/>
                <a:gd name="T6" fmla="*/ 0 60000 65536"/>
                <a:gd name="T7" fmla="*/ 0 60000 65536"/>
                <a:gd name="T8" fmla="*/ 0 60000 65536"/>
                <a:gd name="T9" fmla="*/ 0 w 2232561"/>
                <a:gd name="T10" fmla="*/ 0 h 1852550"/>
                <a:gd name="T11" fmla="*/ 2232561 w 2232561"/>
                <a:gd name="T12" fmla="*/ 1852550 h 1852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2561" h="1852550">
                  <a:moveTo>
                    <a:pt x="0" y="1852550"/>
                  </a:moveTo>
                  <a:cubicBezTo>
                    <a:pt x="532411" y="1626919"/>
                    <a:pt x="1064822" y="1401288"/>
                    <a:pt x="1436915" y="1092530"/>
                  </a:cubicBezTo>
                  <a:cubicBezTo>
                    <a:pt x="1809008" y="783772"/>
                    <a:pt x="2020784" y="391886"/>
                    <a:pt x="2232561" y="0"/>
                  </a:cubicBezTo>
                </a:path>
              </a:pathLst>
            </a:custGeom>
            <a:noFill/>
            <a:ln w="38100" algn="ctr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" name="TextBox 77"/>
            <p:cNvSpPr txBox="1">
              <a:spLocks noChangeArrowheads="1"/>
            </p:cNvSpPr>
            <p:nvPr/>
          </p:nvSpPr>
          <p:spPr bwMode="auto">
            <a:xfrm>
              <a:off x="3683056" y="2408713"/>
              <a:ext cx="535458" cy="36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AS′</a:t>
              </a:r>
            </a:p>
          </p:txBody>
        </p:sp>
      </p:grpSp>
      <p:sp>
        <p:nvSpPr>
          <p:cNvPr id="65" name="Freeform 183"/>
          <p:cNvSpPr>
            <a:spLocks/>
          </p:cNvSpPr>
          <p:nvPr/>
        </p:nvSpPr>
        <p:spPr bwMode="auto">
          <a:xfrm>
            <a:off x="6748463" y="3504606"/>
            <a:ext cx="146050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1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0" animBg="1"/>
      <p:bldP spid="29" grpId="0" animBg="1"/>
      <p:bldP spid="30" grpId="0" animBg="1"/>
      <p:bldP spid="36" grpId="0"/>
      <p:bldP spid="54" grpId="0" animBg="1"/>
      <p:bldP spid="60" grpId="0"/>
      <p:bldP spid="6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Historical </a:t>
            </a:r>
            <a:r>
              <a:rPr lang="en-US" dirty="0" smtClean="0"/>
              <a:t>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Price level, US, since 1913</a:t>
            </a:r>
          </a:p>
          <a:p>
            <a:pPr lvl="1"/>
            <a:r>
              <a:rPr lang="en-US" dirty="0"/>
              <a:t>Steady increase</a:t>
            </a:r>
          </a:p>
          <a:p>
            <a:r>
              <a:rPr lang="en-US" dirty="0"/>
              <a:t>Inflation or deflation, US, since 1913</a:t>
            </a:r>
          </a:p>
          <a:p>
            <a:pPr lvl="1"/>
            <a:r>
              <a:rPr lang="en-US" dirty="0"/>
              <a:t>Before 1950s</a:t>
            </a:r>
          </a:p>
          <a:p>
            <a:pPr lvl="2"/>
            <a:r>
              <a:rPr lang="en-US" dirty="0"/>
              <a:t>High inflation – war related</a:t>
            </a:r>
          </a:p>
          <a:p>
            <a:pPr lvl="3"/>
            <a:r>
              <a:rPr lang="en-US" dirty="0"/>
              <a:t>Followed by deflation</a:t>
            </a:r>
          </a:p>
          <a:p>
            <a:pPr lvl="1"/>
            <a:r>
              <a:rPr lang="en-US" dirty="0"/>
              <a:t>Since 1950s</a:t>
            </a:r>
          </a:p>
          <a:p>
            <a:pPr lvl="2"/>
            <a:r>
              <a:rPr lang="en-US" dirty="0"/>
              <a:t>Inflation: </a:t>
            </a:r>
            <a:r>
              <a:rPr lang="en-US" dirty="0" smtClean="0"/>
              <a:t>averaged 3.5% </a:t>
            </a:r>
            <a:r>
              <a:rPr lang="en-US" dirty="0"/>
              <a:t>per year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320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8 (a)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Consumer Price Index Since 1913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0125" y="5349922"/>
            <a:ext cx="8843063" cy="968328"/>
          </a:xfrm>
        </p:spPr>
        <p:txBody>
          <a:bodyPr/>
          <a:lstStyle/>
          <a:p>
            <a:r>
              <a:rPr lang="en-US" dirty="0"/>
              <a:t>Panel (a) shows that, despite fluctuations, the price level, as measured by the consumer price index, </a:t>
            </a:r>
            <a:r>
              <a:rPr lang="en-US" dirty="0" smtClean="0"/>
              <a:t>was lower </a:t>
            </a:r>
            <a:r>
              <a:rPr lang="en-US" dirty="0"/>
              <a:t>in 1940 than in 1920. The price level began rising in the 1940s.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36740"/>
            <a:ext cx="8724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8 (b)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Consumer Price Index Since 1913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0125" y="5691116"/>
            <a:ext cx="8843063" cy="627134"/>
          </a:xfrm>
        </p:spPr>
        <p:txBody>
          <a:bodyPr/>
          <a:lstStyle/>
          <a:p>
            <a:r>
              <a:rPr lang="en-US" dirty="0"/>
              <a:t>Panel (b) shows the annual rate </a:t>
            </a:r>
            <a:r>
              <a:rPr lang="en-US" dirty="0" smtClean="0"/>
              <a:t>of change </a:t>
            </a:r>
            <a:r>
              <a:rPr lang="en-US" dirty="0"/>
              <a:t>in the price level.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996491"/>
            <a:ext cx="87153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1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Across Metropolitan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 rates differ across regions </a:t>
            </a:r>
            <a:endParaRPr lang="en-US" dirty="0" smtClean="0"/>
          </a:p>
          <a:p>
            <a:pPr lvl="1"/>
            <a:r>
              <a:rPr lang="en-US" dirty="0" smtClean="0"/>
              <a:t>Mostly </a:t>
            </a:r>
            <a:r>
              <a:rPr lang="en-US" dirty="0"/>
              <a:t>because of differences in housing </a:t>
            </a:r>
            <a:r>
              <a:rPr lang="en-US" dirty="0" smtClean="0"/>
              <a:t>prices</a:t>
            </a:r>
          </a:p>
          <a:p>
            <a:pPr lvl="2"/>
            <a:r>
              <a:rPr lang="en-US" dirty="0" smtClean="0"/>
              <a:t>Which </a:t>
            </a:r>
            <a:r>
              <a:rPr lang="en-US" dirty="0"/>
              <a:t>rise or fall more in some places than in </a:t>
            </a:r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Annual </a:t>
            </a:r>
            <a:r>
              <a:rPr lang="en-US" dirty="0"/>
              <a:t>inflation </a:t>
            </a:r>
            <a:r>
              <a:rPr lang="en-US" dirty="0" smtClean="0"/>
              <a:t>from 2010 to 2014 averaged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low of </a:t>
            </a:r>
            <a:r>
              <a:rPr lang="en-US" dirty="0" smtClean="0"/>
              <a:t>1.7% </a:t>
            </a:r>
            <a:r>
              <a:rPr lang="en-US" dirty="0"/>
              <a:t>in Philadelphia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high of </a:t>
            </a:r>
            <a:r>
              <a:rPr lang="en-US" dirty="0" smtClean="0"/>
              <a:t>2.8% in Denver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545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en-US" sz="2400" dirty="0"/>
              <a:t>Average Annual Inflation from 2010 to 2014 Differed Across</a:t>
            </a:r>
          </a:p>
          <a:p>
            <a:pPr marL="0" indent="0"/>
            <a:r>
              <a:rPr lang="en-US" sz="2400" dirty="0"/>
              <a:t>U.S. Metropolitan Areas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40" y="900752"/>
            <a:ext cx="4639913" cy="552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7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International Comparisons of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inflation 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the GDP price index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the past three decades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United States, Japan, and </a:t>
            </a:r>
            <a:r>
              <a:rPr lang="en-US" dirty="0" smtClean="0"/>
              <a:t>Europe (average of four major nations: France</a:t>
            </a:r>
            <a:r>
              <a:rPr lang="en-US" dirty="0"/>
              <a:t>, Germany, Italy, and the United Kingdom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Similar trend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585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en-US" sz="2400" dirty="0"/>
              <a:t>Inflation Rates in Major Economies Have Trended Lower </a:t>
            </a:r>
            <a:r>
              <a:rPr lang="en-US" sz="2400" dirty="0" smtClean="0"/>
              <a:t>       Over </a:t>
            </a:r>
            <a:r>
              <a:rPr lang="en-US" sz="2400" dirty="0"/>
              <a:t>the Past Three Decades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35456"/>
            <a:ext cx="8801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0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/>
              <a:t>inflation on the </a:t>
            </a:r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Unanticipated inflation creates more problems than anticipated inflation</a:t>
            </a:r>
          </a:p>
          <a:p>
            <a:pPr lvl="1"/>
            <a:r>
              <a:rPr lang="en-US" dirty="0" smtClean="0"/>
              <a:t>Transaction costs of variable inflation</a:t>
            </a:r>
          </a:p>
          <a:p>
            <a:pPr lvl="1"/>
            <a:r>
              <a:rPr lang="en-US" dirty="0" smtClean="0"/>
              <a:t>Inflation obscures relative price changes</a:t>
            </a:r>
          </a:p>
          <a:p>
            <a:pPr lvl="1"/>
            <a:r>
              <a:rPr lang="en-US" dirty="0" smtClean="0"/>
              <a:t>Real interest rates</a:t>
            </a:r>
          </a:p>
          <a:p>
            <a:pPr lvl="1"/>
            <a:r>
              <a:rPr lang="en-US" dirty="0" smtClean="0"/>
              <a:t>Unpopular inflation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92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Anticipated </a:t>
            </a:r>
            <a:r>
              <a:rPr lang="en-US" sz="3800" dirty="0" smtClean="0"/>
              <a:t>vs. Unanticipated </a:t>
            </a:r>
            <a:r>
              <a:rPr lang="en-US" sz="3800" dirty="0"/>
              <a:t>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Anticipated inflation</a:t>
            </a:r>
          </a:p>
          <a:p>
            <a:pPr lvl="1"/>
            <a:r>
              <a:rPr lang="en-US" dirty="0"/>
              <a:t>Expected inflation</a:t>
            </a:r>
          </a:p>
          <a:p>
            <a:r>
              <a:rPr lang="en-US" dirty="0"/>
              <a:t>If inflation &gt; expected</a:t>
            </a:r>
          </a:p>
          <a:p>
            <a:pPr lvl="1"/>
            <a:r>
              <a:rPr lang="en-US" dirty="0"/>
              <a:t>Sellers lose</a:t>
            </a:r>
          </a:p>
          <a:p>
            <a:pPr lvl="1"/>
            <a:r>
              <a:rPr lang="en-US" dirty="0"/>
              <a:t>Buyers gain</a:t>
            </a:r>
          </a:p>
          <a:p>
            <a:r>
              <a:rPr lang="en-US" dirty="0"/>
              <a:t>If inflation &lt; expected</a:t>
            </a:r>
          </a:p>
          <a:p>
            <a:pPr lvl="1"/>
            <a:r>
              <a:rPr lang="en-US" dirty="0"/>
              <a:t>Sellers gain</a:t>
            </a:r>
          </a:p>
          <a:p>
            <a:pPr lvl="1"/>
            <a:r>
              <a:rPr lang="en-US" dirty="0"/>
              <a:t>Buyers lose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28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 </a:t>
            </a:r>
            <a:r>
              <a:rPr lang="en-US" dirty="0" smtClean="0"/>
              <a:t>population: Employed + Not working</a:t>
            </a:r>
            <a:endParaRPr lang="en-US" dirty="0"/>
          </a:p>
          <a:p>
            <a:r>
              <a:rPr lang="en-US" dirty="0" smtClean="0"/>
              <a:t>Employed</a:t>
            </a:r>
          </a:p>
          <a:p>
            <a:pPr lvl="1"/>
            <a:r>
              <a:rPr lang="en-US" sz="3000" dirty="0" smtClean="0"/>
              <a:t>Working </a:t>
            </a:r>
            <a:r>
              <a:rPr lang="en-US" sz="3000" dirty="0"/>
              <a:t>full time or part time</a:t>
            </a:r>
          </a:p>
          <a:p>
            <a:r>
              <a:rPr lang="en-US" dirty="0"/>
              <a:t>Not working</a:t>
            </a:r>
          </a:p>
          <a:p>
            <a:pPr lvl="1"/>
            <a:r>
              <a:rPr lang="en-US" sz="3000" dirty="0"/>
              <a:t>Unemployed (looking for work)</a:t>
            </a:r>
          </a:p>
          <a:p>
            <a:pPr lvl="1"/>
            <a:r>
              <a:rPr lang="en-US" sz="3000" dirty="0"/>
              <a:t>Not </a:t>
            </a:r>
            <a:r>
              <a:rPr lang="en-US" sz="3000" dirty="0" smtClean="0"/>
              <a:t>in the </a:t>
            </a:r>
            <a:r>
              <a:rPr lang="en-US" sz="3000" dirty="0"/>
              <a:t>labor </a:t>
            </a:r>
            <a:r>
              <a:rPr lang="en-US" sz="3000" dirty="0" smtClean="0"/>
              <a:t>force (not unemployed)</a:t>
            </a:r>
            <a:endParaRPr lang="en-US" sz="3000" dirty="0"/>
          </a:p>
          <a:p>
            <a:pPr lvl="2"/>
            <a:r>
              <a:rPr lang="en-US" sz="2600" dirty="0" smtClean="0"/>
              <a:t>Retired; Students; Don’t </a:t>
            </a:r>
            <a:r>
              <a:rPr lang="en-US" sz="2600" dirty="0"/>
              <a:t>want to </a:t>
            </a:r>
            <a:r>
              <a:rPr lang="en-US" sz="2600" dirty="0" smtClean="0"/>
              <a:t>work; Unable to work (long-term illness or disability)</a:t>
            </a:r>
            <a:endParaRPr lang="en-US" sz="2600" dirty="0"/>
          </a:p>
          <a:p>
            <a:pPr lvl="2"/>
            <a:r>
              <a:rPr lang="en-US" sz="2600" dirty="0"/>
              <a:t>Discouraged </a:t>
            </a:r>
            <a:r>
              <a:rPr lang="en-US" sz="2600" dirty="0" smtClean="0"/>
              <a:t>workers: drop </a:t>
            </a:r>
            <a:r>
              <a:rPr lang="en-US" sz="2600" dirty="0"/>
              <a:t>out of the labor force in frustration because they can’t find work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5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Transaction Costs of Variable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long periods of price </a:t>
            </a:r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correctly believe they can predict </a:t>
            </a:r>
            <a:r>
              <a:rPr lang="en-US" dirty="0" smtClean="0"/>
              <a:t>future prices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 plan accordingly</a:t>
            </a:r>
          </a:p>
          <a:p>
            <a:r>
              <a:rPr lang="en-US" dirty="0" smtClean="0"/>
              <a:t>If </a:t>
            </a:r>
            <a:r>
              <a:rPr lang="en-US" dirty="0"/>
              <a:t>inflation changes </a:t>
            </a:r>
            <a:r>
              <a:rPr lang="en-US" dirty="0" smtClean="0"/>
              <a:t>unexpectedly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future is </a:t>
            </a:r>
            <a:r>
              <a:rPr lang="en-US" dirty="0" smtClean="0"/>
              <a:t>cloudier</a:t>
            </a:r>
          </a:p>
          <a:p>
            <a:pPr lvl="1"/>
            <a:r>
              <a:rPr lang="en-US" dirty="0" smtClean="0"/>
              <a:t>Planning </a:t>
            </a:r>
            <a:r>
              <a:rPr lang="en-US" dirty="0"/>
              <a:t>gets </a:t>
            </a:r>
            <a:r>
              <a:rPr lang="en-US" dirty="0" smtClean="0"/>
              <a:t>harder</a:t>
            </a:r>
          </a:p>
          <a:p>
            <a:pPr lvl="1"/>
            <a:r>
              <a:rPr lang="en-US" dirty="0"/>
              <a:t>Market </a:t>
            </a:r>
            <a:r>
              <a:rPr lang="en-US" dirty="0" smtClean="0"/>
              <a:t>transactions </a:t>
            </a:r>
            <a:r>
              <a:rPr lang="en-US" dirty="0"/>
              <a:t>become more </a:t>
            </a:r>
            <a:r>
              <a:rPr lang="en-US" dirty="0" smtClean="0"/>
              <a:t>complicated and more risky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877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Obscures </a:t>
            </a:r>
            <a:r>
              <a:rPr lang="en-US" dirty="0"/>
              <a:t>Relative Price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Inflation </a:t>
            </a:r>
          </a:p>
          <a:p>
            <a:pPr lvl="1"/>
            <a:r>
              <a:rPr lang="en-US" dirty="0" smtClean="0"/>
              <a:t>Obscures relative price changes</a:t>
            </a:r>
          </a:p>
          <a:p>
            <a:r>
              <a:rPr lang="en-US" dirty="0" smtClean="0"/>
              <a:t>Even </a:t>
            </a:r>
            <a:r>
              <a:rPr lang="en-US" dirty="0"/>
              <a:t>with no </a:t>
            </a:r>
            <a:r>
              <a:rPr lang="en-US" dirty="0" smtClean="0"/>
              <a:t>inflation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prices would increase and some would </a:t>
            </a:r>
            <a:r>
              <a:rPr lang="en-US" dirty="0" smtClean="0"/>
              <a:t>decrease</a:t>
            </a:r>
          </a:p>
          <a:p>
            <a:pPr lvl="2"/>
            <a:r>
              <a:rPr lang="en-US" dirty="0" smtClean="0"/>
              <a:t>Reflecting normal </a:t>
            </a:r>
            <a:r>
              <a:rPr lang="en-US" dirty="0"/>
              <a:t>activity in particular </a:t>
            </a:r>
            <a:r>
              <a:rPr lang="en-US" dirty="0" smtClean="0"/>
              <a:t>markets</a:t>
            </a:r>
          </a:p>
          <a:p>
            <a:r>
              <a:rPr lang="en-US" dirty="0" smtClean="0"/>
              <a:t>Relative prices change </a:t>
            </a:r>
          </a:p>
          <a:p>
            <a:pPr lvl="1"/>
            <a:r>
              <a:rPr lang="en-US" dirty="0" smtClean="0"/>
              <a:t>Exchange rate among goods changes</a:t>
            </a:r>
          </a:p>
          <a:p>
            <a:pPr lvl="2"/>
            <a:r>
              <a:rPr lang="en-US" dirty="0" smtClean="0"/>
              <a:t>Because </a:t>
            </a:r>
            <a:r>
              <a:rPr lang="en-US" dirty="0"/>
              <a:t>the prices of </a:t>
            </a:r>
            <a:r>
              <a:rPr lang="en-US" dirty="0" smtClean="0"/>
              <a:t>various </a:t>
            </a:r>
            <a:r>
              <a:rPr lang="en-US" dirty="0"/>
              <a:t>goods change by different </a:t>
            </a:r>
            <a:r>
              <a:rPr lang="en-US" dirty="0" smtClean="0"/>
              <a:t>amounts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867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78" y="60325"/>
            <a:ext cx="8407021" cy="865188"/>
          </a:xfrm>
        </p:spPr>
        <p:txBody>
          <a:bodyPr/>
          <a:lstStyle/>
          <a:p>
            <a:r>
              <a:rPr lang="en-US" dirty="0"/>
              <a:t>Inflation and Interest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Interest</a:t>
            </a:r>
          </a:p>
          <a:p>
            <a:pPr lvl="1">
              <a:defRPr/>
            </a:pPr>
            <a:r>
              <a:rPr lang="en-US" dirty="0"/>
              <a:t>Dollar amount paid by borrowers to lenders</a:t>
            </a:r>
          </a:p>
          <a:p>
            <a:pPr>
              <a:defRPr/>
            </a:pPr>
            <a:r>
              <a:rPr lang="en-US" dirty="0"/>
              <a:t>Interest rate</a:t>
            </a:r>
          </a:p>
          <a:p>
            <a:pPr lvl="1">
              <a:defRPr/>
            </a:pPr>
            <a:r>
              <a:rPr lang="en-US" dirty="0"/>
              <a:t>Interest per year</a:t>
            </a:r>
          </a:p>
          <a:p>
            <a:pPr lvl="1">
              <a:defRPr/>
            </a:pPr>
            <a:r>
              <a:rPr lang="en-US" dirty="0"/>
              <a:t>As a percentage of the amount loaned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092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78" y="60325"/>
            <a:ext cx="8407021" cy="865188"/>
          </a:xfrm>
        </p:spPr>
        <p:txBody>
          <a:bodyPr/>
          <a:lstStyle/>
          <a:p>
            <a:r>
              <a:rPr lang="en-US" dirty="0"/>
              <a:t>Inflation and Interest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Supply of loanable funds </a:t>
            </a:r>
          </a:p>
          <a:p>
            <a:pPr lvl="1">
              <a:defRPr/>
            </a:pPr>
            <a:r>
              <a:rPr lang="en-US" dirty="0"/>
              <a:t>Amount of money people are willing to lend</a:t>
            </a:r>
          </a:p>
          <a:p>
            <a:pPr lvl="1">
              <a:defRPr/>
            </a:pPr>
            <a:r>
              <a:rPr lang="en-US" dirty="0"/>
              <a:t>Upward sloping</a:t>
            </a:r>
          </a:p>
          <a:p>
            <a:pPr>
              <a:defRPr/>
            </a:pPr>
            <a:r>
              <a:rPr lang="en-US" dirty="0"/>
              <a:t>Demand </a:t>
            </a:r>
            <a:r>
              <a:rPr lang="en-US" dirty="0" smtClean="0"/>
              <a:t>for </a:t>
            </a:r>
            <a:r>
              <a:rPr lang="en-US" dirty="0"/>
              <a:t>loanable funds </a:t>
            </a:r>
          </a:p>
          <a:p>
            <a:pPr lvl="1">
              <a:defRPr/>
            </a:pPr>
            <a:r>
              <a:rPr lang="en-US" dirty="0"/>
              <a:t>Amount of funds demanded by households, firms, and governments</a:t>
            </a:r>
          </a:p>
          <a:p>
            <a:pPr lvl="1">
              <a:defRPr/>
            </a:pPr>
            <a:r>
              <a:rPr lang="en-US" dirty="0"/>
              <a:t>Downward sloping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423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78" y="60325"/>
            <a:ext cx="8407021" cy="865188"/>
          </a:xfrm>
        </p:spPr>
        <p:txBody>
          <a:bodyPr/>
          <a:lstStyle/>
          <a:p>
            <a:r>
              <a:rPr lang="en-US" dirty="0"/>
              <a:t>Inflation and Interest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rate</a:t>
            </a:r>
          </a:p>
          <a:p>
            <a:pPr lvl="1"/>
            <a:r>
              <a:rPr lang="en-US" dirty="0"/>
              <a:t>Inversely related with the quantity of loanable funds demanded</a:t>
            </a:r>
          </a:p>
          <a:p>
            <a:pPr lvl="2"/>
            <a:r>
              <a:rPr lang="en-US" dirty="0"/>
              <a:t>Downward-sloping demand curve</a:t>
            </a:r>
          </a:p>
          <a:p>
            <a:pPr lvl="1"/>
            <a:r>
              <a:rPr lang="en-US" dirty="0"/>
              <a:t>Directly related with the quantity of loanable funds supplied</a:t>
            </a:r>
          </a:p>
          <a:p>
            <a:pPr lvl="2"/>
            <a:r>
              <a:rPr lang="en-US" dirty="0"/>
              <a:t>Upward-sloping supply curve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924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Market for Loanable Funds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5534" y="5022376"/>
            <a:ext cx="8897654" cy="129587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upward-sloping supply curve,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, shows that more loanable funds are supplied at higher interest rates. The downward-sloping demand curve,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, shows that the quantity of loanable funds demanded is greater at lower interest rates. The two curves intersect to determine the market interest rate,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32088" y="1152525"/>
            <a:ext cx="3822700" cy="3111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2719388" y="3087688"/>
            <a:ext cx="16986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2301875" y="4286250"/>
            <a:ext cx="4505325" cy="428625"/>
            <a:chOff x="1399333" y="4702629"/>
            <a:chExt cx="4505637" cy="428709"/>
          </a:xfrm>
        </p:grpSpPr>
        <p:cxnSp>
          <p:nvCxnSpPr>
            <p:cNvPr id="10" name="Straight Connector 7"/>
            <p:cNvCxnSpPr>
              <a:cxnSpLocks noChangeShapeType="1"/>
            </p:cNvCxnSpPr>
            <p:nvPr/>
          </p:nvCxnSpPr>
          <p:spPr bwMode="auto">
            <a:xfrm>
              <a:off x="1816925" y="4702629"/>
              <a:ext cx="385948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040083" y="4762006"/>
              <a:ext cx="28648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Loanable funds per period</a:t>
              </a:r>
            </a:p>
          </p:txBody>
        </p: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1399333" y="476200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1943100" y="1176338"/>
            <a:ext cx="800100" cy="3098800"/>
            <a:chOff x="1041332" y="1592087"/>
            <a:chExt cx="799344" cy="3099459"/>
          </a:xfrm>
        </p:grpSpPr>
        <p:cxnSp>
          <p:nvCxnSpPr>
            <p:cNvPr id="14" name="Straight Connector 5"/>
            <p:cNvCxnSpPr>
              <a:cxnSpLocks noChangeShapeType="1"/>
            </p:cNvCxnSpPr>
            <p:nvPr/>
          </p:nvCxnSpPr>
          <p:spPr bwMode="auto">
            <a:xfrm rot="5400000">
              <a:off x="279071" y="3141023"/>
              <a:ext cx="3099459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 rot="-5400000">
              <a:off x="69271" y="2990602"/>
              <a:ext cx="2313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Nominal interest rate</a:t>
              </a:r>
            </a:p>
          </p:txBody>
        </p: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10800000">
              <a:off x="1686297" y="3503220"/>
              <a:ext cx="15437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1476277" y="3299362"/>
              <a:ext cx="2359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i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3289300" y="1317625"/>
            <a:ext cx="2938463" cy="2708275"/>
            <a:chOff x="2386940" y="1733798"/>
            <a:chExt cx="2938243" cy="2708771"/>
          </a:xfrm>
        </p:grpSpPr>
        <p:sp>
          <p:nvSpPr>
            <p:cNvPr id="19" name="Freeform 9"/>
            <p:cNvSpPr>
              <a:spLocks noChangeArrowheads="1"/>
            </p:cNvSpPr>
            <p:nvPr/>
          </p:nvSpPr>
          <p:spPr bwMode="auto">
            <a:xfrm>
              <a:off x="2386940" y="1733798"/>
              <a:ext cx="2553195" cy="2481942"/>
            </a:xfrm>
            <a:custGeom>
              <a:avLst/>
              <a:gdLst>
                <a:gd name="T0" fmla="*/ 0 w 2553195"/>
                <a:gd name="T1" fmla="*/ 0 h 2434441"/>
                <a:gd name="T2" fmla="*/ 866899 w 2553195"/>
                <a:gd name="T3" fmla="*/ 1667857 h 2434441"/>
                <a:gd name="T4" fmla="*/ 2553195 w 2553195"/>
                <a:gd name="T5" fmla="*/ 2630081 h 2434441"/>
                <a:gd name="T6" fmla="*/ 0 60000 65536"/>
                <a:gd name="T7" fmla="*/ 0 60000 65536"/>
                <a:gd name="T8" fmla="*/ 0 60000 65536"/>
                <a:gd name="T9" fmla="*/ 0 w 2553195"/>
                <a:gd name="T10" fmla="*/ 0 h 2434441"/>
                <a:gd name="T11" fmla="*/ 2553195 w 2553195"/>
                <a:gd name="T12" fmla="*/ 2434441 h 24344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3195" h="2434441">
                  <a:moveTo>
                    <a:pt x="0" y="0"/>
                  </a:moveTo>
                  <a:cubicBezTo>
                    <a:pt x="220683" y="569026"/>
                    <a:pt x="441367" y="1138052"/>
                    <a:pt x="866899" y="1543792"/>
                  </a:cubicBezTo>
                  <a:cubicBezTo>
                    <a:pt x="1292431" y="1949532"/>
                    <a:pt x="2246416" y="2299854"/>
                    <a:pt x="2553195" y="2434441"/>
                  </a:cubicBezTo>
                </a:path>
              </a:pathLst>
            </a:custGeom>
            <a:noFill/>
            <a:ln w="38100" algn="ctr">
              <a:solidFill>
                <a:srgbClr val="212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4973805" y="4073237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D</a:t>
              </a: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2968625" y="1235075"/>
            <a:ext cx="2925763" cy="2457450"/>
            <a:chOff x="2066307" y="1650671"/>
            <a:chExt cx="2925418" cy="2458192"/>
          </a:xfrm>
        </p:grpSpPr>
        <p:sp>
          <p:nvSpPr>
            <p:cNvPr id="22" name="Freeform 8"/>
            <p:cNvSpPr>
              <a:spLocks noChangeArrowheads="1"/>
            </p:cNvSpPr>
            <p:nvPr/>
          </p:nvSpPr>
          <p:spPr bwMode="auto">
            <a:xfrm>
              <a:off x="2066307" y="1864427"/>
              <a:ext cx="2576945" cy="2244436"/>
            </a:xfrm>
            <a:custGeom>
              <a:avLst/>
              <a:gdLst>
                <a:gd name="T0" fmla="*/ 0 w 2636322"/>
                <a:gd name="T1" fmla="*/ 3435271 h 1947553"/>
                <a:gd name="T2" fmla="*/ 1431022 w 2636322"/>
                <a:gd name="T3" fmla="*/ 2387933 h 1947553"/>
                <a:gd name="T4" fmla="*/ 2406717 w 2636322"/>
                <a:gd name="T5" fmla="*/ 0 h 1947553"/>
                <a:gd name="T6" fmla="*/ 0 60000 65536"/>
                <a:gd name="T7" fmla="*/ 0 60000 65536"/>
                <a:gd name="T8" fmla="*/ 0 60000 65536"/>
                <a:gd name="T9" fmla="*/ 0 w 2636322"/>
                <a:gd name="T10" fmla="*/ 0 h 1947553"/>
                <a:gd name="T11" fmla="*/ 2636322 w 2636322"/>
                <a:gd name="T12" fmla="*/ 1947553 h 19475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6322" h="1947553">
                  <a:moveTo>
                    <a:pt x="0" y="1947553"/>
                  </a:moveTo>
                  <a:cubicBezTo>
                    <a:pt x="564078" y="1812966"/>
                    <a:pt x="1128156" y="1678379"/>
                    <a:pt x="1567543" y="1353787"/>
                  </a:cubicBezTo>
                  <a:cubicBezTo>
                    <a:pt x="2006930" y="1029195"/>
                    <a:pt x="2462151" y="225631"/>
                    <a:pt x="2636322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" name="TextBox 20"/>
            <p:cNvSpPr txBox="1">
              <a:spLocks noChangeArrowheads="1"/>
            </p:cNvSpPr>
            <p:nvPr/>
          </p:nvSpPr>
          <p:spPr bwMode="auto">
            <a:xfrm>
              <a:off x="4653171" y="1650671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S</a:t>
              </a:r>
            </a:p>
          </p:txBody>
        </p:sp>
      </p:grpSp>
      <p:sp>
        <p:nvSpPr>
          <p:cNvPr id="24" name="Freeform 183"/>
          <p:cNvSpPr>
            <a:spLocks/>
          </p:cNvSpPr>
          <p:nvPr/>
        </p:nvSpPr>
        <p:spPr bwMode="auto">
          <a:xfrm>
            <a:off x="4314825" y="3030538"/>
            <a:ext cx="144463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2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78" y="60325"/>
            <a:ext cx="8407021" cy="865188"/>
          </a:xfrm>
        </p:spPr>
        <p:txBody>
          <a:bodyPr/>
          <a:lstStyle/>
          <a:p>
            <a:r>
              <a:rPr lang="en-US" dirty="0"/>
              <a:t>Inflation and Interest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Nominal interest rate </a:t>
            </a:r>
          </a:p>
          <a:p>
            <a:pPr lvl="1">
              <a:defRPr/>
            </a:pPr>
            <a:r>
              <a:rPr lang="en-US" dirty="0"/>
              <a:t>Interest rate expressed in dollars of current value</a:t>
            </a:r>
          </a:p>
          <a:p>
            <a:pPr lvl="2">
              <a:defRPr/>
            </a:pPr>
            <a:r>
              <a:rPr lang="en-US" dirty="0"/>
              <a:t>Not adjusted for inflation</a:t>
            </a:r>
          </a:p>
          <a:p>
            <a:pPr lvl="1">
              <a:defRPr/>
            </a:pPr>
            <a:r>
              <a:rPr lang="en-US" dirty="0"/>
              <a:t>Specified on the loan agreement</a:t>
            </a:r>
          </a:p>
          <a:p>
            <a:pPr>
              <a:defRPr/>
            </a:pPr>
            <a:r>
              <a:rPr lang="en-US" dirty="0"/>
              <a:t>Real interest rate </a:t>
            </a:r>
          </a:p>
          <a:p>
            <a:pPr lvl="1">
              <a:defRPr/>
            </a:pPr>
            <a:r>
              <a:rPr lang="en-US" dirty="0"/>
              <a:t>Interest rate expressed in dollars of constant purchasing power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dirty="0"/>
              <a:t>	=Nominal interest rate – Inflation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42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is Inflation so Unpopular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higher prices</a:t>
            </a:r>
          </a:p>
          <a:p>
            <a:pPr lvl="1"/>
            <a:r>
              <a:rPr lang="en-US" dirty="0"/>
              <a:t>Inflation = Penalty </a:t>
            </a:r>
          </a:p>
          <a:p>
            <a:r>
              <a:rPr lang="en-US" dirty="0"/>
              <a:t>Receive higher receipts</a:t>
            </a:r>
          </a:p>
          <a:p>
            <a:pPr lvl="1"/>
            <a:r>
              <a:rPr lang="en-US" dirty="0"/>
              <a:t>Higher </a:t>
            </a:r>
            <a:r>
              <a:rPr lang="en-US" dirty="0" smtClean="0"/>
              <a:t>income; ‘</a:t>
            </a:r>
            <a:r>
              <a:rPr lang="en-US" dirty="0"/>
              <a:t>well-deserved’ reward</a:t>
            </a:r>
          </a:p>
          <a:p>
            <a:r>
              <a:rPr lang="en-US" dirty="0"/>
              <a:t>Fixed nominal income</a:t>
            </a:r>
          </a:p>
          <a:p>
            <a:pPr lvl="1"/>
            <a:r>
              <a:rPr lang="en-US" dirty="0"/>
              <a:t>Unadjusted for inflation</a:t>
            </a:r>
          </a:p>
          <a:p>
            <a:r>
              <a:rPr lang="en-US" dirty="0"/>
              <a:t>Social Security</a:t>
            </a:r>
          </a:p>
          <a:p>
            <a:pPr lvl="1"/>
            <a:r>
              <a:rPr lang="en-US" dirty="0"/>
              <a:t>Adjusted for inflation (COLA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348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official unemployment rate </a:t>
            </a:r>
            <a:endParaRPr lang="en-US" dirty="0" smtClean="0"/>
          </a:p>
          <a:p>
            <a:pPr lvl="1"/>
            <a:r>
              <a:rPr lang="en-US" dirty="0"/>
              <a:t>May underestimate the true extent of unemployment in the </a:t>
            </a:r>
            <a:r>
              <a:rPr lang="en-US" dirty="0" smtClean="0"/>
              <a:t>economy because</a:t>
            </a:r>
            <a:endParaRPr lang="en-US" dirty="0"/>
          </a:p>
          <a:p>
            <a:pPr lvl="2"/>
            <a:r>
              <a:rPr lang="en-US" dirty="0" smtClean="0"/>
              <a:t>Does </a:t>
            </a:r>
            <a:r>
              <a:rPr lang="en-US" dirty="0"/>
              <a:t>not include discouraged workers</a:t>
            </a:r>
          </a:p>
          <a:p>
            <a:pPr lvl="2"/>
            <a:r>
              <a:rPr lang="en-US" dirty="0" smtClean="0"/>
              <a:t>Counts </a:t>
            </a:r>
            <a:r>
              <a:rPr lang="en-US" dirty="0"/>
              <a:t>all part-time workers as </a:t>
            </a:r>
            <a:r>
              <a:rPr lang="en-US" dirty="0" smtClean="0"/>
              <a:t>employed; one third of those working part-time would prefer to work full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205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81125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600" dirty="0"/>
              <a:t>The Adult Population Sums the Employed, the Unemployed, and Those Not in the </a:t>
            </a:r>
            <a:r>
              <a:rPr lang="en-US" sz="2600" dirty="0" smtClean="0"/>
              <a:t>Labor Force</a:t>
            </a:r>
            <a:r>
              <a:rPr lang="en-US" sz="2600" dirty="0"/>
              <a:t>: February 2015 (in millions)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9182" y="5445458"/>
            <a:ext cx="8884006" cy="1077512"/>
          </a:xfrm>
        </p:spPr>
        <p:txBody>
          <a:bodyPr/>
          <a:lstStyle/>
          <a:p>
            <a:r>
              <a:rPr lang="en-US" sz="1600" dirty="0"/>
              <a:t>The labor force, depicted by the left circle, consists of those employed plus those unemployed. </a:t>
            </a:r>
            <a:r>
              <a:rPr lang="en-US" sz="1600" dirty="0" smtClean="0"/>
              <a:t>Those not working</a:t>
            </a:r>
            <a:r>
              <a:rPr lang="en-US" sz="1600" dirty="0"/>
              <a:t>, depicted by the right circle, consists of those not in the labor force and those unemployed. </a:t>
            </a:r>
            <a:r>
              <a:rPr lang="en-US" sz="1600" dirty="0" smtClean="0"/>
              <a:t>The adult </a:t>
            </a:r>
            <a:r>
              <a:rPr lang="en-US" sz="1600" dirty="0"/>
              <a:t>population sums the employed, the unemployed, and those not in the labor force.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Force Participation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force participation rate</a:t>
            </a:r>
          </a:p>
          <a:p>
            <a:pPr lvl="1"/>
            <a:r>
              <a:rPr lang="en-US" dirty="0"/>
              <a:t>Labor force as percentage of </a:t>
            </a:r>
            <a:r>
              <a:rPr lang="en-US" dirty="0" smtClean="0"/>
              <a:t>the adult population</a:t>
            </a:r>
          </a:p>
          <a:p>
            <a:pPr lvl="1"/>
            <a:r>
              <a:rPr lang="en-US" dirty="0" smtClean="0"/>
              <a:t>Number in the labor force divided by adult population </a:t>
            </a:r>
          </a:p>
          <a:p>
            <a:pPr lvl="1"/>
            <a:r>
              <a:rPr lang="en-US" dirty="0" smtClean="0"/>
              <a:t>On average, one out of three adults is not in the labor force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82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book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Slid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hibit_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xhibit_figure 2 text boxe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xhibit_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se study 2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23426</TotalTime>
  <Words>4856</Words>
  <Application>Microsoft Office PowerPoint</Application>
  <PresentationFormat>On-screen Show (4:3)</PresentationFormat>
  <Paragraphs>535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Arial</vt:lpstr>
      <vt:lpstr>Calibri</vt:lpstr>
      <vt:lpstr>Cambria</vt:lpstr>
      <vt:lpstr>Times New Roman</vt:lpstr>
      <vt:lpstr>Textbook title</vt:lpstr>
      <vt:lpstr>intro</vt:lpstr>
      <vt:lpstr>ChapterSlide</vt:lpstr>
      <vt:lpstr>exhibit_figure</vt:lpstr>
      <vt:lpstr>exhibit_figure 2 text boxes</vt:lpstr>
      <vt:lpstr>exhibit_table</vt:lpstr>
      <vt:lpstr>case study 2</vt:lpstr>
      <vt:lpstr>appendix</vt:lpstr>
      <vt:lpstr>PowerPoint Presentation</vt:lpstr>
      <vt:lpstr>PowerPoint Presentation</vt:lpstr>
      <vt:lpstr>Unemployment: Its Measure and Sources</vt:lpstr>
      <vt:lpstr>Measuring Unemployment</vt:lpstr>
      <vt:lpstr>Measuring Unemployment</vt:lpstr>
      <vt:lpstr>Measuring Unemployment</vt:lpstr>
      <vt:lpstr>Measuring Unemployment</vt:lpstr>
      <vt:lpstr>Exhibit 1</vt:lpstr>
      <vt:lpstr>Labor Force Participation Rate</vt:lpstr>
      <vt:lpstr>Labor Force Participation Rate</vt:lpstr>
      <vt:lpstr>Unemployment Over Time</vt:lpstr>
      <vt:lpstr>Unemployment Over Time</vt:lpstr>
      <vt:lpstr>Exhibit 2</vt:lpstr>
      <vt:lpstr>Unemployment Over Time</vt:lpstr>
      <vt:lpstr>Unemployment Over Time</vt:lpstr>
      <vt:lpstr>Duration of Unemployment</vt:lpstr>
      <vt:lpstr>Duration of Unemployment</vt:lpstr>
      <vt:lpstr>Unemployment Among Various Groups</vt:lpstr>
      <vt:lpstr>Exhibit 3</vt:lpstr>
      <vt:lpstr>Unemployment Among Various Groups</vt:lpstr>
      <vt:lpstr>Unemployment Among Various Groups</vt:lpstr>
      <vt:lpstr>Unemployment Among Various Groups</vt:lpstr>
      <vt:lpstr>Exhibit 4 (a)</vt:lpstr>
      <vt:lpstr>Exhibit 4 (b)</vt:lpstr>
      <vt:lpstr>Unemployment: Occupations and Regions</vt:lpstr>
      <vt:lpstr>Unemployment: Occupations and Regions</vt:lpstr>
      <vt:lpstr>Exhibit 5</vt:lpstr>
      <vt:lpstr>International Comparisons</vt:lpstr>
      <vt:lpstr>International Comparisons</vt:lpstr>
      <vt:lpstr>Exhibit 6</vt:lpstr>
      <vt:lpstr>Sources of Unemployment</vt:lpstr>
      <vt:lpstr>Sources of Unemployment</vt:lpstr>
      <vt:lpstr>Sources of Unemployment</vt:lpstr>
      <vt:lpstr>Other Unemployment Issues</vt:lpstr>
      <vt:lpstr>The Meaning of Full Employment</vt:lpstr>
      <vt:lpstr>Unemployment Compensation</vt:lpstr>
      <vt:lpstr>Unemployment Compensation</vt:lpstr>
      <vt:lpstr>Problems, Official Unemployment Figures</vt:lpstr>
      <vt:lpstr>Problems, Official Unemployment Figures</vt:lpstr>
      <vt:lpstr>Problems, Official Unemployment Figures</vt:lpstr>
      <vt:lpstr>Problems, Official Unemployment Figures</vt:lpstr>
      <vt:lpstr>Inflation: Its Measure and Sources</vt:lpstr>
      <vt:lpstr>Inflation: Its Measure and Sources</vt:lpstr>
      <vt:lpstr>Hyperinflation in Zimbabwe</vt:lpstr>
      <vt:lpstr>Hyperinflation in Zimbabwe</vt:lpstr>
      <vt:lpstr>Hyperinflation in Zimbabwe</vt:lpstr>
      <vt:lpstr>Hyperinflation in Zimbabwe</vt:lpstr>
      <vt:lpstr>Hyperinflation in Zimbabwe</vt:lpstr>
      <vt:lpstr>Two Sources of Inflation</vt:lpstr>
      <vt:lpstr>Exhibit 7</vt:lpstr>
      <vt:lpstr>A Historical Look</vt:lpstr>
      <vt:lpstr>Exhibit 8 (a)</vt:lpstr>
      <vt:lpstr>Exhibit 8 (b)</vt:lpstr>
      <vt:lpstr>Inflation Across Metropolitan Areas</vt:lpstr>
      <vt:lpstr>Exhibit 9</vt:lpstr>
      <vt:lpstr>International Comparisons of Inflation</vt:lpstr>
      <vt:lpstr>Exhibit 10</vt:lpstr>
      <vt:lpstr>Effects of Inflation</vt:lpstr>
      <vt:lpstr>Anticipated vs. Unanticipated Inflation</vt:lpstr>
      <vt:lpstr>Transaction Costs of Variable Inflation</vt:lpstr>
      <vt:lpstr>Obscures Relative Price Changes</vt:lpstr>
      <vt:lpstr>Inflation and Interest Rates</vt:lpstr>
      <vt:lpstr>Inflation and Interest Rates</vt:lpstr>
      <vt:lpstr>Inflation and Interest Rates</vt:lpstr>
      <vt:lpstr>Exhibit 11</vt:lpstr>
      <vt:lpstr>Inflation and Interest Rates</vt:lpstr>
      <vt:lpstr>Why is Inflation so Unpopular?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CL User</cp:lastModifiedBy>
  <cp:revision>1164</cp:revision>
  <dcterms:created xsi:type="dcterms:W3CDTF">2006-11-30T14:59:54Z</dcterms:created>
  <dcterms:modified xsi:type="dcterms:W3CDTF">2016-01-20T00:33:03Z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1197144266</vt:i4>
  </property>
  <property fmtid="{D5CDD505-2E9C-101B-9397-08002B2CF9AE}" pid="3" name="_NewReviewCycle">
    <vt:lpwstr/>
  </property>
  <property fmtid="{D5CDD505-2E9C-101B-9397-08002B2CF9AE}" pid="4" name="_EmailSubject">
    <vt:lpwstr>PowerPoints</vt:lpwstr>
  </property>
  <property fmtid="{D5CDD505-2E9C-101B-9397-08002B2CF9AE}" pid="5" name="_AuthorEmail">
    <vt:lpwstr>Julia.Chase@cengage.com</vt:lpwstr>
  </property>
  <property fmtid="{D5CDD505-2E9C-101B-9397-08002B2CF9AE}" pid="6" name="_AuthorEmailDisplayName">
    <vt:lpwstr>Chase, Julia</vt:lpwstr>
  </property>
</Properties>
</file>