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4" r:id="rId1"/>
    <p:sldMasterId id="2147484293" r:id="rId2"/>
    <p:sldMasterId id="2147483650" r:id="rId3"/>
    <p:sldMasterId id="2147483652" r:id="rId4"/>
    <p:sldMasterId id="2147484414" r:id="rId5"/>
    <p:sldMasterId id="2147484198" r:id="rId6"/>
    <p:sldMasterId id="2147483655" r:id="rId7"/>
    <p:sldMasterId id="2147483654" r:id="rId8"/>
  </p:sldMasterIdLst>
  <p:notesMasterIdLst>
    <p:notesMasterId r:id="rId54"/>
  </p:notesMasterIdLst>
  <p:handoutMasterIdLst>
    <p:handoutMasterId r:id="rId55"/>
  </p:handoutMasterIdLst>
  <p:sldIdLst>
    <p:sldId id="663" r:id="rId9"/>
    <p:sldId id="664" r:id="rId10"/>
    <p:sldId id="821" r:id="rId11"/>
    <p:sldId id="822" r:id="rId12"/>
    <p:sldId id="823" r:id="rId13"/>
    <p:sldId id="824" r:id="rId14"/>
    <p:sldId id="825" r:id="rId15"/>
    <p:sldId id="826" r:id="rId16"/>
    <p:sldId id="827" r:id="rId17"/>
    <p:sldId id="828" r:id="rId18"/>
    <p:sldId id="829" r:id="rId19"/>
    <p:sldId id="830" r:id="rId20"/>
    <p:sldId id="831" r:id="rId21"/>
    <p:sldId id="832" r:id="rId22"/>
    <p:sldId id="833" r:id="rId23"/>
    <p:sldId id="861" r:id="rId24"/>
    <p:sldId id="862" r:id="rId25"/>
    <p:sldId id="834" r:id="rId26"/>
    <p:sldId id="835" r:id="rId27"/>
    <p:sldId id="836" r:id="rId28"/>
    <p:sldId id="837" r:id="rId29"/>
    <p:sldId id="838" r:id="rId30"/>
    <p:sldId id="839" r:id="rId31"/>
    <p:sldId id="840" r:id="rId32"/>
    <p:sldId id="841" r:id="rId33"/>
    <p:sldId id="842" r:id="rId34"/>
    <p:sldId id="843" r:id="rId35"/>
    <p:sldId id="844" r:id="rId36"/>
    <p:sldId id="845" r:id="rId37"/>
    <p:sldId id="846" r:id="rId38"/>
    <p:sldId id="847" r:id="rId39"/>
    <p:sldId id="848" r:id="rId40"/>
    <p:sldId id="863" r:id="rId41"/>
    <p:sldId id="850" r:id="rId42"/>
    <p:sldId id="849" r:id="rId43"/>
    <p:sldId id="851" r:id="rId44"/>
    <p:sldId id="852" r:id="rId45"/>
    <p:sldId id="853" r:id="rId46"/>
    <p:sldId id="854" r:id="rId47"/>
    <p:sldId id="855" r:id="rId48"/>
    <p:sldId id="856" r:id="rId49"/>
    <p:sldId id="857" r:id="rId50"/>
    <p:sldId id="858" r:id="rId51"/>
    <p:sldId id="859" r:id="rId52"/>
    <p:sldId id="860" r:id="rId53"/>
  </p:sldIdLst>
  <p:sldSz cx="9144000" cy="6858000" type="screen4x3"/>
  <p:notesSz cx="6858000" cy="9144000"/>
  <p:defaultTex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00E24"/>
    <a:srgbClr val="DE4A00"/>
    <a:srgbClr val="FF732D"/>
    <a:srgbClr val="FF0066"/>
    <a:srgbClr val="0044A8"/>
    <a:srgbClr val="B42828"/>
    <a:srgbClr val="00AAC9"/>
    <a:srgbClr val="0097A1"/>
    <a:srgbClr val="002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86406" autoAdjust="0"/>
  </p:normalViewPr>
  <p:slideViewPr>
    <p:cSldViewPr snapToGrid="0">
      <p:cViewPr varScale="1">
        <p:scale>
          <a:sx n="59" d="100"/>
          <a:sy n="59" d="100"/>
        </p:scale>
        <p:origin x="1338" y="78"/>
      </p:cViewPr>
      <p:guideLst>
        <p:guide orient="horz" pos="2160"/>
        <p:guide pos="2880"/>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01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defRPr>
            </a:lvl1pPr>
          </a:lstStyle>
          <a:p>
            <a:pPr>
              <a:defRPr/>
            </a:pPr>
            <a:endParaRPr lang="en-US"/>
          </a:p>
        </p:txBody>
      </p:sp>
      <p:sp>
        <p:nvSpPr>
          <p:cNvPr id="501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01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defRPr>
            </a:lvl1pPr>
          </a:lstStyle>
          <a:p>
            <a:pPr>
              <a:defRPr/>
            </a:pPr>
            <a:fld id="{592D0800-4859-4CA8-B7EC-AA42AD7B6007}" type="slidenum">
              <a:rPr lang="en-US"/>
              <a:pPr>
                <a:defRPr/>
              </a:pPr>
              <a:t>‹#›</a:t>
            </a:fld>
            <a:endParaRPr lang="en-US"/>
          </a:p>
        </p:txBody>
      </p:sp>
    </p:spTree>
    <p:extLst>
      <p:ext uri="{BB962C8B-B14F-4D97-AF65-F5344CB8AC3E}">
        <p14:creationId xmlns:p14="http://schemas.microsoft.com/office/powerpoint/2010/main" val="66634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pitchFamily="34"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pitchFamily="34"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pitchFamily="34" charset="0"/>
              </a:defRPr>
            </a:lvl1pPr>
          </a:lstStyle>
          <a:p>
            <a:pPr>
              <a:defRPr/>
            </a:pPr>
            <a:fld id="{18B77CDB-D0D5-4635-9103-FBDA270D4ABA}" type="slidenum">
              <a:rPr lang="en-US"/>
              <a:pPr>
                <a:defRPr/>
              </a:pPr>
              <a:t>‹#›</a:t>
            </a:fld>
            <a:endParaRPr lang="en-US"/>
          </a:p>
        </p:txBody>
      </p:sp>
    </p:spTree>
    <p:extLst>
      <p:ext uri="{BB962C8B-B14F-4D97-AF65-F5344CB8AC3E}">
        <p14:creationId xmlns:p14="http://schemas.microsoft.com/office/powerpoint/2010/main" val="1431859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05050"/>
            <a:ext cx="91440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1"/>
          <p:cNvSpPr>
            <a:spLocks noChangeArrowheads="1"/>
          </p:cNvSpPr>
          <p:nvPr userDrawn="1"/>
        </p:nvSpPr>
        <p:spPr bwMode="auto">
          <a:xfrm>
            <a:off x="3298004" y="5845996"/>
            <a:ext cx="5845996" cy="54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80000"/>
              </a:lnSpc>
              <a:buFontTx/>
              <a:buNone/>
            </a:pPr>
            <a:r>
              <a:rPr lang="en-US" sz="1600" dirty="0" smtClean="0"/>
              <a:t>Prepared by:</a:t>
            </a:r>
            <a:r>
              <a:rPr lang="en-US" sz="1600" baseline="0" dirty="0" smtClean="0"/>
              <a:t> </a:t>
            </a:r>
            <a:r>
              <a:rPr lang="en-US" sz="1600" dirty="0" smtClean="0"/>
              <a:t>V. </a:t>
            </a:r>
            <a:r>
              <a:rPr lang="en-US" sz="1600" dirty="0" err="1" smtClean="0"/>
              <a:t>Andreea</a:t>
            </a:r>
            <a:r>
              <a:rPr lang="en-US" sz="1600" dirty="0" smtClean="0"/>
              <a:t> </a:t>
            </a:r>
            <a:r>
              <a:rPr lang="en-US" sz="1600" dirty="0" err="1" smtClean="0"/>
              <a:t>Chiritescu</a:t>
            </a:r>
            <a:r>
              <a:rPr lang="en-US" sz="1600" dirty="0" smtClean="0"/>
              <a:t>, Eastern Illinois University</a:t>
            </a:r>
          </a:p>
          <a:p>
            <a:pPr algn="l">
              <a:lnSpc>
                <a:spcPct val="80000"/>
              </a:lnSpc>
              <a:buFontTx/>
              <a:buNone/>
            </a:pPr>
            <a:r>
              <a:rPr lang="en-US" sz="1600" kern="1200" dirty="0" smtClean="0">
                <a:solidFill>
                  <a:schemeClr val="tx1"/>
                </a:solidFill>
                <a:latin typeface="Arial" charset="0"/>
                <a:ea typeface="+mn-ea"/>
                <a:cs typeface="+mn-cs"/>
              </a:rPr>
              <a:t>Reviewed by: William A. </a:t>
            </a:r>
            <a:r>
              <a:rPr lang="en-US" sz="1600" kern="1200" dirty="0" err="1" smtClean="0">
                <a:solidFill>
                  <a:schemeClr val="tx1"/>
                </a:solidFill>
                <a:latin typeface="Arial" charset="0"/>
                <a:ea typeface="+mn-ea"/>
                <a:cs typeface="+mn-cs"/>
              </a:rPr>
              <a:t>McEachern</a:t>
            </a:r>
            <a:r>
              <a:rPr lang="en-US" sz="1600" kern="1200" dirty="0" smtClean="0">
                <a:solidFill>
                  <a:schemeClr val="tx1"/>
                </a:solidFill>
                <a:latin typeface="Arial" charset="0"/>
                <a:ea typeface="+mn-ea"/>
                <a:cs typeface="+mn-cs"/>
              </a:rPr>
              <a:t>,</a:t>
            </a:r>
            <a:r>
              <a:rPr lang="en-US" sz="1600" kern="1200" baseline="0" dirty="0" smtClean="0">
                <a:solidFill>
                  <a:schemeClr val="tx1"/>
                </a:solidFill>
                <a:latin typeface="Arial" charset="0"/>
                <a:ea typeface="+mn-ea"/>
                <a:cs typeface="+mn-cs"/>
              </a:rPr>
              <a:t> </a:t>
            </a:r>
            <a:r>
              <a:rPr lang="en-US" sz="1600" kern="1200" dirty="0" smtClean="0">
                <a:solidFill>
                  <a:schemeClr val="tx1"/>
                </a:solidFill>
                <a:latin typeface="Arial" charset="0"/>
                <a:ea typeface="+mn-ea"/>
                <a:cs typeface="+mn-cs"/>
              </a:rPr>
              <a:t>University of Connecticut</a:t>
            </a:r>
            <a:endParaRPr lang="en-US" sz="1600" kern="1200" dirty="0">
              <a:solidFill>
                <a:schemeClr val="tx1"/>
              </a:solidFill>
              <a:latin typeface="Arial" charset="0"/>
              <a:ea typeface="+mn-ea"/>
              <a:cs typeface="+mn-cs"/>
            </a:endParaRPr>
          </a:p>
        </p:txBody>
      </p:sp>
      <p:sp>
        <p:nvSpPr>
          <p:cNvPr id="38915" name="Rectangle 3"/>
          <p:cNvSpPr>
            <a:spLocks noGrp="1" noChangeAspect="1" noChangeArrowheads="1"/>
          </p:cNvSpPr>
          <p:nvPr>
            <p:ph type="subTitle" sz="quarter" idx="1" hasCustomPrompt="1"/>
          </p:nvPr>
        </p:nvSpPr>
        <p:spPr>
          <a:xfrm>
            <a:off x="0" y="1924316"/>
            <a:ext cx="9144000" cy="2429300"/>
          </a:xfrm>
          <a:prstGeom prst="rect">
            <a:avLst/>
          </a:prstGeom>
        </p:spPr>
        <p:txBody>
          <a:bodyPr wrap="none"/>
          <a:lstStyle>
            <a:lvl1pPr marL="0" indent="0" algn="ctr">
              <a:buFontTx/>
              <a:buNone/>
              <a:defRPr sz="4800">
                <a:solidFill>
                  <a:srgbClr val="900E24"/>
                </a:solidFill>
              </a:defRPr>
            </a:lvl1pPr>
          </a:lstStyle>
          <a:p>
            <a:r>
              <a:rPr lang="en-US" dirty="0" err="1" smtClean="0"/>
              <a:t>Ch</a:t>
            </a:r>
            <a:r>
              <a:rPr lang="en-US" dirty="0" smtClean="0"/>
              <a:t># </a:t>
            </a:r>
          </a:p>
          <a:p>
            <a:r>
              <a:rPr lang="en-US" dirty="0" smtClean="0"/>
              <a:t>and Chapter </a:t>
            </a:r>
            <a:r>
              <a:rPr lang="en-US" dirty="0"/>
              <a:t>name</a:t>
            </a:r>
          </a:p>
        </p:txBody>
      </p:sp>
      <p:sp>
        <p:nvSpPr>
          <p:cNvPr id="7" name="Footer Placeholder 4"/>
          <p:cNvSpPr>
            <a:spLocks noGrp="1"/>
          </p:cNvSpPr>
          <p:nvPr>
            <p:ph type="ftr" sz="quarter" idx="10"/>
          </p:nvPr>
        </p:nvSpPr>
        <p:spPr>
          <a:xfrm>
            <a:off x="218364" y="6492875"/>
            <a:ext cx="8925636" cy="365125"/>
          </a:xfrm>
        </p:spPr>
        <p:txBody>
          <a:bodyPr/>
          <a:lstStyle>
            <a:lvl1pPr>
              <a:defRPr/>
            </a:lvl1pPr>
          </a:lstStyle>
          <a:p>
            <a:pPr>
              <a:defRPr/>
            </a:pPr>
            <a:r>
              <a:rPr lang="en-US" dirty="0"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177427610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7290" y="382137"/>
            <a:ext cx="6946710" cy="6120880"/>
          </a:xfrm>
          <a:prstGeom prst="rect">
            <a:avLst/>
          </a:prstGeom>
        </p:spPr>
        <p:txBody>
          <a:bodyPr/>
          <a:lstStyle>
            <a:lvl1pPr>
              <a:defRPr sz="2800" i="0">
                <a:solidFill>
                  <a:schemeClr val="tx1"/>
                </a:solidFill>
                <a:latin typeface="+mn-lt"/>
                <a:cs typeface="Calibri" pitchFamily="34" charset="0"/>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a:t>
            </a:r>
          </a:p>
          <a:p>
            <a:pPr lvl="0"/>
            <a:r>
              <a:rPr lang="en-US" dirty="0" smtClean="0"/>
              <a:t>to edit </a:t>
            </a:r>
          </a:p>
          <a:p>
            <a:pPr lvl="0"/>
            <a:r>
              <a:rPr lang="en-US" dirty="0" smtClean="0"/>
              <a:t>Master </a:t>
            </a:r>
          </a:p>
          <a:p>
            <a:pPr lvl="0"/>
            <a:r>
              <a:rPr lang="en-US" dirty="0" smtClean="0"/>
              <a:t>text styles</a:t>
            </a:r>
          </a:p>
        </p:txBody>
      </p:sp>
      <p:sp>
        <p:nvSpPr>
          <p:cNvPr id="4" name="Footer Placeholder 4"/>
          <p:cNvSpPr>
            <a:spLocks noGrp="1"/>
          </p:cNvSpPr>
          <p:nvPr>
            <p:ph type="ftr" sz="quarter" idx="10"/>
          </p:nvPr>
        </p:nvSpPr>
        <p:spPr/>
        <p:txBody>
          <a:bodyPr/>
          <a:lstStyle>
            <a:lvl1pPr>
              <a:defRPr>
                <a:cs typeface="+mn-cs"/>
              </a:defRPr>
            </a:lvl1pPr>
          </a:lstStyle>
          <a:p>
            <a:pPr>
              <a:defRPr/>
            </a:pPr>
            <a:r>
              <a:rPr lang="en-US" dirty="0" smtClean="0"/>
              <a:t>© 2017 Cengage Learning®. May not be scanned, copied or duplicated, or posted to a publicly accessible website, in whole or in part.</a:t>
            </a:r>
            <a:endParaRPr lang="en-US" dirty="0"/>
          </a:p>
        </p:txBody>
      </p:sp>
    </p:spTree>
    <p:extLst>
      <p:ext uri="{BB962C8B-B14F-4D97-AF65-F5344CB8AC3E}">
        <p14:creationId xmlns:p14="http://schemas.microsoft.com/office/powerpoint/2010/main" val="352479569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043" y="0"/>
            <a:ext cx="8488957" cy="865188"/>
          </a:xfrm>
        </p:spPr>
        <p:txBody>
          <a:bodyPr/>
          <a:lstStyle>
            <a:lvl1pPr>
              <a:defRPr b="0" i="0">
                <a:solidFill>
                  <a:srgbClr val="900E24"/>
                </a:solidFill>
                <a:latin typeface="+mj-lt"/>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280" y="924375"/>
            <a:ext cx="8833734" cy="5524050"/>
          </a:xfrm>
        </p:spPr>
        <p:txBody>
          <a:bodyPr/>
          <a:lstStyle>
            <a:lvl1pPr>
              <a:defRPr>
                <a:solidFill>
                  <a:srgbClr val="0044A8"/>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152540960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7977" cy="352425"/>
          </a:xfrm>
        </p:spPr>
        <p:txBody>
          <a:body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0" y="329488"/>
            <a:ext cx="9144000" cy="477221"/>
          </a:xfrm>
        </p:spPr>
        <p:txBody>
          <a:bodyPr/>
          <a:lstStyle>
            <a:lvl1pPr>
              <a:defRPr sz="2800">
                <a:solidFill>
                  <a:srgbClr val="1C1C1C"/>
                </a:solidFill>
              </a:defRPr>
            </a:lvl1pPr>
          </a:lstStyle>
          <a:p>
            <a:pPr lvl="0"/>
            <a:r>
              <a:rPr lang="en-US" dirty="0" smtClean="0"/>
              <a:t>Click to edit Master text styles</a:t>
            </a:r>
          </a:p>
        </p:txBody>
      </p:sp>
      <p:sp>
        <p:nvSpPr>
          <p:cNvPr id="8" name="Text Placeholder 7"/>
          <p:cNvSpPr>
            <a:spLocks noGrp="1"/>
          </p:cNvSpPr>
          <p:nvPr>
            <p:ph type="body" sz="quarter" idx="13"/>
          </p:nvPr>
        </p:nvSpPr>
        <p:spPr>
          <a:xfrm>
            <a:off x="4967288" y="1270000"/>
            <a:ext cx="4025900" cy="5048250"/>
          </a:xfrm>
        </p:spPr>
        <p:txBody>
          <a:bodyPr/>
          <a:lstStyle>
            <a:lvl1pPr marL="0" indent="0">
              <a:spcBef>
                <a:spcPts val="0"/>
              </a:spcBef>
              <a:defRPr>
                <a:solidFill>
                  <a:schemeClr val="tx1">
                    <a:lumMod val="95000"/>
                    <a:lumOff val="5000"/>
                  </a:schemeClr>
                </a:solidFill>
              </a:defRPr>
            </a:lvl1pPr>
          </a:lstStyle>
          <a:p>
            <a:pPr lvl="0"/>
            <a:r>
              <a:rPr lang="en-US" dirty="0"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493138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7977" cy="352425"/>
          </a:xfrm>
        </p:spPr>
        <p:txBody>
          <a:body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0" y="329488"/>
            <a:ext cx="9144000" cy="477221"/>
          </a:xfrm>
        </p:spPr>
        <p:txBody>
          <a:bodyPr/>
          <a:lstStyle>
            <a:lvl1pPr>
              <a:defRPr sz="2800">
                <a:solidFill>
                  <a:srgbClr val="1C1C1C"/>
                </a:solidFill>
              </a:defRPr>
            </a:lvl1pPr>
          </a:lstStyle>
          <a:p>
            <a:pPr lvl="0"/>
            <a:r>
              <a:rPr lang="en-US" dirty="0" smtClean="0"/>
              <a:t>Click to edit Master text styles</a:t>
            </a:r>
          </a:p>
        </p:txBody>
      </p:sp>
      <p:sp>
        <p:nvSpPr>
          <p:cNvPr id="8" name="Text Placeholder 7"/>
          <p:cNvSpPr>
            <a:spLocks noGrp="1"/>
          </p:cNvSpPr>
          <p:nvPr>
            <p:ph type="body" sz="quarter" idx="13"/>
          </p:nvPr>
        </p:nvSpPr>
        <p:spPr>
          <a:xfrm>
            <a:off x="4967288" y="1270000"/>
            <a:ext cx="4025900" cy="5048250"/>
          </a:xfrm>
        </p:spPr>
        <p:txBody>
          <a:bodyPr/>
          <a:lstStyle>
            <a:lvl1pPr marL="0" indent="0">
              <a:spcBef>
                <a:spcPts val="0"/>
              </a:spcBef>
              <a:defRPr>
                <a:solidFill>
                  <a:schemeClr val="tx1">
                    <a:lumMod val="95000"/>
                    <a:lumOff val="5000"/>
                  </a:schemeClr>
                </a:solidFill>
              </a:defRPr>
            </a:lvl1pPr>
          </a:lstStyle>
          <a:p>
            <a:pPr lvl="0"/>
            <a:r>
              <a:rPr lang="en-US" dirty="0" smtClean="0"/>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
        <p:nvSpPr>
          <p:cNvPr id="4" name="Text Placeholder 3"/>
          <p:cNvSpPr>
            <a:spLocks noGrp="1"/>
          </p:cNvSpPr>
          <p:nvPr>
            <p:ph type="body" sz="quarter" idx="16"/>
          </p:nvPr>
        </p:nvSpPr>
        <p:spPr>
          <a:xfrm>
            <a:off x="379413" y="1293813"/>
            <a:ext cx="4337050" cy="5014912"/>
          </a:xfrm>
        </p:spPr>
        <p:txBody>
          <a:bodyPr/>
          <a:lstStyle>
            <a:lvl1pPr marL="0" indent="0">
              <a:spcBef>
                <a:spcPts val="0"/>
              </a:spcBef>
              <a:defRPr/>
            </a:lvl1pPr>
            <a:lvl2pPr marL="0" indent="0">
              <a:spcBef>
                <a:spcPts val="0"/>
              </a:spcBef>
              <a:defRPr/>
            </a:lvl2pPr>
            <a:lvl3pPr marL="0" indent="0">
              <a:spcBef>
                <a:spcPts val="0"/>
              </a:spcBef>
              <a:defRPr/>
            </a:lvl3pPr>
            <a:lvl4pPr marL="0" indent="0">
              <a:spcBef>
                <a:spcPts val="0"/>
              </a:spcBef>
              <a:defRPr/>
            </a:lvl4pPr>
            <a:lvl5pPr marL="0" indent="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9356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03741" cy="370113"/>
          </a:xfrm>
        </p:spPr>
        <p:txBody>
          <a:body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0" y="333403"/>
            <a:ext cx="9144000" cy="42953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endParaRPr lang="en-US" dirty="0"/>
          </a:p>
        </p:txBody>
      </p:sp>
      <p:sp>
        <p:nvSpPr>
          <p:cNvPr id="8" name="Text Placeholder 7"/>
          <p:cNvSpPr>
            <a:spLocks noGrp="1"/>
          </p:cNvSpPr>
          <p:nvPr>
            <p:ph type="body" sz="quarter" idx="13"/>
          </p:nvPr>
        </p:nvSpPr>
        <p:spPr>
          <a:xfrm>
            <a:off x="5162550" y="1804988"/>
            <a:ext cx="3646488" cy="4156075"/>
          </a:xfrm>
          <a:prstGeom prst="rect">
            <a:avLst/>
          </a:prstGeom>
        </p:spPr>
        <p:txBody>
          <a:bodyPr/>
          <a:lstStyle>
            <a:lvl1pPr marL="0" indent="0">
              <a:spcBef>
                <a:spcPts val="0"/>
              </a:spcBef>
              <a:defRPr sz="1800">
                <a:solidFill>
                  <a:schemeClr val="tx1">
                    <a:lumMod val="95000"/>
                    <a:lumOff val="5000"/>
                  </a:schemeClr>
                </a:solidFill>
              </a:defRPr>
            </a:lvl1pPr>
          </a:lstStyle>
          <a:p>
            <a:pPr lvl="0"/>
            <a:r>
              <a:rPr lang="en-US" dirty="0" smtClean="0"/>
              <a:t>Click to edit Master text style</a:t>
            </a:r>
          </a:p>
        </p:txBody>
      </p:sp>
      <p:sp>
        <p:nvSpPr>
          <p:cNvPr id="7" name="Footer Placeholder 4"/>
          <p:cNvSpPr>
            <a:spLocks noGrp="1"/>
          </p:cNvSpPr>
          <p:nvPr>
            <p:ph type="ftr" sz="quarter" idx="15"/>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
        <p:nvSpPr>
          <p:cNvPr id="4" name="Text Placeholder 3"/>
          <p:cNvSpPr>
            <a:spLocks noGrp="1"/>
          </p:cNvSpPr>
          <p:nvPr>
            <p:ph type="body" sz="quarter" idx="16"/>
          </p:nvPr>
        </p:nvSpPr>
        <p:spPr>
          <a:xfrm>
            <a:off x="488950" y="1009650"/>
            <a:ext cx="3956926" cy="5667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7"/>
          </p:nvPr>
        </p:nvSpPr>
        <p:spPr>
          <a:xfrm>
            <a:off x="4729163" y="962025"/>
            <a:ext cx="4225925" cy="5984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2702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9902" y="959370"/>
            <a:ext cx="8765498" cy="5517630"/>
          </a:xfrm>
        </p:spPr>
        <p:txBody>
          <a:bodyPr/>
          <a:lstStyle>
            <a:lvl1pPr>
              <a:defRPr>
                <a:solidFill>
                  <a:srgbClr val="0044A8"/>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21927216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C3B"/>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2086060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8.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8.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1" y="643441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a:xfrm>
            <a:off x="218364" y="6492875"/>
            <a:ext cx="8925635" cy="365125"/>
          </a:xfrm>
          <a:prstGeom prst="rect">
            <a:avLst/>
          </a:prstGeom>
        </p:spPr>
        <p:txBody>
          <a:bodyPr vert="horz" lIns="91440" tIns="45720" rIns="91440" bIns="45720" rtlCol="0" anchor="ctr"/>
          <a:lstStyle>
            <a:lvl1pPr algn="l">
              <a:buFontTx/>
              <a:buNone/>
              <a:defRPr sz="115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126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userDrawn="1"/>
        </p:nvSpPr>
        <p:spPr>
          <a:xfrm>
            <a:off x="4884879" y="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200" kern="0" dirty="0" err="1" smtClean="0">
                <a:solidFill>
                  <a:srgbClr val="000000"/>
                </a:solidFill>
                <a:latin typeface="+mj-lt"/>
              </a:rPr>
              <a:t>McEachern</a:t>
            </a:r>
            <a:r>
              <a:rPr lang="en-US" sz="1200" kern="0" dirty="0" smtClean="0">
                <a:solidFill>
                  <a:srgbClr val="000000"/>
                </a:solidFill>
                <a:latin typeface="+mj-lt"/>
              </a:rPr>
              <a:t>, </a:t>
            </a:r>
            <a:r>
              <a:rPr lang="en-US" sz="1200" i="1" kern="0" dirty="0" smtClean="0">
                <a:solidFill>
                  <a:srgbClr val="000000"/>
                </a:solidFill>
                <a:latin typeface="Arial" charset="0"/>
                <a:ea typeface="+mn-ea"/>
                <a:cs typeface="+mn-cs"/>
              </a:rPr>
              <a:t>Macroeconomics</a:t>
            </a:r>
            <a:r>
              <a:rPr lang="en-US" sz="1200" kern="0" dirty="0" smtClean="0">
                <a:solidFill>
                  <a:srgbClr val="000000"/>
                </a:solidFill>
                <a:latin typeface="+mj-lt"/>
              </a:rPr>
              <a:t> 11e, Ch. </a:t>
            </a:r>
            <a:r>
              <a:rPr lang="en-US" sz="1200" kern="0" dirty="0" smtClean="0">
                <a:solidFill>
                  <a:srgbClr val="000000"/>
                </a:solidFill>
                <a:latin typeface="+mj-lt"/>
              </a:rPr>
              <a:t>9</a:t>
            </a:r>
            <a:endParaRPr lang="en-US" sz="1200" kern="0" dirty="0">
              <a:latin typeface="+mj-lt"/>
            </a:endParaRPr>
          </a:p>
        </p:txBody>
      </p:sp>
    </p:spTree>
  </p:cSld>
  <p:clrMap bg1="lt1" tx1="dk1" bg2="lt2" tx2="dk2" accent1="accent1" accent2="accent2" accent3="accent3" accent4="accent4" accent5="accent5" accent6="accent6" hlink="hlink" folHlink="folHlink"/>
  <p:sldLayoutIdLst>
    <p:sldLayoutId id="2147484396" r:id="rId1"/>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pitchFamily="34" charset="0"/>
        </a:defRPr>
      </a:lvl2pPr>
      <a:lvl3pPr algn="ctr" rtl="0" eaLnBrk="0" fontAlgn="base" hangingPunct="0">
        <a:spcBef>
          <a:spcPct val="0"/>
        </a:spcBef>
        <a:spcAft>
          <a:spcPct val="0"/>
        </a:spcAft>
        <a:defRPr sz="4000">
          <a:solidFill>
            <a:schemeClr val="accent2"/>
          </a:solidFill>
          <a:latin typeface="Arial" pitchFamily="34" charset="0"/>
        </a:defRPr>
      </a:lvl3pPr>
      <a:lvl4pPr algn="ctr" rtl="0" eaLnBrk="0" fontAlgn="base" hangingPunct="0">
        <a:spcBef>
          <a:spcPct val="0"/>
        </a:spcBef>
        <a:spcAft>
          <a:spcPct val="0"/>
        </a:spcAft>
        <a:defRPr sz="4000">
          <a:solidFill>
            <a:schemeClr val="accent2"/>
          </a:solidFill>
          <a:latin typeface="Arial" pitchFamily="34" charset="0"/>
        </a:defRPr>
      </a:lvl4pPr>
      <a:lvl5pPr algn="ctr" rtl="0" eaLnBrk="0" fontAlgn="base" hangingPunct="0">
        <a:spcBef>
          <a:spcPct val="0"/>
        </a:spcBef>
        <a:spcAft>
          <a:spcPct val="0"/>
        </a:spcAft>
        <a:defRPr sz="4000">
          <a:solidFill>
            <a:schemeClr val="accent2"/>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86045"/>
            <a:ext cx="9144000" cy="27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7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71955"/>
            <a:ext cx="2124258" cy="631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idx="1"/>
          </p:nvPr>
        </p:nvSpPr>
        <p:spPr bwMode="auto">
          <a:xfrm>
            <a:off x="2224585" y="368489"/>
            <a:ext cx="6757490" cy="621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0" y="6586045"/>
            <a:ext cx="9144000" cy="271955"/>
          </a:xfrm>
          <a:prstGeom prst="rect">
            <a:avLst/>
          </a:prstGeom>
          <a:noFill/>
        </p:spPr>
        <p:txBody>
          <a:bodyPr vert="horz" lIns="91440" tIns="45720" rIns="91440" bIns="45720" rtlCol="0" anchor="ctr"/>
          <a:lstStyle>
            <a:lvl1pPr algn="l">
              <a:spcBef>
                <a:spcPts val="0"/>
              </a:spcBef>
              <a:buFontTx/>
              <a:buNone/>
              <a:defRPr sz="115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sp>
        <p:nvSpPr>
          <p:cNvPr id="7" name="Text Placeholder 2"/>
          <p:cNvSpPr txBox="1">
            <a:spLocks/>
          </p:cNvSpPr>
          <p:nvPr userDrawn="1"/>
        </p:nvSpPr>
        <p:spPr>
          <a:xfrm>
            <a:off x="4884879" y="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200" kern="0" dirty="0" err="1" smtClean="0">
                <a:solidFill>
                  <a:srgbClr val="000000"/>
                </a:solidFill>
                <a:latin typeface="+mj-lt"/>
              </a:rPr>
              <a:t>McEachern</a:t>
            </a:r>
            <a:r>
              <a:rPr lang="en-US" sz="1200" kern="0" dirty="0" smtClean="0">
                <a:solidFill>
                  <a:srgbClr val="000000"/>
                </a:solidFill>
                <a:latin typeface="+mj-lt"/>
              </a:rPr>
              <a:t>, </a:t>
            </a:r>
            <a:r>
              <a:rPr lang="en-US" sz="1200" i="1" kern="0" dirty="0" smtClean="0">
                <a:solidFill>
                  <a:srgbClr val="000000"/>
                </a:solidFill>
                <a:latin typeface="+mj-lt"/>
              </a:rPr>
              <a:t>Economics</a:t>
            </a:r>
            <a:r>
              <a:rPr lang="en-US" sz="1200" kern="0" dirty="0" smtClean="0">
                <a:solidFill>
                  <a:srgbClr val="000000"/>
                </a:solidFill>
                <a:latin typeface="+mj-lt"/>
              </a:rPr>
              <a:t> 11e, Ch. 23 </a:t>
            </a:r>
            <a:endParaRPr lang="en-US" sz="1200" kern="0" dirty="0">
              <a:latin typeface="+mj-lt"/>
            </a:endParaRPr>
          </a:p>
        </p:txBody>
      </p:sp>
    </p:spTree>
  </p:cSld>
  <p:clrMap bg1="lt1" tx1="dk1" bg2="lt2" tx2="dk2" accent1="accent1" accent2="accent2" accent3="accent3" accent4="accent4" accent5="accent5" accent6="accent6" hlink="hlink" folHlink="folHlink"/>
  <p:sldLayoutIdLst>
    <p:sldLayoutId id="2147484397"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hf sldNum="0" hdr="0" dt="0"/>
  <p:txStyles>
    <p:titleStyle>
      <a:lvl1pPr algn="ctr" rtl="0" eaLnBrk="0" fontAlgn="base" hangingPunct="0">
        <a:spcBef>
          <a:spcPct val="0"/>
        </a:spcBef>
        <a:spcAft>
          <a:spcPct val="0"/>
        </a:spcAft>
        <a:defRPr sz="4000">
          <a:solidFill>
            <a:srgbClr val="C00000"/>
          </a:solidFill>
          <a:latin typeface="+mj-lt"/>
          <a:ea typeface="+mj-ea"/>
          <a:cs typeface="+mj-cs"/>
        </a:defRPr>
      </a:lvl1pPr>
      <a:lvl2pPr algn="ctr" rtl="0" eaLnBrk="0" fontAlgn="base" hangingPunct="0">
        <a:spcBef>
          <a:spcPct val="0"/>
        </a:spcBef>
        <a:spcAft>
          <a:spcPct val="0"/>
        </a:spcAft>
        <a:defRPr sz="4000">
          <a:solidFill>
            <a:srgbClr val="C00000"/>
          </a:solidFill>
          <a:latin typeface="Arial" pitchFamily="34" charset="0"/>
        </a:defRPr>
      </a:lvl2pPr>
      <a:lvl3pPr algn="ctr" rtl="0" eaLnBrk="0" fontAlgn="base" hangingPunct="0">
        <a:spcBef>
          <a:spcPct val="0"/>
        </a:spcBef>
        <a:spcAft>
          <a:spcPct val="0"/>
        </a:spcAft>
        <a:defRPr sz="4000">
          <a:solidFill>
            <a:srgbClr val="C00000"/>
          </a:solidFill>
          <a:latin typeface="Arial" pitchFamily="34" charset="0"/>
        </a:defRPr>
      </a:lvl3pPr>
      <a:lvl4pPr algn="ctr" rtl="0" eaLnBrk="0" fontAlgn="base" hangingPunct="0">
        <a:spcBef>
          <a:spcPct val="0"/>
        </a:spcBef>
        <a:spcAft>
          <a:spcPct val="0"/>
        </a:spcAft>
        <a:defRPr sz="4000">
          <a:solidFill>
            <a:srgbClr val="C00000"/>
          </a:solidFill>
          <a:latin typeface="Arial" pitchFamily="34" charset="0"/>
        </a:defRPr>
      </a:lvl4pPr>
      <a:lvl5pPr algn="ctr" rtl="0" eaLnBrk="0" fontAlgn="base" hangingPunct="0">
        <a:spcBef>
          <a:spcPct val="0"/>
        </a:spcBef>
        <a:spcAft>
          <a:spcPct val="0"/>
        </a:spcAft>
        <a:defRPr sz="4000">
          <a:solidFill>
            <a:srgbClr val="C00000"/>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262673"/>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262673"/>
          </a:solidFill>
          <a:latin typeface="+mn-lt"/>
        </a:defRPr>
      </a:lvl2pPr>
      <a:lvl3pPr marL="1143000" indent="-228600" algn="l" rtl="0" eaLnBrk="0" fontAlgn="base" hangingPunct="0">
        <a:spcBef>
          <a:spcPct val="20000"/>
        </a:spcBef>
        <a:spcAft>
          <a:spcPct val="0"/>
        </a:spcAft>
        <a:buSzPct val="90000"/>
        <a:buChar char="•"/>
        <a:defRPr sz="2800">
          <a:solidFill>
            <a:srgbClr val="262673"/>
          </a:solidFill>
          <a:latin typeface="+mn-lt"/>
        </a:defRPr>
      </a:lvl3pPr>
      <a:lvl4pPr marL="1600200" indent="-228600" algn="l" rtl="0" eaLnBrk="0" fontAlgn="base" hangingPunct="0">
        <a:spcBef>
          <a:spcPct val="20000"/>
        </a:spcBef>
        <a:spcAft>
          <a:spcPct val="0"/>
        </a:spcAft>
        <a:buChar char="–"/>
        <a:defRPr sz="2800">
          <a:solidFill>
            <a:srgbClr val="262673"/>
          </a:solidFill>
          <a:latin typeface="+mn-lt"/>
        </a:defRPr>
      </a:lvl4pPr>
      <a:lvl5pPr marL="2057400" indent="-228600" algn="l" rtl="0" eaLnBrk="0" fontAlgn="base" hangingPunct="0">
        <a:spcBef>
          <a:spcPct val="20000"/>
        </a:spcBef>
        <a:spcAft>
          <a:spcPct val="0"/>
        </a:spcAft>
        <a:buChar char="»"/>
        <a:defRPr sz="2800">
          <a:solidFill>
            <a:srgbClr val="26267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1" y="6434410"/>
            <a:ext cx="9144000" cy="42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Rectangle 8"/>
          <p:cNvSpPr>
            <a:spLocks noGrp="1" noChangeArrowheads="1"/>
          </p:cNvSpPr>
          <p:nvPr>
            <p:ph type="body" idx="1"/>
          </p:nvPr>
        </p:nvSpPr>
        <p:spPr bwMode="auto">
          <a:xfrm>
            <a:off x="381000" y="968375"/>
            <a:ext cx="8609013"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91069" y="6492875"/>
            <a:ext cx="6196084" cy="365125"/>
          </a:xfrm>
          <a:prstGeom prst="rect">
            <a:avLst/>
          </a:prstGeom>
        </p:spPr>
        <p:txBody>
          <a:bodyPr vert="horz" lIns="91440" tIns="45720" rIns="91440" bIns="45720" rtlCol="0" anchor="ctr"/>
          <a:lstStyle>
            <a:lvl1pPr algn="l">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229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1"/>
            <a:ext cx="652984" cy="79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Rectangle 3"/>
          <p:cNvSpPr>
            <a:spLocks noGrp="1" noChangeAspect="1" noChangeArrowheads="1"/>
          </p:cNvSpPr>
          <p:nvPr>
            <p:ph type="title"/>
          </p:nvPr>
        </p:nvSpPr>
        <p:spPr bwMode="auto">
          <a:xfrm>
            <a:off x="704402" y="60325"/>
            <a:ext cx="843959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dirty="0" smtClean="0"/>
              <a:t>Title – text and content – red</a:t>
            </a:r>
          </a:p>
        </p:txBody>
      </p:sp>
      <p:pic>
        <p:nvPicPr>
          <p:cNvPr id="12294"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804598"/>
            <a:ext cx="9144000" cy="10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Arial" charset="0"/>
                <a:ea typeface="+mn-ea"/>
                <a:cs typeface="+mn-cs"/>
              </a:rPr>
              <a:t>Macroeconomics</a:t>
            </a:r>
            <a:r>
              <a:rPr lang="en-US" sz="1100" kern="0" dirty="0" smtClean="0">
                <a:solidFill>
                  <a:srgbClr val="000000"/>
                </a:solidFill>
                <a:latin typeface="+mj-lt"/>
              </a:rPr>
              <a:t>11e</a:t>
            </a:r>
            <a:r>
              <a:rPr lang="en-US" sz="1100" kern="0" dirty="0" smtClean="0">
                <a:solidFill>
                  <a:srgbClr val="000000"/>
                </a:solidFill>
                <a:latin typeface="+mj-lt"/>
              </a:rPr>
              <a:t>, Ch. </a:t>
            </a:r>
            <a:r>
              <a:rPr lang="en-US" sz="1100" kern="0" dirty="0" smtClean="0">
                <a:solidFill>
                  <a:srgbClr val="000000"/>
                </a:solidFill>
                <a:latin typeface="+mj-lt"/>
              </a:rPr>
              <a:t>9 </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sldNum="0" hdr="0" dt="0"/>
  <p:txStyles>
    <p:titleStyle>
      <a:lvl1pPr algn="ctr" rtl="0" eaLnBrk="0" fontAlgn="base" hangingPunct="0">
        <a:spcBef>
          <a:spcPct val="0"/>
        </a:spcBef>
        <a:spcAft>
          <a:spcPct val="0"/>
        </a:spcAft>
        <a:defRPr sz="4000" b="1" i="1">
          <a:solidFill>
            <a:srgbClr val="900E24"/>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2pPr>
      <a:lvl3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3pPr>
      <a:lvl4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4pPr>
      <a:lvl5pPr algn="ctr" rtl="0" eaLnBrk="0" fontAlgn="base" hangingPunct="0">
        <a:spcBef>
          <a:spcPct val="0"/>
        </a:spcBef>
        <a:spcAft>
          <a:spcPct val="0"/>
        </a:spcAft>
        <a:defRPr sz="4000" b="1" i="1">
          <a:solidFill>
            <a:srgbClr val="B42828"/>
          </a:solidFill>
          <a:latin typeface="Times New Roman" pitchFamily="18" charset="0"/>
          <a:cs typeface="Times New Roman" pitchFamily="18"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44A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00"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401341" y="-4401341"/>
            <a:ext cx="341319"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spect="1" noChangeArrowheads="1"/>
          </p:cNvSpPr>
          <p:nvPr>
            <p:ph type="title"/>
          </p:nvPr>
        </p:nvSpPr>
        <p:spPr bwMode="auto">
          <a:xfrm>
            <a:off x="0" y="0"/>
            <a:ext cx="9144000" cy="35242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smtClean="0"/>
              <a:t>EXHIBIT 1</a:t>
            </a:r>
          </a:p>
        </p:txBody>
      </p:sp>
      <p:grpSp>
        <p:nvGrpSpPr>
          <p:cNvPr id="3" name="Group 2"/>
          <p:cNvGrpSpPr/>
          <p:nvPr userDrawn="1"/>
        </p:nvGrpSpPr>
        <p:grpSpPr>
          <a:xfrm>
            <a:off x="87317" y="798513"/>
            <a:ext cx="8974133" cy="5693789"/>
            <a:chOff x="87317" y="798513"/>
            <a:chExt cx="8974133" cy="5693789"/>
          </a:xfrm>
        </p:grpSpPr>
        <p:pic>
          <p:nvPicPr>
            <p:cNvPr id="819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318" y="808646"/>
              <a:ext cx="8974130" cy="56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87317" y="798513"/>
              <a:ext cx="8974133" cy="5693789"/>
              <a:chOff x="87317" y="798513"/>
              <a:chExt cx="8974133" cy="5693789"/>
            </a:xfrm>
          </p:grpSpPr>
          <p:cxnSp>
            <p:nvCxnSpPr>
              <p:cNvPr id="4105" name="Straight Connector 2"/>
              <p:cNvCxnSpPr>
                <a:cxnSpLocks noChangeShapeType="1"/>
              </p:cNvCxnSpPr>
              <p:nvPr userDrawn="1"/>
            </p:nvCxnSpPr>
            <p:spPr bwMode="auto">
              <a:xfrm>
                <a:off x="87318" y="6483222"/>
                <a:ext cx="8974132" cy="0"/>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6" name="Straight Connector 10"/>
              <p:cNvCxnSpPr>
                <a:cxnSpLocks noChangeShapeType="1"/>
              </p:cNvCxnSpPr>
              <p:nvPr userDrawn="1"/>
            </p:nvCxnSpPr>
            <p:spPr bwMode="auto">
              <a:xfrm flipV="1">
                <a:off x="87318" y="805964"/>
                <a:ext cx="8974132" cy="2682"/>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7" name="Straight Connector 11"/>
              <p:cNvCxnSpPr>
                <a:cxnSpLocks noChangeShapeType="1"/>
              </p:cNvCxnSpPr>
              <p:nvPr userDrawn="1"/>
            </p:nvCxnSpPr>
            <p:spPr bwMode="auto">
              <a:xfrm flipH="1">
                <a:off x="87317" y="798513"/>
                <a:ext cx="1" cy="5693789"/>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8" name="Straight Connector 14"/>
              <p:cNvCxnSpPr>
                <a:cxnSpLocks noChangeShapeType="1"/>
              </p:cNvCxnSpPr>
              <p:nvPr userDrawn="1"/>
            </p:nvCxnSpPr>
            <p:spPr bwMode="auto">
              <a:xfrm>
                <a:off x="9061448" y="798513"/>
                <a:ext cx="2" cy="5689774"/>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grpSp>
      </p:grpSp>
      <p:sp>
        <p:nvSpPr>
          <p:cNvPr id="4101" name="Rectangle 3"/>
          <p:cNvSpPr>
            <a:spLocks noGrp="1" noChangeArrowheads="1"/>
          </p:cNvSpPr>
          <p:nvPr userDrawn="1">
            <p:ph type="body" idx="1"/>
          </p:nvPr>
        </p:nvSpPr>
        <p:spPr bwMode="auto">
          <a:xfrm>
            <a:off x="5260975" y="114935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a:t>
            </a:r>
          </a:p>
        </p:txBody>
      </p:sp>
      <p:sp>
        <p:nvSpPr>
          <p:cNvPr id="5" name="Footer Placeholder 4"/>
          <p:cNvSpPr>
            <a:spLocks noGrp="1"/>
          </p:cNvSpPr>
          <p:nvPr userDrawn="1">
            <p:ph type="ftr" sz="quarter" idx="3"/>
          </p:nvPr>
        </p:nvSpPr>
        <p:spPr>
          <a:xfrm>
            <a:off x="0" y="6492875"/>
            <a:ext cx="6428096" cy="365125"/>
          </a:xfrm>
          <a:prstGeom prst="rect">
            <a:avLst/>
          </a:prstGeom>
        </p:spPr>
        <p:txBody>
          <a:bodyPr vert="horz" lIns="91440" tIns="45720" rIns="91440" bIns="45720" rtlCol="0" anchor="ctr"/>
          <a:lstStyle>
            <a:lvl1pPr algn="l">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sp>
        <p:nvSpPr>
          <p:cNvPr id="13"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Arial" charset="0"/>
                <a:ea typeface="+mn-ea"/>
                <a:cs typeface="+mn-cs"/>
              </a:rPr>
              <a:t>Macroeconomics</a:t>
            </a:r>
            <a:r>
              <a:rPr lang="en-US" sz="1100" kern="0" dirty="0" smtClean="0">
                <a:solidFill>
                  <a:srgbClr val="000000"/>
                </a:solidFill>
                <a:latin typeface="+mj-lt"/>
              </a:rPr>
              <a:t> 11e, Ch. </a:t>
            </a:r>
            <a:r>
              <a:rPr lang="en-US" sz="1100" kern="0" dirty="0" smtClean="0">
                <a:solidFill>
                  <a:srgbClr val="000000"/>
                </a:solidFill>
                <a:latin typeface="+mj-lt"/>
              </a:rPr>
              <a:t>9</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2"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sz="1600">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1600" algn="l" rtl="0" eaLnBrk="0" fontAlgn="base" hangingPunct="0">
        <a:spcBef>
          <a:spcPct val="20000"/>
        </a:spcBef>
        <a:spcAft>
          <a:spcPct val="0"/>
        </a:spcAft>
        <a:defRPr sz="1600">
          <a:solidFill>
            <a:schemeClr val="tx1"/>
          </a:solidFill>
          <a:latin typeface="+mn-lt"/>
        </a:defRPr>
      </a:lvl4pPr>
      <a:lvl5pPr marL="18288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00"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401341" y="-4401341"/>
            <a:ext cx="341319"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spect="1" noChangeArrowheads="1"/>
          </p:cNvSpPr>
          <p:nvPr>
            <p:ph type="title"/>
          </p:nvPr>
        </p:nvSpPr>
        <p:spPr bwMode="auto">
          <a:xfrm>
            <a:off x="0" y="0"/>
            <a:ext cx="9144000" cy="35242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smtClean="0"/>
              <a:t>EXHIBIT 1</a:t>
            </a:r>
          </a:p>
        </p:txBody>
      </p:sp>
      <p:grpSp>
        <p:nvGrpSpPr>
          <p:cNvPr id="3" name="Group 2"/>
          <p:cNvGrpSpPr/>
          <p:nvPr userDrawn="1"/>
        </p:nvGrpSpPr>
        <p:grpSpPr>
          <a:xfrm>
            <a:off x="87317" y="798513"/>
            <a:ext cx="8974133" cy="5693789"/>
            <a:chOff x="87317" y="798513"/>
            <a:chExt cx="8974133" cy="5693789"/>
          </a:xfrm>
        </p:grpSpPr>
        <p:pic>
          <p:nvPicPr>
            <p:cNvPr id="819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318" y="808646"/>
              <a:ext cx="8974130" cy="56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87317" y="798513"/>
              <a:ext cx="8974133" cy="5693789"/>
              <a:chOff x="87317" y="798513"/>
              <a:chExt cx="8974133" cy="5693789"/>
            </a:xfrm>
          </p:grpSpPr>
          <p:cxnSp>
            <p:nvCxnSpPr>
              <p:cNvPr id="4105" name="Straight Connector 2"/>
              <p:cNvCxnSpPr>
                <a:cxnSpLocks noChangeShapeType="1"/>
              </p:cNvCxnSpPr>
              <p:nvPr userDrawn="1"/>
            </p:nvCxnSpPr>
            <p:spPr bwMode="auto">
              <a:xfrm>
                <a:off x="87318" y="6483222"/>
                <a:ext cx="8974132" cy="0"/>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6" name="Straight Connector 10"/>
              <p:cNvCxnSpPr>
                <a:cxnSpLocks noChangeShapeType="1"/>
              </p:cNvCxnSpPr>
              <p:nvPr userDrawn="1"/>
            </p:nvCxnSpPr>
            <p:spPr bwMode="auto">
              <a:xfrm flipV="1">
                <a:off x="87318" y="805964"/>
                <a:ext cx="8974132" cy="2682"/>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7" name="Straight Connector 11"/>
              <p:cNvCxnSpPr>
                <a:cxnSpLocks noChangeShapeType="1"/>
              </p:cNvCxnSpPr>
              <p:nvPr userDrawn="1"/>
            </p:nvCxnSpPr>
            <p:spPr bwMode="auto">
              <a:xfrm flipH="1">
                <a:off x="87317" y="798513"/>
                <a:ext cx="1" cy="5693789"/>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4108" name="Straight Connector 14"/>
              <p:cNvCxnSpPr>
                <a:cxnSpLocks noChangeShapeType="1"/>
              </p:cNvCxnSpPr>
              <p:nvPr userDrawn="1"/>
            </p:nvCxnSpPr>
            <p:spPr bwMode="auto">
              <a:xfrm>
                <a:off x="9061448" y="798513"/>
                <a:ext cx="2" cy="5689774"/>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grpSp>
      </p:grpSp>
      <p:sp>
        <p:nvSpPr>
          <p:cNvPr id="4101" name="Rectangle 3"/>
          <p:cNvSpPr>
            <a:spLocks noGrp="1" noChangeArrowheads="1"/>
          </p:cNvSpPr>
          <p:nvPr userDrawn="1">
            <p:ph type="body" idx="1"/>
          </p:nvPr>
        </p:nvSpPr>
        <p:spPr bwMode="auto">
          <a:xfrm>
            <a:off x="5260975" y="114935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a:t>
            </a:r>
          </a:p>
        </p:txBody>
      </p:sp>
      <p:sp>
        <p:nvSpPr>
          <p:cNvPr id="5" name="Footer Placeholder 4"/>
          <p:cNvSpPr>
            <a:spLocks noGrp="1"/>
          </p:cNvSpPr>
          <p:nvPr userDrawn="1">
            <p:ph type="ftr" sz="quarter" idx="3"/>
          </p:nvPr>
        </p:nvSpPr>
        <p:spPr>
          <a:xfrm>
            <a:off x="0" y="6492875"/>
            <a:ext cx="6428096" cy="365125"/>
          </a:xfrm>
          <a:prstGeom prst="rect">
            <a:avLst/>
          </a:prstGeom>
        </p:spPr>
        <p:txBody>
          <a:bodyPr vert="horz" lIns="91440" tIns="45720" rIns="91440" bIns="45720" rtlCol="0" anchor="ctr"/>
          <a:lstStyle>
            <a:lvl1pPr algn="l">
              <a:buFontTx/>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sp>
        <p:nvSpPr>
          <p:cNvPr id="13"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a:t>
            </a:r>
            <a:r>
              <a:rPr lang="en-US" sz="1100" i="1" kern="0" dirty="0" smtClean="0">
                <a:solidFill>
                  <a:srgbClr val="000000"/>
                </a:solidFill>
                <a:latin typeface="Arial" charset="0"/>
                <a:ea typeface="+mn-ea"/>
                <a:cs typeface="+mn-cs"/>
              </a:rPr>
              <a:t> Macroeconomics</a:t>
            </a:r>
            <a:r>
              <a:rPr lang="en-US" sz="1100" kern="0" dirty="0" smtClean="0">
                <a:solidFill>
                  <a:srgbClr val="000000"/>
                </a:solidFill>
                <a:latin typeface="+mj-lt"/>
              </a:rPr>
              <a:t> 11e, Ch. </a:t>
            </a:r>
            <a:r>
              <a:rPr lang="en-US" sz="1100" kern="0" dirty="0" smtClean="0">
                <a:solidFill>
                  <a:srgbClr val="000000"/>
                </a:solidFill>
                <a:latin typeface="+mj-lt"/>
              </a:rPr>
              <a:t>9</a:t>
            </a:r>
            <a:endParaRPr lang="en-US" sz="1100" kern="0" dirty="0">
              <a:latin typeface="+mj-lt"/>
            </a:endParaRPr>
          </a:p>
        </p:txBody>
      </p:sp>
    </p:spTree>
    <p:extLst>
      <p:ext uri="{BB962C8B-B14F-4D97-AF65-F5344CB8AC3E}">
        <p14:creationId xmlns:p14="http://schemas.microsoft.com/office/powerpoint/2010/main" val="1008672787"/>
      </p:ext>
    </p:extLst>
  </p:cSld>
  <p:clrMap bg1="lt1" tx1="dk1" bg2="lt2" tx2="dk2" accent1="accent1" accent2="accent2" accent3="accent3" accent4="accent4" accent5="accent5" accent6="accent6" hlink="hlink" folHlink="folHlink"/>
  <p:sldLayoutIdLst>
    <p:sldLayoutId id="2147484415"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sz="1600">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1600" algn="l" rtl="0" eaLnBrk="0" fontAlgn="base" hangingPunct="0">
        <a:spcBef>
          <a:spcPct val="20000"/>
        </a:spcBef>
        <a:spcAft>
          <a:spcPct val="0"/>
        </a:spcAft>
        <a:defRPr sz="1600">
          <a:solidFill>
            <a:schemeClr val="tx1"/>
          </a:solidFill>
          <a:latin typeface="+mn-lt"/>
        </a:defRPr>
      </a:lvl4pPr>
      <a:lvl5pPr marL="18288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4401341" y="-4401341"/>
            <a:ext cx="341319" cy="914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0" y="0"/>
            <a:ext cx="9144000" cy="3365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smtClean="0"/>
              <a:t>Exhibit 1</a:t>
            </a:r>
          </a:p>
        </p:txBody>
      </p:sp>
      <p:sp>
        <p:nvSpPr>
          <p:cNvPr id="5" name="Footer Placeholder 4"/>
          <p:cNvSpPr>
            <a:spLocks noGrp="1"/>
          </p:cNvSpPr>
          <p:nvPr>
            <p:ph type="ftr" sz="quarter" idx="3"/>
          </p:nvPr>
        </p:nvSpPr>
        <p:spPr>
          <a:xfrm>
            <a:off x="0" y="6492875"/>
            <a:ext cx="6414448" cy="365125"/>
          </a:xfrm>
          <a:prstGeom prst="rect">
            <a:avLst/>
          </a:prstGeom>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grpSp>
        <p:nvGrpSpPr>
          <p:cNvPr id="14" name="Group 13"/>
          <p:cNvGrpSpPr/>
          <p:nvPr userDrawn="1"/>
        </p:nvGrpSpPr>
        <p:grpSpPr>
          <a:xfrm>
            <a:off x="87317" y="798513"/>
            <a:ext cx="8974133" cy="5693789"/>
            <a:chOff x="87317" y="798513"/>
            <a:chExt cx="8974133" cy="5693789"/>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318" y="808646"/>
              <a:ext cx="8974130" cy="56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userDrawn="1"/>
          </p:nvGrpSpPr>
          <p:grpSpPr>
            <a:xfrm>
              <a:off x="87317" y="798513"/>
              <a:ext cx="8974133" cy="5693789"/>
              <a:chOff x="87317" y="798513"/>
              <a:chExt cx="8974133" cy="5693789"/>
            </a:xfrm>
          </p:grpSpPr>
          <p:cxnSp>
            <p:nvCxnSpPr>
              <p:cNvPr id="17" name="Straight Connector 2"/>
              <p:cNvCxnSpPr>
                <a:cxnSpLocks noChangeShapeType="1"/>
              </p:cNvCxnSpPr>
              <p:nvPr userDrawn="1"/>
            </p:nvCxnSpPr>
            <p:spPr bwMode="auto">
              <a:xfrm>
                <a:off x="87318" y="6483222"/>
                <a:ext cx="8974132" cy="0"/>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18" name="Straight Connector 10"/>
              <p:cNvCxnSpPr>
                <a:cxnSpLocks noChangeShapeType="1"/>
              </p:cNvCxnSpPr>
              <p:nvPr userDrawn="1"/>
            </p:nvCxnSpPr>
            <p:spPr bwMode="auto">
              <a:xfrm flipV="1">
                <a:off x="87318" y="805964"/>
                <a:ext cx="8974132" cy="2682"/>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19" name="Straight Connector 11"/>
              <p:cNvCxnSpPr>
                <a:cxnSpLocks noChangeShapeType="1"/>
              </p:cNvCxnSpPr>
              <p:nvPr userDrawn="1"/>
            </p:nvCxnSpPr>
            <p:spPr bwMode="auto">
              <a:xfrm flipH="1">
                <a:off x="87317" y="798513"/>
                <a:ext cx="1" cy="5693789"/>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cxnSp>
            <p:nvCxnSpPr>
              <p:cNvPr id="20" name="Straight Connector 14"/>
              <p:cNvCxnSpPr>
                <a:cxnSpLocks noChangeShapeType="1"/>
              </p:cNvCxnSpPr>
              <p:nvPr userDrawn="1"/>
            </p:nvCxnSpPr>
            <p:spPr bwMode="auto">
              <a:xfrm>
                <a:off x="9061448" y="798513"/>
                <a:ext cx="2" cy="5689774"/>
              </a:xfrm>
              <a:prstGeom prst="line">
                <a:avLst/>
              </a:prstGeom>
              <a:noFill/>
              <a:ln w="19050" algn="ctr">
                <a:solidFill>
                  <a:srgbClr val="007C3B"/>
                </a:solidFill>
                <a:round/>
                <a:headEnd/>
                <a:tailEnd/>
              </a:ln>
              <a:extLst>
                <a:ext uri="{909E8E84-426E-40DD-AFC4-6F175D3DCCD1}">
                  <a14:hiddenFill xmlns:a14="http://schemas.microsoft.com/office/drawing/2010/main">
                    <a:noFill/>
                  </a14:hiddenFill>
                </a:ext>
              </a:extLst>
            </p:spPr>
          </p:cxnSp>
        </p:grpSp>
      </p:grpSp>
      <p:sp>
        <p:nvSpPr>
          <p:cNvPr id="12"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Arial" charset="0"/>
                <a:ea typeface="+mn-ea"/>
                <a:cs typeface="+mn-cs"/>
              </a:rPr>
              <a:t>Macroeconomics</a:t>
            </a:r>
            <a:r>
              <a:rPr lang="en-US" sz="1100" kern="0" dirty="0" smtClean="0">
                <a:solidFill>
                  <a:srgbClr val="000000"/>
                </a:solidFill>
                <a:latin typeface="+mj-lt"/>
              </a:rPr>
              <a:t> 11e, Ch. </a:t>
            </a:r>
            <a:r>
              <a:rPr lang="en-US" sz="1100" kern="0" dirty="0" smtClean="0">
                <a:solidFill>
                  <a:srgbClr val="000000"/>
                </a:solidFill>
                <a:latin typeface="+mj-lt"/>
              </a:rPr>
              <a:t>9</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457200" algn="l" rtl="0" eaLnBrk="0" fontAlgn="base" hangingPunct="0">
        <a:spcBef>
          <a:spcPct val="20000"/>
        </a:spcBef>
        <a:spcAft>
          <a:spcPct val="0"/>
        </a:spcAft>
        <a:defRPr sz="1600">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1600" algn="l" rtl="0" eaLnBrk="0" fontAlgn="base" hangingPunct="0">
        <a:spcBef>
          <a:spcPct val="20000"/>
        </a:spcBef>
        <a:spcAft>
          <a:spcPct val="0"/>
        </a:spcAft>
        <a:defRPr sz="1600">
          <a:solidFill>
            <a:schemeClr val="tx1"/>
          </a:solidFill>
          <a:latin typeface="+mn-lt"/>
        </a:defRPr>
      </a:lvl4pPr>
      <a:lvl5pPr marL="18288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8" name="Rectangle 2"/>
          <p:cNvSpPr>
            <a:spLocks noGrp="1" noChangeAspect="1" noChangeArrowheads="1"/>
          </p:cNvSpPr>
          <p:nvPr>
            <p:ph type="title"/>
          </p:nvPr>
        </p:nvSpPr>
        <p:spPr bwMode="auto">
          <a:xfrm>
            <a:off x="1" y="509661"/>
            <a:ext cx="9143999" cy="41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case-study</a:t>
            </a:r>
          </a:p>
        </p:txBody>
      </p:sp>
      <p:sp>
        <p:nvSpPr>
          <p:cNvPr id="6150" name="Rectangle 3"/>
          <p:cNvSpPr>
            <a:spLocks noGrp="1" noChangeAspect="1" noChangeArrowheads="1"/>
          </p:cNvSpPr>
          <p:nvPr>
            <p:ph type="body" idx="1"/>
          </p:nvPr>
        </p:nvSpPr>
        <p:spPr bwMode="auto">
          <a:xfrm>
            <a:off x="134911" y="944380"/>
            <a:ext cx="8844197" cy="55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a:p>
            <a:pPr lvl="0"/>
            <a:endParaRPr lang="en-US" dirty="0" smtClean="0"/>
          </a:p>
        </p:txBody>
      </p:sp>
      <p:sp>
        <p:nvSpPr>
          <p:cNvPr id="5" name="Footer Placeholder 4"/>
          <p:cNvSpPr>
            <a:spLocks noGrp="1"/>
          </p:cNvSpPr>
          <p:nvPr>
            <p:ph type="ftr" sz="quarter" idx="3"/>
          </p:nvPr>
        </p:nvSpPr>
        <p:spPr>
          <a:xfrm>
            <a:off x="0" y="6492875"/>
            <a:ext cx="6414448" cy="365125"/>
          </a:xfrm>
          <a:prstGeom prst="rect">
            <a:avLst/>
          </a:prstGeom>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dirty="0" smtClean="0"/>
              <a:t>© 2017 Cengage Learning®. May not be scanned, copied or duplicated, or posted to a publicly accessible website, in whole or in part.</a:t>
            </a:r>
            <a:endParaRPr lang="en-US" dirty="0"/>
          </a:p>
        </p:txBody>
      </p:sp>
      <p:pic>
        <p:nvPicPr>
          <p:cNvPr id="133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91440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Arial" charset="0"/>
                <a:ea typeface="+mn-ea"/>
                <a:cs typeface="+mn-cs"/>
              </a:rPr>
              <a:t>Macroeconomics</a:t>
            </a:r>
            <a:r>
              <a:rPr lang="en-US" sz="1100" kern="0" dirty="0" smtClean="0">
                <a:solidFill>
                  <a:srgbClr val="000000"/>
                </a:solidFill>
                <a:latin typeface="+mj-lt"/>
              </a:rPr>
              <a:t> 11e, Ch. </a:t>
            </a:r>
            <a:r>
              <a:rPr lang="en-US" sz="1100" kern="0" dirty="0" smtClean="0">
                <a:solidFill>
                  <a:srgbClr val="000000"/>
                </a:solidFill>
                <a:latin typeface="+mj-lt"/>
              </a:rPr>
              <a:t>9</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sldNum="0" hd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Cambria" pitchFamily="18" charset="0"/>
        </a:defRPr>
      </a:lvl2pPr>
      <a:lvl3pPr algn="l" rtl="0" eaLnBrk="0" fontAlgn="base" hangingPunct="0">
        <a:spcBef>
          <a:spcPct val="0"/>
        </a:spcBef>
        <a:spcAft>
          <a:spcPct val="0"/>
        </a:spcAft>
        <a:defRPr sz="3000">
          <a:solidFill>
            <a:schemeClr val="tx1"/>
          </a:solidFill>
          <a:latin typeface="Cambria" pitchFamily="18" charset="0"/>
        </a:defRPr>
      </a:lvl3pPr>
      <a:lvl4pPr algn="l" rtl="0" eaLnBrk="0" fontAlgn="base" hangingPunct="0">
        <a:spcBef>
          <a:spcPct val="0"/>
        </a:spcBef>
        <a:spcAft>
          <a:spcPct val="0"/>
        </a:spcAft>
        <a:defRPr sz="3000">
          <a:solidFill>
            <a:schemeClr val="tx1"/>
          </a:solidFill>
          <a:latin typeface="Cambria" pitchFamily="18" charset="0"/>
        </a:defRPr>
      </a:lvl4pPr>
      <a:lvl5pPr algn="l" rtl="0" eaLnBrk="0" fontAlgn="base" hangingPunct="0">
        <a:spcBef>
          <a:spcPct val="0"/>
        </a:spcBef>
        <a:spcAft>
          <a:spcPct val="0"/>
        </a:spcAft>
        <a:defRPr sz="3000">
          <a:solidFill>
            <a:schemeClr val="tx1"/>
          </a:solidFill>
          <a:latin typeface="Cambria" pitchFamily="18"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44A8"/>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2"/>
          <p:cNvSpPr>
            <a:spLocks noGrp="1" noChangeAspect="1" noChangeArrowheads="1"/>
          </p:cNvSpPr>
          <p:nvPr>
            <p:ph type="title"/>
          </p:nvPr>
        </p:nvSpPr>
        <p:spPr bwMode="auto">
          <a:xfrm>
            <a:off x="2262188" y="0"/>
            <a:ext cx="6881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Appendix master title</a:t>
            </a:r>
          </a:p>
        </p:txBody>
      </p:sp>
      <p:sp>
        <p:nvSpPr>
          <p:cNvPr id="10244" name="Rectangle 3"/>
          <p:cNvSpPr>
            <a:spLocks noGrp="1" noChangeArrowheads="1"/>
          </p:cNvSpPr>
          <p:nvPr>
            <p:ph type="body" idx="1"/>
          </p:nvPr>
        </p:nvSpPr>
        <p:spPr bwMode="auto">
          <a:xfrm>
            <a:off x="457200" y="685801"/>
            <a:ext cx="836295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sp>
        <p:nvSpPr>
          <p:cNvPr id="5" name="Footer Placeholder 4"/>
          <p:cNvSpPr>
            <a:spLocks noGrp="1"/>
          </p:cNvSpPr>
          <p:nvPr>
            <p:ph type="ftr" sz="quarter" idx="3"/>
          </p:nvPr>
        </p:nvSpPr>
        <p:spPr>
          <a:xfrm>
            <a:off x="0" y="6492875"/>
            <a:ext cx="6428096" cy="365125"/>
          </a:xfrm>
          <a:prstGeom prst="rect">
            <a:avLst/>
          </a:prstGeom>
          <a:blipFill dpi="0" rotWithShape="1">
            <a:blip r:embed="rId3" cstate="print">
              <a:extLst/>
            </a:blip>
            <a:srcRect/>
            <a:stretch>
              <a:fillRect/>
            </a:stretch>
          </a:blipFill>
        </p:spPr>
        <p:txBody>
          <a:bodyPr vert="horz" lIns="91440" tIns="45720" rIns="91440" bIns="45720" rtlCol="0" anchor="ctr"/>
          <a:lstStyle>
            <a:lvl1pPr algn="l">
              <a:buNone/>
              <a:defRPr sz="1100">
                <a:solidFill>
                  <a:schemeClr val="tx1"/>
                </a:solidFill>
                <a:latin typeface="Arial" pitchFamily="34" charset="0"/>
                <a:cs typeface="Arial" pitchFamily="34" charset="0"/>
              </a:defRPr>
            </a:lvl1pPr>
          </a:lstStyle>
          <a:p>
            <a:pPr>
              <a:defRPr/>
            </a:pPr>
            <a:r>
              <a:rPr lang="en-US" smtClean="0"/>
              <a:t>© 2017 Cengage Learning®. May not be scanned, copied or duplicated, or posted to a publicly accessible website, in whole or in part.</a:t>
            </a:r>
            <a:endParaRPr lang="en-US" dirty="0"/>
          </a:p>
        </p:txBody>
      </p:sp>
      <p:pic>
        <p:nvPicPr>
          <p:cNvPr id="14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66739"/>
            <a:ext cx="9144000" cy="11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
            <a:ext cx="3010802" cy="5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userDrawn="1"/>
        </p:nvSpPr>
        <p:spPr>
          <a:xfrm>
            <a:off x="5048655" y="6646460"/>
            <a:ext cx="4095345" cy="211540"/>
          </a:xfrm>
          <a:prstGeom prst="rect">
            <a:avLst/>
          </a:prstGeom>
        </p:spPr>
        <p:txBody>
          <a:bodyPr/>
          <a:lstStyle>
            <a:defPPr>
              <a:defRPr lang="en-US"/>
            </a:defPPr>
            <a:lvl1pPr algn="ctr" rtl="0" fontAlgn="base">
              <a:spcBef>
                <a:spcPct val="20000"/>
              </a:spcBef>
              <a:spcAft>
                <a:spcPct val="0"/>
              </a:spcAft>
              <a:buChar char="•"/>
              <a:defRPr sz="3400" kern="1200">
                <a:solidFill>
                  <a:schemeClr val="tx1"/>
                </a:solidFill>
                <a:latin typeface="Arial" charset="0"/>
                <a:ea typeface="+mn-ea"/>
                <a:cs typeface="+mn-cs"/>
              </a:defRPr>
            </a:lvl1pPr>
            <a:lvl2pPr marL="457200" algn="ctr" rtl="0" fontAlgn="base">
              <a:spcBef>
                <a:spcPct val="20000"/>
              </a:spcBef>
              <a:spcAft>
                <a:spcPct val="0"/>
              </a:spcAft>
              <a:buChar char="•"/>
              <a:defRPr sz="3400" kern="1200">
                <a:solidFill>
                  <a:schemeClr val="tx1"/>
                </a:solidFill>
                <a:latin typeface="Arial" charset="0"/>
                <a:ea typeface="+mn-ea"/>
                <a:cs typeface="+mn-cs"/>
              </a:defRPr>
            </a:lvl2pPr>
            <a:lvl3pPr marL="914400" algn="ctr" rtl="0" fontAlgn="base">
              <a:spcBef>
                <a:spcPct val="20000"/>
              </a:spcBef>
              <a:spcAft>
                <a:spcPct val="0"/>
              </a:spcAft>
              <a:buChar char="•"/>
              <a:defRPr sz="3400" kern="1200">
                <a:solidFill>
                  <a:schemeClr val="tx1"/>
                </a:solidFill>
                <a:latin typeface="Arial" charset="0"/>
                <a:ea typeface="+mn-ea"/>
                <a:cs typeface="+mn-cs"/>
              </a:defRPr>
            </a:lvl3pPr>
            <a:lvl4pPr marL="1371600" algn="ctr" rtl="0" fontAlgn="base">
              <a:spcBef>
                <a:spcPct val="20000"/>
              </a:spcBef>
              <a:spcAft>
                <a:spcPct val="0"/>
              </a:spcAft>
              <a:buChar char="•"/>
              <a:defRPr sz="3400" kern="1200">
                <a:solidFill>
                  <a:schemeClr val="tx1"/>
                </a:solidFill>
                <a:latin typeface="Arial" charset="0"/>
                <a:ea typeface="+mn-ea"/>
                <a:cs typeface="+mn-cs"/>
              </a:defRPr>
            </a:lvl4pPr>
            <a:lvl5pPr marL="1828800" algn="ctr" rtl="0" fontAlgn="base">
              <a:spcBef>
                <a:spcPct val="20000"/>
              </a:spcBef>
              <a:spcAft>
                <a:spcPct val="0"/>
              </a:spcAft>
              <a:buChar char="•"/>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a:lstStyle>
          <a:p>
            <a:pPr algn="r">
              <a:buNone/>
            </a:pPr>
            <a:r>
              <a:rPr lang="en-US" sz="1100" kern="0" dirty="0" err="1" smtClean="0">
                <a:solidFill>
                  <a:srgbClr val="000000"/>
                </a:solidFill>
                <a:latin typeface="+mj-lt"/>
              </a:rPr>
              <a:t>McEachern</a:t>
            </a:r>
            <a:r>
              <a:rPr lang="en-US" sz="1100" kern="0" dirty="0" smtClean="0">
                <a:solidFill>
                  <a:srgbClr val="000000"/>
                </a:solidFill>
                <a:latin typeface="+mj-lt"/>
              </a:rPr>
              <a:t>, </a:t>
            </a:r>
            <a:r>
              <a:rPr lang="en-US" sz="1100" i="1" kern="0" dirty="0" smtClean="0">
                <a:solidFill>
                  <a:srgbClr val="000000"/>
                </a:solidFill>
                <a:latin typeface="Arial" charset="0"/>
                <a:ea typeface="+mn-ea"/>
                <a:cs typeface="+mn-cs"/>
              </a:rPr>
              <a:t>Macroeconomics </a:t>
            </a:r>
            <a:r>
              <a:rPr lang="en-US" sz="1100" kern="0" dirty="0" smtClean="0">
                <a:solidFill>
                  <a:srgbClr val="000000"/>
                </a:solidFill>
                <a:latin typeface="+mj-lt"/>
              </a:rPr>
              <a:t>11e</a:t>
            </a:r>
            <a:r>
              <a:rPr lang="en-US" sz="1100" kern="0" dirty="0" smtClean="0">
                <a:solidFill>
                  <a:srgbClr val="000000"/>
                </a:solidFill>
                <a:latin typeface="+mj-lt"/>
              </a:rPr>
              <a:t>, Ch. </a:t>
            </a:r>
            <a:r>
              <a:rPr lang="en-US" sz="1100" kern="0" dirty="0" smtClean="0">
                <a:solidFill>
                  <a:srgbClr val="000000"/>
                </a:solidFill>
                <a:latin typeface="+mj-lt"/>
              </a:rPr>
              <a:t>9</a:t>
            </a:r>
            <a:endParaRPr lang="en-US" sz="1100" kern="0" dirty="0">
              <a:latin typeface="+mj-lt"/>
            </a:endParaRPr>
          </a:p>
        </p:txBody>
      </p:sp>
    </p:spTree>
  </p:cSld>
  <p:clrMap bg1="lt1" tx1="dk1" bg2="lt2" tx2="dk2" accent1="accent1" accent2="accent2" accent3="accent3" accent4="accent4" accent5="accent5" accent6="accent6" hlink="hlink" folHlink="folHlink"/>
  <p:sldLayoutIdLst>
    <p:sldLayoutId id="21474843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wipe(left)">
                                      <p:cBhvr>
                                        <p:cTn id="7" dur="500"/>
                                        <p:tgtEl>
                                          <p:spTgt spid="1024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animEffect transition="in" filter="wipe(left)">
                                      <p:cBhvr>
                                        <p:cTn id="11" dur="500"/>
                                        <p:tgtEl>
                                          <p:spTgt spid="10244">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Effect transition="in" filter="wipe(left)">
                                      <p:cBhvr>
                                        <p:cTn id="15" dur="500"/>
                                        <p:tgtEl>
                                          <p:spTgt spid="10244">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Effect transition="in" filter="wipe(left)">
                                      <p:cBhvr>
                                        <p:cTn id="19" dur="500"/>
                                        <p:tgtEl>
                                          <p:spTgt spid="10244">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animEffect transition="in" filter="wipe(left)">
                                      <p:cBhvr>
                                        <p:cTn id="23" dur="5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tmplLst>
          <p:tmpl lvl="1">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244"/>
                        </p:tgtEl>
                        <p:attrNameLst>
                          <p:attrName>style.visibility</p:attrName>
                        </p:attrNameLst>
                      </p:cBhvr>
                      <p:to>
                        <p:strVal val="visible"/>
                      </p:to>
                    </p:set>
                    <p:animEffect transition="in" filter="wipe(left)">
                      <p:cBhvr>
                        <p:cTn dur="500"/>
                        <p:tgtEl>
                          <p:spTgt spid="10244"/>
                        </p:tgtEl>
                      </p:cBhvr>
                    </p:animEffect>
                  </p:childTnLst>
                </p:cTn>
              </p:par>
            </p:tnLst>
          </p:tmpl>
        </p:tmplLst>
      </p:bldP>
    </p:bldLst>
  </p:timing>
  <p:hf sldNum="0" hdr="0" dt="0"/>
  <p:txStyles>
    <p:titleStyle>
      <a:lvl1pPr algn="ctr" rtl="0" eaLnBrk="0" fontAlgn="base" hangingPunct="0">
        <a:spcBef>
          <a:spcPct val="0"/>
        </a:spcBef>
        <a:spcAft>
          <a:spcPct val="0"/>
        </a:spcAft>
        <a:defRPr sz="3400">
          <a:solidFill>
            <a:srgbClr val="0D0D0D"/>
          </a:solidFill>
          <a:latin typeface="+mj-lt"/>
          <a:ea typeface="+mj-ea"/>
          <a:cs typeface="+mj-cs"/>
        </a:defRPr>
      </a:lvl1pPr>
      <a:lvl2pPr algn="ctr" rtl="0" eaLnBrk="0" fontAlgn="base" hangingPunct="0">
        <a:spcBef>
          <a:spcPct val="0"/>
        </a:spcBef>
        <a:spcAft>
          <a:spcPct val="0"/>
        </a:spcAft>
        <a:defRPr sz="3400">
          <a:solidFill>
            <a:srgbClr val="0D0D0D"/>
          </a:solidFill>
          <a:latin typeface="Arial" pitchFamily="34" charset="0"/>
        </a:defRPr>
      </a:lvl2pPr>
      <a:lvl3pPr algn="ctr" rtl="0" eaLnBrk="0" fontAlgn="base" hangingPunct="0">
        <a:spcBef>
          <a:spcPct val="0"/>
        </a:spcBef>
        <a:spcAft>
          <a:spcPct val="0"/>
        </a:spcAft>
        <a:defRPr sz="3400">
          <a:solidFill>
            <a:srgbClr val="0D0D0D"/>
          </a:solidFill>
          <a:latin typeface="Arial" pitchFamily="34" charset="0"/>
        </a:defRPr>
      </a:lvl3pPr>
      <a:lvl4pPr algn="ctr" rtl="0" eaLnBrk="0" fontAlgn="base" hangingPunct="0">
        <a:spcBef>
          <a:spcPct val="0"/>
        </a:spcBef>
        <a:spcAft>
          <a:spcPct val="0"/>
        </a:spcAft>
        <a:defRPr sz="3400">
          <a:solidFill>
            <a:srgbClr val="0D0D0D"/>
          </a:solidFill>
          <a:latin typeface="Arial" pitchFamily="34" charset="0"/>
        </a:defRPr>
      </a:lvl4pPr>
      <a:lvl5pPr algn="ctr" rtl="0" eaLnBrk="0" fontAlgn="base" hangingPunct="0">
        <a:spcBef>
          <a:spcPct val="0"/>
        </a:spcBef>
        <a:spcAft>
          <a:spcPct val="0"/>
        </a:spcAft>
        <a:defRPr sz="3400">
          <a:solidFill>
            <a:srgbClr val="0D0D0D"/>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7C3B"/>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1"/>
          <p:cNvSpPr>
            <a:spLocks noGrp="1"/>
          </p:cNvSpPr>
          <p:nvPr>
            <p:ph type="subTitle" sz="quarter" idx="1"/>
          </p:nvPr>
        </p:nvSpPr>
        <p:spPr>
          <a:xfrm>
            <a:off x="191069" y="2115403"/>
            <a:ext cx="8730862" cy="2178178"/>
          </a:xfrm>
        </p:spPr>
        <p:txBody>
          <a:bodyPr/>
          <a:lstStyle/>
          <a:p>
            <a:pPr eaLnBrk="1" hangingPunct="1"/>
            <a:r>
              <a:rPr lang="en-US" dirty="0" smtClean="0">
                <a:solidFill>
                  <a:schemeClr val="tx1"/>
                </a:solidFill>
              </a:rPr>
              <a:t>9</a:t>
            </a:r>
            <a:endParaRPr lang="en-US" dirty="0" smtClean="0">
              <a:solidFill>
                <a:schemeClr val="tx1"/>
              </a:solidFill>
            </a:endParaRPr>
          </a:p>
          <a:p>
            <a:r>
              <a:rPr lang="en-US" dirty="0"/>
              <a:t>Aggregate Demand</a:t>
            </a:r>
            <a:endParaRPr lang="en-US" dirty="0" smtClean="0"/>
          </a:p>
        </p:txBody>
      </p:sp>
      <p:sp>
        <p:nvSpPr>
          <p:cNvPr id="14339"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r>
              <a:rPr lang="en-US" sz="1100" dirty="0" smtClean="0"/>
              <a:t>© 2017 Cengage Learning®. May not be scanned, copied or duplicated, or posted to a publicly accessible website, in whole or in part.</a:t>
            </a:r>
          </a:p>
        </p:txBody>
      </p:sp>
    </p:spTree>
    <p:extLst>
      <p:ext uri="{BB962C8B-B14F-4D97-AF65-F5344CB8AC3E}">
        <p14:creationId xmlns:p14="http://schemas.microsoft.com/office/powerpoint/2010/main" val="32035509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3</a:t>
            </a:r>
            <a:endParaRPr lang="en-US" dirty="0"/>
          </a:p>
        </p:txBody>
      </p:sp>
      <p:sp>
        <p:nvSpPr>
          <p:cNvPr id="3" name="Text Placeholder 2"/>
          <p:cNvSpPr>
            <a:spLocks noGrp="1"/>
          </p:cNvSpPr>
          <p:nvPr>
            <p:ph type="body" sz="quarter" idx="12"/>
          </p:nvPr>
        </p:nvSpPr>
        <p:spPr/>
        <p:txBody>
          <a:bodyPr/>
          <a:lstStyle/>
          <a:p>
            <a:r>
              <a:rPr lang="en-US" dirty="0"/>
              <a:t>The Marginal Propensity to Consume and the </a:t>
            </a:r>
            <a:endParaRPr lang="en-US" dirty="0" smtClean="0"/>
          </a:p>
          <a:p>
            <a:r>
              <a:rPr lang="en-US" dirty="0" smtClean="0"/>
              <a:t>Consumption </a:t>
            </a:r>
            <a:r>
              <a:rPr lang="en-US" dirty="0"/>
              <a:t>Function</a:t>
            </a:r>
          </a:p>
        </p:txBody>
      </p:sp>
      <p:sp>
        <p:nvSpPr>
          <p:cNvPr id="4" name="Text Placeholder 3"/>
          <p:cNvSpPr>
            <a:spLocks noGrp="1"/>
          </p:cNvSpPr>
          <p:nvPr>
            <p:ph type="body" sz="quarter" idx="13"/>
          </p:nvPr>
        </p:nvSpPr>
        <p:spPr>
          <a:xfrm>
            <a:off x="95534" y="5308978"/>
            <a:ext cx="8965894" cy="1173047"/>
          </a:xfrm>
        </p:spPr>
        <p:txBody>
          <a:bodyPr/>
          <a:lstStyle/>
          <a:p>
            <a:r>
              <a:rPr lang="en-US" sz="1700" dirty="0"/>
              <a:t>The slope of the consumption function equals the marginal propensity to consume. For the straight-line </a:t>
            </a:r>
            <a:r>
              <a:rPr lang="en-US" sz="1700" dirty="0" smtClean="0"/>
              <a:t>consumption function</a:t>
            </a:r>
            <a:r>
              <a:rPr lang="en-US" sz="1700" dirty="0"/>
              <a:t>, the slope is the same at all levels of income and is given by the change in </a:t>
            </a:r>
            <a:r>
              <a:rPr lang="en-US" sz="1700" dirty="0" smtClean="0"/>
              <a:t>consumption divided </a:t>
            </a:r>
            <a:r>
              <a:rPr lang="en-US" sz="1700" dirty="0"/>
              <a:t>by the change in disposable income that causes it. Thus, the marginal propensity to consume </a:t>
            </a:r>
            <a:r>
              <a:rPr lang="en-US" sz="1700" dirty="0" smtClean="0"/>
              <a:t>equals </a:t>
            </a:r>
            <a:r>
              <a:rPr lang="en-US" sz="1700" i="1" dirty="0" smtClean="0"/>
              <a:t>∆C/∆DI</a:t>
            </a:r>
            <a:r>
              <a:rPr lang="en-US" sz="1700" dirty="0"/>
              <a:t>, or 0.4/0.5 </a:t>
            </a:r>
            <a:r>
              <a:rPr lang="en-US" sz="1700" dirty="0" smtClean="0"/>
              <a:t>= </a:t>
            </a:r>
            <a:r>
              <a:rPr lang="en-US" sz="1700" dirty="0"/>
              <a:t>4/5.</a:t>
            </a:r>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1671235" y="1405719"/>
            <a:ext cx="5343722" cy="3010545"/>
          </a:xfrm>
          <a:prstGeom prst="rect">
            <a:avLst/>
          </a:prstGeom>
          <a:solidFill>
            <a:schemeClr val="bg1"/>
          </a:solidFill>
          <a:ln w="9525" algn="ctr">
            <a:solidFill>
              <a:schemeClr val="bg1"/>
            </a:solidFill>
            <a:round/>
            <a:headEnd/>
            <a:tailEnd/>
          </a:ln>
        </p:spPr>
        <p:txBody>
          <a:bodyPr wrap="none" anchor="ctr"/>
          <a:lstStyle/>
          <a:p>
            <a:pPr marL="342900" indent="-342900"/>
            <a:endParaRPr lang="en-US" sz="1800" smtClean="0">
              <a:solidFill>
                <a:srgbClr val="000000"/>
              </a:solidFill>
              <a:latin typeface="Arial" pitchFamily="34" charset="0"/>
            </a:endParaRPr>
          </a:p>
        </p:txBody>
      </p:sp>
      <p:grpSp>
        <p:nvGrpSpPr>
          <p:cNvPr id="9" name="Group 61"/>
          <p:cNvGrpSpPr>
            <a:grpSpLocks/>
          </p:cNvGrpSpPr>
          <p:nvPr/>
        </p:nvGrpSpPr>
        <p:grpSpPr bwMode="auto">
          <a:xfrm>
            <a:off x="976771" y="1405719"/>
            <a:ext cx="701731" cy="3028008"/>
            <a:chOff x="83139" y="1520309"/>
            <a:chExt cx="702395" cy="3027941"/>
          </a:xfrm>
        </p:grpSpPr>
        <p:cxnSp>
          <p:nvCxnSpPr>
            <p:cNvPr id="10" name="Straight Connector 5"/>
            <p:cNvCxnSpPr>
              <a:cxnSpLocks noChangeShapeType="1"/>
            </p:cNvCxnSpPr>
            <p:nvPr/>
          </p:nvCxnSpPr>
          <p:spPr bwMode="auto">
            <a:xfrm>
              <a:off x="771892" y="1520309"/>
              <a:ext cx="11" cy="302794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Box 22"/>
            <p:cNvSpPr txBox="1">
              <a:spLocks noChangeArrowheads="1"/>
            </p:cNvSpPr>
            <p:nvPr/>
          </p:nvSpPr>
          <p:spPr bwMode="auto">
            <a:xfrm rot="16200000">
              <a:off x="-613363" y="2696318"/>
              <a:ext cx="2095399" cy="70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Real consumption </a:t>
              </a:r>
            </a:p>
            <a:p>
              <a:pPr algn="l" eaLnBrk="1" hangingPunct="1">
                <a:buFontTx/>
                <a:buNone/>
              </a:pPr>
              <a:r>
                <a:rPr lang="en-US" sz="1800" smtClean="0">
                  <a:solidFill>
                    <a:srgbClr val="000000"/>
                  </a:solidFill>
                </a:rPr>
                <a:t>(trillions of dollars)</a:t>
              </a:r>
            </a:p>
          </p:txBody>
        </p:sp>
      </p:grpSp>
      <p:grpSp>
        <p:nvGrpSpPr>
          <p:cNvPr id="12" name="Group 58"/>
          <p:cNvGrpSpPr>
            <a:grpSpLocks/>
          </p:cNvGrpSpPr>
          <p:nvPr/>
        </p:nvGrpSpPr>
        <p:grpSpPr bwMode="auto">
          <a:xfrm>
            <a:off x="1509310" y="4433725"/>
            <a:ext cx="5615305" cy="739525"/>
            <a:chOff x="615631" y="4547576"/>
            <a:chExt cx="5615803" cy="741666"/>
          </a:xfrm>
        </p:grpSpPr>
        <p:cxnSp>
          <p:nvCxnSpPr>
            <p:cNvPr id="13" name="Straight Connector 7"/>
            <p:cNvCxnSpPr>
              <a:cxnSpLocks noChangeShapeType="1"/>
            </p:cNvCxnSpPr>
            <p:nvPr/>
          </p:nvCxnSpPr>
          <p:spPr bwMode="auto">
            <a:xfrm>
              <a:off x="784150" y="4547576"/>
              <a:ext cx="5447284" cy="91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4" name="TextBox 21"/>
            <p:cNvSpPr txBox="1">
              <a:spLocks noChangeArrowheads="1"/>
            </p:cNvSpPr>
            <p:nvPr/>
          </p:nvSpPr>
          <p:spPr bwMode="auto">
            <a:xfrm>
              <a:off x="1550878" y="4918841"/>
              <a:ext cx="4570888" cy="37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Real disposable income (trillions of dollars)</a:t>
              </a:r>
            </a:p>
          </p:txBody>
        </p:sp>
        <p:sp>
          <p:nvSpPr>
            <p:cNvPr id="15" name="TextBox 22"/>
            <p:cNvSpPr txBox="1">
              <a:spLocks noChangeArrowheads="1"/>
            </p:cNvSpPr>
            <p:nvPr/>
          </p:nvSpPr>
          <p:spPr bwMode="auto">
            <a:xfrm>
              <a:off x="615631" y="4548488"/>
              <a:ext cx="312934" cy="37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0</a:t>
              </a:r>
            </a:p>
          </p:txBody>
        </p:sp>
      </p:grpSp>
      <p:grpSp>
        <p:nvGrpSpPr>
          <p:cNvPr id="16" name="Group 90"/>
          <p:cNvGrpSpPr>
            <a:grpSpLocks/>
          </p:cNvGrpSpPr>
          <p:nvPr/>
        </p:nvGrpSpPr>
        <p:grpSpPr bwMode="auto">
          <a:xfrm>
            <a:off x="2414185" y="3060539"/>
            <a:ext cx="341313" cy="534987"/>
            <a:chOff x="2035355" y="3103114"/>
            <a:chExt cx="340506" cy="534724"/>
          </a:xfrm>
        </p:grpSpPr>
        <p:sp>
          <p:nvSpPr>
            <p:cNvPr id="17" name="Freeform 183"/>
            <p:cNvSpPr>
              <a:spLocks/>
            </p:cNvSpPr>
            <p:nvPr/>
          </p:nvSpPr>
          <p:spPr bwMode="auto">
            <a:xfrm>
              <a:off x="2231740" y="3501380"/>
              <a:ext cx="144121" cy="136458"/>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accent6"/>
            </a:solidFill>
            <a:ln w="9525">
              <a:solidFill>
                <a:schemeClr val="accent6"/>
              </a:solidFill>
              <a:round/>
              <a:headEnd/>
              <a:tailEnd/>
            </a:ln>
          </p:spPr>
          <p:txBody>
            <a:bodyPr/>
            <a:lstStyle/>
            <a:p>
              <a:pPr>
                <a:defRPr/>
              </a:pPr>
              <a:endParaRPr lang="en-US" sz="1800">
                <a:solidFill>
                  <a:srgbClr val="000000"/>
                </a:solidFill>
                <a:latin typeface="Arial" pitchFamily="34" charset="0"/>
              </a:endParaRPr>
            </a:p>
          </p:txBody>
        </p:sp>
        <p:sp>
          <p:nvSpPr>
            <p:cNvPr id="18" name="TextBox 41"/>
            <p:cNvSpPr txBox="1">
              <a:spLocks noChangeArrowheads="1"/>
            </p:cNvSpPr>
            <p:nvPr/>
          </p:nvSpPr>
          <p:spPr bwMode="auto">
            <a:xfrm>
              <a:off x="2035355" y="3103114"/>
              <a:ext cx="312166" cy="3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a</a:t>
              </a:r>
            </a:p>
          </p:txBody>
        </p:sp>
      </p:grpSp>
      <p:grpSp>
        <p:nvGrpSpPr>
          <p:cNvPr id="19" name="Group 90"/>
          <p:cNvGrpSpPr>
            <a:grpSpLocks/>
          </p:cNvGrpSpPr>
          <p:nvPr/>
        </p:nvGrpSpPr>
        <p:grpSpPr bwMode="auto">
          <a:xfrm>
            <a:off x="3355573" y="2419189"/>
            <a:ext cx="341312" cy="534987"/>
            <a:chOff x="2035355" y="3103114"/>
            <a:chExt cx="340506" cy="534724"/>
          </a:xfrm>
        </p:grpSpPr>
        <p:sp>
          <p:nvSpPr>
            <p:cNvPr id="20" name="Freeform 183"/>
            <p:cNvSpPr>
              <a:spLocks/>
            </p:cNvSpPr>
            <p:nvPr/>
          </p:nvSpPr>
          <p:spPr bwMode="auto">
            <a:xfrm>
              <a:off x="2231740" y="3501380"/>
              <a:ext cx="144121" cy="136458"/>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accent6"/>
            </a:solidFill>
            <a:ln w="9525">
              <a:solidFill>
                <a:schemeClr val="accent6"/>
              </a:solidFill>
              <a:round/>
              <a:headEnd/>
              <a:tailEnd/>
            </a:ln>
          </p:spPr>
          <p:txBody>
            <a:bodyPr/>
            <a:lstStyle/>
            <a:p>
              <a:pPr>
                <a:defRPr/>
              </a:pPr>
              <a:endParaRPr lang="en-US" sz="1800">
                <a:solidFill>
                  <a:srgbClr val="000000"/>
                </a:solidFill>
                <a:latin typeface="Arial" pitchFamily="34" charset="0"/>
              </a:endParaRPr>
            </a:p>
          </p:txBody>
        </p:sp>
        <p:sp>
          <p:nvSpPr>
            <p:cNvPr id="21" name="TextBox 41"/>
            <p:cNvSpPr txBox="1">
              <a:spLocks noChangeArrowheads="1"/>
            </p:cNvSpPr>
            <p:nvPr/>
          </p:nvSpPr>
          <p:spPr bwMode="auto">
            <a:xfrm>
              <a:off x="2035355" y="3103114"/>
              <a:ext cx="312167" cy="3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b</a:t>
              </a:r>
            </a:p>
          </p:txBody>
        </p:sp>
      </p:grpSp>
      <p:cxnSp>
        <p:nvCxnSpPr>
          <p:cNvPr id="22" name="Straight Connector 21"/>
          <p:cNvCxnSpPr>
            <a:cxnSpLocks noChangeShapeType="1"/>
          </p:cNvCxnSpPr>
          <p:nvPr/>
        </p:nvCxnSpPr>
        <p:spPr bwMode="auto">
          <a:xfrm>
            <a:off x="2711048" y="3519326"/>
            <a:ext cx="91440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rot="5400000" flipH="1" flipV="1">
            <a:off x="3303979" y="3199445"/>
            <a:ext cx="64135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4" name="Group 63"/>
          <p:cNvGrpSpPr>
            <a:grpSpLocks/>
          </p:cNvGrpSpPr>
          <p:nvPr/>
        </p:nvGrpSpPr>
        <p:grpSpPr bwMode="auto">
          <a:xfrm>
            <a:off x="3715935" y="2868451"/>
            <a:ext cx="1187683" cy="649288"/>
            <a:chOff x="2823029" y="2982686"/>
            <a:chExt cx="1187245" cy="649514"/>
          </a:xfrm>
        </p:grpSpPr>
        <p:sp>
          <p:nvSpPr>
            <p:cNvPr id="25" name="TextBox 22"/>
            <p:cNvSpPr txBox="1">
              <a:spLocks noChangeArrowheads="1"/>
            </p:cNvSpPr>
            <p:nvPr/>
          </p:nvSpPr>
          <p:spPr bwMode="auto">
            <a:xfrm>
              <a:off x="3062928" y="3115859"/>
              <a:ext cx="947346" cy="36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a:t>
              </a:r>
              <a:r>
                <a:rPr lang="en-US" sz="1800" i="1" dirty="0" smtClean="0">
                  <a:solidFill>
                    <a:srgbClr val="000000"/>
                  </a:solidFill>
                </a:rPr>
                <a:t>C</a:t>
              </a:r>
              <a:r>
                <a:rPr lang="en-US" sz="1800" dirty="0" smtClean="0">
                  <a:solidFill>
                    <a:srgbClr val="000000"/>
                  </a:solidFill>
                </a:rPr>
                <a:t>=0.4</a:t>
              </a:r>
            </a:p>
          </p:txBody>
        </p:sp>
        <p:sp>
          <p:nvSpPr>
            <p:cNvPr id="26" name="Right Brace 54"/>
            <p:cNvSpPr>
              <a:spLocks/>
            </p:cNvSpPr>
            <p:nvPr/>
          </p:nvSpPr>
          <p:spPr bwMode="auto">
            <a:xfrm>
              <a:off x="2823029" y="2982686"/>
              <a:ext cx="261257" cy="649514"/>
            </a:xfrm>
            <a:prstGeom prst="rightBrace">
              <a:avLst>
                <a:gd name="adj1" fmla="val 33332"/>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42900" indent="-342900"/>
              <a:endParaRPr lang="en-US" sz="1800" smtClean="0">
                <a:solidFill>
                  <a:srgbClr val="000000"/>
                </a:solidFill>
                <a:latin typeface="Arial" pitchFamily="34" charset="0"/>
              </a:endParaRPr>
            </a:p>
          </p:txBody>
        </p:sp>
      </p:grpSp>
      <p:grpSp>
        <p:nvGrpSpPr>
          <p:cNvPr id="27" name="Group 62"/>
          <p:cNvGrpSpPr>
            <a:grpSpLocks/>
          </p:cNvGrpSpPr>
          <p:nvPr/>
        </p:nvGrpSpPr>
        <p:grpSpPr bwMode="auto">
          <a:xfrm>
            <a:off x="2715810" y="3593939"/>
            <a:ext cx="1011815" cy="562219"/>
            <a:chOff x="1822951" y="3708401"/>
            <a:chExt cx="1012057" cy="562186"/>
          </a:xfrm>
        </p:grpSpPr>
        <p:sp>
          <p:nvSpPr>
            <p:cNvPr id="28" name="TextBox 22"/>
            <p:cNvSpPr txBox="1">
              <a:spLocks noChangeArrowheads="1"/>
            </p:cNvSpPr>
            <p:nvPr/>
          </p:nvSpPr>
          <p:spPr bwMode="auto">
            <a:xfrm>
              <a:off x="1822951" y="3901277"/>
              <a:ext cx="1012057"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∆DI=0.5</a:t>
              </a:r>
            </a:p>
          </p:txBody>
        </p:sp>
        <p:sp>
          <p:nvSpPr>
            <p:cNvPr id="29" name="Right Brace 57"/>
            <p:cNvSpPr>
              <a:spLocks/>
            </p:cNvSpPr>
            <p:nvPr/>
          </p:nvSpPr>
          <p:spPr bwMode="auto">
            <a:xfrm rot="5400000">
              <a:off x="2144485" y="3389087"/>
              <a:ext cx="261257" cy="899886"/>
            </a:xfrm>
            <a:prstGeom prst="rightBrace">
              <a:avLst>
                <a:gd name="adj1" fmla="val 33328"/>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42900" indent="-342900"/>
              <a:endParaRPr lang="en-US" sz="1800" smtClean="0">
                <a:solidFill>
                  <a:srgbClr val="000000"/>
                </a:solidFill>
                <a:latin typeface="Arial" pitchFamily="34" charset="0"/>
              </a:endParaRPr>
            </a:p>
          </p:txBody>
        </p:sp>
      </p:grpSp>
      <p:sp>
        <p:nvSpPr>
          <p:cNvPr id="30" name="TextBox 29"/>
          <p:cNvSpPr txBox="1">
            <a:spLocks noChangeArrowheads="1"/>
          </p:cNvSpPr>
          <p:nvPr/>
        </p:nvSpPr>
        <p:spPr bwMode="auto">
          <a:xfrm>
            <a:off x="5081093" y="3215552"/>
            <a:ext cx="172996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MPC = ∆C/∆DI</a:t>
            </a:r>
          </a:p>
          <a:p>
            <a:pPr algn="l" eaLnBrk="1" hangingPunct="1">
              <a:buFontTx/>
              <a:buNone/>
            </a:pPr>
            <a:r>
              <a:rPr lang="en-US" sz="1800" dirty="0" smtClean="0">
                <a:solidFill>
                  <a:srgbClr val="000000"/>
                </a:solidFill>
              </a:rPr>
              <a:t>         = 0.4/0.5</a:t>
            </a:r>
          </a:p>
          <a:p>
            <a:pPr algn="l" eaLnBrk="1" hangingPunct="1">
              <a:buFontTx/>
              <a:buNone/>
            </a:pPr>
            <a:r>
              <a:rPr lang="en-US" sz="1800" dirty="0" smtClean="0">
                <a:solidFill>
                  <a:srgbClr val="000000"/>
                </a:solidFill>
              </a:rPr>
              <a:t>         = 4/5</a:t>
            </a:r>
          </a:p>
        </p:txBody>
      </p:sp>
      <p:grpSp>
        <p:nvGrpSpPr>
          <p:cNvPr id="38" name="Group 37"/>
          <p:cNvGrpSpPr/>
          <p:nvPr/>
        </p:nvGrpSpPr>
        <p:grpSpPr>
          <a:xfrm>
            <a:off x="1866498" y="1760932"/>
            <a:ext cx="3214595" cy="2328307"/>
            <a:chOff x="1429762" y="1760932"/>
            <a:chExt cx="3214595" cy="2328307"/>
          </a:xfrm>
        </p:grpSpPr>
        <p:cxnSp>
          <p:nvCxnSpPr>
            <p:cNvPr id="8" name="Straight Connector 7"/>
            <p:cNvCxnSpPr/>
            <p:nvPr/>
          </p:nvCxnSpPr>
          <p:spPr bwMode="auto">
            <a:xfrm flipV="1">
              <a:off x="1429762" y="2130264"/>
              <a:ext cx="2814637" cy="1958975"/>
            </a:xfrm>
            <a:prstGeom prst="line">
              <a:avLst/>
            </a:prstGeom>
            <a:noFill/>
            <a:ln w="38100" cap="flat" cmpd="sng" algn="ctr">
              <a:solidFill>
                <a:schemeClr val="accent6"/>
              </a:solidFill>
              <a:prstDash val="solid"/>
              <a:round/>
              <a:headEnd type="none" w="med" len="med"/>
              <a:tailEnd type="none" w="med" len="med"/>
            </a:ln>
            <a:effectLst/>
          </p:spPr>
        </p:cxnSp>
        <p:sp>
          <p:nvSpPr>
            <p:cNvPr id="37" name="TextBox 22"/>
            <p:cNvSpPr txBox="1">
              <a:spLocks noChangeArrowheads="1"/>
            </p:cNvSpPr>
            <p:nvPr/>
          </p:nvSpPr>
          <p:spPr bwMode="auto">
            <a:xfrm>
              <a:off x="4292979" y="1760932"/>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C</a:t>
              </a:r>
            </a:p>
          </p:txBody>
        </p:sp>
      </p:grpSp>
    </p:spTree>
    <p:extLst>
      <p:ext uri="{BB962C8B-B14F-4D97-AF65-F5344CB8AC3E}">
        <p14:creationId xmlns:p14="http://schemas.microsoft.com/office/powerpoint/2010/main" val="10653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left)">
                                      <p:cBhvr>
                                        <p:cTn id="5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Nonincome Determinants of </a:t>
            </a:r>
            <a:r>
              <a:rPr lang="en-US" i="1" dirty="0" smtClean="0"/>
              <a:t>C</a:t>
            </a:r>
            <a:endParaRPr lang="en-US" i="1" dirty="0"/>
          </a:p>
        </p:txBody>
      </p:sp>
      <p:sp>
        <p:nvSpPr>
          <p:cNvPr id="3" name="Content Placeholder 2"/>
          <p:cNvSpPr>
            <a:spLocks noGrp="1"/>
          </p:cNvSpPr>
          <p:nvPr>
            <p:ph idx="1"/>
          </p:nvPr>
        </p:nvSpPr>
        <p:spPr/>
        <p:txBody>
          <a:bodyPr/>
          <a:lstStyle/>
          <a:p>
            <a:r>
              <a:rPr lang="en-US" dirty="0"/>
              <a:t>Net wealth</a:t>
            </a:r>
          </a:p>
          <a:p>
            <a:pPr lvl="1"/>
            <a:r>
              <a:rPr lang="en-US" dirty="0"/>
              <a:t>Value of </a:t>
            </a:r>
            <a:r>
              <a:rPr lang="en-US" dirty="0" smtClean="0"/>
              <a:t>assets </a:t>
            </a:r>
            <a:r>
              <a:rPr lang="en-US" dirty="0"/>
              <a:t>minus liabilities</a:t>
            </a:r>
          </a:p>
          <a:p>
            <a:r>
              <a:rPr lang="en-US" dirty="0"/>
              <a:t>Decrease in net wealth</a:t>
            </a:r>
          </a:p>
          <a:p>
            <a:pPr lvl="1"/>
            <a:r>
              <a:rPr lang="en-US" dirty="0"/>
              <a:t>Spend less</a:t>
            </a:r>
          </a:p>
          <a:p>
            <a:pPr lvl="2"/>
            <a:r>
              <a:rPr lang="en-US" i="1" dirty="0"/>
              <a:t>C</a:t>
            </a:r>
            <a:r>
              <a:rPr lang="en-US" dirty="0"/>
              <a:t> decreases</a:t>
            </a:r>
          </a:p>
          <a:p>
            <a:pPr lvl="2"/>
            <a:r>
              <a:rPr lang="en-US" i="1" dirty="0"/>
              <a:t>C</a:t>
            </a:r>
            <a:r>
              <a:rPr lang="en-US" dirty="0"/>
              <a:t> function shifts down</a:t>
            </a:r>
          </a:p>
          <a:p>
            <a:pPr lvl="1"/>
            <a:r>
              <a:rPr lang="en-US" dirty="0"/>
              <a:t>Save </a:t>
            </a:r>
            <a:r>
              <a:rPr lang="en-US" dirty="0" smtClean="0"/>
              <a:t>more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7363524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4</a:t>
            </a:r>
            <a:endParaRPr lang="en-US" dirty="0"/>
          </a:p>
        </p:txBody>
      </p:sp>
      <p:sp>
        <p:nvSpPr>
          <p:cNvPr id="3" name="Text Placeholder 2"/>
          <p:cNvSpPr>
            <a:spLocks noGrp="1"/>
          </p:cNvSpPr>
          <p:nvPr>
            <p:ph type="body" sz="quarter" idx="12"/>
          </p:nvPr>
        </p:nvSpPr>
        <p:spPr/>
        <p:txBody>
          <a:bodyPr/>
          <a:lstStyle/>
          <a:p>
            <a:r>
              <a:rPr lang="en-US" dirty="0"/>
              <a:t>Shifts of the Consumption Function</a:t>
            </a:r>
          </a:p>
        </p:txBody>
      </p:sp>
      <p:sp>
        <p:nvSpPr>
          <p:cNvPr id="4" name="Text Placeholder 3"/>
          <p:cNvSpPr>
            <a:spLocks noGrp="1"/>
          </p:cNvSpPr>
          <p:nvPr>
            <p:ph type="body" sz="quarter" idx="13"/>
          </p:nvPr>
        </p:nvSpPr>
        <p:spPr>
          <a:xfrm>
            <a:off x="109182" y="4781550"/>
            <a:ext cx="8952246" cy="1686827"/>
          </a:xfrm>
        </p:spPr>
        <p:txBody>
          <a:bodyPr/>
          <a:lstStyle/>
          <a:p>
            <a:r>
              <a:rPr lang="en-US" dirty="0">
                <a:solidFill>
                  <a:srgbClr val="000000"/>
                </a:solidFill>
              </a:rPr>
              <a:t>A downward shift of the consumption function, such as from </a:t>
            </a:r>
            <a:r>
              <a:rPr lang="en-US" i="1" dirty="0">
                <a:solidFill>
                  <a:srgbClr val="000000"/>
                </a:solidFill>
              </a:rPr>
              <a:t>C</a:t>
            </a:r>
            <a:r>
              <a:rPr lang="en-US" dirty="0">
                <a:solidFill>
                  <a:srgbClr val="000000"/>
                </a:solidFill>
              </a:rPr>
              <a:t> to </a:t>
            </a:r>
            <a:r>
              <a:rPr lang="en-US" i="1" dirty="0">
                <a:solidFill>
                  <a:srgbClr val="000000"/>
                </a:solidFill>
              </a:rPr>
              <a:t>C′</a:t>
            </a:r>
            <a:r>
              <a:rPr lang="en-US" dirty="0">
                <a:solidFill>
                  <a:srgbClr val="000000"/>
                </a:solidFill>
              </a:rPr>
              <a:t>, can be caused by a decrease in net wealth, an increase in the price level, an unfavorable change in consumer expectations, or an increase in the interest rate. </a:t>
            </a:r>
            <a:endParaRPr lang="en-US" dirty="0" smtClean="0">
              <a:solidFill>
                <a:srgbClr val="000000"/>
              </a:solidFill>
            </a:endParaRPr>
          </a:p>
          <a:p>
            <a:r>
              <a:rPr lang="en-US" dirty="0" smtClean="0">
                <a:solidFill>
                  <a:srgbClr val="000000"/>
                </a:solidFill>
              </a:rPr>
              <a:t>An </a:t>
            </a:r>
            <a:r>
              <a:rPr lang="en-US" dirty="0">
                <a:solidFill>
                  <a:srgbClr val="000000"/>
                </a:solidFill>
              </a:rPr>
              <a:t>upward shift, such as from </a:t>
            </a:r>
            <a:r>
              <a:rPr lang="en-US" i="1" dirty="0">
                <a:solidFill>
                  <a:srgbClr val="000000"/>
                </a:solidFill>
              </a:rPr>
              <a:t>C</a:t>
            </a:r>
            <a:r>
              <a:rPr lang="en-US" dirty="0">
                <a:solidFill>
                  <a:srgbClr val="000000"/>
                </a:solidFill>
              </a:rPr>
              <a:t> to </a:t>
            </a:r>
            <a:r>
              <a:rPr lang="en-US" i="1" dirty="0">
                <a:solidFill>
                  <a:srgbClr val="000000"/>
                </a:solidFill>
              </a:rPr>
              <a:t>C″</a:t>
            </a:r>
            <a:r>
              <a:rPr lang="en-US" dirty="0">
                <a:solidFill>
                  <a:srgbClr val="000000"/>
                </a:solidFill>
              </a:rPr>
              <a:t>, can be caused by an increase in net wealth, a decrease in the price level, a favorable change in expectations, or a decrease in the interest rate.</a:t>
            </a:r>
          </a:p>
          <a:p>
            <a:endParaRPr lang="en-US"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2087563" y="1036638"/>
            <a:ext cx="4013200" cy="3330575"/>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8" name="Group 16"/>
          <p:cNvGrpSpPr>
            <a:grpSpLocks/>
          </p:cNvGrpSpPr>
          <p:nvPr/>
        </p:nvGrpSpPr>
        <p:grpSpPr bwMode="auto">
          <a:xfrm>
            <a:off x="2389188" y="1563688"/>
            <a:ext cx="3570287" cy="2220912"/>
            <a:chOff x="1543793" y="1769424"/>
            <a:chExt cx="3569591" cy="2220687"/>
          </a:xfrm>
        </p:grpSpPr>
        <p:cxnSp>
          <p:nvCxnSpPr>
            <p:cNvPr id="9" name="Straight Connector 8"/>
            <p:cNvCxnSpPr/>
            <p:nvPr/>
          </p:nvCxnSpPr>
          <p:spPr bwMode="auto">
            <a:xfrm flipV="1">
              <a:off x="1543793" y="2018636"/>
              <a:ext cx="3242630" cy="1971475"/>
            </a:xfrm>
            <a:prstGeom prst="line">
              <a:avLst/>
            </a:prstGeom>
            <a:noFill/>
            <a:ln w="38100" cap="flat" cmpd="sng" algn="ctr">
              <a:solidFill>
                <a:schemeClr val="accent6"/>
              </a:solidFill>
              <a:prstDash val="solid"/>
              <a:round/>
              <a:headEnd type="none" w="med" len="med"/>
              <a:tailEnd type="none" w="med" len="med"/>
            </a:ln>
            <a:effectLst/>
          </p:spPr>
        </p:cxnSp>
        <p:sp>
          <p:nvSpPr>
            <p:cNvPr id="10" name="TextBox 12"/>
            <p:cNvSpPr txBox="1">
              <a:spLocks noChangeArrowheads="1"/>
            </p:cNvSpPr>
            <p:nvPr/>
          </p:nvSpPr>
          <p:spPr bwMode="auto">
            <a:xfrm>
              <a:off x="4762006" y="1769424"/>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C</a:t>
              </a:r>
            </a:p>
          </p:txBody>
        </p:sp>
      </p:grpSp>
      <p:grpSp>
        <p:nvGrpSpPr>
          <p:cNvPr id="11" name="Group 17"/>
          <p:cNvGrpSpPr>
            <a:grpSpLocks/>
          </p:cNvGrpSpPr>
          <p:nvPr/>
        </p:nvGrpSpPr>
        <p:grpSpPr bwMode="auto">
          <a:xfrm>
            <a:off x="2459038" y="2012950"/>
            <a:ext cx="3600443" cy="2209800"/>
            <a:chOff x="1613063" y="2135581"/>
            <a:chExt cx="3601069" cy="2208809"/>
          </a:xfrm>
        </p:grpSpPr>
        <p:cxnSp>
          <p:nvCxnSpPr>
            <p:cNvPr id="12" name="Straight Connector 10"/>
            <p:cNvCxnSpPr>
              <a:cxnSpLocks noChangeShapeType="1"/>
            </p:cNvCxnSpPr>
            <p:nvPr/>
          </p:nvCxnSpPr>
          <p:spPr bwMode="auto">
            <a:xfrm flipV="1">
              <a:off x="1613063" y="2373085"/>
              <a:ext cx="3241963" cy="1971305"/>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13" name="TextBox 13"/>
            <p:cNvSpPr txBox="1">
              <a:spLocks noChangeArrowheads="1"/>
            </p:cNvSpPr>
            <p:nvPr/>
          </p:nvSpPr>
          <p:spPr bwMode="auto">
            <a:xfrm>
              <a:off x="4819403" y="2135581"/>
              <a:ext cx="394729" cy="36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C′</a:t>
              </a:r>
            </a:p>
          </p:txBody>
        </p:sp>
      </p:grpSp>
      <p:grpSp>
        <p:nvGrpSpPr>
          <p:cNvPr id="14" name="Group 15"/>
          <p:cNvGrpSpPr>
            <a:grpSpLocks/>
          </p:cNvGrpSpPr>
          <p:nvPr/>
        </p:nvGrpSpPr>
        <p:grpSpPr bwMode="auto">
          <a:xfrm>
            <a:off x="2362200" y="1062038"/>
            <a:ext cx="3663753" cy="2243137"/>
            <a:chOff x="1516083" y="1349829"/>
            <a:chExt cx="3663149" cy="2244440"/>
          </a:xfrm>
        </p:grpSpPr>
        <p:cxnSp>
          <p:nvCxnSpPr>
            <p:cNvPr id="15" name="Straight Connector 11"/>
            <p:cNvCxnSpPr>
              <a:cxnSpLocks noChangeShapeType="1"/>
            </p:cNvCxnSpPr>
            <p:nvPr/>
          </p:nvCxnSpPr>
          <p:spPr bwMode="auto">
            <a:xfrm flipV="1">
              <a:off x="1516083" y="1622964"/>
              <a:ext cx="3241963" cy="1971305"/>
            </a:xfrm>
            <a:prstGeom prst="line">
              <a:avLst/>
            </a:prstGeom>
            <a:noFill/>
            <a:ln w="38100" algn="ctr">
              <a:solidFill>
                <a:srgbClr val="00B0F0"/>
              </a:solidFill>
              <a:round/>
              <a:headEnd/>
              <a:tailEnd/>
            </a:ln>
            <a:extLst>
              <a:ext uri="{909E8E84-426E-40DD-AFC4-6F175D3DCCD1}">
                <a14:hiddenFill xmlns:a14="http://schemas.microsoft.com/office/drawing/2010/main">
                  <a:noFill/>
                </a14:hiddenFill>
              </a:ext>
            </a:extLst>
          </p:spPr>
        </p:cxnSp>
        <p:sp>
          <p:nvSpPr>
            <p:cNvPr id="16" name="TextBox 14"/>
            <p:cNvSpPr txBox="1">
              <a:spLocks noChangeArrowheads="1"/>
            </p:cNvSpPr>
            <p:nvPr/>
          </p:nvSpPr>
          <p:spPr bwMode="auto">
            <a:xfrm>
              <a:off x="4746171" y="1349829"/>
              <a:ext cx="433061" cy="3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C″</a:t>
              </a:r>
            </a:p>
          </p:txBody>
        </p:sp>
      </p:grpSp>
      <p:grpSp>
        <p:nvGrpSpPr>
          <p:cNvPr id="17" name="Group 23"/>
          <p:cNvGrpSpPr>
            <a:grpSpLocks/>
          </p:cNvGrpSpPr>
          <p:nvPr/>
        </p:nvGrpSpPr>
        <p:grpSpPr bwMode="auto">
          <a:xfrm>
            <a:off x="3313113" y="1754188"/>
            <a:ext cx="1643062" cy="1423987"/>
            <a:chOff x="2467296" y="1877095"/>
            <a:chExt cx="1642361" cy="1423060"/>
          </a:xfrm>
        </p:grpSpPr>
        <p:cxnSp>
          <p:nvCxnSpPr>
            <p:cNvPr id="18" name="Straight Arrow Connector 19"/>
            <p:cNvCxnSpPr>
              <a:cxnSpLocks noChangeShapeType="1"/>
            </p:cNvCxnSpPr>
            <p:nvPr/>
          </p:nvCxnSpPr>
          <p:spPr bwMode="auto">
            <a:xfrm rot="5400000" flipH="1" flipV="1">
              <a:off x="3906982" y="2078182"/>
              <a:ext cx="403761" cy="15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20"/>
            <p:cNvCxnSpPr>
              <a:cxnSpLocks noChangeShapeType="1"/>
            </p:cNvCxnSpPr>
            <p:nvPr/>
          </p:nvCxnSpPr>
          <p:spPr bwMode="auto">
            <a:xfrm rot="5400000" flipH="1" flipV="1">
              <a:off x="2266209" y="3097481"/>
              <a:ext cx="403761" cy="15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0" name="Group 24"/>
          <p:cNvGrpSpPr>
            <a:grpSpLocks/>
          </p:cNvGrpSpPr>
          <p:nvPr/>
        </p:nvGrpSpPr>
        <p:grpSpPr bwMode="auto">
          <a:xfrm>
            <a:off x="3562350" y="2144713"/>
            <a:ext cx="1617663" cy="1365250"/>
            <a:chOff x="2716678" y="2267002"/>
            <a:chExt cx="1616632" cy="1365662"/>
          </a:xfrm>
        </p:grpSpPr>
        <p:cxnSp>
          <p:nvCxnSpPr>
            <p:cNvPr id="21" name="Straight Arrow Connector 21"/>
            <p:cNvCxnSpPr>
              <a:cxnSpLocks noChangeShapeType="1"/>
            </p:cNvCxnSpPr>
            <p:nvPr/>
          </p:nvCxnSpPr>
          <p:spPr bwMode="auto">
            <a:xfrm rot="5400000" flipH="1" flipV="1">
              <a:off x="4130635" y="2468089"/>
              <a:ext cx="403761" cy="1588"/>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2" name="Straight Arrow Connector 22"/>
            <p:cNvCxnSpPr>
              <a:cxnSpLocks noChangeShapeType="1"/>
            </p:cNvCxnSpPr>
            <p:nvPr/>
          </p:nvCxnSpPr>
          <p:spPr bwMode="auto">
            <a:xfrm rot="5400000" flipH="1" flipV="1">
              <a:off x="2515591" y="3429990"/>
              <a:ext cx="403761" cy="1588"/>
            </a:xfrm>
            <a:prstGeom prst="straightConnector1">
              <a:avLst/>
            </a:prstGeom>
            <a:noFill/>
            <a:ln w="28575" algn="ctr">
              <a:solidFill>
                <a:schemeClr val="tx1"/>
              </a:solidFill>
              <a:round/>
              <a:headEnd type="triangle" w="med" len="med"/>
              <a:tailEnd/>
            </a:ln>
            <a:extLst>
              <a:ext uri="{909E8E84-426E-40DD-AFC4-6F175D3DCCD1}">
                <a14:hiddenFill xmlns:a14="http://schemas.microsoft.com/office/drawing/2010/main">
                  <a:noFill/>
                </a14:hiddenFill>
              </a:ext>
            </a:extLst>
          </p:spPr>
        </p:cxnSp>
      </p:grpSp>
      <p:grpSp>
        <p:nvGrpSpPr>
          <p:cNvPr id="23" name="Group 27"/>
          <p:cNvGrpSpPr>
            <a:grpSpLocks/>
          </p:cNvGrpSpPr>
          <p:nvPr/>
        </p:nvGrpSpPr>
        <p:grpSpPr bwMode="auto">
          <a:xfrm>
            <a:off x="2081213" y="4387850"/>
            <a:ext cx="4151312" cy="393700"/>
            <a:chOff x="1235034" y="4509359"/>
            <a:chExt cx="4152124" cy="394372"/>
          </a:xfrm>
        </p:grpSpPr>
        <p:cxnSp>
          <p:nvCxnSpPr>
            <p:cNvPr id="24" name="Straight Connector 7"/>
            <p:cNvCxnSpPr>
              <a:cxnSpLocks noChangeShapeType="1"/>
            </p:cNvCxnSpPr>
            <p:nvPr/>
          </p:nvCxnSpPr>
          <p:spPr bwMode="auto">
            <a:xfrm flipV="1">
              <a:off x="1235034" y="4509359"/>
              <a:ext cx="4018792" cy="326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5" name="TextBox 25"/>
            <p:cNvSpPr txBox="1">
              <a:spLocks noChangeArrowheads="1"/>
            </p:cNvSpPr>
            <p:nvPr/>
          </p:nvSpPr>
          <p:spPr bwMode="auto">
            <a:xfrm>
              <a:off x="2753104" y="4534399"/>
              <a:ext cx="2634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Real disposable income</a:t>
              </a:r>
            </a:p>
          </p:txBody>
        </p:sp>
      </p:grpSp>
      <p:grpSp>
        <p:nvGrpSpPr>
          <p:cNvPr id="26" name="Group 28"/>
          <p:cNvGrpSpPr>
            <a:grpSpLocks/>
          </p:cNvGrpSpPr>
          <p:nvPr/>
        </p:nvGrpSpPr>
        <p:grpSpPr bwMode="auto">
          <a:xfrm>
            <a:off x="1720850" y="1041400"/>
            <a:ext cx="376238" cy="3349625"/>
            <a:chOff x="874548" y="1163466"/>
            <a:chExt cx="375532" cy="3349951"/>
          </a:xfrm>
        </p:grpSpPr>
        <p:cxnSp>
          <p:nvCxnSpPr>
            <p:cNvPr id="27" name="Straight Connector 5"/>
            <p:cNvCxnSpPr>
              <a:cxnSpLocks noChangeShapeType="1"/>
            </p:cNvCxnSpPr>
            <p:nvPr/>
          </p:nvCxnSpPr>
          <p:spPr bwMode="auto">
            <a:xfrm rot="5400000">
              <a:off x="-426878" y="2836460"/>
              <a:ext cx="3349951" cy="396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 name="TextBox 26"/>
            <p:cNvSpPr txBox="1">
              <a:spLocks noChangeArrowheads="1"/>
            </p:cNvSpPr>
            <p:nvPr/>
          </p:nvSpPr>
          <p:spPr bwMode="auto">
            <a:xfrm rot="-5400000">
              <a:off x="43551" y="2632367"/>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Real consumption</a:t>
              </a:r>
            </a:p>
          </p:txBody>
        </p:sp>
      </p:grpSp>
    </p:spTree>
    <p:extLst>
      <p:ext uri="{BB962C8B-B14F-4D97-AF65-F5344CB8AC3E}">
        <p14:creationId xmlns:p14="http://schemas.microsoft.com/office/powerpoint/2010/main" val="35105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1"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Nonincome Determinants of </a:t>
            </a:r>
            <a:r>
              <a:rPr lang="en-US" i="1" dirty="0" smtClean="0"/>
              <a:t>C</a:t>
            </a:r>
            <a:endParaRPr lang="en-US" i="1" dirty="0"/>
          </a:p>
        </p:txBody>
      </p:sp>
      <p:sp>
        <p:nvSpPr>
          <p:cNvPr id="3" name="Content Placeholder 2"/>
          <p:cNvSpPr>
            <a:spLocks noGrp="1"/>
          </p:cNvSpPr>
          <p:nvPr>
            <p:ph idx="1"/>
          </p:nvPr>
        </p:nvSpPr>
        <p:spPr/>
        <p:txBody>
          <a:bodyPr/>
          <a:lstStyle/>
          <a:p>
            <a:r>
              <a:rPr lang="en-US" dirty="0"/>
              <a:t>Changes in price level</a:t>
            </a:r>
          </a:p>
          <a:p>
            <a:pPr lvl="1"/>
            <a:r>
              <a:rPr lang="en-US" dirty="0"/>
              <a:t>Changes in real value of cash and bank accounts</a:t>
            </a:r>
          </a:p>
          <a:p>
            <a:pPr lvl="1"/>
            <a:r>
              <a:rPr lang="en-US" dirty="0"/>
              <a:t>Increase in price level</a:t>
            </a:r>
          </a:p>
          <a:p>
            <a:pPr lvl="2"/>
            <a:r>
              <a:rPr lang="en-US" dirty="0"/>
              <a:t>Decreased purchasing power</a:t>
            </a:r>
          </a:p>
          <a:p>
            <a:pPr lvl="2"/>
            <a:r>
              <a:rPr lang="en-US" dirty="0"/>
              <a:t>Decrease </a:t>
            </a:r>
            <a:r>
              <a:rPr lang="en-US" i="1" dirty="0" smtClean="0"/>
              <a:t>C</a:t>
            </a:r>
            <a:r>
              <a:rPr lang="en-US" dirty="0" smtClean="0"/>
              <a:t>, downward </a:t>
            </a:r>
            <a:r>
              <a:rPr lang="en-US" dirty="0"/>
              <a:t>shift of </a:t>
            </a:r>
            <a:r>
              <a:rPr lang="en-US" i="1" dirty="0"/>
              <a:t>C</a:t>
            </a:r>
            <a:r>
              <a:rPr lang="en-US" dirty="0"/>
              <a:t> function</a:t>
            </a:r>
          </a:p>
          <a:p>
            <a:pPr lvl="2"/>
            <a:r>
              <a:rPr lang="en-US" dirty="0" smtClean="0"/>
              <a:t>Increased saving</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4382416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Nonincome Determinants of </a:t>
            </a:r>
            <a:r>
              <a:rPr lang="en-US" dirty="0" smtClean="0"/>
              <a:t>C</a:t>
            </a:r>
            <a:endParaRPr lang="en-US" dirty="0"/>
          </a:p>
        </p:txBody>
      </p:sp>
      <p:sp>
        <p:nvSpPr>
          <p:cNvPr id="3" name="Content Placeholder 2"/>
          <p:cNvSpPr>
            <a:spLocks noGrp="1"/>
          </p:cNvSpPr>
          <p:nvPr>
            <p:ph idx="1"/>
          </p:nvPr>
        </p:nvSpPr>
        <p:spPr/>
        <p:txBody>
          <a:bodyPr/>
          <a:lstStyle/>
          <a:p>
            <a:r>
              <a:rPr lang="en-US" dirty="0" smtClean="0"/>
              <a:t>Interest </a:t>
            </a:r>
            <a:r>
              <a:rPr lang="en-US" dirty="0"/>
              <a:t>rate</a:t>
            </a:r>
          </a:p>
          <a:p>
            <a:pPr lvl="1"/>
            <a:r>
              <a:rPr lang="en-US" dirty="0"/>
              <a:t>Reward for </a:t>
            </a:r>
            <a:r>
              <a:rPr lang="en-US" dirty="0" smtClean="0"/>
              <a:t>saving</a:t>
            </a:r>
            <a:endParaRPr lang="en-US" dirty="0"/>
          </a:p>
          <a:p>
            <a:pPr lvl="1"/>
            <a:r>
              <a:rPr lang="en-US" dirty="0"/>
              <a:t>Cost for </a:t>
            </a:r>
            <a:r>
              <a:rPr lang="en-US" dirty="0" smtClean="0"/>
              <a:t>borrowing</a:t>
            </a:r>
            <a:endParaRPr lang="en-US" dirty="0"/>
          </a:p>
          <a:p>
            <a:pPr lvl="1"/>
            <a:r>
              <a:rPr lang="en-US" dirty="0"/>
              <a:t>Higher interest rates</a:t>
            </a:r>
          </a:p>
          <a:p>
            <a:pPr lvl="2"/>
            <a:r>
              <a:rPr lang="en-US" dirty="0"/>
              <a:t>Save more</a:t>
            </a:r>
          </a:p>
          <a:p>
            <a:pPr lvl="2"/>
            <a:r>
              <a:rPr lang="en-US" dirty="0"/>
              <a:t>Borrow less</a:t>
            </a:r>
          </a:p>
          <a:p>
            <a:pPr lvl="2"/>
            <a:r>
              <a:rPr lang="en-US" dirty="0"/>
              <a:t>Spend </a:t>
            </a:r>
            <a:r>
              <a:rPr lang="en-US" dirty="0" smtClean="0"/>
              <a:t>less: decrease </a:t>
            </a:r>
            <a:r>
              <a:rPr lang="en-US" i="1" dirty="0"/>
              <a:t>C</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3276200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Nonincome Determinants of </a:t>
            </a:r>
            <a:r>
              <a:rPr lang="en-US" dirty="0" smtClean="0"/>
              <a:t>C</a:t>
            </a:r>
            <a:endParaRPr lang="en-US" dirty="0"/>
          </a:p>
        </p:txBody>
      </p:sp>
      <p:sp>
        <p:nvSpPr>
          <p:cNvPr id="3" name="Content Placeholder 2"/>
          <p:cNvSpPr>
            <a:spLocks noGrp="1"/>
          </p:cNvSpPr>
          <p:nvPr>
            <p:ph idx="1"/>
          </p:nvPr>
        </p:nvSpPr>
        <p:spPr/>
        <p:txBody>
          <a:bodyPr/>
          <a:lstStyle/>
          <a:p>
            <a:r>
              <a:rPr lang="en-US" dirty="0"/>
              <a:t>Consumer </a:t>
            </a:r>
            <a:r>
              <a:rPr lang="en-US" dirty="0" smtClean="0"/>
              <a:t>expectations</a:t>
            </a:r>
            <a:endParaRPr lang="en-US" dirty="0"/>
          </a:p>
          <a:p>
            <a:pPr lvl="1"/>
            <a:r>
              <a:rPr lang="en-US" dirty="0"/>
              <a:t>Future income increase</a:t>
            </a:r>
          </a:p>
          <a:p>
            <a:pPr lvl="2"/>
            <a:r>
              <a:rPr lang="en-US" dirty="0"/>
              <a:t>Increase </a:t>
            </a:r>
            <a:r>
              <a:rPr lang="en-US" i="1" dirty="0"/>
              <a:t>C</a:t>
            </a:r>
            <a:r>
              <a:rPr lang="en-US" dirty="0"/>
              <a:t> now</a:t>
            </a:r>
          </a:p>
          <a:p>
            <a:pPr lvl="1"/>
            <a:r>
              <a:rPr lang="en-US" dirty="0"/>
              <a:t>Future price level increase</a:t>
            </a:r>
          </a:p>
          <a:p>
            <a:pPr lvl="2"/>
            <a:r>
              <a:rPr lang="en-US" dirty="0"/>
              <a:t>Increase </a:t>
            </a:r>
            <a:r>
              <a:rPr lang="en-US" i="1" dirty="0"/>
              <a:t>C</a:t>
            </a:r>
            <a:r>
              <a:rPr lang="en-US" dirty="0"/>
              <a:t> now</a:t>
            </a:r>
          </a:p>
          <a:p>
            <a:pPr lvl="1"/>
            <a:r>
              <a:rPr lang="en-US" dirty="0"/>
              <a:t>Future interest rate increase</a:t>
            </a:r>
          </a:p>
          <a:p>
            <a:pPr lvl="2"/>
            <a:r>
              <a:rPr lang="en-US" dirty="0"/>
              <a:t>Increase </a:t>
            </a:r>
            <a:r>
              <a:rPr lang="en-US" i="1" dirty="0"/>
              <a:t>C</a:t>
            </a:r>
            <a:r>
              <a:rPr lang="en-US" dirty="0"/>
              <a:t> </a:t>
            </a:r>
            <a:r>
              <a:rPr lang="en-US" dirty="0" smtClean="0"/>
              <a:t>now</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5076565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Life-Cycle Model</a:t>
            </a:r>
          </a:p>
        </p:txBody>
      </p:sp>
      <p:sp>
        <p:nvSpPr>
          <p:cNvPr id="3" name="Content Placeholder 2"/>
          <p:cNvSpPr>
            <a:spLocks noGrp="1"/>
          </p:cNvSpPr>
          <p:nvPr>
            <p:ph idx="1"/>
          </p:nvPr>
        </p:nvSpPr>
        <p:spPr/>
        <p:txBody>
          <a:bodyPr/>
          <a:lstStyle/>
          <a:p>
            <a:r>
              <a:rPr lang="en-US" dirty="0" smtClean="0"/>
              <a:t>Life-cycle model of consumption </a:t>
            </a:r>
            <a:r>
              <a:rPr lang="en-US" dirty="0"/>
              <a:t>and </a:t>
            </a:r>
            <a:r>
              <a:rPr lang="en-US" dirty="0" smtClean="0"/>
              <a:t>saving</a:t>
            </a:r>
          </a:p>
          <a:p>
            <a:pPr lvl="1"/>
            <a:r>
              <a:rPr lang="en-US" dirty="0" smtClean="0"/>
              <a:t>Young </a:t>
            </a:r>
            <a:r>
              <a:rPr lang="en-US" dirty="0"/>
              <a:t>people </a:t>
            </a:r>
            <a:r>
              <a:rPr lang="en-US" dirty="0" smtClean="0"/>
              <a:t>borrow</a:t>
            </a:r>
          </a:p>
          <a:p>
            <a:pPr lvl="1"/>
            <a:r>
              <a:rPr lang="en-US" dirty="0" smtClean="0"/>
              <a:t>Middle agers </a:t>
            </a:r>
            <a:r>
              <a:rPr lang="en-US" dirty="0"/>
              <a:t>pay off debt and </a:t>
            </a:r>
            <a:r>
              <a:rPr lang="en-US" dirty="0" smtClean="0"/>
              <a:t>save</a:t>
            </a:r>
          </a:p>
          <a:p>
            <a:pPr lvl="1"/>
            <a:r>
              <a:rPr lang="en-US" dirty="0" smtClean="0"/>
              <a:t>And </a:t>
            </a:r>
            <a:r>
              <a:rPr lang="en-US" dirty="0"/>
              <a:t>older people draw </a:t>
            </a:r>
            <a:r>
              <a:rPr lang="en-US" dirty="0" smtClean="0"/>
              <a:t>down their savings</a:t>
            </a:r>
          </a:p>
          <a:p>
            <a:pPr lvl="1"/>
            <a:r>
              <a:rPr lang="en-US" dirty="0" smtClean="0"/>
              <a:t>On </a:t>
            </a:r>
            <a:r>
              <a:rPr lang="en-US" dirty="0"/>
              <a:t>average, </a:t>
            </a:r>
            <a:r>
              <a:rPr lang="en-US" dirty="0" smtClean="0"/>
              <a:t>net savings </a:t>
            </a:r>
            <a:r>
              <a:rPr lang="en-US" dirty="0"/>
              <a:t>over a lifetime </a:t>
            </a:r>
            <a:r>
              <a:rPr lang="en-US" dirty="0" smtClean="0"/>
              <a:t>is usually </a:t>
            </a:r>
            <a:r>
              <a:rPr lang="en-US" dirty="0"/>
              <a:t>little or </a:t>
            </a:r>
            <a:r>
              <a:rPr lang="en-US" dirty="0" smtClean="0"/>
              <a:t>nothing</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8570747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Life-Cycle Model</a:t>
            </a:r>
          </a:p>
        </p:txBody>
      </p:sp>
      <p:sp>
        <p:nvSpPr>
          <p:cNvPr id="3" name="Content Placeholder 2"/>
          <p:cNvSpPr>
            <a:spLocks noGrp="1"/>
          </p:cNvSpPr>
          <p:nvPr>
            <p:ph idx="1"/>
          </p:nvPr>
        </p:nvSpPr>
        <p:spPr/>
        <p:txBody>
          <a:bodyPr/>
          <a:lstStyle/>
          <a:p>
            <a:r>
              <a:rPr lang="en-US" dirty="0" smtClean="0"/>
              <a:t>Problems with this model</a:t>
            </a:r>
          </a:p>
          <a:p>
            <a:pPr lvl="1"/>
            <a:r>
              <a:rPr lang="en-US" dirty="0" smtClean="0"/>
              <a:t>The </a:t>
            </a:r>
            <a:r>
              <a:rPr lang="en-US" dirty="0"/>
              <a:t>elderly do not seem to </a:t>
            </a:r>
            <a:r>
              <a:rPr lang="en-US" dirty="0" smtClean="0"/>
              <a:t>draw down </a:t>
            </a:r>
            <a:r>
              <a:rPr lang="en-US" dirty="0"/>
              <a:t>their assets as much as the theory </a:t>
            </a:r>
            <a:r>
              <a:rPr lang="en-US" dirty="0" smtClean="0"/>
              <a:t>predicts</a:t>
            </a:r>
          </a:p>
          <a:p>
            <a:pPr lvl="2"/>
            <a:r>
              <a:rPr lang="en-US" dirty="0" smtClean="0"/>
              <a:t>Some want </a:t>
            </a:r>
            <a:r>
              <a:rPr lang="en-US" dirty="0"/>
              <a:t>to leave bequests to </a:t>
            </a:r>
            <a:r>
              <a:rPr lang="en-US" dirty="0" smtClean="0"/>
              <a:t>children</a:t>
            </a:r>
          </a:p>
          <a:p>
            <a:pPr lvl="2"/>
            <a:r>
              <a:rPr lang="en-US" dirty="0" smtClean="0"/>
              <a:t>Particularly </a:t>
            </a:r>
            <a:r>
              <a:rPr lang="en-US" dirty="0"/>
              <a:t>concerned about covering unpredictable </a:t>
            </a:r>
            <a:r>
              <a:rPr lang="en-US" dirty="0" smtClean="0"/>
              <a:t>expenses: divorce</a:t>
            </a:r>
            <a:r>
              <a:rPr lang="en-US" dirty="0"/>
              <a:t>, </a:t>
            </a:r>
            <a:r>
              <a:rPr lang="en-US" dirty="0" smtClean="0"/>
              <a:t>health problems</a:t>
            </a:r>
            <a:r>
              <a:rPr lang="en-US" dirty="0"/>
              <a:t>, and living much longer than </a:t>
            </a:r>
            <a:r>
              <a:rPr lang="en-US" dirty="0" smtClean="0"/>
              <a:t>average</a:t>
            </a:r>
          </a:p>
          <a:p>
            <a:pPr lvl="1"/>
            <a:r>
              <a:rPr lang="en-US" dirty="0" smtClean="0"/>
              <a:t>NFL players should save during their </a:t>
            </a:r>
            <a:r>
              <a:rPr lang="en-US" dirty="0"/>
              <a:t>peak earning </a:t>
            </a:r>
            <a:r>
              <a:rPr lang="en-US" dirty="0" smtClean="0"/>
              <a:t>years</a:t>
            </a:r>
          </a:p>
          <a:p>
            <a:pPr lvl="2"/>
            <a:r>
              <a:rPr lang="en-US" dirty="0" smtClean="0"/>
              <a:t>Instead what we see is a high </a:t>
            </a:r>
            <a:r>
              <a:rPr lang="en-US" dirty="0"/>
              <a:t>bankruptcy </a:t>
            </a:r>
            <a:r>
              <a:rPr lang="en-US" dirty="0" smtClean="0"/>
              <a:t>rate among former players</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dirty="0">
              <a:cs typeface="+mn-cs"/>
            </a:endParaRPr>
          </a:p>
        </p:txBody>
      </p:sp>
    </p:spTree>
    <p:extLst>
      <p:ext uri="{BB962C8B-B14F-4D97-AF65-F5344CB8AC3E}">
        <p14:creationId xmlns:p14="http://schemas.microsoft.com/office/powerpoint/2010/main" val="232194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Spending Components</a:t>
            </a:r>
          </a:p>
        </p:txBody>
      </p:sp>
      <p:sp>
        <p:nvSpPr>
          <p:cNvPr id="3" name="Content Placeholder 2"/>
          <p:cNvSpPr>
            <a:spLocks noGrp="1"/>
          </p:cNvSpPr>
          <p:nvPr>
            <p:ph idx="1"/>
          </p:nvPr>
        </p:nvSpPr>
        <p:spPr/>
        <p:txBody>
          <a:bodyPr/>
          <a:lstStyle/>
          <a:p>
            <a:r>
              <a:rPr lang="en-US" dirty="0" smtClean="0"/>
              <a:t>Consumption, </a:t>
            </a:r>
            <a:r>
              <a:rPr lang="en-US" i="1" dirty="0" smtClean="0"/>
              <a:t>C</a:t>
            </a:r>
          </a:p>
          <a:p>
            <a:pPr lvl="1"/>
            <a:r>
              <a:rPr lang="en-US" dirty="0" smtClean="0"/>
              <a:t>The </a:t>
            </a:r>
            <a:r>
              <a:rPr lang="en-US" dirty="0"/>
              <a:t>most important spending </a:t>
            </a:r>
            <a:r>
              <a:rPr lang="en-US" dirty="0" smtClean="0"/>
              <a:t>component</a:t>
            </a:r>
          </a:p>
          <a:p>
            <a:r>
              <a:rPr lang="en-US" dirty="0" smtClean="0"/>
              <a:t>Investment, </a:t>
            </a:r>
            <a:r>
              <a:rPr lang="en-US" i="1" dirty="0" smtClean="0"/>
              <a:t>I</a:t>
            </a:r>
          </a:p>
          <a:p>
            <a:r>
              <a:rPr lang="en-US" dirty="0" smtClean="0"/>
              <a:t>Government purchases</a:t>
            </a:r>
            <a:r>
              <a:rPr lang="en-US" dirty="0"/>
              <a:t>, </a:t>
            </a:r>
            <a:r>
              <a:rPr lang="en-US" i="1" dirty="0" smtClean="0"/>
              <a:t>G</a:t>
            </a:r>
          </a:p>
          <a:p>
            <a:r>
              <a:rPr lang="en-US" dirty="0" smtClean="0"/>
              <a:t>Net exports, </a:t>
            </a:r>
            <a:r>
              <a:rPr lang="en-US" i="1" dirty="0" smtClean="0"/>
              <a:t>NX</a:t>
            </a:r>
            <a:endParaRPr lang="en-US" i="1"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3385440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a:t>
            </a:r>
          </a:p>
        </p:txBody>
      </p:sp>
      <p:sp>
        <p:nvSpPr>
          <p:cNvPr id="3" name="Content Placeholder 2"/>
          <p:cNvSpPr>
            <a:spLocks noGrp="1"/>
          </p:cNvSpPr>
          <p:nvPr>
            <p:ph idx="1"/>
          </p:nvPr>
        </p:nvSpPr>
        <p:spPr/>
        <p:txBody>
          <a:bodyPr/>
          <a:lstStyle/>
          <a:p>
            <a:r>
              <a:rPr lang="en-US" dirty="0"/>
              <a:t>Gross private domestic investment, </a:t>
            </a:r>
            <a:r>
              <a:rPr lang="en-US" i="1" dirty="0"/>
              <a:t>I</a:t>
            </a:r>
          </a:p>
          <a:p>
            <a:pPr lvl="1"/>
            <a:r>
              <a:rPr lang="en-US" dirty="0" smtClean="0"/>
              <a:t>Spending on new </a:t>
            </a:r>
            <a:r>
              <a:rPr lang="en-US" dirty="0"/>
              <a:t>physical capital</a:t>
            </a:r>
          </a:p>
          <a:p>
            <a:pPr lvl="1"/>
            <a:r>
              <a:rPr lang="en-US" dirty="0" smtClean="0"/>
              <a:t>Spending on new </a:t>
            </a:r>
            <a:r>
              <a:rPr lang="en-US" dirty="0"/>
              <a:t>housing</a:t>
            </a:r>
          </a:p>
          <a:p>
            <a:pPr lvl="1"/>
            <a:r>
              <a:rPr lang="en-US" dirty="0"/>
              <a:t>Net increases to inventories</a:t>
            </a:r>
          </a:p>
          <a:p>
            <a:r>
              <a:rPr lang="en-US" dirty="0" smtClean="0"/>
              <a:t>Firms </a:t>
            </a:r>
            <a:r>
              <a:rPr lang="en-US" dirty="0"/>
              <a:t>buy new capital goods</a:t>
            </a:r>
          </a:p>
          <a:p>
            <a:pPr lvl="1"/>
            <a:r>
              <a:rPr lang="en-US" dirty="0"/>
              <a:t>Only if they expect this investment to yield a higher return</a:t>
            </a:r>
          </a:p>
          <a:p>
            <a:pPr lvl="2"/>
            <a:r>
              <a:rPr lang="en-US" dirty="0"/>
              <a:t>Than other possible uses of their funds</a:t>
            </a:r>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5169749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101755" y="313899"/>
            <a:ext cx="6919415" cy="6223379"/>
          </a:xfrm>
        </p:spPr>
        <p:txBody>
          <a:bodyPr/>
          <a:lstStyle/>
          <a:p>
            <a:r>
              <a:rPr lang="en-US" sz="2900" dirty="0" smtClean="0">
                <a:solidFill>
                  <a:srgbClr val="004376"/>
                </a:solidFill>
              </a:rPr>
              <a:t>When </a:t>
            </a:r>
            <a:r>
              <a:rPr lang="en-US" sz="2900" dirty="0">
                <a:solidFill>
                  <a:srgbClr val="004376"/>
                </a:solidFill>
              </a:rPr>
              <a:t>driving through a neighborhood new to you, how can you guess </a:t>
            </a:r>
            <a:r>
              <a:rPr lang="en-US" sz="2900" dirty="0" smtClean="0">
                <a:solidFill>
                  <a:srgbClr val="004376"/>
                </a:solidFill>
              </a:rPr>
              <a:t>the income </a:t>
            </a:r>
            <a:r>
              <a:rPr lang="en-US" sz="2900" dirty="0">
                <a:solidFill>
                  <a:srgbClr val="004376"/>
                </a:solidFill>
              </a:rPr>
              <a:t>of the residents?</a:t>
            </a:r>
          </a:p>
          <a:p>
            <a:r>
              <a:rPr lang="en-US" sz="2900" dirty="0" smtClean="0">
                <a:solidFill>
                  <a:srgbClr val="004376"/>
                </a:solidFill>
              </a:rPr>
              <a:t>What’s </a:t>
            </a:r>
            <a:r>
              <a:rPr lang="en-US" sz="2900" dirty="0">
                <a:solidFill>
                  <a:srgbClr val="004376"/>
                </a:solidFill>
              </a:rPr>
              <a:t>one of the most predictable and useful relationships </a:t>
            </a:r>
            <a:r>
              <a:rPr lang="en-US" sz="2900" dirty="0" smtClean="0">
                <a:solidFill>
                  <a:srgbClr val="004376"/>
                </a:solidFill>
              </a:rPr>
              <a:t>in macroeconomics</a:t>
            </a:r>
            <a:r>
              <a:rPr lang="en-US" sz="2900" dirty="0">
                <a:solidFill>
                  <a:srgbClr val="004376"/>
                </a:solidFill>
              </a:rPr>
              <a:t>?</a:t>
            </a:r>
          </a:p>
          <a:p>
            <a:r>
              <a:rPr lang="en-US" sz="2900" dirty="0" smtClean="0">
                <a:solidFill>
                  <a:srgbClr val="004376"/>
                </a:solidFill>
              </a:rPr>
              <a:t>Why </a:t>
            </a:r>
            <a:r>
              <a:rPr lang="en-US" sz="2900" dirty="0">
                <a:solidFill>
                  <a:srgbClr val="004376"/>
                </a:solidFill>
              </a:rPr>
              <a:t>are consumer confidence and business confidence in the economy </a:t>
            </a:r>
            <a:r>
              <a:rPr lang="en-US" sz="2900" dirty="0" smtClean="0">
                <a:solidFill>
                  <a:srgbClr val="004376"/>
                </a:solidFill>
              </a:rPr>
              <a:t>so important</a:t>
            </a:r>
            <a:r>
              <a:rPr lang="en-US" sz="2900" dirty="0">
                <a:solidFill>
                  <a:srgbClr val="004376"/>
                </a:solidFill>
              </a:rPr>
              <a:t>?</a:t>
            </a:r>
          </a:p>
          <a:p>
            <a:r>
              <a:rPr lang="en-US" sz="2900" dirty="0" smtClean="0">
                <a:solidFill>
                  <a:srgbClr val="004376"/>
                </a:solidFill>
              </a:rPr>
              <a:t>How </a:t>
            </a:r>
            <a:r>
              <a:rPr lang="en-US" sz="2900" dirty="0">
                <a:solidFill>
                  <a:srgbClr val="004376"/>
                </a:solidFill>
              </a:rPr>
              <a:t>is spending linked to income?</a:t>
            </a:r>
          </a:p>
          <a:p>
            <a:r>
              <a:rPr lang="en-US" sz="2900" dirty="0" smtClean="0">
                <a:solidFill>
                  <a:srgbClr val="004376"/>
                </a:solidFill>
              </a:rPr>
              <a:t>Why </a:t>
            </a:r>
            <a:r>
              <a:rPr lang="en-US" sz="2900" dirty="0">
                <a:solidFill>
                  <a:srgbClr val="004376"/>
                </a:solidFill>
              </a:rPr>
              <a:t>did Americans spend less and save more after the financial crisis </a:t>
            </a:r>
            <a:r>
              <a:rPr lang="en-US" sz="2900" dirty="0" smtClean="0">
                <a:solidFill>
                  <a:srgbClr val="004376"/>
                </a:solidFill>
              </a:rPr>
              <a:t>of 2008</a:t>
            </a:r>
            <a:r>
              <a:rPr lang="en-US" sz="2900" dirty="0">
                <a:solidFill>
                  <a:srgbClr val="004376"/>
                </a:solidFill>
              </a:rPr>
              <a:t>?</a:t>
            </a:r>
          </a:p>
        </p:txBody>
      </p:sp>
      <p:sp>
        <p:nvSpPr>
          <p:cNvPr id="15363" name="Footer Placeholder 3"/>
          <p:cNvSpPr>
            <a:spLocks noGrp="1"/>
          </p:cNvSpPr>
          <p:nvPr>
            <p:ph type="ftr"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eaLnBrk="1" hangingPunct="1">
              <a:spcBef>
                <a:spcPct val="0"/>
              </a:spcBef>
            </a:pPr>
            <a:r>
              <a:rPr lang="en-US" sz="1100" dirty="0" smtClean="0">
                <a:cs typeface="Arial" pitchFamily="34" charset="0"/>
              </a:rPr>
              <a:t>© 2017 Cengage Learning®. May not be scanned, copied or duplicated, or posted to a publicly accessible website, in whole or in part.</a:t>
            </a:r>
            <a:endParaRPr lang="en-US" sz="1100" dirty="0" smtClean="0"/>
          </a:p>
        </p:txBody>
      </p:sp>
    </p:spTree>
    <p:extLst>
      <p:ext uri="{BB962C8B-B14F-4D97-AF65-F5344CB8AC3E}">
        <p14:creationId xmlns:p14="http://schemas.microsoft.com/office/powerpoint/2010/main" val="36013360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a:t>
            </a:r>
          </a:p>
        </p:txBody>
      </p:sp>
      <p:sp>
        <p:nvSpPr>
          <p:cNvPr id="3" name="Content Placeholder 2"/>
          <p:cNvSpPr>
            <a:spLocks noGrp="1"/>
          </p:cNvSpPr>
          <p:nvPr>
            <p:ph idx="1"/>
          </p:nvPr>
        </p:nvSpPr>
        <p:spPr/>
        <p:txBody>
          <a:bodyPr/>
          <a:lstStyle/>
          <a:p>
            <a:r>
              <a:rPr lang="en-US" dirty="0"/>
              <a:t>Investment demand curve</a:t>
            </a:r>
          </a:p>
          <a:p>
            <a:pPr lvl="1"/>
            <a:r>
              <a:rPr lang="en-US" dirty="0"/>
              <a:t>Inverse relationship</a:t>
            </a:r>
          </a:p>
          <a:p>
            <a:pPr lvl="2"/>
            <a:r>
              <a:rPr lang="en-US" dirty="0"/>
              <a:t>Quantity of investment demanded</a:t>
            </a:r>
          </a:p>
          <a:p>
            <a:pPr lvl="2"/>
            <a:r>
              <a:rPr lang="en-US" dirty="0"/>
              <a:t>Market interest rate</a:t>
            </a:r>
          </a:p>
          <a:p>
            <a:pPr lvl="1"/>
            <a:r>
              <a:rPr lang="en-US" dirty="0"/>
              <a:t>Other things constant</a:t>
            </a:r>
          </a:p>
          <a:p>
            <a:pPr lvl="2"/>
            <a:r>
              <a:rPr lang="en-US" dirty="0"/>
              <a:t>Business expectations</a:t>
            </a:r>
          </a:p>
          <a:p>
            <a:r>
              <a:rPr lang="en-US" dirty="0"/>
              <a:t>Optimistic expectations</a:t>
            </a:r>
          </a:p>
          <a:p>
            <a:pPr lvl="1"/>
            <a:r>
              <a:rPr lang="en-US" dirty="0"/>
              <a:t>Investment demand </a:t>
            </a:r>
            <a:r>
              <a:rPr lang="en-US" dirty="0" smtClean="0"/>
              <a:t>increases</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9560478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5</a:t>
            </a:r>
            <a:endParaRPr lang="en-US" dirty="0"/>
          </a:p>
        </p:txBody>
      </p:sp>
      <p:sp>
        <p:nvSpPr>
          <p:cNvPr id="3" name="Text Placeholder 2"/>
          <p:cNvSpPr>
            <a:spLocks noGrp="1"/>
          </p:cNvSpPr>
          <p:nvPr>
            <p:ph type="body" sz="quarter" idx="12"/>
          </p:nvPr>
        </p:nvSpPr>
        <p:spPr/>
        <p:txBody>
          <a:bodyPr/>
          <a:lstStyle/>
          <a:p>
            <a:r>
              <a:rPr lang="en-US" dirty="0"/>
              <a:t>Investment Demand Curve for the Economy</a:t>
            </a:r>
          </a:p>
        </p:txBody>
      </p:sp>
      <p:sp>
        <p:nvSpPr>
          <p:cNvPr id="4" name="Text Placeholder 3"/>
          <p:cNvSpPr>
            <a:spLocks noGrp="1"/>
          </p:cNvSpPr>
          <p:nvPr>
            <p:ph type="body" sz="quarter" idx="13"/>
          </p:nvPr>
        </p:nvSpPr>
        <p:spPr>
          <a:xfrm>
            <a:off x="5519738" y="1665026"/>
            <a:ext cx="3473450" cy="3258613"/>
          </a:xfrm>
        </p:spPr>
        <p:txBody>
          <a:bodyPr/>
          <a:lstStyle/>
          <a:p>
            <a:r>
              <a:rPr lang="en-US" dirty="0">
                <a:solidFill>
                  <a:srgbClr val="000000"/>
                </a:solidFill>
              </a:rPr>
              <a:t>The investment demand curve for the economy sums the investment demanded by each firm at each interest rate. At lower interest rates, other things constant, more investment projects become profitable for individual firms, so total investment in the economy increases.</a:t>
            </a:r>
          </a:p>
          <a:p>
            <a:endParaRPr lang="en-US"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1160463" y="1404938"/>
            <a:ext cx="4271962" cy="3330575"/>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8" name="Group 4"/>
          <p:cNvGrpSpPr>
            <a:grpSpLocks/>
          </p:cNvGrpSpPr>
          <p:nvPr/>
        </p:nvGrpSpPr>
        <p:grpSpPr bwMode="auto">
          <a:xfrm>
            <a:off x="750888" y="4757738"/>
            <a:ext cx="4768850" cy="731837"/>
            <a:chOff x="1404838" y="5248894"/>
            <a:chExt cx="4769018" cy="733395"/>
          </a:xfrm>
        </p:grpSpPr>
        <p:cxnSp>
          <p:nvCxnSpPr>
            <p:cNvPr id="9" name="Straight Connector 5"/>
            <p:cNvCxnSpPr>
              <a:cxnSpLocks noChangeShapeType="1"/>
            </p:cNvCxnSpPr>
            <p:nvPr/>
          </p:nvCxnSpPr>
          <p:spPr bwMode="auto">
            <a:xfrm>
              <a:off x="1816925" y="5248894"/>
              <a:ext cx="4346356"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7"/>
            <p:cNvCxnSpPr>
              <a:cxnSpLocks noChangeShapeType="1"/>
            </p:cNvCxnSpPr>
            <p:nvPr/>
          </p:nvCxnSpPr>
          <p:spPr bwMode="auto">
            <a:xfrm rot="5400000">
              <a:off x="2753093" y="5308270"/>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9"/>
            <p:cNvCxnSpPr>
              <a:cxnSpLocks noChangeShapeType="1"/>
            </p:cNvCxnSpPr>
            <p:nvPr/>
          </p:nvCxnSpPr>
          <p:spPr bwMode="auto">
            <a:xfrm rot="5400000">
              <a:off x="3176643" y="5308270"/>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0"/>
            <p:cNvCxnSpPr>
              <a:cxnSpLocks noChangeShapeType="1"/>
            </p:cNvCxnSpPr>
            <p:nvPr/>
          </p:nvCxnSpPr>
          <p:spPr bwMode="auto">
            <a:xfrm rot="5400000">
              <a:off x="3590293" y="5308270"/>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 name="TextBox 11"/>
            <p:cNvSpPr txBox="1">
              <a:spLocks noChangeArrowheads="1"/>
            </p:cNvSpPr>
            <p:nvPr/>
          </p:nvSpPr>
          <p:spPr bwMode="auto">
            <a:xfrm>
              <a:off x="1404838" y="5415148"/>
              <a:ext cx="312914"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0</a:t>
              </a:r>
            </a:p>
          </p:txBody>
        </p:sp>
        <p:sp>
          <p:nvSpPr>
            <p:cNvPr id="14" name="TextBox 13"/>
            <p:cNvSpPr txBox="1">
              <a:spLocks noChangeArrowheads="1"/>
            </p:cNvSpPr>
            <p:nvPr/>
          </p:nvSpPr>
          <p:spPr bwMode="auto">
            <a:xfrm>
              <a:off x="2561123" y="5415148"/>
              <a:ext cx="50527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0.9</a:t>
              </a:r>
            </a:p>
          </p:txBody>
        </p:sp>
        <p:sp>
          <p:nvSpPr>
            <p:cNvPr id="15" name="TextBox 15"/>
            <p:cNvSpPr txBox="1">
              <a:spLocks noChangeArrowheads="1"/>
            </p:cNvSpPr>
            <p:nvPr/>
          </p:nvSpPr>
          <p:spPr bwMode="auto">
            <a:xfrm>
              <a:off x="2988667" y="5415148"/>
              <a:ext cx="50527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1.0</a:t>
              </a:r>
            </a:p>
          </p:txBody>
        </p:sp>
        <p:sp>
          <p:nvSpPr>
            <p:cNvPr id="16" name="TextBox 16"/>
            <p:cNvSpPr txBox="1">
              <a:spLocks noChangeArrowheads="1"/>
            </p:cNvSpPr>
            <p:nvPr/>
          </p:nvSpPr>
          <p:spPr bwMode="auto">
            <a:xfrm>
              <a:off x="3392438" y="5415148"/>
              <a:ext cx="505279"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1.1</a:t>
              </a:r>
            </a:p>
          </p:txBody>
        </p:sp>
        <p:sp>
          <p:nvSpPr>
            <p:cNvPr id="17" name="TextBox 17"/>
            <p:cNvSpPr txBox="1">
              <a:spLocks noChangeArrowheads="1"/>
            </p:cNvSpPr>
            <p:nvPr/>
          </p:nvSpPr>
          <p:spPr bwMode="auto">
            <a:xfrm>
              <a:off x="4116832" y="5280574"/>
              <a:ext cx="2057024" cy="70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Investment</a:t>
              </a:r>
            </a:p>
            <a:p>
              <a:pPr algn="l" eaLnBrk="1" hangingPunct="1">
                <a:buFontTx/>
                <a:buNone/>
              </a:pPr>
              <a:r>
                <a:rPr lang="en-US" sz="1800" dirty="0" smtClean="0">
                  <a:solidFill>
                    <a:srgbClr val="000000"/>
                  </a:solidFill>
                </a:rPr>
                <a:t>(trillions of dollars)</a:t>
              </a:r>
            </a:p>
          </p:txBody>
        </p:sp>
      </p:grpSp>
      <p:grpSp>
        <p:nvGrpSpPr>
          <p:cNvPr id="18" name="Group 18"/>
          <p:cNvGrpSpPr>
            <a:grpSpLocks/>
          </p:cNvGrpSpPr>
          <p:nvPr/>
        </p:nvGrpSpPr>
        <p:grpSpPr bwMode="auto">
          <a:xfrm>
            <a:off x="366713" y="1404938"/>
            <a:ext cx="800100" cy="3389312"/>
            <a:chOff x="1020412" y="1896573"/>
            <a:chExt cx="801559" cy="3388572"/>
          </a:xfrm>
        </p:grpSpPr>
        <p:cxnSp>
          <p:nvCxnSpPr>
            <p:cNvPr id="19" name="Straight Connector 19"/>
            <p:cNvCxnSpPr>
              <a:cxnSpLocks noChangeShapeType="1"/>
            </p:cNvCxnSpPr>
            <p:nvPr/>
          </p:nvCxnSpPr>
          <p:spPr bwMode="auto">
            <a:xfrm rot="5400000">
              <a:off x="142495" y="3570211"/>
              <a:ext cx="3353114" cy="58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20"/>
            <p:cNvCxnSpPr>
              <a:cxnSpLocks noChangeShapeType="1"/>
            </p:cNvCxnSpPr>
            <p:nvPr/>
          </p:nvCxnSpPr>
          <p:spPr bwMode="auto">
            <a:xfrm rot="10800000">
              <a:off x="1674421" y="3420094"/>
              <a:ext cx="13062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21"/>
            <p:cNvCxnSpPr>
              <a:cxnSpLocks noChangeShapeType="1"/>
            </p:cNvCxnSpPr>
            <p:nvPr/>
          </p:nvCxnSpPr>
          <p:spPr bwMode="auto">
            <a:xfrm rot="10800000">
              <a:off x="1674421" y="2954994"/>
              <a:ext cx="13062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23"/>
            <p:cNvCxnSpPr>
              <a:cxnSpLocks noChangeShapeType="1"/>
            </p:cNvCxnSpPr>
            <p:nvPr/>
          </p:nvCxnSpPr>
          <p:spPr bwMode="auto">
            <a:xfrm rot="10800000">
              <a:off x="1674422" y="3865419"/>
              <a:ext cx="13062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TextBox 29"/>
            <p:cNvSpPr txBox="1">
              <a:spLocks noChangeArrowheads="1"/>
            </p:cNvSpPr>
            <p:nvPr/>
          </p:nvSpPr>
          <p:spPr bwMode="auto">
            <a:xfrm>
              <a:off x="1419266" y="3699162"/>
              <a:ext cx="313028"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6</a:t>
              </a:r>
            </a:p>
          </p:txBody>
        </p:sp>
        <p:sp>
          <p:nvSpPr>
            <p:cNvPr id="24" name="TextBox 30"/>
            <p:cNvSpPr txBox="1">
              <a:spLocks noChangeArrowheads="1"/>
            </p:cNvSpPr>
            <p:nvPr/>
          </p:nvSpPr>
          <p:spPr bwMode="auto">
            <a:xfrm>
              <a:off x="1419266" y="3247899"/>
              <a:ext cx="313028"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8</a:t>
              </a:r>
            </a:p>
          </p:txBody>
        </p:sp>
        <p:sp>
          <p:nvSpPr>
            <p:cNvPr id="25" name="TextBox 31"/>
            <p:cNvSpPr txBox="1">
              <a:spLocks noChangeArrowheads="1"/>
            </p:cNvSpPr>
            <p:nvPr/>
          </p:nvSpPr>
          <p:spPr bwMode="auto">
            <a:xfrm>
              <a:off x="1291026" y="2772888"/>
              <a:ext cx="441318"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10</a:t>
              </a:r>
            </a:p>
          </p:txBody>
        </p:sp>
        <p:sp>
          <p:nvSpPr>
            <p:cNvPr id="26" name="TextBox 32"/>
            <p:cNvSpPr txBox="1">
              <a:spLocks noChangeArrowheads="1"/>
            </p:cNvSpPr>
            <p:nvPr/>
          </p:nvSpPr>
          <p:spPr bwMode="auto">
            <a:xfrm rot="-5400000">
              <a:off x="-445548" y="3449710"/>
              <a:ext cx="3301395" cy="3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Nominal interest rate (percent)</a:t>
              </a:r>
            </a:p>
          </p:txBody>
        </p:sp>
      </p:grpSp>
      <p:grpSp>
        <p:nvGrpSpPr>
          <p:cNvPr id="27" name="Group 71"/>
          <p:cNvGrpSpPr>
            <a:grpSpLocks/>
          </p:cNvGrpSpPr>
          <p:nvPr/>
        </p:nvGrpSpPr>
        <p:grpSpPr bwMode="auto">
          <a:xfrm>
            <a:off x="1685925" y="1539875"/>
            <a:ext cx="2989678" cy="2725939"/>
            <a:chOff x="1876300" y="2030679"/>
            <a:chExt cx="2989424" cy="2726676"/>
          </a:xfrm>
        </p:grpSpPr>
        <p:sp>
          <p:nvSpPr>
            <p:cNvPr id="28" name="Freeform 70"/>
            <p:cNvSpPr>
              <a:spLocks noChangeArrowheads="1"/>
            </p:cNvSpPr>
            <p:nvPr/>
          </p:nvSpPr>
          <p:spPr bwMode="auto">
            <a:xfrm>
              <a:off x="1876300" y="2030679"/>
              <a:ext cx="2588821" cy="2541320"/>
            </a:xfrm>
            <a:custGeom>
              <a:avLst/>
              <a:gdLst>
                <a:gd name="T0" fmla="*/ 0 w 2446316"/>
                <a:gd name="T1" fmla="*/ 0 h 2826327"/>
                <a:gd name="T2" fmla="*/ 1659203 w 2446316"/>
                <a:gd name="T3" fmla="*/ 914156 h 2826327"/>
                <a:gd name="T4" fmla="*/ 3636121 w 2446316"/>
                <a:gd name="T5" fmla="*/ 1343017 h 2826327"/>
                <a:gd name="T6" fmla="*/ 0 60000 65536"/>
                <a:gd name="T7" fmla="*/ 0 60000 65536"/>
                <a:gd name="T8" fmla="*/ 0 60000 65536"/>
                <a:gd name="T9" fmla="*/ 0 w 2446316"/>
                <a:gd name="T10" fmla="*/ 0 h 2826327"/>
                <a:gd name="T11" fmla="*/ 2446316 w 2446316"/>
                <a:gd name="T12" fmla="*/ 2826327 h 2826327"/>
              </a:gdLst>
              <a:ahLst/>
              <a:cxnLst>
                <a:cxn ang="T6">
                  <a:pos x="T0" y="T1"/>
                </a:cxn>
                <a:cxn ang="T7">
                  <a:pos x="T2" y="T3"/>
                </a:cxn>
                <a:cxn ang="T8">
                  <a:pos x="T4" y="T5"/>
                </a:cxn>
              </a:cxnLst>
              <a:rect l="T9" t="T10" r="T11" b="T12"/>
              <a:pathLst>
                <a:path w="2446316" h="2826327">
                  <a:moveTo>
                    <a:pt x="0" y="0"/>
                  </a:moveTo>
                  <a:cubicBezTo>
                    <a:pt x="295585" y="960954"/>
                    <a:pt x="708561" y="1452748"/>
                    <a:pt x="1116280" y="1923802"/>
                  </a:cubicBezTo>
                  <a:cubicBezTo>
                    <a:pt x="1523999" y="2394857"/>
                    <a:pt x="2198913" y="2693719"/>
                    <a:pt x="2446316" y="2826327"/>
                  </a:cubicBezTo>
                </a:path>
              </a:pathLst>
            </a:custGeom>
            <a:noFill/>
            <a:ln w="38100" algn="ctr">
              <a:solidFill>
                <a:srgbClr val="2121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Arial" pitchFamily="34" charset="0"/>
              </a:endParaRPr>
            </a:p>
          </p:txBody>
        </p:sp>
        <p:sp>
          <p:nvSpPr>
            <p:cNvPr id="29" name="TextBox 49"/>
            <p:cNvSpPr txBox="1">
              <a:spLocks noChangeArrowheads="1"/>
            </p:cNvSpPr>
            <p:nvPr/>
          </p:nvSpPr>
          <p:spPr bwMode="auto">
            <a:xfrm>
              <a:off x="4471098" y="4387923"/>
              <a:ext cx="394626" cy="3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D</a:t>
              </a:r>
              <a:r>
                <a:rPr lang="en-US" sz="1800" i="1" baseline="-25000" dirty="0" smtClean="0">
                  <a:solidFill>
                    <a:srgbClr val="000000"/>
                  </a:solidFill>
                </a:rPr>
                <a:t>I</a:t>
              </a:r>
            </a:p>
          </p:txBody>
        </p:sp>
      </p:grpSp>
      <p:cxnSp>
        <p:nvCxnSpPr>
          <p:cNvPr id="30" name="Straight Connector 29"/>
          <p:cNvCxnSpPr>
            <a:cxnSpLocks noChangeShapeType="1"/>
          </p:cNvCxnSpPr>
          <p:nvPr/>
        </p:nvCxnSpPr>
        <p:spPr bwMode="auto">
          <a:xfrm>
            <a:off x="1150938" y="2466975"/>
            <a:ext cx="100965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rot="5400000">
            <a:off x="1027907" y="3612356"/>
            <a:ext cx="226695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4" name="Freeform 183"/>
          <p:cNvSpPr>
            <a:spLocks/>
          </p:cNvSpPr>
          <p:nvPr/>
        </p:nvSpPr>
        <p:spPr bwMode="auto">
          <a:xfrm>
            <a:off x="2095500" y="2401888"/>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2121FF"/>
          </a:solidFill>
          <a:ln w="9525">
            <a:solidFill>
              <a:srgbClr val="2121FF"/>
            </a:solidFill>
            <a:round/>
            <a:headEnd/>
            <a:tailEnd/>
          </a:ln>
        </p:spPr>
        <p:txBody>
          <a:bodyPr/>
          <a:lstStyle/>
          <a:p>
            <a:endParaRPr lang="en-US" smtClean="0">
              <a:solidFill>
                <a:srgbClr val="000000"/>
              </a:solidFill>
              <a:latin typeface="Arial" pitchFamily="34" charset="0"/>
            </a:endParaRPr>
          </a:p>
        </p:txBody>
      </p:sp>
      <p:cxnSp>
        <p:nvCxnSpPr>
          <p:cNvPr id="35" name="Straight Connector 34"/>
          <p:cNvCxnSpPr>
            <a:cxnSpLocks noChangeShapeType="1"/>
          </p:cNvCxnSpPr>
          <p:nvPr/>
        </p:nvCxnSpPr>
        <p:spPr bwMode="auto">
          <a:xfrm>
            <a:off x="1139825" y="2928938"/>
            <a:ext cx="1354138"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5400000">
            <a:off x="1667669" y="3837781"/>
            <a:ext cx="181610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1139825" y="3381375"/>
            <a:ext cx="1900238"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rot="5400000">
            <a:off x="2315369" y="4069556"/>
            <a:ext cx="135255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2" name="Freeform 183"/>
          <p:cNvSpPr>
            <a:spLocks/>
          </p:cNvSpPr>
          <p:nvPr/>
        </p:nvSpPr>
        <p:spPr bwMode="auto">
          <a:xfrm>
            <a:off x="2908300" y="3332163"/>
            <a:ext cx="144463"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2121FF"/>
          </a:solidFill>
          <a:ln w="9525">
            <a:solidFill>
              <a:srgbClr val="2121FF"/>
            </a:solidFill>
            <a:round/>
            <a:headEnd/>
            <a:tailEnd/>
          </a:ln>
        </p:spPr>
        <p:txBody>
          <a:bodyPr/>
          <a:lstStyle/>
          <a:p>
            <a:endParaRPr lang="en-US" smtClean="0">
              <a:solidFill>
                <a:srgbClr val="000000"/>
              </a:solidFill>
              <a:latin typeface="Arial" pitchFamily="34" charset="0"/>
            </a:endParaRPr>
          </a:p>
        </p:txBody>
      </p:sp>
      <p:sp>
        <p:nvSpPr>
          <p:cNvPr id="33" name="Freeform 183"/>
          <p:cNvSpPr>
            <a:spLocks/>
          </p:cNvSpPr>
          <p:nvPr/>
        </p:nvSpPr>
        <p:spPr bwMode="auto">
          <a:xfrm>
            <a:off x="2489200" y="28670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2121FF"/>
          </a:solidFill>
          <a:ln w="9525">
            <a:solidFill>
              <a:srgbClr val="2121FF"/>
            </a:solidFill>
            <a:round/>
            <a:headEnd/>
            <a:tailEnd/>
          </a:ln>
        </p:spPr>
        <p:txBody>
          <a:bodyPr/>
          <a:lstStyle/>
          <a:p>
            <a:endParaRPr lang="en-US" smtClean="0">
              <a:solidFill>
                <a:srgbClr val="000000"/>
              </a:solidFill>
              <a:latin typeface="Arial" pitchFamily="34" charset="0"/>
            </a:endParaRPr>
          </a:p>
        </p:txBody>
      </p:sp>
    </p:spTree>
    <p:extLst>
      <p:ext uri="{BB962C8B-B14F-4D97-AF65-F5344CB8AC3E}">
        <p14:creationId xmlns:p14="http://schemas.microsoft.com/office/powerpoint/2010/main" val="58471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wipe(left)">
                                      <p:cBhvr>
                                        <p:cTn id="5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34"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and Income</a:t>
            </a:r>
            <a:endParaRPr lang="en-US" dirty="0"/>
          </a:p>
        </p:txBody>
      </p:sp>
      <p:sp>
        <p:nvSpPr>
          <p:cNvPr id="3" name="Content Placeholder 2"/>
          <p:cNvSpPr>
            <a:spLocks noGrp="1"/>
          </p:cNvSpPr>
          <p:nvPr>
            <p:ph idx="1"/>
          </p:nvPr>
        </p:nvSpPr>
        <p:spPr/>
        <p:txBody>
          <a:bodyPr/>
          <a:lstStyle/>
          <a:p>
            <a:r>
              <a:rPr lang="en-US" dirty="0"/>
              <a:t>Investment </a:t>
            </a:r>
            <a:endParaRPr lang="en-US" dirty="0" smtClean="0"/>
          </a:p>
          <a:p>
            <a:pPr lvl="1"/>
            <a:r>
              <a:rPr lang="en-US" dirty="0" smtClean="0"/>
              <a:t>Depends </a:t>
            </a:r>
            <a:r>
              <a:rPr lang="en-US" dirty="0"/>
              <a:t>more on interest rates and on </a:t>
            </a:r>
            <a:r>
              <a:rPr lang="en-US" dirty="0" smtClean="0"/>
              <a:t>business expectations </a:t>
            </a:r>
          </a:p>
          <a:p>
            <a:pPr lvl="1"/>
            <a:r>
              <a:rPr lang="en-US" dirty="0" smtClean="0"/>
              <a:t>Than </a:t>
            </a:r>
            <a:r>
              <a:rPr lang="en-US" dirty="0"/>
              <a:t>on the prevailing income </a:t>
            </a:r>
            <a:r>
              <a:rPr lang="en-US" dirty="0" smtClean="0"/>
              <a:t>level in the economy</a:t>
            </a:r>
          </a:p>
          <a:p>
            <a:r>
              <a:rPr lang="en-US" dirty="0" smtClean="0"/>
              <a:t>The investment decision </a:t>
            </a:r>
          </a:p>
          <a:p>
            <a:pPr lvl="1"/>
            <a:r>
              <a:rPr lang="en-US" dirty="0" smtClean="0"/>
              <a:t>Is forward looking</a:t>
            </a:r>
          </a:p>
          <a:p>
            <a:pPr lvl="2"/>
            <a:r>
              <a:rPr lang="en-US" dirty="0" smtClean="0"/>
              <a:t>Based </a:t>
            </a:r>
            <a:r>
              <a:rPr lang="en-US" dirty="0"/>
              <a:t>more on expected profit </a:t>
            </a:r>
            <a:r>
              <a:rPr lang="en-US" dirty="0" smtClean="0"/>
              <a:t>than on </a:t>
            </a:r>
            <a:r>
              <a:rPr lang="en-US" dirty="0"/>
              <a:t>current </a:t>
            </a:r>
            <a:r>
              <a:rPr lang="en-US" dirty="0" smtClean="0"/>
              <a:t>income in the economy</a:t>
            </a:r>
          </a:p>
          <a:p>
            <a:r>
              <a:rPr lang="en-US" dirty="0" smtClean="0"/>
              <a:t>Assumption: </a:t>
            </a:r>
            <a:r>
              <a:rPr lang="en-US" i="1" dirty="0" smtClean="0"/>
              <a:t>I</a:t>
            </a:r>
            <a:r>
              <a:rPr lang="en-US" dirty="0" smtClean="0"/>
              <a:t> is unrelated to income</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0432122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Investment Varies More than Consumption</a:t>
            </a:r>
          </a:p>
        </p:txBody>
      </p:sp>
      <p:sp>
        <p:nvSpPr>
          <p:cNvPr id="3" name="Content Placeholder 2"/>
          <p:cNvSpPr>
            <a:spLocks noGrp="1"/>
          </p:cNvSpPr>
          <p:nvPr>
            <p:ph idx="1"/>
          </p:nvPr>
        </p:nvSpPr>
        <p:spPr/>
        <p:txBody>
          <a:bodyPr/>
          <a:lstStyle/>
          <a:p>
            <a:r>
              <a:rPr lang="en-US" dirty="0"/>
              <a:t>Consumption</a:t>
            </a:r>
          </a:p>
          <a:p>
            <a:pPr lvl="1"/>
            <a:r>
              <a:rPr lang="en-US" dirty="0" smtClean="0"/>
              <a:t>Averaged 68% </a:t>
            </a:r>
            <a:r>
              <a:rPr lang="en-US" dirty="0"/>
              <a:t>of </a:t>
            </a:r>
            <a:r>
              <a:rPr lang="en-US" dirty="0" smtClean="0"/>
              <a:t>GDP during the most recent decade, </a:t>
            </a:r>
            <a:r>
              <a:rPr lang="en-US" dirty="0"/>
              <a:t>largest spending component</a:t>
            </a:r>
          </a:p>
          <a:p>
            <a:r>
              <a:rPr lang="en-US" dirty="0"/>
              <a:t>Investment</a:t>
            </a:r>
          </a:p>
          <a:p>
            <a:pPr lvl="1"/>
            <a:r>
              <a:rPr lang="en-US" dirty="0" smtClean="0"/>
              <a:t>Averaged 16% </a:t>
            </a:r>
            <a:r>
              <a:rPr lang="en-US" dirty="0"/>
              <a:t>of </a:t>
            </a:r>
            <a:r>
              <a:rPr lang="en-US" dirty="0" smtClean="0"/>
              <a:t>GDP </a:t>
            </a:r>
            <a:endParaRPr lang="en-US" dirty="0"/>
          </a:p>
          <a:p>
            <a:pPr lvl="1"/>
            <a:r>
              <a:rPr lang="en-US" dirty="0" smtClean="0"/>
              <a:t>But fluctuates </a:t>
            </a:r>
            <a:r>
              <a:rPr lang="en-US" dirty="0"/>
              <a:t>more than consumption and GDP</a:t>
            </a:r>
          </a:p>
          <a:p>
            <a:pPr lvl="1"/>
            <a:r>
              <a:rPr lang="en-US" dirty="0"/>
              <a:t>Accounts for almost all year-to-year GDP fluctuations</a:t>
            </a:r>
          </a:p>
          <a:p>
            <a:endParaRPr lang="en-US" dirty="0"/>
          </a:p>
        </p:txBody>
      </p:sp>
      <p:sp>
        <p:nvSpPr>
          <p:cNvPr id="5" name="Footer Placeholder 4"/>
          <p:cNvSpPr>
            <a:spLocks noGrp="1"/>
          </p:cNvSpPr>
          <p:nvPr>
            <p:ph type="ftr" sz="quarter" idx="11"/>
          </p:nvPr>
        </p:nvSpPr>
        <p:spPr>
          <a:prstGeom prst="rect">
            <a:avLst/>
          </a:prstGeom>
        </p:spPr>
        <p:txBody>
          <a:bodyPr/>
          <a:lstStyle/>
          <a:p>
            <a:pPr>
              <a:defRPr/>
            </a:pPr>
            <a:r>
              <a:rPr lang="en-US" smtClean="0"/>
              <a:t>© 2017 Cengage Learning®. May not be scanned, copied or duplicated, or posted to a publicly accessible website, in whole or in part.</a:t>
            </a:r>
            <a:endParaRPr lang="en-US"/>
          </a:p>
        </p:txBody>
      </p:sp>
    </p:spTree>
    <p:extLst>
      <p:ext uri="{BB962C8B-B14F-4D97-AF65-F5344CB8AC3E}">
        <p14:creationId xmlns:p14="http://schemas.microsoft.com/office/powerpoint/2010/main" val="344601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6</a:t>
            </a:r>
            <a:endParaRPr lang="en-US" dirty="0"/>
          </a:p>
        </p:txBody>
      </p:sp>
      <p:sp>
        <p:nvSpPr>
          <p:cNvPr id="3" name="Text Placeholder 2"/>
          <p:cNvSpPr>
            <a:spLocks noGrp="1"/>
          </p:cNvSpPr>
          <p:nvPr>
            <p:ph type="body" sz="quarter" idx="12"/>
          </p:nvPr>
        </p:nvSpPr>
        <p:spPr/>
        <p:txBody>
          <a:bodyPr/>
          <a:lstStyle/>
          <a:p>
            <a:r>
              <a:rPr lang="en-US" dirty="0"/>
              <a:t>Annual Percentage Change in U.S. Real GDP, Consumption</a:t>
            </a:r>
            <a:r>
              <a:rPr lang="en-US" dirty="0" smtClean="0"/>
              <a:t>, and </a:t>
            </a:r>
            <a:r>
              <a:rPr lang="en-US" dirty="0"/>
              <a:t>Investment</a:t>
            </a:r>
          </a:p>
        </p:txBody>
      </p:sp>
      <p:sp>
        <p:nvSpPr>
          <p:cNvPr id="4" name="Text Placeholder 3"/>
          <p:cNvSpPr>
            <a:spLocks noGrp="1"/>
          </p:cNvSpPr>
          <p:nvPr>
            <p:ph type="body" sz="quarter" idx="13"/>
          </p:nvPr>
        </p:nvSpPr>
        <p:spPr>
          <a:xfrm>
            <a:off x="95534" y="5467350"/>
            <a:ext cx="8897654" cy="974392"/>
          </a:xfrm>
        </p:spPr>
        <p:txBody>
          <a:bodyPr/>
          <a:lstStyle/>
          <a:p>
            <a:r>
              <a:rPr lang="en-US" dirty="0">
                <a:solidFill>
                  <a:srgbClr val="000000"/>
                </a:solidFill>
              </a:rPr>
              <a:t>Investment varies much more year-to-year than consumption does and accounts for nearly all the variability in real GDP. This is why economic forecasters pay special attention to the business outlook and investment plans.</a:t>
            </a:r>
          </a:p>
          <a:p>
            <a:endParaRPr lang="en-US"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281466"/>
            <a:ext cx="76866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7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a:t>
            </a:r>
          </a:p>
        </p:txBody>
      </p:sp>
      <p:sp>
        <p:nvSpPr>
          <p:cNvPr id="3" name="Content Placeholder 2"/>
          <p:cNvSpPr>
            <a:spLocks noGrp="1"/>
          </p:cNvSpPr>
          <p:nvPr>
            <p:ph idx="1"/>
          </p:nvPr>
        </p:nvSpPr>
        <p:spPr/>
        <p:txBody>
          <a:bodyPr/>
          <a:lstStyle/>
          <a:p>
            <a:r>
              <a:rPr lang="en-US" dirty="0"/>
              <a:t>Government purchases, </a:t>
            </a:r>
            <a:r>
              <a:rPr lang="en-US" i="1" dirty="0"/>
              <a:t>G</a:t>
            </a:r>
          </a:p>
          <a:p>
            <a:pPr lvl="1"/>
            <a:r>
              <a:rPr lang="en-US" dirty="0"/>
              <a:t>Government purchases of goods and services</a:t>
            </a:r>
          </a:p>
          <a:p>
            <a:pPr lvl="1"/>
            <a:r>
              <a:rPr lang="en-US" dirty="0" smtClean="0"/>
              <a:t> Averaged 20% </a:t>
            </a:r>
            <a:r>
              <a:rPr lang="en-US" dirty="0"/>
              <a:t>of </a:t>
            </a:r>
            <a:r>
              <a:rPr lang="en-US" dirty="0" smtClean="0"/>
              <a:t>GDP during most recent decade (this excludes transfer payments)</a:t>
            </a:r>
            <a:endParaRPr lang="en-US" dirty="0"/>
          </a:p>
          <a:p>
            <a:pPr lvl="2"/>
            <a:r>
              <a:rPr lang="en-US" dirty="0"/>
              <a:t>Most by state and local governments</a:t>
            </a:r>
          </a:p>
          <a:p>
            <a:pPr lvl="1"/>
            <a:r>
              <a:rPr lang="en-US" dirty="0" smtClean="0"/>
              <a:t>Spending </a:t>
            </a:r>
            <a:r>
              <a:rPr lang="en-US" dirty="0"/>
              <a:t>decisions do not depend directly </a:t>
            </a:r>
            <a:r>
              <a:rPr lang="en-US" dirty="0" smtClean="0"/>
              <a:t>on income </a:t>
            </a:r>
            <a:r>
              <a:rPr lang="en-US" dirty="0"/>
              <a:t>in the </a:t>
            </a:r>
            <a:r>
              <a:rPr lang="en-US" dirty="0" smtClean="0"/>
              <a:t>economy</a:t>
            </a:r>
          </a:p>
          <a:p>
            <a:r>
              <a:rPr lang="en-US" dirty="0" smtClean="0"/>
              <a:t>Assumption: </a:t>
            </a:r>
            <a:r>
              <a:rPr lang="en-US" i="1" dirty="0" smtClean="0"/>
              <a:t>G</a:t>
            </a:r>
            <a:r>
              <a:rPr lang="en-US" dirty="0" smtClean="0"/>
              <a:t> is independent of income</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1939826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a:t>
            </a:r>
          </a:p>
        </p:txBody>
      </p:sp>
      <p:sp>
        <p:nvSpPr>
          <p:cNvPr id="3" name="Content Placeholder 2"/>
          <p:cNvSpPr>
            <a:spLocks noGrp="1"/>
          </p:cNvSpPr>
          <p:nvPr>
            <p:ph idx="1"/>
          </p:nvPr>
        </p:nvSpPr>
        <p:spPr/>
        <p:txBody>
          <a:bodyPr/>
          <a:lstStyle/>
          <a:p>
            <a:r>
              <a:rPr lang="en-US" dirty="0"/>
              <a:t>Government </a:t>
            </a:r>
            <a:r>
              <a:rPr lang="en-US" dirty="0" smtClean="0"/>
              <a:t>outlays</a:t>
            </a:r>
          </a:p>
          <a:p>
            <a:pPr lvl="1"/>
            <a:r>
              <a:rPr lang="en-US" dirty="0" smtClean="0"/>
              <a:t>Government purchases, </a:t>
            </a:r>
            <a:r>
              <a:rPr lang="en-US" i="1" dirty="0" smtClean="0"/>
              <a:t>G</a:t>
            </a:r>
          </a:p>
          <a:p>
            <a:pPr lvl="1"/>
            <a:r>
              <a:rPr lang="en-US" dirty="0" smtClean="0"/>
              <a:t>Transfer payments</a:t>
            </a:r>
            <a:endParaRPr lang="en-US" dirty="0"/>
          </a:p>
          <a:p>
            <a:r>
              <a:rPr lang="en-US" dirty="0" smtClean="0"/>
              <a:t>Transfer payments</a:t>
            </a:r>
            <a:endParaRPr lang="en-US" dirty="0"/>
          </a:p>
          <a:p>
            <a:pPr lvl="1"/>
            <a:r>
              <a:rPr lang="en-US" dirty="0"/>
              <a:t>Outright grants from government to households</a:t>
            </a:r>
          </a:p>
          <a:p>
            <a:pPr lvl="1"/>
            <a:r>
              <a:rPr lang="en-US" dirty="0"/>
              <a:t>Vary inversely with </a:t>
            </a:r>
            <a:r>
              <a:rPr lang="en-US" dirty="0" smtClean="0"/>
              <a:t>income</a:t>
            </a:r>
          </a:p>
          <a:p>
            <a:pPr lvl="1"/>
            <a:r>
              <a:rPr lang="en-US" dirty="0"/>
              <a:t>Social Security, welfare benefits</a:t>
            </a:r>
            <a:r>
              <a:rPr lang="en-US" dirty="0" smtClean="0"/>
              <a:t>, and </a:t>
            </a:r>
            <a:r>
              <a:rPr lang="en-US" dirty="0"/>
              <a:t>unemployment insurance</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1820451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a:t>
            </a:r>
          </a:p>
        </p:txBody>
      </p:sp>
      <p:sp>
        <p:nvSpPr>
          <p:cNvPr id="3" name="Content Placeholder 2"/>
          <p:cNvSpPr>
            <a:spLocks noGrp="1"/>
          </p:cNvSpPr>
          <p:nvPr>
            <p:ph idx="1"/>
          </p:nvPr>
        </p:nvSpPr>
        <p:spPr/>
        <p:txBody>
          <a:bodyPr/>
          <a:lstStyle/>
          <a:p>
            <a:r>
              <a:rPr lang="en-US" dirty="0" smtClean="0"/>
              <a:t>Government outlays</a:t>
            </a:r>
          </a:p>
          <a:p>
            <a:pPr lvl="1"/>
            <a:r>
              <a:rPr lang="en-US" dirty="0" smtClean="0"/>
              <a:t>Funded with taxes</a:t>
            </a:r>
          </a:p>
          <a:p>
            <a:r>
              <a:rPr lang="en-US" dirty="0" smtClean="0"/>
              <a:t>Taxes</a:t>
            </a:r>
            <a:r>
              <a:rPr lang="en-US" dirty="0"/>
              <a:t> </a:t>
            </a:r>
          </a:p>
          <a:p>
            <a:pPr lvl="1"/>
            <a:r>
              <a:rPr lang="en-US" dirty="0"/>
              <a:t>Vary directly with income</a:t>
            </a:r>
          </a:p>
          <a:p>
            <a:r>
              <a:rPr lang="en-US" dirty="0"/>
              <a:t>T</a:t>
            </a:r>
            <a:r>
              <a:rPr lang="en-US" dirty="0" smtClean="0"/>
              <a:t>axes minus transfers = net taxes, or </a:t>
            </a:r>
            <a:r>
              <a:rPr lang="en-US" i="1" dirty="0" smtClean="0"/>
              <a:t>NT</a:t>
            </a:r>
          </a:p>
          <a:p>
            <a:pPr lvl="1"/>
            <a:r>
              <a:rPr lang="en-US" dirty="0"/>
              <a:t>A</a:t>
            </a:r>
            <a:r>
              <a:rPr lang="en-US" dirty="0" smtClean="0"/>
              <a:t>ssumed to be independent of income</a:t>
            </a:r>
          </a:p>
          <a:p>
            <a:pPr lvl="1"/>
            <a:r>
              <a:rPr lang="en-US" i="1" dirty="0" smtClean="0"/>
              <a:t>NT</a:t>
            </a:r>
            <a:r>
              <a:rPr lang="en-US" dirty="0" smtClean="0"/>
              <a:t> affects aggregate </a:t>
            </a:r>
            <a:r>
              <a:rPr lang="en-US" dirty="0"/>
              <a:t>spending indirectly </a:t>
            </a:r>
            <a:endParaRPr lang="en-US" dirty="0" smtClean="0"/>
          </a:p>
          <a:p>
            <a:pPr lvl="2"/>
            <a:r>
              <a:rPr lang="en-US" dirty="0" smtClean="0"/>
              <a:t>By </a:t>
            </a:r>
            <a:r>
              <a:rPr lang="en-US" dirty="0"/>
              <a:t>changing disposable </a:t>
            </a:r>
            <a:r>
              <a:rPr lang="en-US" dirty="0" smtClean="0"/>
              <a:t>income</a:t>
            </a:r>
          </a:p>
          <a:p>
            <a:pPr lvl="2"/>
            <a:r>
              <a:rPr lang="en-US" dirty="0" smtClean="0"/>
              <a:t>Which </a:t>
            </a:r>
            <a:r>
              <a:rPr lang="en-US" dirty="0"/>
              <a:t>in turn changes </a:t>
            </a:r>
            <a:r>
              <a:rPr lang="en-US" dirty="0" smtClean="0"/>
              <a:t>consumption</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1576287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Exports</a:t>
            </a:r>
          </a:p>
        </p:txBody>
      </p:sp>
      <p:sp>
        <p:nvSpPr>
          <p:cNvPr id="3" name="Content Placeholder 2"/>
          <p:cNvSpPr>
            <a:spLocks noGrp="1"/>
          </p:cNvSpPr>
          <p:nvPr>
            <p:ph idx="1"/>
          </p:nvPr>
        </p:nvSpPr>
        <p:spPr/>
        <p:txBody>
          <a:bodyPr/>
          <a:lstStyle/>
          <a:p>
            <a:r>
              <a:rPr lang="en-US" dirty="0"/>
              <a:t>The </a:t>
            </a:r>
            <a:r>
              <a:rPr lang="en-US" dirty="0" smtClean="0"/>
              <a:t>U.S.</a:t>
            </a:r>
          </a:p>
          <a:p>
            <a:pPr lvl="1"/>
            <a:r>
              <a:rPr lang="en-US" dirty="0" smtClean="0"/>
              <a:t>About one-twentieth of </a:t>
            </a:r>
            <a:r>
              <a:rPr lang="en-US" dirty="0"/>
              <a:t>the world’s </a:t>
            </a:r>
            <a:r>
              <a:rPr lang="en-US" dirty="0" smtClean="0"/>
              <a:t>population</a:t>
            </a:r>
          </a:p>
          <a:p>
            <a:pPr lvl="1"/>
            <a:r>
              <a:rPr lang="en-US" dirty="0" smtClean="0"/>
              <a:t>About </a:t>
            </a:r>
            <a:r>
              <a:rPr lang="en-US" dirty="0"/>
              <a:t>one-eighth of the world’s </a:t>
            </a:r>
            <a:r>
              <a:rPr lang="en-US" dirty="0" smtClean="0"/>
              <a:t>imports</a:t>
            </a:r>
          </a:p>
          <a:p>
            <a:pPr lvl="1"/>
            <a:r>
              <a:rPr lang="en-US" dirty="0" smtClean="0"/>
              <a:t>And one-ninth </a:t>
            </a:r>
            <a:r>
              <a:rPr lang="en-US" dirty="0"/>
              <a:t>of the world’s </a:t>
            </a:r>
            <a:r>
              <a:rPr lang="en-US" dirty="0" smtClean="0"/>
              <a:t>exports</a:t>
            </a:r>
            <a:endParaRPr lang="en-US" dirty="0"/>
          </a:p>
          <a:p>
            <a:r>
              <a:rPr lang="en-US" dirty="0" smtClean="0"/>
              <a:t>Imports</a:t>
            </a:r>
          </a:p>
          <a:p>
            <a:pPr lvl="1"/>
            <a:r>
              <a:rPr lang="en-US" dirty="0" smtClean="0"/>
              <a:t>Affected by income</a:t>
            </a:r>
          </a:p>
          <a:p>
            <a:pPr lvl="1"/>
            <a:r>
              <a:rPr lang="en-US" dirty="0" smtClean="0"/>
              <a:t>When </a:t>
            </a:r>
            <a:r>
              <a:rPr lang="en-US" dirty="0"/>
              <a:t>incomes </a:t>
            </a:r>
            <a:r>
              <a:rPr lang="en-US" dirty="0" smtClean="0"/>
              <a:t>rise, Americans </a:t>
            </a:r>
            <a:r>
              <a:rPr lang="en-US" dirty="0"/>
              <a:t>spend more on all normal goods, including </a:t>
            </a:r>
            <a:r>
              <a:rPr lang="en-US" dirty="0" smtClean="0"/>
              <a:t>imports</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6041081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Exports</a:t>
            </a:r>
          </a:p>
        </p:txBody>
      </p:sp>
      <p:sp>
        <p:nvSpPr>
          <p:cNvPr id="3" name="Content Placeholder 2"/>
          <p:cNvSpPr>
            <a:spLocks noGrp="1"/>
          </p:cNvSpPr>
          <p:nvPr>
            <p:ph idx="1"/>
          </p:nvPr>
        </p:nvSpPr>
        <p:spPr/>
        <p:txBody>
          <a:bodyPr/>
          <a:lstStyle/>
          <a:p>
            <a:r>
              <a:rPr lang="en-US" dirty="0" smtClean="0"/>
              <a:t>Exports </a:t>
            </a:r>
          </a:p>
          <a:p>
            <a:pPr lvl="1"/>
            <a:r>
              <a:rPr lang="en-US" dirty="0" smtClean="0"/>
              <a:t>Depend on the </a:t>
            </a:r>
            <a:r>
              <a:rPr lang="en-US" dirty="0"/>
              <a:t>income of foreigners, not on U.S. income</a:t>
            </a:r>
            <a:endParaRPr lang="en-US" dirty="0" smtClean="0"/>
          </a:p>
          <a:p>
            <a:r>
              <a:rPr lang="en-US" dirty="0" smtClean="0"/>
              <a:t>Net </a:t>
            </a:r>
            <a:r>
              <a:rPr lang="en-US" dirty="0"/>
              <a:t>exports = Exports – Imports = </a:t>
            </a:r>
            <a:r>
              <a:rPr lang="en-US" i="1" dirty="0"/>
              <a:t>X – M</a:t>
            </a:r>
          </a:p>
          <a:p>
            <a:pPr lvl="1"/>
            <a:r>
              <a:rPr lang="en-US" dirty="0" smtClean="0"/>
              <a:t>Tend </a:t>
            </a:r>
            <a:r>
              <a:rPr lang="en-US" dirty="0"/>
              <a:t>to decline as U.S. incomes increase</a:t>
            </a:r>
            <a:endParaRPr lang="en-US" dirty="0" smtClean="0"/>
          </a:p>
          <a:p>
            <a:pPr lvl="1"/>
            <a:r>
              <a:rPr lang="en-US" dirty="0" smtClean="0"/>
              <a:t>Assumption</a:t>
            </a:r>
            <a:r>
              <a:rPr lang="en-US" dirty="0"/>
              <a:t>: </a:t>
            </a:r>
            <a:r>
              <a:rPr lang="en-US" dirty="0" smtClean="0"/>
              <a:t>independent </a:t>
            </a:r>
            <a:r>
              <a:rPr lang="en-US" dirty="0"/>
              <a:t>of income</a:t>
            </a:r>
          </a:p>
          <a:p>
            <a:pPr lvl="1"/>
            <a:r>
              <a:rPr lang="en-US" dirty="0"/>
              <a:t>If </a:t>
            </a:r>
            <a:r>
              <a:rPr lang="en-US" i="1" dirty="0" smtClean="0"/>
              <a:t>M &gt; X</a:t>
            </a:r>
            <a:r>
              <a:rPr lang="en-US" dirty="0"/>
              <a:t>: Net exports &lt; 0</a:t>
            </a:r>
          </a:p>
          <a:p>
            <a:pPr lvl="1"/>
            <a:r>
              <a:rPr lang="en-US" dirty="0"/>
              <a:t>If </a:t>
            </a:r>
            <a:r>
              <a:rPr lang="en-US" i="1" dirty="0" smtClean="0"/>
              <a:t>X &gt; M</a:t>
            </a:r>
            <a:r>
              <a:rPr lang="en-US" dirty="0"/>
              <a:t>: Net exports &gt; 0</a:t>
            </a:r>
          </a:p>
          <a:p>
            <a:pPr lvl="1"/>
            <a:r>
              <a:rPr lang="en-US" dirty="0"/>
              <a:t>If </a:t>
            </a:r>
            <a:r>
              <a:rPr lang="en-US" i="1" dirty="0"/>
              <a:t>X = M</a:t>
            </a:r>
            <a:r>
              <a:rPr lang="en-US" dirty="0"/>
              <a:t>: Net exports = 0</a:t>
            </a:r>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814512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a:t>
            </a:r>
            <a:endParaRPr lang="en-US" dirty="0"/>
          </a:p>
        </p:txBody>
      </p:sp>
      <p:sp>
        <p:nvSpPr>
          <p:cNvPr id="3" name="Content Placeholder 2"/>
          <p:cNvSpPr>
            <a:spLocks noGrp="1"/>
          </p:cNvSpPr>
          <p:nvPr>
            <p:ph idx="1"/>
          </p:nvPr>
        </p:nvSpPr>
        <p:spPr/>
        <p:txBody>
          <a:bodyPr/>
          <a:lstStyle/>
          <a:p>
            <a:r>
              <a:rPr lang="en-US" dirty="0" smtClean="0"/>
              <a:t>Consumption depends on income</a:t>
            </a:r>
          </a:p>
          <a:p>
            <a:pPr lvl="1"/>
            <a:r>
              <a:rPr lang="en-US" dirty="0" smtClean="0"/>
              <a:t>Positive </a:t>
            </a:r>
            <a:r>
              <a:rPr lang="en-US" dirty="0"/>
              <a:t>and stable relationship between consumption and </a:t>
            </a:r>
            <a:r>
              <a:rPr lang="en-US" dirty="0" smtClean="0"/>
              <a:t>income</a:t>
            </a:r>
          </a:p>
          <a:p>
            <a:pPr lvl="1"/>
            <a:r>
              <a:rPr lang="en-US" dirty="0" smtClean="0"/>
              <a:t>Both </a:t>
            </a:r>
            <a:r>
              <a:rPr lang="en-US" dirty="0"/>
              <a:t>for the household and for the economy as a </a:t>
            </a:r>
            <a:r>
              <a:rPr lang="en-US" dirty="0" smtClean="0"/>
              <a:t>whole</a:t>
            </a:r>
          </a:p>
          <a:p>
            <a:r>
              <a:rPr lang="en-US" dirty="0" smtClean="0"/>
              <a:t>Decisions </a:t>
            </a:r>
            <a:r>
              <a:rPr lang="en-US" dirty="0"/>
              <a:t>in the circular-flow </a:t>
            </a:r>
            <a:r>
              <a:rPr lang="en-US" dirty="0" smtClean="0"/>
              <a:t>model</a:t>
            </a:r>
          </a:p>
          <a:p>
            <a:pPr lvl="1"/>
            <a:r>
              <a:rPr lang="en-US" dirty="0" smtClean="0"/>
              <a:t>How much </a:t>
            </a:r>
            <a:r>
              <a:rPr lang="en-US" dirty="0"/>
              <a:t>households </a:t>
            </a:r>
            <a:r>
              <a:rPr lang="en-US" dirty="0" smtClean="0"/>
              <a:t>spent, </a:t>
            </a:r>
            <a:r>
              <a:rPr lang="en-US" i="1" dirty="0" smtClean="0"/>
              <a:t>C</a:t>
            </a:r>
          </a:p>
          <a:p>
            <a:pPr lvl="1"/>
            <a:r>
              <a:rPr lang="en-US" dirty="0" smtClean="0"/>
              <a:t>How </a:t>
            </a:r>
            <a:r>
              <a:rPr lang="en-US" dirty="0"/>
              <a:t>much they </a:t>
            </a:r>
            <a:r>
              <a:rPr lang="en-US" dirty="0" smtClean="0"/>
              <a:t>saved, </a:t>
            </a:r>
            <a:r>
              <a:rPr lang="en-US" i="1" dirty="0" smtClean="0"/>
              <a:t>S</a:t>
            </a:r>
            <a:endParaRPr lang="en-US" i="1"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5262619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Expenditure and Income</a:t>
            </a:r>
          </a:p>
        </p:txBody>
      </p:sp>
      <p:sp>
        <p:nvSpPr>
          <p:cNvPr id="3" name="Content Placeholder 2"/>
          <p:cNvSpPr>
            <a:spLocks noGrp="1"/>
          </p:cNvSpPr>
          <p:nvPr>
            <p:ph idx="1"/>
          </p:nvPr>
        </p:nvSpPr>
        <p:spPr/>
        <p:txBody>
          <a:bodyPr/>
          <a:lstStyle/>
          <a:p>
            <a:r>
              <a:rPr lang="en-US" dirty="0"/>
              <a:t>A dollar spent (expenditure)</a:t>
            </a:r>
          </a:p>
          <a:p>
            <a:pPr lvl="1"/>
            <a:r>
              <a:rPr lang="en-US" dirty="0"/>
              <a:t>Translates directly into a dollar earned (income)</a:t>
            </a:r>
          </a:p>
          <a:p>
            <a:r>
              <a:rPr lang="en-US" dirty="0"/>
              <a:t>Aggregate expenditure </a:t>
            </a:r>
            <a:r>
              <a:rPr lang="en-US" dirty="0" smtClean="0"/>
              <a:t>components, 	</a:t>
            </a:r>
            <a:r>
              <a:rPr lang="en-US" i="1" dirty="0" smtClean="0"/>
              <a:t>AE = C + I + G +</a:t>
            </a:r>
            <a:r>
              <a:rPr lang="en-US" dirty="0" smtClean="0"/>
              <a:t> (</a:t>
            </a:r>
            <a:r>
              <a:rPr lang="en-US" i="1" dirty="0" smtClean="0"/>
              <a:t>X – M</a:t>
            </a:r>
            <a:r>
              <a:rPr lang="en-US" dirty="0" smtClean="0"/>
              <a:t>)</a:t>
            </a:r>
            <a:endParaRPr lang="en-US" dirty="0"/>
          </a:p>
          <a:p>
            <a:pPr lvl="1"/>
            <a:r>
              <a:rPr lang="en-US" dirty="0" smtClean="0"/>
              <a:t>Varies with income: </a:t>
            </a:r>
            <a:r>
              <a:rPr lang="en-US" i="1" dirty="0" smtClean="0"/>
              <a:t>C</a:t>
            </a:r>
          </a:p>
          <a:p>
            <a:pPr lvl="1"/>
            <a:r>
              <a:rPr lang="en-US" dirty="0" smtClean="0"/>
              <a:t>Assumed to be independent </a:t>
            </a:r>
            <a:r>
              <a:rPr lang="en-US" dirty="0"/>
              <a:t>of </a:t>
            </a:r>
            <a:r>
              <a:rPr lang="en-US" dirty="0" smtClean="0"/>
              <a:t>income: </a:t>
            </a:r>
            <a:r>
              <a:rPr lang="en-US" i="1" dirty="0" smtClean="0"/>
              <a:t>I</a:t>
            </a:r>
            <a:r>
              <a:rPr lang="en-US" dirty="0" smtClean="0"/>
              <a:t>, </a:t>
            </a:r>
            <a:r>
              <a:rPr lang="en-US" i="1" dirty="0" smtClean="0"/>
              <a:t>G</a:t>
            </a:r>
            <a:r>
              <a:rPr lang="en-US" dirty="0" smtClean="0"/>
              <a:t>, (</a:t>
            </a:r>
            <a:r>
              <a:rPr lang="en-US" i="1" dirty="0" smtClean="0"/>
              <a:t>X – 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9862839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Expenditure and Income</a:t>
            </a:r>
          </a:p>
        </p:txBody>
      </p:sp>
      <p:sp>
        <p:nvSpPr>
          <p:cNvPr id="3" name="Content Placeholder 2"/>
          <p:cNvSpPr>
            <a:spLocks noGrp="1"/>
          </p:cNvSpPr>
          <p:nvPr>
            <p:ph idx="1"/>
          </p:nvPr>
        </p:nvSpPr>
        <p:spPr/>
        <p:txBody>
          <a:bodyPr/>
          <a:lstStyle/>
          <a:p>
            <a:r>
              <a:rPr lang="en-US" dirty="0" smtClean="0"/>
              <a:t>Aggregate </a:t>
            </a:r>
            <a:r>
              <a:rPr lang="en-US" dirty="0"/>
              <a:t>expenditure </a:t>
            </a:r>
            <a:r>
              <a:rPr lang="en-US" dirty="0" smtClean="0"/>
              <a:t>line, </a:t>
            </a:r>
            <a:r>
              <a:rPr lang="en-US" i="1" dirty="0" smtClean="0"/>
              <a:t>AE</a:t>
            </a:r>
            <a:endParaRPr lang="en-US" i="1" dirty="0"/>
          </a:p>
          <a:p>
            <a:pPr lvl="1"/>
            <a:r>
              <a:rPr lang="en-US" dirty="0"/>
              <a:t>A relationship tracing, for </a:t>
            </a:r>
            <a:r>
              <a:rPr lang="en-US" dirty="0" smtClean="0"/>
              <a:t>a given </a:t>
            </a:r>
            <a:r>
              <a:rPr lang="en-US" dirty="0"/>
              <a:t>price level, </a:t>
            </a:r>
            <a:r>
              <a:rPr lang="en-US" dirty="0" smtClean="0"/>
              <a:t>spending at </a:t>
            </a:r>
            <a:r>
              <a:rPr lang="en-US" dirty="0"/>
              <a:t>each level of income, </a:t>
            </a:r>
            <a:r>
              <a:rPr lang="en-US" dirty="0" smtClean="0"/>
              <a:t>or real GDP</a:t>
            </a:r>
          </a:p>
          <a:p>
            <a:pPr lvl="1"/>
            <a:r>
              <a:rPr lang="en-US" dirty="0" smtClean="0"/>
              <a:t>The total of </a:t>
            </a:r>
            <a:r>
              <a:rPr lang="en-US" i="1" dirty="0" smtClean="0"/>
              <a:t>C + I + G + </a:t>
            </a:r>
            <a:r>
              <a:rPr lang="en-US" dirty="0" smtClean="0"/>
              <a:t>(</a:t>
            </a:r>
            <a:r>
              <a:rPr lang="en-US" i="1" dirty="0" smtClean="0"/>
              <a:t>X – M</a:t>
            </a:r>
            <a:r>
              <a:rPr lang="en-US" dirty="0" smtClean="0"/>
              <a:t>) at each level of income, or real GDP</a:t>
            </a:r>
          </a:p>
          <a:p>
            <a:r>
              <a:rPr lang="en-US" dirty="0" smtClean="0"/>
              <a:t>Slope </a:t>
            </a:r>
            <a:r>
              <a:rPr lang="en-US" dirty="0"/>
              <a:t>of </a:t>
            </a:r>
            <a:r>
              <a:rPr lang="en-US" i="1" dirty="0"/>
              <a:t>AE</a:t>
            </a:r>
            <a:r>
              <a:rPr lang="en-US" dirty="0"/>
              <a:t> line = </a:t>
            </a:r>
            <a:r>
              <a:rPr lang="en-US" i="1" dirty="0"/>
              <a:t>MPC</a:t>
            </a:r>
            <a:r>
              <a:rPr lang="en-US" dirty="0"/>
              <a:t> </a:t>
            </a:r>
          </a:p>
          <a:p>
            <a:pPr lvl="1"/>
            <a:r>
              <a:rPr lang="en-US" dirty="0" smtClean="0"/>
              <a:t>Because only </a:t>
            </a:r>
            <a:r>
              <a:rPr lang="en-US" i="1" dirty="0" smtClean="0"/>
              <a:t>C</a:t>
            </a:r>
            <a:r>
              <a:rPr lang="en-US" dirty="0" smtClean="0"/>
              <a:t> varies with income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7231316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Expenditure and Income</a:t>
            </a:r>
            <a:endParaRPr lang="en-US" dirty="0"/>
          </a:p>
        </p:txBody>
      </p:sp>
      <p:sp>
        <p:nvSpPr>
          <p:cNvPr id="3" name="Content Placeholder 2"/>
          <p:cNvSpPr>
            <a:spLocks noGrp="1"/>
          </p:cNvSpPr>
          <p:nvPr>
            <p:ph idx="1"/>
          </p:nvPr>
        </p:nvSpPr>
        <p:spPr/>
        <p:txBody>
          <a:bodyPr/>
          <a:lstStyle/>
          <a:p>
            <a:r>
              <a:rPr lang="en-US" dirty="0"/>
              <a:t>Income – Expenditure model</a:t>
            </a:r>
          </a:p>
          <a:p>
            <a:pPr lvl="1"/>
            <a:r>
              <a:rPr lang="en-US" dirty="0" smtClean="0"/>
              <a:t>Relationship </a:t>
            </a:r>
            <a:r>
              <a:rPr lang="en-US" dirty="0"/>
              <a:t>that shows </a:t>
            </a:r>
            <a:r>
              <a:rPr lang="en-US" dirty="0" smtClean="0"/>
              <a:t>how much </a:t>
            </a:r>
            <a:r>
              <a:rPr lang="en-US" dirty="0"/>
              <a:t>people plan to spend </a:t>
            </a:r>
            <a:r>
              <a:rPr lang="en-US" dirty="0" smtClean="0"/>
              <a:t>at each </a:t>
            </a:r>
            <a:r>
              <a:rPr lang="en-US" dirty="0"/>
              <a:t>income </a:t>
            </a:r>
            <a:r>
              <a:rPr lang="en-US" dirty="0" smtClean="0"/>
              <a:t>level</a:t>
            </a:r>
          </a:p>
          <a:p>
            <a:pPr lvl="1"/>
            <a:r>
              <a:rPr lang="en-US" dirty="0" smtClean="0"/>
              <a:t>For a give price level</a:t>
            </a:r>
          </a:p>
          <a:p>
            <a:pPr lvl="1"/>
            <a:r>
              <a:rPr lang="en-US" dirty="0" smtClean="0"/>
              <a:t>Identifies where </a:t>
            </a:r>
            <a:r>
              <a:rPr lang="en-US" dirty="0"/>
              <a:t>the </a:t>
            </a:r>
            <a:r>
              <a:rPr lang="en-US" dirty="0" smtClean="0"/>
              <a:t>amount people </a:t>
            </a:r>
            <a:r>
              <a:rPr lang="en-US" dirty="0"/>
              <a:t>plan to spend </a:t>
            </a:r>
            <a:r>
              <a:rPr lang="en-US" dirty="0" smtClean="0"/>
              <a:t>equals the </a:t>
            </a:r>
            <a:r>
              <a:rPr lang="en-US" dirty="0"/>
              <a:t>amount produced in </a:t>
            </a:r>
            <a:r>
              <a:rPr lang="en-US" dirty="0" smtClean="0"/>
              <a:t>the economy</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5102947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Expenditure and Income</a:t>
            </a:r>
            <a:endParaRPr lang="en-US" dirty="0"/>
          </a:p>
        </p:txBody>
      </p:sp>
      <p:sp>
        <p:nvSpPr>
          <p:cNvPr id="3" name="Content Placeholder 2"/>
          <p:cNvSpPr>
            <a:spLocks noGrp="1"/>
          </p:cNvSpPr>
          <p:nvPr>
            <p:ph idx="1"/>
          </p:nvPr>
        </p:nvSpPr>
        <p:spPr/>
        <p:txBody>
          <a:bodyPr/>
          <a:lstStyle/>
          <a:p>
            <a:r>
              <a:rPr lang="en-US" dirty="0"/>
              <a:t>Income – Expenditure model</a:t>
            </a:r>
          </a:p>
          <a:p>
            <a:pPr lvl="1"/>
            <a:r>
              <a:rPr lang="en-US" dirty="0" smtClean="0"/>
              <a:t>AE </a:t>
            </a:r>
            <a:r>
              <a:rPr lang="en-US" dirty="0"/>
              <a:t>line, given price level</a:t>
            </a:r>
          </a:p>
          <a:p>
            <a:pPr lvl="1"/>
            <a:r>
              <a:rPr lang="en-US" dirty="0"/>
              <a:t>45-degree line</a:t>
            </a:r>
          </a:p>
          <a:p>
            <a:pPr lvl="2"/>
            <a:r>
              <a:rPr lang="en-US" dirty="0"/>
              <a:t>Spending = real GDP</a:t>
            </a:r>
          </a:p>
          <a:p>
            <a:pPr lvl="1"/>
            <a:r>
              <a:rPr lang="en-US" dirty="0" smtClean="0"/>
              <a:t>Real GDP demanded (aggregate output demanded)</a:t>
            </a:r>
            <a:endParaRPr lang="en-US" dirty="0"/>
          </a:p>
          <a:p>
            <a:pPr lvl="2"/>
            <a:r>
              <a:rPr lang="en-US" i="1" dirty="0"/>
              <a:t>AE</a:t>
            </a:r>
            <a:r>
              <a:rPr lang="en-US" dirty="0"/>
              <a:t> = real GDP</a:t>
            </a:r>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0794714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7</a:t>
            </a:r>
            <a:endParaRPr lang="en-US" dirty="0"/>
          </a:p>
        </p:txBody>
      </p:sp>
      <p:sp>
        <p:nvSpPr>
          <p:cNvPr id="3" name="Text Placeholder 2"/>
          <p:cNvSpPr>
            <a:spLocks noGrp="1"/>
          </p:cNvSpPr>
          <p:nvPr>
            <p:ph type="body" sz="quarter" idx="12"/>
          </p:nvPr>
        </p:nvSpPr>
        <p:spPr/>
        <p:txBody>
          <a:bodyPr/>
          <a:lstStyle/>
          <a:p>
            <a:r>
              <a:rPr lang="en-US" sz="2600" dirty="0"/>
              <a:t>Deriving the Real GDP Demanded for a Given Price Level</a:t>
            </a:r>
          </a:p>
        </p:txBody>
      </p:sp>
      <p:sp>
        <p:nvSpPr>
          <p:cNvPr id="4" name="Text Placeholder 3"/>
          <p:cNvSpPr>
            <a:spLocks noGrp="1"/>
          </p:cNvSpPr>
          <p:nvPr>
            <p:ph type="body" sz="quarter" idx="13"/>
          </p:nvPr>
        </p:nvSpPr>
        <p:spPr>
          <a:xfrm>
            <a:off x="6324600" y="1473200"/>
            <a:ext cx="2668588" cy="4845050"/>
          </a:xfrm>
        </p:spPr>
        <p:txBody>
          <a:bodyPr/>
          <a:lstStyle/>
          <a:p>
            <a:r>
              <a:rPr lang="en-US" dirty="0">
                <a:solidFill>
                  <a:srgbClr val="000000"/>
                </a:solidFill>
              </a:rPr>
              <a:t>Real GDP demanded for a given price level is found where aggregate expenditure equals aggregate output—that is, where spending equals the amount produced, or real GDP. This occurs at point e, where the aggregate expenditure line intersects the 45-degree line.</a:t>
            </a:r>
          </a:p>
          <a:p>
            <a:endParaRPr lang="en-US"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1214438" y="1392238"/>
            <a:ext cx="5076825" cy="3916362"/>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8" name="Group 72"/>
          <p:cNvGrpSpPr>
            <a:grpSpLocks/>
          </p:cNvGrpSpPr>
          <p:nvPr/>
        </p:nvGrpSpPr>
        <p:grpSpPr bwMode="auto">
          <a:xfrm>
            <a:off x="1590675" y="1781175"/>
            <a:ext cx="4732338" cy="2551113"/>
            <a:chOff x="2196935" y="1736773"/>
            <a:chExt cx="4731733" cy="2550219"/>
          </a:xfrm>
        </p:grpSpPr>
        <p:cxnSp>
          <p:nvCxnSpPr>
            <p:cNvPr id="9" name="Straight Connector 11"/>
            <p:cNvCxnSpPr>
              <a:cxnSpLocks noChangeShapeType="1"/>
            </p:cNvCxnSpPr>
            <p:nvPr/>
          </p:nvCxnSpPr>
          <p:spPr bwMode="auto">
            <a:xfrm flipV="1">
              <a:off x="2196935" y="2042556"/>
              <a:ext cx="3289465" cy="2244436"/>
            </a:xfrm>
            <a:prstGeom prst="line">
              <a:avLst/>
            </a:prstGeom>
            <a:noFill/>
            <a:ln w="38100" algn="ctr">
              <a:solidFill>
                <a:srgbClr val="000099"/>
              </a:solidFill>
              <a:round/>
              <a:headEnd/>
              <a:tailEnd/>
            </a:ln>
            <a:extLst>
              <a:ext uri="{909E8E84-426E-40DD-AFC4-6F175D3DCCD1}">
                <a14:hiddenFill xmlns:a14="http://schemas.microsoft.com/office/drawing/2010/main">
                  <a:noFill/>
                </a14:hiddenFill>
              </a:ext>
            </a:extLst>
          </p:spPr>
        </p:cxnSp>
        <p:sp>
          <p:nvSpPr>
            <p:cNvPr id="10" name="TextBox 48"/>
            <p:cNvSpPr txBox="1">
              <a:spLocks noChangeArrowheads="1"/>
            </p:cNvSpPr>
            <p:nvPr/>
          </p:nvSpPr>
          <p:spPr bwMode="auto">
            <a:xfrm>
              <a:off x="5352596" y="1736773"/>
              <a:ext cx="1576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C+I+G+(X-M)</a:t>
              </a:r>
            </a:p>
          </p:txBody>
        </p:sp>
      </p:grpSp>
      <p:cxnSp>
        <p:nvCxnSpPr>
          <p:cNvPr id="11" name="Straight Connector 10"/>
          <p:cNvCxnSpPr>
            <a:cxnSpLocks noChangeShapeType="1"/>
          </p:cNvCxnSpPr>
          <p:nvPr/>
        </p:nvCxnSpPr>
        <p:spPr bwMode="auto">
          <a:xfrm rot="5400000">
            <a:off x="2309813" y="4206875"/>
            <a:ext cx="2173288"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rot="10800000">
            <a:off x="1211263" y="3121025"/>
            <a:ext cx="218440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1211263" y="3963988"/>
            <a:ext cx="91440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14" name="Group 138"/>
          <p:cNvGrpSpPr>
            <a:grpSpLocks/>
          </p:cNvGrpSpPr>
          <p:nvPr/>
        </p:nvGrpSpPr>
        <p:grpSpPr bwMode="auto">
          <a:xfrm>
            <a:off x="3111500" y="2747963"/>
            <a:ext cx="349250" cy="441325"/>
            <a:chOff x="3856367" y="3581491"/>
            <a:chExt cx="348608" cy="441559"/>
          </a:xfrm>
        </p:grpSpPr>
        <p:sp>
          <p:nvSpPr>
            <p:cNvPr id="15"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16" name="TextBox 48"/>
            <p:cNvSpPr txBox="1">
              <a:spLocks noChangeArrowheads="1"/>
            </p:cNvSpPr>
            <p:nvPr/>
          </p:nvSpPr>
          <p:spPr bwMode="auto">
            <a:xfrm>
              <a:off x="3856367" y="3581491"/>
              <a:ext cx="312328" cy="36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e</a:t>
              </a:r>
            </a:p>
          </p:txBody>
        </p:sp>
      </p:grpSp>
      <p:cxnSp>
        <p:nvCxnSpPr>
          <p:cNvPr id="17" name="Straight Connector 16"/>
          <p:cNvCxnSpPr>
            <a:cxnSpLocks noChangeShapeType="1"/>
          </p:cNvCxnSpPr>
          <p:nvPr/>
        </p:nvCxnSpPr>
        <p:spPr bwMode="auto">
          <a:xfrm rot="5400000">
            <a:off x="1453356" y="4634707"/>
            <a:ext cx="1343025"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rot="10800000">
            <a:off x="1198563" y="4379913"/>
            <a:ext cx="92710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19" name="Group 138"/>
          <p:cNvGrpSpPr>
            <a:grpSpLocks/>
          </p:cNvGrpSpPr>
          <p:nvPr/>
        </p:nvGrpSpPr>
        <p:grpSpPr bwMode="auto">
          <a:xfrm>
            <a:off x="2052638" y="4319588"/>
            <a:ext cx="382587" cy="396875"/>
            <a:chOff x="4060026" y="3886463"/>
            <a:chExt cx="381302" cy="397257"/>
          </a:xfrm>
        </p:grpSpPr>
        <p:sp>
          <p:nvSpPr>
            <p:cNvPr id="20"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21" name="TextBox 48"/>
            <p:cNvSpPr txBox="1">
              <a:spLocks noChangeArrowheads="1"/>
            </p:cNvSpPr>
            <p:nvPr/>
          </p:nvSpPr>
          <p:spPr bwMode="auto">
            <a:xfrm>
              <a:off x="4128999" y="3914191"/>
              <a:ext cx="312329" cy="36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a</a:t>
              </a:r>
            </a:p>
          </p:txBody>
        </p:sp>
      </p:grpSp>
      <p:cxnSp>
        <p:nvCxnSpPr>
          <p:cNvPr id="22" name="Straight Connector 21"/>
          <p:cNvCxnSpPr>
            <a:cxnSpLocks noChangeShapeType="1"/>
          </p:cNvCxnSpPr>
          <p:nvPr/>
        </p:nvCxnSpPr>
        <p:spPr bwMode="auto">
          <a:xfrm rot="5400000" flipH="1" flipV="1">
            <a:off x="2926557" y="3566319"/>
            <a:ext cx="347980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rot="10800000">
            <a:off x="1222375" y="1825625"/>
            <a:ext cx="3444875"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rot="10800000">
            <a:off x="1208088" y="2239963"/>
            <a:ext cx="3444875"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5" name="Group 138"/>
          <p:cNvGrpSpPr>
            <a:grpSpLocks/>
          </p:cNvGrpSpPr>
          <p:nvPr/>
        </p:nvGrpSpPr>
        <p:grpSpPr bwMode="auto">
          <a:xfrm>
            <a:off x="4378325" y="1473200"/>
            <a:ext cx="349250" cy="441325"/>
            <a:chOff x="3856364" y="3581491"/>
            <a:chExt cx="348611" cy="441559"/>
          </a:xfrm>
        </p:grpSpPr>
        <p:sp>
          <p:nvSpPr>
            <p:cNvPr id="26"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27" name="TextBox 48"/>
            <p:cNvSpPr txBox="1">
              <a:spLocks noChangeArrowheads="1"/>
            </p:cNvSpPr>
            <p:nvPr/>
          </p:nvSpPr>
          <p:spPr bwMode="auto">
            <a:xfrm>
              <a:off x="3856364" y="3581491"/>
              <a:ext cx="312328" cy="36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d</a:t>
              </a:r>
            </a:p>
          </p:txBody>
        </p:sp>
      </p:grpSp>
      <p:grpSp>
        <p:nvGrpSpPr>
          <p:cNvPr id="28" name="Group 70"/>
          <p:cNvGrpSpPr>
            <a:grpSpLocks/>
          </p:cNvGrpSpPr>
          <p:nvPr/>
        </p:nvGrpSpPr>
        <p:grpSpPr bwMode="auto">
          <a:xfrm>
            <a:off x="809625" y="5305413"/>
            <a:ext cx="5514975" cy="809559"/>
            <a:chOff x="1415880" y="5260769"/>
            <a:chExt cx="5514706" cy="809060"/>
          </a:xfrm>
        </p:grpSpPr>
        <p:cxnSp>
          <p:nvCxnSpPr>
            <p:cNvPr id="29" name="Straight Connector 7"/>
            <p:cNvCxnSpPr>
              <a:cxnSpLocks noChangeShapeType="1"/>
            </p:cNvCxnSpPr>
            <p:nvPr/>
          </p:nvCxnSpPr>
          <p:spPr bwMode="auto">
            <a:xfrm>
              <a:off x="1805050" y="5260769"/>
              <a:ext cx="5094514"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0" name="TextBox 48"/>
            <p:cNvSpPr txBox="1">
              <a:spLocks noChangeArrowheads="1"/>
            </p:cNvSpPr>
            <p:nvPr/>
          </p:nvSpPr>
          <p:spPr bwMode="auto">
            <a:xfrm>
              <a:off x="2417400" y="5414172"/>
              <a:ext cx="633476" cy="3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16.0</a:t>
              </a:r>
            </a:p>
          </p:txBody>
        </p:sp>
        <p:cxnSp>
          <p:nvCxnSpPr>
            <p:cNvPr id="31" name="Straight Connector 48"/>
            <p:cNvCxnSpPr>
              <a:cxnSpLocks noChangeShapeType="1"/>
            </p:cNvCxnSpPr>
            <p:nvPr/>
          </p:nvCxnSpPr>
          <p:spPr bwMode="auto">
            <a:xfrm rot="5400000">
              <a:off x="2654135"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49"/>
            <p:cNvCxnSpPr>
              <a:cxnSpLocks noChangeShapeType="1"/>
            </p:cNvCxnSpPr>
            <p:nvPr/>
          </p:nvCxnSpPr>
          <p:spPr bwMode="auto">
            <a:xfrm rot="5400000">
              <a:off x="3924795"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50"/>
            <p:cNvCxnSpPr>
              <a:cxnSpLocks noChangeShapeType="1"/>
            </p:cNvCxnSpPr>
            <p:nvPr/>
          </p:nvCxnSpPr>
          <p:spPr bwMode="auto">
            <a:xfrm rot="5400000">
              <a:off x="5195454"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xtBox 48"/>
            <p:cNvSpPr txBox="1">
              <a:spLocks noChangeArrowheads="1"/>
            </p:cNvSpPr>
            <p:nvPr/>
          </p:nvSpPr>
          <p:spPr bwMode="auto">
            <a:xfrm>
              <a:off x="3686084" y="5414172"/>
              <a:ext cx="633476" cy="3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17.0</a:t>
              </a:r>
            </a:p>
          </p:txBody>
        </p:sp>
        <p:sp>
          <p:nvSpPr>
            <p:cNvPr id="35" name="TextBox 48"/>
            <p:cNvSpPr txBox="1">
              <a:spLocks noChangeArrowheads="1"/>
            </p:cNvSpPr>
            <p:nvPr/>
          </p:nvSpPr>
          <p:spPr bwMode="auto">
            <a:xfrm>
              <a:off x="4956741" y="5414172"/>
              <a:ext cx="633476" cy="36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18.0</a:t>
              </a:r>
            </a:p>
          </p:txBody>
        </p:sp>
        <p:sp>
          <p:nvSpPr>
            <p:cNvPr id="36" name="TextBox 48"/>
            <p:cNvSpPr txBox="1">
              <a:spLocks noChangeArrowheads="1"/>
            </p:cNvSpPr>
            <p:nvPr/>
          </p:nvSpPr>
          <p:spPr bwMode="auto">
            <a:xfrm>
              <a:off x="1415880" y="541417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0</a:t>
              </a:r>
            </a:p>
          </p:txBody>
        </p:sp>
        <p:sp>
          <p:nvSpPr>
            <p:cNvPr id="37" name="TextBox 48"/>
            <p:cNvSpPr txBox="1">
              <a:spLocks noChangeArrowheads="1"/>
            </p:cNvSpPr>
            <p:nvPr/>
          </p:nvSpPr>
          <p:spPr bwMode="auto">
            <a:xfrm>
              <a:off x="4873613" y="5368098"/>
              <a:ext cx="205697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r" eaLnBrk="1" hangingPunct="1">
                <a:buFontTx/>
                <a:buNone/>
              </a:pPr>
              <a:r>
                <a:rPr lang="en-US" sz="1800" dirty="0">
                  <a:solidFill>
                    <a:srgbClr val="000000"/>
                  </a:solidFill>
                </a:rPr>
                <a:t>R</a:t>
              </a:r>
              <a:r>
                <a:rPr lang="en-US" sz="1800" dirty="0" smtClean="0">
                  <a:solidFill>
                    <a:srgbClr val="000000"/>
                  </a:solidFill>
                </a:rPr>
                <a:t>eal GDP</a:t>
              </a:r>
            </a:p>
            <a:p>
              <a:pPr algn="r" eaLnBrk="1" hangingPunct="1">
                <a:buFontTx/>
                <a:buNone/>
              </a:pPr>
              <a:r>
                <a:rPr lang="en-US" sz="1800" dirty="0" smtClean="0">
                  <a:solidFill>
                    <a:srgbClr val="000000"/>
                  </a:solidFill>
                </a:rPr>
                <a:t>(trillions of dollars)</a:t>
              </a:r>
            </a:p>
          </p:txBody>
        </p:sp>
      </p:grpSp>
      <p:grpSp>
        <p:nvGrpSpPr>
          <p:cNvPr id="38" name="Group 71"/>
          <p:cNvGrpSpPr>
            <a:grpSpLocks/>
          </p:cNvGrpSpPr>
          <p:nvPr/>
        </p:nvGrpSpPr>
        <p:grpSpPr bwMode="auto">
          <a:xfrm>
            <a:off x="177800" y="1276350"/>
            <a:ext cx="1044575" cy="4456113"/>
            <a:chOff x="783564" y="1231768"/>
            <a:chExt cx="1045237" cy="4455066"/>
          </a:xfrm>
        </p:grpSpPr>
        <p:cxnSp>
          <p:nvCxnSpPr>
            <p:cNvPr id="39" name="Straight Connector 5"/>
            <p:cNvCxnSpPr>
              <a:cxnSpLocks noChangeShapeType="1"/>
            </p:cNvCxnSpPr>
            <p:nvPr/>
          </p:nvCxnSpPr>
          <p:spPr bwMode="auto">
            <a:xfrm rot="5400000">
              <a:off x="-125483" y="3319154"/>
              <a:ext cx="3884024" cy="79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52"/>
            <p:cNvCxnSpPr>
              <a:cxnSpLocks noChangeShapeType="1"/>
            </p:cNvCxnSpPr>
            <p:nvPr/>
          </p:nvCxnSpPr>
          <p:spPr bwMode="auto">
            <a:xfrm rot="10800000">
              <a:off x="1674422" y="2194949"/>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53"/>
            <p:cNvCxnSpPr>
              <a:cxnSpLocks noChangeShapeType="1"/>
            </p:cNvCxnSpPr>
            <p:nvPr/>
          </p:nvCxnSpPr>
          <p:spPr bwMode="auto">
            <a:xfrm rot="10800000">
              <a:off x="1674422" y="178129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54"/>
            <p:cNvCxnSpPr>
              <a:cxnSpLocks noChangeShapeType="1"/>
            </p:cNvCxnSpPr>
            <p:nvPr/>
          </p:nvCxnSpPr>
          <p:spPr bwMode="auto">
            <a:xfrm rot="10800000">
              <a:off x="1674422" y="3075710"/>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55"/>
            <p:cNvCxnSpPr>
              <a:cxnSpLocks noChangeShapeType="1"/>
            </p:cNvCxnSpPr>
            <p:nvPr/>
          </p:nvCxnSpPr>
          <p:spPr bwMode="auto">
            <a:xfrm rot="10800000">
              <a:off x="1674422" y="3918857"/>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56"/>
            <p:cNvCxnSpPr>
              <a:cxnSpLocks noChangeShapeType="1"/>
            </p:cNvCxnSpPr>
            <p:nvPr/>
          </p:nvCxnSpPr>
          <p:spPr bwMode="auto">
            <a:xfrm rot="10800000">
              <a:off x="1674422" y="4334494"/>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5" name="TextBox 48"/>
            <p:cNvSpPr txBox="1">
              <a:spLocks noChangeArrowheads="1"/>
            </p:cNvSpPr>
            <p:nvPr/>
          </p:nvSpPr>
          <p:spPr bwMode="auto">
            <a:xfrm>
              <a:off x="1095279" y="4129659"/>
              <a:ext cx="633908"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16.0</a:t>
              </a:r>
            </a:p>
          </p:txBody>
        </p:sp>
        <p:sp>
          <p:nvSpPr>
            <p:cNvPr id="46" name="TextBox 48"/>
            <p:cNvSpPr txBox="1">
              <a:spLocks noChangeArrowheads="1"/>
            </p:cNvSpPr>
            <p:nvPr/>
          </p:nvSpPr>
          <p:spPr bwMode="auto">
            <a:xfrm>
              <a:off x="1095279" y="3712044"/>
              <a:ext cx="633908"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16.2</a:t>
              </a:r>
            </a:p>
          </p:txBody>
        </p:sp>
        <p:sp>
          <p:nvSpPr>
            <p:cNvPr id="47" name="TextBox 48"/>
            <p:cNvSpPr txBox="1">
              <a:spLocks noChangeArrowheads="1"/>
            </p:cNvSpPr>
            <p:nvPr/>
          </p:nvSpPr>
          <p:spPr bwMode="auto">
            <a:xfrm>
              <a:off x="1095279" y="2857020"/>
              <a:ext cx="633908"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17.0</a:t>
              </a:r>
            </a:p>
          </p:txBody>
        </p:sp>
        <p:sp>
          <p:nvSpPr>
            <p:cNvPr id="48" name="TextBox 48"/>
            <p:cNvSpPr txBox="1">
              <a:spLocks noChangeArrowheads="1"/>
            </p:cNvSpPr>
            <p:nvPr/>
          </p:nvSpPr>
          <p:spPr bwMode="auto">
            <a:xfrm>
              <a:off x="1095279" y="1990122"/>
              <a:ext cx="633908"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17.8</a:t>
              </a:r>
            </a:p>
          </p:txBody>
        </p:sp>
        <p:sp>
          <p:nvSpPr>
            <p:cNvPr id="49" name="TextBox 48"/>
            <p:cNvSpPr txBox="1">
              <a:spLocks noChangeArrowheads="1"/>
            </p:cNvSpPr>
            <p:nvPr/>
          </p:nvSpPr>
          <p:spPr bwMode="auto">
            <a:xfrm>
              <a:off x="1095279" y="1562610"/>
              <a:ext cx="633908"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dirty="0" smtClean="0">
                  <a:solidFill>
                    <a:srgbClr val="000000"/>
                  </a:solidFill>
                </a:rPr>
                <a:t>18.0</a:t>
              </a:r>
            </a:p>
          </p:txBody>
        </p:sp>
        <p:sp>
          <p:nvSpPr>
            <p:cNvPr id="50" name="TextBox 48"/>
            <p:cNvSpPr txBox="1">
              <a:spLocks noChangeArrowheads="1"/>
            </p:cNvSpPr>
            <p:nvPr/>
          </p:nvSpPr>
          <p:spPr bwMode="auto">
            <a:xfrm rot="-5400000">
              <a:off x="-1259303" y="3274635"/>
              <a:ext cx="4455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Aggregate expenditure (trillions of dollars)</a:t>
              </a:r>
            </a:p>
          </p:txBody>
        </p:sp>
      </p:grpSp>
      <p:grpSp>
        <p:nvGrpSpPr>
          <p:cNvPr id="51" name="Group 88"/>
          <p:cNvGrpSpPr>
            <a:grpSpLocks/>
          </p:cNvGrpSpPr>
          <p:nvPr/>
        </p:nvGrpSpPr>
        <p:grpSpPr bwMode="auto">
          <a:xfrm>
            <a:off x="1211263" y="1647825"/>
            <a:ext cx="3644900" cy="3663950"/>
            <a:chOff x="1401300" y="1757544"/>
            <a:chExt cx="3645724" cy="3663018"/>
          </a:xfrm>
        </p:grpSpPr>
        <p:cxnSp>
          <p:nvCxnSpPr>
            <p:cNvPr id="52" name="Straight Connector 9"/>
            <p:cNvCxnSpPr>
              <a:cxnSpLocks noChangeShapeType="1"/>
            </p:cNvCxnSpPr>
            <p:nvPr/>
          </p:nvCxnSpPr>
          <p:spPr bwMode="auto">
            <a:xfrm rot="5400000" flipH="1" flipV="1">
              <a:off x="1395362" y="1763482"/>
              <a:ext cx="3657600" cy="364572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53" name="Group 87"/>
            <p:cNvGrpSpPr>
              <a:grpSpLocks/>
            </p:cNvGrpSpPr>
            <p:nvPr/>
          </p:nvGrpSpPr>
          <p:grpSpPr bwMode="auto">
            <a:xfrm>
              <a:off x="1762963" y="4972296"/>
              <a:ext cx="615409" cy="448266"/>
              <a:chOff x="1762963" y="4972296"/>
              <a:chExt cx="615409" cy="448266"/>
            </a:xfrm>
          </p:grpSpPr>
          <p:sp>
            <p:nvSpPr>
              <p:cNvPr id="54" name="Freeform 22"/>
              <p:cNvSpPr>
                <a:spLocks/>
              </p:cNvSpPr>
              <p:nvPr/>
            </p:nvSpPr>
            <p:spPr bwMode="auto">
              <a:xfrm>
                <a:off x="1762963" y="5062117"/>
                <a:ext cx="182880" cy="358445"/>
              </a:xfrm>
              <a:custGeom>
                <a:avLst/>
                <a:gdLst>
                  <a:gd name="T0" fmla="*/ 0 w 418"/>
                  <a:gd name="T1" fmla="*/ 0 h 1033"/>
                  <a:gd name="T2" fmla="*/ 2093715506 w 418"/>
                  <a:gd name="T3" fmla="*/ 1086292910 h 1033"/>
                  <a:gd name="T4" fmla="*/ 2147483647 w 418"/>
                  <a:gd name="T5" fmla="*/ 2147483647 h 1033"/>
                  <a:gd name="T6" fmla="*/ 2147483647 w 418"/>
                  <a:gd name="T7" fmla="*/ 2147483647 h 1033"/>
                  <a:gd name="T8" fmla="*/ 2147483647 w 418"/>
                  <a:gd name="T9" fmla="*/ 2147483647 h 1033"/>
                  <a:gd name="T10" fmla="*/ 2147483647 w 418"/>
                  <a:gd name="T11" fmla="*/ 2147483647 h 1033"/>
                  <a:gd name="T12" fmla="*/ 2147483647 w 418"/>
                  <a:gd name="T13" fmla="*/ 2147483647 h 1033"/>
                  <a:gd name="T14" fmla="*/ 2147483647 w 418"/>
                  <a:gd name="T15" fmla="*/ 2147483647 h 1033"/>
                  <a:gd name="T16" fmla="*/ 2147483647 w 418"/>
                  <a:gd name="T17" fmla="*/ 2147483647 h 1033"/>
                  <a:gd name="T18" fmla="*/ 2147483647 w 418"/>
                  <a:gd name="T19" fmla="*/ 2147483647 h 1033"/>
                  <a:gd name="T20" fmla="*/ 2147483647 w 418"/>
                  <a:gd name="T21" fmla="*/ 2147483647 h 1033"/>
                  <a:gd name="T22" fmla="*/ 2147483647 w 418"/>
                  <a:gd name="T23" fmla="*/ 2147483647 h 1033"/>
                  <a:gd name="T24" fmla="*/ 2147483647 w 418"/>
                  <a:gd name="T25" fmla="*/ 2147483647 h 1033"/>
                  <a:gd name="T26" fmla="*/ 2147483647 w 418"/>
                  <a:gd name="T27" fmla="*/ 2147483647 h 1033"/>
                  <a:gd name="T28" fmla="*/ 2147483647 w 418"/>
                  <a:gd name="T29" fmla="*/ 2147483647 h 1033"/>
                  <a:gd name="T30" fmla="*/ 2147483647 w 418"/>
                  <a:gd name="T31" fmla="*/ 2147483647 h 1033"/>
                  <a:gd name="T32" fmla="*/ 2147483647 w 418"/>
                  <a:gd name="T33" fmla="*/ 2147483647 h 1033"/>
                  <a:gd name="T34" fmla="*/ 2147483647 w 418"/>
                  <a:gd name="T35" fmla="*/ 2147483647 h 1033"/>
                  <a:gd name="T36" fmla="*/ 2147483647 w 418"/>
                  <a:gd name="T37" fmla="*/ 2147483647 h 1033"/>
                  <a:gd name="T38" fmla="*/ 2147483647 w 418"/>
                  <a:gd name="T39" fmla="*/ 2147483647 h 1033"/>
                  <a:gd name="T40" fmla="*/ 2147483647 w 418"/>
                  <a:gd name="T41" fmla="*/ 2147483647 h 1033"/>
                  <a:gd name="T42" fmla="*/ 2147483647 w 418"/>
                  <a:gd name="T43" fmla="*/ 2147483647 h 1033"/>
                  <a:gd name="T44" fmla="*/ 2147483647 w 418"/>
                  <a:gd name="T45" fmla="*/ 2147483647 h 1033"/>
                  <a:gd name="T46" fmla="*/ 2147483647 w 418"/>
                  <a:gd name="T47" fmla="*/ 2147483647 h 1033"/>
                  <a:gd name="T48" fmla="*/ 2147483647 w 418"/>
                  <a:gd name="T49" fmla="*/ 2147483647 h 1033"/>
                  <a:gd name="T50" fmla="*/ 2147483647 w 418"/>
                  <a:gd name="T51" fmla="*/ 2147483647 h 1033"/>
                  <a:gd name="T52" fmla="*/ 2147483647 w 418"/>
                  <a:gd name="T53" fmla="*/ 2147483647 h 1033"/>
                  <a:gd name="T54" fmla="*/ 2147483647 w 418"/>
                  <a:gd name="T55" fmla="*/ 2147483647 h 1033"/>
                  <a:gd name="T56" fmla="*/ 2147483647 w 418"/>
                  <a:gd name="T57" fmla="*/ 2147483647 h 1033"/>
                  <a:gd name="T58" fmla="*/ 2147483647 w 418"/>
                  <a:gd name="T59" fmla="*/ 2147483647 h 1033"/>
                  <a:gd name="T60" fmla="*/ 2147483647 w 418"/>
                  <a:gd name="T61" fmla="*/ 2147483647 h 1033"/>
                  <a:gd name="T62" fmla="*/ 2147483647 w 418"/>
                  <a:gd name="T63" fmla="*/ 2147483647 h 1033"/>
                  <a:gd name="T64" fmla="*/ 2147483647 w 418"/>
                  <a:gd name="T65" fmla="*/ 2147483647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8"/>
                  <a:gd name="T100" fmla="*/ 0 h 1033"/>
                  <a:gd name="T101" fmla="*/ 418 w 418"/>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8" h="1033">
                    <a:moveTo>
                      <a:pt x="0" y="0"/>
                    </a:moveTo>
                    <a:lnTo>
                      <a:pt x="25" y="26"/>
                    </a:lnTo>
                    <a:lnTo>
                      <a:pt x="49" y="53"/>
                    </a:lnTo>
                    <a:lnTo>
                      <a:pt x="74" y="80"/>
                    </a:lnTo>
                    <a:lnTo>
                      <a:pt x="97" y="110"/>
                    </a:lnTo>
                    <a:lnTo>
                      <a:pt x="121" y="139"/>
                    </a:lnTo>
                    <a:lnTo>
                      <a:pt x="143" y="170"/>
                    </a:lnTo>
                    <a:lnTo>
                      <a:pt x="164" y="201"/>
                    </a:lnTo>
                    <a:lnTo>
                      <a:pt x="185" y="233"/>
                    </a:lnTo>
                    <a:lnTo>
                      <a:pt x="205" y="265"/>
                    </a:lnTo>
                    <a:lnTo>
                      <a:pt x="225" y="298"/>
                    </a:lnTo>
                    <a:lnTo>
                      <a:pt x="243" y="331"/>
                    </a:lnTo>
                    <a:lnTo>
                      <a:pt x="260" y="366"/>
                    </a:lnTo>
                    <a:lnTo>
                      <a:pt x="278" y="399"/>
                    </a:lnTo>
                    <a:lnTo>
                      <a:pt x="294" y="433"/>
                    </a:lnTo>
                    <a:lnTo>
                      <a:pt x="309" y="469"/>
                    </a:lnTo>
                    <a:lnTo>
                      <a:pt x="323" y="503"/>
                    </a:lnTo>
                    <a:lnTo>
                      <a:pt x="337" y="538"/>
                    </a:lnTo>
                    <a:lnTo>
                      <a:pt x="349" y="573"/>
                    </a:lnTo>
                    <a:lnTo>
                      <a:pt x="361" y="607"/>
                    </a:lnTo>
                    <a:lnTo>
                      <a:pt x="372" y="643"/>
                    </a:lnTo>
                    <a:lnTo>
                      <a:pt x="381" y="677"/>
                    </a:lnTo>
                    <a:lnTo>
                      <a:pt x="390" y="712"/>
                    </a:lnTo>
                    <a:lnTo>
                      <a:pt x="397" y="746"/>
                    </a:lnTo>
                    <a:lnTo>
                      <a:pt x="404" y="781"/>
                    </a:lnTo>
                    <a:lnTo>
                      <a:pt x="409" y="814"/>
                    </a:lnTo>
                    <a:lnTo>
                      <a:pt x="413" y="847"/>
                    </a:lnTo>
                    <a:lnTo>
                      <a:pt x="416" y="879"/>
                    </a:lnTo>
                    <a:lnTo>
                      <a:pt x="418" y="911"/>
                    </a:lnTo>
                    <a:lnTo>
                      <a:pt x="418" y="943"/>
                    </a:lnTo>
                    <a:lnTo>
                      <a:pt x="418" y="974"/>
                    </a:lnTo>
                    <a:lnTo>
                      <a:pt x="416" y="1003"/>
                    </a:lnTo>
                    <a:lnTo>
                      <a:pt x="413" y="1033"/>
                    </a:lnTo>
                  </a:path>
                </a:pathLst>
              </a:custGeom>
              <a:noFill/>
              <a:ln w="28575">
                <a:solidFill>
                  <a:srgbClr val="1F1A17"/>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itchFamily="34" charset="0"/>
                </a:endParaRPr>
              </a:p>
            </p:txBody>
          </p:sp>
          <p:sp>
            <p:nvSpPr>
              <p:cNvPr id="55" name="TextBox 48"/>
              <p:cNvSpPr txBox="1">
                <a:spLocks noChangeArrowheads="1"/>
              </p:cNvSpPr>
              <p:nvPr/>
            </p:nvSpPr>
            <p:spPr bwMode="auto">
              <a:xfrm>
                <a:off x="1844251" y="4972296"/>
                <a:ext cx="5341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45°</a:t>
                </a:r>
              </a:p>
            </p:txBody>
          </p:sp>
        </p:grpSp>
      </p:grpSp>
      <p:grpSp>
        <p:nvGrpSpPr>
          <p:cNvPr id="57" name="Group 138"/>
          <p:cNvGrpSpPr>
            <a:grpSpLocks/>
          </p:cNvGrpSpPr>
          <p:nvPr/>
        </p:nvGrpSpPr>
        <p:grpSpPr bwMode="auto">
          <a:xfrm>
            <a:off x="1851025" y="3589338"/>
            <a:ext cx="349250" cy="441325"/>
            <a:chOff x="3856364" y="3581491"/>
            <a:chExt cx="348611" cy="441559"/>
          </a:xfrm>
        </p:grpSpPr>
        <p:sp>
          <p:nvSpPr>
            <p:cNvPr id="58"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59" name="TextBox 48"/>
            <p:cNvSpPr txBox="1">
              <a:spLocks noChangeArrowheads="1"/>
            </p:cNvSpPr>
            <p:nvPr/>
          </p:nvSpPr>
          <p:spPr bwMode="auto">
            <a:xfrm>
              <a:off x="3856364" y="3581491"/>
              <a:ext cx="312328" cy="36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b</a:t>
              </a:r>
            </a:p>
          </p:txBody>
        </p:sp>
      </p:grpSp>
      <p:grpSp>
        <p:nvGrpSpPr>
          <p:cNvPr id="60" name="Group 138"/>
          <p:cNvGrpSpPr>
            <a:grpSpLocks/>
          </p:cNvGrpSpPr>
          <p:nvPr/>
        </p:nvGrpSpPr>
        <p:grpSpPr bwMode="auto">
          <a:xfrm>
            <a:off x="4595813" y="2163763"/>
            <a:ext cx="369887" cy="369887"/>
            <a:chOff x="4060026" y="3866668"/>
            <a:chExt cx="368506" cy="369530"/>
          </a:xfrm>
        </p:grpSpPr>
        <p:sp>
          <p:nvSpPr>
            <p:cNvPr id="61"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62" name="TextBox 48"/>
            <p:cNvSpPr txBox="1">
              <a:spLocks noChangeArrowheads="1"/>
            </p:cNvSpPr>
            <p:nvPr/>
          </p:nvSpPr>
          <p:spPr bwMode="auto">
            <a:xfrm>
              <a:off x="4129004" y="3866668"/>
              <a:ext cx="299528" cy="36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smtClean="0">
                  <a:solidFill>
                    <a:srgbClr val="000000"/>
                  </a:solidFill>
                </a:rPr>
                <a:t>c</a:t>
              </a:r>
            </a:p>
          </p:txBody>
        </p:sp>
      </p:grpSp>
    </p:spTree>
    <p:extLst>
      <p:ext uri="{BB962C8B-B14F-4D97-AF65-F5344CB8AC3E}">
        <p14:creationId xmlns:p14="http://schemas.microsoft.com/office/powerpoint/2010/main" val="14253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4">
                                            <p:txEl>
                                              <p:pRg st="0" end="0"/>
                                            </p:txEl>
                                          </p:spTgt>
                                        </p:tgtEl>
                                        <p:attrNameLst>
                                          <p:attrName>style.visibility</p:attrName>
                                        </p:attrNameLst>
                                      </p:cBhvr>
                                      <p:to>
                                        <p:strVal val="visible"/>
                                      </p:to>
                                    </p:set>
                                    <p:animEffect transition="in" filter="wipe(left)">
                                      <p:cBhvr>
                                        <p:cTn id="8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Expenditure and Income</a:t>
            </a:r>
            <a:endParaRPr lang="en-US" dirty="0"/>
          </a:p>
        </p:txBody>
      </p:sp>
      <p:sp>
        <p:nvSpPr>
          <p:cNvPr id="3" name="Content Placeholder 2"/>
          <p:cNvSpPr>
            <a:spLocks noGrp="1"/>
          </p:cNvSpPr>
          <p:nvPr>
            <p:ph idx="1"/>
          </p:nvPr>
        </p:nvSpPr>
        <p:spPr/>
        <p:txBody>
          <a:bodyPr/>
          <a:lstStyle/>
          <a:p>
            <a:r>
              <a:rPr lang="en-US" dirty="0"/>
              <a:t>If spending &gt; real GDP</a:t>
            </a:r>
          </a:p>
          <a:p>
            <a:pPr lvl="1"/>
            <a:r>
              <a:rPr lang="en-US" dirty="0" smtClean="0"/>
              <a:t>Inventory reductions</a:t>
            </a:r>
            <a:endParaRPr lang="en-US" dirty="0"/>
          </a:p>
          <a:p>
            <a:pPr lvl="1"/>
            <a:r>
              <a:rPr lang="en-US" dirty="0" smtClean="0"/>
              <a:t>Increase production, employment, income, and spending </a:t>
            </a:r>
            <a:endParaRPr lang="en-US" dirty="0"/>
          </a:p>
          <a:p>
            <a:r>
              <a:rPr lang="en-US" dirty="0"/>
              <a:t>If real GDP &gt; spending</a:t>
            </a:r>
          </a:p>
          <a:p>
            <a:pPr lvl="1"/>
            <a:r>
              <a:rPr lang="en-US" dirty="0"/>
              <a:t>Unsold goods: </a:t>
            </a:r>
            <a:r>
              <a:rPr lang="en-US" dirty="0" smtClean="0"/>
              <a:t>unplanned </a:t>
            </a:r>
            <a:r>
              <a:rPr lang="en-US" dirty="0"/>
              <a:t>inventory buildups</a:t>
            </a:r>
          </a:p>
          <a:p>
            <a:pPr lvl="1"/>
            <a:r>
              <a:rPr lang="en-US" dirty="0" smtClean="0"/>
              <a:t>Decrease production, employment, income, spending</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6861576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Spending Multiplier</a:t>
            </a:r>
          </a:p>
        </p:txBody>
      </p:sp>
      <p:sp>
        <p:nvSpPr>
          <p:cNvPr id="3" name="Content Placeholder 2"/>
          <p:cNvSpPr>
            <a:spLocks noGrp="1"/>
          </p:cNvSpPr>
          <p:nvPr>
            <p:ph idx="1"/>
          </p:nvPr>
        </p:nvSpPr>
        <p:spPr/>
        <p:txBody>
          <a:bodyPr/>
          <a:lstStyle/>
          <a:p>
            <a:r>
              <a:rPr lang="en-US" dirty="0" smtClean="0"/>
              <a:t>Initial increased </a:t>
            </a:r>
            <a:r>
              <a:rPr lang="en-US" dirty="0"/>
              <a:t>spending: </a:t>
            </a:r>
            <a:r>
              <a:rPr lang="en-US" i="1" dirty="0"/>
              <a:t>AE</a:t>
            </a:r>
            <a:r>
              <a:rPr lang="en-US" dirty="0"/>
              <a:t> line shifts upward</a:t>
            </a:r>
          </a:p>
          <a:p>
            <a:pPr lvl="1"/>
            <a:r>
              <a:rPr lang="en-US" dirty="0"/>
              <a:t>Round </a:t>
            </a:r>
            <a:r>
              <a:rPr lang="en-US" dirty="0" smtClean="0"/>
              <a:t>one, Spending </a:t>
            </a:r>
            <a:r>
              <a:rPr lang="en-US" dirty="0"/>
              <a:t>&gt; </a:t>
            </a:r>
            <a:r>
              <a:rPr lang="en-US" dirty="0" smtClean="0"/>
              <a:t>Output</a:t>
            </a:r>
            <a:endParaRPr lang="en-US" dirty="0"/>
          </a:p>
          <a:p>
            <a:pPr lvl="2"/>
            <a:r>
              <a:rPr lang="en-US" dirty="0"/>
              <a:t>Unplanned reduction in inventories</a:t>
            </a:r>
          </a:p>
          <a:p>
            <a:pPr lvl="2"/>
            <a:r>
              <a:rPr lang="en-US" dirty="0"/>
              <a:t>Expand </a:t>
            </a:r>
            <a:r>
              <a:rPr lang="en-US" dirty="0" smtClean="0"/>
              <a:t>production </a:t>
            </a:r>
          </a:p>
          <a:p>
            <a:pPr lvl="2"/>
            <a:r>
              <a:rPr lang="en-US" dirty="0" smtClean="0"/>
              <a:t>Increased </a:t>
            </a:r>
            <a:r>
              <a:rPr lang="en-US" dirty="0"/>
              <a:t>income</a:t>
            </a:r>
          </a:p>
          <a:p>
            <a:pPr lvl="1"/>
            <a:r>
              <a:rPr lang="en-US" dirty="0"/>
              <a:t>Round </a:t>
            </a:r>
            <a:r>
              <a:rPr lang="en-US" dirty="0" smtClean="0"/>
              <a:t>two</a:t>
            </a:r>
          </a:p>
          <a:p>
            <a:pPr lvl="2"/>
            <a:r>
              <a:rPr lang="en-US" dirty="0" smtClean="0"/>
              <a:t>Increased </a:t>
            </a:r>
            <a:r>
              <a:rPr lang="en-US" dirty="0"/>
              <a:t>spending and saving</a:t>
            </a:r>
          </a:p>
          <a:p>
            <a:pPr lvl="2"/>
            <a:r>
              <a:rPr lang="en-US" dirty="0"/>
              <a:t>Increased </a:t>
            </a:r>
            <a:r>
              <a:rPr lang="en-US" dirty="0" smtClean="0"/>
              <a:t>output, </a:t>
            </a:r>
          </a:p>
          <a:p>
            <a:pPr lvl="2"/>
            <a:r>
              <a:rPr lang="en-US" dirty="0" smtClean="0"/>
              <a:t>Increased income</a:t>
            </a:r>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4809073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Spending Multiplier</a:t>
            </a:r>
          </a:p>
        </p:txBody>
      </p:sp>
      <p:sp>
        <p:nvSpPr>
          <p:cNvPr id="3" name="Content Placeholder 2"/>
          <p:cNvSpPr>
            <a:spLocks noGrp="1"/>
          </p:cNvSpPr>
          <p:nvPr>
            <p:ph idx="1"/>
          </p:nvPr>
        </p:nvSpPr>
        <p:spPr/>
        <p:txBody>
          <a:bodyPr/>
          <a:lstStyle/>
          <a:p>
            <a:r>
              <a:rPr lang="en-US" dirty="0" smtClean="0"/>
              <a:t>Results of Increased </a:t>
            </a:r>
            <a:r>
              <a:rPr lang="en-US" dirty="0"/>
              <a:t>S</a:t>
            </a:r>
            <a:r>
              <a:rPr lang="en-US" dirty="0" smtClean="0"/>
              <a:t>pending (continued)</a:t>
            </a:r>
            <a:endParaRPr lang="en-US" dirty="0"/>
          </a:p>
          <a:p>
            <a:pPr lvl="1"/>
            <a:r>
              <a:rPr lang="en-US" dirty="0" smtClean="0"/>
              <a:t>Round </a:t>
            </a:r>
            <a:r>
              <a:rPr lang="en-US" dirty="0"/>
              <a:t>three and beyond</a:t>
            </a:r>
          </a:p>
          <a:p>
            <a:pPr lvl="2"/>
            <a:r>
              <a:rPr lang="en-US" sz="2700" dirty="0"/>
              <a:t>Increased spending and saving</a:t>
            </a:r>
          </a:p>
          <a:p>
            <a:pPr lvl="2"/>
            <a:r>
              <a:rPr lang="en-US" sz="2700" dirty="0"/>
              <a:t>Increased </a:t>
            </a:r>
            <a:r>
              <a:rPr lang="en-US" sz="2700" dirty="0" smtClean="0"/>
              <a:t>output </a:t>
            </a:r>
          </a:p>
          <a:p>
            <a:pPr lvl="2"/>
            <a:r>
              <a:rPr lang="en-US" sz="2700" dirty="0" smtClean="0"/>
              <a:t>Increased </a:t>
            </a:r>
            <a:r>
              <a:rPr lang="en-US" sz="2700" dirty="0"/>
              <a:t>income</a:t>
            </a:r>
          </a:p>
          <a:p>
            <a:pPr lvl="2"/>
            <a:r>
              <a:rPr lang="en-US" sz="2700" dirty="0"/>
              <a:t>… as long as spending exceeds output</a:t>
            </a:r>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40442798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8</a:t>
            </a:r>
            <a:endParaRPr lang="en-US" dirty="0"/>
          </a:p>
        </p:txBody>
      </p:sp>
      <p:sp>
        <p:nvSpPr>
          <p:cNvPr id="3" name="Text Placeholder 2"/>
          <p:cNvSpPr>
            <a:spLocks noGrp="1"/>
          </p:cNvSpPr>
          <p:nvPr>
            <p:ph type="body" sz="quarter" idx="12"/>
          </p:nvPr>
        </p:nvSpPr>
        <p:spPr/>
        <p:txBody>
          <a:bodyPr/>
          <a:lstStyle/>
          <a:p>
            <a:r>
              <a:rPr lang="en-US" dirty="0"/>
              <a:t>Tracking the Rounds of Spending Following a </a:t>
            </a:r>
            <a:endParaRPr lang="en-US" dirty="0" smtClean="0"/>
          </a:p>
          <a:p>
            <a:r>
              <a:rPr lang="en-US" dirty="0" smtClean="0"/>
              <a:t>$</a:t>
            </a:r>
            <a:r>
              <a:rPr lang="en-US" dirty="0"/>
              <a:t>100 </a:t>
            </a:r>
            <a:r>
              <a:rPr lang="en-US" dirty="0" smtClean="0"/>
              <a:t>Billion Increase </a:t>
            </a:r>
            <a:r>
              <a:rPr lang="en-US" dirty="0"/>
              <a:t>in Investment (billions of dollars)</a:t>
            </a:r>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92" y="1690688"/>
            <a:ext cx="8588817" cy="333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left)">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Simple Spending Multiplier</a:t>
            </a:r>
          </a:p>
        </p:txBody>
      </p:sp>
      <p:sp>
        <p:nvSpPr>
          <p:cNvPr id="3" name="Content Placeholder 2"/>
          <p:cNvSpPr>
            <a:spLocks noGrp="1"/>
          </p:cNvSpPr>
          <p:nvPr>
            <p:ph idx="1"/>
          </p:nvPr>
        </p:nvSpPr>
        <p:spPr/>
        <p:txBody>
          <a:bodyPr/>
          <a:lstStyle/>
          <a:p>
            <a:pPr>
              <a:defRPr/>
            </a:pPr>
            <a:r>
              <a:rPr lang="en-US" dirty="0"/>
              <a:t>The larger the </a:t>
            </a:r>
            <a:r>
              <a:rPr lang="en-US" i="1" dirty="0"/>
              <a:t>MPC</a:t>
            </a:r>
          </a:p>
          <a:p>
            <a:pPr lvl="1">
              <a:defRPr/>
            </a:pPr>
            <a:r>
              <a:rPr lang="en-US" dirty="0"/>
              <a:t>The larger the simple spending multiplier</a:t>
            </a:r>
          </a:p>
          <a:p>
            <a:pPr>
              <a:defRPr/>
            </a:pPr>
            <a:r>
              <a:rPr lang="en-US" dirty="0"/>
              <a:t>Simple spending multiplier</a:t>
            </a:r>
          </a:p>
          <a:p>
            <a:pPr lvl="1">
              <a:defRPr/>
            </a:pPr>
            <a:r>
              <a:rPr lang="en-US" dirty="0"/>
              <a:t>Ratio of a change in real GDP demanded</a:t>
            </a:r>
          </a:p>
          <a:p>
            <a:pPr lvl="2">
              <a:defRPr/>
            </a:pPr>
            <a:r>
              <a:rPr lang="en-US" dirty="0"/>
              <a:t>To the initial change in spending that brought it about</a:t>
            </a:r>
          </a:p>
          <a:p>
            <a:pPr lvl="2">
              <a:defRPr/>
            </a:pPr>
            <a:r>
              <a:rPr lang="en-US" dirty="0" smtClean="0"/>
              <a:t>Assuming only </a:t>
            </a:r>
            <a:r>
              <a:rPr lang="en-US" dirty="0"/>
              <a:t>consumption varies with income</a:t>
            </a:r>
          </a:p>
          <a:p>
            <a:pPr>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23252238"/>
              </p:ext>
            </p:extLst>
          </p:nvPr>
        </p:nvGraphicFramePr>
        <p:xfrm>
          <a:off x="1121747" y="4895282"/>
          <a:ext cx="3856037" cy="1244600"/>
        </p:xfrm>
        <a:graphic>
          <a:graphicData uri="http://schemas.openxmlformats.org/presentationml/2006/ole">
            <mc:AlternateContent xmlns:mc="http://schemas.openxmlformats.org/markup-compatibility/2006">
              <mc:Choice xmlns:v="urn:schemas-microsoft-com:vml" Requires="v">
                <p:oleObj spid="_x0000_s2079" name="Equation" r:id="rId3" imgW="1218960" imgH="393480" progId="Equation.DSMT4">
                  <p:embed/>
                </p:oleObj>
              </mc:Choice>
              <mc:Fallback>
                <p:oleObj name="Equation" r:id="rId3" imgW="1218960" imgH="393480" progId="Equation.DSMT4">
                  <p:embed/>
                  <p:pic>
                    <p:nvPicPr>
                      <p:cNvPr id="0" name=""/>
                      <p:cNvPicPr>
                        <a:picLocks noChangeAspect="1" noChangeArrowheads="1"/>
                      </p:cNvPicPr>
                      <p:nvPr/>
                    </p:nvPicPr>
                    <p:blipFill>
                      <a:blip r:embed="rId4"/>
                      <a:srcRect/>
                      <a:stretch>
                        <a:fillRect/>
                      </a:stretch>
                    </p:blipFill>
                    <p:spPr bwMode="auto">
                      <a:xfrm>
                        <a:off x="1121747" y="4895282"/>
                        <a:ext cx="3856037"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1785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1</a:t>
            </a:r>
            <a:endParaRPr lang="en-US" dirty="0"/>
          </a:p>
        </p:txBody>
      </p:sp>
      <p:sp>
        <p:nvSpPr>
          <p:cNvPr id="3" name="Text Placeholder 2"/>
          <p:cNvSpPr>
            <a:spLocks noGrp="1"/>
          </p:cNvSpPr>
          <p:nvPr>
            <p:ph type="body" sz="quarter" idx="12"/>
          </p:nvPr>
        </p:nvSpPr>
        <p:spPr/>
        <p:txBody>
          <a:bodyPr/>
          <a:lstStyle/>
          <a:p>
            <a:r>
              <a:rPr lang="en-US" dirty="0"/>
              <a:t>U.S. Consumption and Disposable Income Since 1959</a:t>
            </a:r>
          </a:p>
        </p:txBody>
      </p:sp>
      <p:sp>
        <p:nvSpPr>
          <p:cNvPr id="4" name="Text Placeholder 3"/>
          <p:cNvSpPr>
            <a:spLocks noGrp="1"/>
          </p:cNvSpPr>
          <p:nvPr>
            <p:ph type="body" sz="quarter" idx="13"/>
          </p:nvPr>
        </p:nvSpPr>
        <p:spPr>
          <a:xfrm>
            <a:off x="95534" y="5424975"/>
            <a:ext cx="8965894" cy="1057049"/>
          </a:xfrm>
        </p:spPr>
        <p:txBody>
          <a:bodyPr/>
          <a:lstStyle/>
          <a:p>
            <a:r>
              <a:rPr lang="en-US" sz="1500" dirty="0"/>
              <a:t>Consumption is on the vertical axis and disposable income on the horizontal axis. Notice that each axis </a:t>
            </a:r>
            <a:r>
              <a:rPr lang="en-US" sz="1500" dirty="0" smtClean="0"/>
              <a:t>measures trillions </a:t>
            </a:r>
            <a:r>
              <a:rPr lang="en-US" sz="1500" dirty="0"/>
              <a:t>of 2009 dollars. For example, in 2000, identified by the red point, disposable income was $</a:t>
            </a:r>
            <a:r>
              <a:rPr lang="en-US" sz="1500" dirty="0" smtClean="0"/>
              <a:t>8.9 trillion </a:t>
            </a:r>
            <a:r>
              <a:rPr lang="en-US" sz="1500" dirty="0"/>
              <a:t>and consumption $8.2 trillion. There is a clear and direct relationship over time between </a:t>
            </a:r>
            <a:r>
              <a:rPr lang="en-US" sz="1500" dirty="0" smtClean="0"/>
              <a:t>disposable income </a:t>
            </a:r>
            <a:r>
              <a:rPr lang="en-US" sz="1500" dirty="0"/>
              <a:t>and consumption. As disposable income increases, so does consumption.</a:t>
            </a:r>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918877"/>
            <a:ext cx="7056888" cy="450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8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Content Placeholder 2"/>
          <p:cNvSpPr>
            <a:spLocks noGrp="1"/>
          </p:cNvSpPr>
          <p:nvPr>
            <p:ph idx="1"/>
          </p:nvPr>
        </p:nvSpPr>
        <p:spPr/>
        <p:txBody>
          <a:bodyPr/>
          <a:lstStyle/>
          <a:p>
            <a:r>
              <a:rPr lang="en-US" dirty="0"/>
              <a:t>For each price level</a:t>
            </a:r>
          </a:p>
          <a:p>
            <a:pPr lvl="1"/>
            <a:r>
              <a:rPr lang="en-US" dirty="0" smtClean="0"/>
              <a:t>There is a unique </a:t>
            </a:r>
            <a:r>
              <a:rPr lang="en-US" i="1" dirty="0"/>
              <a:t>AE</a:t>
            </a:r>
            <a:r>
              <a:rPr lang="en-US" dirty="0"/>
              <a:t> line</a:t>
            </a:r>
          </a:p>
          <a:p>
            <a:pPr lvl="2"/>
            <a:r>
              <a:rPr lang="en-US" dirty="0"/>
              <a:t>Yields a unique real GDP demanded</a:t>
            </a:r>
          </a:p>
          <a:p>
            <a:r>
              <a:rPr lang="en-US" dirty="0"/>
              <a:t>Changing the price level</a:t>
            </a:r>
          </a:p>
          <a:p>
            <a:pPr lvl="1"/>
            <a:r>
              <a:rPr lang="en-US" dirty="0"/>
              <a:t>Different real GDP </a:t>
            </a:r>
            <a:r>
              <a:rPr lang="en-US" dirty="0" smtClean="0"/>
              <a:t>demanded in the income-expenditure model</a:t>
            </a:r>
          </a:p>
          <a:p>
            <a:pPr lvl="1"/>
            <a:r>
              <a:rPr lang="en-US" dirty="0" smtClean="0"/>
              <a:t>Can derive the aggregate demand curve</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6086735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Content Placeholder 2"/>
          <p:cNvSpPr>
            <a:spLocks noGrp="1"/>
          </p:cNvSpPr>
          <p:nvPr>
            <p:ph idx="1"/>
          </p:nvPr>
        </p:nvSpPr>
        <p:spPr/>
        <p:txBody>
          <a:bodyPr/>
          <a:lstStyle/>
          <a:p>
            <a:r>
              <a:rPr lang="en-US" dirty="0"/>
              <a:t>Higher price level</a:t>
            </a:r>
          </a:p>
          <a:p>
            <a:pPr lvl="1"/>
            <a:r>
              <a:rPr lang="en-US" dirty="0"/>
              <a:t>Decreased </a:t>
            </a:r>
            <a:r>
              <a:rPr lang="en-US" i="1" dirty="0"/>
              <a:t>C</a:t>
            </a:r>
          </a:p>
          <a:p>
            <a:pPr lvl="1"/>
            <a:r>
              <a:rPr lang="en-US" dirty="0"/>
              <a:t>Higher interest rate</a:t>
            </a:r>
          </a:p>
          <a:p>
            <a:pPr lvl="1"/>
            <a:r>
              <a:rPr lang="en-US" dirty="0"/>
              <a:t>Decreased </a:t>
            </a:r>
            <a:r>
              <a:rPr lang="en-US" i="1" dirty="0"/>
              <a:t>I</a:t>
            </a:r>
          </a:p>
          <a:p>
            <a:pPr lvl="1"/>
            <a:r>
              <a:rPr lang="en-US" dirty="0"/>
              <a:t>Decreased (</a:t>
            </a:r>
            <a:r>
              <a:rPr lang="en-US" i="1" dirty="0" smtClean="0"/>
              <a:t>X - M</a:t>
            </a:r>
            <a:r>
              <a:rPr lang="en-US" dirty="0"/>
              <a:t>)</a:t>
            </a:r>
          </a:p>
          <a:p>
            <a:pPr lvl="1"/>
            <a:r>
              <a:rPr lang="en-US" dirty="0"/>
              <a:t>Reduced aggregate spending</a:t>
            </a:r>
          </a:p>
          <a:p>
            <a:pPr lvl="2"/>
            <a:r>
              <a:rPr lang="en-US" i="1" dirty="0"/>
              <a:t>AE</a:t>
            </a:r>
            <a:r>
              <a:rPr lang="en-US" dirty="0"/>
              <a:t> </a:t>
            </a:r>
            <a:r>
              <a:rPr lang="en-US" dirty="0" smtClean="0"/>
              <a:t>line shifts </a:t>
            </a:r>
            <a:r>
              <a:rPr lang="en-US" dirty="0"/>
              <a:t>down</a:t>
            </a:r>
          </a:p>
          <a:p>
            <a:pPr lvl="1"/>
            <a:r>
              <a:rPr lang="en-US" dirty="0"/>
              <a:t>Decrease real GDP demanded</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3991612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Content Placeholder 2"/>
          <p:cNvSpPr>
            <a:spLocks noGrp="1"/>
          </p:cNvSpPr>
          <p:nvPr>
            <p:ph idx="1"/>
          </p:nvPr>
        </p:nvSpPr>
        <p:spPr/>
        <p:txBody>
          <a:bodyPr/>
          <a:lstStyle/>
          <a:p>
            <a:r>
              <a:rPr lang="en-US" dirty="0"/>
              <a:t>Lower price level</a:t>
            </a:r>
          </a:p>
          <a:p>
            <a:pPr lvl="1"/>
            <a:r>
              <a:rPr lang="en-US" dirty="0"/>
              <a:t>Increase: </a:t>
            </a:r>
            <a:r>
              <a:rPr lang="en-US" i="1" dirty="0"/>
              <a:t>C</a:t>
            </a:r>
            <a:r>
              <a:rPr lang="en-US" dirty="0"/>
              <a:t>, </a:t>
            </a:r>
            <a:r>
              <a:rPr lang="en-US" i="1" dirty="0"/>
              <a:t>I</a:t>
            </a:r>
            <a:r>
              <a:rPr lang="en-US" dirty="0"/>
              <a:t>, (</a:t>
            </a:r>
            <a:r>
              <a:rPr lang="en-US" i="1" dirty="0" smtClean="0"/>
              <a:t>X - M</a:t>
            </a:r>
            <a:r>
              <a:rPr lang="en-US" dirty="0"/>
              <a:t>)</a:t>
            </a:r>
          </a:p>
          <a:p>
            <a:pPr lvl="1"/>
            <a:r>
              <a:rPr lang="en-US" dirty="0"/>
              <a:t>Increased aggregate spending</a:t>
            </a:r>
          </a:p>
          <a:p>
            <a:pPr lvl="1"/>
            <a:r>
              <a:rPr lang="en-US" i="1" dirty="0"/>
              <a:t>AE</a:t>
            </a:r>
            <a:r>
              <a:rPr lang="en-US" dirty="0"/>
              <a:t> line shifts up</a:t>
            </a:r>
          </a:p>
          <a:p>
            <a:pPr lvl="1"/>
            <a:r>
              <a:rPr lang="en-US" dirty="0"/>
              <a:t>Increase real GDP demanded</a:t>
            </a:r>
          </a:p>
          <a:p>
            <a:r>
              <a:rPr lang="en-US" dirty="0"/>
              <a:t>Aggregate demand curve</a:t>
            </a:r>
          </a:p>
          <a:p>
            <a:pPr lvl="1"/>
            <a:r>
              <a:rPr lang="en-US" dirty="0"/>
              <a:t>Various price levels</a:t>
            </a:r>
          </a:p>
          <a:p>
            <a:pPr lvl="1"/>
            <a:r>
              <a:rPr lang="en-US" dirty="0"/>
              <a:t>Quantities of real GDP demanded</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155646234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9</a:t>
            </a:r>
            <a:endParaRPr lang="en-US" dirty="0"/>
          </a:p>
        </p:txBody>
      </p:sp>
      <p:sp>
        <p:nvSpPr>
          <p:cNvPr id="3" name="Text Placeholder 2"/>
          <p:cNvSpPr>
            <a:spLocks noGrp="1"/>
          </p:cNvSpPr>
          <p:nvPr>
            <p:ph type="body" sz="quarter" idx="12"/>
          </p:nvPr>
        </p:nvSpPr>
        <p:spPr/>
        <p:txBody>
          <a:bodyPr/>
          <a:lstStyle/>
          <a:p>
            <a:r>
              <a:rPr lang="en-US" sz="2400" dirty="0"/>
              <a:t>Changing the Price Level to Find the Aggregate Demand Curve</a:t>
            </a:r>
          </a:p>
        </p:txBody>
      </p:sp>
      <p:sp>
        <p:nvSpPr>
          <p:cNvPr id="4" name="Text Placeholder 3"/>
          <p:cNvSpPr>
            <a:spLocks noGrp="1"/>
          </p:cNvSpPr>
          <p:nvPr>
            <p:ph type="body" sz="quarter" idx="13"/>
          </p:nvPr>
        </p:nvSpPr>
        <p:spPr>
          <a:xfrm>
            <a:off x="5312479" y="843148"/>
            <a:ext cx="3846512" cy="5615243"/>
          </a:xfrm>
        </p:spPr>
        <p:txBody>
          <a:bodyPr/>
          <a:lstStyle/>
          <a:p>
            <a:r>
              <a:rPr lang="en-US" sz="1500" dirty="0"/>
              <a:t>At the initial price level of 110, the aggregate expenditure line is </a:t>
            </a:r>
            <a:r>
              <a:rPr lang="en-US" sz="1500" i="1" dirty="0"/>
              <a:t>AE</a:t>
            </a:r>
            <a:r>
              <a:rPr lang="en-US" sz="1500" dirty="0"/>
              <a:t>, which identifies real GDP demanded </a:t>
            </a:r>
            <a:r>
              <a:rPr lang="en-US" sz="1500" dirty="0" smtClean="0"/>
              <a:t>of $</a:t>
            </a:r>
            <a:r>
              <a:rPr lang="en-US" sz="1500" dirty="0"/>
              <a:t>17.0 trillion. This combination of a price level of 110 and a real GDP demanded of $17.0 trillion </a:t>
            </a:r>
            <a:r>
              <a:rPr lang="en-US" sz="1500" dirty="0" smtClean="0"/>
              <a:t>determines one combination </a:t>
            </a:r>
            <a:r>
              <a:rPr lang="en-US" sz="1500" dirty="0"/>
              <a:t>(point </a:t>
            </a:r>
            <a:r>
              <a:rPr lang="en-US" sz="1500" i="1" dirty="0"/>
              <a:t>e</a:t>
            </a:r>
            <a:r>
              <a:rPr lang="en-US" sz="1500" dirty="0"/>
              <a:t>) on the aggregate demand curve in panel (b). </a:t>
            </a:r>
            <a:endParaRPr lang="en-US" sz="1500" dirty="0" smtClean="0"/>
          </a:p>
          <a:p>
            <a:r>
              <a:rPr lang="en-US" sz="1500" dirty="0" smtClean="0"/>
              <a:t>At </a:t>
            </a:r>
            <a:r>
              <a:rPr lang="en-US" sz="1500" dirty="0"/>
              <a:t>the higher price level of 120, the </a:t>
            </a:r>
            <a:r>
              <a:rPr lang="en-US" sz="1500" dirty="0" smtClean="0"/>
              <a:t>aggregate expenditure </a:t>
            </a:r>
            <a:r>
              <a:rPr lang="en-US" sz="1500" dirty="0"/>
              <a:t>line shifts down to </a:t>
            </a:r>
            <a:r>
              <a:rPr lang="en-US" sz="1500" i="1" dirty="0" smtClean="0"/>
              <a:t>AE’</a:t>
            </a:r>
            <a:r>
              <a:rPr lang="en-US" sz="1500" dirty="0" smtClean="0"/>
              <a:t>, </a:t>
            </a:r>
            <a:r>
              <a:rPr lang="en-US" sz="1500" dirty="0"/>
              <a:t>and real GDP demanded falls to $16.5 trillion. This </a:t>
            </a:r>
            <a:r>
              <a:rPr lang="en-US" sz="1500" dirty="0" smtClean="0"/>
              <a:t>price–quantity combination </a:t>
            </a:r>
            <a:r>
              <a:rPr lang="en-US" sz="1500" dirty="0"/>
              <a:t>is identified as point </a:t>
            </a:r>
            <a:r>
              <a:rPr lang="en-US" sz="1500" i="1" dirty="0" smtClean="0"/>
              <a:t>e’ </a:t>
            </a:r>
            <a:r>
              <a:rPr lang="en-US" sz="1500" dirty="0"/>
              <a:t>in panel (b). </a:t>
            </a:r>
            <a:endParaRPr lang="en-US" sz="1500" dirty="0" smtClean="0"/>
          </a:p>
          <a:p>
            <a:r>
              <a:rPr lang="en-US" sz="1500" dirty="0" smtClean="0"/>
              <a:t>At </a:t>
            </a:r>
            <a:r>
              <a:rPr lang="en-US" sz="1500" dirty="0"/>
              <a:t>the lower price level of 100, the aggregate </a:t>
            </a:r>
            <a:r>
              <a:rPr lang="en-US" sz="1500" dirty="0" smtClean="0"/>
              <a:t>expenditure line </a:t>
            </a:r>
            <a:r>
              <a:rPr lang="en-US" sz="1500" dirty="0"/>
              <a:t>shifts up to </a:t>
            </a:r>
            <a:r>
              <a:rPr lang="en-US" sz="1500" i="1" dirty="0" smtClean="0"/>
              <a:t>AE”</a:t>
            </a:r>
            <a:r>
              <a:rPr lang="en-US" sz="1500" dirty="0" smtClean="0"/>
              <a:t>, </a:t>
            </a:r>
            <a:r>
              <a:rPr lang="en-US" sz="1500" dirty="0"/>
              <a:t>which increases real GDP demanded. This combination is plotted as point </a:t>
            </a:r>
            <a:r>
              <a:rPr lang="en-US" sz="1500" i="1" dirty="0" smtClean="0"/>
              <a:t>e”</a:t>
            </a:r>
            <a:r>
              <a:rPr lang="en-US" sz="1500" dirty="0" smtClean="0"/>
              <a:t> </a:t>
            </a:r>
            <a:r>
              <a:rPr lang="en-US" sz="1500" dirty="0"/>
              <a:t>in panel (b</a:t>
            </a:r>
            <a:r>
              <a:rPr lang="en-US" sz="1500" dirty="0" smtClean="0"/>
              <a:t>). </a:t>
            </a:r>
          </a:p>
          <a:p>
            <a:r>
              <a:rPr lang="en-US" sz="1500" dirty="0" smtClean="0"/>
              <a:t>Connecting </a:t>
            </a:r>
            <a:r>
              <a:rPr lang="en-US" sz="1500" dirty="0"/>
              <a:t>points </a:t>
            </a:r>
            <a:r>
              <a:rPr lang="en-US" sz="1500" i="1" dirty="0"/>
              <a:t>e</a:t>
            </a:r>
            <a:r>
              <a:rPr lang="en-US" sz="1500" dirty="0"/>
              <a:t>, </a:t>
            </a:r>
            <a:r>
              <a:rPr lang="en-US" sz="1500" i="1" dirty="0" smtClean="0"/>
              <a:t>e’</a:t>
            </a:r>
            <a:r>
              <a:rPr lang="en-US" sz="1500" dirty="0" smtClean="0"/>
              <a:t>, </a:t>
            </a:r>
            <a:r>
              <a:rPr lang="en-US" sz="1500" dirty="0"/>
              <a:t>and </a:t>
            </a:r>
            <a:r>
              <a:rPr lang="en-US" sz="1500" i="1" dirty="0" smtClean="0"/>
              <a:t>e”</a:t>
            </a:r>
            <a:r>
              <a:rPr lang="en-US" sz="1500" dirty="0" smtClean="0"/>
              <a:t> </a:t>
            </a:r>
            <a:r>
              <a:rPr lang="en-US" sz="1500" dirty="0"/>
              <a:t>in panel (b) yields the downward-sloping aggregate demand curve AD, </a:t>
            </a:r>
            <a:r>
              <a:rPr lang="en-US" sz="1500" dirty="0" smtClean="0"/>
              <a:t>which shows </a:t>
            </a:r>
            <a:r>
              <a:rPr lang="en-US" sz="1500" dirty="0"/>
              <a:t>the inverse relation between the price level and real GDP </a:t>
            </a:r>
            <a:r>
              <a:rPr lang="en-US" sz="1500" dirty="0" smtClean="0"/>
              <a:t>demanded.</a:t>
            </a:r>
            <a:endParaRPr lang="en-US" sz="1500"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957263" y="4298950"/>
            <a:ext cx="4340225" cy="1801813"/>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sp>
        <p:nvSpPr>
          <p:cNvPr id="8" name="Rectangle 7"/>
          <p:cNvSpPr>
            <a:spLocks noChangeArrowheads="1"/>
          </p:cNvSpPr>
          <p:nvPr/>
        </p:nvSpPr>
        <p:spPr bwMode="auto">
          <a:xfrm>
            <a:off x="968375" y="1009650"/>
            <a:ext cx="4340225" cy="2730500"/>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9" name="Group 146"/>
          <p:cNvGrpSpPr>
            <a:grpSpLocks/>
          </p:cNvGrpSpPr>
          <p:nvPr/>
        </p:nvGrpSpPr>
        <p:grpSpPr bwMode="auto">
          <a:xfrm>
            <a:off x="1527175" y="4340225"/>
            <a:ext cx="2705100" cy="1652588"/>
            <a:chOff x="1759059" y="4600813"/>
            <a:chExt cx="2704211" cy="1650697"/>
          </a:xfrm>
        </p:grpSpPr>
        <p:sp>
          <p:nvSpPr>
            <p:cNvPr id="10" name="Freeform 144"/>
            <p:cNvSpPr>
              <a:spLocks noChangeArrowheads="1"/>
            </p:cNvSpPr>
            <p:nvPr/>
          </p:nvSpPr>
          <p:spPr bwMode="auto">
            <a:xfrm>
              <a:off x="1759059" y="4600813"/>
              <a:ext cx="2203288" cy="1471016"/>
            </a:xfrm>
            <a:custGeom>
              <a:avLst/>
              <a:gdLst>
                <a:gd name="T0" fmla="*/ 0 w 2351314"/>
                <a:gd name="T1" fmla="*/ 0 h 1686296"/>
                <a:gd name="T2" fmla="*/ 1068261 w 2351314"/>
                <a:gd name="T3" fmla="*/ 764470 h 1686296"/>
                <a:gd name="T4" fmla="*/ 2203288 w 2351314"/>
                <a:gd name="T5" fmla="*/ 1292317 h 1686296"/>
                <a:gd name="T6" fmla="*/ 0 60000 65536"/>
                <a:gd name="T7" fmla="*/ 0 60000 65536"/>
                <a:gd name="T8" fmla="*/ 0 60000 65536"/>
                <a:gd name="T9" fmla="*/ 0 w 2351314"/>
                <a:gd name="T10" fmla="*/ 0 h 1686296"/>
                <a:gd name="T11" fmla="*/ 2351314 w 2351314"/>
                <a:gd name="T12" fmla="*/ 1686296 h 1686296"/>
              </a:gdLst>
              <a:ahLst/>
              <a:cxnLst>
                <a:cxn ang="T6">
                  <a:pos x="T0" y="T1"/>
                </a:cxn>
                <a:cxn ang="T7">
                  <a:pos x="T2" y="T3"/>
                </a:cxn>
                <a:cxn ang="T8">
                  <a:pos x="T4" y="T5"/>
                </a:cxn>
              </a:cxnLst>
              <a:rect l="T9" t="T10" r="T11" b="T12"/>
              <a:pathLst>
                <a:path w="2351314" h="1686296">
                  <a:moveTo>
                    <a:pt x="0" y="0"/>
                  </a:moveTo>
                  <a:cubicBezTo>
                    <a:pt x="374072" y="358239"/>
                    <a:pt x="483450" y="507105"/>
                    <a:pt x="1140031" y="997527"/>
                  </a:cubicBezTo>
                  <a:cubicBezTo>
                    <a:pt x="1720412" y="1433513"/>
                    <a:pt x="2351314" y="1686296"/>
                    <a:pt x="2351314" y="1686296"/>
                  </a:cubicBezTo>
                </a:path>
              </a:pathLst>
            </a:custGeom>
            <a:noFill/>
            <a:ln w="3810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Arial" pitchFamily="34" charset="0"/>
              </a:endParaRPr>
            </a:p>
          </p:txBody>
        </p:sp>
        <p:sp>
          <p:nvSpPr>
            <p:cNvPr id="11" name="TextBox 48"/>
            <p:cNvSpPr txBox="1">
              <a:spLocks noChangeArrowheads="1"/>
            </p:cNvSpPr>
            <p:nvPr/>
          </p:nvSpPr>
          <p:spPr bwMode="auto">
            <a:xfrm>
              <a:off x="3994872" y="5912956"/>
              <a:ext cx="468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AD</a:t>
              </a:r>
            </a:p>
          </p:txBody>
        </p:sp>
      </p:grpSp>
      <p:grpSp>
        <p:nvGrpSpPr>
          <p:cNvPr id="12" name="Group 4"/>
          <p:cNvGrpSpPr>
            <a:grpSpLocks/>
          </p:cNvGrpSpPr>
          <p:nvPr/>
        </p:nvGrpSpPr>
        <p:grpSpPr bwMode="auto">
          <a:xfrm>
            <a:off x="1300163" y="1304925"/>
            <a:ext cx="3970337" cy="1524000"/>
            <a:chOff x="2505694" y="2442758"/>
            <a:chExt cx="3970234" cy="1523603"/>
          </a:xfrm>
        </p:grpSpPr>
        <p:cxnSp>
          <p:nvCxnSpPr>
            <p:cNvPr id="13" name="Straight Connector 5"/>
            <p:cNvCxnSpPr>
              <a:cxnSpLocks noChangeShapeType="1"/>
            </p:cNvCxnSpPr>
            <p:nvPr/>
          </p:nvCxnSpPr>
          <p:spPr bwMode="auto">
            <a:xfrm flipV="1">
              <a:off x="2505694" y="2458200"/>
              <a:ext cx="2897568" cy="1508161"/>
            </a:xfrm>
            <a:prstGeom prst="line">
              <a:avLst/>
            </a:prstGeom>
            <a:noFill/>
            <a:ln w="38100" algn="ctr">
              <a:solidFill>
                <a:srgbClr val="000099"/>
              </a:solidFill>
              <a:round/>
              <a:headEnd/>
              <a:tailEnd/>
            </a:ln>
            <a:extLst>
              <a:ext uri="{909E8E84-426E-40DD-AFC4-6F175D3DCCD1}">
                <a14:hiddenFill xmlns:a14="http://schemas.microsoft.com/office/drawing/2010/main">
                  <a:noFill/>
                </a14:hiddenFill>
              </a:ext>
            </a:extLst>
          </p:spPr>
        </p:cxnSp>
        <p:sp>
          <p:nvSpPr>
            <p:cNvPr id="14" name="TextBox 48"/>
            <p:cNvSpPr txBox="1">
              <a:spLocks noChangeArrowheads="1"/>
            </p:cNvSpPr>
            <p:nvPr/>
          </p:nvSpPr>
          <p:spPr bwMode="auto">
            <a:xfrm>
              <a:off x="5240398" y="2442758"/>
              <a:ext cx="1235530" cy="33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AE (P=110)</a:t>
              </a:r>
            </a:p>
          </p:txBody>
        </p:sp>
      </p:grpSp>
      <p:cxnSp>
        <p:nvCxnSpPr>
          <p:cNvPr id="15" name="Straight Connector 14"/>
          <p:cNvCxnSpPr>
            <a:cxnSpLocks noChangeShapeType="1"/>
          </p:cNvCxnSpPr>
          <p:nvPr/>
        </p:nvCxnSpPr>
        <p:spPr bwMode="auto">
          <a:xfrm rot="5400000">
            <a:off x="1721644" y="2966244"/>
            <a:ext cx="157956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5400000">
            <a:off x="1412875" y="3309938"/>
            <a:ext cx="914400"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17" name="Group 30"/>
          <p:cNvGrpSpPr>
            <a:grpSpLocks/>
          </p:cNvGrpSpPr>
          <p:nvPr/>
        </p:nvGrpSpPr>
        <p:grpSpPr bwMode="auto">
          <a:xfrm>
            <a:off x="843148" y="3754438"/>
            <a:ext cx="4400365" cy="630237"/>
            <a:chOff x="1704900" y="5248864"/>
            <a:chExt cx="4398995" cy="630932"/>
          </a:xfrm>
        </p:grpSpPr>
        <p:cxnSp>
          <p:nvCxnSpPr>
            <p:cNvPr id="18" name="Straight Connector 31"/>
            <p:cNvCxnSpPr>
              <a:cxnSpLocks noChangeShapeType="1"/>
            </p:cNvCxnSpPr>
            <p:nvPr/>
          </p:nvCxnSpPr>
          <p:spPr bwMode="auto">
            <a:xfrm flipV="1">
              <a:off x="1805050" y="5248864"/>
              <a:ext cx="4298845" cy="1190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9" name="TextBox 48"/>
            <p:cNvSpPr txBox="1">
              <a:spLocks noChangeArrowheads="1"/>
            </p:cNvSpPr>
            <p:nvPr/>
          </p:nvSpPr>
          <p:spPr bwMode="auto">
            <a:xfrm>
              <a:off x="2417400" y="5414172"/>
              <a:ext cx="583632" cy="3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16.5</a:t>
              </a:r>
            </a:p>
          </p:txBody>
        </p:sp>
        <p:cxnSp>
          <p:nvCxnSpPr>
            <p:cNvPr id="20" name="Straight Connector 33"/>
            <p:cNvCxnSpPr>
              <a:cxnSpLocks noChangeShapeType="1"/>
            </p:cNvCxnSpPr>
            <p:nvPr/>
          </p:nvCxnSpPr>
          <p:spPr bwMode="auto">
            <a:xfrm rot="5400000">
              <a:off x="2654135"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34"/>
            <p:cNvCxnSpPr>
              <a:cxnSpLocks noChangeShapeType="1"/>
            </p:cNvCxnSpPr>
            <p:nvPr/>
          </p:nvCxnSpPr>
          <p:spPr bwMode="auto">
            <a:xfrm rot="5400000">
              <a:off x="3295420"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35"/>
            <p:cNvCxnSpPr>
              <a:cxnSpLocks noChangeShapeType="1"/>
            </p:cNvCxnSpPr>
            <p:nvPr/>
          </p:nvCxnSpPr>
          <p:spPr bwMode="auto">
            <a:xfrm rot="5400000">
              <a:off x="3960454"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TextBox 48"/>
            <p:cNvSpPr txBox="1">
              <a:spLocks noChangeArrowheads="1"/>
            </p:cNvSpPr>
            <p:nvPr/>
          </p:nvSpPr>
          <p:spPr bwMode="auto">
            <a:xfrm>
              <a:off x="3056709" y="5414172"/>
              <a:ext cx="583632" cy="3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17.0</a:t>
              </a:r>
            </a:p>
          </p:txBody>
        </p:sp>
        <p:sp>
          <p:nvSpPr>
            <p:cNvPr id="24" name="TextBox 48"/>
            <p:cNvSpPr txBox="1">
              <a:spLocks noChangeArrowheads="1"/>
            </p:cNvSpPr>
            <p:nvPr/>
          </p:nvSpPr>
          <p:spPr bwMode="auto">
            <a:xfrm>
              <a:off x="3721741" y="5414172"/>
              <a:ext cx="583632" cy="3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17.5</a:t>
              </a:r>
            </a:p>
          </p:txBody>
        </p:sp>
        <p:sp>
          <p:nvSpPr>
            <p:cNvPr id="25" name="TextBox 48"/>
            <p:cNvSpPr txBox="1">
              <a:spLocks noChangeArrowheads="1"/>
            </p:cNvSpPr>
            <p:nvPr/>
          </p:nvSpPr>
          <p:spPr bwMode="auto">
            <a:xfrm>
              <a:off x="1704900" y="5318357"/>
              <a:ext cx="189946" cy="3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0</a:t>
              </a:r>
            </a:p>
          </p:txBody>
        </p:sp>
        <p:sp>
          <p:nvSpPr>
            <p:cNvPr id="26" name="TextBox 48"/>
            <p:cNvSpPr txBox="1">
              <a:spLocks noChangeArrowheads="1"/>
            </p:cNvSpPr>
            <p:nvPr/>
          </p:nvSpPr>
          <p:spPr bwMode="auto">
            <a:xfrm>
              <a:off x="4181791" y="5295419"/>
              <a:ext cx="1905698" cy="5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r" eaLnBrk="1" hangingPunct="1">
                <a:spcBef>
                  <a:spcPct val="0"/>
                </a:spcBef>
                <a:buFontTx/>
                <a:buNone/>
              </a:pPr>
              <a:r>
                <a:rPr lang="en-US" sz="1600" smtClean="0">
                  <a:solidFill>
                    <a:srgbClr val="000000"/>
                  </a:solidFill>
                </a:rPr>
                <a:t>Real GDP</a:t>
              </a:r>
            </a:p>
            <a:p>
              <a:pPr algn="r" eaLnBrk="1" hangingPunct="1">
                <a:spcBef>
                  <a:spcPct val="0"/>
                </a:spcBef>
                <a:buFontTx/>
                <a:buNone/>
              </a:pPr>
              <a:r>
                <a:rPr lang="en-US" sz="1600" smtClean="0">
                  <a:solidFill>
                    <a:srgbClr val="000000"/>
                  </a:solidFill>
                </a:rPr>
                <a:t> (trillions of dollars)</a:t>
              </a:r>
            </a:p>
          </p:txBody>
        </p:sp>
      </p:grpSp>
      <p:grpSp>
        <p:nvGrpSpPr>
          <p:cNvPr id="27" name="Group 58"/>
          <p:cNvGrpSpPr>
            <a:grpSpLocks/>
          </p:cNvGrpSpPr>
          <p:nvPr/>
        </p:nvGrpSpPr>
        <p:grpSpPr bwMode="auto">
          <a:xfrm>
            <a:off x="265113" y="1058863"/>
            <a:ext cx="690562" cy="2708275"/>
            <a:chOff x="710602" y="2707540"/>
            <a:chExt cx="689908" cy="2708397"/>
          </a:xfrm>
        </p:grpSpPr>
        <p:cxnSp>
          <p:nvCxnSpPr>
            <p:cNvPr id="28" name="Straight Connector 41"/>
            <p:cNvCxnSpPr>
              <a:cxnSpLocks noChangeShapeType="1"/>
            </p:cNvCxnSpPr>
            <p:nvPr/>
          </p:nvCxnSpPr>
          <p:spPr bwMode="auto">
            <a:xfrm rot="16200000" flipH="1">
              <a:off x="40758" y="4056185"/>
              <a:ext cx="2708397" cy="1110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9" name="TextBox 48"/>
            <p:cNvSpPr txBox="1">
              <a:spLocks noChangeArrowheads="1"/>
            </p:cNvSpPr>
            <p:nvPr/>
          </p:nvSpPr>
          <p:spPr bwMode="auto">
            <a:xfrm rot="-5400000">
              <a:off x="-101864" y="3581677"/>
              <a:ext cx="225895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Aggregate expenditure</a:t>
              </a:r>
            </a:p>
            <a:p>
              <a:pPr algn="l" eaLnBrk="1" hangingPunct="1">
                <a:buFontTx/>
                <a:buNone/>
              </a:pPr>
              <a:r>
                <a:rPr lang="en-US" sz="1600" smtClean="0">
                  <a:solidFill>
                    <a:srgbClr val="000000"/>
                  </a:solidFill>
                </a:rPr>
                <a:t> (trillions of dollars)</a:t>
              </a:r>
            </a:p>
          </p:txBody>
        </p:sp>
      </p:grpSp>
      <p:grpSp>
        <p:nvGrpSpPr>
          <p:cNvPr id="30" name="Group 53"/>
          <p:cNvGrpSpPr>
            <a:grpSpLocks/>
          </p:cNvGrpSpPr>
          <p:nvPr/>
        </p:nvGrpSpPr>
        <p:grpSpPr bwMode="auto">
          <a:xfrm>
            <a:off x="955675" y="1011238"/>
            <a:ext cx="2743200" cy="2760662"/>
            <a:chOff x="1401301" y="2660073"/>
            <a:chExt cx="2743188" cy="2760489"/>
          </a:xfrm>
        </p:grpSpPr>
        <p:cxnSp>
          <p:nvCxnSpPr>
            <p:cNvPr id="31" name="Straight Connector 54"/>
            <p:cNvCxnSpPr>
              <a:cxnSpLocks noChangeShapeType="1"/>
            </p:cNvCxnSpPr>
            <p:nvPr/>
          </p:nvCxnSpPr>
          <p:spPr bwMode="auto">
            <a:xfrm rot="5400000" flipH="1" flipV="1">
              <a:off x="1395359" y="2666015"/>
              <a:ext cx="2755071" cy="2743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32" name="Group 87"/>
            <p:cNvGrpSpPr>
              <a:grpSpLocks/>
            </p:cNvGrpSpPr>
            <p:nvPr/>
          </p:nvGrpSpPr>
          <p:grpSpPr bwMode="auto">
            <a:xfrm>
              <a:off x="1762963" y="4972296"/>
              <a:ext cx="575334" cy="448266"/>
              <a:chOff x="1762963" y="4972296"/>
              <a:chExt cx="575334" cy="448266"/>
            </a:xfrm>
          </p:grpSpPr>
          <p:sp>
            <p:nvSpPr>
              <p:cNvPr id="33" name="Freeform 22"/>
              <p:cNvSpPr>
                <a:spLocks/>
              </p:cNvSpPr>
              <p:nvPr/>
            </p:nvSpPr>
            <p:spPr bwMode="auto">
              <a:xfrm>
                <a:off x="1762963" y="5062117"/>
                <a:ext cx="182880" cy="358445"/>
              </a:xfrm>
              <a:custGeom>
                <a:avLst/>
                <a:gdLst>
                  <a:gd name="T0" fmla="*/ 0 w 418"/>
                  <a:gd name="T1" fmla="*/ 0 h 1033"/>
                  <a:gd name="T2" fmla="*/ 2093715506 w 418"/>
                  <a:gd name="T3" fmla="*/ 1086292910 h 1033"/>
                  <a:gd name="T4" fmla="*/ 2147483647 w 418"/>
                  <a:gd name="T5" fmla="*/ 2147483647 h 1033"/>
                  <a:gd name="T6" fmla="*/ 2147483647 w 418"/>
                  <a:gd name="T7" fmla="*/ 2147483647 h 1033"/>
                  <a:gd name="T8" fmla="*/ 2147483647 w 418"/>
                  <a:gd name="T9" fmla="*/ 2147483647 h 1033"/>
                  <a:gd name="T10" fmla="*/ 2147483647 w 418"/>
                  <a:gd name="T11" fmla="*/ 2147483647 h 1033"/>
                  <a:gd name="T12" fmla="*/ 2147483647 w 418"/>
                  <a:gd name="T13" fmla="*/ 2147483647 h 1033"/>
                  <a:gd name="T14" fmla="*/ 2147483647 w 418"/>
                  <a:gd name="T15" fmla="*/ 2147483647 h 1033"/>
                  <a:gd name="T16" fmla="*/ 2147483647 w 418"/>
                  <a:gd name="T17" fmla="*/ 2147483647 h 1033"/>
                  <a:gd name="T18" fmla="*/ 2147483647 w 418"/>
                  <a:gd name="T19" fmla="*/ 2147483647 h 1033"/>
                  <a:gd name="T20" fmla="*/ 2147483647 w 418"/>
                  <a:gd name="T21" fmla="*/ 2147483647 h 1033"/>
                  <a:gd name="T22" fmla="*/ 2147483647 w 418"/>
                  <a:gd name="T23" fmla="*/ 2147483647 h 1033"/>
                  <a:gd name="T24" fmla="*/ 2147483647 w 418"/>
                  <a:gd name="T25" fmla="*/ 2147483647 h 1033"/>
                  <a:gd name="T26" fmla="*/ 2147483647 w 418"/>
                  <a:gd name="T27" fmla="*/ 2147483647 h 1033"/>
                  <a:gd name="T28" fmla="*/ 2147483647 w 418"/>
                  <a:gd name="T29" fmla="*/ 2147483647 h 1033"/>
                  <a:gd name="T30" fmla="*/ 2147483647 w 418"/>
                  <a:gd name="T31" fmla="*/ 2147483647 h 1033"/>
                  <a:gd name="T32" fmla="*/ 2147483647 w 418"/>
                  <a:gd name="T33" fmla="*/ 2147483647 h 1033"/>
                  <a:gd name="T34" fmla="*/ 2147483647 w 418"/>
                  <a:gd name="T35" fmla="*/ 2147483647 h 1033"/>
                  <a:gd name="T36" fmla="*/ 2147483647 w 418"/>
                  <a:gd name="T37" fmla="*/ 2147483647 h 1033"/>
                  <a:gd name="T38" fmla="*/ 2147483647 w 418"/>
                  <a:gd name="T39" fmla="*/ 2147483647 h 1033"/>
                  <a:gd name="T40" fmla="*/ 2147483647 w 418"/>
                  <a:gd name="T41" fmla="*/ 2147483647 h 1033"/>
                  <a:gd name="T42" fmla="*/ 2147483647 w 418"/>
                  <a:gd name="T43" fmla="*/ 2147483647 h 1033"/>
                  <a:gd name="T44" fmla="*/ 2147483647 w 418"/>
                  <a:gd name="T45" fmla="*/ 2147483647 h 1033"/>
                  <a:gd name="T46" fmla="*/ 2147483647 w 418"/>
                  <a:gd name="T47" fmla="*/ 2147483647 h 1033"/>
                  <a:gd name="T48" fmla="*/ 2147483647 w 418"/>
                  <a:gd name="T49" fmla="*/ 2147483647 h 1033"/>
                  <a:gd name="T50" fmla="*/ 2147483647 w 418"/>
                  <a:gd name="T51" fmla="*/ 2147483647 h 1033"/>
                  <a:gd name="T52" fmla="*/ 2147483647 w 418"/>
                  <a:gd name="T53" fmla="*/ 2147483647 h 1033"/>
                  <a:gd name="T54" fmla="*/ 2147483647 w 418"/>
                  <a:gd name="T55" fmla="*/ 2147483647 h 1033"/>
                  <a:gd name="T56" fmla="*/ 2147483647 w 418"/>
                  <a:gd name="T57" fmla="*/ 2147483647 h 1033"/>
                  <a:gd name="T58" fmla="*/ 2147483647 w 418"/>
                  <a:gd name="T59" fmla="*/ 2147483647 h 1033"/>
                  <a:gd name="T60" fmla="*/ 2147483647 w 418"/>
                  <a:gd name="T61" fmla="*/ 2147483647 h 1033"/>
                  <a:gd name="T62" fmla="*/ 2147483647 w 418"/>
                  <a:gd name="T63" fmla="*/ 2147483647 h 1033"/>
                  <a:gd name="T64" fmla="*/ 2147483647 w 418"/>
                  <a:gd name="T65" fmla="*/ 2147483647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8"/>
                  <a:gd name="T100" fmla="*/ 0 h 1033"/>
                  <a:gd name="T101" fmla="*/ 418 w 418"/>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8" h="1033">
                    <a:moveTo>
                      <a:pt x="0" y="0"/>
                    </a:moveTo>
                    <a:lnTo>
                      <a:pt x="25" y="26"/>
                    </a:lnTo>
                    <a:lnTo>
                      <a:pt x="49" y="53"/>
                    </a:lnTo>
                    <a:lnTo>
                      <a:pt x="74" y="80"/>
                    </a:lnTo>
                    <a:lnTo>
                      <a:pt x="97" y="110"/>
                    </a:lnTo>
                    <a:lnTo>
                      <a:pt x="121" y="139"/>
                    </a:lnTo>
                    <a:lnTo>
                      <a:pt x="143" y="170"/>
                    </a:lnTo>
                    <a:lnTo>
                      <a:pt x="164" y="201"/>
                    </a:lnTo>
                    <a:lnTo>
                      <a:pt x="185" y="233"/>
                    </a:lnTo>
                    <a:lnTo>
                      <a:pt x="205" y="265"/>
                    </a:lnTo>
                    <a:lnTo>
                      <a:pt x="225" y="298"/>
                    </a:lnTo>
                    <a:lnTo>
                      <a:pt x="243" y="331"/>
                    </a:lnTo>
                    <a:lnTo>
                      <a:pt x="260" y="366"/>
                    </a:lnTo>
                    <a:lnTo>
                      <a:pt x="278" y="399"/>
                    </a:lnTo>
                    <a:lnTo>
                      <a:pt x="294" y="433"/>
                    </a:lnTo>
                    <a:lnTo>
                      <a:pt x="309" y="469"/>
                    </a:lnTo>
                    <a:lnTo>
                      <a:pt x="323" y="503"/>
                    </a:lnTo>
                    <a:lnTo>
                      <a:pt x="337" y="538"/>
                    </a:lnTo>
                    <a:lnTo>
                      <a:pt x="349" y="573"/>
                    </a:lnTo>
                    <a:lnTo>
                      <a:pt x="361" y="607"/>
                    </a:lnTo>
                    <a:lnTo>
                      <a:pt x="372" y="643"/>
                    </a:lnTo>
                    <a:lnTo>
                      <a:pt x="381" y="677"/>
                    </a:lnTo>
                    <a:lnTo>
                      <a:pt x="390" y="712"/>
                    </a:lnTo>
                    <a:lnTo>
                      <a:pt x="397" y="746"/>
                    </a:lnTo>
                    <a:lnTo>
                      <a:pt x="404" y="781"/>
                    </a:lnTo>
                    <a:lnTo>
                      <a:pt x="409" y="814"/>
                    </a:lnTo>
                    <a:lnTo>
                      <a:pt x="413" y="847"/>
                    </a:lnTo>
                    <a:lnTo>
                      <a:pt x="416" y="879"/>
                    </a:lnTo>
                    <a:lnTo>
                      <a:pt x="418" y="911"/>
                    </a:lnTo>
                    <a:lnTo>
                      <a:pt x="418" y="943"/>
                    </a:lnTo>
                    <a:lnTo>
                      <a:pt x="418" y="974"/>
                    </a:lnTo>
                    <a:lnTo>
                      <a:pt x="416" y="1003"/>
                    </a:lnTo>
                    <a:lnTo>
                      <a:pt x="413" y="1033"/>
                    </a:lnTo>
                  </a:path>
                </a:pathLst>
              </a:custGeom>
              <a:noFill/>
              <a:ln w="28575">
                <a:solidFill>
                  <a:srgbClr val="1F1A17"/>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itchFamily="34" charset="0"/>
                </a:endParaRPr>
              </a:p>
            </p:txBody>
          </p:sp>
          <p:sp>
            <p:nvSpPr>
              <p:cNvPr id="34" name="TextBox 48"/>
              <p:cNvSpPr txBox="1">
                <a:spLocks noChangeArrowheads="1"/>
              </p:cNvSpPr>
              <p:nvPr/>
            </p:nvSpPr>
            <p:spPr bwMode="auto">
              <a:xfrm>
                <a:off x="1844251" y="4972296"/>
                <a:ext cx="494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45°</a:t>
                </a:r>
              </a:p>
            </p:txBody>
          </p:sp>
        </p:grpSp>
      </p:grpSp>
      <p:grpSp>
        <p:nvGrpSpPr>
          <p:cNvPr id="35" name="Group 138"/>
          <p:cNvGrpSpPr>
            <a:grpSpLocks/>
          </p:cNvGrpSpPr>
          <p:nvPr/>
        </p:nvGrpSpPr>
        <p:grpSpPr bwMode="auto">
          <a:xfrm>
            <a:off x="2232025" y="1882775"/>
            <a:ext cx="336550" cy="393700"/>
            <a:chOff x="3868215" y="3629027"/>
            <a:chExt cx="336760" cy="394023"/>
          </a:xfrm>
        </p:grpSpPr>
        <p:sp>
          <p:nvSpPr>
            <p:cNvPr id="36"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37" name="TextBox 48"/>
            <p:cNvSpPr txBox="1">
              <a:spLocks noChangeArrowheads="1"/>
            </p:cNvSpPr>
            <p:nvPr/>
          </p:nvSpPr>
          <p:spPr bwMode="auto">
            <a:xfrm>
              <a:off x="3868215" y="3629027"/>
              <a:ext cx="297929" cy="3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e</a:t>
              </a:r>
            </a:p>
          </p:txBody>
        </p:sp>
      </p:grpSp>
      <p:grpSp>
        <p:nvGrpSpPr>
          <p:cNvPr id="38" name="Group 85"/>
          <p:cNvGrpSpPr>
            <a:grpSpLocks/>
          </p:cNvGrpSpPr>
          <p:nvPr/>
        </p:nvGrpSpPr>
        <p:grpSpPr bwMode="auto">
          <a:xfrm>
            <a:off x="1250950" y="1651000"/>
            <a:ext cx="3943350" cy="1508125"/>
            <a:chOff x="2505694" y="2458200"/>
            <a:chExt cx="3943709" cy="1508161"/>
          </a:xfrm>
        </p:grpSpPr>
        <p:cxnSp>
          <p:nvCxnSpPr>
            <p:cNvPr id="39" name="Straight Connector 86"/>
            <p:cNvCxnSpPr>
              <a:cxnSpLocks noChangeShapeType="1"/>
            </p:cNvCxnSpPr>
            <p:nvPr/>
          </p:nvCxnSpPr>
          <p:spPr bwMode="auto">
            <a:xfrm flipV="1">
              <a:off x="2505694" y="2458200"/>
              <a:ext cx="2897568" cy="1508161"/>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40" name="TextBox 48"/>
            <p:cNvSpPr txBox="1">
              <a:spLocks noChangeArrowheads="1"/>
            </p:cNvSpPr>
            <p:nvPr/>
          </p:nvSpPr>
          <p:spPr bwMode="auto">
            <a:xfrm>
              <a:off x="5165053" y="2548995"/>
              <a:ext cx="1284350" cy="3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AE′ (P=120)</a:t>
              </a:r>
            </a:p>
          </p:txBody>
        </p:sp>
      </p:grpSp>
      <p:grpSp>
        <p:nvGrpSpPr>
          <p:cNvPr id="41" name="Group 88"/>
          <p:cNvGrpSpPr>
            <a:grpSpLocks/>
          </p:cNvGrpSpPr>
          <p:nvPr/>
        </p:nvGrpSpPr>
        <p:grpSpPr bwMode="auto">
          <a:xfrm>
            <a:off x="1249363" y="976313"/>
            <a:ext cx="4090662" cy="1539875"/>
            <a:chOff x="2505694" y="2426118"/>
            <a:chExt cx="4092303" cy="1540243"/>
          </a:xfrm>
        </p:grpSpPr>
        <p:cxnSp>
          <p:nvCxnSpPr>
            <p:cNvPr id="42" name="Straight Connector 89"/>
            <p:cNvCxnSpPr>
              <a:cxnSpLocks noChangeShapeType="1"/>
            </p:cNvCxnSpPr>
            <p:nvPr/>
          </p:nvCxnSpPr>
          <p:spPr bwMode="auto">
            <a:xfrm flipV="1">
              <a:off x="2505694" y="2458200"/>
              <a:ext cx="2897568" cy="1508161"/>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43" name="TextBox 48"/>
            <p:cNvSpPr txBox="1">
              <a:spLocks noChangeArrowheads="1"/>
            </p:cNvSpPr>
            <p:nvPr/>
          </p:nvSpPr>
          <p:spPr bwMode="auto">
            <a:xfrm>
              <a:off x="5332400" y="2426118"/>
              <a:ext cx="1265597" cy="33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AE″(P=100)</a:t>
              </a:r>
            </a:p>
          </p:txBody>
        </p:sp>
      </p:grpSp>
      <p:grpSp>
        <p:nvGrpSpPr>
          <p:cNvPr id="44" name="Group 138"/>
          <p:cNvGrpSpPr>
            <a:grpSpLocks/>
          </p:cNvGrpSpPr>
          <p:nvPr/>
        </p:nvGrpSpPr>
        <p:grpSpPr bwMode="auto">
          <a:xfrm>
            <a:off x="2903545" y="1149350"/>
            <a:ext cx="370614" cy="441325"/>
            <a:chOff x="3856367" y="3581491"/>
            <a:chExt cx="369558" cy="441559"/>
          </a:xfrm>
        </p:grpSpPr>
        <p:sp>
          <p:nvSpPr>
            <p:cNvPr id="45"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46" name="TextBox 48"/>
            <p:cNvSpPr txBox="1">
              <a:spLocks noChangeArrowheads="1"/>
            </p:cNvSpPr>
            <p:nvPr/>
          </p:nvSpPr>
          <p:spPr bwMode="auto">
            <a:xfrm>
              <a:off x="3856367" y="3581491"/>
              <a:ext cx="369558" cy="3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grpSp>
        <p:nvGrpSpPr>
          <p:cNvPr id="47" name="Group 138"/>
          <p:cNvGrpSpPr>
            <a:grpSpLocks/>
          </p:cNvGrpSpPr>
          <p:nvPr/>
        </p:nvGrpSpPr>
        <p:grpSpPr bwMode="auto">
          <a:xfrm>
            <a:off x="1593850" y="2570163"/>
            <a:ext cx="349250" cy="346075"/>
            <a:chOff x="3856367" y="3676570"/>
            <a:chExt cx="348608" cy="346480"/>
          </a:xfrm>
        </p:grpSpPr>
        <p:sp>
          <p:nvSpPr>
            <p:cNvPr id="48"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49" name="TextBox 48"/>
            <p:cNvSpPr txBox="1">
              <a:spLocks noChangeArrowheads="1"/>
            </p:cNvSpPr>
            <p:nvPr/>
          </p:nvSpPr>
          <p:spPr bwMode="auto">
            <a:xfrm>
              <a:off x="3856367" y="3676570"/>
              <a:ext cx="336333" cy="3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cxnSp>
        <p:nvCxnSpPr>
          <p:cNvPr id="50" name="Straight Connector 49"/>
          <p:cNvCxnSpPr>
            <a:cxnSpLocks noChangeShapeType="1"/>
          </p:cNvCxnSpPr>
          <p:nvPr/>
        </p:nvCxnSpPr>
        <p:spPr bwMode="auto">
          <a:xfrm rot="5400000">
            <a:off x="2053432" y="2642394"/>
            <a:ext cx="2247900" cy="15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rot="5400000">
            <a:off x="1625600" y="5184775"/>
            <a:ext cx="1779588" cy="142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rot="5400000">
            <a:off x="978694" y="5201444"/>
            <a:ext cx="1779587"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3" name="Group 98"/>
          <p:cNvGrpSpPr>
            <a:grpSpLocks/>
          </p:cNvGrpSpPr>
          <p:nvPr/>
        </p:nvGrpSpPr>
        <p:grpSpPr bwMode="auto">
          <a:xfrm>
            <a:off x="795648" y="6083300"/>
            <a:ext cx="5462277" cy="457201"/>
            <a:chOff x="1659048" y="5250898"/>
            <a:chExt cx="5461594" cy="457203"/>
          </a:xfrm>
        </p:grpSpPr>
        <p:cxnSp>
          <p:nvCxnSpPr>
            <p:cNvPr id="54" name="Straight Connector 99"/>
            <p:cNvCxnSpPr>
              <a:cxnSpLocks noChangeShapeType="1"/>
            </p:cNvCxnSpPr>
            <p:nvPr/>
          </p:nvCxnSpPr>
          <p:spPr bwMode="auto">
            <a:xfrm flipV="1">
              <a:off x="1805050" y="5250898"/>
              <a:ext cx="4253319" cy="987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5" name="TextBox 48"/>
            <p:cNvSpPr txBox="1">
              <a:spLocks noChangeArrowheads="1"/>
            </p:cNvSpPr>
            <p:nvPr/>
          </p:nvSpPr>
          <p:spPr bwMode="auto">
            <a:xfrm>
              <a:off x="2417400" y="5369546"/>
              <a:ext cx="58374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16.5</a:t>
              </a:r>
            </a:p>
          </p:txBody>
        </p:sp>
        <p:cxnSp>
          <p:nvCxnSpPr>
            <p:cNvPr id="56" name="Straight Connector 101"/>
            <p:cNvCxnSpPr>
              <a:cxnSpLocks noChangeShapeType="1"/>
            </p:cNvCxnSpPr>
            <p:nvPr/>
          </p:nvCxnSpPr>
          <p:spPr bwMode="auto">
            <a:xfrm rot="5400000">
              <a:off x="2654135"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102"/>
            <p:cNvCxnSpPr>
              <a:cxnSpLocks noChangeShapeType="1"/>
            </p:cNvCxnSpPr>
            <p:nvPr/>
          </p:nvCxnSpPr>
          <p:spPr bwMode="auto">
            <a:xfrm rot="5400000">
              <a:off x="3295420"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103"/>
            <p:cNvCxnSpPr>
              <a:cxnSpLocks noChangeShapeType="1"/>
            </p:cNvCxnSpPr>
            <p:nvPr/>
          </p:nvCxnSpPr>
          <p:spPr bwMode="auto">
            <a:xfrm rot="5400000">
              <a:off x="3960454"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9" name="TextBox 48"/>
            <p:cNvSpPr txBox="1">
              <a:spLocks noChangeArrowheads="1"/>
            </p:cNvSpPr>
            <p:nvPr/>
          </p:nvSpPr>
          <p:spPr bwMode="auto">
            <a:xfrm>
              <a:off x="3056709" y="5369546"/>
              <a:ext cx="58374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17.0</a:t>
              </a:r>
            </a:p>
          </p:txBody>
        </p:sp>
        <p:sp>
          <p:nvSpPr>
            <p:cNvPr id="60" name="TextBox 48"/>
            <p:cNvSpPr txBox="1">
              <a:spLocks noChangeArrowheads="1"/>
            </p:cNvSpPr>
            <p:nvPr/>
          </p:nvSpPr>
          <p:spPr bwMode="auto">
            <a:xfrm>
              <a:off x="3721741" y="5369546"/>
              <a:ext cx="58374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17.5</a:t>
              </a:r>
            </a:p>
          </p:txBody>
        </p:sp>
        <p:sp>
          <p:nvSpPr>
            <p:cNvPr id="61" name="TextBox 48"/>
            <p:cNvSpPr txBox="1">
              <a:spLocks noChangeArrowheads="1"/>
            </p:cNvSpPr>
            <p:nvPr/>
          </p:nvSpPr>
          <p:spPr bwMode="auto">
            <a:xfrm>
              <a:off x="1659048" y="5295267"/>
              <a:ext cx="28497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0</a:t>
              </a:r>
            </a:p>
          </p:txBody>
        </p:sp>
        <p:sp>
          <p:nvSpPr>
            <p:cNvPr id="62" name="TextBox 48"/>
            <p:cNvSpPr txBox="1">
              <a:spLocks noChangeArrowheads="1"/>
            </p:cNvSpPr>
            <p:nvPr/>
          </p:nvSpPr>
          <p:spPr bwMode="auto">
            <a:xfrm>
              <a:off x="4238635" y="5369546"/>
              <a:ext cx="2882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r" eaLnBrk="1" hangingPunct="1">
                <a:buFontTx/>
                <a:buNone/>
              </a:pPr>
              <a:r>
                <a:rPr lang="en-US" sz="1600" smtClean="0">
                  <a:solidFill>
                    <a:srgbClr val="000000"/>
                  </a:solidFill>
                </a:rPr>
                <a:t>Real GDP (trillions of dollars)</a:t>
              </a:r>
            </a:p>
          </p:txBody>
        </p:sp>
      </p:grpSp>
      <p:cxnSp>
        <p:nvCxnSpPr>
          <p:cNvPr id="63" name="Straight Connector 62"/>
          <p:cNvCxnSpPr>
            <a:cxnSpLocks noChangeShapeType="1"/>
          </p:cNvCxnSpPr>
          <p:nvPr/>
        </p:nvCxnSpPr>
        <p:spPr bwMode="auto">
          <a:xfrm rot="5400000">
            <a:off x="2286000" y="5203826"/>
            <a:ext cx="17811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64" name="Group 153"/>
          <p:cNvGrpSpPr>
            <a:grpSpLocks/>
          </p:cNvGrpSpPr>
          <p:nvPr/>
        </p:nvGrpSpPr>
        <p:grpSpPr bwMode="auto">
          <a:xfrm>
            <a:off x="185738" y="4230688"/>
            <a:ext cx="769937" cy="1862137"/>
            <a:chOff x="416983" y="4488873"/>
            <a:chExt cx="770550" cy="1863215"/>
          </a:xfrm>
        </p:grpSpPr>
        <p:grpSp>
          <p:nvGrpSpPr>
            <p:cNvPr id="65" name="Group 108"/>
            <p:cNvGrpSpPr>
              <a:grpSpLocks/>
            </p:cNvGrpSpPr>
            <p:nvPr/>
          </p:nvGrpSpPr>
          <p:grpSpPr bwMode="auto">
            <a:xfrm>
              <a:off x="416983" y="4488873"/>
              <a:ext cx="770550" cy="1863215"/>
              <a:chOff x="632708" y="3552723"/>
              <a:chExt cx="770550" cy="1863215"/>
            </a:xfrm>
          </p:grpSpPr>
          <p:cxnSp>
            <p:nvCxnSpPr>
              <p:cNvPr id="72" name="Straight Connector 109"/>
              <p:cNvCxnSpPr>
                <a:cxnSpLocks noChangeShapeType="1"/>
              </p:cNvCxnSpPr>
              <p:nvPr/>
            </p:nvCxnSpPr>
            <p:spPr bwMode="auto">
              <a:xfrm rot="5400000">
                <a:off x="470277" y="4482957"/>
                <a:ext cx="1863215" cy="274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3" name="TextBox 48"/>
              <p:cNvSpPr txBox="1">
                <a:spLocks noChangeArrowheads="1"/>
              </p:cNvSpPr>
              <p:nvPr/>
            </p:nvSpPr>
            <p:spPr bwMode="auto">
              <a:xfrm rot="-5400000">
                <a:off x="237567" y="4430056"/>
                <a:ext cx="1128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Price level</a:t>
                </a:r>
              </a:p>
            </p:txBody>
          </p:sp>
        </p:grpSp>
        <p:cxnSp>
          <p:nvCxnSpPr>
            <p:cNvPr id="66" name="Straight Connector 132"/>
            <p:cNvCxnSpPr>
              <a:cxnSpLocks noChangeShapeType="1"/>
            </p:cNvCxnSpPr>
            <p:nvPr/>
          </p:nvCxnSpPr>
          <p:spPr bwMode="auto">
            <a:xfrm rot="10800000">
              <a:off x="1056905" y="5367649"/>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133"/>
            <p:cNvCxnSpPr>
              <a:cxnSpLocks noChangeShapeType="1"/>
            </p:cNvCxnSpPr>
            <p:nvPr/>
          </p:nvCxnSpPr>
          <p:spPr bwMode="auto">
            <a:xfrm rot="10800000">
              <a:off x="1056905" y="5793174"/>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134"/>
            <p:cNvCxnSpPr>
              <a:cxnSpLocks noChangeShapeType="1"/>
            </p:cNvCxnSpPr>
            <p:nvPr/>
          </p:nvCxnSpPr>
          <p:spPr bwMode="auto">
            <a:xfrm rot="10800000">
              <a:off x="1056905" y="4912449"/>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9" name="TextBox 48"/>
            <p:cNvSpPr txBox="1">
              <a:spLocks noChangeArrowheads="1"/>
            </p:cNvSpPr>
            <p:nvPr/>
          </p:nvSpPr>
          <p:spPr bwMode="auto">
            <a:xfrm>
              <a:off x="604427" y="4724293"/>
              <a:ext cx="526525" cy="3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120</a:t>
              </a:r>
            </a:p>
          </p:txBody>
        </p:sp>
        <p:sp>
          <p:nvSpPr>
            <p:cNvPr id="70" name="TextBox 48"/>
            <p:cNvSpPr txBox="1">
              <a:spLocks noChangeArrowheads="1"/>
            </p:cNvSpPr>
            <p:nvPr/>
          </p:nvSpPr>
          <p:spPr bwMode="auto">
            <a:xfrm>
              <a:off x="604427" y="5173573"/>
              <a:ext cx="511251" cy="3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110</a:t>
              </a:r>
            </a:p>
          </p:txBody>
        </p:sp>
        <p:sp>
          <p:nvSpPr>
            <p:cNvPr id="71" name="TextBox 48"/>
            <p:cNvSpPr txBox="1">
              <a:spLocks noChangeArrowheads="1"/>
            </p:cNvSpPr>
            <p:nvPr/>
          </p:nvSpPr>
          <p:spPr bwMode="auto">
            <a:xfrm>
              <a:off x="604427" y="5599104"/>
              <a:ext cx="526525" cy="3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100</a:t>
              </a:r>
            </a:p>
          </p:txBody>
        </p:sp>
      </p:grpSp>
      <p:cxnSp>
        <p:nvCxnSpPr>
          <p:cNvPr id="74" name="Straight Connector 73"/>
          <p:cNvCxnSpPr>
            <a:cxnSpLocks noChangeShapeType="1"/>
          </p:cNvCxnSpPr>
          <p:nvPr/>
        </p:nvCxnSpPr>
        <p:spPr bwMode="auto">
          <a:xfrm>
            <a:off x="944563" y="4657725"/>
            <a:ext cx="938212"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944563" y="5108575"/>
            <a:ext cx="1566862"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898525" y="5534025"/>
            <a:ext cx="2289175"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78" name="Group 138"/>
          <p:cNvGrpSpPr>
            <a:grpSpLocks/>
          </p:cNvGrpSpPr>
          <p:nvPr/>
        </p:nvGrpSpPr>
        <p:grpSpPr bwMode="auto">
          <a:xfrm>
            <a:off x="3117843" y="5362580"/>
            <a:ext cx="522998" cy="338554"/>
            <a:chOff x="4060026" y="3771596"/>
            <a:chExt cx="521488" cy="337566"/>
          </a:xfrm>
        </p:grpSpPr>
        <p:sp>
          <p:nvSpPr>
            <p:cNvPr id="79"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80" name="TextBox 48"/>
            <p:cNvSpPr txBox="1">
              <a:spLocks noChangeArrowheads="1"/>
            </p:cNvSpPr>
            <p:nvPr/>
          </p:nvSpPr>
          <p:spPr bwMode="auto">
            <a:xfrm>
              <a:off x="4211970" y="3771596"/>
              <a:ext cx="369544" cy="33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grpSp>
        <p:nvGrpSpPr>
          <p:cNvPr id="81" name="Group 138"/>
          <p:cNvGrpSpPr>
            <a:grpSpLocks/>
          </p:cNvGrpSpPr>
          <p:nvPr/>
        </p:nvGrpSpPr>
        <p:grpSpPr bwMode="auto">
          <a:xfrm>
            <a:off x="2436813" y="4932363"/>
            <a:ext cx="427037" cy="338137"/>
            <a:chOff x="4060026" y="3759745"/>
            <a:chExt cx="426160" cy="338737"/>
          </a:xfrm>
        </p:grpSpPr>
        <p:sp>
          <p:nvSpPr>
            <p:cNvPr id="82"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83" name="TextBox 48"/>
            <p:cNvSpPr txBox="1">
              <a:spLocks noChangeArrowheads="1"/>
            </p:cNvSpPr>
            <p:nvPr/>
          </p:nvSpPr>
          <p:spPr bwMode="auto">
            <a:xfrm>
              <a:off x="4188257" y="3759745"/>
              <a:ext cx="297929" cy="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e</a:t>
              </a:r>
            </a:p>
          </p:txBody>
        </p:sp>
      </p:grpSp>
      <p:grpSp>
        <p:nvGrpSpPr>
          <p:cNvPr id="84" name="Group 138"/>
          <p:cNvGrpSpPr>
            <a:grpSpLocks/>
          </p:cNvGrpSpPr>
          <p:nvPr/>
        </p:nvGrpSpPr>
        <p:grpSpPr bwMode="auto">
          <a:xfrm>
            <a:off x="1795463" y="4445000"/>
            <a:ext cx="449262" cy="338138"/>
            <a:chOff x="4060026" y="3747865"/>
            <a:chExt cx="447255" cy="338737"/>
          </a:xfrm>
        </p:grpSpPr>
        <p:sp>
          <p:nvSpPr>
            <p:cNvPr id="85"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86" name="TextBox 48"/>
            <p:cNvSpPr txBox="1">
              <a:spLocks noChangeArrowheads="1"/>
            </p:cNvSpPr>
            <p:nvPr/>
          </p:nvSpPr>
          <p:spPr bwMode="auto">
            <a:xfrm>
              <a:off x="4164552" y="3747865"/>
              <a:ext cx="342729" cy="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sp>
        <p:nvSpPr>
          <p:cNvPr id="87" name="TextBox 86"/>
          <p:cNvSpPr txBox="1"/>
          <p:nvPr/>
        </p:nvSpPr>
        <p:spPr>
          <a:xfrm>
            <a:off x="164063" y="843148"/>
            <a:ext cx="436338" cy="338554"/>
          </a:xfrm>
          <a:prstGeom prst="rect">
            <a:avLst/>
          </a:prstGeom>
          <a:noFill/>
        </p:spPr>
        <p:txBody>
          <a:bodyPr wrap="none" rtlCol="0">
            <a:spAutoFit/>
          </a:bodyPr>
          <a:lstStyle/>
          <a:p>
            <a:pPr>
              <a:buNone/>
            </a:pPr>
            <a:r>
              <a:rPr lang="en-US" sz="1600" i="1" dirty="0" smtClean="0"/>
              <a:t>(a)</a:t>
            </a:r>
            <a:endParaRPr lang="en-US" sz="1600" i="1" dirty="0"/>
          </a:p>
        </p:txBody>
      </p:sp>
      <p:sp>
        <p:nvSpPr>
          <p:cNvPr id="88" name="TextBox 87"/>
          <p:cNvSpPr txBox="1"/>
          <p:nvPr/>
        </p:nvSpPr>
        <p:spPr>
          <a:xfrm>
            <a:off x="150209" y="3869376"/>
            <a:ext cx="436338" cy="338554"/>
          </a:xfrm>
          <a:prstGeom prst="rect">
            <a:avLst/>
          </a:prstGeom>
          <a:noFill/>
        </p:spPr>
        <p:txBody>
          <a:bodyPr wrap="none" rtlCol="0">
            <a:spAutoFit/>
          </a:bodyPr>
          <a:lstStyle/>
          <a:p>
            <a:pPr>
              <a:buNone/>
            </a:pPr>
            <a:r>
              <a:rPr lang="en-US" sz="1600" i="1" dirty="0" smtClean="0"/>
              <a:t>(b)</a:t>
            </a:r>
            <a:endParaRPr lang="en-US" sz="1600" i="1" dirty="0"/>
          </a:p>
        </p:txBody>
      </p:sp>
    </p:spTree>
    <p:extLst>
      <p:ext uri="{BB962C8B-B14F-4D97-AF65-F5344CB8AC3E}">
        <p14:creationId xmlns:p14="http://schemas.microsoft.com/office/powerpoint/2010/main" val="18430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par>
                                <p:cTn id="35" presetID="22" presetClass="entr" presetSubtype="4"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00"/>
                                        <p:tgtEl>
                                          <p:spTgt spid="6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wipe(left)">
                                      <p:cBhvr>
                                        <p:cTn id="53" dur="500"/>
                                        <p:tgtEl>
                                          <p:spTgt spid="75"/>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wipe(left)">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500"/>
                                        <p:tgtEl>
                                          <p:spTgt spid="16"/>
                                        </p:tgtEl>
                                      </p:cBhvr>
                                    </p:animEffec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up)">
                                      <p:cBhvr>
                                        <p:cTn id="74" dur="500"/>
                                        <p:tgtEl>
                                          <p:spTgt spid="52"/>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p:stCondLst>
                              <p:cond delay="2500"/>
                            </p:stCondLst>
                            <p:childTnLst>
                              <p:par>
                                <p:cTn id="80" presetID="22" presetClass="entr" presetSubtype="8"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left)">
                                      <p:cBhvr>
                                        <p:cTn id="82" dur="500"/>
                                        <p:tgtEl>
                                          <p:spTgt spid="74"/>
                                        </p:tgtEl>
                                      </p:cBhvr>
                                    </p:animEffect>
                                  </p:childTnLst>
                                </p:cTn>
                              </p:par>
                            </p:childTnLst>
                          </p:cTn>
                        </p:par>
                        <p:par>
                          <p:cTn id="83" fill="hold">
                            <p:stCondLst>
                              <p:cond delay="3000"/>
                            </p:stCondLst>
                            <p:childTnLst>
                              <p:par>
                                <p:cTn id="84" presetID="22" presetClass="entr" presetSubtype="8" fill="hold" grpId="0" nodeType="afterEffect">
                                  <p:stCondLst>
                                    <p:cond delay="0"/>
                                  </p:stCondLst>
                                  <p:childTnLst>
                                    <p:set>
                                      <p:cBhvr>
                                        <p:cTn id="85" dur="1" fill="hold">
                                          <p:stCondLst>
                                            <p:cond delay="0"/>
                                          </p:stCondLst>
                                        </p:cTn>
                                        <p:tgtEl>
                                          <p:spTgt spid="4">
                                            <p:txEl>
                                              <p:pRg st="1" end="1"/>
                                            </p:txEl>
                                          </p:spTgt>
                                        </p:tgtEl>
                                        <p:attrNameLst>
                                          <p:attrName>style.visibility</p:attrName>
                                        </p:attrNameLst>
                                      </p:cBhvr>
                                      <p:to>
                                        <p:strVal val="visible"/>
                                      </p:to>
                                    </p:set>
                                    <p:animEffect transition="in" filter="wipe(left)">
                                      <p:cBhvr>
                                        <p:cTn id="86" dur="500"/>
                                        <p:tgtEl>
                                          <p:spTgt spid="4">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childTnLst>
                          </p:cTn>
                        </p:par>
                        <p:par>
                          <p:cTn id="96" fill="hold">
                            <p:stCondLst>
                              <p:cond delay="1000"/>
                            </p:stCondLst>
                            <p:childTnLst>
                              <p:par>
                                <p:cTn id="97" presetID="22" presetClass="entr" presetSubtype="1"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up)">
                                      <p:cBhvr>
                                        <p:cTn id="99" dur="500"/>
                                        <p:tgtEl>
                                          <p:spTgt spid="50"/>
                                        </p:tgtEl>
                                      </p:cBhvr>
                                    </p:animEffect>
                                  </p:childTnLst>
                                </p:cTn>
                              </p:par>
                            </p:childTnLst>
                          </p:cTn>
                        </p:par>
                        <p:par>
                          <p:cTn id="100" fill="hold">
                            <p:stCondLst>
                              <p:cond delay="1500"/>
                            </p:stCondLst>
                            <p:childTnLst>
                              <p:par>
                                <p:cTn id="101" presetID="22" presetClass="entr" presetSubtype="1"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par>
                          <p:cTn id="104" fill="hold">
                            <p:stCondLst>
                              <p:cond delay="2000"/>
                            </p:stCondLst>
                            <p:childTnLst>
                              <p:par>
                                <p:cTn id="105" presetID="22" presetClass="entr" presetSubtype="8" fill="hold" nodeType="after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ipe(left)">
                                      <p:cBhvr>
                                        <p:cTn id="107" dur="500"/>
                                        <p:tgtEl>
                                          <p:spTgt spid="78"/>
                                        </p:tgtEl>
                                      </p:cBhvr>
                                    </p:animEffect>
                                  </p:childTnLst>
                                </p:cTn>
                              </p:par>
                            </p:childTnLst>
                          </p:cTn>
                        </p:par>
                        <p:par>
                          <p:cTn id="108" fill="hold">
                            <p:stCondLst>
                              <p:cond delay="2500"/>
                            </p:stCondLst>
                            <p:childTnLst>
                              <p:par>
                                <p:cTn id="109" presetID="22" presetClass="entr" presetSubtype="8" fill="hold"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left)">
                                      <p:cBhvr>
                                        <p:cTn id="111" dur="500"/>
                                        <p:tgtEl>
                                          <p:spTgt spid="76"/>
                                        </p:tgtEl>
                                      </p:cBhvr>
                                    </p:animEffect>
                                  </p:childTnLst>
                                </p:cTn>
                              </p:par>
                            </p:childTnLst>
                          </p:cTn>
                        </p:par>
                        <p:par>
                          <p:cTn id="112" fill="hold">
                            <p:stCondLst>
                              <p:cond delay="3000"/>
                            </p:stCondLst>
                            <p:childTnLst>
                              <p:par>
                                <p:cTn id="113" presetID="22" presetClass="entr" presetSubtype="8" fill="hold" grpId="0" nodeType="afterEffect">
                                  <p:stCondLst>
                                    <p:cond delay="0"/>
                                  </p:stCondLst>
                                  <p:childTnLst>
                                    <p:set>
                                      <p:cBhvr>
                                        <p:cTn id="114" dur="1" fill="hold">
                                          <p:stCondLst>
                                            <p:cond delay="0"/>
                                          </p:stCondLst>
                                        </p:cTn>
                                        <p:tgtEl>
                                          <p:spTgt spid="4">
                                            <p:txEl>
                                              <p:pRg st="2" end="2"/>
                                            </p:txEl>
                                          </p:spTgt>
                                        </p:tgtEl>
                                        <p:attrNameLst>
                                          <p:attrName>style.visibility</p:attrName>
                                        </p:attrNameLst>
                                      </p:cBhvr>
                                      <p:to>
                                        <p:strVal val="visible"/>
                                      </p:to>
                                    </p:set>
                                    <p:animEffect transition="in" filter="wipe(left)">
                                      <p:cBhvr>
                                        <p:cTn id="115" dur="500"/>
                                        <p:tgtEl>
                                          <p:spTgt spid="4">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wipe(left)">
                                      <p:cBhvr>
                                        <p:cTn id="120" dur="500"/>
                                        <p:tgtEl>
                                          <p:spTgt spid="9"/>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4">
                                            <p:txEl>
                                              <p:pRg st="3" end="3"/>
                                            </p:txEl>
                                          </p:spTgt>
                                        </p:tgtEl>
                                        <p:attrNameLst>
                                          <p:attrName>style.visibility</p:attrName>
                                        </p:attrNameLst>
                                      </p:cBhvr>
                                      <p:to>
                                        <p:strVal val="visible"/>
                                      </p:to>
                                    </p:set>
                                    <p:animEffect transition="in" filter="wipe(left)">
                                      <p:cBhvr>
                                        <p:cTn id="1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Content Placeholder 2"/>
          <p:cNvSpPr>
            <a:spLocks noGrp="1"/>
          </p:cNvSpPr>
          <p:nvPr>
            <p:ph idx="1"/>
          </p:nvPr>
        </p:nvSpPr>
        <p:spPr/>
        <p:txBody>
          <a:bodyPr/>
          <a:lstStyle/>
          <a:p>
            <a:r>
              <a:rPr lang="en-US" dirty="0"/>
              <a:t>A given price level</a:t>
            </a:r>
          </a:p>
          <a:p>
            <a:pPr lvl="1"/>
            <a:r>
              <a:rPr lang="en-US" i="1" dirty="0"/>
              <a:t>AE</a:t>
            </a:r>
            <a:r>
              <a:rPr lang="en-US" dirty="0"/>
              <a:t> line – relationship between </a:t>
            </a:r>
          </a:p>
          <a:p>
            <a:pPr lvl="2"/>
            <a:r>
              <a:rPr lang="en-US" dirty="0"/>
              <a:t>Spending plans and income (real GDP)</a:t>
            </a:r>
          </a:p>
          <a:p>
            <a:r>
              <a:rPr lang="en-US" dirty="0"/>
              <a:t>Change in price level</a:t>
            </a:r>
          </a:p>
          <a:p>
            <a:pPr lvl="1"/>
            <a:r>
              <a:rPr lang="en-US" dirty="0"/>
              <a:t>Shifts </a:t>
            </a:r>
            <a:r>
              <a:rPr lang="en-US" i="1" dirty="0"/>
              <a:t>AE</a:t>
            </a:r>
            <a:r>
              <a:rPr lang="en-US" dirty="0"/>
              <a:t> line</a:t>
            </a:r>
          </a:p>
          <a:p>
            <a:pPr lvl="1"/>
            <a:r>
              <a:rPr lang="en-US" dirty="0"/>
              <a:t>Changes real GDP demanded</a:t>
            </a:r>
          </a:p>
          <a:p>
            <a:pPr lvl="1"/>
            <a:r>
              <a:rPr lang="en-US" dirty="0"/>
              <a:t>Movement along AD curve</a:t>
            </a:r>
          </a:p>
          <a:p>
            <a:r>
              <a:rPr lang="en-US" dirty="0"/>
              <a:t>A given price level</a:t>
            </a:r>
          </a:p>
          <a:p>
            <a:pPr lvl="1"/>
            <a:r>
              <a:rPr lang="en-US" dirty="0"/>
              <a:t>For changes in spending: shift </a:t>
            </a:r>
            <a:r>
              <a:rPr lang="en-US" i="1" dirty="0"/>
              <a:t>AD</a:t>
            </a:r>
            <a:r>
              <a:rPr lang="en-US" dirty="0"/>
              <a:t> curve</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79793554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10</a:t>
            </a:r>
            <a:endParaRPr lang="en-US" dirty="0"/>
          </a:p>
        </p:txBody>
      </p:sp>
      <p:sp>
        <p:nvSpPr>
          <p:cNvPr id="3" name="Text Placeholder 2"/>
          <p:cNvSpPr>
            <a:spLocks noGrp="1"/>
          </p:cNvSpPr>
          <p:nvPr>
            <p:ph type="body" sz="quarter" idx="12"/>
          </p:nvPr>
        </p:nvSpPr>
        <p:spPr/>
        <p:txBody>
          <a:bodyPr/>
          <a:lstStyle/>
          <a:p>
            <a:r>
              <a:rPr lang="en-US" dirty="0"/>
              <a:t>A Shift of the </a:t>
            </a:r>
            <a:r>
              <a:rPr lang="en-US" dirty="0" smtClean="0"/>
              <a:t>AE </a:t>
            </a:r>
            <a:r>
              <a:rPr lang="en-US" dirty="0"/>
              <a:t>Line That Shifts </a:t>
            </a:r>
            <a:r>
              <a:rPr lang="en-US" dirty="0" smtClean="0"/>
              <a:t>the AD Curve</a:t>
            </a:r>
            <a:endParaRPr lang="en-US" dirty="0"/>
          </a:p>
        </p:txBody>
      </p:sp>
      <p:sp>
        <p:nvSpPr>
          <p:cNvPr id="4" name="Text Placeholder 3"/>
          <p:cNvSpPr>
            <a:spLocks noGrp="1"/>
          </p:cNvSpPr>
          <p:nvPr>
            <p:ph type="body" sz="quarter" idx="13"/>
          </p:nvPr>
        </p:nvSpPr>
        <p:spPr>
          <a:xfrm>
            <a:off x="5391150" y="809469"/>
            <a:ext cx="3752850" cy="5592463"/>
          </a:xfrm>
        </p:spPr>
        <p:txBody>
          <a:bodyPr/>
          <a:lstStyle/>
          <a:p>
            <a:r>
              <a:rPr lang="en-US" sz="1650" i="1" dirty="0" smtClean="0">
                <a:solidFill>
                  <a:srgbClr val="000000"/>
                </a:solidFill>
              </a:rPr>
              <a:t>(a) Investment </a:t>
            </a:r>
            <a:r>
              <a:rPr lang="en-US" sz="1650" i="1" dirty="0">
                <a:solidFill>
                  <a:srgbClr val="000000"/>
                </a:solidFill>
              </a:rPr>
              <a:t>increase shifts up the aggregate expenditure </a:t>
            </a:r>
            <a:r>
              <a:rPr lang="en-US" sz="1650" i="1" dirty="0" smtClean="0">
                <a:solidFill>
                  <a:srgbClr val="000000"/>
                </a:solidFill>
              </a:rPr>
              <a:t>line</a:t>
            </a:r>
          </a:p>
          <a:p>
            <a:r>
              <a:rPr lang="en-US" sz="1650" dirty="0" smtClean="0">
                <a:solidFill>
                  <a:srgbClr val="000000"/>
                </a:solidFill>
              </a:rPr>
              <a:t>A shift of the aggregate expenditure line at a given price level shifts the aggregate demand curve. In panel (a), an increase in investment of $0.1 trillion, with the price level constant at 110, causes the aggregate expenditure line to increase from </a:t>
            </a:r>
            <a:r>
              <a:rPr lang="en-US" sz="1650" i="1" dirty="0" smtClean="0">
                <a:solidFill>
                  <a:srgbClr val="000000"/>
                </a:solidFill>
              </a:rPr>
              <a:t>C+I+G+(X-M) </a:t>
            </a:r>
            <a:r>
              <a:rPr lang="en-US" sz="1650" dirty="0" smtClean="0">
                <a:solidFill>
                  <a:srgbClr val="000000"/>
                </a:solidFill>
              </a:rPr>
              <a:t>to </a:t>
            </a:r>
            <a:r>
              <a:rPr lang="en-US" sz="1650" i="1" dirty="0" smtClean="0">
                <a:solidFill>
                  <a:srgbClr val="000000"/>
                </a:solidFill>
              </a:rPr>
              <a:t>C+I′+G+(X-M). </a:t>
            </a:r>
            <a:r>
              <a:rPr lang="en-US" sz="1650" dirty="0" smtClean="0">
                <a:solidFill>
                  <a:srgbClr val="000000"/>
                </a:solidFill>
              </a:rPr>
              <a:t>As a result, real GDP demanded increases from $14.0 trillion to $14.5 trillion. </a:t>
            </a:r>
          </a:p>
          <a:p>
            <a:endParaRPr lang="en-US" sz="1650" dirty="0" smtClean="0">
              <a:solidFill>
                <a:srgbClr val="000000"/>
              </a:solidFill>
            </a:endParaRPr>
          </a:p>
          <a:p>
            <a:r>
              <a:rPr lang="en-US" sz="1650" i="1" dirty="0" smtClean="0">
                <a:solidFill>
                  <a:srgbClr val="000000"/>
                </a:solidFill>
              </a:rPr>
              <a:t>(</a:t>
            </a:r>
            <a:r>
              <a:rPr lang="en-US" sz="1650" i="1" dirty="0">
                <a:solidFill>
                  <a:srgbClr val="000000"/>
                </a:solidFill>
              </a:rPr>
              <a:t>b) Investment increase shifts aggregate demand </a:t>
            </a:r>
            <a:r>
              <a:rPr lang="en-US" sz="1650" i="1" dirty="0" smtClean="0">
                <a:solidFill>
                  <a:srgbClr val="000000"/>
                </a:solidFill>
              </a:rPr>
              <a:t>rightward </a:t>
            </a:r>
          </a:p>
          <a:p>
            <a:r>
              <a:rPr lang="en-US" sz="1650" dirty="0" smtClean="0">
                <a:solidFill>
                  <a:srgbClr val="000000"/>
                </a:solidFill>
              </a:rPr>
              <a:t>In </a:t>
            </a:r>
            <a:r>
              <a:rPr lang="en-US" sz="1650" dirty="0">
                <a:solidFill>
                  <a:srgbClr val="000000"/>
                </a:solidFill>
              </a:rPr>
              <a:t>panel (b), the aggregate demand curve has shifted from </a:t>
            </a:r>
            <a:r>
              <a:rPr lang="en-US" sz="1650" i="1" dirty="0">
                <a:solidFill>
                  <a:srgbClr val="000000"/>
                </a:solidFill>
              </a:rPr>
              <a:t>AD</a:t>
            </a:r>
            <a:r>
              <a:rPr lang="en-US" sz="1650" dirty="0">
                <a:solidFill>
                  <a:srgbClr val="000000"/>
                </a:solidFill>
              </a:rPr>
              <a:t> out to </a:t>
            </a:r>
            <a:r>
              <a:rPr lang="en-US" sz="1650" i="1" dirty="0">
                <a:solidFill>
                  <a:srgbClr val="000000"/>
                </a:solidFill>
              </a:rPr>
              <a:t>AD′</a:t>
            </a:r>
            <a:r>
              <a:rPr lang="en-US" sz="1650" dirty="0">
                <a:solidFill>
                  <a:srgbClr val="000000"/>
                </a:solidFill>
              </a:rPr>
              <a:t>. At the prevailing price level of 110, real GDP demanded has increased by $0.5 trillion.</a:t>
            </a:r>
          </a:p>
          <a:p>
            <a:pPr marL="342900" indent="-342900">
              <a:buFontTx/>
              <a:buAutoNum type="alphaLcParenBoth"/>
            </a:pPr>
            <a:endParaRPr lang="en-US" sz="1650" dirty="0">
              <a:solidFill>
                <a:srgbClr val="000000"/>
              </a:solidFill>
            </a:endParaRPr>
          </a:p>
          <a:p>
            <a:pPr marL="342900" indent="-342900">
              <a:buAutoNum type="alphaLcParenBoth"/>
            </a:pPr>
            <a:endParaRPr lang="en-US" sz="1650" i="1" dirty="0">
              <a:solidFill>
                <a:srgbClr val="000000"/>
              </a:solidFill>
            </a:endParaRPr>
          </a:p>
          <a:p>
            <a:endParaRPr lang="en-US" sz="1650" dirty="0"/>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dirty="0"/>
          </a:p>
        </p:txBody>
      </p:sp>
      <p:sp>
        <p:nvSpPr>
          <p:cNvPr id="7" name="Rectangle 6"/>
          <p:cNvSpPr>
            <a:spLocks noChangeArrowheads="1"/>
          </p:cNvSpPr>
          <p:nvPr/>
        </p:nvSpPr>
        <p:spPr bwMode="auto">
          <a:xfrm>
            <a:off x="778788" y="4340225"/>
            <a:ext cx="4216400" cy="1719263"/>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sp>
        <p:nvSpPr>
          <p:cNvPr id="8" name="Rectangle 7"/>
          <p:cNvSpPr>
            <a:spLocks noChangeArrowheads="1"/>
          </p:cNvSpPr>
          <p:nvPr/>
        </p:nvSpPr>
        <p:spPr bwMode="auto">
          <a:xfrm>
            <a:off x="764500" y="982663"/>
            <a:ext cx="4572000" cy="2728912"/>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9" name="Group 4"/>
          <p:cNvGrpSpPr>
            <a:grpSpLocks/>
          </p:cNvGrpSpPr>
          <p:nvPr/>
        </p:nvGrpSpPr>
        <p:grpSpPr bwMode="auto">
          <a:xfrm>
            <a:off x="1574125" y="4498975"/>
            <a:ext cx="2409825" cy="1512888"/>
            <a:chOff x="1983179" y="4785755"/>
            <a:chExt cx="2408839" cy="1513257"/>
          </a:xfrm>
        </p:grpSpPr>
        <p:sp>
          <p:nvSpPr>
            <p:cNvPr id="10" name="Freeform 5"/>
            <p:cNvSpPr>
              <a:spLocks noChangeArrowheads="1"/>
            </p:cNvSpPr>
            <p:nvPr/>
          </p:nvSpPr>
          <p:spPr bwMode="auto">
            <a:xfrm>
              <a:off x="1983179" y="4785755"/>
              <a:ext cx="1979168" cy="1286073"/>
            </a:xfrm>
            <a:custGeom>
              <a:avLst/>
              <a:gdLst>
                <a:gd name="T0" fmla="*/ 0 w 2351314"/>
                <a:gd name="T1" fmla="*/ 0 h 1686296"/>
                <a:gd name="T2" fmla="*/ 572275 w 2351314"/>
                <a:gd name="T3" fmla="*/ 337483 h 1686296"/>
                <a:gd name="T4" fmla="*/ 1180317 w 2351314"/>
                <a:gd name="T5" fmla="*/ 570507 h 1686296"/>
                <a:gd name="T6" fmla="*/ 0 60000 65536"/>
                <a:gd name="T7" fmla="*/ 0 60000 65536"/>
                <a:gd name="T8" fmla="*/ 0 60000 65536"/>
                <a:gd name="T9" fmla="*/ 0 w 2351314"/>
                <a:gd name="T10" fmla="*/ 0 h 1686296"/>
                <a:gd name="T11" fmla="*/ 2351314 w 2351314"/>
                <a:gd name="T12" fmla="*/ 1686296 h 1686296"/>
              </a:gdLst>
              <a:ahLst/>
              <a:cxnLst>
                <a:cxn ang="T6">
                  <a:pos x="T0" y="T1"/>
                </a:cxn>
                <a:cxn ang="T7">
                  <a:pos x="T2" y="T3"/>
                </a:cxn>
                <a:cxn ang="T8">
                  <a:pos x="T4" y="T5"/>
                </a:cxn>
              </a:cxnLst>
              <a:rect l="T9" t="T10" r="T11" b="T12"/>
              <a:pathLst>
                <a:path w="2351314" h="1686296">
                  <a:moveTo>
                    <a:pt x="0" y="0"/>
                  </a:moveTo>
                  <a:cubicBezTo>
                    <a:pt x="374072" y="358239"/>
                    <a:pt x="483450" y="507105"/>
                    <a:pt x="1140031" y="997527"/>
                  </a:cubicBezTo>
                  <a:cubicBezTo>
                    <a:pt x="1720412" y="1433513"/>
                    <a:pt x="2351314" y="1686296"/>
                    <a:pt x="2351314" y="1686296"/>
                  </a:cubicBezTo>
                </a:path>
              </a:pathLst>
            </a:custGeom>
            <a:noFill/>
            <a:ln w="3810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Arial" pitchFamily="34" charset="0"/>
              </a:endParaRPr>
            </a:p>
          </p:txBody>
        </p:sp>
        <p:sp>
          <p:nvSpPr>
            <p:cNvPr id="11" name="TextBox 48"/>
            <p:cNvSpPr txBox="1">
              <a:spLocks noChangeArrowheads="1"/>
            </p:cNvSpPr>
            <p:nvPr/>
          </p:nvSpPr>
          <p:spPr bwMode="auto">
            <a:xfrm>
              <a:off x="3923620" y="5960458"/>
              <a:ext cx="468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AD</a:t>
              </a:r>
            </a:p>
          </p:txBody>
        </p:sp>
      </p:grpSp>
      <p:grpSp>
        <p:nvGrpSpPr>
          <p:cNvPr id="12" name="Group 7"/>
          <p:cNvGrpSpPr>
            <a:grpSpLocks/>
          </p:cNvGrpSpPr>
          <p:nvPr/>
        </p:nvGrpSpPr>
        <p:grpSpPr bwMode="auto">
          <a:xfrm>
            <a:off x="1123275" y="1281113"/>
            <a:ext cx="4117975" cy="1506537"/>
            <a:chOff x="2505694" y="2458200"/>
            <a:chExt cx="4119144" cy="1508161"/>
          </a:xfrm>
        </p:grpSpPr>
        <p:cxnSp>
          <p:nvCxnSpPr>
            <p:cNvPr id="13" name="Straight Connector 8"/>
            <p:cNvCxnSpPr>
              <a:cxnSpLocks noChangeShapeType="1"/>
            </p:cNvCxnSpPr>
            <p:nvPr/>
          </p:nvCxnSpPr>
          <p:spPr bwMode="auto">
            <a:xfrm flipV="1">
              <a:off x="2505694" y="2458200"/>
              <a:ext cx="2897568" cy="1508161"/>
            </a:xfrm>
            <a:prstGeom prst="line">
              <a:avLst/>
            </a:prstGeom>
            <a:noFill/>
            <a:ln w="38100" algn="ctr">
              <a:solidFill>
                <a:srgbClr val="000099"/>
              </a:solidFill>
              <a:round/>
              <a:headEnd/>
              <a:tailEnd/>
            </a:ln>
            <a:extLst>
              <a:ext uri="{909E8E84-426E-40DD-AFC4-6F175D3DCCD1}">
                <a14:hiddenFill xmlns:a14="http://schemas.microsoft.com/office/drawing/2010/main">
                  <a:noFill/>
                </a14:hiddenFill>
              </a:ext>
            </a:extLst>
          </p:spPr>
        </p:cxnSp>
        <p:sp>
          <p:nvSpPr>
            <p:cNvPr id="14" name="TextBox 48"/>
            <p:cNvSpPr txBox="1">
              <a:spLocks noChangeArrowheads="1"/>
            </p:cNvSpPr>
            <p:nvPr/>
          </p:nvSpPr>
          <p:spPr bwMode="auto">
            <a:xfrm>
              <a:off x="5199448" y="2538346"/>
              <a:ext cx="1425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C+I+G+(X-M)</a:t>
              </a:r>
            </a:p>
          </p:txBody>
        </p:sp>
      </p:grpSp>
      <p:cxnSp>
        <p:nvCxnSpPr>
          <p:cNvPr id="15" name="Straight Connector 14"/>
          <p:cNvCxnSpPr>
            <a:cxnSpLocks noChangeShapeType="1"/>
          </p:cNvCxnSpPr>
          <p:nvPr/>
        </p:nvCxnSpPr>
        <p:spPr bwMode="auto">
          <a:xfrm rot="5400000">
            <a:off x="1544757" y="2937669"/>
            <a:ext cx="157956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16" name="Group 15"/>
          <p:cNvGrpSpPr>
            <a:grpSpLocks/>
          </p:cNvGrpSpPr>
          <p:nvPr/>
        </p:nvGrpSpPr>
        <p:grpSpPr bwMode="auto">
          <a:xfrm>
            <a:off x="555280" y="3727450"/>
            <a:ext cx="4785983" cy="679450"/>
            <a:chOff x="1593959" y="5249210"/>
            <a:chExt cx="4784609" cy="680229"/>
          </a:xfrm>
        </p:grpSpPr>
        <p:cxnSp>
          <p:nvCxnSpPr>
            <p:cNvPr id="17" name="Straight Connector 13"/>
            <p:cNvCxnSpPr>
              <a:cxnSpLocks noChangeShapeType="1"/>
            </p:cNvCxnSpPr>
            <p:nvPr/>
          </p:nvCxnSpPr>
          <p:spPr bwMode="auto">
            <a:xfrm flipV="1">
              <a:off x="1805050" y="5249210"/>
              <a:ext cx="4573518" cy="1156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6"/>
            <p:cNvCxnSpPr>
              <a:cxnSpLocks noChangeShapeType="1"/>
            </p:cNvCxnSpPr>
            <p:nvPr/>
          </p:nvCxnSpPr>
          <p:spPr bwMode="auto">
            <a:xfrm rot="5400000">
              <a:off x="3295420"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7"/>
            <p:cNvCxnSpPr>
              <a:cxnSpLocks noChangeShapeType="1"/>
            </p:cNvCxnSpPr>
            <p:nvPr/>
          </p:nvCxnSpPr>
          <p:spPr bwMode="auto">
            <a:xfrm rot="5400000">
              <a:off x="3960454"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 name="TextBox 48"/>
            <p:cNvSpPr txBox="1">
              <a:spLocks noChangeArrowheads="1"/>
            </p:cNvSpPr>
            <p:nvPr/>
          </p:nvSpPr>
          <p:spPr bwMode="auto">
            <a:xfrm>
              <a:off x="3056709" y="5414172"/>
              <a:ext cx="583646" cy="3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17.0</a:t>
              </a:r>
            </a:p>
          </p:txBody>
        </p:sp>
        <p:sp>
          <p:nvSpPr>
            <p:cNvPr id="21" name="TextBox 48"/>
            <p:cNvSpPr txBox="1">
              <a:spLocks noChangeArrowheads="1"/>
            </p:cNvSpPr>
            <p:nvPr/>
          </p:nvSpPr>
          <p:spPr bwMode="auto">
            <a:xfrm>
              <a:off x="3721741" y="5414172"/>
              <a:ext cx="583646" cy="3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17.5</a:t>
              </a:r>
            </a:p>
          </p:txBody>
        </p:sp>
        <p:sp>
          <p:nvSpPr>
            <p:cNvPr id="22" name="TextBox 48"/>
            <p:cNvSpPr txBox="1">
              <a:spLocks noChangeArrowheads="1"/>
            </p:cNvSpPr>
            <p:nvPr/>
          </p:nvSpPr>
          <p:spPr bwMode="auto">
            <a:xfrm>
              <a:off x="1593959" y="5274392"/>
              <a:ext cx="298480" cy="3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0</a:t>
              </a:r>
            </a:p>
          </p:txBody>
        </p:sp>
        <p:sp>
          <p:nvSpPr>
            <p:cNvPr id="23" name="TextBox 48"/>
            <p:cNvSpPr txBox="1">
              <a:spLocks noChangeArrowheads="1"/>
            </p:cNvSpPr>
            <p:nvPr/>
          </p:nvSpPr>
          <p:spPr bwMode="auto">
            <a:xfrm>
              <a:off x="4181197" y="5295419"/>
              <a:ext cx="1906291"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r" eaLnBrk="1" hangingPunct="1">
                <a:buFontTx/>
                <a:buNone/>
              </a:pPr>
              <a:r>
                <a:rPr lang="en-US" sz="1600" smtClean="0">
                  <a:solidFill>
                    <a:srgbClr val="000000"/>
                  </a:solidFill>
                </a:rPr>
                <a:t>Real GDP</a:t>
              </a:r>
            </a:p>
            <a:p>
              <a:pPr algn="r" eaLnBrk="1" hangingPunct="1">
                <a:buFontTx/>
                <a:buNone/>
              </a:pPr>
              <a:r>
                <a:rPr lang="en-US" sz="1600" smtClean="0">
                  <a:solidFill>
                    <a:srgbClr val="000000"/>
                  </a:solidFill>
                </a:rPr>
                <a:t> (trillions of dollars)</a:t>
              </a:r>
            </a:p>
          </p:txBody>
        </p:sp>
      </p:grpSp>
      <p:grpSp>
        <p:nvGrpSpPr>
          <p:cNvPr id="24" name="Group 22"/>
          <p:cNvGrpSpPr>
            <a:grpSpLocks/>
          </p:cNvGrpSpPr>
          <p:nvPr/>
        </p:nvGrpSpPr>
        <p:grpSpPr bwMode="auto">
          <a:xfrm>
            <a:off x="88225" y="1030288"/>
            <a:ext cx="690563" cy="2708275"/>
            <a:chOff x="710602" y="2707540"/>
            <a:chExt cx="689908" cy="2708397"/>
          </a:xfrm>
        </p:grpSpPr>
        <p:cxnSp>
          <p:nvCxnSpPr>
            <p:cNvPr id="25" name="Straight Connector 23"/>
            <p:cNvCxnSpPr>
              <a:cxnSpLocks noChangeShapeType="1"/>
            </p:cNvCxnSpPr>
            <p:nvPr/>
          </p:nvCxnSpPr>
          <p:spPr bwMode="auto">
            <a:xfrm rot="16200000" flipH="1">
              <a:off x="40758" y="4056185"/>
              <a:ext cx="2708397" cy="1110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6" name="TextBox 48"/>
            <p:cNvSpPr txBox="1">
              <a:spLocks noChangeArrowheads="1"/>
            </p:cNvSpPr>
            <p:nvPr/>
          </p:nvSpPr>
          <p:spPr bwMode="auto">
            <a:xfrm rot="-5400000">
              <a:off x="-101864" y="3581677"/>
              <a:ext cx="225895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Aggregate expenditure</a:t>
              </a:r>
            </a:p>
            <a:p>
              <a:pPr algn="l" eaLnBrk="1" hangingPunct="1">
                <a:buFontTx/>
                <a:buNone/>
              </a:pPr>
              <a:r>
                <a:rPr lang="en-US" sz="1600" smtClean="0">
                  <a:solidFill>
                    <a:srgbClr val="000000"/>
                  </a:solidFill>
                </a:rPr>
                <a:t> (trillions of dollars)</a:t>
              </a:r>
            </a:p>
          </p:txBody>
        </p:sp>
      </p:grpSp>
      <p:grpSp>
        <p:nvGrpSpPr>
          <p:cNvPr id="27" name="Group 25"/>
          <p:cNvGrpSpPr>
            <a:grpSpLocks/>
          </p:cNvGrpSpPr>
          <p:nvPr/>
        </p:nvGrpSpPr>
        <p:grpSpPr bwMode="auto">
          <a:xfrm>
            <a:off x="778788" y="982663"/>
            <a:ext cx="2743200" cy="2760662"/>
            <a:chOff x="1401301" y="2660073"/>
            <a:chExt cx="2743188" cy="2760489"/>
          </a:xfrm>
        </p:grpSpPr>
        <p:cxnSp>
          <p:nvCxnSpPr>
            <p:cNvPr id="28" name="Straight Connector 26"/>
            <p:cNvCxnSpPr>
              <a:cxnSpLocks noChangeShapeType="1"/>
            </p:cNvCxnSpPr>
            <p:nvPr/>
          </p:nvCxnSpPr>
          <p:spPr bwMode="auto">
            <a:xfrm rot="5400000" flipH="1" flipV="1">
              <a:off x="1395359" y="2666015"/>
              <a:ext cx="2755071" cy="27431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29" name="Group 87"/>
            <p:cNvGrpSpPr>
              <a:grpSpLocks/>
            </p:cNvGrpSpPr>
            <p:nvPr/>
          </p:nvGrpSpPr>
          <p:grpSpPr bwMode="auto">
            <a:xfrm>
              <a:off x="1762963" y="4972296"/>
              <a:ext cx="575334" cy="448266"/>
              <a:chOff x="1762963" y="4972296"/>
              <a:chExt cx="575334" cy="448266"/>
            </a:xfrm>
          </p:grpSpPr>
          <p:sp>
            <p:nvSpPr>
              <p:cNvPr id="30" name="Freeform 22"/>
              <p:cNvSpPr>
                <a:spLocks/>
              </p:cNvSpPr>
              <p:nvPr/>
            </p:nvSpPr>
            <p:spPr bwMode="auto">
              <a:xfrm>
                <a:off x="1762963" y="5062117"/>
                <a:ext cx="182880" cy="358445"/>
              </a:xfrm>
              <a:custGeom>
                <a:avLst/>
                <a:gdLst>
                  <a:gd name="T0" fmla="*/ 0 w 418"/>
                  <a:gd name="T1" fmla="*/ 0 h 1033"/>
                  <a:gd name="T2" fmla="*/ 2093715506 w 418"/>
                  <a:gd name="T3" fmla="*/ 1086292910 h 1033"/>
                  <a:gd name="T4" fmla="*/ 2147483647 w 418"/>
                  <a:gd name="T5" fmla="*/ 2147483647 h 1033"/>
                  <a:gd name="T6" fmla="*/ 2147483647 w 418"/>
                  <a:gd name="T7" fmla="*/ 2147483647 h 1033"/>
                  <a:gd name="T8" fmla="*/ 2147483647 w 418"/>
                  <a:gd name="T9" fmla="*/ 2147483647 h 1033"/>
                  <a:gd name="T10" fmla="*/ 2147483647 w 418"/>
                  <a:gd name="T11" fmla="*/ 2147483647 h 1033"/>
                  <a:gd name="T12" fmla="*/ 2147483647 w 418"/>
                  <a:gd name="T13" fmla="*/ 2147483647 h 1033"/>
                  <a:gd name="T14" fmla="*/ 2147483647 w 418"/>
                  <a:gd name="T15" fmla="*/ 2147483647 h 1033"/>
                  <a:gd name="T16" fmla="*/ 2147483647 w 418"/>
                  <a:gd name="T17" fmla="*/ 2147483647 h 1033"/>
                  <a:gd name="T18" fmla="*/ 2147483647 w 418"/>
                  <a:gd name="T19" fmla="*/ 2147483647 h 1033"/>
                  <a:gd name="T20" fmla="*/ 2147483647 w 418"/>
                  <a:gd name="T21" fmla="*/ 2147483647 h 1033"/>
                  <a:gd name="T22" fmla="*/ 2147483647 w 418"/>
                  <a:gd name="T23" fmla="*/ 2147483647 h 1033"/>
                  <a:gd name="T24" fmla="*/ 2147483647 w 418"/>
                  <a:gd name="T25" fmla="*/ 2147483647 h 1033"/>
                  <a:gd name="T26" fmla="*/ 2147483647 w 418"/>
                  <a:gd name="T27" fmla="*/ 2147483647 h 1033"/>
                  <a:gd name="T28" fmla="*/ 2147483647 w 418"/>
                  <a:gd name="T29" fmla="*/ 2147483647 h 1033"/>
                  <a:gd name="T30" fmla="*/ 2147483647 w 418"/>
                  <a:gd name="T31" fmla="*/ 2147483647 h 1033"/>
                  <a:gd name="T32" fmla="*/ 2147483647 w 418"/>
                  <a:gd name="T33" fmla="*/ 2147483647 h 1033"/>
                  <a:gd name="T34" fmla="*/ 2147483647 w 418"/>
                  <a:gd name="T35" fmla="*/ 2147483647 h 1033"/>
                  <a:gd name="T36" fmla="*/ 2147483647 w 418"/>
                  <a:gd name="T37" fmla="*/ 2147483647 h 1033"/>
                  <a:gd name="T38" fmla="*/ 2147483647 w 418"/>
                  <a:gd name="T39" fmla="*/ 2147483647 h 1033"/>
                  <a:gd name="T40" fmla="*/ 2147483647 w 418"/>
                  <a:gd name="T41" fmla="*/ 2147483647 h 1033"/>
                  <a:gd name="T42" fmla="*/ 2147483647 w 418"/>
                  <a:gd name="T43" fmla="*/ 2147483647 h 1033"/>
                  <a:gd name="T44" fmla="*/ 2147483647 w 418"/>
                  <a:gd name="T45" fmla="*/ 2147483647 h 1033"/>
                  <a:gd name="T46" fmla="*/ 2147483647 w 418"/>
                  <a:gd name="T47" fmla="*/ 2147483647 h 1033"/>
                  <a:gd name="T48" fmla="*/ 2147483647 w 418"/>
                  <a:gd name="T49" fmla="*/ 2147483647 h 1033"/>
                  <a:gd name="T50" fmla="*/ 2147483647 w 418"/>
                  <a:gd name="T51" fmla="*/ 2147483647 h 1033"/>
                  <a:gd name="T52" fmla="*/ 2147483647 w 418"/>
                  <a:gd name="T53" fmla="*/ 2147483647 h 1033"/>
                  <a:gd name="T54" fmla="*/ 2147483647 w 418"/>
                  <a:gd name="T55" fmla="*/ 2147483647 h 1033"/>
                  <a:gd name="T56" fmla="*/ 2147483647 w 418"/>
                  <a:gd name="T57" fmla="*/ 2147483647 h 1033"/>
                  <a:gd name="T58" fmla="*/ 2147483647 w 418"/>
                  <a:gd name="T59" fmla="*/ 2147483647 h 1033"/>
                  <a:gd name="T60" fmla="*/ 2147483647 w 418"/>
                  <a:gd name="T61" fmla="*/ 2147483647 h 1033"/>
                  <a:gd name="T62" fmla="*/ 2147483647 w 418"/>
                  <a:gd name="T63" fmla="*/ 2147483647 h 1033"/>
                  <a:gd name="T64" fmla="*/ 2147483647 w 418"/>
                  <a:gd name="T65" fmla="*/ 2147483647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8"/>
                  <a:gd name="T100" fmla="*/ 0 h 1033"/>
                  <a:gd name="T101" fmla="*/ 418 w 418"/>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8" h="1033">
                    <a:moveTo>
                      <a:pt x="0" y="0"/>
                    </a:moveTo>
                    <a:lnTo>
                      <a:pt x="25" y="26"/>
                    </a:lnTo>
                    <a:lnTo>
                      <a:pt x="49" y="53"/>
                    </a:lnTo>
                    <a:lnTo>
                      <a:pt x="74" y="80"/>
                    </a:lnTo>
                    <a:lnTo>
                      <a:pt x="97" y="110"/>
                    </a:lnTo>
                    <a:lnTo>
                      <a:pt x="121" y="139"/>
                    </a:lnTo>
                    <a:lnTo>
                      <a:pt x="143" y="170"/>
                    </a:lnTo>
                    <a:lnTo>
                      <a:pt x="164" y="201"/>
                    </a:lnTo>
                    <a:lnTo>
                      <a:pt x="185" y="233"/>
                    </a:lnTo>
                    <a:lnTo>
                      <a:pt x="205" y="265"/>
                    </a:lnTo>
                    <a:lnTo>
                      <a:pt x="225" y="298"/>
                    </a:lnTo>
                    <a:lnTo>
                      <a:pt x="243" y="331"/>
                    </a:lnTo>
                    <a:lnTo>
                      <a:pt x="260" y="366"/>
                    </a:lnTo>
                    <a:lnTo>
                      <a:pt x="278" y="399"/>
                    </a:lnTo>
                    <a:lnTo>
                      <a:pt x="294" y="433"/>
                    </a:lnTo>
                    <a:lnTo>
                      <a:pt x="309" y="469"/>
                    </a:lnTo>
                    <a:lnTo>
                      <a:pt x="323" y="503"/>
                    </a:lnTo>
                    <a:lnTo>
                      <a:pt x="337" y="538"/>
                    </a:lnTo>
                    <a:lnTo>
                      <a:pt x="349" y="573"/>
                    </a:lnTo>
                    <a:lnTo>
                      <a:pt x="361" y="607"/>
                    </a:lnTo>
                    <a:lnTo>
                      <a:pt x="372" y="643"/>
                    </a:lnTo>
                    <a:lnTo>
                      <a:pt x="381" y="677"/>
                    </a:lnTo>
                    <a:lnTo>
                      <a:pt x="390" y="712"/>
                    </a:lnTo>
                    <a:lnTo>
                      <a:pt x="397" y="746"/>
                    </a:lnTo>
                    <a:lnTo>
                      <a:pt x="404" y="781"/>
                    </a:lnTo>
                    <a:lnTo>
                      <a:pt x="409" y="814"/>
                    </a:lnTo>
                    <a:lnTo>
                      <a:pt x="413" y="847"/>
                    </a:lnTo>
                    <a:lnTo>
                      <a:pt x="416" y="879"/>
                    </a:lnTo>
                    <a:lnTo>
                      <a:pt x="418" y="911"/>
                    </a:lnTo>
                    <a:lnTo>
                      <a:pt x="418" y="943"/>
                    </a:lnTo>
                    <a:lnTo>
                      <a:pt x="418" y="974"/>
                    </a:lnTo>
                    <a:lnTo>
                      <a:pt x="416" y="1003"/>
                    </a:lnTo>
                    <a:lnTo>
                      <a:pt x="413" y="1033"/>
                    </a:lnTo>
                  </a:path>
                </a:pathLst>
              </a:custGeom>
              <a:noFill/>
              <a:ln w="28575">
                <a:solidFill>
                  <a:srgbClr val="1F1A17"/>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itchFamily="34" charset="0"/>
                </a:endParaRPr>
              </a:p>
            </p:txBody>
          </p:sp>
          <p:sp>
            <p:nvSpPr>
              <p:cNvPr id="31" name="TextBox 48"/>
              <p:cNvSpPr txBox="1">
                <a:spLocks noChangeArrowheads="1"/>
              </p:cNvSpPr>
              <p:nvPr/>
            </p:nvSpPr>
            <p:spPr bwMode="auto">
              <a:xfrm>
                <a:off x="1844251" y="4972296"/>
                <a:ext cx="494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45°</a:t>
                </a:r>
              </a:p>
            </p:txBody>
          </p:sp>
        </p:grpSp>
      </p:grpSp>
      <p:grpSp>
        <p:nvGrpSpPr>
          <p:cNvPr id="32" name="Group 138"/>
          <p:cNvGrpSpPr>
            <a:grpSpLocks/>
          </p:cNvGrpSpPr>
          <p:nvPr/>
        </p:nvGrpSpPr>
        <p:grpSpPr bwMode="auto">
          <a:xfrm>
            <a:off x="2250400" y="2098675"/>
            <a:ext cx="392113" cy="371475"/>
            <a:chOff x="4060026" y="3886463"/>
            <a:chExt cx="392510" cy="371469"/>
          </a:xfrm>
        </p:grpSpPr>
        <p:sp>
          <p:nvSpPr>
            <p:cNvPr id="33"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34" name="TextBox 48"/>
            <p:cNvSpPr txBox="1">
              <a:spLocks noChangeArrowheads="1"/>
            </p:cNvSpPr>
            <p:nvPr/>
          </p:nvSpPr>
          <p:spPr bwMode="auto">
            <a:xfrm>
              <a:off x="4154607" y="3919197"/>
              <a:ext cx="297929" cy="3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e</a:t>
              </a:r>
            </a:p>
          </p:txBody>
        </p:sp>
      </p:grpSp>
      <p:grpSp>
        <p:nvGrpSpPr>
          <p:cNvPr id="35" name="Group 36"/>
          <p:cNvGrpSpPr>
            <a:grpSpLocks/>
          </p:cNvGrpSpPr>
          <p:nvPr/>
        </p:nvGrpSpPr>
        <p:grpSpPr bwMode="auto">
          <a:xfrm>
            <a:off x="1072475" y="981075"/>
            <a:ext cx="4357688" cy="1506538"/>
            <a:chOff x="2505694" y="2458200"/>
            <a:chExt cx="4358817" cy="1508161"/>
          </a:xfrm>
        </p:grpSpPr>
        <p:cxnSp>
          <p:nvCxnSpPr>
            <p:cNvPr id="36" name="Straight Connector 37"/>
            <p:cNvCxnSpPr>
              <a:cxnSpLocks noChangeShapeType="1"/>
            </p:cNvCxnSpPr>
            <p:nvPr/>
          </p:nvCxnSpPr>
          <p:spPr bwMode="auto">
            <a:xfrm flipV="1">
              <a:off x="2505694" y="2458200"/>
              <a:ext cx="2897568" cy="1508161"/>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37" name="TextBox 48"/>
            <p:cNvSpPr txBox="1">
              <a:spLocks noChangeArrowheads="1"/>
            </p:cNvSpPr>
            <p:nvPr/>
          </p:nvSpPr>
          <p:spPr bwMode="auto">
            <a:xfrm>
              <a:off x="5400649" y="2467077"/>
              <a:ext cx="1463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C+I′+G+(X-M)</a:t>
              </a:r>
            </a:p>
          </p:txBody>
        </p:sp>
      </p:grpSp>
      <p:grpSp>
        <p:nvGrpSpPr>
          <p:cNvPr id="38" name="Group 138"/>
          <p:cNvGrpSpPr>
            <a:grpSpLocks/>
          </p:cNvGrpSpPr>
          <p:nvPr/>
        </p:nvGrpSpPr>
        <p:grpSpPr bwMode="auto">
          <a:xfrm>
            <a:off x="2726650" y="1120775"/>
            <a:ext cx="349250" cy="441325"/>
            <a:chOff x="3856367" y="3581491"/>
            <a:chExt cx="348608" cy="441559"/>
          </a:xfrm>
        </p:grpSpPr>
        <p:sp>
          <p:nvSpPr>
            <p:cNvPr id="39"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itchFamily="34" charset="0"/>
              </a:endParaRPr>
            </a:p>
          </p:txBody>
        </p:sp>
        <p:sp>
          <p:nvSpPr>
            <p:cNvPr id="40" name="TextBox 48"/>
            <p:cNvSpPr txBox="1">
              <a:spLocks noChangeArrowheads="1"/>
            </p:cNvSpPr>
            <p:nvPr/>
          </p:nvSpPr>
          <p:spPr bwMode="auto">
            <a:xfrm>
              <a:off x="3856367" y="3581491"/>
              <a:ext cx="336333" cy="3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cxnSp>
        <p:nvCxnSpPr>
          <p:cNvPr id="41" name="Straight Connector 40"/>
          <p:cNvCxnSpPr>
            <a:cxnSpLocks noChangeShapeType="1"/>
          </p:cNvCxnSpPr>
          <p:nvPr/>
        </p:nvCxnSpPr>
        <p:spPr bwMode="auto">
          <a:xfrm rot="5400000">
            <a:off x="1876544" y="2613819"/>
            <a:ext cx="2247900"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rot="5400000">
            <a:off x="1448713" y="5156200"/>
            <a:ext cx="1779588" cy="142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3" name="Group 48"/>
          <p:cNvGrpSpPr>
            <a:grpSpLocks/>
          </p:cNvGrpSpPr>
          <p:nvPr/>
        </p:nvGrpSpPr>
        <p:grpSpPr bwMode="auto">
          <a:xfrm>
            <a:off x="589319" y="6054725"/>
            <a:ext cx="5491719" cy="457201"/>
            <a:chOff x="1629609" y="5250898"/>
            <a:chExt cx="5491033" cy="457203"/>
          </a:xfrm>
        </p:grpSpPr>
        <p:cxnSp>
          <p:nvCxnSpPr>
            <p:cNvPr id="44" name="Straight Connector 49"/>
            <p:cNvCxnSpPr>
              <a:cxnSpLocks noChangeShapeType="1"/>
            </p:cNvCxnSpPr>
            <p:nvPr/>
          </p:nvCxnSpPr>
          <p:spPr bwMode="auto">
            <a:xfrm flipV="1">
              <a:off x="1805050" y="5250898"/>
              <a:ext cx="4253319" cy="987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52"/>
            <p:cNvCxnSpPr>
              <a:cxnSpLocks noChangeShapeType="1"/>
            </p:cNvCxnSpPr>
            <p:nvPr/>
          </p:nvCxnSpPr>
          <p:spPr bwMode="auto">
            <a:xfrm rot="5400000">
              <a:off x="3295420"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53"/>
            <p:cNvCxnSpPr>
              <a:cxnSpLocks noChangeShapeType="1"/>
            </p:cNvCxnSpPr>
            <p:nvPr/>
          </p:nvCxnSpPr>
          <p:spPr bwMode="auto">
            <a:xfrm rot="5400000">
              <a:off x="3960454" y="5337958"/>
              <a:ext cx="154379"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 name="TextBox 48"/>
            <p:cNvSpPr txBox="1">
              <a:spLocks noChangeArrowheads="1"/>
            </p:cNvSpPr>
            <p:nvPr/>
          </p:nvSpPr>
          <p:spPr bwMode="auto">
            <a:xfrm>
              <a:off x="3056709" y="5369546"/>
              <a:ext cx="58374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17.0</a:t>
              </a:r>
            </a:p>
          </p:txBody>
        </p:sp>
        <p:sp>
          <p:nvSpPr>
            <p:cNvPr id="48" name="TextBox 48"/>
            <p:cNvSpPr txBox="1">
              <a:spLocks noChangeArrowheads="1"/>
            </p:cNvSpPr>
            <p:nvPr/>
          </p:nvSpPr>
          <p:spPr bwMode="auto">
            <a:xfrm>
              <a:off x="3721741" y="5369546"/>
              <a:ext cx="58374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17.5</a:t>
              </a:r>
            </a:p>
          </p:txBody>
        </p:sp>
        <p:sp>
          <p:nvSpPr>
            <p:cNvPr id="49" name="TextBox 48"/>
            <p:cNvSpPr txBox="1">
              <a:spLocks noChangeArrowheads="1"/>
            </p:cNvSpPr>
            <p:nvPr/>
          </p:nvSpPr>
          <p:spPr bwMode="auto">
            <a:xfrm>
              <a:off x="1629609" y="527454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dirty="0" smtClean="0">
                  <a:solidFill>
                    <a:srgbClr val="000000"/>
                  </a:solidFill>
                </a:rPr>
                <a:t>0</a:t>
              </a:r>
            </a:p>
          </p:txBody>
        </p:sp>
        <p:sp>
          <p:nvSpPr>
            <p:cNvPr id="50" name="TextBox 48"/>
            <p:cNvSpPr txBox="1">
              <a:spLocks noChangeArrowheads="1"/>
            </p:cNvSpPr>
            <p:nvPr/>
          </p:nvSpPr>
          <p:spPr bwMode="auto">
            <a:xfrm>
              <a:off x="4238635" y="5369546"/>
              <a:ext cx="2882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r" eaLnBrk="1" hangingPunct="1">
                <a:buFontTx/>
                <a:buNone/>
              </a:pPr>
              <a:r>
                <a:rPr lang="en-US" sz="1600" smtClean="0">
                  <a:solidFill>
                    <a:srgbClr val="000000"/>
                  </a:solidFill>
                </a:rPr>
                <a:t>Real GDP (trillions of dollars)</a:t>
              </a:r>
            </a:p>
          </p:txBody>
        </p:sp>
      </p:grpSp>
      <p:cxnSp>
        <p:nvCxnSpPr>
          <p:cNvPr id="51" name="Straight Connector 50"/>
          <p:cNvCxnSpPr>
            <a:cxnSpLocks noChangeShapeType="1"/>
          </p:cNvCxnSpPr>
          <p:nvPr/>
        </p:nvCxnSpPr>
        <p:spPr bwMode="auto">
          <a:xfrm rot="5400000">
            <a:off x="2109112" y="5175251"/>
            <a:ext cx="17811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52" name="Group 68"/>
          <p:cNvGrpSpPr>
            <a:grpSpLocks/>
          </p:cNvGrpSpPr>
          <p:nvPr/>
        </p:nvGrpSpPr>
        <p:grpSpPr bwMode="auto">
          <a:xfrm>
            <a:off x="8850" y="4202113"/>
            <a:ext cx="769938" cy="1862137"/>
            <a:chOff x="416983" y="4488873"/>
            <a:chExt cx="770550" cy="1863215"/>
          </a:xfrm>
        </p:grpSpPr>
        <p:grpSp>
          <p:nvGrpSpPr>
            <p:cNvPr id="53" name="Group 108"/>
            <p:cNvGrpSpPr>
              <a:grpSpLocks/>
            </p:cNvGrpSpPr>
            <p:nvPr/>
          </p:nvGrpSpPr>
          <p:grpSpPr bwMode="auto">
            <a:xfrm>
              <a:off x="416983" y="4488873"/>
              <a:ext cx="770550" cy="1863215"/>
              <a:chOff x="632708" y="3552723"/>
              <a:chExt cx="770550" cy="1863215"/>
            </a:xfrm>
          </p:grpSpPr>
          <p:cxnSp>
            <p:nvCxnSpPr>
              <p:cNvPr id="56" name="Straight Connector 76"/>
              <p:cNvCxnSpPr>
                <a:cxnSpLocks noChangeShapeType="1"/>
              </p:cNvCxnSpPr>
              <p:nvPr/>
            </p:nvCxnSpPr>
            <p:spPr bwMode="auto">
              <a:xfrm rot="5400000">
                <a:off x="470277" y="4482957"/>
                <a:ext cx="1863215" cy="274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7" name="TextBox 48"/>
              <p:cNvSpPr txBox="1">
                <a:spLocks noChangeArrowheads="1"/>
              </p:cNvSpPr>
              <p:nvPr/>
            </p:nvSpPr>
            <p:spPr bwMode="auto">
              <a:xfrm rot="-5400000">
                <a:off x="237567" y="4430056"/>
                <a:ext cx="1128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Price level</a:t>
                </a:r>
              </a:p>
            </p:txBody>
          </p:sp>
        </p:grpSp>
        <p:cxnSp>
          <p:nvCxnSpPr>
            <p:cNvPr id="54" name="Straight Connector 70"/>
            <p:cNvCxnSpPr>
              <a:cxnSpLocks noChangeShapeType="1"/>
            </p:cNvCxnSpPr>
            <p:nvPr/>
          </p:nvCxnSpPr>
          <p:spPr bwMode="auto">
            <a:xfrm rot="10800000">
              <a:off x="1056905" y="5367649"/>
              <a:ext cx="11875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5" name="TextBox 48"/>
            <p:cNvSpPr txBox="1">
              <a:spLocks noChangeArrowheads="1"/>
            </p:cNvSpPr>
            <p:nvPr/>
          </p:nvSpPr>
          <p:spPr bwMode="auto">
            <a:xfrm>
              <a:off x="604427" y="5173573"/>
              <a:ext cx="511251" cy="3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110</a:t>
              </a:r>
            </a:p>
          </p:txBody>
        </p:sp>
      </p:grpSp>
      <p:cxnSp>
        <p:nvCxnSpPr>
          <p:cNvPr id="58" name="Straight Connector 57"/>
          <p:cNvCxnSpPr>
            <a:cxnSpLocks noChangeShapeType="1"/>
          </p:cNvCxnSpPr>
          <p:nvPr/>
        </p:nvCxnSpPr>
        <p:spPr bwMode="auto">
          <a:xfrm>
            <a:off x="767675" y="5080000"/>
            <a:ext cx="1566863"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323425" y="5092700"/>
            <a:ext cx="663575" cy="1588"/>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62" name="Group 85"/>
          <p:cNvGrpSpPr>
            <a:grpSpLocks/>
          </p:cNvGrpSpPr>
          <p:nvPr/>
        </p:nvGrpSpPr>
        <p:grpSpPr bwMode="auto">
          <a:xfrm>
            <a:off x="2239288" y="4462463"/>
            <a:ext cx="2350873" cy="1416104"/>
            <a:chOff x="1902032" y="4716483"/>
            <a:chExt cx="2350178" cy="1416328"/>
          </a:xfrm>
        </p:grpSpPr>
        <p:sp>
          <p:nvSpPr>
            <p:cNvPr id="63" name="Freeform 86"/>
            <p:cNvSpPr>
              <a:spLocks noChangeArrowheads="1"/>
            </p:cNvSpPr>
            <p:nvPr/>
          </p:nvSpPr>
          <p:spPr bwMode="auto">
            <a:xfrm>
              <a:off x="1902032" y="4716483"/>
              <a:ext cx="1828800" cy="1211283"/>
            </a:xfrm>
            <a:custGeom>
              <a:avLst/>
              <a:gdLst>
                <a:gd name="T0" fmla="*/ 0 w 2351314"/>
                <a:gd name="T1" fmla="*/ 0 h 1686296"/>
                <a:gd name="T2" fmla="*/ 417195 w 2351314"/>
                <a:gd name="T3" fmla="*/ 265566 h 1686296"/>
                <a:gd name="T4" fmla="*/ 860464 w 2351314"/>
                <a:gd name="T5" fmla="*/ 448933 h 1686296"/>
                <a:gd name="T6" fmla="*/ 0 60000 65536"/>
                <a:gd name="T7" fmla="*/ 0 60000 65536"/>
                <a:gd name="T8" fmla="*/ 0 60000 65536"/>
                <a:gd name="T9" fmla="*/ 0 w 2351314"/>
                <a:gd name="T10" fmla="*/ 0 h 1686296"/>
                <a:gd name="T11" fmla="*/ 2351314 w 2351314"/>
                <a:gd name="T12" fmla="*/ 1686296 h 1686296"/>
              </a:gdLst>
              <a:ahLst/>
              <a:cxnLst>
                <a:cxn ang="T6">
                  <a:pos x="T0" y="T1"/>
                </a:cxn>
                <a:cxn ang="T7">
                  <a:pos x="T2" y="T3"/>
                </a:cxn>
                <a:cxn ang="T8">
                  <a:pos x="T4" y="T5"/>
                </a:cxn>
              </a:cxnLst>
              <a:rect l="T9" t="T10" r="T11" b="T12"/>
              <a:pathLst>
                <a:path w="2351314" h="1686296">
                  <a:moveTo>
                    <a:pt x="0" y="0"/>
                  </a:moveTo>
                  <a:cubicBezTo>
                    <a:pt x="374072" y="358239"/>
                    <a:pt x="483450" y="507105"/>
                    <a:pt x="1140031" y="997527"/>
                  </a:cubicBezTo>
                  <a:cubicBezTo>
                    <a:pt x="1720412" y="1433513"/>
                    <a:pt x="2351314" y="1686296"/>
                    <a:pt x="2351314" y="1686296"/>
                  </a:cubicBezTo>
                </a:path>
              </a:pathLst>
            </a:cu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Arial" pitchFamily="34" charset="0"/>
              </a:endParaRPr>
            </a:p>
          </p:txBody>
        </p:sp>
        <p:sp>
          <p:nvSpPr>
            <p:cNvPr id="64" name="TextBox 48"/>
            <p:cNvSpPr txBox="1">
              <a:spLocks noChangeArrowheads="1"/>
            </p:cNvSpPr>
            <p:nvPr/>
          </p:nvSpPr>
          <p:spPr bwMode="auto">
            <a:xfrm>
              <a:off x="3745490" y="5794203"/>
              <a:ext cx="506720" cy="3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AD′</a:t>
              </a:r>
            </a:p>
          </p:txBody>
        </p:sp>
      </p:grpSp>
      <p:grpSp>
        <p:nvGrpSpPr>
          <p:cNvPr id="65" name="Group 138"/>
          <p:cNvGrpSpPr>
            <a:grpSpLocks/>
          </p:cNvGrpSpPr>
          <p:nvPr/>
        </p:nvGrpSpPr>
        <p:grpSpPr bwMode="auto">
          <a:xfrm>
            <a:off x="2925088" y="4891088"/>
            <a:ext cx="447675" cy="338137"/>
            <a:chOff x="4060026" y="3747865"/>
            <a:chExt cx="447255" cy="338737"/>
          </a:xfrm>
        </p:grpSpPr>
        <p:sp>
          <p:nvSpPr>
            <p:cNvPr id="66"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70C0"/>
            </a:solidFill>
            <a:ln w="9525">
              <a:solidFill>
                <a:srgbClr val="0070C0"/>
              </a:solidFill>
              <a:round/>
              <a:headEnd/>
              <a:tailEnd/>
            </a:ln>
          </p:spPr>
          <p:txBody>
            <a:bodyPr/>
            <a:lstStyle/>
            <a:p>
              <a:endParaRPr lang="en-US" smtClean="0">
                <a:solidFill>
                  <a:srgbClr val="000000"/>
                </a:solidFill>
                <a:latin typeface="Arial" pitchFamily="34" charset="0"/>
              </a:endParaRPr>
            </a:p>
          </p:txBody>
        </p:sp>
        <p:sp>
          <p:nvSpPr>
            <p:cNvPr id="67" name="TextBox 48"/>
            <p:cNvSpPr txBox="1">
              <a:spLocks noChangeArrowheads="1"/>
            </p:cNvSpPr>
            <p:nvPr/>
          </p:nvSpPr>
          <p:spPr bwMode="auto">
            <a:xfrm>
              <a:off x="4164552" y="3747865"/>
              <a:ext cx="342729" cy="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dirty="0" smtClean="0">
                  <a:solidFill>
                    <a:srgbClr val="000000"/>
                  </a:solidFill>
                </a:rPr>
                <a:t>e′</a:t>
              </a:r>
            </a:p>
          </p:txBody>
        </p:sp>
      </p:grpSp>
      <p:grpSp>
        <p:nvGrpSpPr>
          <p:cNvPr id="69" name="Group 72"/>
          <p:cNvGrpSpPr>
            <a:grpSpLocks/>
          </p:cNvGrpSpPr>
          <p:nvPr/>
        </p:nvGrpSpPr>
        <p:grpSpPr bwMode="auto">
          <a:xfrm>
            <a:off x="1351875" y="1652588"/>
            <a:ext cx="935038" cy="530225"/>
            <a:chOff x="1760729" y="1939267"/>
            <a:chExt cx="934970" cy="530801"/>
          </a:xfrm>
        </p:grpSpPr>
        <p:sp>
          <p:nvSpPr>
            <p:cNvPr id="70" name="Left Brace 68"/>
            <p:cNvSpPr>
              <a:spLocks/>
            </p:cNvSpPr>
            <p:nvPr/>
          </p:nvSpPr>
          <p:spPr bwMode="auto">
            <a:xfrm>
              <a:off x="2575932" y="2170771"/>
              <a:ext cx="119767" cy="299297"/>
            </a:xfrm>
            <a:prstGeom prst="leftBrace">
              <a:avLst>
                <a:gd name="adj1" fmla="val 4557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42900" indent="-342900"/>
              <a:endParaRPr lang="en-US" smtClean="0">
                <a:solidFill>
                  <a:srgbClr val="000000"/>
                </a:solidFill>
                <a:latin typeface="Arial" pitchFamily="34" charset="0"/>
              </a:endParaRPr>
            </a:p>
          </p:txBody>
        </p:sp>
        <p:sp>
          <p:nvSpPr>
            <p:cNvPr id="71" name="TextBox 48"/>
            <p:cNvSpPr txBox="1">
              <a:spLocks noChangeArrowheads="1"/>
            </p:cNvSpPr>
            <p:nvPr/>
          </p:nvSpPr>
          <p:spPr bwMode="auto">
            <a:xfrm>
              <a:off x="1760729" y="1939267"/>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0.1</a:t>
              </a:r>
            </a:p>
          </p:txBody>
        </p:sp>
        <p:cxnSp>
          <p:nvCxnSpPr>
            <p:cNvPr id="72" name="Straight Connector 71"/>
            <p:cNvCxnSpPr>
              <a:cxnSpLocks noChangeShapeType="1"/>
            </p:cNvCxnSpPr>
            <p:nvPr/>
          </p:nvCxnSpPr>
          <p:spPr bwMode="auto">
            <a:xfrm rot="10800000">
              <a:off x="2181922" y="2178206"/>
              <a:ext cx="397726" cy="15611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73" name="Straight Arrow Connector 72"/>
          <p:cNvCxnSpPr>
            <a:cxnSpLocks noChangeShapeType="1"/>
          </p:cNvCxnSpPr>
          <p:nvPr/>
        </p:nvCxnSpPr>
        <p:spPr bwMode="auto">
          <a:xfrm rot="5400000" flipH="1" flipV="1">
            <a:off x="2219444" y="1964531"/>
            <a:ext cx="26035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4" name="Group 138"/>
          <p:cNvGrpSpPr>
            <a:grpSpLocks/>
          </p:cNvGrpSpPr>
          <p:nvPr/>
        </p:nvGrpSpPr>
        <p:grpSpPr bwMode="auto">
          <a:xfrm>
            <a:off x="2259925" y="4748213"/>
            <a:ext cx="355600" cy="417512"/>
            <a:chOff x="4060026" y="3605282"/>
            <a:chExt cx="355051" cy="417768"/>
          </a:xfrm>
        </p:grpSpPr>
        <p:sp>
          <p:nvSpPr>
            <p:cNvPr id="75" name="Freeform 183"/>
            <p:cNvSpPr>
              <a:spLocks/>
            </p:cNvSpPr>
            <p:nvPr/>
          </p:nvSpPr>
          <p:spPr bwMode="auto">
            <a:xfrm>
              <a:off x="4060026" y="3886463"/>
              <a:ext cx="144949" cy="136587"/>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99"/>
            </a:solidFill>
            <a:ln w="9525">
              <a:solidFill>
                <a:srgbClr val="000099"/>
              </a:solidFill>
              <a:round/>
              <a:headEnd/>
              <a:tailEnd/>
            </a:ln>
          </p:spPr>
          <p:txBody>
            <a:bodyPr/>
            <a:lstStyle/>
            <a:p>
              <a:endParaRPr lang="en-US" smtClean="0">
                <a:solidFill>
                  <a:srgbClr val="000000"/>
                </a:solidFill>
                <a:latin typeface="Arial" pitchFamily="34" charset="0"/>
              </a:endParaRPr>
            </a:p>
          </p:txBody>
        </p:sp>
        <p:sp>
          <p:nvSpPr>
            <p:cNvPr id="76" name="TextBox 48"/>
            <p:cNvSpPr txBox="1">
              <a:spLocks noChangeArrowheads="1"/>
            </p:cNvSpPr>
            <p:nvPr/>
          </p:nvSpPr>
          <p:spPr bwMode="auto">
            <a:xfrm>
              <a:off x="4117147" y="3605282"/>
              <a:ext cx="297930" cy="3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i="1" smtClean="0">
                  <a:solidFill>
                    <a:srgbClr val="000000"/>
                  </a:solidFill>
                </a:rPr>
                <a:t>e</a:t>
              </a:r>
            </a:p>
          </p:txBody>
        </p:sp>
      </p:grpSp>
      <p:grpSp>
        <p:nvGrpSpPr>
          <p:cNvPr id="77" name="Group 87"/>
          <p:cNvGrpSpPr>
            <a:grpSpLocks/>
          </p:cNvGrpSpPr>
          <p:nvPr/>
        </p:nvGrpSpPr>
        <p:grpSpPr bwMode="auto">
          <a:xfrm>
            <a:off x="1901150" y="4727575"/>
            <a:ext cx="1436688" cy="619125"/>
            <a:chOff x="2309175" y="5014452"/>
            <a:chExt cx="1437616" cy="619432"/>
          </a:xfrm>
        </p:grpSpPr>
        <p:cxnSp>
          <p:nvCxnSpPr>
            <p:cNvPr id="78" name="Straight Arrow Connector 76"/>
            <p:cNvCxnSpPr>
              <a:cxnSpLocks noChangeShapeType="1"/>
            </p:cNvCxnSpPr>
            <p:nvPr/>
          </p:nvCxnSpPr>
          <p:spPr bwMode="auto">
            <a:xfrm>
              <a:off x="2309175" y="5014452"/>
              <a:ext cx="606791" cy="197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9" name="Straight Arrow Connector 83"/>
            <p:cNvCxnSpPr>
              <a:cxnSpLocks noChangeShapeType="1"/>
            </p:cNvCxnSpPr>
            <p:nvPr/>
          </p:nvCxnSpPr>
          <p:spPr bwMode="auto">
            <a:xfrm flipV="1">
              <a:off x="3168796" y="5632345"/>
              <a:ext cx="577995" cy="1539"/>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99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4"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down)">
                                      <p:cBhvr>
                                        <p:cTn id="45" dur="500"/>
                                        <p:tgtEl>
                                          <p:spTgt spid="5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500"/>
                                        <p:tgtEl>
                                          <p:spTgt spid="74"/>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left)">
                                      <p:cBhvr>
                                        <p:cTn id="65" dur="500"/>
                                        <p:tgtEl>
                                          <p:spTgt spid="58"/>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wipe(left)">
                                      <p:cBhvr>
                                        <p:cTn id="69" dur="500"/>
                                        <p:tgtEl>
                                          <p:spTgt spid="4">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down)">
                                      <p:cBhvr>
                                        <p:cTn id="74" dur="500"/>
                                        <p:tgtEl>
                                          <p:spTgt spid="73"/>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500"/>
                                        <p:tgtEl>
                                          <p:spTgt spid="69"/>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childTnLst>
                          </p:cTn>
                        </p:par>
                        <p:par>
                          <p:cTn id="87" fill="hold">
                            <p:stCondLst>
                              <p:cond delay="2000"/>
                            </p:stCondLst>
                            <p:childTnLst>
                              <p:par>
                                <p:cTn id="88" presetID="22" presetClass="entr" presetSubtype="1"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500"/>
                                        <p:tgtEl>
                                          <p:spTgt spid="41"/>
                                        </p:tgtEl>
                                      </p:cBhvr>
                                    </p:animEffect>
                                  </p:childTnLst>
                                </p:cTn>
                              </p:par>
                            </p:childTnLst>
                          </p:cTn>
                        </p:par>
                        <p:par>
                          <p:cTn id="91" fill="hold">
                            <p:stCondLst>
                              <p:cond delay="2500"/>
                            </p:stCondLst>
                            <p:childTnLst>
                              <p:par>
                                <p:cTn id="92" presetID="22" presetClass="entr" presetSubtype="1"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up)">
                                      <p:cBhvr>
                                        <p:cTn id="94" dur="500"/>
                                        <p:tgtEl>
                                          <p:spTgt spid="51"/>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left)">
                                      <p:cBhvr>
                                        <p:cTn id="98" dur="500"/>
                                        <p:tgtEl>
                                          <p:spTgt spid="61"/>
                                        </p:tgtEl>
                                      </p:cBhvr>
                                    </p:animEffect>
                                  </p:childTnLst>
                                </p:cTn>
                              </p:par>
                            </p:childTnLst>
                          </p:cTn>
                        </p:par>
                        <p:par>
                          <p:cTn id="99" fill="hold">
                            <p:stCondLst>
                              <p:cond delay="3500"/>
                            </p:stCondLst>
                            <p:childTnLst>
                              <p:par>
                                <p:cTn id="100" presetID="22" presetClass="entr" presetSubtype="8"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wipe(left)">
                                      <p:cBhvr>
                                        <p:cTn id="102" dur="500"/>
                                        <p:tgtEl>
                                          <p:spTgt spid="65"/>
                                        </p:tgtEl>
                                      </p:cBhvr>
                                    </p:animEffect>
                                  </p:childTnLst>
                                </p:cTn>
                              </p:par>
                            </p:childTnLst>
                          </p:cTn>
                        </p:par>
                        <p:par>
                          <p:cTn id="103" fill="hold">
                            <p:stCondLst>
                              <p:cond delay="4000"/>
                            </p:stCondLst>
                            <p:childTnLst>
                              <p:par>
                                <p:cTn id="104" presetID="22" presetClass="entr" presetSubtype="8"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left)">
                                      <p:cBhvr>
                                        <p:cTn id="106" dur="500"/>
                                        <p:tgtEl>
                                          <p:spTgt spid="62"/>
                                        </p:tgtEl>
                                      </p:cBhvr>
                                    </p:animEffect>
                                  </p:childTnLst>
                                </p:cTn>
                              </p:par>
                            </p:childTnLst>
                          </p:cTn>
                        </p:par>
                        <p:par>
                          <p:cTn id="107" fill="hold">
                            <p:stCondLst>
                              <p:cond delay="4500"/>
                            </p:stCondLst>
                            <p:childTnLst>
                              <p:par>
                                <p:cTn id="108" presetID="22" presetClass="entr" presetSubtype="8" fill="hold" nodeType="after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wipe(left)">
                                      <p:cBhvr>
                                        <p:cTn id="110" dur="500"/>
                                        <p:tgtEl>
                                          <p:spTgt spid="77"/>
                                        </p:tgtEl>
                                      </p:cBhvr>
                                    </p:animEffect>
                                  </p:childTnLst>
                                </p:cTn>
                              </p:par>
                            </p:childTnLst>
                          </p:cTn>
                        </p:par>
                        <p:par>
                          <p:cTn id="111" fill="hold">
                            <p:stCondLst>
                              <p:cond delay="6500"/>
                            </p:stCondLst>
                            <p:childTnLst>
                              <p:par>
                                <p:cTn id="112" presetID="22" presetClass="entr" presetSubtype="8" fill="hold" grpId="0" nodeType="afterEffect">
                                  <p:stCondLst>
                                    <p:cond delay="0"/>
                                  </p:stCondLst>
                                  <p:childTnLst>
                                    <p:set>
                                      <p:cBhvr>
                                        <p:cTn id="113" dur="1" fill="hold">
                                          <p:stCondLst>
                                            <p:cond delay="0"/>
                                          </p:stCondLst>
                                        </p:cTn>
                                        <p:tgtEl>
                                          <p:spTgt spid="4">
                                            <p:txEl>
                                              <p:pRg st="4" end="4"/>
                                            </p:txEl>
                                          </p:spTgt>
                                        </p:tgtEl>
                                        <p:attrNameLst>
                                          <p:attrName>style.visibility</p:attrName>
                                        </p:attrNameLst>
                                      </p:cBhvr>
                                      <p:to>
                                        <p:strVal val="visible"/>
                                      </p:to>
                                    </p:set>
                                    <p:animEffect transition="in" filter="wipe(left)">
                                      <p:cBhvr>
                                        <p:cTn id="11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Consumption Function</a:t>
            </a:r>
          </a:p>
        </p:txBody>
      </p:sp>
      <p:sp>
        <p:nvSpPr>
          <p:cNvPr id="3" name="Content Placeholder 2"/>
          <p:cNvSpPr>
            <a:spLocks noGrp="1"/>
          </p:cNvSpPr>
          <p:nvPr>
            <p:ph idx="1"/>
          </p:nvPr>
        </p:nvSpPr>
        <p:spPr/>
        <p:txBody>
          <a:bodyPr/>
          <a:lstStyle/>
          <a:p>
            <a:r>
              <a:rPr lang="en-US" dirty="0"/>
              <a:t>Consumption, </a:t>
            </a:r>
            <a:r>
              <a:rPr lang="en-US" i="1" dirty="0"/>
              <a:t>C</a:t>
            </a:r>
          </a:p>
          <a:p>
            <a:pPr lvl="1"/>
            <a:r>
              <a:rPr lang="en-US" dirty="0"/>
              <a:t>Depends on disposable </a:t>
            </a:r>
            <a:r>
              <a:rPr lang="en-US" dirty="0" smtClean="0"/>
              <a:t>income, </a:t>
            </a:r>
            <a:r>
              <a:rPr lang="en-US" i="1" dirty="0" smtClean="0"/>
              <a:t>DI</a:t>
            </a:r>
            <a:endParaRPr lang="en-US" i="1" dirty="0"/>
          </a:p>
          <a:p>
            <a:r>
              <a:rPr lang="en-US" dirty="0" smtClean="0"/>
              <a:t>Consumption function  </a:t>
            </a:r>
          </a:p>
          <a:p>
            <a:pPr lvl="1"/>
            <a:r>
              <a:rPr lang="en-US" dirty="0"/>
              <a:t>The relationship in </a:t>
            </a:r>
            <a:r>
              <a:rPr lang="en-US" dirty="0" smtClean="0"/>
              <a:t>the economy between consumption </a:t>
            </a:r>
            <a:r>
              <a:rPr lang="en-US" dirty="0"/>
              <a:t>and income</a:t>
            </a:r>
            <a:r>
              <a:rPr lang="en-US" dirty="0" smtClean="0"/>
              <a:t>, other </a:t>
            </a:r>
            <a:r>
              <a:rPr lang="en-US" dirty="0"/>
              <a:t>things constant</a:t>
            </a:r>
          </a:p>
          <a:p>
            <a:pPr lvl="2"/>
            <a:r>
              <a:rPr lang="en-US" i="1" dirty="0"/>
              <a:t>C</a:t>
            </a:r>
            <a:r>
              <a:rPr lang="en-US" dirty="0"/>
              <a:t> – dependent variable</a:t>
            </a:r>
          </a:p>
          <a:p>
            <a:pPr lvl="2"/>
            <a:r>
              <a:rPr lang="en-US" i="1" dirty="0"/>
              <a:t>DI</a:t>
            </a:r>
            <a:r>
              <a:rPr lang="en-US" dirty="0"/>
              <a:t> – independent variable</a:t>
            </a:r>
          </a:p>
          <a:p>
            <a:pPr lvl="2"/>
            <a:r>
              <a:rPr lang="en-US" dirty="0"/>
              <a:t>Positive slope</a:t>
            </a:r>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4451245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2</a:t>
            </a:r>
            <a:endParaRPr lang="en-US" dirty="0"/>
          </a:p>
        </p:txBody>
      </p:sp>
      <p:sp>
        <p:nvSpPr>
          <p:cNvPr id="3" name="Text Placeholder 2"/>
          <p:cNvSpPr>
            <a:spLocks noGrp="1"/>
          </p:cNvSpPr>
          <p:nvPr>
            <p:ph type="body" sz="quarter" idx="12"/>
          </p:nvPr>
        </p:nvSpPr>
        <p:spPr/>
        <p:txBody>
          <a:bodyPr/>
          <a:lstStyle/>
          <a:p>
            <a:r>
              <a:rPr lang="en-US" dirty="0"/>
              <a:t>The Consumption Function</a:t>
            </a:r>
          </a:p>
        </p:txBody>
      </p:sp>
      <p:sp>
        <p:nvSpPr>
          <p:cNvPr id="4" name="Text Placeholder 3"/>
          <p:cNvSpPr>
            <a:spLocks noGrp="1"/>
          </p:cNvSpPr>
          <p:nvPr>
            <p:ph type="body" sz="quarter" idx="13"/>
          </p:nvPr>
        </p:nvSpPr>
        <p:spPr>
          <a:xfrm>
            <a:off x="191069" y="5759354"/>
            <a:ext cx="8802119" cy="558895"/>
          </a:xfrm>
        </p:spPr>
        <p:txBody>
          <a:bodyPr/>
          <a:lstStyle/>
          <a:p>
            <a:pPr eaLnBrk="1" hangingPunct="1"/>
            <a:r>
              <a:rPr lang="en-US" dirty="0">
                <a:solidFill>
                  <a:srgbClr val="000000"/>
                </a:solidFill>
              </a:rPr>
              <a:t>The consumption function, C, shows the relationship between consumption and disposable income, other things constant.</a:t>
            </a:r>
          </a:p>
        </p:txBody>
      </p:sp>
      <p:sp>
        <p:nvSpPr>
          <p:cNvPr id="6" name="Footer Placeholder 5"/>
          <p:cNvSpPr>
            <a:spLocks noGrp="1"/>
          </p:cNvSpPr>
          <p:nvPr>
            <p:ph type="ftr" sz="quarter" idx="15"/>
          </p:nvPr>
        </p:nvSpPr>
        <p:spPr/>
        <p:txBody>
          <a:bodyPr/>
          <a:lstStyle/>
          <a:p>
            <a:pPr>
              <a:defRPr/>
            </a:pPr>
            <a:r>
              <a:rPr lang="en-US" smtClean="0"/>
              <a:t>© 2017 Cengage Learning®. May not be scanned, copied or duplicated, or posted to a publicly accessible website, in whole or in part.</a:t>
            </a:r>
            <a:endParaRPr lang="en-US"/>
          </a:p>
        </p:txBody>
      </p:sp>
      <p:sp>
        <p:nvSpPr>
          <p:cNvPr id="7" name="Rectangle 6"/>
          <p:cNvSpPr>
            <a:spLocks noChangeArrowheads="1"/>
          </p:cNvSpPr>
          <p:nvPr/>
        </p:nvSpPr>
        <p:spPr bwMode="auto">
          <a:xfrm>
            <a:off x="2306638" y="1474216"/>
            <a:ext cx="3889375" cy="2933700"/>
          </a:xfrm>
          <a:prstGeom prst="rect">
            <a:avLst/>
          </a:prstGeom>
          <a:solidFill>
            <a:schemeClr val="bg1"/>
          </a:solidFill>
          <a:ln w="9525" algn="ctr">
            <a:solidFill>
              <a:schemeClr val="bg1"/>
            </a:solidFill>
            <a:round/>
            <a:headEnd/>
            <a:tailEnd/>
          </a:ln>
        </p:spPr>
        <p:txBody>
          <a:bodyPr wrap="none" anchor="ctr"/>
          <a:lstStyle/>
          <a:p>
            <a:pPr marL="342900" indent="-342900"/>
            <a:endParaRPr lang="en-US" smtClean="0">
              <a:solidFill>
                <a:srgbClr val="000000"/>
              </a:solidFill>
              <a:latin typeface="Arial" pitchFamily="34" charset="0"/>
            </a:endParaRPr>
          </a:p>
        </p:txBody>
      </p:sp>
      <p:grpSp>
        <p:nvGrpSpPr>
          <p:cNvPr id="8" name="Group 70"/>
          <p:cNvGrpSpPr>
            <a:grpSpLocks/>
          </p:cNvGrpSpPr>
          <p:nvPr/>
        </p:nvGrpSpPr>
        <p:grpSpPr bwMode="auto">
          <a:xfrm>
            <a:off x="1920875" y="4441253"/>
            <a:ext cx="4924425" cy="819150"/>
            <a:chOff x="1419100" y="4878410"/>
            <a:chExt cx="4924763" cy="818989"/>
          </a:xfrm>
        </p:grpSpPr>
        <p:cxnSp>
          <p:nvCxnSpPr>
            <p:cNvPr id="9" name="Straight Connector 7"/>
            <p:cNvCxnSpPr>
              <a:cxnSpLocks noChangeShapeType="1"/>
            </p:cNvCxnSpPr>
            <p:nvPr/>
          </p:nvCxnSpPr>
          <p:spPr bwMode="auto">
            <a:xfrm>
              <a:off x="1805049" y="4878410"/>
              <a:ext cx="3883232" cy="234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21"/>
            <p:cNvCxnSpPr>
              <a:cxnSpLocks noChangeShapeType="1"/>
            </p:cNvCxnSpPr>
            <p:nvPr/>
          </p:nvCxnSpPr>
          <p:spPr bwMode="auto">
            <a:xfrm rot="5400000">
              <a:off x="197885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22"/>
            <p:cNvCxnSpPr>
              <a:cxnSpLocks noChangeShapeType="1"/>
            </p:cNvCxnSpPr>
            <p:nvPr/>
          </p:nvCxnSpPr>
          <p:spPr bwMode="auto">
            <a:xfrm rot="5400000">
              <a:off x="21884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23"/>
            <p:cNvCxnSpPr>
              <a:cxnSpLocks noChangeShapeType="1"/>
            </p:cNvCxnSpPr>
            <p:nvPr/>
          </p:nvCxnSpPr>
          <p:spPr bwMode="auto">
            <a:xfrm rot="5400000">
              <a:off x="24170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24"/>
            <p:cNvCxnSpPr>
              <a:cxnSpLocks noChangeShapeType="1"/>
            </p:cNvCxnSpPr>
            <p:nvPr/>
          </p:nvCxnSpPr>
          <p:spPr bwMode="auto">
            <a:xfrm rot="5400000">
              <a:off x="26551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25"/>
            <p:cNvCxnSpPr>
              <a:cxnSpLocks noChangeShapeType="1"/>
            </p:cNvCxnSpPr>
            <p:nvPr/>
          </p:nvCxnSpPr>
          <p:spPr bwMode="auto">
            <a:xfrm rot="5400000">
              <a:off x="28742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26"/>
            <p:cNvCxnSpPr>
              <a:cxnSpLocks noChangeShapeType="1"/>
            </p:cNvCxnSpPr>
            <p:nvPr/>
          </p:nvCxnSpPr>
          <p:spPr bwMode="auto">
            <a:xfrm rot="5400000">
              <a:off x="31123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7"/>
            <p:cNvCxnSpPr>
              <a:cxnSpLocks noChangeShapeType="1"/>
            </p:cNvCxnSpPr>
            <p:nvPr/>
          </p:nvCxnSpPr>
          <p:spPr bwMode="auto">
            <a:xfrm rot="5400000">
              <a:off x="33409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28"/>
            <p:cNvCxnSpPr>
              <a:cxnSpLocks noChangeShapeType="1"/>
            </p:cNvCxnSpPr>
            <p:nvPr/>
          </p:nvCxnSpPr>
          <p:spPr bwMode="auto">
            <a:xfrm rot="5400000">
              <a:off x="35695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9"/>
            <p:cNvCxnSpPr>
              <a:cxnSpLocks noChangeShapeType="1"/>
            </p:cNvCxnSpPr>
            <p:nvPr/>
          </p:nvCxnSpPr>
          <p:spPr bwMode="auto">
            <a:xfrm rot="5400000">
              <a:off x="37886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30"/>
            <p:cNvCxnSpPr>
              <a:cxnSpLocks noChangeShapeType="1"/>
            </p:cNvCxnSpPr>
            <p:nvPr/>
          </p:nvCxnSpPr>
          <p:spPr bwMode="auto">
            <a:xfrm rot="5400000">
              <a:off x="40172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31"/>
            <p:cNvCxnSpPr>
              <a:cxnSpLocks noChangeShapeType="1"/>
            </p:cNvCxnSpPr>
            <p:nvPr/>
          </p:nvCxnSpPr>
          <p:spPr bwMode="auto">
            <a:xfrm rot="5400000">
              <a:off x="42553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32"/>
            <p:cNvCxnSpPr>
              <a:cxnSpLocks noChangeShapeType="1"/>
            </p:cNvCxnSpPr>
            <p:nvPr/>
          </p:nvCxnSpPr>
          <p:spPr bwMode="auto">
            <a:xfrm rot="5400000">
              <a:off x="44839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33"/>
            <p:cNvCxnSpPr>
              <a:cxnSpLocks noChangeShapeType="1"/>
            </p:cNvCxnSpPr>
            <p:nvPr/>
          </p:nvCxnSpPr>
          <p:spPr bwMode="auto">
            <a:xfrm rot="5400000">
              <a:off x="4712525"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34"/>
            <p:cNvCxnSpPr>
              <a:cxnSpLocks noChangeShapeType="1"/>
            </p:cNvCxnSpPr>
            <p:nvPr/>
          </p:nvCxnSpPr>
          <p:spPr bwMode="auto">
            <a:xfrm rot="5400000">
              <a:off x="4931600" y="4953000"/>
              <a:ext cx="13335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TextBox 36"/>
            <p:cNvSpPr txBox="1">
              <a:spLocks noChangeArrowheads="1"/>
            </p:cNvSpPr>
            <p:nvPr/>
          </p:nvSpPr>
          <p:spPr bwMode="auto">
            <a:xfrm>
              <a:off x="1419100"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0</a:t>
              </a:r>
            </a:p>
          </p:txBody>
        </p:sp>
        <p:sp>
          <p:nvSpPr>
            <p:cNvPr id="25" name="TextBox 37"/>
            <p:cNvSpPr txBox="1">
              <a:spLocks noChangeArrowheads="1"/>
            </p:cNvSpPr>
            <p:nvPr/>
          </p:nvSpPr>
          <p:spPr bwMode="auto">
            <a:xfrm>
              <a:off x="1886196"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a:t>
              </a:r>
            </a:p>
          </p:txBody>
        </p:sp>
        <p:sp>
          <p:nvSpPr>
            <p:cNvPr id="26" name="TextBox 38"/>
            <p:cNvSpPr txBox="1">
              <a:spLocks noChangeArrowheads="1"/>
            </p:cNvSpPr>
            <p:nvPr/>
          </p:nvSpPr>
          <p:spPr bwMode="auto">
            <a:xfrm>
              <a:off x="2097973"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2</a:t>
              </a:r>
            </a:p>
          </p:txBody>
        </p:sp>
        <p:sp>
          <p:nvSpPr>
            <p:cNvPr id="27" name="TextBox 39"/>
            <p:cNvSpPr txBox="1">
              <a:spLocks noChangeArrowheads="1"/>
            </p:cNvSpPr>
            <p:nvPr/>
          </p:nvSpPr>
          <p:spPr bwMode="auto">
            <a:xfrm>
              <a:off x="2345375"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3</a:t>
              </a:r>
            </a:p>
          </p:txBody>
        </p:sp>
        <p:sp>
          <p:nvSpPr>
            <p:cNvPr id="28" name="TextBox 40"/>
            <p:cNvSpPr txBox="1">
              <a:spLocks noChangeArrowheads="1"/>
            </p:cNvSpPr>
            <p:nvPr/>
          </p:nvSpPr>
          <p:spPr bwMode="auto">
            <a:xfrm>
              <a:off x="2569028"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4</a:t>
              </a:r>
            </a:p>
          </p:txBody>
        </p:sp>
        <p:sp>
          <p:nvSpPr>
            <p:cNvPr id="29" name="TextBox 41"/>
            <p:cNvSpPr txBox="1">
              <a:spLocks noChangeArrowheads="1"/>
            </p:cNvSpPr>
            <p:nvPr/>
          </p:nvSpPr>
          <p:spPr bwMode="auto">
            <a:xfrm>
              <a:off x="2792679"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5</a:t>
              </a:r>
            </a:p>
          </p:txBody>
        </p:sp>
        <p:sp>
          <p:nvSpPr>
            <p:cNvPr id="30" name="TextBox 42"/>
            <p:cNvSpPr txBox="1">
              <a:spLocks noChangeArrowheads="1"/>
            </p:cNvSpPr>
            <p:nvPr/>
          </p:nvSpPr>
          <p:spPr bwMode="auto">
            <a:xfrm>
              <a:off x="3253838"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7</a:t>
              </a:r>
            </a:p>
          </p:txBody>
        </p:sp>
        <p:sp>
          <p:nvSpPr>
            <p:cNvPr id="31" name="TextBox 43"/>
            <p:cNvSpPr txBox="1">
              <a:spLocks noChangeArrowheads="1"/>
            </p:cNvSpPr>
            <p:nvPr/>
          </p:nvSpPr>
          <p:spPr bwMode="auto">
            <a:xfrm>
              <a:off x="3026228"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6</a:t>
              </a:r>
            </a:p>
          </p:txBody>
        </p:sp>
        <p:sp>
          <p:nvSpPr>
            <p:cNvPr id="32" name="TextBox 44"/>
            <p:cNvSpPr txBox="1">
              <a:spLocks noChangeArrowheads="1"/>
            </p:cNvSpPr>
            <p:nvPr/>
          </p:nvSpPr>
          <p:spPr bwMode="auto">
            <a:xfrm>
              <a:off x="3487386"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8</a:t>
              </a:r>
            </a:p>
          </p:txBody>
        </p:sp>
        <p:sp>
          <p:nvSpPr>
            <p:cNvPr id="33" name="TextBox 45"/>
            <p:cNvSpPr txBox="1">
              <a:spLocks noChangeArrowheads="1"/>
            </p:cNvSpPr>
            <p:nvPr/>
          </p:nvSpPr>
          <p:spPr bwMode="auto">
            <a:xfrm>
              <a:off x="3711039" y="502128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9</a:t>
              </a:r>
            </a:p>
          </p:txBody>
        </p:sp>
        <p:sp>
          <p:nvSpPr>
            <p:cNvPr id="34" name="TextBox 46"/>
            <p:cNvSpPr txBox="1">
              <a:spLocks noChangeArrowheads="1"/>
            </p:cNvSpPr>
            <p:nvPr/>
          </p:nvSpPr>
          <p:spPr bwMode="auto">
            <a:xfrm>
              <a:off x="3863438" y="502128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10</a:t>
              </a:r>
            </a:p>
          </p:txBody>
        </p:sp>
        <p:sp>
          <p:nvSpPr>
            <p:cNvPr id="35" name="TextBox 47"/>
            <p:cNvSpPr txBox="1">
              <a:spLocks noChangeArrowheads="1"/>
            </p:cNvSpPr>
            <p:nvPr/>
          </p:nvSpPr>
          <p:spPr bwMode="auto">
            <a:xfrm>
              <a:off x="4795651" y="502128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14</a:t>
              </a:r>
            </a:p>
          </p:txBody>
        </p:sp>
        <p:sp>
          <p:nvSpPr>
            <p:cNvPr id="36" name="TextBox 48"/>
            <p:cNvSpPr txBox="1">
              <a:spLocks noChangeArrowheads="1"/>
            </p:cNvSpPr>
            <p:nvPr/>
          </p:nvSpPr>
          <p:spPr bwMode="auto">
            <a:xfrm>
              <a:off x="4568041" y="502128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13</a:t>
              </a:r>
            </a:p>
          </p:txBody>
        </p:sp>
        <p:sp>
          <p:nvSpPr>
            <p:cNvPr id="37" name="TextBox 49"/>
            <p:cNvSpPr txBox="1">
              <a:spLocks noChangeArrowheads="1"/>
            </p:cNvSpPr>
            <p:nvPr/>
          </p:nvSpPr>
          <p:spPr bwMode="auto">
            <a:xfrm>
              <a:off x="4352306" y="502128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12</a:t>
              </a:r>
            </a:p>
          </p:txBody>
        </p:sp>
        <p:sp>
          <p:nvSpPr>
            <p:cNvPr id="38" name="TextBox 50"/>
            <p:cNvSpPr txBox="1">
              <a:spLocks noChangeArrowheads="1"/>
            </p:cNvSpPr>
            <p:nvPr/>
          </p:nvSpPr>
          <p:spPr bwMode="auto">
            <a:xfrm>
              <a:off x="4112820" y="5021289"/>
              <a:ext cx="397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11</a:t>
              </a:r>
            </a:p>
          </p:txBody>
        </p:sp>
        <p:sp>
          <p:nvSpPr>
            <p:cNvPr id="39" name="TextBox 62"/>
            <p:cNvSpPr txBox="1">
              <a:spLocks noChangeArrowheads="1"/>
            </p:cNvSpPr>
            <p:nvPr/>
          </p:nvSpPr>
          <p:spPr bwMode="auto">
            <a:xfrm>
              <a:off x="1773381" y="5328067"/>
              <a:ext cx="4570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Real disposable income (trillions of dollars)</a:t>
              </a:r>
            </a:p>
          </p:txBody>
        </p:sp>
      </p:grpSp>
      <p:grpSp>
        <p:nvGrpSpPr>
          <p:cNvPr id="40" name="Group 71"/>
          <p:cNvGrpSpPr>
            <a:grpSpLocks/>
          </p:cNvGrpSpPr>
          <p:nvPr/>
        </p:nvGrpSpPr>
        <p:grpSpPr bwMode="auto">
          <a:xfrm>
            <a:off x="1403350" y="853503"/>
            <a:ext cx="914400" cy="3967163"/>
            <a:chOff x="901626" y="1290802"/>
            <a:chExt cx="915300" cy="3967753"/>
          </a:xfrm>
        </p:grpSpPr>
        <p:cxnSp>
          <p:nvCxnSpPr>
            <p:cNvPr id="41" name="Straight Connector 5"/>
            <p:cNvCxnSpPr>
              <a:cxnSpLocks noChangeShapeType="1"/>
            </p:cNvCxnSpPr>
            <p:nvPr/>
          </p:nvCxnSpPr>
          <p:spPr bwMode="auto">
            <a:xfrm rot="5400000">
              <a:off x="332510" y="3396342"/>
              <a:ext cx="2956955" cy="11876"/>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9"/>
            <p:cNvCxnSpPr>
              <a:cxnSpLocks noChangeShapeType="1"/>
            </p:cNvCxnSpPr>
            <p:nvPr/>
          </p:nvCxnSpPr>
          <p:spPr bwMode="auto">
            <a:xfrm rot="10800000">
              <a:off x="1662545" y="23503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10"/>
            <p:cNvCxnSpPr>
              <a:cxnSpLocks noChangeShapeType="1"/>
            </p:cNvCxnSpPr>
            <p:nvPr/>
          </p:nvCxnSpPr>
          <p:spPr bwMode="auto">
            <a:xfrm rot="10800000">
              <a:off x="1662545" y="25789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11"/>
            <p:cNvCxnSpPr>
              <a:cxnSpLocks noChangeShapeType="1"/>
            </p:cNvCxnSpPr>
            <p:nvPr/>
          </p:nvCxnSpPr>
          <p:spPr bwMode="auto">
            <a:xfrm rot="10800000">
              <a:off x="1662545" y="28075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12"/>
            <p:cNvCxnSpPr>
              <a:cxnSpLocks noChangeShapeType="1"/>
            </p:cNvCxnSpPr>
            <p:nvPr/>
          </p:nvCxnSpPr>
          <p:spPr bwMode="auto">
            <a:xfrm rot="10800000">
              <a:off x="1662546" y="30361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13"/>
            <p:cNvCxnSpPr>
              <a:cxnSpLocks noChangeShapeType="1"/>
            </p:cNvCxnSpPr>
            <p:nvPr/>
          </p:nvCxnSpPr>
          <p:spPr bwMode="auto">
            <a:xfrm rot="10800000">
              <a:off x="1662546" y="32647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14"/>
            <p:cNvCxnSpPr>
              <a:cxnSpLocks noChangeShapeType="1"/>
            </p:cNvCxnSpPr>
            <p:nvPr/>
          </p:nvCxnSpPr>
          <p:spPr bwMode="auto">
            <a:xfrm rot="10800000">
              <a:off x="1662546" y="34933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15"/>
            <p:cNvCxnSpPr>
              <a:cxnSpLocks noChangeShapeType="1"/>
            </p:cNvCxnSpPr>
            <p:nvPr/>
          </p:nvCxnSpPr>
          <p:spPr bwMode="auto">
            <a:xfrm rot="10800000">
              <a:off x="1662546" y="37219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16"/>
            <p:cNvCxnSpPr>
              <a:cxnSpLocks noChangeShapeType="1"/>
            </p:cNvCxnSpPr>
            <p:nvPr/>
          </p:nvCxnSpPr>
          <p:spPr bwMode="auto">
            <a:xfrm rot="10800000">
              <a:off x="1662546" y="3952543"/>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17"/>
            <p:cNvCxnSpPr>
              <a:cxnSpLocks noChangeShapeType="1"/>
            </p:cNvCxnSpPr>
            <p:nvPr/>
          </p:nvCxnSpPr>
          <p:spPr bwMode="auto">
            <a:xfrm rot="10800000">
              <a:off x="1662546" y="418571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8"/>
            <p:cNvCxnSpPr>
              <a:cxnSpLocks noChangeShapeType="1"/>
            </p:cNvCxnSpPr>
            <p:nvPr/>
          </p:nvCxnSpPr>
          <p:spPr bwMode="auto">
            <a:xfrm rot="10800000">
              <a:off x="1662546" y="4399843"/>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19"/>
            <p:cNvCxnSpPr>
              <a:cxnSpLocks noChangeShapeType="1"/>
            </p:cNvCxnSpPr>
            <p:nvPr/>
          </p:nvCxnSpPr>
          <p:spPr bwMode="auto">
            <a:xfrm rot="10800000">
              <a:off x="1662545" y="4635368"/>
              <a:ext cx="142504"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TextBox 51"/>
            <p:cNvSpPr txBox="1">
              <a:spLocks noChangeArrowheads="1"/>
            </p:cNvSpPr>
            <p:nvPr/>
          </p:nvSpPr>
          <p:spPr bwMode="auto">
            <a:xfrm>
              <a:off x="1419100" y="443741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a:t>
              </a:r>
            </a:p>
          </p:txBody>
        </p:sp>
        <p:sp>
          <p:nvSpPr>
            <p:cNvPr id="54" name="TextBox 52"/>
            <p:cNvSpPr txBox="1">
              <a:spLocks noChangeArrowheads="1"/>
            </p:cNvSpPr>
            <p:nvPr/>
          </p:nvSpPr>
          <p:spPr bwMode="auto">
            <a:xfrm>
              <a:off x="1419100" y="4211788"/>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2</a:t>
              </a:r>
            </a:p>
          </p:txBody>
        </p:sp>
        <p:sp>
          <p:nvSpPr>
            <p:cNvPr id="55" name="TextBox 53"/>
            <p:cNvSpPr txBox="1">
              <a:spLocks noChangeArrowheads="1"/>
            </p:cNvSpPr>
            <p:nvPr/>
          </p:nvSpPr>
          <p:spPr bwMode="auto">
            <a:xfrm>
              <a:off x="1419100" y="397428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3</a:t>
              </a:r>
            </a:p>
          </p:txBody>
        </p:sp>
        <p:sp>
          <p:nvSpPr>
            <p:cNvPr id="56" name="TextBox 54"/>
            <p:cNvSpPr txBox="1">
              <a:spLocks noChangeArrowheads="1"/>
            </p:cNvSpPr>
            <p:nvPr/>
          </p:nvSpPr>
          <p:spPr bwMode="auto">
            <a:xfrm>
              <a:off x="1419100" y="374865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4</a:t>
              </a:r>
            </a:p>
          </p:txBody>
        </p:sp>
        <p:sp>
          <p:nvSpPr>
            <p:cNvPr id="57" name="TextBox 55"/>
            <p:cNvSpPr txBox="1">
              <a:spLocks noChangeArrowheads="1"/>
            </p:cNvSpPr>
            <p:nvPr/>
          </p:nvSpPr>
          <p:spPr bwMode="auto">
            <a:xfrm>
              <a:off x="1419100" y="351114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5</a:t>
              </a:r>
            </a:p>
          </p:txBody>
        </p:sp>
        <p:sp>
          <p:nvSpPr>
            <p:cNvPr id="58" name="TextBox 56"/>
            <p:cNvSpPr txBox="1">
              <a:spLocks noChangeArrowheads="1"/>
            </p:cNvSpPr>
            <p:nvPr/>
          </p:nvSpPr>
          <p:spPr bwMode="auto">
            <a:xfrm>
              <a:off x="1419100" y="305988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7</a:t>
              </a:r>
            </a:p>
          </p:txBody>
        </p:sp>
        <p:sp>
          <p:nvSpPr>
            <p:cNvPr id="59" name="TextBox 57"/>
            <p:cNvSpPr txBox="1">
              <a:spLocks noChangeArrowheads="1"/>
            </p:cNvSpPr>
            <p:nvPr/>
          </p:nvSpPr>
          <p:spPr bwMode="auto">
            <a:xfrm>
              <a:off x="1419100" y="3285513"/>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6</a:t>
              </a:r>
            </a:p>
          </p:txBody>
        </p:sp>
        <p:sp>
          <p:nvSpPr>
            <p:cNvPr id="60" name="TextBox 58"/>
            <p:cNvSpPr txBox="1">
              <a:spLocks noChangeArrowheads="1"/>
            </p:cNvSpPr>
            <p:nvPr/>
          </p:nvSpPr>
          <p:spPr bwMode="auto">
            <a:xfrm>
              <a:off x="1419100" y="284612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8</a:t>
              </a:r>
            </a:p>
          </p:txBody>
        </p:sp>
        <p:sp>
          <p:nvSpPr>
            <p:cNvPr id="61" name="TextBox 59"/>
            <p:cNvSpPr txBox="1">
              <a:spLocks noChangeArrowheads="1"/>
            </p:cNvSpPr>
            <p:nvPr/>
          </p:nvSpPr>
          <p:spPr bwMode="auto">
            <a:xfrm>
              <a:off x="1419100" y="260862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9</a:t>
              </a:r>
            </a:p>
          </p:txBody>
        </p:sp>
        <p:sp>
          <p:nvSpPr>
            <p:cNvPr id="62" name="TextBox 60"/>
            <p:cNvSpPr txBox="1">
              <a:spLocks noChangeArrowheads="1"/>
            </p:cNvSpPr>
            <p:nvPr/>
          </p:nvSpPr>
          <p:spPr bwMode="auto">
            <a:xfrm>
              <a:off x="1305288" y="238298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10</a:t>
              </a:r>
            </a:p>
          </p:txBody>
        </p:sp>
        <p:sp>
          <p:nvSpPr>
            <p:cNvPr id="63" name="TextBox 61"/>
            <p:cNvSpPr txBox="1">
              <a:spLocks noChangeArrowheads="1"/>
            </p:cNvSpPr>
            <p:nvPr/>
          </p:nvSpPr>
          <p:spPr bwMode="auto">
            <a:xfrm>
              <a:off x="1320548" y="2157357"/>
              <a:ext cx="397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600" smtClean="0">
                  <a:solidFill>
                    <a:srgbClr val="000000"/>
                  </a:solidFill>
                </a:rPr>
                <a:t>11</a:t>
              </a:r>
            </a:p>
          </p:txBody>
        </p:sp>
        <p:sp>
          <p:nvSpPr>
            <p:cNvPr id="64" name="TextBox 63"/>
            <p:cNvSpPr txBox="1">
              <a:spLocks noChangeArrowheads="1"/>
            </p:cNvSpPr>
            <p:nvPr/>
          </p:nvSpPr>
          <p:spPr bwMode="auto">
            <a:xfrm rot="-5400000">
              <a:off x="-897585" y="3090013"/>
              <a:ext cx="3967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smtClean="0">
                  <a:solidFill>
                    <a:srgbClr val="000000"/>
                  </a:solidFill>
                </a:rPr>
                <a:t>Real consumption (trillions of dollars)</a:t>
              </a:r>
            </a:p>
          </p:txBody>
        </p:sp>
      </p:grpSp>
      <p:grpSp>
        <p:nvGrpSpPr>
          <p:cNvPr id="65" name="Group 69"/>
          <p:cNvGrpSpPr>
            <a:grpSpLocks/>
          </p:cNvGrpSpPr>
          <p:nvPr/>
        </p:nvGrpSpPr>
        <p:grpSpPr bwMode="auto">
          <a:xfrm>
            <a:off x="2508250" y="1553591"/>
            <a:ext cx="3644900" cy="2498725"/>
            <a:chOff x="2006930" y="1991103"/>
            <a:chExt cx="3644802" cy="2497770"/>
          </a:xfrm>
        </p:grpSpPr>
        <p:cxnSp>
          <p:nvCxnSpPr>
            <p:cNvPr id="66" name="Straight Connector 65"/>
            <p:cNvCxnSpPr/>
            <p:nvPr/>
          </p:nvCxnSpPr>
          <p:spPr bwMode="auto">
            <a:xfrm flipV="1">
              <a:off x="2006930" y="2245006"/>
              <a:ext cx="3336835" cy="2243867"/>
            </a:xfrm>
            <a:prstGeom prst="line">
              <a:avLst/>
            </a:prstGeom>
            <a:noFill/>
            <a:ln w="38100" cap="flat" cmpd="sng" algn="ctr">
              <a:solidFill>
                <a:srgbClr val="2121FF"/>
              </a:solidFill>
              <a:prstDash val="solid"/>
              <a:round/>
              <a:headEnd type="none" w="med" len="med"/>
              <a:tailEnd type="none" w="med" len="med"/>
            </a:ln>
            <a:effectLst/>
          </p:spPr>
        </p:cxnSp>
        <p:sp>
          <p:nvSpPr>
            <p:cNvPr id="67" name="TextBox 68"/>
            <p:cNvSpPr txBox="1">
              <a:spLocks noChangeArrowheads="1"/>
            </p:cNvSpPr>
            <p:nvPr/>
          </p:nvSpPr>
          <p:spPr bwMode="auto">
            <a:xfrm>
              <a:off x="5300354" y="1991103"/>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pPr>
              <a:r>
                <a:rPr lang="en-US" sz="1800" i="1" dirty="0" smtClean="0">
                  <a:solidFill>
                    <a:srgbClr val="000000"/>
                  </a:solidFill>
                </a:rPr>
                <a:t>C</a:t>
              </a:r>
            </a:p>
          </p:txBody>
        </p:sp>
      </p:grpSp>
    </p:spTree>
    <p:extLst>
      <p:ext uri="{BB962C8B-B14F-4D97-AF65-F5344CB8AC3E}">
        <p14:creationId xmlns:p14="http://schemas.microsoft.com/office/powerpoint/2010/main" val="978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a:t>
            </a:r>
            <a:r>
              <a:rPr lang="en-US" dirty="0" smtClean="0"/>
              <a:t>Propensities</a:t>
            </a:r>
            <a:endParaRPr lang="en-US" dirty="0"/>
          </a:p>
        </p:txBody>
      </p:sp>
      <p:sp>
        <p:nvSpPr>
          <p:cNvPr id="3" name="Content Placeholder 2"/>
          <p:cNvSpPr>
            <a:spLocks noGrp="1"/>
          </p:cNvSpPr>
          <p:nvPr>
            <p:ph idx="1"/>
          </p:nvPr>
        </p:nvSpPr>
        <p:spPr/>
        <p:txBody>
          <a:bodyPr/>
          <a:lstStyle/>
          <a:p>
            <a:r>
              <a:rPr lang="en-US" dirty="0"/>
              <a:t>Marginal propensity to consume, </a:t>
            </a:r>
            <a:r>
              <a:rPr lang="en-US" i="1" dirty="0"/>
              <a:t>MPC</a:t>
            </a:r>
          </a:p>
          <a:p>
            <a:pPr lvl="1"/>
            <a:r>
              <a:rPr lang="en-US" dirty="0"/>
              <a:t>Fraction of additional income that is </a:t>
            </a:r>
            <a:r>
              <a:rPr lang="en-US" dirty="0" smtClean="0"/>
              <a:t>spent on consumption</a:t>
            </a:r>
            <a:endParaRPr lang="en-US" dirty="0"/>
          </a:p>
          <a:p>
            <a:pPr lvl="2"/>
            <a:r>
              <a:rPr lang="en-US" dirty="0"/>
              <a:t>Change in consumption / change in income</a:t>
            </a:r>
          </a:p>
          <a:p>
            <a:r>
              <a:rPr lang="en-US" dirty="0"/>
              <a:t>Marginal propensity to save, </a:t>
            </a:r>
            <a:r>
              <a:rPr lang="en-US" i="1" dirty="0"/>
              <a:t>MPS</a:t>
            </a:r>
          </a:p>
          <a:p>
            <a:pPr lvl="1"/>
            <a:r>
              <a:rPr lang="en-US" dirty="0"/>
              <a:t>Fraction of additional income that is saved</a:t>
            </a:r>
          </a:p>
          <a:p>
            <a:pPr lvl="2"/>
            <a:r>
              <a:rPr lang="en-US" dirty="0"/>
              <a:t>Change in saving / change in income</a:t>
            </a:r>
          </a:p>
          <a:p>
            <a:r>
              <a:rPr lang="en-US" i="1" dirty="0"/>
              <a:t>MPC + MPS </a:t>
            </a:r>
            <a:r>
              <a:rPr lang="en-US" dirty="0"/>
              <a:t>= 1</a:t>
            </a:r>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40227119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a:t>
            </a:r>
            <a:r>
              <a:rPr lang="en-US" dirty="0"/>
              <a:t>Is the Slope of </a:t>
            </a:r>
            <a:r>
              <a:rPr lang="en-US" dirty="0" smtClean="0"/>
              <a:t>the C </a:t>
            </a:r>
            <a:r>
              <a:rPr lang="en-US" dirty="0"/>
              <a:t>Function</a:t>
            </a:r>
          </a:p>
        </p:txBody>
      </p:sp>
      <p:sp>
        <p:nvSpPr>
          <p:cNvPr id="3" name="Content Placeholder 2"/>
          <p:cNvSpPr>
            <a:spLocks noGrp="1"/>
          </p:cNvSpPr>
          <p:nvPr>
            <p:ph idx="1"/>
          </p:nvPr>
        </p:nvSpPr>
        <p:spPr/>
        <p:txBody>
          <a:bodyPr/>
          <a:lstStyle/>
          <a:p>
            <a:r>
              <a:rPr lang="en-US" dirty="0"/>
              <a:t>Consumption function</a:t>
            </a:r>
          </a:p>
          <a:p>
            <a:pPr lvl="1"/>
            <a:r>
              <a:rPr lang="en-US" dirty="0"/>
              <a:t>Relationship between consumption and income, other things constant</a:t>
            </a:r>
          </a:p>
          <a:p>
            <a:r>
              <a:rPr lang="en-US" dirty="0" smtClean="0"/>
              <a:t>Slope of a straight line</a:t>
            </a:r>
          </a:p>
          <a:p>
            <a:pPr lvl="1"/>
            <a:r>
              <a:rPr lang="en-US" dirty="0" smtClean="0"/>
              <a:t>The vertical </a:t>
            </a:r>
            <a:r>
              <a:rPr lang="en-US" dirty="0"/>
              <a:t>distance between any two points </a:t>
            </a:r>
            <a:endParaRPr lang="en-US" dirty="0" smtClean="0"/>
          </a:p>
          <a:p>
            <a:pPr lvl="1"/>
            <a:r>
              <a:rPr lang="en-US" dirty="0"/>
              <a:t>D</a:t>
            </a:r>
            <a:r>
              <a:rPr lang="en-US" dirty="0" smtClean="0"/>
              <a:t>ivided </a:t>
            </a:r>
            <a:r>
              <a:rPr lang="en-US" dirty="0"/>
              <a:t>by the horizontal distance </a:t>
            </a:r>
            <a:r>
              <a:rPr lang="en-US" dirty="0" smtClean="0"/>
              <a:t>between those </a:t>
            </a:r>
            <a:r>
              <a:rPr lang="en-US" dirty="0"/>
              <a:t>same two points</a:t>
            </a:r>
          </a:p>
          <a:p>
            <a:pPr lvl="1"/>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39503425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 </a:t>
            </a:r>
            <a:r>
              <a:rPr lang="en-US" dirty="0"/>
              <a:t>Is the Slope of </a:t>
            </a:r>
            <a:r>
              <a:rPr lang="en-US" dirty="0" smtClean="0"/>
              <a:t>the C </a:t>
            </a:r>
            <a:r>
              <a:rPr lang="en-US" dirty="0"/>
              <a:t>Function</a:t>
            </a:r>
          </a:p>
        </p:txBody>
      </p:sp>
      <p:sp>
        <p:nvSpPr>
          <p:cNvPr id="3" name="Content Placeholder 2"/>
          <p:cNvSpPr>
            <a:spLocks noGrp="1"/>
          </p:cNvSpPr>
          <p:nvPr>
            <p:ph idx="1"/>
          </p:nvPr>
        </p:nvSpPr>
        <p:spPr/>
        <p:txBody>
          <a:bodyPr/>
          <a:lstStyle/>
          <a:p>
            <a:r>
              <a:rPr lang="en-US" i="1" dirty="0" smtClean="0"/>
              <a:t>∆C</a:t>
            </a:r>
          </a:p>
          <a:p>
            <a:pPr lvl="1"/>
            <a:r>
              <a:rPr lang="en-US" dirty="0" smtClean="0"/>
              <a:t>Change in consumption (vertical distance)</a:t>
            </a:r>
          </a:p>
          <a:p>
            <a:r>
              <a:rPr lang="en-US" i="1" dirty="0" smtClean="0"/>
              <a:t>∆DI</a:t>
            </a:r>
          </a:p>
          <a:p>
            <a:pPr lvl="1"/>
            <a:r>
              <a:rPr lang="en-US" dirty="0" smtClean="0"/>
              <a:t>Change in disposable income (horizontal distance)</a:t>
            </a:r>
          </a:p>
          <a:p>
            <a:r>
              <a:rPr lang="en-US" i="1" dirty="0" smtClean="0"/>
              <a:t>MPC </a:t>
            </a:r>
            <a:r>
              <a:rPr lang="en-US" i="1" dirty="0"/>
              <a:t>= ∆</a:t>
            </a:r>
            <a:r>
              <a:rPr lang="en-US" i="1" dirty="0" smtClean="0"/>
              <a:t>C / </a:t>
            </a:r>
            <a:r>
              <a:rPr lang="en-US" i="1" dirty="0"/>
              <a:t>∆DI</a:t>
            </a:r>
          </a:p>
          <a:p>
            <a:pPr lvl="1"/>
            <a:r>
              <a:rPr lang="en-US" dirty="0" smtClean="0"/>
              <a:t>The </a:t>
            </a:r>
            <a:r>
              <a:rPr lang="en-US" dirty="0"/>
              <a:t>slope of consumption function</a:t>
            </a:r>
          </a:p>
          <a:p>
            <a:pPr lvl="1"/>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2017 Cengage Learning®. May not be scanned, copied or duplicated, or posted to a publicly accessible website, in whole or in part.</a:t>
            </a:r>
            <a:endParaRPr lang="en-US">
              <a:cs typeface="+mn-cs"/>
            </a:endParaRPr>
          </a:p>
        </p:txBody>
      </p:sp>
    </p:spTree>
    <p:extLst>
      <p:ext uri="{BB962C8B-B14F-4D97-AF65-F5344CB8AC3E}">
        <p14:creationId xmlns:p14="http://schemas.microsoft.com/office/powerpoint/2010/main" val="22831147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book titl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Slid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hibit_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xhibit_figure 2 text boxe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xhibit_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2">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24853</TotalTime>
  <Words>3674</Words>
  <Application>Microsoft Office PowerPoint</Application>
  <PresentationFormat>On-screen Show (4:3)</PresentationFormat>
  <Paragraphs>473</Paragraphs>
  <Slides>45</Slides>
  <Notes>0</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58" baseType="lpstr">
      <vt:lpstr>Arial</vt:lpstr>
      <vt:lpstr>Calibri</vt:lpstr>
      <vt:lpstr>Cambria</vt:lpstr>
      <vt:lpstr>Times New Roman</vt:lpstr>
      <vt:lpstr>Textbook title</vt:lpstr>
      <vt:lpstr>intro</vt:lpstr>
      <vt:lpstr>ChapterSlide</vt:lpstr>
      <vt:lpstr>exhibit_figure</vt:lpstr>
      <vt:lpstr>exhibit_figure 2 text boxes</vt:lpstr>
      <vt:lpstr>exhibit_table</vt:lpstr>
      <vt:lpstr>case study 2</vt:lpstr>
      <vt:lpstr>appendix</vt:lpstr>
      <vt:lpstr>Equation</vt:lpstr>
      <vt:lpstr>PowerPoint Presentation</vt:lpstr>
      <vt:lpstr>PowerPoint Presentation</vt:lpstr>
      <vt:lpstr>Consumption</vt:lpstr>
      <vt:lpstr>Exhibit 1</vt:lpstr>
      <vt:lpstr>The Consumption Function</vt:lpstr>
      <vt:lpstr>Exhibit 2</vt:lpstr>
      <vt:lpstr>Marginal Propensities</vt:lpstr>
      <vt:lpstr>MPC Is the Slope of the C Function</vt:lpstr>
      <vt:lpstr>MPC Is the Slope of the C Function</vt:lpstr>
      <vt:lpstr>Exhibit 3</vt:lpstr>
      <vt:lpstr>Nonincome Determinants of C</vt:lpstr>
      <vt:lpstr>Exhibit 4</vt:lpstr>
      <vt:lpstr>Nonincome Determinants of C</vt:lpstr>
      <vt:lpstr>Nonincome Determinants of C</vt:lpstr>
      <vt:lpstr>Nonincome Determinants of C</vt:lpstr>
      <vt:lpstr>The Life-Cycle Model</vt:lpstr>
      <vt:lpstr>The Life-Cycle Model</vt:lpstr>
      <vt:lpstr>Other Spending Components</vt:lpstr>
      <vt:lpstr>Investment</vt:lpstr>
      <vt:lpstr>Investment</vt:lpstr>
      <vt:lpstr>Exhibit 5</vt:lpstr>
      <vt:lpstr>Investment and Income</vt:lpstr>
      <vt:lpstr>Investment Varies More than Consumption</vt:lpstr>
      <vt:lpstr>Exhibit 6</vt:lpstr>
      <vt:lpstr>Government Purchases</vt:lpstr>
      <vt:lpstr>Government Purchases</vt:lpstr>
      <vt:lpstr>Government Purchases</vt:lpstr>
      <vt:lpstr>Net Exports</vt:lpstr>
      <vt:lpstr>Net Exports</vt:lpstr>
      <vt:lpstr>Aggregate Expenditure and Income</vt:lpstr>
      <vt:lpstr>Aggregate Expenditure and Income</vt:lpstr>
      <vt:lpstr>Aggregate Expenditure and Income</vt:lpstr>
      <vt:lpstr>Aggregate Expenditure and Income</vt:lpstr>
      <vt:lpstr>Exhibit 7</vt:lpstr>
      <vt:lpstr>Aggregate Expenditure and Income</vt:lpstr>
      <vt:lpstr>The Simple Spending Multiplier</vt:lpstr>
      <vt:lpstr>The Simple Spending Multiplier</vt:lpstr>
      <vt:lpstr>Exhibit 8</vt:lpstr>
      <vt:lpstr>The Simple Spending Multiplier</vt:lpstr>
      <vt:lpstr>The Aggregate Demand Curve</vt:lpstr>
      <vt:lpstr>The Aggregate Demand Curve</vt:lpstr>
      <vt:lpstr>The Aggregate Demand Curve</vt:lpstr>
      <vt:lpstr>Exhibit 9</vt:lpstr>
      <vt:lpstr>The Aggregate Demand Curve</vt:lpstr>
      <vt:lpstr>Exhibit 10</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dc:title>
  <dc:creator>Andreea Chiritescu</dc:creator>
  <cp:lastModifiedBy>CL User</cp:lastModifiedBy>
  <cp:revision>1209</cp:revision>
  <dcterms:created xsi:type="dcterms:W3CDTF">2006-11-30T14:59:54Z</dcterms:created>
  <dcterms:modified xsi:type="dcterms:W3CDTF">2016-01-20T00:36:32Z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1735970602</vt:i4>
  </property>
  <property fmtid="{D5CDD505-2E9C-101B-9397-08002B2CF9AE}" pid="3" name="_NewReviewCycle">
    <vt:lpwstr/>
  </property>
  <property fmtid="{D5CDD505-2E9C-101B-9397-08002B2CF9AE}" pid="4" name="_EmailSubject">
    <vt:lpwstr>PowerPoints</vt:lpwstr>
  </property>
  <property fmtid="{D5CDD505-2E9C-101B-9397-08002B2CF9AE}" pid="5" name="_AuthorEmail">
    <vt:lpwstr>Julia.Chase@cengage.com</vt:lpwstr>
  </property>
  <property fmtid="{D5CDD505-2E9C-101B-9397-08002B2CF9AE}" pid="6" name="_AuthorEmailDisplayName">
    <vt:lpwstr>Chase, Julia</vt:lpwstr>
  </property>
</Properties>
</file>