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2" r:id="rId3"/>
    <p:sldId id="263" r:id="rId4"/>
    <p:sldId id="275" r:id="rId5"/>
    <p:sldId id="267" r:id="rId6"/>
    <p:sldId id="268" r:id="rId7"/>
    <p:sldId id="273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  <a:srgbClr val="FFFF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 varScale="1">
        <p:scale>
          <a:sx n="111" d="100"/>
          <a:sy n="111" d="100"/>
        </p:scale>
        <p:origin x="15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69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BF498B-857E-446E-B35C-DF88B1E28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189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82AB26-A5C2-423B-9101-D8C99D4B6E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238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50AFB63-45E9-41F0-99A9-C37CFFD540A5}" type="slidenum">
              <a:rPr lang="en-US" altLang="en-US" smtClean="0">
                <a:latin typeface="Arial" panose="020B0604020202020204" pitchFamily="34" charset="0"/>
              </a:rPr>
              <a:pPr/>
              <a:t>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17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E7EAC2B-B37D-4EF5-AE19-3F6200C64A1C}" type="slidenum">
              <a:rPr lang="en-US" altLang="en-US" smtClean="0">
                <a:latin typeface="Arial" panose="020B0604020202020204" pitchFamily="34" charset="0"/>
              </a:rPr>
              <a:pPr/>
              <a:t>10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5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5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75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705D0-0505-4687-9ACD-AD2ED4FEAF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76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D093F-70E0-456A-91BA-E922C4F36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136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FECCF-5E6D-419D-A21F-0EEDD5AB83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68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4EFEF-807C-4E13-9775-4AE5A2CB9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60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A2A63-661F-4F02-8615-885676D07C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02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E4CCA-9726-43B2-95BC-EAD0D6A18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51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CE0AB-A65C-4E32-B3C8-FB07C50EE6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8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91AF4-815B-4C76-A5A3-C19B9A19E2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7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59165-F730-4DFC-BF11-04DB82EE5E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94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71A0F-07EE-4BDD-8A20-3C2BA7B55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03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E7B77-5249-416B-A964-F5A99E2C90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09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3500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656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1325" y="62404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0130F40-E120-4B2A-A6F1-67AB92087A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72" r:id="rId2"/>
    <p:sldLayoutId id="2147483773" r:id="rId3"/>
    <p:sldLayoutId id="2147483774" r:id="rId4"/>
    <p:sldLayoutId id="2147483775" r:id="rId5"/>
    <p:sldLayoutId id="2147483782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ndrew@andrewparkes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dirty="0" smtClean="0">
                <a:solidFill>
                  <a:srgbClr val="FFFF00"/>
                </a:solidFill>
              </a:rPr>
              <a:t>Microeconomics 284</a:t>
            </a:r>
            <a:r>
              <a:rPr lang="en-US" altLang="en-US" sz="4800" dirty="0" smtClean="0">
                <a:solidFill>
                  <a:srgbClr val="FFFF00"/>
                </a:solidFill>
              </a:rPr>
              <a:t/>
            </a:r>
            <a:br>
              <a:rPr lang="en-US" altLang="en-US" sz="4800" dirty="0" smtClean="0">
                <a:solidFill>
                  <a:srgbClr val="FFFF00"/>
                </a:solidFill>
              </a:rPr>
            </a:br>
            <a:r>
              <a:rPr lang="en-US" altLang="en-US" sz="1800" dirty="0" smtClean="0">
                <a:solidFill>
                  <a:srgbClr val="FFFF00"/>
                </a:solidFill>
              </a:rPr>
              <a:t/>
            </a:r>
            <a:br>
              <a:rPr lang="en-US" altLang="en-US" sz="1800" dirty="0" smtClean="0">
                <a:solidFill>
                  <a:srgbClr val="FFFF00"/>
                </a:solidFill>
              </a:rPr>
            </a:br>
            <a:r>
              <a:rPr lang="en-US" altLang="en-US" sz="1800" dirty="0" smtClean="0">
                <a:solidFill>
                  <a:srgbClr val="FFFF00"/>
                </a:solidFill>
              </a:rPr>
              <a:t>A few basic thoughts</a:t>
            </a:r>
            <a:endParaRPr lang="en-US" alt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Dr. Andrew L. H. Parkes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GB" sz="1800" i="1" dirty="0" smtClean="0">
                <a:solidFill>
                  <a:schemeClr val="hlink"/>
                </a:solidFill>
              </a:rPr>
              <a:t>“A </a:t>
            </a:r>
            <a:r>
              <a:rPr lang="en-GB" sz="1800" i="1" dirty="0" smtClean="0">
                <a:solidFill>
                  <a:schemeClr val="hlink"/>
                </a:solidFill>
              </a:rPr>
              <a:t>Microeconomic </a:t>
            </a:r>
            <a:r>
              <a:rPr lang="en-GB" sz="1800" i="1" dirty="0" smtClean="0">
                <a:solidFill>
                  <a:schemeClr val="hlink"/>
                </a:solidFill>
              </a:rPr>
              <a:t>Understanding for use in Business”</a:t>
            </a:r>
          </a:p>
          <a:p>
            <a:pPr eaLnBrk="1" hangingPunct="1">
              <a:defRPr/>
            </a:pPr>
            <a:endParaRPr lang="en-US" sz="180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3. Who is this?</a:t>
            </a:r>
            <a:endParaRPr lang="en-US" dirty="0">
              <a:solidFill>
                <a:srgbClr val="E6A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August </a:t>
            </a:r>
            <a:r>
              <a:rPr lang="en-US" altLang="en-US" dirty="0" smtClean="0"/>
              <a:t>29, </a:t>
            </a:r>
            <a:r>
              <a:rPr lang="en-US" altLang="en-US" dirty="0"/>
              <a:t>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84946-2D71-4771-BBBD-51315DA6C387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21509" name="Picture 2" descr="How much is Oprah Winfrey Net Worth? - Access 2 Knowled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4100" y="1600200"/>
            <a:ext cx="44958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What did she create?</a:t>
            </a:r>
            <a:endParaRPr lang="en-US" dirty="0">
              <a:solidFill>
                <a:srgbClr val="E6A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In 1984, she took over daytime TV from Phil Donahue.</a:t>
            </a:r>
          </a:p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HARPO Productions</a:t>
            </a:r>
          </a:p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OWN </a:t>
            </a:r>
          </a:p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Multi-Billionaire</a:t>
            </a:r>
            <a:endParaRPr lang="en-US" dirty="0">
              <a:solidFill>
                <a:srgbClr val="E6A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August </a:t>
            </a:r>
            <a:r>
              <a:rPr lang="en-US" altLang="en-US" dirty="0" smtClean="0"/>
              <a:t>29, </a:t>
            </a:r>
            <a:r>
              <a:rPr lang="en-US" altLang="en-US" dirty="0"/>
              <a:t>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08C52-F48A-4682-9AD8-152EDF8BCCE3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August </a:t>
            </a:r>
            <a:r>
              <a:rPr lang="en-US" altLang="en-US" dirty="0" smtClean="0"/>
              <a:t>29, </a:t>
            </a:r>
            <a:r>
              <a:rPr lang="en-US" altLang="en-US" dirty="0"/>
              <a:t>2017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01DA0-9283-451F-BC80-238D99221FCC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FFFF00"/>
                </a:solidFill>
              </a:rPr>
              <a:t>Syllabus and Our Course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5750"/>
            <a:ext cx="4800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 dirty="0" smtClean="0">
                <a:solidFill>
                  <a:schemeClr val="hlink"/>
                </a:solidFill>
              </a:rPr>
              <a:t>The syllabus provides an outline of what we will do this semester: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en-US" sz="2400" dirty="0" smtClean="0">
                <a:solidFill>
                  <a:srgbClr val="FFFF00"/>
                </a:solidFill>
              </a:rPr>
              <a:t>See the outline for dates and chapters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altLang="en-US" sz="28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 dirty="0" smtClean="0">
                <a:solidFill>
                  <a:schemeClr val="hlink"/>
                </a:solidFill>
              </a:rPr>
              <a:t>This week I will talk about Chapters 1 and 2 as well as some other basic ideas.</a:t>
            </a:r>
            <a:endParaRPr lang="en-US" altLang="en-US" sz="2800" dirty="0" smtClean="0">
              <a:solidFill>
                <a:schemeClr val="hlink"/>
              </a:solidFill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943600" y="48768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/>
              <a:t>The required textbook</a:t>
            </a:r>
            <a:endParaRPr lang="en-US" altLang="en-US" sz="1800" b="1"/>
          </a:p>
        </p:txBody>
      </p:sp>
      <p:pic>
        <p:nvPicPr>
          <p:cNvPr id="717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3098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August </a:t>
            </a:r>
            <a:r>
              <a:rPr lang="en-US" altLang="en-US" dirty="0" smtClean="0"/>
              <a:t>29, </a:t>
            </a:r>
            <a:r>
              <a:rPr lang="en-US" altLang="en-US" dirty="0"/>
              <a:t>2017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49777-A96A-4E30-9B34-57D05A95715F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>
                <a:solidFill>
                  <a:srgbClr val="FFFF00"/>
                </a:solidFill>
              </a:rPr>
              <a:t>SEE Bb Learn </a:t>
            </a:r>
            <a:r>
              <a:rPr lang="en-US" altLang="en-US" sz="3600" dirty="0">
                <a:solidFill>
                  <a:srgbClr val="FFFF00"/>
                </a:solidFill>
              </a:rPr>
              <a:t>and </a:t>
            </a:r>
            <a:br>
              <a:rPr lang="en-US" altLang="en-US" sz="3600" dirty="0">
                <a:solidFill>
                  <a:srgbClr val="FFFF00"/>
                </a:solidFill>
              </a:rPr>
            </a:br>
            <a:r>
              <a:rPr lang="en-US" altLang="en-US" sz="2800" dirty="0">
                <a:solidFill>
                  <a:srgbClr val="FFFF00"/>
                </a:solidFill>
              </a:rPr>
              <a:t>MY WEBSITE: </a:t>
            </a:r>
            <a:r>
              <a:rPr lang="en-US" altLang="en-US" sz="3600" dirty="0">
                <a:solidFill>
                  <a:srgbClr val="FFFF00"/>
                </a:solidFill>
              </a:rPr>
              <a:t>andrewparkes.com</a:t>
            </a:r>
            <a:endParaRPr lang="en-US" alt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905000"/>
            <a:ext cx="4651765" cy="39624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dirty="0" smtClean="0"/>
              <a:t>Visit Often and regularly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dirty="0" smtClean="0"/>
              <a:t>Kept ahead of class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dirty="0" smtClean="0"/>
              <a:t>Links and PowerPoint 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dirty="0" smtClean="0"/>
              <a:t>Other information</a:t>
            </a:r>
          </a:p>
          <a:p>
            <a:pPr marL="990600" lvl="1" indent="-533400" eaLnBrk="1" hangingPunct="1">
              <a:buFont typeface="Wingdings" panose="05000000000000000000" pitchFamily="2" charset="2"/>
              <a:buChar char="n"/>
              <a:defRPr/>
            </a:pPr>
            <a:r>
              <a:rPr lang="en-US" altLang="en-US" sz="1800" dirty="0" smtClean="0">
                <a:solidFill>
                  <a:srgbClr val="FFFF00"/>
                </a:solidFill>
                <a:hlinkClick r:id="rId2"/>
              </a:rPr>
              <a:t>andrew@andrewparkes.com</a:t>
            </a:r>
            <a:r>
              <a:rPr lang="en-US" altLang="en-US" sz="1800" dirty="0" smtClean="0">
                <a:solidFill>
                  <a:srgbClr val="FFFF00"/>
                </a:solidFill>
              </a:rPr>
              <a:t> 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endParaRPr lang="en-US" altLang="en-US" sz="1000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 smtClean="0"/>
              <a:t>	 </a:t>
            </a:r>
            <a:r>
              <a:rPr lang="en-US" altLang="en-US" sz="2800" dirty="0" smtClean="0"/>
              <a:t> Info like this =&gt;</a:t>
            </a: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4191000" y="4800600"/>
            <a:ext cx="3268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hlink"/>
                </a:solidFill>
              </a:rPr>
              <a:t>Total Public Debt Outstanding</a:t>
            </a:r>
            <a:r>
              <a:rPr lang="en-US" altLang="en-US" sz="1800"/>
              <a:t> </a:t>
            </a: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4294137" y="5167313"/>
            <a:ext cx="42402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hlink"/>
                </a:solidFill>
              </a:rPr>
              <a:t>$ 9,139,880,193,861.94 </a:t>
            </a:r>
            <a:r>
              <a:rPr lang="en-US" altLang="en-US" sz="1800" dirty="0" smtClean="0">
                <a:solidFill>
                  <a:schemeClr val="hlink"/>
                </a:solidFill>
              </a:rPr>
              <a:t>– 11/29/2007</a:t>
            </a:r>
            <a:r>
              <a:rPr lang="en-US" altLang="en-US" sz="1800" dirty="0" smtClean="0"/>
              <a:t> </a:t>
            </a:r>
            <a:endParaRPr lang="en-US" altLang="en-US" sz="1800" dirty="0"/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4267200" y="5561013"/>
            <a:ext cx="2571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922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702" y="1517598"/>
            <a:ext cx="2362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7" name="Rectangle 14"/>
          <p:cNvSpPr>
            <a:spLocks noChangeArrowheads="1"/>
          </p:cNvSpPr>
          <p:nvPr/>
        </p:nvSpPr>
        <p:spPr bwMode="auto">
          <a:xfrm>
            <a:off x="4186687" y="5601061"/>
            <a:ext cx="4254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$ 13,788,289,275,079.99 – 11/24/2010</a:t>
            </a:r>
            <a:r>
              <a:rPr lang="en-US" altLang="en-US" sz="1800" dirty="0"/>
              <a:t> </a:t>
            </a:r>
          </a:p>
        </p:txBody>
      </p:sp>
      <p:sp>
        <p:nvSpPr>
          <p:cNvPr id="9228" name="Rectangle 14"/>
          <p:cNvSpPr>
            <a:spLocks noChangeArrowheads="1"/>
          </p:cNvSpPr>
          <p:nvPr/>
        </p:nvSpPr>
        <p:spPr bwMode="auto">
          <a:xfrm>
            <a:off x="4203940" y="5943705"/>
            <a:ext cx="42783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$ 19,941,807,383,847.05</a:t>
            </a:r>
            <a:r>
              <a:rPr lang="en-US" altLang="en-US" sz="1800" dirty="0">
                <a:solidFill>
                  <a:srgbClr val="FFFF00"/>
                </a:solidFill>
              </a:rPr>
              <a:t> </a:t>
            </a:r>
            <a:r>
              <a:rPr lang="en-US" altLang="en-US" sz="1800" dirty="0"/>
              <a:t>–   1/12/2017 </a:t>
            </a:r>
          </a:p>
        </p:txBody>
      </p:sp>
      <p:sp>
        <p:nvSpPr>
          <p:cNvPr id="2" name="Rectangle 1"/>
          <p:cNvSpPr/>
          <p:nvPr/>
        </p:nvSpPr>
        <p:spPr>
          <a:xfrm>
            <a:off x="4254950" y="6316872"/>
            <a:ext cx="4148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$19,845,100,367,124.09 –   8/24/2017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Entrepreneurs!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E6AF00"/>
                </a:solidFill>
              </a:rPr>
              <a:t>What makes an entrepreneur?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FFFF00"/>
                </a:solidFill>
              </a:rPr>
              <a:t>Being a risk taker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E6AF00"/>
                </a:solidFill>
              </a:rPr>
              <a:t>Specifically</a:t>
            </a:r>
            <a:r>
              <a:rPr lang="en-US" dirty="0">
                <a:solidFill>
                  <a:srgbClr val="E6AF00"/>
                </a:solidFill>
              </a:rPr>
              <a:t>: </a:t>
            </a:r>
            <a:r>
              <a:rPr lang="en-US" sz="2400" dirty="0" smtClean="0">
                <a:solidFill>
                  <a:srgbClr val="E6AF00"/>
                </a:solidFill>
              </a:rPr>
              <a:t>A person that takes </a:t>
            </a:r>
            <a:r>
              <a:rPr lang="en-US" sz="2400" dirty="0">
                <a:solidFill>
                  <a:srgbClr val="E6AF00"/>
                </a:solidFill>
              </a:rPr>
              <a:t>initiative by organizing a venture to </a:t>
            </a:r>
            <a:r>
              <a:rPr lang="en-US" sz="2400" dirty="0" smtClean="0">
                <a:solidFill>
                  <a:srgbClr val="E6AF00"/>
                </a:solidFill>
              </a:rPr>
              <a:t>gain from the </a:t>
            </a:r>
            <a:r>
              <a:rPr lang="en-US" sz="2400" dirty="0">
                <a:solidFill>
                  <a:srgbClr val="E6AF00"/>
                </a:solidFill>
              </a:rPr>
              <a:t>benefit of an </a:t>
            </a:r>
            <a:r>
              <a:rPr lang="en-US" sz="2400" dirty="0" smtClean="0">
                <a:solidFill>
                  <a:srgbClr val="E6AF00"/>
                </a:solidFill>
              </a:rPr>
              <a:t>opportunity.</a:t>
            </a:r>
            <a:endParaRPr lang="en-US" sz="2400" dirty="0">
              <a:solidFill>
                <a:srgbClr val="E6A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August </a:t>
            </a:r>
            <a:r>
              <a:rPr lang="en-US" altLang="en-US" dirty="0" smtClean="0"/>
              <a:t>29, </a:t>
            </a:r>
            <a:r>
              <a:rPr lang="en-US" altLang="en-US" dirty="0"/>
              <a:t>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4EFEF-807C-4E13-9775-4AE5A2CB993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10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#1. Who is this?  What company does he help run?</a:t>
            </a:r>
            <a:endParaRPr lang="en-US" dirty="0">
              <a:solidFill>
                <a:srgbClr val="E6A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August </a:t>
            </a:r>
            <a:r>
              <a:rPr lang="en-US" altLang="en-US" dirty="0" smtClean="0"/>
              <a:t>29, </a:t>
            </a:r>
            <a:r>
              <a:rPr lang="en-US" altLang="en-US" dirty="0"/>
              <a:t>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34F95-8132-4E74-8555-66E46F905A9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17413" name="Picture 2" descr="Elon Musk's mission to Mars | Technology | The Guardi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286000"/>
            <a:ext cx="5105400" cy="30632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HINTS!</a:t>
            </a:r>
            <a:endParaRPr lang="en-US" dirty="0">
              <a:solidFill>
                <a:srgbClr val="E6A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August </a:t>
            </a:r>
            <a:r>
              <a:rPr lang="en-US" altLang="en-US" dirty="0" smtClean="0"/>
              <a:t>29, </a:t>
            </a:r>
            <a:r>
              <a:rPr lang="en-US" altLang="en-US" dirty="0"/>
              <a:t>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A9B2-B898-4E45-A2F6-C7EFC6AA40C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18437" name="Picture 2" descr="Analysis: Tesla Q1 2013 Results | The Truth About Ca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1600200"/>
            <a:ext cx="74930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781494" cy="63166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August </a:t>
            </a:r>
            <a:r>
              <a:rPr lang="en-US" altLang="en-US" dirty="0" smtClean="0"/>
              <a:t>29, </a:t>
            </a:r>
            <a:r>
              <a:rPr lang="en-US" altLang="en-US" dirty="0"/>
              <a:t>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4EFEF-807C-4E13-9775-4AE5A2CB993C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5562600" y="4267200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And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Neuralink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Corp.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2.  Who was this?</a:t>
            </a:r>
            <a:endParaRPr lang="en-US" dirty="0">
              <a:solidFill>
                <a:srgbClr val="E6A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August </a:t>
            </a:r>
            <a:r>
              <a:rPr lang="en-US" altLang="en-US" dirty="0" smtClean="0"/>
              <a:t>29, </a:t>
            </a:r>
            <a:r>
              <a:rPr lang="en-US" altLang="en-US" dirty="0"/>
              <a:t>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AF854-806E-4330-80AE-C93AD8663A8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19461" name="Picture 4" descr="&lt;b&gt;Steve&lt;/b&gt; &lt;b&gt;Jobs&lt;/b&gt;’s 10 Principles to Success That Everyone Needs To Lear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295400"/>
            <a:ext cx="6100763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0000">
              <a:srgbClr val="540000"/>
            </a:gs>
            <a:gs pos="0">
              <a:schemeClr val="bg1"/>
            </a:gs>
            <a:gs pos="100000">
              <a:srgbClr val="3500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What companies did he create?</a:t>
            </a:r>
            <a:endParaRPr lang="en-US" dirty="0">
              <a:solidFill>
                <a:srgbClr val="E6A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Apple</a:t>
            </a:r>
          </a:p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NeXT</a:t>
            </a:r>
          </a:p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Pixar   …</a:t>
            </a:r>
          </a:p>
          <a:p>
            <a:pPr>
              <a:defRPr/>
            </a:pPr>
            <a:endParaRPr lang="en-US" dirty="0" smtClean="0">
              <a:solidFill>
                <a:srgbClr val="E6AF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THEN the iPod, iPad, iPhone, etc</a:t>
            </a:r>
            <a:r>
              <a:rPr lang="en-US" dirty="0">
                <a:solidFill>
                  <a:srgbClr val="E6AF00"/>
                </a:solidFill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August </a:t>
            </a:r>
            <a:r>
              <a:rPr lang="en-US" altLang="en-US" dirty="0" smtClean="0"/>
              <a:t>29, </a:t>
            </a:r>
            <a:r>
              <a:rPr lang="en-US" altLang="en-US" dirty="0"/>
              <a:t>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AC6F8-7CB3-4D52-AE1F-1982C0BCD8C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1599</TotalTime>
  <Words>260</Words>
  <Application>Microsoft Office PowerPoint</Application>
  <PresentationFormat>On-screen Show (4:3)</PresentationFormat>
  <Paragraphs>68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Wingdings</vt:lpstr>
      <vt:lpstr>Slit</vt:lpstr>
      <vt:lpstr>Microeconomics 284  A few basic thoughts</vt:lpstr>
      <vt:lpstr>Syllabus and Our Course</vt:lpstr>
      <vt:lpstr>SEE Bb Learn and  MY WEBSITE: andrewparkes.com</vt:lpstr>
      <vt:lpstr>Entrepreneurs!</vt:lpstr>
      <vt:lpstr>#1. Who is this?  What company does he help run?</vt:lpstr>
      <vt:lpstr>HINTS!</vt:lpstr>
      <vt:lpstr>PowerPoint Presentation</vt:lpstr>
      <vt:lpstr>2.  Who was this?</vt:lpstr>
      <vt:lpstr>What companies did he create?</vt:lpstr>
      <vt:lpstr>3. Who is this?</vt:lpstr>
      <vt:lpstr>What did she create?</vt:lpstr>
    </vt:vector>
  </TitlesOfParts>
  <Company>Parkes Enterprises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  FIN 102</dc:title>
  <dc:creator>Andrew L. H. Parkes</dc:creator>
  <cp:lastModifiedBy>Andrew Parkes</cp:lastModifiedBy>
  <cp:revision>66</cp:revision>
  <dcterms:created xsi:type="dcterms:W3CDTF">2007-09-02T00:43:53Z</dcterms:created>
  <dcterms:modified xsi:type="dcterms:W3CDTF">2017-09-04T19:39:45Z</dcterms:modified>
</cp:coreProperties>
</file>