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48"/>
  </p:notesMasterIdLst>
  <p:handoutMasterIdLst>
    <p:handoutMasterId r:id="rId49"/>
  </p:handoutMasterIdLst>
  <p:sldIdLst>
    <p:sldId id="256" r:id="rId10"/>
    <p:sldId id="374" r:id="rId11"/>
    <p:sldId id="758" r:id="rId12"/>
    <p:sldId id="693" r:id="rId13"/>
    <p:sldId id="694" r:id="rId14"/>
    <p:sldId id="759" r:id="rId15"/>
    <p:sldId id="760" r:id="rId16"/>
    <p:sldId id="691" r:id="rId17"/>
    <p:sldId id="697" r:id="rId18"/>
    <p:sldId id="733" r:id="rId19"/>
    <p:sldId id="734" r:id="rId20"/>
    <p:sldId id="761" r:id="rId21"/>
    <p:sldId id="762" r:id="rId22"/>
    <p:sldId id="737" r:id="rId23"/>
    <p:sldId id="706" r:id="rId24"/>
    <p:sldId id="709" r:id="rId25"/>
    <p:sldId id="741" r:id="rId26"/>
    <p:sldId id="742" r:id="rId27"/>
    <p:sldId id="743" r:id="rId28"/>
    <p:sldId id="744" r:id="rId29"/>
    <p:sldId id="745" r:id="rId30"/>
    <p:sldId id="763" r:id="rId31"/>
    <p:sldId id="764" r:id="rId32"/>
    <p:sldId id="748" r:id="rId33"/>
    <p:sldId id="765" r:id="rId34"/>
    <p:sldId id="766" r:id="rId35"/>
    <p:sldId id="718" r:id="rId36"/>
    <p:sldId id="752" r:id="rId37"/>
    <p:sldId id="753" r:id="rId38"/>
    <p:sldId id="724" r:id="rId39"/>
    <p:sldId id="768" r:id="rId40"/>
    <p:sldId id="769" r:id="rId41"/>
    <p:sldId id="770" r:id="rId42"/>
    <p:sldId id="650" r:id="rId43"/>
    <p:sldId id="692" r:id="rId44"/>
    <p:sldId id="721" r:id="rId45"/>
    <p:sldId id="722" r:id="rId46"/>
    <p:sldId id="72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08C"/>
    <a:srgbClr val="FFCCFF"/>
    <a:srgbClr val="AE1221"/>
    <a:srgbClr val="660066"/>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68901" autoAdjust="0"/>
  </p:normalViewPr>
  <p:slideViewPr>
    <p:cSldViewPr>
      <p:cViewPr varScale="1">
        <p:scale>
          <a:sx n="78" d="100"/>
          <a:sy n="78" d="100"/>
        </p:scale>
        <p:origin x="816" y="96"/>
      </p:cViewPr>
      <p:guideLst>
        <p:guide orient="horz" pos="2160"/>
        <p:guide pos="2880"/>
      </p:guideLst>
    </p:cSldViewPr>
  </p:slideViewPr>
  <p:outlineViewPr>
    <p:cViewPr>
      <p:scale>
        <a:sx n="33" d="100"/>
        <a:sy n="33" d="100"/>
      </p:scale>
      <p:origin x="0" y="19674"/>
    </p:cViewPr>
  </p:outlineViewPr>
  <p:notesTextViewPr>
    <p:cViewPr>
      <p:scale>
        <a:sx n="1" d="1"/>
        <a:sy n="1" d="1"/>
      </p:scale>
      <p:origin x="0" y="0"/>
    </p:cViewPr>
  </p:notesTextViewPr>
  <p:sorterViewPr>
    <p:cViewPr>
      <p:scale>
        <a:sx n="100" d="100"/>
        <a:sy n="100" d="100"/>
      </p:scale>
      <p:origin x="0" y="5898"/>
    </p:cViewPr>
  </p:sorterViewPr>
  <p:notesViewPr>
    <p:cSldViewPr>
      <p:cViewPr>
        <p:scale>
          <a:sx n="70" d="100"/>
          <a:sy n="70" d="100"/>
        </p:scale>
        <p:origin x="-2544" y="5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11/2/2017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Having introduced the cost concepts in the previous chapter, we now begin to use those concepts to see how firms make production and pricing decisions in different market structures.  In this chapter, we explore firm behavior under perfect competition.  The next chapter covers the other extreme end of the competition spectrum—monopoly.  The following two chapters cover the intermediate cases—oligopoly and monopolistic competition, respectively.</a:t>
            </a:r>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296D506-85C1-4352-97D4-C5139E07DF48}" type="slidenum">
              <a:rPr lang="en-US" smtClean="0"/>
              <a:pPr/>
              <a:t>10</a:t>
            </a:fld>
            <a:endParaRPr lang="en-US" smtClean="0"/>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3E6BC2-E3A2-4D22-A498-ACFD3DAFE741}" type="slidenum">
              <a:rPr lang="en-US" sz="1200">
                <a:cs typeface="Arial" charset="0"/>
              </a:rPr>
              <a:pPr algn="r"/>
              <a:t>10</a:t>
            </a:fld>
            <a:endParaRPr lang="en-US" sz="1200">
              <a:cs typeface="Arial" charset="0"/>
            </a:endParaRPr>
          </a:p>
        </p:txBody>
      </p:sp>
      <p:sp>
        <p:nvSpPr>
          <p:cNvPr id="57348" name="Rectangle 2"/>
          <p:cNvSpPr>
            <a:spLocks noGrp="1" noRot="1" noChangeAspect="1" noChangeArrowheads="1" noTextEdit="1"/>
          </p:cNvSpPr>
          <p:nvPr>
            <p:ph type="sldImg"/>
          </p:nvPr>
        </p:nvSpPr>
        <p:spPr>
          <a:xfrm>
            <a:off x="1143000" y="534988"/>
            <a:ext cx="4572000" cy="3429000"/>
          </a:xfrm>
          <a:ln/>
        </p:spPr>
      </p:sp>
      <p:sp>
        <p:nvSpPr>
          <p:cNvPr id="57349"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This slide is similar to Figure 1 in the chapter.  I’ve omitted the AVC and ATC curves (which appear in Figure 1 in the chapter) because they are not needed at this point.  </a:t>
            </a:r>
          </a:p>
        </p:txBody>
      </p:sp>
    </p:spTree>
    <p:extLst>
      <p:ext uri="{BB962C8B-B14F-4D97-AF65-F5344CB8AC3E}">
        <p14:creationId xmlns:p14="http://schemas.microsoft.com/office/powerpoint/2010/main" val="302662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C8E7EC6-6FC2-4B2E-A4D6-8E1A0ADE0CEA}" type="slidenum">
              <a:rPr lang="en-US" smtClean="0"/>
              <a:pPr/>
              <a:t>11</a:t>
            </a:fld>
            <a:endParaRPr lang="en-US" smtClean="0"/>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CD49C87-90E3-496D-96C3-3BF2840B56CD}" type="slidenum">
              <a:rPr lang="en-US" sz="1200">
                <a:cs typeface="Arial" charset="0"/>
              </a:rPr>
              <a:pPr algn="r"/>
              <a:t>11</a:t>
            </a:fld>
            <a:endParaRPr lang="en-US" sz="1200">
              <a:cs typeface="Arial" charset="0"/>
            </a:endParaRPr>
          </a:p>
        </p:txBody>
      </p:sp>
      <p:sp>
        <p:nvSpPr>
          <p:cNvPr id="58372" name="Rectangle 2"/>
          <p:cNvSpPr>
            <a:spLocks noGrp="1" noRot="1" noChangeAspect="1" noChangeArrowheads="1" noTextEdit="1"/>
          </p:cNvSpPr>
          <p:nvPr>
            <p:ph type="sldImg"/>
          </p:nvPr>
        </p:nvSpPr>
        <p:spPr>
          <a:xfrm>
            <a:off x="1143000" y="534988"/>
            <a:ext cx="4572000" cy="3429000"/>
          </a:xfrm>
          <a:ln/>
        </p:spPr>
      </p:sp>
      <p:sp>
        <p:nvSpPr>
          <p:cNvPr id="58373" name="Rectangle 3"/>
          <p:cNvSpPr>
            <a:spLocks noGrp="1" noChangeArrowheads="1"/>
          </p:cNvSpPr>
          <p:nvPr>
            <p:ph type="body" idx="1"/>
          </p:nvPr>
        </p:nvSpPr>
        <p:spPr>
          <a:xfrm>
            <a:off x="685800" y="4248150"/>
            <a:ext cx="5486400" cy="4210050"/>
          </a:xfrm>
          <a:noFill/>
          <a:ln/>
        </p:spPr>
        <p:txBody>
          <a:bodyPr/>
          <a:lstStyle/>
          <a:p>
            <a:pPr eaLnBrk="1" hangingPunct="1"/>
            <a:endParaRPr lang="en-US" dirty="0" smtClean="0"/>
          </a:p>
        </p:txBody>
      </p:sp>
    </p:spTree>
    <p:extLst>
      <p:ext uri="{BB962C8B-B14F-4D97-AF65-F5344CB8AC3E}">
        <p14:creationId xmlns:p14="http://schemas.microsoft.com/office/powerpoint/2010/main" val="4076254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3594393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shutdown rule, in plain English, says:</a:t>
            </a:r>
          </a:p>
          <a:p>
            <a:endParaRPr lang="en-US" dirty="0" smtClean="0"/>
          </a:p>
          <a:p>
            <a:r>
              <a:rPr lang="en-US" dirty="0" smtClean="0"/>
              <a:t>If the cost of shutting down is less than the benefit, the firm should shut down. </a:t>
            </a:r>
          </a:p>
          <a:p>
            <a:r>
              <a:rPr lang="en-US" dirty="0" smtClean="0"/>
              <a:t>If</a:t>
            </a:r>
            <a:r>
              <a:rPr lang="en-US" baseline="0" dirty="0" smtClean="0"/>
              <a:t> we divide TR &lt; VC by Q we get: P &lt; AVC</a:t>
            </a: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2189406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C6E9708-4E74-4553-805F-C86272E1BF0C}" type="slidenum">
              <a:rPr lang="en-US" smtClean="0"/>
              <a:pPr/>
              <a:t>14</a:t>
            </a:fld>
            <a:endParaRPr lang="en-US" smtClean="0"/>
          </a:p>
        </p:txBody>
      </p:sp>
      <p:sp>
        <p:nvSpPr>
          <p:cNvPr id="614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0F3148-9634-4829-8610-125962D73834}" type="slidenum">
              <a:rPr lang="en-US" sz="1200">
                <a:cs typeface="Arial" charset="0"/>
              </a:rPr>
              <a:pPr algn="r"/>
              <a:t>14</a:t>
            </a:fld>
            <a:endParaRPr lang="en-US" sz="1200">
              <a:cs typeface="Arial" charset="0"/>
            </a:endParaRPr>
          </a:p>
        </p:txBody>
      </p:sp>
      <p:sp>
        <p:nvSpPr>
          <p:cNvPr id="61444" name="Rectangle 2"/>
          <p:cNvSpPr>
            <a:spLocks noGrp="1" noRot="1" noChangeAspect="1" noChangeArrowheads="1" noTextEdit="1"/>
          </p:cNvSpPr>
          <p:nvPr>
            <p:ph type="sldImg"/>
          </p:nvPr>
        </p:nvSpPr>
        <p:spPr>
          <a:xfrm>
            <a:off x="1143000" y="534988"/>
            <a:ext cx="4572000" cy="3429000"/>
          </a:xfrm>
          <a:ln/>
        </p:spPr>
      </p:sp>
      <p:sp>
        <p:nvSpPr>
          <p:cNvPr id="61445" name="Rectangle 3"/>
          <p:cNvSpPr>
            <a:spLocks noGrp="1" noChangeArrowheads="1"/>
          </p:cNvSpPr>
          <p:nvPr>
            <p:ph type="body" idx="1"/>
          </p:nvPr>
        </p:nvSpPr>
        <p:spPr>
          <a:xfrm>
            <a:off x="685800" y="4248150"/>
            <a:ext cx="5486400" cy="4210050"/>
          </a:xfrm>
          <a:noFill/>
          <a:ln/>
        </p:spPr>
        <p:txBody>
          <a:bodyPr/>
          <a:lstStyle/>
          <a:p>
            <a:pPr eaLnBrk="1" hangingPunct="1"/>
            <a:endParaRPr lang="en-US" dirty="0" smtClean="0"/>
          </a:p>
        </p:txBody>
      </p:sp>
    </p:spTree>
    <p:extLst>
      <p:ext uri="{BB962C8B-B14F-4D97-AF65-F5344CB8AC3E}">
        <p14:creationId xmlns:p14="http://schemas.microsoft.com/office/powerpoint/2010/main" val="1670589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3891587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decision rule for whether to exit says: If the cost of exiting is greater than the benefit, the firm should exit.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Similarly, a prospective entrant compares the benefits of entering the market (TR) with the costs (TC), and enters if the benefits exceed the costs.  </a:t>
            </a:r>
          </a:p>
          <a:p>
            <a:pPr eaLnBrk="1" hangingPunct="1"/>
            <a:endParaRPr lang="en-US"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813953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56FCC65-1045-4ED9-BC3B-DAA2AE86BA9A}" type="slidenum">
              <a:rPr lang="en-US" smtClean="0"/>
              <a:pPr/>
              <a:t>17</a:t>
            </a:fld>
            <a:endParaRPr lang="en-US" smtClean="0"/>
          </a:p>
        </p:txBody>
      </p:sp>
      <p:sp>
        <p:nvSpPr>
          <p:cNvPr id="655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AFDA1D7-C236-4938-B578-C185BBF64AAD}" type="slidenum">
              <a:rPr lang="en-US" sz="1200">
                <a:cs typeface="Arial" charset="0"/>
              </a:rPr>
              <a:pPr algn="r"/>
              <a:t>17</a:t>
            </a:fld>
            <a:endParaRPr lang="en-US" sz="1200">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extLst>
      <p:ext uri="{BB962C8B-B14F-4D97-AF65-F5344CB8AC3E}">
        <p14:creationId xmlns:p14="http://schemas.microsoft.com/office/powerpoint/2010/main" val="255403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18</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pPr eaLnBrk="1" hangingPunct="1"/>
            <a:r>
              <a:rPr lang="en-US" sz="1100" dirty="0" smtClean="0"/>
              <a:t>Rather than tell students that profit equals (P – ATC) x Q, this exercise requires students to figure it out for themselves.  </a:t>
            </a:r>
          </a:p>
          <a:p>
            <a:pPr eaLnBrk="1" hangingPunct="1"/>
            <a:endParaRPr lang="en-US" sz="1100" dirty="0" smtClean="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3706416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19</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pPr eaLnBrk="1" hangingPunct="1"/>
            <a:r>
              <a:rPr lang="en-US" sz="1100" dirty="0" smtClean="0"/>
              <a:t>The height of the rectangle is P – ATC, profit per unit. </a:t>
            </a:r>
          </a:p>
          <a:p>
            <a:pPr eaLnBrk="1" hangingPunct="1"/>
            <a:endParaRPr lang="en-US" sz="1100" dirty="0" smtClean="0"/>
          </a:p>
          <a:p>
            <a:pPr eaLnBrk="1" hangingPunct="1"/>
            <a:r>
              <a:rPr lang="en-US" sz="1100" dirty="0" smtClean="0"/>
              <a:t>The width of the rectangle is Q, the number of units.  </a:t>
            </a:r>
          </a:p>
          <a:p>
            <a:pPr eaLnBrk="1" hangingPunct="1"/>
            <a:endParaRPr lang="en-US" sz="1100" dirty="0" smtClean="0"/>
          </a:p>
          <a:p>
            <a:pPr eaLnBrk="1" hangingPunct="1"/>
            <a:r>
              <a:rPr lang="en-US" sz="1100" dirty="0" smtClean="0"/>
              <a:t>The area of the rectangle </a:t>
            </a:r>
          </a:p>
          <a:p>
            <a:pPr eaLnBrk="1" hangingPunct="1"/>
            <a:r>
              <a:rPr lang="en-US" sz="1100" dirty="0" smtClean="0"/>
              <a:t>   = height x width </a:t>
            </a:r>
          </a:p>
          <a:p>
            <a:pPr eaLnBrk="1" hangingPunct="1"/>
            <a:r>
              <a:rPr lang="en-US" sz="1100" dirty="0" smtClean="0"/>
              <a:t>   = (profit per unit) x (number of units) </a:t>
            </a:r>
          </a:p>
          <a:p>
            <a:pPr eaLnBrk="1" hangingPunct="1"/>
            <a:r>
              <a:rPr lang="en-US" sz="1100" dirty="0" smtClean="0"/>
              <a:t>   = total profit.</a:t>
            </a:r>
          </a:p>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305661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20</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pPr eaLnBrk="1" hangingPunct="1"/>
            <a:r>
              <a:rPr lang="en-US" sz="1100" dirty="0" smtClean="0"/>
              <a:t>Students who didn’t figure out the answer to the previous exercise should be able to get this one.  </a:t>
            </a:r>
          </a:p>
          <a:p>
            <a:pPr eaLnBrk="1" hangingPunct="1"/>
            <a:endParaRPr lang="en-US" sz="1100" dirty="0" smtClean="0"/>
          </a:p>
          <a:p>
            <a:pPr eaLnBrk="1" hangingPunct="1"/>
            <a:r>
              <a:rPr lang="en-US" sz="1100" dirty="0" smtClean="0"/>
              <a:t>Note that the statement “assuming AVC &lt; $3” is needed to prevent shut-down, i.e. to insure that the firm produces Q=30 instead of Q=0.</a:t>
            </a:r>
          </a:p>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3860926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21</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pPr eaLnBrk="1" hangingPunct="1"/>
            <a:r>
              <a:rPr lang="en-US" sz="1100" dirty="0" smtClean="0"/>
              <a:t>The height of the rectangle is ATC – P, loss per unit. </a:t>
            </a:r>
          </a:p>
          <a:p>
            <a:pPr eaLnBrk="1" hangingPunct="1"/>
            <a:endParaRPr lang="en-US" sz="1100" dirty="0" smtClean="0"/>
          </a:p>
          <a:p>
            <a:pPr eaLnBrk="1" hangingPunct="1"/>
            <a:r>
              <a:rPr lang="en-US" sz="1100" dirty="0" smtClean="0"/>
              <a:t>The width of the rectangle is Q, the number of units.  </a:t>
            </a:r>
          </a:p>
          <a:p>
            <a:pPr eaLnBrk="1" hangingPunct="1"/>
            <a:endParaRPr lang="en-US" sz="1100" dirty="0" smtClean="0"/>
          </a:p>
          <a:p>
            <a:pPr eaLnBrk="1" hangingPunct="1"/>
            <a:r>
              <a:rPr lang="en-US" sz="1100" dirty="0" smtClean="0"/>
              <a:t>The area of the rectangle </a:t>
            </a:r>
          </a:p>
          <a:p>
            <a:pPr eaLnBrk="1" hangingPunct="1"/>
            <a:r>
              <a:rPr lang="en-US" sz="1100" dirty="0" smtClean="0"/>
              <a:t>   = height x width </a:t>
            </a:r>
          </a:p>
          <a:p>
            <a:pPr eaLnBrk="1" hangingPunct="1"/>
            <a:r>
              <a:rPr lang="en-US" sz="1100" dirty="0" smtClean="0"/>
              <a:t>   = (loss per unit) x (number of units) </a:t>
            </a:r>
          </a:p>
          <a:p>
            <a:pPr eaLnBrk="1" hangingPunct="1"/>
            <a:r>
              <a:rPr lang="en-US" sz="1100" dirty="0" smtClean="0"/>
              <a:t>   = total loss.</a:t>
            </a:r>
          </a:p>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extLst>
      <p:ext uri="{BB962C8B-B14F-4D97-AF65-F5344CB8AC3E}">
        <p14:creationId xmlns:p14="http://schemas.microsoft.com/office/powerpoint/2010/main" val="70189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the real world, there are many markets in which assumptions (1) and (2) do not hold.  We make them here for simplicity.  Later in the chapter, we will see how our results change if we drop either of these assumptions.  </a:t>
            </a:r>
          </a:p>
          <a:p>
            <a:pPr eaLnBrk="1" hangingPunct="1"/>
            <a:endParaRPr lang="en-US" dirty="0" smtClean="0"/>
          </a:p>
          <a:p>
            <a:pPr eaLnBrk="1" hangingPunct="1"/>
            <a:r>
              <a:rPr lang="en-US" dirty="0" smtClean="0"/>
              <a:t>Assumption (3) is more reasonable:  In the real world, it is much easier for firms to enter or exit in the long run than in the short run.  </a:t>
            </a:r>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134687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793516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15A0684-473B-42A2-BCBD-0515A466B803}" type="slidenum">
              <a:rPr lang="en-US" smtClean="0"/>
              <a:pPr/>
              <a:t>24</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31029C5-405B-435E-9FE0-7720F260DF47}" type="slidenum">
              <a:rPr lang="en-US" sz="1200">
                <a:cs typeface="Arial" charset="0"/>
              </a:rPr>
              <a:pPr algn="r"/>
              <a:t>24</a:t>
            </a:fld>
            <a:endParaRPr lang="en-US" sz="1200">
              <a:cs typeface="Arial" charset="0"/>
            </a:endParaRPr>
          </a:p>
        </p:txBody>
      </p:sp>
      <p:sp>
        <p:nvSpPr>
          <p:cNvPr id="72708" name="Rectangle 2"/>
          <p:cNvSpPr>
            <a:spLocks noGrp="1" noRot="1" noChangeAspect="1" noChangeArrowheads="1" noTextEdit="1"/>
          </p:cNvSpPr>
          <p:nvPr>
            <p:ph type="sldImg"/>
          </p:nvPr>
        </p:nvSpPr>
        <p:spPr>
          <a:xfrm>
            <a:off x="1143000" y="534988"/>
            <a:ext cx="4572000" cy="3429000"/>
          </a:xfrm>
          <a:ln/>
        </p:spPr>
      </p:sp>
      <p:sp>
        <p:nvSpPr>
          <p:cNvPr id="7270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“Identical” means all firms have the same cost curves.  </a:t>
            </a:r>
          </a:p>
          <a:p>
            <a:pPr eaLnBrk="1" hangingPunct="1"/>
            <a:endParaRPr lang="en-US" dirty="0" smtClean="0"/>
          </a:p>
          <a:p>
            <a:pPr eaLnBrk="1" hangingPunct="1"/>
            <a:r>
              <a:rPr lang="en-US" dirty="0" smtClean="0"/>
              <a:t>Note:  P</a:t>
            </a:r>
            <a:r>
              <a:rPr lang="en-US" baseline="-25000" dirty="0" smtClean="0"/>
              <a:t>1</a:t>
            </a:r>
            <a:r>
              <a:rPr lang="en-US" dirty="0" smtClean="0"/>
              <a:t> is minimum AVC.  At any price below P</a:t>
            </a:r>
            <a:r>
              <a:rPr lang="en-US" baseline="-25000" dirty="0" smtClean="0"/>
              <a:t>1</a:t>
            </a:r>
            <a:r>
              <a:rPr lang="en-US" dirty="0" smtClean="0"/>
              <a:t>, each firm will shut down, and market quantity supplied will equal zero.  </a:t>
            </a:r>
          </a:p>
          <a:p>
            <a:pPr eaLnBrk="1" hangingPunct="1"/>
            <a:endParaRPr lang="en-US" dirty="0" smtClean="0"/>
          </a:p>
          <a:p>
            <a:pPr eaLnBrk="1" hangingPunct="1"/>
            <a:r>
              <a:rPr lang="en-US" dirty="0" smtClean="0"/>
              <a:t>Hence, the market supply curve begins at price = P</a:t>
            </a:r>
            <a:r>
              <a:rPr lang="en-US" baseline="-25000" dirty="0" smtClean="0"/>
              <a:t>1</a:t>
            </a:r>
            <a:r>
              <a:rPr lang="en-US" dirty="0" smtClean="0"/>
              <a:t> and Q = 10,000.  </a:t>
            </a:r>
          </a:p>
          <a:p>
            <a:pPr eaLnBrk="1" hangingPunct="1"/>
            <a:endParaRPr lang="en-US" dirty="0" smtClean="0"/>
          </a:p>
        </p:txBody>
      </p:sp>
    </p:spTree>
    <p:extLst>
      <p:ext uri="{BB962C8B-B14F-4D97-AF65-F5344CB8AC3E}">
        <p14:creationId xmlns:p14="http://schemas.microsoft.com/office/powerpoint/2010/main" val="2582135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3500509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1263040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often wonder why firms bother to stay in business if they make zero profit.  The textbook gives a nice discussion of this, briefly summarized on this slide.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1528010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2AD5289-72AD-459C-AB47-BBAF455DCD14}" type="slidenum">
              <a:rPr lang="en-US" smtClean="0"/>
              <a:pPr/>
              <a:t>28</a:t>
            </a:fld>
            <a:endParaRPr lang="en-US" smtClean="0"/>
          </a:p>
        </p:txBody>
      </p:sp>
      <p:sp>
        <p:nvSpPr>
          <p:cNvPr id="768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3800A6F-7FAF-4517-AC1F-87E8157353D2}" type="slidenum">
              <a:rPr lang="en-US" sz="1200">
                <a:cs typeface="Arial" charset="0"/>
              </a:rPr>
              <a:pPr algn="r"/>
              <a:t>28</a:t>
            </a:fld>
            <a:endParaRPr lang="en-US" sz="1200">
              <a:cs typeface="Arial" charset="0"/>
            </a:endParaRPr>
          </a:p>
        </p:txBody>
      </p:sp>
      <p:sp>
        <p:nvSpPr>
          <p:cNvPr id="76804" name="Rectangle 2"/>
          <p:cNvSpPr>
            <a:spLocks noGrp="1" noRot="1" noChangeAspect="1" noChangeArrowheads="1" noTextEdit="1"/>
          </p:cNvSpPr>
          <p:nvPr>
            <p:ph type="sldImg"/>
          </p:nvPr>
        </p:nvSpPr>
        <p:spPr>
          <a:xfrm>
            <a:off x="1143000" y="534988"/>
            <a:ext cx="4572000" cy="3429000"/>
          </a:xfrm>
          <a:ln/>
        </p:spPr>
      </p:sp>
      <p:sp>
        <p:nvSpPr>
          <p:cNvPr id="76805"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That the LR market supply curve is horizontal at P = min ATC will become more clear shortly, when students see the SR and LR effects of an increase in demand. </a:t>
            </a:r>
          </a:p>
        </p:txBody>
      </p:sp>
    </p:spTree>
    <p:extLst>
      <p:ext uri="{BB962C8B-B14F-4D97-AF65-F5344CB8AC3E}">
        <p14:creationId xmlns:p14="http://schemas.microsoft.com/office/powerpoint/2010/main" val="609931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4AC4D3F-4411-423C-95F3-86D9584731EC}" type="slidenum">
              <a:rPr lang="en-US" smtClean="0"/>
              <a:pPr/>
              <a:t>29</a:t>
            </a:fld>
            <a:endParaRPr lang="en-US" smtClean="0"/>
          </a:p>
        </p:txBody>
      </p:sp>
      <p:sp>
        <p:nvSpPr>
          <p:cNvPr id="778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F2759D2-7BA9-4C74-8D39-1CFAD4C98BF2}" type="slidenum">
              <a:rPr lang="en-US" sz="1200">
                <a:cs typeface="Arial" charset="0"/>
              </a:rPr>
              <a:pPr algn="r"/>
              <a:t>29</a:t>
            </a:fld>
            <a:endParaRPr lang="en-US" sz="1200">
              <a:cs typeface="Arial" charset="0"/>
            </a:endParaRPr>
          </a:p>
        </p:txBody>
      </p:sp>
      <p:sp>
        <p:nvSpPr>
          <p:cNvPr id="77828" name="Rectangle 2"/>
          <p:cNvSpPr>
            <a:spLocks noGrp="1" noRot="1" noChangeAspect="1" noChangeArrowheads="1" noTextEdit="1"/>
          </p:cNvSpPr>
          <p:nvPr>
            <p:ph type="sldImg"/>
          </p:nvPr>
        </p:nvSpPr>
        <p:spPr>
          <a:xfrm>
            <a:off x="1143000" y="534988"/>
            <a:ext cx="4572000" cy="3429000"/>
          </a:xfrm>
          <a:ln/>
        </p:spPr>
      </p:sp>
      <p:sp>
        <p:nvSpPr>
          <p:cNvPr id="7782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This slide replicates Figure 8 from the textbook.  In edit mode, the text boxes in the top part of the slide appear to be on top of each other.  But in slide-show mode, the text boxes display one at a time.  </a:t>
            </a:r>
          </a:p>
          <a:p>
            <a:pPr eaLnBrk="1" hangingPunct="1"/>
            <a:endParaRPr lang="en-US" dirty="0" smtClean="0"/>
          </a:p>
          <a:p>
            <a:pPr eaLnBrk="1" hangingPunct="1"/>
            <a:r>
              <a:rPr lang="en-US" dirty="0" smtClean="0"/>
              <a:t>If students did not previously understand why the LR market supply curve is horizontal, this slide may help.  </a:t>
            </a:r>
          </a:p>
          <a:p>
            <a:pPr eaLnBrk="1" hangingPunct="1"/>
            <a:endParaRPr lang="en-US" dirty="0" smtClean="0"/>
          </a:p>
          <a:p>
            <a:pPr eaLnBrk="1" hangingPunct="1"/>
            <a:r>
              <a:rPr lang="en-US" dirty="0" smtClean="0"/>
              <a:t>The last 3 slides in this chapter are Figure 8 from the textbook: (a)</a:t>
            </a:r>
            <a:r>
              <a:rPr lang="en-US" baseline="0" dirty="0" smtClean="0"/>
              <a:t> is initial condition, (b) is short-run response, and (c ) is the long-run response</a:t>
            </a:r>
            <a:r>
              <a:rPr lang="en-US" dirty="0" smtClean="0"/>
              <a:t>.</a:t>
            </a:r>
            <a:r>
              <a:rPr lang="en-US" baseline="0" dirty="0" smtClean="0"/>
              <a:t> They are hidden in presentation mode, but they will print. </a:t>
            </a:r>
            <a:endParaRPr lang="en-US" dirty="0" smtClean="0"/>
          </a:p>
        </p:txBody>
      </p:sp>
    </p:spTree>
    <p:extLst>
      <p:ext uri="{BB962C8B-B14F-4D97-AF65-F5344CB8AC3E}">
        <p14:creationId xmlns:p14="http://schemas.microsoft.com/office/powerpoint/2010/main" val="42532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179915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two of the assumptions we made previously, when we began the process of deriving the LR market supply curve.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141192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marginal firm is the firm that would exit the market if the price were any lower.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any P, for the marginal firm, </a:t>
            </a:r>
            <a:br>
              <a:rPr lang="en-US" dirty="0" smtClean="0"/>
            </a:br>
            <a:r>
              <a:rPr lang="en-US" dirty="0" smtClean="0"/>
              <a:t>P = minimum ATC  and  profit = 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lower-cost firms,  profit &gt; 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3141192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example:  There’s a limited amount of beachfront property.  An expansion of the beach resort industry will bid up the price of such property, and raises costs in the industry.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2714011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Recall from Chapter 7:  a competitive market equilibrium is efficient.  This chapter has shown why:  P = MR under perfect competition, so P = MC in the competitive market equilibrium.  </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next chapter, monopoly:  pricing and production decisions, deadweight loss, regulation.</a:t>
            </a:r>
          </a:p>
          <a:p>
            <a:pPr eaLnBrk="1" hangingPunct="1"/>
            <a:endParaRPr lang="en-US" dirty="0" smtClean="0"/>
          </a:p>
          <a:p>
            <a:pPr eaLnBrk="1" hangingPunct="1"/>
            <a:r>
              <a:rPr lang="en-US" dirty="0" smtClean="0"/>
              <a:t>Reviewing these concepts now sets the stage for the next few chapters, where firms with market power set their price above marginal cost, leading to market inefficiencies and a potential role for government intervention.  </a:t>
            </a:r>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2960980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1070249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3652497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135242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“Firms can freely enter or exit the market” means there are no barriers or impediments to entry or exit.  E.g., the government does not restrict the number of firms in the market.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353048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revenue concepts are analogous to the cost concepts (TC, ATC, MC) in the previous chapter.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208925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This easy exercise requires students to apply the definitions from the previous slide.  </a:t>
            </a:r>
          </a:p>
          <a:p>
            <a:pPr eaLnBrk="1" hangingPunct="1"/>
            <a:endParaRPr lang="en-US" sz="1200" dirty="0" smtClean="0"/>
          </a:p>
          <a:p>
            <a:pPr eaLnBrk="1" hangingPunct="1"/>
            <a:r>
              <a:rPr lang="en-US" sz="1200" dirty="0" smtClean="0"/>
              <a:t>It also demonstrates that MR = P for a competitive firm. </a:t>
            </a:r>
          </a:p>
          <a:p>
            <a:pPr eaLnBrk="1" hangingPunct="1"/>
            <a:endParaRPr lang="en-US" sz="1200" dirty="0" smtClean="0"/>
          </a:p>
          <a:p>
            <a:pPr eaLnBrk="1" hangingPunct="1"/>
            <a:r>
              <a:rPr lang="en-US" sz="1200" dirty="0" smtClean="0"/>
              <a:t>(The table in this exercise is similar to Table 1 in the chapter.)</a:t>
            </a:r>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402253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402253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306506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352154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0"/>
            <a:ext cx="1380694" cy="103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505200"/>
            <a:ext cx="7010399" cy="2133600"/>
          </a:xfrm>
        </p:spPr>
        <p:txBody>
          <a:bodyPr/>
          <a:lstStyle/>
          <a:p>
            <a:pPr>
              <a:defRPr/>
            </a:pPr>
            <a:r>
              <a:rPr lang="en-US" dirty="0" smtClean="0"/>
              <a:t>Firms </a:t>
            </a:r>
            <a:r>
              <a:rPr lang="en-US" dirty="0"/>
              <a:t>in </a:t>
            </a:r>
            <a:endParaRPr lang="en-US" dirty="0" smtClean="0"/>
          </a:p>
          <a:p>
            <a:pPr>
              <a:defRPr/>
            </a:pPr>
            <a:r>
              <a:rPr lang="en-US" dirty="0" smtClean="0"/>
              <a:t>Competitive Markets</a:t>
            </a:r>
            <a:endParaRPr lang="en-US" dirty="0"/>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14</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3673475" y="3935413"/>
            <a:ext cx="4887913" cy="473075"/>
            <a:chOff x="2314" y="2374"/>
            <a:chExt cx="3079" cy="298"/>
          </a:xfrm>
        </p:grpSpPr>
        <p:sp>
          <p:nvSpPr>
            <p:cNvPr id="15394" name="Line 18"/>
            <p:cNvSpPr>
              <a:spLocks noChangeShapeType="1"/>
            </p:cNvSpPr>
            <p:nvPr/>
          </p:nvSpPr>
          <p:spPr bwMode="auto">
            <a:xfrm>
              <a:off x="2726" y="2525"/>
              <a:ext cx="2250" cy="0"/>
            </a:xfrm>
            <a:prstGeom prst="line">
              <a:avLst/>
            </a:prstGeom>
            <a:noFill/>
            <a:ln w="28575">
              <a:solidFill>
                <a:srgbClr val="CC0000"/>
              </a:solidFill>
              <a:round/>
              <a:headEnd/>
              <a:tailEnd/>
            </a:ln>
          </p:spPr>
          <p:txBody>
            <a:bodyPr/>
            <a:lstStyle/>
            <a:p>
              <a:endParaRPr lang="en-US">
                <a:latin typeface="Arial"/>
                <a:cs typeface="Arial"/>
              </a:endParaRPr>
            </a:p>
          </p:txBody>
        </p:sp>
        <p:sp>
          <p:nvSpPr>
            <p:cNvPr id="15395" name="Text Box 25"/>
            <p:cNvSpPr txBox="1">
              <a:spLocks noChangeArrowheads="1"/>
            </p:cNvSpPr>
            <p:nvPr/>
          </p:nvSpPr>
          <p:spPr bwMode="auto">
            <a:xfrm>
              <a:off x="2314" y="2374"/>
              <a:ext cx="387"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b="1" baseline="-25000">
                  <a:latin typeface="Arial"/>
                  <a:cs typeface="Arial"/>
                </a:rPr>
                <a:t>1</a:t>
              </a:r>
            </a:p>
          </p:txBody>
        </p:sp>
        <p:sp>
          <p:nvSpPr>
            <p:cNvPr id="15396" name="Text Box 48"/>
            <p:cNvSpPr txBox="1">
              <a:spLocks noChangeArrowheads="1"/>
            </p:cNvSpPr>
            <p:nvPr/>
          </p:nvSpPr>
          <p:spPr bwMode="auto">
            <a:xfrm>
              <a:off x="5010" y="2401"/>
              <a:ext cx="383"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MR</a:t>
              </a:r>
            </a:p>
          </p:txBody>
        </p:sp>
      </p:grpSp>
      <p:sp>
        <p:nvSpPr>
          <p:cNvPr id="15365" name="Rectangle 2"/>
          <p:cNvSpPr>
            <a:spLocks noGrp="1" noChangeArrowheads="1"/>
          </p:cNvSpPr>
          <p:nvPr>
            <p:ph type="title"/>
          </p:nvPr>
        </p:nvSpPr>
        <p:spPr/>
        <p:txBody>
          <a:bodyPr/>
          <a:lstStyle/>
          <a:p>
            <a:pPr eaLnBrk="1" hangingPunct="1"/>
            <a:r>
              <a:rPr lang="en-US" sz="3400" smtClean="0"/>
              <a:t>MC and the Firm’s Supply Decision</a:t>
            </a:r>
          </a:p>
        </p:txBody>
      </p:sp>
      <p:sp>
        <p:nvSpPr>
          <p:cNvPr id="104451" name="Rectangle 3"/>
          <p:cNvSpPr>
            <a:spLocks noGrp="1" noChangeArrowheads="1"/>
          </p:cNvSpPr>
          <p:nvPr>
            <p:ph type="body" sz="quarter" idx="12"/>
          </p:nvPr>
        </p:nvSpPr>
        <p:spPr>
          <a:xfrm>
            <a:off x="215900" y="1346200"/>
            <a:ext cx="3365500" cy="4826000"/>
          </a:xfrm>
        </p:spPr>
        <p:txBody>
          <a:bodyPr/>
          <a:lstStyle/>
          <a:p>
            <a:pPr marL="0" indent="0" eaLnBrk="1" hangingPunct="1">
              <a:buFont typeface="Wingdings" pitchFamily="2" charset="2"/>
              <a:buNone/>
            </a:pPr>
            <a:r>
              <a:rPr lang="en-US" sz="2800" dirty="0" smtClean="0"/>
              <a:t>At </a:t>
            </a:r>
            <a:r>
              <a:rPr lang="en-US" sz="2800" b="1" i="1" dirty="0" err="1" smtClean="0"/>
              <a:t>Q</a:t>
            </a:r>
            <a:r>
              <a:rPr lang="en-US" sz="2800" b="1" baseline="-25000" dirty="0" err="1" smtClean="0"/>
              <a:t>a</a:t>
            </a:r>
            <a:r>
              <a:rPr lang="en-US" sz="2800" dirty="0" smtClean="0"/>
              <a:t>, </a:t>
            </a:r>
            <a:r>
              <a:rPr lang="en-US" sz="2800" i="1" dirty="0" smtClean="0"/>
              <a:t>MC</a:t>
            </a:r>
            <a:r>
              <a:rPr lang="en-US" sz="2800" dirty="0" smtClean="0"/>
              <a:t> &lt; </a:t>
            </a:r>
            <a:r>
              <a:rPr lang="en-US" sz="2800" i="1" dirty="0" smtClean="0"/>
              <a:t>MR</a:t>
            </a:r>
            <a:r>
              <a:rPr lang="en-US" sz="2800" dirty="0" smtClean="0"/>
              <a:t>.</a:t>
            </a:r>
          </a:p>
          <a:p>
            <a:pPr marL="0" indent="0" eaLnBrk="1" hangingPunct="1">
              <a:spcBef>
                <a:spcPct val="20000"/>
              </a:spcBef>
              <a:buFont typeface="Wingdings" pitchFamily="2" charset="2"/>
              <a:buNone/>
            </a:pPr>
            <a:r>
              <a:rPr lang="en-US" sz="2800" dirty="0" smtClean="0"/>
              <a:t>So, increase </a:t>
            </a:r>
            <a:r>
              <a:rPr lang="en-US" sz="2800" b="1" i="1" dirty="0" smtClean="0"/>
              <a:t>Q</a:t>
            </a:r>
            <a:r>
              <a:rPr lang="en-US" sz="2800" dirty="0" smtClean="0"/>
              <a:t> </a:t>
            </a:r>
            <a:br>
              <a:rPr lang="en-US" sz="2800" dirty="0" smtClean="0"/>
            </a:br>
            <a:r>
              <a:rPr lang="en-US" sz="2800" dirty="0" smtClean="0"/>
              <a:t>to raise profit. </a:t>
            </a:r>
          </a:p>
          <a:p>
            <a:pPr marL="0" indent="0" eaLnBrk="1" hangingPunct="1">
              <a:spcBef>
                <a:spcPct val="60000"/>
              </a:spcBef>
              <a:buFont typeface="Wingdings" pitchFamily="2" charset="2"/>
              <a:buNone/>
            </a:pPr>
            <a:r>
              <a:rPr lang="en-US" sz="2800" dirty="0" smtClean="0"/>
              <a:t>At </a:t>
            </a:r>
            <a:r>
              <a:rPr lang="en-US" sz="2800" b="1" i="1" dirty="0" err="1" smtClean="0"/>
              <a:t>Q</a:t>
            </a:r>
            <a:r>
              <a:rPr lang="en-US" sz="2800" b="1" baseline="-25000" dirty="0" err="1" smtClean="0"/>
              <a:t>b</a:t>
            </a:r>
            <a:r>
              <a:rPr lang="en-US" sz="2800" dirty="0" smtClean="0"/>
              <a:t>, </a:t>
            </a:r>
            <a:r>
              <a:rPr lang="en-US" sz="2800" i="1" dirty="0" smtClean="0"/>
              <a:t>MC</a:t>
            </a:r>
            <a:r>
              <a:rPr lang="en-US" sz="2800" dirty="0" smtClean="0"/>
              <a:t> &gt; </a:t>
            </a:r>
            <a:r>
              <a:rPr lang="en-US" sz="2800" i="1" dirty="0" smtClean="0"/>
              <a:t>MR</a:t>
            </a:r>
            <a:r>
              <a:rPr lang="en-US" sz="2800" dirty="0" smtClean="0"/>
              <a:t>.</a:t>
            </a:r>
          </a:p>
          <a:p>
            <a:pPr marL="0" indent="0" eaLnBrk="1" hangingPunct="1">
              <a:spcBef>
                <a:spcPct val="20000"/>
              </a:spcBef>
              <a:buFont typeface="Wingdings" pitchFamily="2" charset="2"/>
              <a:buNone/>
            </a:pPr>
            <a:r>
              <a:rPr lang="en-US" sz="2800" dirty="0" smtClean="0"/>
              <a:t>So, reduce </a:t>
            </a:r>
            <a:r>
              <a:rPr lang="en-US" sz="2800" b="1" i="1" dirty="0" smtClean="0"/>
              <a:t>Q</a:t>
            </a:r>
            <a:r>
              <a:rPr lang="en-US" sz="2800" dirty="0" smtClean="0"/>
              <a:t> </a:t>
            </a:r>
            <a:br>
              <a:rPr lang="en-US" sz="2800" dirty="0" smtClean="0"/>
            </a:br>
            <a:r>
              <a:rPr lang="en-US" sz="2800" dirty="0" smtClean="0"/>
              <a:t>to raise profit. </a:t>
            </a:r>
          </a:p>
          <a:p>
            <a:pPr marL="0" indent="0" eaLnBrk="1" hangingPunct="1">
              <a:spcBef>
                <a:spcPct val="60000"/>
              </a:spcBef>
              <a:buFont typeface="Wingdings" pitchFamily="2" charset="2"/>
              <a:buNone/>
            </a:pPr>
            <a:r>
              <a:rPr lang="en-US" sz="2800" dirty="0" smtClean="0"/>
              <a:t>At </a:t>
            </a:r>
            <a:r>
              <a:rPr lang="en-US" sz="2800" b="1" i="1" dirty="0" smtClean="0"/>
              <a:t>Q</a:t>
            </a:r>
            <a:r>
              <a:rPr lang="en-US" sz="2800" b="1" baseline="-25000" dirty="0" smtClean="0"/>
              <a:t>1</a:t>
            </a:r>
            <a:r>
              <a:rPr lang="en-US" sz="2800" dirty="0" smtClean="0"/>
              <a:t>, </a:t>
            </a:r>
            <a:r>
              <a:rPr lang="en-US" sz="2800" i="1" dirty="0" smtClean="0"/>
              <a:t>MC</a:t>
            </a:r>
            <a:r>
              <a:rPr lang="en-US" sz="2800" dirty="0" smtClean="0"/>
              <a:t> = </a:t>
            </a:r>
            <a:r>
              <a:rPr lang="en-US" sz="2800" i="1" dirty="0" smtClean="0"/>
              <a:t>MR</a:t>
            </a:r>
            <a:r>
              <a:rPr lang="en-US" sz="2800" dirty="0" smtClean="0"/>
              <a:t>.</a:t>
            </a:r>
          </a:p>
          <a:p>
            <a:pPr marL="0" indent="0" eaLnBrk="1" hangingPunct="1">
              <a:spcBef>
                <a:spcPct val="20000"/>
              </a:spcBef>
              <a:buFont typeface="Wingdings" pitchFamily="2" charset="2"/>
              <a:buNone/>
            </a:pPr>
            <a:r>
              <a:rPr lang="en-US" sz="2800" dirty="0" smtClean="0"/>
              <a:t>Changing </a:t>
            </a:r>
            <a:r>
              <a:rPr lang="en-US" sz="2800" b="1" i="1" dirty="0" smtClean="0"/>
              <a:t>Q</a:t>
            </a:r>
            <a:r>
              <a:rPr lang="en-US" sz="2800" dirty="0" smtClean="0"/>
              <a:t> </a:t>
            </a:r>
            <a:br>
              <a:rPr lang="en-US" sz="2800" dirty="0" smtClean="0"/>
            </a:br>
            <a:r>
              <a:rPr lang="en-US" sz="2800" dirty="0" smtClean="0"/>
              <a:t>would lower profit. </a:t>
            </a:r>
          </a:p>
        </p:txBody>
      </p:sp>
      <p:grpSp>
        <p:nvGrpSpPr>
          <p:cNvPr id="3" name="Group 61"/>
          <p:cNvGrpSpPr>
            <a:grpSpLocks/>
          </p:cNvGrpSpPr>
          <p:nvPr/>
        </p:nvGrpSpPr>
        <p:grpSpPr bwMode="auto">
          <a:xfrm>
            <a:off x="3706813" y="1698625"/>
            <a:ext cx="4864100" cy="4146550"/>
            <a:chOff x="2335" y="1070"/>
            <a:chExt cx="3064" cy="2612"/>
          </a:xfrm>
        </p:grpSpPr>
        <p:grpSp>
          <p:nvGrpSpPr>
            <p:cNvPr id="4" name="Group 4"/>
            <p:cNvGrpSpPr>
              <a:grpSpLocks/>
            </p:cNvGrpSpPr>
            <p:nvPr/>
          </p:nvGrpSpPr>
          <p:grpSpPr bwMode="auto">
            <a:xfrm>
              <a:off x="2730" y="1335"/>
              <a:ext cx="2357" cy="2206"/>
              <a:chOff x="1489" y="785"/>
              <a:chExt cx="3650" cy="2492"/>
            </a:xfrm>
          </p:grpSpPr>
          <p:sp>
            <p:nvSpPr>
              <p:cNvPr id="15392" name="Line 5"/>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5393" name="Line 6"/>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5390" name="Text Box 7"/>
            <p:cNvSpPr txBox="1">
              <a:spLocks noChangeArrowheads="1"/>
            </p:cNvSpPr>
            <p:nvPr/>
          </p:nvSpPr>
          <p:spPr bwMode="auto">
            <a:xfrm>
              <a:off x="5061" y="3384"/>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15391" name="Text Box 8"/>
            <p:cNvSpPr txBox="1">
              <a:spLocks noChangeArrowheads="1"/>
            </p:cNvSpPr>
            <p:nvPr/>
          </p:nvSpPr>
          <p:spPr bwMode="auto">
            <a:xfrm>
              <a:off x="2335" y="1070"/>
              <a:ext cx="692" cy="298"/>
            </a:xfrm>
            <a:prstGeom prst="rect">
              <a:avLst/>
            </a:prstGeom>
            <a:noFill/>
            <a:ln w="9525">
              <a:noFill/>
              <a:miter lim="800000"/>
              <a:headEnd/>
              <a:tailEnd/>
            </a:ln>
          </p:spPr>
          <p:txBody>
            <a:bodyPr>
              <a:spAutoFit/>
            </a:bodyPr>
            <a:lstStyle/>
            <a:p>
              <a:pPr algn="r">
                <a:spcBef>
                  <a:spcPct val="50000"/>
                </a:spcBef>
              </a:pPr>
              <a:r>
                <a:rPr lang="en-US" sz="2500">
                  <a:latin typeface="Arial"/>
                  <a:cs typeface="Arial"/>
                </a:rPr>
                <a:t>Costs</a:t>
              </a:r>
            </a:p>
          </p:txBody>
        </p:sp>
      </p:grpSp>
      <p:grpSp>
        <p:nvGrpSpPr>
          <p:cNvPr id="5" name="Group 54"/>
          <p:cNvGrpSpPr>
            <a:grpSpLocks/>
          </p:cNvGrpSpPr>
          <p:nvPr/>
        </p:nvGrpSpPr>
        <p:grpSpPr bwMode="auto">
          <a:xfrm>
            <a:off x="4592638" y="2287588"/>
            <a:ext cx="3322637" cy="3157537"/>
            <a:chOff x="2893" y="1336"/>
            <a:chExt cx="2093" cy="1989"/>
          </a:xfrm>
        </p:grpSpPr>
        <p:sp>
          <p:nvSpPr>
            <p:cNvPr id="15387" name="Line 9"/>
            <p:cNvSpPr>
              <a:spLocks noChangeShapeType="1"/>
            </p:cNvSpPr>
            <p:nvPr/>
          </p:nvSpPr>
          <p:spPr bwMode="auto">
            <a:xfrm flipV="1">
              <a:off x="2893" y="1568"/>
              <a:ext cx="1690" cy="1757"/>
            </a:xfrm>
            <a:prstGeom prst="line">
              <a:avLst/>
            </a:prstGeom>
            <a:noFill/>
            <a:ln w="38100">
              <a:solidFill>
                <a:srgbClr val="333399"/>
              </a:solidFill>
              <a:round/>
              <a:headEnd/>
              <a:tailEnd/>
            </a:ln>
          </p:spPr>
          <p:txBody>
            <a:bodyPr/>
            <a:lstStyle/>
            <a:p>
              <a:endParaRPr lang="en-US">
                <a:latin typeface="Arial"/>
                <a:cs typeface="Arial"/>
              </a:endParaRPr>
            </a:p>
          </p:txBody>
        </p:sp>
        <p:sp>
          <p:nvSpPr>
            <p:cNvPr id="15388" name="Text Box 15"/>
            <p:cNvSpPr txBox="1">
              <a:spLocks noChangeArrowheads="1"/>
            </p:cNvSpPr>
            <p:nvPr/>
          </p:nvSpPr>
          <p:spPr bwMode="auto">
            <a:xfrm>
              <a:off x="4603" y="1336"/>
              <a:ext cx="383" cy="240"/>
            </a:xfrm>
            <a:prstGeom prst="rect">
              <a:avLst/>
            </a:prstGeom>
            <a:noFill/>
            <a:ln w="9525">
              <a:noFill/>
              <a:miter lim="800000"/>
              <a:headEnd/>
              <a:tailEnd/>
            </a:ln>
          </p:spPr>
          <p:txBody>
            <a:bodyPr lIns="0" tIns="0" rIns="0" bIns="0">
              <a:spAutoFit/>
            </a:bodyPr>
            <a:lstStyle/>
            <a:p>
              <a:pPr>
                <a:spcBef>
                  <a:spcPct val="50000"/>
                </a:spcBef>
              </a:pPr>
              <a:r>
                <a:rPr lang="en-US" sz="2500" i="1" dirty="0">
                  <a:latin typeface="Arial"/>
                  <a:cs typeface="Arial"/>
                </a:rPr>
                <a:t>MC</a:t>
              </a:r>
            </a:p>
          </p:txBody>
        </p:sp>
      </p:grpSp>
      <p:grpSp>
        <p:nvGrpSpPr>
          <p:cNvPr id="6" name="Group 56"/>
          <p:cNvGrpSpPr>
            <a:grpSpLocks/>
          </p:cNvGrpSpPr>
          <p:nvPr/>
        </p:nvGrpSpPr>
        <p:grpSpPr bwMode="auto">
          <a:xfrm>
            <a:off x="5640388" y="4102100"/>
            <a:ext cx="422275" cy="1914525"/>
            <a:chOff x="3553" y="2479"/>
            <a:chExt cx="266" cy="1206"/>
          </a:xfrm>
        </p:grpSpPr>
        <p:sp>
          <p:nvSpPr>
            <p:cNvPr id="15384" name="Text Box 26"/>
            <p:cNvSpPr txBox="1">
              <a:spLocks noChangeArrowheads="1"/>
            </p:cNvSpPr>
            <p:nvPr/>
          </p:nvSpPr>
          <p:spPr bwMode="auto">
            <a:xfrm>
              <a:off x="3553" y="3445"/>
              <a:ext cx="266" cy="240"/>
            </a:xfrm>
            <a:prstGeom prst="rect">
              <a:avLst/>
            </a:prstGeom>
            <a:noFill/>
            <a:ln w="9525">
              <a:noFill/>
              <a:miter lim="800000"/>
              <a:headEnd/>
              <a:tailEnd/>
            </a:ln>
          </p:spPr>
          <p:txBody>
            <a:bodyPr lIns="0" tIns="0" rIns="0" bIns="0">
              <a:spAutoFit/>
            </a:bodyPr>
            <a:lstStyle/>
            <a:p>
              <a:pPr algn="ctr">
                <a:spcBef>
                  <a:spcPct val="50000"/>
                </a:spcBef>
              </a:pPr>
              <a:r>
                <a:rPr lang="en-US" sz="2500" b="1" i="1">
                  <a:latin typeface="Arial"/>
                  <a:cs typeface="Arial"/>
                </a:rPr>
                <a:t>Q</a:t>
              </a:r>
              <a:r>
                <a:rPr lang="en-US" sz="2500" b="1" baseline="-25000">
                  <a:latin typeface="Arial"/>
                  <a:cs typeface="Arial"/>
                </a:rPr>
                <a:t>1</a:t>
              </a:r>
            </a:p>
          </p:txBody>
        </p:sp>
        <p:sp>
          <p:nvSpPr>
            <p:cNvPr id="15385" name="Line 29"/>
            <p:cNvSpPr>
              <a:spLocks noChangeShapeType="1"/>
            </p:cNvSpPr>
            <p:nvPr/>
          </p:nvSpPr>
          <p:spPr bwMode="auto">
            <a:xfrm>
              <a:off x="3665" y="2528"/>
              <a:ext cx="0" cy="909"/>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5386" name="Oval 14"/>
            <p:cNvSpPr>
              <a:spLocks noChangeArrowheads="1"/>
            </p:cNvSpPr>
            <p:nvPr/>
          </p:nvSpPr>
          <p:spPr bwMode="auto">
            <a:xfrm>
              <a:off x="3620" y="247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7" name="Group 57"/>
          <p:cNvGrpSpPr>
            <a:grpSpLocks/>
          </p:cNvGrpSpPr>
          <p:nvPr/>
        </p:nvGrpSpPr>
        <p:grpSpPr bwMode="auto">
          <a:xfrm>
            <a:off x="5013325" y="4103688"/>
            <a:ext cx="449263" cy="1914525"/>
            <a:chOff x="3158" y="2480"/>
            <a:chExt cx="283" cy="1206"/>
          </a:xfrm>
        </p:grpSpPr>
        <p:sp>
          <p:nvSpPr>
            <p:cNvPr id="15380" name="Text Box 34"/>
            <p:cNvSpPr txBox="1">
              <a:spLocks noChangeArrowheads="1"/>
            </p:cNvSpPr>
            <p:nvPr/>
          </p:nvSpPr>
          <p:spPr bwMode="auto">
            <a:xfrm>
              <a:off x="3158" y="3446"/>
              <a:ext cx="283" cy="240"/>
            </a:xfrm>
            <a:prstGeom prst="rect">
              <a:avLst/>
            </a:prstGeom>
            <a:noFill/>
            <a:ln w="9525">
              <a:noFill/>
              <a:miter lim="800000"/>
              <a:headEnd/>
              <a:tailEnd/>
            </a:ln>
          </p:spPr>
          <p:txBody>
            <a:bodyPr lIns="0" tIns="0" rIns="0" bIns="0">
              <a:spAutoFit/>
            </a:bodyPr>
            <a:lstStyle/>
            <a:p>
              <a:pPr algn="ctr">
                <a:spcBef>
                  <a:spcPct val="50000"/>
                </a:spcBef>
              </a:pPr>
              <a:r>
                <a:rPr lang="en-US" sz="2500" b="1" i="1">
                  <a:latin typeface="Arial"/>
                  <a:cs typeface="Arial"/>
                </a:rPr>
                <a:t>Q</a:t>
              </a:r>
              <a:r>
                <a:rPr lang="en-US" sz="2500" b="1" baseline="-25000">
                  <a:latin typeface="Arial"/>
                  <a:cs typeface="Arial"/>
                </a:rPr>
                <a:t>a</a:t>
              </a:r>
            </a:p>
          </p:txBody>
        </p:sp>
        <p:sp>
          <p:nvSpPr>
            <p:cNvPr id="15381" name="Line 42"/>
            <p:cNvSpPr>
              <a:spLocks noChangeShapeType="1"/>
            </p:cNvSpPr>
            <p:nvPr/>
          </p:nvSpPr>
          <p:spPr bwMode="auto">
            <a:xfrm>
              <a:off x="3290" y="2529"/>
              <a:ext cx="0" cy="909"/>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5382" name="Oval 43"/>
            <p:cNvSpPr>
              <a:spLocks noChangeArrowheads="1"/>
            </p:cNvSpPr>
            <p:nvPr/>
          </p:nvSpPr>
          <p:spPr bwMode="auto">
            <a:xfrm>
              <a:off x="3245" y="248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5383" name="Oval 44"/>
            <p:cNvSpPr>
              <a:spLocks noChangeArrowheads="1"/>
            </p:cNvSpPr>
            <p:nvPr/>
          </p:nvSpPr>
          <p:spPr bwMode="auto">
            <a:xfrm>
              <a:off x="3246" y="286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8" name="Group 55"/>
          <p:cNvGrpSpPr>
            <a:grpSpLocks/>
          </p:cNvGrpSpPr>
          <p:nvPr/>
        </p:nvGrpSpPr>
        <p:grpSpPr bwMode="auto">
          <a:xfrm>
            <a:off x="6189663" y="3563938"/>
            <a:ext cx="401637" cy="2454275"/>
            <a:chOff x="3899" y="2140"/>
            <a:chExt cx="253" cy="1546"/>
          </a:xfrm>
        </p:grpSpPr>
        <p:sp>
          <p:nvSpPr>
            <p:cNvPr id="15376" name="Text Box 35"/>
            <p:cNvSpPr txBox="1">
              <a:spLocks noChangeArrowheads="1"/>
            </p:cNvSpPr>
            <p:nvPr/>
          </p:nvSpPr>
          <p:spPr bwMode="auto">
            <a:xfrm>
              <a:off x="3899" y="3446"/>
              <a:ext cx="253" cy="240"/>
            </a:xfrm>
            <a:prstGeom prst="rect">
              <a:avLst/>
            </a:prstGeom>
            <a:noFill/>
            <a:ln w="9525">
              <a:noFill/>
              <a:miter lim="800000"/>
              <a:headEnd/>
              <a:tailEnd/>
            </a:ln>
          </p:spPr>
          <p:txBody>
            <a:bodyPr lIns="0" tIns="0" rIns="0" bIns="0">
              <a:spAutoFit/>
            </a:bodyPr>
            <a:lstStyle/>
            <a:p>
              <a:pPr algn="ctr">
                <a:spcBef>
                  <a:spcPct val="50000"/>
                </a:spcBef>
              </a:pPr>
              <a:r>
                <a:rPr lang="en-US" sz="2500" b="1" i="1">
                  <a:latin typeface="Arial"/>
                  <a:cs typeface="Arial"/>
                </a:rPr>
                <a:t>Q</a:t>
              </a:r>
              <a:r>
                <a:rPr lang="en-US" sz="2500" b="1" baseline="-25000">
                  <a:latin typeface="Arial"/>
                  <a:cs typeface="Arial"/>
                </a:rPr>
                <a:t>b</a:t>
              </a:r>
            </a:p>
          </p:txBody>
        </p:sp>
        <p:sp>
          <p:nvSpPr>
            <p:cNvPr id="15377" name="Line 45"/>
            <p:cNvSpPr>
              <a:spLocks noChangeShapeType="1"/>
            </p:cNvSpPr>
            <p:nvPr/>
          </p:nvSpPr>
          <p:spPr bwMode="auto">
            <a:xfrm>
              <a:off x="3995" y="2171"/>
              <a:ext cx="0" cy="1268"/>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5378" name="Oval 46"/>
            <p:cNvSpPr>
              <a:spLocks noChangeArrowheads="1"/>
            </p:cNvSpPr>
            <p:nvPr/>
          </p:nvSpPr>
          <p:spPr bwMode="auto">
            <a:xfrm>
              <a:off x="3950" y="248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5379" name="Oval 47"/>
            <p:cNvSpPr>
              <a:spLocks noChangeArrowheads="1"/>
            </p:cNvSpPr>
            <p:nvPr/>
          </p:nvSpPr>
          <p:spPr bwMode="auto">
            <a:xfrm>
              <a:off x="3948" y="214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04508" name="Rectangle 60"/>
          <p:cNvSpPr>
            <a:spLocks noChangeArrowheads="1"/>
          </p:cNvSpPr>
          <p:nvPr/>
        </p:nvSpPr>
        <p:spPr bwMode="auto">
          <a:xfrm>
            <a:off x="1388187" y="723900"/>
            <a:ext cx="6467475" cy="473075"/>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spAutoFit/>
          </a:bodyPr>
          <a:lstStyle/>
          <a:p>
            <a:pPr algn="ctr"/>
            <a:r>
              <a:rPr lang="en-US" sz="2500" dirty="0">
                <a:latin typeface="Arial"/>
                <a:cs typeface="Arial"/>
              </a:rPr>
              <a:t>Rule:  </a:t>
            </a:r>
            <a:r>
              <a:rPr lang="en-US" sz="2500" i="1" dirty="0">
                <a:latin typeface="Arial"/>
                <a:cs typeface="Arial"/>
              </a:rPr>
              <a:t>MR</a:t>
            </a:r>
            <a:r>
              <a:rPr lang="en-US" sz="2500" dirty="0">
                <a:latin typeface="Arial"/>
                <a:cs typeface="Arial"/>
              </a:rPr>
              <a:t> = </a:t>
            </a:r>
            <a:r>
              <a:rPr lang="en-US" sz="2500" i="1" dirty="0">
                <a:latin typeface="Arial"/>
                <a:cs typeface="Arial"/>
              </a:rPr>
              <a:t>MC</a:t>
            </a:r>
            <a:r>
              <a:rPr lang="en-US" sz="2500" dirty="0">
                <a:latin typeface="Arial"/>
                <a:cs typeface="Arial"/>
              </a:rPr>
              <a:t> at the profit-maximizing </a:t>
            </a:r>
            <a:r>
              <a:rPr lang="en-US" sz="2500" b="1" i="1" dirty="0">
                <a:latin typeface="Arial"/>
                <a:cs typeface="Arial"/>
              </a:rPr>
              <a:t>Q</a:t>
            </a:r>
            <a:r>
              <a:rPr lang="en-US" sz="2500" dirty="0">
                <a:latin typeface="Arial"/>
                <a:cs typeface="Arial"/>
              </a:rPr>
              <a:t>.</a:t>
            </a:r>
          </a:p>
        </p:txBody>
      </p:sp>
      <p:sp>
        <p:nvSpPr>
          <p:cNvPr id="104510" name="Line 62"/>
          <p:cNvSpPr>
            <a:spLocks noChangeShapeType="1"/>
          </p:cNvSpPr>
          <p:nvPr/>
        </p:nvSpPr>
        <p:spPr bwMode="auto">
          <a:xfrm>
            <a:off x="5216525" y="5613400"/>
            <a:ext cx="349250" cy="0"/>
          </a:xfrm>
          <a:prstGeom prst="line">
            <a:avLst/>
          </a:prstGeom>
          <a:noFill/>
          <a:ln w="53975">
            <a:solidFill>
              <a:srgbClr val="FF0000"/>
            </a:solidFill>
            <a:round/>
            <a:headEnd/>
            <a:tailEnd type="triangle" w="med" len="med"/>
          </a:ln>
        </p:spPr>
        <p:txBody>
          <a:bodyPr/>
          <a:lstStyle/>
          <a:p>
            <a:endParaRPr lang="en-US">
              <a:latin typeface="Arial"/>
              <a:cs typeface="Arial"/>
            </a:endParaRPr>
          </a:p>
        </p:txBody>
      </p:sp>
      <p:sp>
        <p:nvSpPr>
          <p:cNvPr id="104511" name="Line 63"/>
          <p:cNvSpPr>
            <a:spLocks noChangeShapeType="1"/>
          </p:cNvSpPr>
          <p:nvPr/>
        </p:nvSpPr>
        <p:spPr bwMode="auto">
          <a:xfrm>
            <a:off x="5994400" y="5614988"/>
            <a:ext cx="344488" cy="0"/>
          </a:xfrm>
          <a:prstGeom prst="line">
            <a:avLst/>
          </a:prstGeom>
          <a:noFill/>
          <a:ln w="53975">
            <a:solidFill>
              <a:srgbClr val="FF0000"/>
            </a:solidFill>
            <a:round/>
            <a:headEnd type="triangle" w="med" len="med"/>
            <a:tailEnd/>
          </a:ln>
        </p:spPr>
        <p:txBody>
          <a:bodyPr/>
          <a:lstStyle/>
          <a:p>
            <a:endParaRPr lang="en-US">
              <a:latin typeface="Arial"/>
              <a:cs typeface="Arial"/>
            </a:endParaRPr>
          </a:p>
        </p:txBody>
      </p:sp>
      <p:sp>
        <p:nvSpPr>
          <p:cNvPr id="1537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10</a:t>
            </a:fld>
            <a:endParaRPr lang="en-US" dirty="0"/>
          </a:p>
        </p:txBody>
      </p:sp>
    </p:spTree>
    <p:extLst>
      <p:ext uri="{BB962C8B-B14F-4D97-AF65-F5344CB8AC3E}">
        <p14:creationId xmlns:p14="http://schemas.microsoft.com/office/powerpoint/2010/main" val="33327424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451">
                                            <p:txEl>
                                              <p:pRg st="0" end="0"/>
                                            </p:txEl>
                                          </p:spTgt>
                                        </p:tgtEl>
                                        <p:attrNameLst>
                                          <p:attrName>style.visibility</p:attrName>
                                        </p:attrNameLst>
                                      </p:cBhvr>
                                      <p:to>
                                        <p:strVal val="visible"/>
                                      </p:to>
                                    </p:set>
                                    <p:animEffect transition="in" filter="wipe(left)">
                                      <p:cBhvr>
                                        <p:cTn id="12" dur="500"/>
                                        <p:tgtEl>
                                          <p:spTgt spid="104451">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4451">
                                            <p:txEl>
                                              <p:pRg st="1" end="1"/>
                                            </p:txEl>
                                          </p:spTgt>
                                        </p:tgtEl>
                                        <p:attrNameLst>
                                          <p:attrName>style.visibility</p:attrName>
                                        </p:attrNameLst>
                                      </p:cBhvr>
                                      <p:to>
                                        <p:strVal val="visible"/>
                                      </p:to>
                                    </p:set>
                                    <p:animEffect transition="in" filter="wipe(left)">
                                      <p:cBhvr>
                                        <p:cTn id="20" dur="500"/>
                                        <p:tgtEl>
                                          <p:spTgt spid="104451">
                                            <p:txEl>
                                              <p:pRg st="1" end="1"/>
                                            </p:txEl>
                                          </p:spTgt>
                                        </p:tgtEl>
                                      </p:cBhvr>
                                    </p:animEffect>
                                  </p:childTnLst>
                                </p:cTn>
                              </p:par>
                              <p:par>
                                <p:cTn id="21" presetID="17" presetClass="entr" presetSubtype="8" fill="hold" grpId="0" nodeType="withEffect">
                                  <p:stCondLst>
                                    <p:cond delay="0"/>
                                  </p:stCondLst>
                                  <p:childTnLst>
                                    <p:set>
                                      <p:cBhvr>
                                        <p:cTn id="22" dur="1" fill="hold">
                                          <p:stCondLst>
                                            <p:cond delay="0"/>
                                          </p:stCondLst>
                                        </p:cTn>
                                        <p:tgtEl>
                                          <p:spTgt spid="104510"/>
                                        </p:tgtEl>
                                        <p:attrNameLst>
                                          <p:attrName>style.visibility</p:attrName>
                                        </p:attrNameLst>
                                      </p:cBhvr>
                                      <p:to>
                                        <p:strVal val="visible"/>
                                      </p:to>
                                    </p:set>
                                    <p:anim calcmode="lin" valueType="num">
                                      <p:cBhvr>
                                        <p:cTn id="23" dur="500" fill="hold"/>
                                        <p:tgtEl>
                                          <p:spTgt spid="104510"/>
                                        </p:tgtEl>
                                        <p:attrNameLst>
                                          <p:attrName>ppt_x</p:attrName>
                                        </p:attrNameLst>
                                      </p:cBhvr>
                                      <p:tavLst>
                                        <p:tav tm="0">
                                          <p:val>
                                            <p:strVal val="#ppt_x-#ppt_w/2"/>
                                          </p:val>
                                        </p:tav>
                                        <p:tav tm="100000">
                                          <p:val>
                                            <p:strVal val="#ppt_x"/>
                                          </p:val>
                                        </p:tav>
                                      </p:tavLst>
                                    </p:anim>
                                    <p:anim calcmode="lin" valueType="num">
                                      <p:cBhvr>
                                        <p:cTn id="24" dur="500" fill="hold"/>
                                        <p:tgtEl>
                                          <p:spTgt spid="104510"/>
                                        </p:tgtEl>
                                        <p:attrNameLst>
                                          <p:attrName>ppt_y</p:attrName>
                                        </p:attrNameLst>
                                      </p:cBhvr>
                                      <p:tavLst>
                                        <p:tav tm="0">
                                          <p:val>
                                            <p:strVal val="#ppt_y"/>
                                          </p:val>
                                        </p:tav>
                                        <p:tav tm="100000">
                                          <p:val>
                                            <p:strVal val="#ppt_y"/>
                                          </p:val>
                                        </p:tav>
                                      </p:tavLst>
                                    </p:anim>
                                    <p:anim calcmode="lin" valueType="num">
                                      <p:cBhvr>
                                        <p:cTn id="25" dur="500" fill="hold"/>
                                        <p:tgtEl>
                                          <p:spTgt spid="104510"/>
                                        </p:tgtEl>
                                        <p:attrNameLst>
                                          <p:attrName>ppt_w</p:attrName>
                                        </p:attrNameLst>
                                      </p:cBhvr>
                                      <p:tavLst>
                                        <p:tav tm="0">
                                          <p:val>
                                            <p:fltVal val="0"/>
                                          </p:val>
                                        </p:tav>
                                        <p:tav tm="100000">
                                          <p:val>
                                            <p:strVal val="#ppt_w"/>
                                          </p:val>
                                        </p:tav>
                                      </p:tavLst>
                                    </p:anim>
                                    <p:anim calcmode="lin" valueType="num">
                                      <p:cBhvr>
                                        <p:cTn id="26" dur="500" fill="hold"/>
                                        <p:tgtEl>
                                          <p:spTgt spid="10451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4451">
                                            <p:txEl>
                                              <p:pRg st="2" end="2"/>
                                            </p:txEl>
                                          </p:spTgt>
                                        </p:tgtEl>
                                        <p:attrNameLst>
                                          <p:attrName>style.visibility</p:attrName>
                                        </p:attrNameLst>
                                      </p:cBhvr>
                                      <p:to>
                                        <p:strVal val="visible"/>
                                      </p:to>
                                    </p:set>
                                    <p:animEffect transition="in" filter="wipe(left)">
                                      <p:cBhvr>
                                        <p:cTn id="31" dur="500"/>
                                        <p:tgtEl>
                                          <p:spTgt spid="104451">
                                            <p:txEl>
                                              <p:pRg st="2" end="2"/>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4451">
                                            <p:txEl>
                                              <p:pRg st="3" end="3"/>
                                            </p:txEl>
                                          </p:spTgt>
                                        </p:tgtEl>
                                        <p:attrNameLst>
                                          <p:attrName>style.visibility</p:attrName>
                                        </p:attrNameLst>
                                      </p:cBhvr>
                                      <p:to>
                                        <p:strVal val="visible"/>
                                      </p:to>
                                    </p:set>
                                    <p:animEffect transition="in" filter="wipe(left)">
                                      <p:cBhvr>
                                        <p:cTn id="39" dur="500"/>
                                        <p:tgtEl>
                                          <p:spTgt spid="104451">
                                            <p:txEl>
                                              <p:pRg st="3" end="3"/>
                                            </p:txEl>
                                          </p:spTgt>
                                        </p:tgtEl>
                                      </p:cBhvr>
                                    </p:animEffect>
                                  </p:childTnLst>
                                </p:cTn>
                              </p:par>
                              <p:par>
                                <p:cTn id="40" presetID="17" presetClass="entr" presetSubtype="2" fill="hold" grpId="0" nodeType="withEffect">
                                  <p:stCondLst>
                                    <p:cond delay="0"/>
                                  </p:stCondLst>
                                  <p:childTnLst>
                                    <p:set>
                                      <p:cBhvr>
                                        <p:cTn id="41" dur="1" fill="hold">
                                          <p:stCondLst>
                                            <p:cond delay="0"/>
                                          </p:stCondLst>
                                        </p:cTn>
                                        <p:tgtEl>
                                          <p:spTgt spid="104511"/>
                                        </p:tgtEl>
                                        <p:attrNameLst>
                                          <p:attrName>style.visibility</p:attrName>
                                        </p:attrNameLst>
                                      </p:cBhvr>
                                      <p:to>
                                        <p:strVal val="visible"/>
                                      </p:to>
                                    </p:set>
                                    <p:anim calcmode="lin" valueType="num">
                                      <p:cBhvr>
                                        <p:cTn id="42" dur="500" fill="hold"/>
                                        <p:tgtEl>
                                          <p:spTgt spid="104511"/>
                                        </p:tgtEl>
                                        <p:attrNameLst>
                                          <p:attrName>ppt_x</p:attrName>
                                        </p:attrNameLst>
                                      </p:cBhvr>
                                      <p:tavLst>
                                        <p:tav tm="0">
                                          <p:val>
                                            <p:strVal val="#ppt_x+#ppt_w/2"/>
                                          </p:val>
                                        </p:tav>
                                        <p:tav tm="100000">
                                          <p:val>
                                            <p:strVal val="#ppt_x"/>
                                          </p:val>
                                        </p:tav>
                                      </p:tavLst>
                                    </p:anim>
                                    <p:anim calcmode="lin" valueType="num">
                                      <p:cBhvr>
                                        <p:cTn id="43" dur="500" fill="hold"/>
                                        <p:tgtEl>
                                          <p:spTgt spid="104511"/>
                                        </p:tgtEl>
                                        <p:attrNameLst>
                                          <p:attrName>ppt_y</p:attrName>
                                        </p:attrNameLst>
                                      </p:cBhvr>
                                      <p:tavLst>
                                        <p:tav tm="0">
                                          <p:val>
                                            <p:strVal val="#ppt_y"/>
                                          </p:val>
                                        </p:tav>
                                        <p:tav tm="100000">
                                          <p:val>
                                            <p:strVal val="#ppt_y"/>
                                          </p:val>
                                        </p:tav>
                                      </p:tavLst>
                                    </p:anim>
                                    <p:anim calcmode="lin" valueType="num">
                                      <p:cBhvr>
                                        <p:cTn id="44" dur="500" fill="hold"/>
                                        <p:tgtEl>
                                          <p:spTgt spid="104511"/>
                                        </p:tgtEl>
                                        <p:attrNameLst>
                                          <p:attrName>ppt_w</p:attrName>
                                        </p:attrNameLst>
                                      </p:cBhvr>
                                      <p:tavLst>
                                        <p:tav tm="0">
                                          <p:val>
                                            <p:fltVal val="0"/>
                                          </p:val>
                                        </p:tav>
                                        <p:tav tm="100000">
                                          <p:val>
                                            <p:strVal val="#ppt_w"/>
                                          </p:val>
                                        </p:tav>
                                      </p:tavLst>
                                    </p:anim>
                                    <p:anim calcmode="lin" valueType="num">
                                      <p:cBhvr>
                                        <p:cTn id="45" dur="500" fill="hold"/>
                                        <p:tgtEl>
                                          <p:spTgt spid="104511"/>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4451">
                                            <p:txEl>
                                              <p:pRg st="4" end="4"/>
                                            </p:txEl>
                                          </p:spTgt>
                                        </p:tgtEl>
                                        <p:attrNameLst>
                                          <p:attrName>style.visibility</p:attrName>
                                        </p:attrNameLst>
                                      </p:cBhvr>
                                      <p:to>
                                        <p:strVal val="visible"/>
                                      </p:to>
                                    </p:set>
                                    <p:animEffect transition="in" filter="wipe(left)">
                                      <p:cBhvr>
                                        <p:cTn id="50" dur="500"/>
                                        <p:tgtEl>
                                          <p:spTgt spid="104451">
                                            <p:txEl>
                                              <p:pRg st="4" end="4"/>
                                            </p:txEl>
                                          </p:spTgt>
                                        </p:tgtEl>
                                      </p:cBhvr>
                                    </p:animEffect>
                                  </p:childTnLst>
                                </p:cTn>
                              </p:par>
                              <p:par>
                                <p:cTn id="51" presetID="22" presetClass="entr" presetSubtype="1"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up)">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04451">
                                            <p:txEl>
                                              <p:pRg st="5" end="5"/>
                                            </p:txEl>
                                          </p:spTgt>
                                        </p:tgtEl>
                                        <p:attrNameLst>
                                          <p:attrName>style.visibility</p:attrName>
                                        </p:attrNameLst>
                                      </p:cBhvr>
                                      <p:to>
                                        <p:strVal val="visible"/>
                                      </p:to>
                                    </p:set>
                                    <p:animEffect transition="in" filter="wipe(left)">
                                      <p:cBhvr>
                                        <p:cTn id="58" dur="500"/>
                                        <p:tgtEl>
                                          <p:spTgt spid="104451">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4508"/>
                                        </p:tgtEl>
                                        <p:attrNameLst>
                                          <p:attrName>style.visibility</p:attrName>
                                        </p:attrNameLst>
                                      </p:cBhvr>
                                      <p:to>
                                        <p:strVal val="visible"/>
                                      </p:to>
                                    </p:set>
                                    <p:animEffect transition="in" filter="fade">
                                      <p:cBhvr>
                                        <p:cTn id="63" dur="500"/>
                                        <p:tgtEl>
                                          <p:spTgt spid="104508"/>
                                        </p:tgtEl>
                                      </p:cBhvr>
                                    </p:animEffect>
                                  </p:childTnLst>
                                </p:cTn>
                              </p:par>
                              <p:par>
                                <p:cTn id="64" presetID="10" presetClass="exit" presetSubtype="0" fill="hold" nodeType="withEffect">
                                  <p:stCondLst>
                                    <p:cond delay="0"/>
                                  </p:stCondLst>
                                  <p:childTnLst>
                                    <p:animEffect transition="out" filter="fad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04511"/>
                                        </p:tgtEl>
                                      </p:cBhvr>
                                    </p:animEffect>
                                    <p:set>
                                      <p:cBhvr>
                                        <p:cTn id="72" dur="1" fill="hold">
                                          <p:stCondLst>
                                            <p:cond delay="499"/>
                                          </p:stCondLst>
                                        </p:cTn>
                                        <p:tgtEl>
                                          <p:spTgt spid="104511"/>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04510"/>
                                        </p:tgtEl>
                                      </p:cBhvr>
                                    </p:animEffect>
                                    <p:set>
                                      <p:cBhvr>
                                        <p:cTn id="75" dur="1" fill="hold">
                                          <p:stCondLst>
                                            <p:cond delay="499"/>
                                          </p:stCondLst>
                                        </p:cTn>
                                        <p:tgtEl>
                                          <p:spTgt spid="1045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5"/>
      <p:bldP spid="104508" grpId="0" animBg="1"/>
      <p:bldP spid="104510" grpId="0" animBg="1"/>
      <p:bldP spid="104510" grpId="1" animBg="1"/>
      <p:bldP spid="104511" grpId="0" animBg="1"/>
      <p:bldP spid="104511"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3673475" y="3935413"/>
            <a:ext cx="4994275" cy="473075"/>
            <a:chOff x="2314" y="2479"/>
            <a:chExt cx="3146" cy="298"/>
          </a:xfrm>
        </p:grpSpPr>
        <p:sp>
          <p:nvSpPr>
            <p:cNvPr id="16415" name="Line 3"/>
            <p:cNvSpPr>
              <a:spLocks noChangeShapeType="1"/>
            </p:cNvSpPr>
            <p:nvPr/>
          </p:nvSpPr>
          <p:spPr bwMode="auto">
            <a:xfrm>
              <a:off x="2726" y="2630"/>
              <a:ext cx="2250" cy="0"/>
            </a:xfrm>
            <a:prstGeom prst="line">
              <a:avLst/>
            </a:prstGeom>
            <a:noFill/>
            <a:ln w="28575">
              <a:solidFill>
                <a:schemeClr val="bg2">
                  <a:lumMod val="50000"/>
                </a:schemeClr>
              </a:solidFill>
              <a:round/>
              <a:headEnd/>
              <a:tailEnd/>
            </a:ln>
          </p:spPr>
          <p:txBody>
            <a:bodyPr/>
            <a:lstStyle/>
            <a:p>
              <a:endParaRPr lang="en-US">
                <a:latin typeface="Arial"/>
                <a:cs typeface="Arial"/>
              </a:endParaRPr>
            </a:p>
          </p:txBody>
        </p:sp>
        <p:sp>
          <p:nvSpPr>
            <p:cNvPr id="16416" name="Text Box 4"/>
            <p:cNvSpPr txBox="1">
              <a:spLocks noChangeArrowheads="1"/>
            </p:cNvSpPr>
            <p:nvPr/>
          </p:nvSpPr>
          <p:spPr bwMode="auto">
            <a:xfrm>
              <a:off x="2314" y="2479"/>
              <a:ext cx="387"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b="1" baseline="-25000">
                  <a:latin typeface="Arial"/>
                  <a:cs typeface="Arial"/>
                </a:rPr>
                <a:t>1</a:t>
              </a:r>
            </a:p>
          </p:txBody>
        </p:sp>
        <p:sp>
          <p:nvSpPr>
            <p:cNvPr id="16417" name="Text Box 5"/>
            <p:cNvSpPr txBox="1">
              <a:spLocks noChangeArrowheads="1"/>
            </p:cNvSpPr>
            <p:nvPr/>
          </p:nvSpPr>
          <p:spPr bwMode="auto">
            <a:xfrm>
              <a:off x="5010" y="2506"/>
              <a:ext cx="450"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MR</a:t>
              </a:r>
              <a:endParaRPr lang="en-US" sz="2500" i="1" baseline="-25000">
                <a:latin typeface="Arial"/>
                <a:cs typeface="Arial"/>
              </a:endParaRPr>
            </a:p>
          </p:txBody>
        </p:sp>
      </p:grpSp>
      <p:grpSp>
        <p:nvGrpSpPr>
          <p:cNvPr id="3" name="Group 42"/>
          <p:cNvGrpSpPr>
            <a:grpSpLocks/>
          </p:cNvGrpSpPr>
          <p:nvPr/>
        </p:nvGrpSpPr>
        <p:grpSpPr bwMode="auto">
          <a:xfrm>
            <a:off x="3670300" y="2787650"/>
            <a:ext cx="4994275" cy="473075"/>
            <a:chOff x="2312" y="1756"/>
            <a:chExt cx="3146" cy="298"/>
          </a:xfrm>
        </p:grpSpPr>
        <p:sp>
          <p:nvSpPr>
            <p:cNvPr id="16412" name="Line 7"/>
            <p:cNvSpPr>
              <a:spLocks noChangeShapeType="1"/>
            </p:cNvSpPr>
            <p:nvPr/>
          </p:nvSpPr>
          <p:spPr bwMode="auto">
            <a:xfrm>
              <a:off x="2724" y="1907"/>
              <a:ext cx="2250" cy="0"/>
            </a:xfrm>
            <a:prstGeom prst="line">
              <a:avLst/>
            </a:prstGeom>
            <a:noFill/>
            <a:ln w="28575">
              <a:solidFill>
                <a:srgbClr val="CC0000"/>
              </a:solidFill>
              <a:round/>
              <a:headEnd/>
              <a:tailEnd/>
            </a:ln>
          </p:spPr>
          <p:txBody>
            <a:bodyPr/>
            <a:lstStyle/>
            <a:p>
              <a:endParaRPr lang="en-US">
                <a:latin typeface="Arial"/>
                <a:cs typeface="Arial"/>
              </a:endParaRPr>
            </a:p>
          </p:txBody>
        </p:sp>
        <p:sp>
          <p:nvSpPr>
            <p:cNvPr id="16413" name="Text Box 8"/>
            <p:cNvSpPr txBox="1">
              <a:spLocks noChangeArrowheads="1"/>
            </p:cNvSpPr>
            <p:nvPr/>
          </p:nvSpPr>
          <p:spPr bwMode="auto">
            <a:xfrm>
              <a:off x="2312" y="1756"/>
              <a:ext cx="387"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b="1" baseline="-25000">
                  <a:latin typeface="Arial"/>
                  <a:cs typeface="Arial"/>
                </a:rPr>
                <a:t>2</a:t>
              </a:r>
            </a:p>
          </p:txBody>
        </p:sp>
        <p:sp>
          <p:nvSpPr>
            <p:cNvPr id="16414" name="Text Box 9"/>
            <p:cNvSpPr txBox="1">
              <a:spLocks noChangeArrowheads="1"/>
            </p:cNvSpPr>
            <p:nvPr/>
          </p:nvSpPr>
          <p:spPr bwMode="auto">
            <a:xfrm>
              <a:off x="5015" y="1790"/>
              <a:ext cx="443"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MR</a:t>
              </a:r>
              <a:r>
                <a:rPr lang="en-US" sz="2500" b="1" baseline="-25000">
                  <a:latin typeface="Arial"/>
                  <a:cs typeface="Arial"/>
                </a:rPr>
                <a:t>2</a:t>
              </a:r>
            </a:p>
          </p:txBody>
        </p:sp>
      </p:grpSp>
      <p:sp>
        <p:nvSpPr>
          <p:cNvPr id="16390" name="Rectangle 10"/>
          <p:cNvSpPr>
            <a:spLocks noGrp="1" noChangeArrowheads="1"/>
          </p:cNvSpPr>
          <p:nvPr>
            <p:ph type="title"/>
          </p:nvPr>
        </p:nvSpPr>
        <p:spPr/>
        <p:txBody>
          <a:bodyPr/>
          <a:lstStyle/>
          <a:p>
            <a:pPr eaLnBrk="1" hangingPunct="1"/>
            <a:r>
              <a:rPr lang="en-US" sz="3400" smtClean="0"/>
              <a:t>MC and the Firm’s Supply Decision</a:t>
            </a:r>
          </a:p>
        </p:txBody>
      </p:sp>
      <p:sp>
        <p:nvSpPr>
          <p:cNvPr id="107531" name="Rectangle 11"/>
          <p:cNvSpPr>
            <a:spLocks noGrp="1" noChangeArrowheads="1"/>
          </p:cNvSpPr>
          <p:nvPr>
            <p:ph type="body" sz="quarter" idx="12"/>
          </p:nvPr>
        </p:nvSpPr>
        <p:spPr>
          <a:xfrm>
            <a:off x="304800" y="806450"/>
            <a:ext cx="3365500" cy="5518150"/>
          </a:xfrm>
        </p:spPr>
        <p:txBody>
          <a:bodyPr/>
          <a:lstStyle/>
          <a:p>
            <a:pPr marL="0" indent="0" eaLnBrk="1" hangingPunct="1">
              <a:spcBef>
                <a:spcPct val="50000"/>
              </a:spcBef>
              <a:buFont typeface="Wingdings" pitchFamily="2" charset="2"/>
              <a:buNone/>
            </a:pPr>
            <a:r>
              <a:rPr lang="en-US" sz="2800" dirty="0" smtClean="0"/>
              <a:t>If price rises to </a:t>
            </a:r>
            <a:r>
              <a:rPr lang="en-US" sz="2800" b="1" i="1" dirty="0" smtClean="0"/>
              <a:t>P</a:t>
            </a:r>
            <a:r>
              <a:rPr lang="en-US" sz="2800" b="1" baseline="-25000" dirty="0" smtClean="0"/>
              <a:t>2</a:t>
            </a:r>
            <a:r>
              <a:rPr lang="en-US" sz="2800" dirty="0" smtClean="0"/>
              <a:t>,</a:t>
            </a:r>
          </a:p>
          <a:p>
            <a:pPr marL="0" indent="0" eaLnBrk="1" hangingPunct="1">
              <a:spcBef>
                <a:spcPct val="20000"/>
              </a:spcBef>
              <a:buFont typeface="Wingdings" pitchFamily="2" charset="2"/>
              <a:buNone/>
            </a:pPr>
            <a:r>
              <a:rPr lang="en-US" sz="2800" dirty="0" smtClean="0"/>
              <a:t>then the profit-maximizing quantity rises to </a:t>
            </a:r>
            <a:r>
              <a:rPr lang="en-US" sz="2800" b="1" i="1" dirty="0" smtClean="0"/>
              <a:t>Q</a:t>
            </a:r>
            <a:r>
              <a:rPr lang="en-US" sz="2800" b="1" baseline="-25000" dirty="0" smtClean="0"/>
              <a:t>2</a:t>
            </a:r>
            <a:r>
              <a:rPr lang="en-US" sz="2800" dirty="0" smtClean="0"/>
              <a:t>. </a:t>
            </a:r>
          </a:p>
          <a:p>
            <a:pPr marL="0" indent="0" eaLnBrk="1" hangingPunct="1">
              <a:spcBef>
                <a:spcPct val="50000"/>
              </a:spcBef>
              <a:buFont typeface="Wingdings" pitchFamily="2" charset="2"/>
              <a:buNone/>
            </a:pPr>
            <a:r>
              <a:rPr lang="en-US" sz="2800" dirty="0" smtClean="0"/>
              <a:t>The </a:t>
            </a:r>
            <a:r>
              <a:rPr lang="en-US" sz="2800" i="1" dirty="0" smtClean="0"/>
              <a:t>MC</a:t>
            </a:r>
            <a:r>
              <a:rPr lang="en-US" sz="2800" dirty="0" smtClean="0"/>
              <a:t> curve determines the </a:t>
            </a:r>
            <a:br>
              <a:rPr lang="en-US" sz="2800" dirty="0" smtClean="0"/>
            </a:br>
            <a:r>
              <a:rPr lang="en-US" sz="2800" dirty="0" smtClean="0"/>
              <a:t>firm’s </a:t>
            </a:r>
            <a:r>
              <a:rPr lang="en-US" sz="2800" b="1" i="1" dirty="0" smtClean="0"/>
              <a:t>Q</a:t>
            </a:r>
            <a:r>
              <a:rPr lang="en-US" sz="2800" dirty="0" smtClean="0"/>
              <a:t> at any price.  </a:t>
            </a:r>
          </a:p>
          <a:p>
            <a:pPr marL="0" indent="0" eaLnBrk="1" hangingPunct="1">
              <a:spcBef>
                <a:spcPct val="50000"/>
              </a:spcBef>
              <a:buFont typeface="Wingdings" pitchFamily="2" charset="2"/>
              <a:buNone/>
            </a:pPr>
            <a:r>
              <a:rPr lang="en-US" sz="2800" dirty="0" smtClean="0"/>
              <a:t>Hence, the MC curve is the firm’s supply curve</a:t>
            </a:r>
          </a:p>
        </p:txBody>
      </p:sp>
      <p:grpSp>
        <p:nvGrpSpPr>
          <p:cNvPr id="4" name="Group 13"/>
          <p:cNvGrpSpPr>
            <a:grpSpLocks/>
          </p:cNvGrpSpPr>
          <p:nvPr/>
        </p:nvGrpSpPr>
        <p:grpSpPr bwMode="auto">
          <a:xfrm>
            <a:off x="4333875" y="2119313"/>
            <a:ext cx="3741738" cy="3502025"/>
            <a:chOff x="1489" y="785"/>
            <a:chExt cx="3650" cy="2492"/>
          </a:xfrm>
        </p:grpSpPr>
        <p:sp>
          <p:nvSpPr>
            <p:cNvPr id="16410" name="Line 14"/>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6411" name="Line 15"/>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6393" name="Text Box 16"/>
          <p:cNvSpPr txBox="1">
            <a:spLocks noChangeArrowheads="1"/>
          </p:cNvSpPr>
          <p:nvPr/>
        </p:nvSpPr>
        <p:spPr bwMode="auto">
          <a:xfrm>
            <a:off x="8034338" y="5372100"/>
            <a:ext cx="536575" cy="473075"/>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16394" name="Text Box 17"/>
          <p:cNvSpPr txBox="1">
            <a:spLocks noChangeArrowheads="1"/>
          </p:cNvSpPr>
          <p:nvPr/>
        </p:nvSpPr>
        <p:spPr bwMode="auto">
          <a:xfrm>
            <a:off x="3711575" y="1698625"/>
            <a:ext cx="1098550" cy="473075"/>
          </a:xfrm>
          <a:prstGeom prst="rect">
            <a:avLst/>
          </a:prstGeom>
          <a:noFill/>
          <a:ln w="9525">
            <a:noFill/>
            <a:miter lim="800000"/>
            <a:headEnd/>
            <a:tailEnd/>
          </a:ln>
        </p:spPr>
        <p:txBody>
          <a:bodyPr>
            <a:spAutoFit/>
          </a:bodyPr>
          <a:lstStyle/>
          <a:p>
            <a:pPr algn="r">
              <a:spcBef>
                <a:spcPct val="50000"/>
              </a:spcBef>
            </a:pPr>
            <a:r>
              <a:rPr lang="en-US" sz="2500">
                <a:latin typeface="Arial"/>
                <a:cs typeface="Arial"/>
              </a:rPr>
              <a:t>Costs</a:t>
            </a:r>
          </a:p>
        </p:txBody>
      </p:sp>
      <p:grpSp>
        <p:nvGrpSpPr>
          <p:cNvPr id="5" name="Group 18"/>
          <p:cNvGrpSpPr>
            <a:grpSpLocks/>
          </p:cNvGrpSpPr>
          <p:nvPr/>
        </p:nvGrpSpPr>
        <p:grpSpPr bwMode="auto">
          <a:xfrm>
            <a:off x="4592638" y="2287588"/>
            <a:ext cx="3322637" cy="3157537"/>
            <a:chOff x="2893" y="1336"/>
            <a:chExt cx="2093" cy="1989"/>
          </a:xfrm>
        </p:grpSpPr>
        <p:sp>
          <p:nvSpPr>
            <p:cNvPr id="16408" name="Line 19"/>
            <p:cNvSpPr>
              <a:spLocks noChangeShapeType="1"/>
            </p:cNvSpPr>
            <p:nvPr/>
          </p:nvSpPr>
          <p:spPr bwMode="auto">
            <a:xfrm flipV="1">
              <a:off x="2893" y="1568"/>
              <a:ext cx="1690" cy="1757"/>
            </a:xfrm>
            <a:prstGeom prst="line">
              <a:avLst/>
            </a:prstGeom>
            <a:noFill/>
            <a:ln w="38100">
              <a:solidFill>
                <a:srgbClr val="333399"/>
              </a:solidFill>
              <a:round/>
              <a:headEnd/>
              <a:tailEnd/>
            </a:ln>
          </p:spPr>
          <p:txBody>
            <a:bodyPr/>
            <a:lstStyle/>
            <a:p>
              <a:endParaRPr lang="en-US">
                <a:latin typeface="Arial"/>
                <a:cs typeface="Arial"/>
              </a:endParaRPr>
            </a:p>
          </p:txBody>
        </p:sp>
        <p:sp>
          <p:nvSpPr>
            <p:cNvPr id="16409" name="Text Box 20"/>
            <p:cNvSpPr txBox="1">
              <a:spLocks noChangeArrowheads="1"/>
            </p:cNvSpPr>
            <p:nvPr/>
          </p:nvSpPr>
          <p:spPr bwMode="auto">
            <a:xfrm>
              <a:off x="4603" y="1336"/>
              <a:ext cx="383"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MC</a:t>
              </a:r>
            </a:p>
          </p:txBody>
        </p:sp>
      </p:grpSp>
      <p:grpSp>
        <p:nvGrpSpPr>
          <p:cNvPr id="6" name="Group 21"/>
          <p:cNvGrpSpPr>
            <a:grpSpLocks/>
          </p:cNvGrpSpPr>
          <p:nvPr/>
        </p:nvGrpSpPr>
        <p:grpSpPr bwMode="auto">
          <a:xfrm>
            <a:off x="5640388" y="4102100"/>
            <a:ext cx="422275" cy="1914525"/>
            <a:chOff x="3553" y="2479"/>
            <a:chExt cx="266" cy="1206"/>
          </a:xfrm>
        </p:grpSpPr>
        <p:sp>
          <p:nvSpPr>
            <p:cNvPr id="16405" name="Text Box 22"/>
            <p:cNvSpPr txBox="1">
              <a:spLocks noChangeArrowheads="1"/>
            </p:cNvSpPr>
            <p:nvPr/>
          </p:nvSpPr>
          <p:spPr bwMode="auto">
            <a:xfrm>
              <a:off x="3553" y="3445"/>
              <a:ext cx="266" cy="240"/>
            </a:xfrm>
            <a:prstGeom prst="rect">
              <a:avLst/>
            </a:prstGeom>
            <a:noFill/>
            <a:ln w="9525">
              <a:noFill/>
              <a:miter lim="800000"/>
              <a:headEnd/>
              <a:tailEnd/>
            </a:ln>
          </p:spPr>
          <p:txBody>
            <a:bodyPr lIns="0" tIns="0" rIns="0" bIns="0">
              <a:spAutoFit/>
            </a:bodyPr>
            <a:lstStyle/>
            <a:p>
              <a:pPr algn="ctr">
                <a:spcBef>
                  <a:spcPct val="50000"/>
                </a:spcBef>
              </a:pPr>
              <a:r>
                <a:rPr lang="en-US" sz="2500" b="1" i="1">
                  <a:latin typeface="Arial"/>
                  <a:cs typeface="Arial"/>
                </a:rPr>
                <a:t>Q</a:t>
              </a:r>
              <a:r>
                <a:rPr lang="en-US" sz="2500" b="1" baseline="-25000">
                  <a:latin typeface="Arial"/>
                  <a:cs typeface="Arial"/>
                </a:rPr>
                <a:t>1</a:t>
              </a:r>
            </a:p>
          </p:txBody>
        </p:sp>
        <p:sp>
          <p:nvSpPr>
            <p:cNvPr id="16406" name="Line 23"/>
            <p:cNvSpPr>
              <a:spLocks noChangeShapeType="1"/>
            </p:cNvSpPr>
            <p:nvPr/>
          </p:nvSpPr>
          <p:spPr bwMode="auto">
            <a:xfrm>
              <a:off x="3665" y="2528"/>
              <a:ext cx="0" cy="909"/>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6407" name="Oval 24"/>
            <p:cNvSpPr>
              <a:spLocks noChangeArrowheads="1"/>
            </p:cNvSpPr>
            <p:nvPr/>
          </p:nvSpPr>
          <p:spPr bwMode="auto">
            <a:xfrm>
              <a:off x="3620" y="247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7" name="Group 25"/>
          <p:cNvGrpSpPr>
            <a:grpSpLocks/>
          </p:cNvGrpSpPr>
          <p:nvPr/>
        </p:nvGrpSpPr>
        <p:grpSpPr bwMode="auto">
          <a:xfrm>
            <a:off x="6742113" y="2954338"/>
            <a:ext cx="422275" cy="3060700"/>
            <a:chOff x="4247" y="1756"/>
            <a:chExt cx="266" cy="1928"/>
          </a:xfrm>
        </p:grpSpPr>
        <p:sp>
          <p:nvSpPr>
            <p:cNvPr id="16402" name="Line 26"/>
            <p:cNvSpPr>
              <a:spLocks noChangeShapeType="1"/>
            </p:cNvSpPr>
            <p:nvPr/>
          </p:nvSpPr>
          <p:spPr bwMode="auto">
            <a:xfrm>
              <a:off x="4356" y="1805"/>
              <a:ext cx="0" cy="1631"/>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6403" name="Oval 27"/>
            <p:cNvSpPr>
              <a:spLocks noChangeArrowheads="1"/>
            </p:cNvSpPr>
            <p:nvPr/>
          </p:nvSpPr>
          <p:spPr bwMode="auto">
            <a:xfrm>
              <a:off x="4311" y="1756"/>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6404" name="Text Box 28"/>
            <p:cNvSpPr txBox="1">
              <a:spLocks noChangeArrowheads="1"/>
            </p:cNvSpPr>
            <p:nvPr/>
          </p:nvSpPr>
          <p:spPr bwMode="auto">
            <a:xfrm>
              <a:off x="4247" y="3444"/>
              <a:ext cx="266" cy="240"/>
            </a:xfrm>
            <a:prstGeom prst="rect">
              <a:avLst/>
            </a:prstGeom>
            <a:noFill/>
            <a:ln w="9525">
              <a:noFill/>
              <a:miter lim="800000"/>
              <a:headEnd/>
              <a:tailEnd/>
            </a:ln>
          </p:spPr>
          <p:txBody>
            <a:bodyPr lIns="0" tIns="0" rIns="0" bIns="0">
              <a:spAutoFit/>
            </a:bodyPr>
            <a:lstStyle/>
            <a:p>
              <a:pPr algn="ctr">
                <a:spcBef>
                  <a:spcPct val="50000"/>
                </a:spcBef>
              </a:pPr>
              <a:r>
                <a:rPr lang="en-US" sz="2500" b="1" i="1">
                  <a:latin typeface="Arial"/>
                  <a:cs typeface="Arial"/>
                </a:rPr>
                <a:t>Q</a:t>
              </a:r>
              <a:r>
                <a:rPr lang="en-US" sz="2500" b="1" baseline="-25000">
                  <a:latin typeface="Arial"/>
                  <a:cs typeface="Arial"/>
                </a:rPr>
                <a:t>2</a:t>
              </a:r>
            </a:p>
          </p:txBody>
        </p:sp>
      </p:grpSp>
      <p:sp>
        <p:nvSpPr>
          <p:cNvPr id="107564" name="Rectangle 44"/>
          <p:cNvSpPr>
            <a:spLocks noChangeArrowheads="1"/>
          </p:cNvSpPr>
          <p:nvPr/>
        </p:nvSpPr>
        <p:spPr bwMode="auto">
          <a:xfrm>
            <a:off x="4812753" y="806450"/>
            <a:ext cx="2949575" cy="892175"/>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105000"/>
              </a:lnSpc>
              <a:spcBef>
                <a:spcPct val="40000"/>
              </a:spcBef>
              <a:buClr>
                <a:srgbClr val="00B85C"/>
              </a:buClr>
              <a:buSzPct val="120000"/>
              <a:buFont typeface="Wingdings" pitchFamily="2" charset="2"/>
              <a:buNone/>
            </a:pPr>
            <a:r>
              <a:rPr lang="en-US" sz="2500" dirty="0">
                <a:latin typeface="Arial"/>
                <a:cs typeface="Arial"/>
              </a:rPr>
              <a:t>the </a:t>
            </a:r>
            <a:r>
              <a:rPr lang="en-US" sz="2500" i="1" dirty="0">
                <a:latin typeface="Arial"/>
                <a:cs typeface="Arial"/>
              </a:rPr>
              <a:t>MC</a:t>
            </a:r>
            <a:r>
              <a:rPr lang="en-US" sz="2500" dirty="0">
                <a:latin typeface="Arial"/>
                <a:cs typeface="Arial"/>
              </a:rPr>
              <a:t> curve </a:t>
            </a:r>
            <a:r>
              <a:rPr lang="en-US" sz="2500" u="sng" dirty="0">
                <a:latin typeface="Arial"/>
                <a:cs typeface="Arial"/>
              </a:rPr>
              <a:t>is</a:t>
            </a:r>
            <a:r>
              <a:rPr lang="en-US" sz="2500" dirty="0">
                <a:latin typeface="Arial"/>
                <a:cs typeface="Arial"/>
              </a:rPr>
              <a:t> the firm’s supply curve.</a:t>
            </a:r>
          </a:p>
        </p:txBody>
      </p:sp>
      <p:sp>
        <p:nvSpPr>
          <p:cNvPr id="107566" name="Line 46"/>
          <p:cNvSpPr>
            <a:spLocks noChangeShapeType="1"/>
          </p:cNvSpPr>
          <p:nvPr/>
        </p:nvSpPr>
        <p:spPr bwMode="auto">
          <a:xfrm>
            <a:off x="5830888" y="5621338"/>
            <a:ext cx="1073150" cy="0"/>
          </a:xfrm>
          <a:prstGeom prst="line">
            <a:avLst/>
          </a:prstGeom>
          <a:noFill/>
          <a:ln w="53975">
            <a:solidFill>
              <a:srgbClr val="008000"/>
            </a:solidFill>
            <a:round/>
            <a:headEnd/>
            <a:tailEnd type="triangle" w="med" len="med"/>
          </a:ln>
        </p:spPr>
        <p:txBody>
          <a:bodyPr/>
          <a:lstStyle/>
          <a:p>
            <a:endParaRPr lang="en-US">
              <a:latin typeface="Arial"/>
              <a:cs typeface="Arial"/>
            </a:endParaRPr>
          </a:p>
        </p:txBody>
      </p:sp>
      <p:sp>
        <p:nvSpPr>
          <p:cNvPr id="107567" name="Line 47"/>
          <p:cNvSpPr>
            <a:spLocks noChangeShapeType="1"/>
          </p:cNvSpPr>
          <p:nvPr/>
        </p:nvSpPr>
        <p:spPr bwMode="auto">
          <a:xfrm flipH="1" flipV="1">
            <a:off x="4327525" y="3068638"/>
            <a:ext cx="7938" cy="1085850"/>
          </a:xfrm>
          <a:prstGeom prst="line">
            <a:avLst/>
          </a:prstGeom>
          <a:noFill/>
          <a:ln w="53975">
            <a:solidFill>
              <a:srgbClr val="008000"/>
            </a:solidFill>
            <a:round/>
            <a:headEnd/>
            <a:tailEnd type="triangle" w="med" len="med"/>
          </a:ln>
        </p:spPr>
        <p:txBody>
          <a:bodyPr/>
          <a:lstStyle/>
          <a:p>
            <a:endParaRPr lang="en-US">
              <a:latin typeface="Arial"/>
              <a:cs typeface="Arial"/>
            </a:endParaRPr>
          </a:p>
        </p:txBody>
      </p:sp>
      <p:sp>
        <p:nvSpPr>
          <p:cNvPr id="1640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9" name="Slide Number Placeholder 8"/>
          <p:cNvSpPr>
            <a:spLocks noGrp="1"/>
          </p:cNvSpPr>
          <p:nvPr>
            <p:ph type="sldNum" sz="quarter" idx="13"/>
          </p:nvPr>
        </p:nvSpPr>
        <p:spPr/>
        <p:txBody>
          <a:bodyPr/>
          <a:lstStyle/>
          <a:p>
            <a:pPr>
              <a:defRPr/>
            </a:pPr>
            <a:fld id="{2F37425F-5E17-4209-B948-B5CE2119E408}" type="slidenum">
              <a:rPr lang="en-US" smtClean="0"/>
              <a:pPr>
                <a:defRPr/>
              </a:pPr>
              <a:t>11</a:t>
            </a:fld>
            <a:endParaRPr lang="en-US" dirty="0"/>
          </a:p>
        </p:txBody>
      </p:sp>
    </p:spTree>
    <p:extLst>
      <p:ext uri="{BB962C8B-B14F-4D97-AF65-F5344CB8AC3E}">
        <p14:creationId xmlns:p14="http://schemas.microsoft.com/office/powerpoint/2010/main" val="386199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531">
                                            <p:txEl>
                                              <p:pRg st="0" end="0"/>
                                            </p:txEl>
                                          </p:spTgt>
                                        </p:tgtEl>
                                        <p:attrNameLst>
                                          <p:attrName>style.visibility</p:attrName>
                                        </p:attrNameLst>
                                      </p:cBhvr>
                                      <p:to>
                                        <p:strVal val="visible"/>
                                      </p:to>
                                    </p:set>
                                    <p:animEffect transition="in" filter="wipe(left)">
                                      <p:cBhvr>
                                        <p:cTn id="7" dur="500"/>
                                        <p:tgtEl>
                                          <p:spTgt spid="107531">
                                            <p:txEl>
                                              <p:pRg st="0" end="0"/>
                                            </p:txEl>
                                          </p:spTgt>
                                        </p:tgtEl>
                                      </p:cBhvr>
                                    </p:animEffect>
                                  </p:childTnLst>
                                </p:cTn>
                              </p:par>
                            </p:childTnLst>
                          </p:cTn>
                        </p:par>
                        <p:par>
                          <p:cTn id="8" fill="hold">
                            <p:stCondLst>
                              <p:cond delay="500"/>
                            </p:stCondLst>
                            <p:childTnLst>
                              <p:par>
                                <p:cTn id="9" presetID="17" presetClass="entr" presetSubtype="4" fill="hold" grpId="0" nodeType="afterEffect">
                                  <p:stCondLst>
                                    <p:cond delay="0"/>
                                  </p:stCondLst>
                                  <p:childTnLst>
                                    <p:set>
                                      <p:cBhvr>
                                        <p:cTn id="10" dur="1" fill="hold">
                                          <p:stCondLst>
                                            <p:cond delay="0"/>
                                          </p:stCondLst>
                                        </p:cTn>
                                        <p:tgtEl>
                                          <p:spTgt spid="107567"/>
                                        </p:tgtEl>
                                        <p:attrNameLst>
                                          <p:attrName>style.visibility</p:attrName>
                                        </p:attrNameLst>
                                      </p:cBhvr>
                                      <p:to>
                                        <p:strVal val="visible"/>
                                      </p:to>
                                    </p:set>
                                    <p:anim calcmode="lin" valueType="num">
                                      <p:cBhvr>
                                        <p:cTn id="11" dur="500" fill="hold"/>
                                        <p:tgtEl>
                                          <p:spTgt spid="107567"/>
                                        </p:tgtEl>
                                        <p:attrNameLst>
                                          <p:attrName>ppt_x</p:attrName>
                                        </p:attrNameLst>
                                      </p:cBhvr>
                                      <p:tavLst>
                                        <p:tav tm="0">
                                          <p:val>
                                            <p:strVal val="#ppt_x"/>
                                          </p:val>
                                        </p:tav>
                                        <p:tav tm="100000">
                                          <p:val>
                                            <p:strVal val="#ppt_x"/>
                                          </p:val>
                                        </p:tav>
                                      </p:tavLst>
                                    </p:anim>
                                    <p:anim calcmode="lin" valueType="num">
                                      <p:cBhvr>
                                        <p:cTn id="12" dur="500" fill="hold"/>
                                        <p:tgtEl>
                                          <p:spTgt spid="107567"/>
                                        </p:tgtEl>
                                        <p:attrNameLst>
                                          <p:attrName>ppt_y</p:attrName>
                                        </p:attrNameLst>
                                      </p:cBhvr>
                                      <p:tavLst>
                                        <p:tav tm="0">
                                          <p:val>
                                            <p:strVal val="#ppt_y+#ppt_h/2"/>
                                          </p:val>
                                        </p:tav>
                                        <p:tav tm="100000">
                                          <p:val>
                                            <p:strVal val="#ppt_y"/>
                                          </p:val>
                                        </p:tav>
                                      </p:tavLst>
                                    </p:anim>
                                    <p:anim calcmode="lin" valueType="num">
                                      <p:cBhvr>
                                        <p:cTn id="13" dur="500" fill="hold"/>
                                        <p:tgtEl>
                                          <p:spTgt spid="107567"/>
                                        </p:tgtEl>
                                        <p:attrNameLst>
                                          <p:attrName>ppt_w</p:attrName>
                                        </p:attrNameLst>
                                      </p:cBhvr>
                                      <p:tavLst>
                                        <p:tav tm="0">
                                          <p:val>
                                            <p:strVal val="#ppt_w"/>
                                          </p:val>
                                        </p:tav>
                                        <p:tav tm="100000">
                                          <p:val>
                                            <p:strVal val="#ppt_w"/>
                                          </p:val>
                                        </p:tav>
                                      </p:tavLst>
                                    </p:anim>
                                    <p:anim calcmode="lin" valueType="num">
                                      <p:cBhvr>
                                        <p:cTn id="14" dur="500" fill="hold"/>
                                        <p:tgtEl>
                                          <p:spTgt spid="107567"/>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8" presetClass="entr" presetSubtype="3"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upRigh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7531">
                                            <p:txEl>
                                              <p:pRg st="1" end="1"/>
                                            </p:txEl>
                                          </p:spTgt>
                                        </p:tgtEl>
                                        <p:attrNameLst>
                                          <p:attrName>style.visibility</p:attrName>
                                        </p:attrNameLst>
                                      </p:cBhvr>
                                      <p:to>
                                        <p:strVal val="visible"/>
                                      </p:to>
                                    </p:set>
                                    <p:animEffect transition="in" filter="wipe(left)">
                                      <p:cBhvr>
                                        <p:cTn id="23" dur="500"/>
                                        <p:tgtEl>
                                          <p:spTgt spid="107531">
                                            <p:txEl>
                                              <p:pRg st="1" end="1"/>
                                            </p:txEl>
                                          </p:spTgt>
                                        </p:tgtEl>
                                      </p:cBhvr>
                                    </p:animEffect>
                                  </p:childTnLst>
                                </p:cTn>
                              </p:par>
                            </p:childTnLst>
                          </p:cTn>
                        </p:par>
                        <p:par>
                          <p:cTn id="24" fill="hold">
                            <p:stCondLst>
                              <p:cond delay="500"/>
                            </p:stCondLst>
                            <p:childTnLst>
                              <p:par>
                                <p:cTn id="25" presetID="17" presetClass="entr" presetSubtype="8" fill="hold" grpId="0" nodeType="afterEffect">
                                  <p:stCondLst>
                                    <p:cond delay="0"/>
                                  </p:stCondLst>
                                  <p:childTnLst>
                                    <p:set>
                                      <p:cBhvr>
                                        <p:cTn id="26" dur="1" fill="hold">
                                          <p:stCondLst>
                                            <p:cond delay="0"/>
                                          </p:stCondLst>
                                        </p:cTn>
                                        <p:tgtEl>
                                          <p:spTgt spid="107566"/>
                                        </p:tgtEl>
                                        <p:attrNameLst>
                                          <p:attrName>style.visibility</p:attrName>
                                        </p:attrNameLst>
                                      </p:cBhvr>
                                      <p:to>
                                        <p:strVal val="visible"/>
                                      </p:to>
                                    </p:set>
                                    <p:anim calcmode="lin" valueType="num">
                                      <p:cBhvr>
                                        <p:cTn id="27" dur="500" fill="hold"/>
                                        <p:tgtEl>
                                          <p:spTgt spid="107566"/>
                                        </p:tgtEl>
                                        <p:attrNameLst>
                                          <p:attrName>ppt_x</p:attrName>
                                        </p:attrNameLst>
                                      </p:cBhvr>
                                      <p:tavLst>
                                        <p:tav tm="0">
                                          <p:val>
                                            <p:strVal val="#ppt_x-#ppt_w/2"/>
                                          </p:val>
                                        </p:tav>
                                        <p:tav tm="100000">
                                          <p:val>
                                            <p:strVal val="#ppt_x"/>
                                          </p:val>
                                        </p:tav>
                                      </p:tavLst>
                                    </p:anim>
                                    <p:anim calcmode="lin" valueType="num">
                                      <p:cBhvr>
                                        <p:cTn id="28" dur="500" fill="hold"/>
                                        <p:tgtEl>
                                          <p:spTgt spid="107566"/>
                                        </p:tgtEl>
                                        <p:attrNameLst>
                                          <p:attrName>ppt_y</p:attrName>
                                        </p:attrNameLst>
                                      </p:cBhvr>
                                      <p:tavLst>
                                        <p:tav tm="0">
                                          <p:val>
                                            <p:strVal val="#ppt_y"/>
                                          </p:val>
                                        </p:tav>
                                        <p:tav tm="100000">
                                          <p:val>
                                            <p:strVal val="#ppt_y"/>
                                          </p:val>
                                        </p:tav>
                                      </p:tavLst>
                                    </p:anim>
                                    <p:anim calcmode="lin" valueType="num">
                                      <p:cBhvr>
                                        <p:cTn id="29" dur="500" fill="hold"/>
                                        <p:tgtEl>
                                          <p:spTgt spid="107566"/>
                                        </p:tgtEl>
                                        <p:attrNameLst>
                                          <p:attrName>ppt_w</p:attrName>
                                        </p:attrNameLst>
                                      </p:cBhvr>
                                      <p:tavLst>
                                        <p:tav tm="0">
                                          <p:val>
                                            <p:fltVal val="0"/>
                                          </p:val>
                                        </p:tav>
                                        <p:tav tm="100000">
                                          <p:val>
                                            <p:strVal val="#ppt_w"/>
                                          </p:val>
                                        </p:tav>
                                      </p:tavLst>
                                    </p:anim>
                                    <p:anim calcmode="lin" valueType="num">
                                      <p:cBhvr>
                                        <p:cTn id="30" dur="500" fill="hold"/>
                                        <p:tgtEl>
                                          <p:spTgt spid="107566"/>
                                        </p:tgtEl>
                                        <p:attrNameLst>
                                          <p:attrName>ppt_h</p:attrName>
                                        </p:attrNameLst>
                                      </p:cBhvr>
                                      <p:tavLst>
                                        <p:tav tm="0">
                                          <p:val>
                                            <p:strVal val="#ppt_h"/>
                                          </p:val>
                                        </p:tav>
                                        <p:tav tm="100000">
                                          <p:val>
                                            <p:strVal val="#ppt_h"/>
                                          </p:val>
                                        </p:tav>
                                      </p:tavLst>
                                    </p:anim>
                                  </p:childTnLst>
                                </p:cTn>
                              </p:par>
                              <p:par>
                                <p:cTn id="31" presetID="22" presetClass="entr" presetSubtype="1"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07566"/>
                                        </p:tgtEl>
                                      </p:cBhvr>
                                    </p:animEffect>
                                    <p:set>
                                      <p:cBhvr>
                                        <p:cTn id="38" dur="1" fill="hold">
                                          <p:stCondLst>
                                            <p:cond delay="499"/>
                                          </p:stCondLst>
                                        </p:cTn>
                                        <p:tgtEl>
                                          <p:spTgt spid="10756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07567"/>
                                        </p:tgtEl>
                                      </p:cBhvr>
                                    </p:animEffect>
                                    <p:set>
                                      <p:cBhvr>
                                        <p:cTn id="41" dur="1" fill="hold">
                                          <p:stCondLst>
                                            <p:cond delay="499"/>
                                          </p:stCondLst>
                                        </p:cTn>
                                        <p:tgtEl>
                                          <p:spTgt spid="107567"/>
                                        </p:tgtEl>
                                        <p:attrNameLst>
                                          <p:attrName>style.visibility</p:attrName>
                                        </p:attrNameLst>
                                      </p:cBhvr>
                                      <p:to>
                                        <p:strVal val="hidden"/>
                                      </p:to>
                                    </p:set>
                                  </p:childTnLst>
                                </p:cTn>
                              </p:par>
                              <p:par>
                                <p:cTn id="42" presetID="22" presetClass="entr" presetSubtype="8" fill="hold" grpId="0" nodeType="withEffect">
                                  <p:stCondLst>
                                    <p:cond delay="0"/>
                                  </p:stCondLst>
                                  <p:childTnLst>
                                    <p:set>
                                      <p:cBhvr>
                                        <p:cTn id="43" dur="1" fill="hold">
                                          <p:stCondLst>
                                            <p:cond delay="0"/>
                                          </p:stCondLst>
                                        </p:cTn>
                                        <p:tgtEl>
                                          <p:spTgt spid="107531">
                                            <p:txEl>
                                              <p:pRg st="2" end="2"/>
                                            </p:txEl>
                                          </p:spTgt>
                                        </p:tgtEl>
                                        <p:attrNameLst>
                                          <p:attrName>style.visibility</p:attrName>
                                        </p:attrNameLst>
                                      </p:cBhvr>
                                      <p:to>
                                        <p:strVal val="visible"/>
                                      </p:to>
                                    </p:set>
                                    <p:animEffect transition="in" filter="wipe(left)">
                                      <p:cBhvr>
                                        <p:cTn id="44" dur="500"/>
                                        <p:tgtEl>
                                          <p:spTgt spid="10753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7531">
                                            <p:txEl>
                                              <p:pRg st="3" end="3"/>
                                            </p:txEl>
                                          </p:spTgt>
                                        </p:tgtEl>
                                        <p:attrNameLst>
                                          <p:attrName>style.visibility</p:attrName>
                                        </p:attrNameLst>
                                      </p:cBhvr>
                                      <p:to>
                                        <p:strVal val="visible"/>
                                      </p:to>
                                    </p:set>
                                    <p:animEffect transition="in" filter="wipe(left)">
                                      <p:cBhvr>
                                        <p:cTn id="49" dur="500"/>
                                        <p:tgtEl>
                                          <p:spTgt spid="107531">
                                            <p:txEl>
                                              <p:pRg st="3" end="3"/>
                                            </p:txEl>
                                          </p:spTgt>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07564"/>
                                        </p:tgtEl>
                                        <p:attrNameLst>
                                          <p:attrName>style.visibility</p:attrName>
                                        </p:attrNameLst>
                                      </p:cBhvr>
                                      <p:to>
                                        <p:strVal val="visible"/>
                                      </p:to>
                                    </p:set>
                                    <p:animEffect transition="in" filter="fade">
                                      <p:cBhvr>
                                        <p:cTn id="53" dur="500"/>
                                        <p:tgtEl>
                                          <p:spTgt spid="107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1" grpId="0" build="p" bldLvl="5"/>
      <p:bldP spid="107564" grpId="0" animBg="1"/>
      <p:bldP spid="107566" grpId="0" animBg="1"/>
      <p:bldP spid="107566" grpId="1" animBg="1"/>
      <p:bldP spid="107567" grpId="0" animBg="1"/>
      <p:bldP spid="10756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Shutdown vs. Exit</a:t>
            </a:r>
          </a:p>
        </p:txBody>
      </p:sp>
      <p:sp>
        <p:nvSpPr>
          <p:cNvPr id="3" name="Content Placeholder 2"/>
          <p:cNvSpPr>
            <a:spLocks noGrp="1"/>
          </p:cNvSpPr>
          <p:nvPr>
            <p:ph idx="1"/>
          </p:nvPr>
        </p:nvSpPr>
        <p:spPr/>
        <p:txBody>
          <a:bodyPr/>
          <a:lstStyle/>
          <a:p>
            <a:r>
              <a:rPr lang="en-US" dirty="0"/>
              <a:t>Shutdown:  </a:t>
            </a:r>
            <a:endParaRPr lang="en-US" dirty="0" smtClean="0"/>
          </a:p>
          <a:p>
            <a:pPr lvl="1"/>
            <a:r>
              <a:rPr lang="en-US" dirty="0" smtClean="0"/>
              <a:t>A </a:t>
            </a:r>
            <a:r>
              <a:rPr lang="en-US" u="sng" dirty="0"/>
              <a:t>short-run decision </a:t>
            </a:r>
            <a:r>
              <a:rPr lang="en-US" dirty="0"/>
              <a:t>not to produce anything because of market conditions.  </a:t>
            </a:r>
          </a:p>
          <a:p>
            <a:r>
              <a:rPr lang="en-US" dirty="0"/>
              <a:t>Exit:  </a:t>
            </a:r>
            <a:endParaRPr lang="en-US" dirty="0" smtClean="0"/>
          </a:p>
          <a:p>
            <a:pPr lvl="1"/>
            <a:r>
              <a:rPr lang="en-US" dirty="0" smtClean="0"/>
              <a:t>A </a:t>
            </a:r>
            <a:r>
              <a:rPr lang="en-US" u="sng" dirty="0"/>
              <a:t>long-run decision </a:t>
            </a:r>
            <a:r>
              <a:rPr lang="en-US" dirty="0"/>
              <a:t>to leave the market. </a:t>
            </a:r>
          </a:p>
          <a:p>
            <a:r>
              <a:rPr lang="en-US" dirty="0"/>
              <a:t>A key difference: </a:t>
            </a:r>
          </a:p>
          <a:p>
            <a:pPr lvl="1"/>
            <a:r>
              <a:rPr lang="en-US" dirty="0"/>
              <a:t>If shut down in SR, must still pay FC.</a:t>
            </a:r>
          </a:p>
          <a:p>
            <a:pPr lvl="1"/>
            <a:r>
              <a:rPr lang="en-US" dirty="0"/>
              <a:t>If </a:t>
            </a:r>
            <a:r>
              <a:rPr lang="en-US" dirty="0" smtClean="0"/>
              <a:t>exit </a:t>
            </a:r>
            <a:r>
              <a:rPr lang="en-US" dirty="0"/>
              <a:t>in LR, zero costs.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84483402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Short-run </a:t>
            </a:r>
            <a:r>
              <a:rPr lang="en-US" dirty="0"/>
              <a:t>Decision to Shut Down</a:t>
            </a:r>
          </a:p>
        </p:txBody>
      </p:sp>
      <p:sp>
        <p:nvSpPr>
          <p:cNvPr id="3" name="Content Placeholder 2"/>
          <p:cNvSpPr>
            <a:spLocks noGrp="1"/>
          </p:cNvSpPr>
          <p:nvPr>
            <p:ph idx="1"/>
          </p:nvPr>
        </p:nvSpPr>
        <p:spPr/>
        <p:txBody>
          <a:bodyPr/>
          <a:lstStyle/>
          <a:p>
            <a:r>
              <a:rPr lang="en-US" dirty="0" smtClean="0"/>
              <a:t>Should a firm shut-down in the short run?</a:t>
            </a:r>
          </a:p>
          <a:p>
            <a:pPr lvl="1"/>
            <a:r>
              <a:rPr lang="en-US" dirty="0" smtClean="0"/>
              <a:t>Cost </a:t>
            </a:r>
            <a:r>
              <a:rPr lang="en-US" dirty="0"/>
              <a:t>of shutting </a:t>
            </a:r>
            <a:r>
              <a:rPr lang="en-US" dirty="0" smtClean="0"/>
              <a:t>down = </a:t>
            </a:r>
            <a:r>
              <a:rPr lang="en-US" dirty="0"/>
              <a:t>revenue </a:t>
            </a:r>
            <a:r>
              <a:rPr lang="en-US" dirty="0" smtClean="0"/>
              <a:t>loss</a:t>
            </a:r>
          </a:p>
          <a:p>
            <a:pPr marL="457200" lvl="1" indent="0">
              <a:buNone/>
            </a:pPr>
            <a:r>
              <a:rPr lang="en-US" dirty="0"/>
              <a:t>	</a:t>
            </a:r>
            <a:r>
              <a:rPr lang="en-US" dirty="0" smtClean="0"/>
              <a:t>				  </a:t>
            </a:r>
            <a:r>
              <a:rPr lang="en-US" dirty="0"/>
              <a:t>= TR</a:t>
            </a:r>
          </a:p>
          <a:p>
            <a:pPr lvl="1"/>
            <a:r>
              <a:rPr lang="en-US" dirty="0"/>
              <a:t>Benefit of shutting </a:t>
            </a:r>
            <a:r>
              <a:rPr lang="en-US" dirty="0" smtClean="0"/>
              <a:t>down = cost </a:t>
            </a:r>
            <a:r>
              <a:rPr lang="en-US" dirty="0"/>
              <a:t>savings </a:t>
            </a:r>
            <a:endParaRPr lang="en-US" dirty="0" smtClean="0"/>
          </a:p>
          <a:p>
            <a:pPr marL="457200" lvl="1" indent="0">
              <a:buNone/>
            </a:pPr>
            <a:r>
              <a:rPr lang="en-US" dirty="0"/>
              <a:t>	</a:t>
            </a:r>
            <a:r>
              <a:rPr lang="en-US" dirty="0" smtClean="0"/>
              <a:t>				     = VC </a:t>
            </a:r>
          </a:p>
          <a:p>
            <a:pPr marL="457200" lvl="1" indent="0">
              <a:buNone/>
            </a:pPr>
            <a:r>
              <a:rPr lang="en-US" dirty="0" smtClean="0"/>
              <a:t>(because the firm </a:t>
            </a:r>
            <a:r>
              <a:rPr lang="en-US" dirty="0"/>
              <a:t>must still pay FC)</a:t>
            </a:r>
          </a:p>
          <a:p>
            <a:r>
              <a:rPr lang="en-US" dirty="0" smtClean="0"/>
              <a:t>Shut </a:t>
            </a:r>
            <a:r>
              <a:rPr lang="en-US" dirty="0"/>
              <a:t>down if </a:t>
            </a:r>
            <a:r>
              <a:rPr lang="en-US" dirty="0" smtClean="0"/>
              <a:t>TR &lt; VC, or </a:t>
            </a:r>
            <a:r>
              <a:rPr lang="en-US" sz="3600" i="1" dirty="0" smtClean="0">
                <a:solidFill>
                  <a:srgbClr val="FF0000"/>
                </a:solidFill>
                <a:cs typeface="Arial"/>
              </a:rPr>
              <a:t>P</a:t>
            </a:r>
            <a:r>
              <a:rPr lang="en-US" sz="3600" dirty="0" smtClean="0">
                <a:solidFill>
                  <a:srgbClr val="FF0000"/>
                </a:solidFill>
                <a:cs typeface="Arial"/>
              </a:rPr>
              <a:t> </a:t>
            </a:r>
            <a:r>
              <a:rPr lang="en-US" sz="3600" dirty="0">
                <a:solidFill>
                  <a:srgbClr val="FF0000"/>
                </a:solidFill>
                <a:cs typeface="Arial"/>
              </a:rPr>
              <a:t>&lt; </a:t>
            </a:r>
            <a:r>
              <a:rPr lang="en-US" sz="3600" i="1" dirty="0">
                <a:solidFill>
                  <a:srgbClr val="FF0000"/>
                </a:solidFill>
                <a:cs typeface="Arial"/>
              </a:rPr>
              <a:t>AVC</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908154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2" name="Rectangle 2"/>
          <p:cNvSpPr>
            <a:spLocks noGrp="1" noChangeArrowheads="1"/>
          </p:cNvSpPr>
          <p:nvPr>
            <p:ph type="title"/>
          </p:nvPr>
        </p:nvSpPr>
        <p:spPr/>
        <p:txBody>
          <a:bodyPr>
            <a:normAutofit fontScale="90000"/>
          </a:bodyPr>
          <a:lstStyle/>
          <a:p>
            <a:pPr algn="ctr" eaLnBrk="1" hangingPunct="1"/>
            <a:r>
              <a:rPr lang="en-US" dirty="0" smtClean="0"/>
              <a:t>A Competitive Firm’s SR Supply Curve</a:t>
            </a:r>
          </a:p>
        </p:txBody>
      </p:sp>
      <p:sp>
        <p:nvSpPr>
          <p:cNvPr id="110595" name="Rectangle 3"/>
          <p:cNvSpPr>
            <a:spLocks noGrp="1" noChangeArrowheads="1"/>
          </p:cNvSpPr>
          <p:nvPr>
            <p:ph type="body" sz="quarter" idx="12"/>
          </p:nvPr>
        </p:nvSpPr>
        <p:spPr>
          <a:xfrm>
            <a:off x="5127625" y="533399"/>
            <a:ext cx="3340100" cy="5516561"/>
          </a:xfrm>
          <a:solidFill>
            <a:schemeClr val="bg1"/>
          </a:solidFill>
          <a:effectLst>
            <a:outerShdw blurRad="50800" dist="38100" dir="2700000" algn="tl" rotWithShape="0">
              <a:prstClr val="black">
                <a:alpha val="40000"/>
              </a:prstClr>
            </a:outerShdw>
          </a:effectLst>
        </p:spPr>
        <p:txBody>
          <a:bodyPr/>
          <a:lstStyle/>
          <a:p>
            <a:pPr marL="0" indent="0" eaLnBrk="1" hangingPunct="1">
              <a:buFont typeface="Wingdings" pitchFamily="2" charset="2"/>
              <a:buNone/>
            </a:pPr>
            <a:r>
              <a:rPr lang="en-US" sz="2800" dirty="0" smtClean="0"/>
              <a:t>The firm’s short run supply curve is the portion of its </a:t>
            </a:r>
            <a:r>
              <a:rPr lang="en-US" sz="2800" i="1" dirty="0" smtClean="0"/>
              <a:t>MC</a:t>
            </a:r>
            <a:r>
              <a:rPr lang="en-US" sz="2800" dirty="0" smtClean="0"/>
              <a:t> curve above </a:t>
            </a:r>
            <a:r>
              <a:rPr lang="en-US" sz="2800" i="1" dirty="0" smtClean="0"/>
              <a:t>AVC</a:t>
            </a:r>
            <a:r>
              <a:rPr lang="en-US" sz="2800" dirty="0" smtClean="0"/>
              <a:t>.</a:t>
            </a:r>
          </a:p>
        </p:txBody>
      </p:sp>
      <p:grpSp>
        <p:nvGrpSpPr>
          <p:cNvPr id="2" name="Group 21"/>
          <p:cNvGrpSpPr>
            <a:grpSpLocks/>
          </p:cNvGrpSpPr>
          <p:nvPr/>
        </p:nvGrpSpPr>
        <p:grpSpPr bwMode="auto">
          <a:xfrm>
            <a:off x="3182938" y="1903410"/>
            <a:ext cx="4864100" cy="4146550"/>
            <a:chOff x="2335" y="1070"/>
            <a:chExt cx="3064" cy="2612"/>
          </a:xfrm>
        </p:grpSpPr>
        <p:grpSp>
          <p:nvGrpSpPr>
            <p:cNvPr id="3" name="Group 22"/>
            <p:cNvGrpSpPr>
              <a:grpSpLocks/>
            </p:cNvGrpSpPr>
            <p:nvPr/>
          </p:nvGrpSpPr>
          <p:grpSpPr bwMode="auto">
            <a:xfrm>
              <a:off x="2730" y="1335"/>
              <a:ext cx="2357" cy="2206"/>
              <a:chOff x="1489" y="785"/>
              <a:chExt cx="3650" cy="2492"/>
            </a:xfrm>
          </p:grpSpPr>
          <p:sp>
            <p:nvSpPr>
              <p:cNvPr id="19485" name="Line 23"/>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9486" name="Line 24"/>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9483" name="Text Box 25"/>
            <p:cNvSpPr txBox="1">
              <a:spLocks noChangeArrowheads="1"/>
            </p:cNvSpPr>
            <p:nvPr/>
          </p:nvSpPr>
          <p:spPr bwMode="auto">
            <a:xfrm>
              <a:off x="5061" y="3384"/>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19484" name="Text Box 26"/>
            <p:cNvSpPr txBox="1">
              <a:spLocks noChangeArrowheads="1"/>
            </p:cNvSpPr>
            <p:nvPr/>
          </p:nvSpPr>
          <p:spPr bwMode="auto">
            <a:xfrm>
              <a:off x="2335" y="1070"/>
              <a:ext cx="692" cy="298"/>
            </a:xfrm>
            <a:prstGeom prst="rect">
              <a:avLst/>
            </a:prstGeom>
            <a:noFill/>
            <a:ln w="9525">
              <a:noFill/>
              <a:miter lim="800000"/>
              <a:headEnd/>
              <a:tailEnd/>
            </a:ln>
          </p:spPr>
          <p:txBody>
            <a:bodyPr>
              <a:spAutoFit/>
            </a:bodyPr>
            <a:lstStyle/>
            <a:p>
              <a:pPr algn="r">
                <a:spcBef>
                  <a:spcPct val="50000"/>
                </a:spcBef>
              </a:pPr>
              <a:r>
                <a:rPr lang="en-US" sz="2500">
                  <a:latin typeface="Arial"/>
                  <a:cs typeface="Arial"/>
                </a:rPr>
                <a:t>Costs</a:t>
              </a:r>
            </a:p>
          </p:txBody>
        </p:sp>
      </p:grpSp>
      <p:grpSp>
        <p:nvGrpSpPr>
          <p:cNvPr id="4" name="Group 27"/>
          <p:cNvGrpSpPr>
            <a:grpSpLocks/>
          </p:cNvGrpSpPr>
          <p:nvPr/>
        </p:nvGrpSpPr>
        <p:grpSpPr bwMode="auto">
          <a:xfrm>
            <a:off x="4614863" y="2492373"/>
            <a:ext cx="2676525" cy="3181350"/>
            <a:chOff x="3237" y="1336"/>
            <a:chExt cx="1686" cy="2004"/>
          </a:xfrm>
        </p:grpSpPr>
        <p:sp>
          <p:nvSpPr>
            <p:cNvPr id="19480" name="Line 9"/>
            <p:cNvSpPr>
              <a:spLocks noChangeShapeType="1"/>
            </p:cNvSpPr>
            <p:nvPr/>
          </p:nvSpPr>
          <p:spPr bwMode="auto">
            <a:xfrm flipV="1">
              <a:off x="3237" y="1568"/>
              <a:ext cx="1346" cy="1772"/>
            </a:xfrm>
            <a:prstGeom prst="line">
              <a:avLst/>
            </a:prstGeom>
            <a:noFill/>
            <a:ln w="38100">
              <a:solidFill>
                <a:srgbClr val="333399"/>
              </a:solidFill>
              <a:round/>
              <a:headEnd/>
              <a:tailEnd/>
            </a:ln>
          </p:spPr>
          <p:txBody>
            <a:bodyPr/>
            <a:lstStyle/>
            <a:p>
              <a:endParaRPr lang="en-US">
                <a:latin typeface="Arial"/>
                <a:cs typeface="Arial"/>
              </a:endParaRPr>
            </a:p>
          </p:txBody>
        </p:sp>
        <p:sp>
          <p:nvSpPr>
            <p:cNvPr id="19481" name="Text Box 14"/>
            <p:cNvSpPr txBox="1">
              <a:spLocks noChangeArrowheads="1"/>
            </p:cNvSpPr>
            <p:nvPr/>
          </p:nvSpPr>
          <p:spPr bwMode="auto">
            <a:xfrm>
              <a:off x="4540" y="1336"/>
              <a:ext cx="383"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MC</a:t>
              </a:r>
            </a:p>
          </p:txBody>
        </p:sp>
      </p:grpSp>
      <p:grpSp>
        <p:nvGrpSpPr>
          <p:cNvPr id="5" name="Group 28"/>
          <p:cNvGrpSpPr>
            <a:grpSpLocks/>
          </p:cNvGrpSpPr>
          <p:nvPr/>
        </p:nvGrpSpPr>
        <p:grpSpPr bwMode="auto">
          <a:xfrm>
            <a:off x="4119563" y="2905123"/>
            <a:ext cx="3851275" cy="1516062"/>
            <a:chOff x="2925" y="1596"/>
            <a:chExt cx="2426" cy="955"/>
          </a:xfrm>
        </p:grpSpPr>
        <p:sp>
          <p:nvSpPr>
            <p:cNvPr id="19478" name="Arc 10"/>
            <p:cNvSpPr>
              <a:spLocks/>
            </p:cNvSpPr>
            <p:nvPr/>
          </p:nvSpPr>
          <p:spPr bwMode="auto">
            <a:xfrm flipH="1" flipV="1">
              <a:off x="2925" y="1596"/>
              <a:ext cx="1929" cy="955"/>
            </a:xfrm>
            <a:custGeom>
              <a:avLst/>
              <a:gdLst>
                <a:gd name="T0" fmla="*/ 0 w 32505"/>
                <a:gd name="T1" fmla="*/ 0 h 21600"/>
                <a:gd name="T2" fmla="*/ 0 w 32505"/>
                <a:gd name="T3" fmla="*/ 0 h 21600"/>
                <a:gd name="T4" fmla="*/ 0 w 32505"/>
                <a:gd name="T5" fmla="*/ 0 h 21600"/>
                <a:gd name="T6" fmla="*/ 0 60000 65536"/>
                <a:gd name="T7" fmla="*/ 0 60000 65536"/>
                <a:gd name="T8" fmla="*/ 0 60000 65536"/>
                <a:gd name="T9" fmla="*/ 0 w 32505"/>
                <a:gd name="T10" fmla="*/ 0 h 21600"/>
                <a:gd name="T11" fmla="*/ 32505 w 32505"/>
                <a:gd name="T12" fmla="*/ 21600 h 21600"/>
              </a:gdLst>
              <a:ahLst/>
              <a:cxnLst>
                <a:cxn ang="T6">
                  <a:pos x="T0" y="T1"/>
                </a:cxn>
                <a:cxn ang="T7">
                  <a:pos x="T2" y="T3"/>
                </a:cxn>
                <a:cxn ang="T8">
                  <a:pos x="T4" y="T5"/>
                </a:cxn>
              </a:cxnLst>
              <a:rect l="T9" t="T10" r="T11" b="T12"/>
              <a:pathLst>
                <a:path w="32505" h="21600" fill="none" extrusionOk="0">
                  <a:moveTo>
                    <a:pt x="0" y="8530"/>
                  </a:moveTo>
                  <a:cubicBezTo>
                    <a:pt x="4084" y="3155"/>
                    <a:pt x="10446" y="-1"/>
                    <a:pt x="17197" y="0"/>
                  </a:cubicBezTo>
                  <a:cubicBezTo>
                    <a:pt x="22942" y="0"/>
                    <a:pt x="28451" y="2289"/>
                    <a:pt x="32504" y="6361"/>
                  </a:cubicBezTo>
                </a:path>
                <a:path w="32505" h="21600" stroke="0" extrusionOk="0">
                  <a:moveTo>
                    <a:pt x="0" y="8530"/>
                  </a:moveTo>
                  <a:cubicBezTo>
                    <a:pt x="4084" y="3155"/>
                    <a:pt x="10446" y="-1"/>
                    <a:pt x="17197" y="0"/>
                  </a:cubicBezTo>
                  <a:cubicBezTo>
                    <a:pt x="22942" y="0"/>
                    <a:pt x="28451" y="2289"/>
                    <a:pt x="32504" y="6361"/>
                  </a:cubicBezTo>
                  <a:lnTo>
                    <a:pt x="17197" y="21600"/>
                  </a:lnTo>
                  <a:close/>
                </a:path>
              </a:pathLst>
            </a:custGeom>
            <a:noFill/>
            <a:ln w="38100">
              <a:solidFill>
                <a:srgbClr val="333399"/>
              </a:solidFill>
              <a:round/>
              <a:headEnd/>
              <a:tailEnd/>
            </a:ln>
          </p:spPr>
          <p:txBody>
            <a:bodyPr wrap="none" anchor="ctr"/>
            <a:lstStyle/>
            <a:p>
              <a:endParaRPr lang="en-US">
                <a:latin typeface="Arial"/>
                <a:cs typeface="Arial"/>
              </a:endParaRPr>
            </a:p>
          </p:txBody>
        </p:sp>
        <p:sp>
          <p:nvSpPr>
            <p:cNvPr id="19479" name="Text Box 15"/>
            <p:cNvSpPr txBox="1">
              <a:spLocks noChangeArrowheads="1"/>
            </p:cNvSpPr>
            <p:nvPr/>
          </p:nvSpPr>
          <p:spPr bwMode="auto">
            <a:xfrm>
              <a:off x="4886" y="1964"/>
              <a:ext cx="465"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ATC</a:t>
              </a:r>
            </a:p>
          </p:txBody>
        </p:sp>
      </p:grpSp>
      <p:grpSp>
        <p:nvGrpSpPr>
          <p:cNvPr id="6" name="Group 29"/>
          <p:cNvGrpSpPr>
            <a:grpSpLocks/>
          </p:cNvGrpSpPr>
          <p:nvPr/>
        </p:nvGrpSpPr>
        <p:grpSpPr bwMode="auto">
          <a:xfrm>
            <a:off x="3986213" y="2232023"/>
            <a:ext cx="3965575" cy="2787650"/>
            <a:chOff x="2841" y="1172"/>
            <a:chExt cx="2498" cy="1756"/>
          </a:xfrm>
        </p:grpSpPr>
        <p:sp>
          <p:nvSpPr>
            <p:cNvPr id="19476" name="Arc 11"/>
            <p:cNvSpPr>
              <a:spLocks/>
            </p:cNvSpPr>
            <p:nvPr/>
          </p:nvSpPr>
          <p:spPr bwMode="auto">
            <a:xfrm rot="-239273" flipH="1" flipV="1">
              <a:off x="2841" y="1172"/>
              <a:ext cx="1921" cy="1756"/>
            </a:xfrm>
            <a:custGeom>
              <a:avLst/>
              <a:gdLst>
                <a:gd name="T0" fmla="*/ 0 w 20862"/>
                <a:gd name="T1" fmla="*/ 0 h 21600"/>
                <a:gd name="T2" fmla="*/ 0 w 20862"/>
                <a:gd name="T3" fmla="*/ 0 h 21600"/>
                <a:gd name="T4" fmla="*/ 0 w 20862"/>
                <a:gd name="T5" fmla="*/ 0 h 21600"/>
                <a:gd name="T6" fmla="*/ 0 60000 65536"/>
                <a:gd name="T7" fmla="*/ 0 60000 65536"/>
                <a:gd name="T8" fmla="*/ 0 60000 65536"/>
                <a:gd name="T9" fmla="*/ 0 w 20862"/>
                <a:gd name="T10" fmla="*/ 0 h 21600"/>
                <a:gd name="T11" fmla="*/ 20862 w 20862"/>
                <a:gd name="T12" fmla="*/ 21600 h 21600"/>
              </a:gdLst>
              <a:ahLst/>
              <a:cxnLst>
                <a:cxn ang="T6">
                  <a:pos x="T0" y="T1"/>
                </a:cxn>
                <a:cxn ang="T7">
                  <a:pos x="T2" y="T3"/>
                </a:cxn>
                <a:cxn ang="T8">
                  <a:pos x="T4" y="T5"/>
                </a:cxn>
              </a:cxnLst>
              <a:rect l="T9" t="T10" r="T11" b="T12"/>
              <a:pathLst>
                <a:path w="20862" h="21600" fill="none" extrusionOk="0">
                  <a:moveTo>
                    <a:pt x="-1" y="3663"/>
                  </a:moveTo>
                  <a:cubicBezTo>
                    <a:pt x="3559" y="1275"/>
                    <a:pt x="7748" y="-1"/>
                    <a:pt x="12035" y="0"/>
                  </a:cubicBezTo>
                  <a:cubicBezTo>
                    <a:pt x="15077" y="0"/>
                    <a:pt x="18085" y="642"/>
                    <a:pt x="20862" y="1885"/>
                  </a:cubicBezTo>
                </a:path>
                <a:path w="20862" h="21600" stroke="0" extrusionOk="0">
                  <a:moveTo>
                    <a:pt x="-1" y="3663"/>
                  </a:moveTo>
                  <a:cubicBezTo>
                    <a:pt x="3559" y="1275"/>
                    <a:pt x="7748" y="-1"/>
                    <a:pt x="12035" y="0"/>
                  </a:cubicBezTo>
                  <a:cubicBezTo>
                    <a:pt x="15077" y="0"/>
                    <a:pt x="18085" y="642"/>
                    <a:pt x="20862" y="1885"/>
                  </a:cubicBezTo>
                  <a:lnTo>
                    <a:pt x="12035" y="21600"/>
                  </a:lnTo>
                  <a:close/>
                </a:path>
              </a:pathLst>
            </a:custGeom>
            <a:noFill/>
            <a:ln w="38100">
              <a:solidFill>
                <a:srgbClr val="333399"/>
              </a:solidFill>
              <a:round/>
              <a:headEnd/>
              <a:tailEnd/>
            </a:ln>
          </p:spPr>
          <p:txBody>
            <a:bodyPr wrap="none" anchor="ctr"/>
            <a:lstStyle/>
            <a:p>
              <a:endParaRPr lang="en-US">
                <a:latin typeface="Arial"/>
                <a:cs typeface="Arial"/>
              </a:endParaRPr>
            </a:p>
          </p:txBody>
        </p:sp>
        <p:sp>
          <p:nvSpPr>
            <p:cNvPr id="19477" name="Text Box 16"/>
            <p:cNvSpPr txBox="1">
              <a:spLocks noChangeArrowheads="1"/>
            </p:cNvSpPr>
            <p:nvPr/>
          </p:nvSpPr>
          <p:spPr bwMode="auto">
            <a:xfrm>
              <a:off x="4844" y="2356"/>
              <a:ext cx="495"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AVC</a:t>
              </a:r>
            </a:p>
          </p:txBody>
        </p:sp>
      </p:grpSp>
      <p:sp>
        <p:nvSpPr>
          <p:cNvPr id="110609" name="Line 17"/>
          <p:cNvSpPr>
            <a:spLocks noChangeShapeType="1"/>
          </p:cNvSpPr>
          <p:nvPr/>
        </p:nvSpPr>
        <p:spPr bwMode="auto">
          <a:xfrm flipV="1">
            <a:off x="5127625" y="2882898"/>
            <a:ext cx="1636713" cy="2155825"/>
          </a:xfrm>
          <a:prstGeom prst="line">
            <a:avLst/>
          </a:prstGeom>
          <a:noFill/>
          <a:ln w="44450">
            <a:solidFill>
              <a:srgbClr val="FF0505"/>
            </a:solidFill>
            <a:round/>
            <a:headEnd/>
            <a:tailEnd/>
          </a:ln>
        </p:spPr>
        <p:txBody>
          <a:bodyPr/>
          <a:lstStyle/>
          <a:p>
            <a:endParaRPr lang="en-US">
              <a:latin typeface="Arial"/>
              <a:cs typeface="Arial"/>
            </a:endParaRPr>
          </a:p>
        </p:txBody>
      </p:sp>
      <p:sp>
        <p:nvSpPr>
          <p:cNvPr id="110610" name="Line 18"/>
          <p:cNvSpPr>
            <a:spLocks noChangeShapeType="1"/>
          </p:cNvSpPr>
          <p:nvPr/>
        </p:nvSpPr>
        <p:spPr bwMode="auto">
          <a:xfrm flipH="1">
            <a:off x="3814763" y="5043485"/>
            <a:ext cx="1328737" cy="0"/>
          </a:xfrm>
          <a:prstGeom prst="line">
            <a:avLst/>
          </a:prstGeom>
          <a:noFill/>
          <a:ln w="44450">
            <a:solidFill>
              <a:srgbClr val="FF0505"/>
            </a:solidFill>
            <a:round/>
            <a:headEnd/>
            <a:tailEnd/>
          </a:ln>
        </p:spPr>
        <p:txBody>
          <a:bodyPr/>
          <a:lstStyle/>
          <a:p>
            <a:endParaRPr lang="en-US">
              <a:latin typeface="Arial"/>
              <a:cs typeface="Arial"/>
            </a:endParaRPr>
          </a:p>
        </p:txBody>
      </p:sp>
      <p:sp>
        <p:nvSpPr>
          <p:cNvPr id="110611" name="Line 19"/>
          <p:cNvSpPr>
            <a:spLocks noChangeShapeType="1"/>
          </p:cNvSpPr>
          <p:nvPr/>
        </p:nvSpPr>
        <p:spPr bwMode="auto">
          <a:xfrm flipV="1">
            <a:off x="3819525" y="5038723"/>
            <a:ext cx="4763" cy="785812"/>
          </a:xfrm>
          <a:prstGeom prst="line">
            <a:avLst/>
          </a:prstGeom>
          <a:noFill/>
          <a:ln w="44450">
            <a:solidFill>
              <a:srgbClr val="FF0505"/>
            </a:solidFill>
            <a:round/>
            <a:headEnd/>
            <a:tailEnd/>
          </a:ln>
        </p:spPr>
        <p:txBody>
          <a:bodyPr/>
          <a:lstStyle/>
          <a:p>
            <a:endParaRPr lang="en-US">
              <a:latin typeface="Arial"/>
              <a:cs typeface="Arial"/>
            </a:endParaRPr>
          </a:p>
        </p:txBody>
      </p:sp>
      <p:grpSp>
        <p:nvGrpSpPr>
          <p:cNvPr id="7" name="Group 34"/>
          <p:cNvGrpSpPr>
            <a:grpSpLocks/>
          </p:cNvGrpSpPr>
          <p:nvPr/>
        </p:nvGrpSpPr>
        <p:grpSpPr bwMode="auto">
          <a:xfrm>
            <a:off x="228601" y="2338527"/>
            <a:ext cx="3500438" cy="2663684"/>
            <a:chOff x="474" y="1344"/>
            <a:chExt cx="2205" cy="1693"/>
          </a:xfrm>
        </p:grpSpPr>
        <p:sp>
          <p:nvSpPr>
            <p:cNvPr id="19474" name="AutoShape 20"/>
            <p:cNvSpPr>
              <a:spLocks/>
            </p:cNvSpPr>
            <p:nvPr/>
          </p:nvSpPr>
          <p:spPr bwMode="auto">
            <a:xfrm>
              <a:off x="2456" y="1354"/>
              <a:ext cx="223" cy="1683"/>
            </a:xfrm>
            <a:prstGeom prst="leftBrace">
              <a:avLst>
                <a:gd name="adj1" fmla="val 62892"/>
                <a:gd name="adj2" fmla="val 50000"/>
              </a:avLst>
            </a:prstGeom>
            <a:noFill/>
            <a:ln w="19050">
              <a:solidFill>
                <a:srgbClr val="990033"/>
              </a:solidFill>
              <a:round/>
              <a:headEnd/>
              <a:tailEnd/>
            </a:ln>
          </p:spPr>
          <p:txBody>
            <a:bodyPr wrap="none" anchor="ctr"/>
            <a:lstStyle/>
            <a:p>
              <a:endParaRPr lang="en-US">
                <a:latin typeface="Arial"/>
                <a:cs typeface="Arial"/>
              </a:endParaRPr>
            </a:p>
          </p:txBody>
        </p:sp>
        <p:sp>
          <p:nvSpPr>
            <p:cNvPr id="19475" name="Text Box 32"/>
            <p:cNvSpPr txBox="1">
              <a:spLocks noChangeArrowheads="1"/>
            </p:cNvSpPr>
            <p:nvPr/>
          </p:nvSpPr>
          <p:spPr bwMode="auto">
            <a:xfrm>
              <a:off x="474" y="1344"/>
              <a:ext cx="1920" cy="921"/>
            </a:xfrm>
            <a:prstGeom prst="rect">
              <a:avLst/>
            </a:prstGeom>
            <a:solidFill>
              <a:srgbClr val="FFCCCC"/>
            </a:solidFill>
            <a:ln w="9525">
              <a:noFill/>
              <a:miter lim="800000"/>
              <a:headEnd/>
              <a:tailEnd/>
            </a:ln>
          </p:spPr>
          <p:txBody>
            <a:bodyPr wrap="square">
              <a:spAutoFit/>
            </a:bodyPr>
            <a:lstStyle/>
            <a:p>
              <a:pPr>
                <a:lnSpc>
                  <a:spcPct val="105000"/>
                </a:lnSpc>
                <a:spcBef>
                  <a:spcPct val="50000"/>
                </a:spcBef>
              </a:pPr>
              <a:r>
                <a:rPr lang="en-US" sz="2800" dirty="0">
                  <a:latin typeface="Arial"/>
                  <a:cs typeface="Arial"/>
                </a:rPr>
                <a:t>If </a:t>
              </a:r>
              <a:r>
                <a:rPr lang="en-US" sz="2800" b="1" i="1" dirty="0">
                  <a:latin typeface="Arial"/>
                  <a:cs typeface="Arial"/>
                </a:rPr>
                <a:t>P</a:t>
              </a:r>
              <a:r>
                <a:rPr lang="en-US" sz="2800" dirty="0">
                  <a:latin typeface="Arial"/>
                  <a:cs typeface="Arial"/>
                </a:rPr>
                <a:t> &gt; </a:t>
              </a:r>
              <a:r>
                <a:rPr lang="en-US" sz="2800" i="1" dirty="0">
                  <a:latin typeface="Arial"/>
                  <a:cs typeface="Arial"/>
                </a:rPr>
                <a:t>AVC</a:t>
              </a:r>
              <a:r>
                <a:rPr lang="en-US" sz="2800" dirty="0">
                  <a:latin typeface="Arial"/>
                  <a:cs typeface="Arial"/>
                </a:rPr>
                <a:t>, then firm produces </a:t>
              </a:r>
              <a:r>
                <a:rPr lang="en-US" sz="2800" b="1" i="1" dirty="0">
                  <a:latin typeface="Arial"/>
                  <a:cs typeface="Arial"/>
                </a:rPr>
                <a:t>Q</a:t>
              </a:r>
              <a:r>
                <a:rPr lang="en-US" sz="2800" dirty="0">
                  <a:latin typeface="Arial"/>
                  <a:cs typeface="Arial"/>
                </a:rPr>
                <a:t> where </a:t>
              </a:r>
              <a:r>
                <a:rPr lang="en-US" sz="2800" b="1" i="1" dirty="0">
                  <a:latin typeface="Arial"/>
                  <a:cs typeface="Arial"/>
                </a:rPr>
                <a:t>P</a:t>
              </a:r>
              <a:r>
                <a:rPr lang="en-US" sz="2800" dirty="0">
                  <a:latin typeface="Arial"/>
                  <a:cs typeface="Arial"/>
                </a:rPr>
                <a:t> = </a:t>
              </a:r>
              <a:r>
                <a:rPr lang="en-US" sz="2800" i="1" dirty="0">
                  <a:latin typeface="Arial"/>
                  <a:cs typeface="Arial"/>
                </a:rPr>
                <a:t>MC</a:t>
              </a:r>
              <a:r>
                <a:rPr lang="en-US" sz="2800" dirty="0">
                  <a:latin typeface="Arial"/>
                  <a:cs typeface="Arial"/>
                </a:rPr>
                <a:t>.</a:t>
              </a:r>
            </a:p>
          </p:txBody>
        </p:sp>
      </p:grpSp>
      <p:grpSp>
        <p:nvGrpSpPr>
          <p:cNvPr id="8" name="Group 35"/>
          <p:cNvGrpSpPr>
            <a:grpSpLocks/>
          </p:cNvGrpSpPr>
          <p:nvPr/>
        </p:nvGrpSpPr>
        <p:grpSpPr bwMode="auto">
          <a:xfrm>
            <a:off x="228601" y="4799012"/>
            <a:ext cx="3508376" cy="1449388"/>
            <a:chOff x="474" y="2894"/>
            <a:chExt cx="2210" cy="913"/>
          </a:xfrm>
        </p:grpSpPr>
        <p:sp>
          <p:nvSpPr>
            <p:cNvPr id="19472" name="AutoShape 30"/>
            <p:cNvSpPr>
              <a:spLocks/>
            </p:cNvSpPr>
            <p:nvPr/>
          </p:nvSpPr>
          <p:spPr bwMode="auto">
            <a:xfrm>
              <a:off x="2461" y="3060"/>
              <a:ext cx="223" cy="479"/>
            </a:xfrm>
            <a:prstGeom prst="leftBrace">
              <a:avLst>
                <a:gd name="adj1" fmla="val 28252"/>
                <a:gd name="adj2" fmla="val 50000"/>
              </a:avLst>
            </a:prstGeom>
            <a:noFill/>
            <a:ln w="19050">
              <a:solidFill>
                <a:srgbClr val="990033"/>
              </a:solidFill>
              <a:round/>
              <a:headEnd/>
              <a:tailEnd/>
            </a:ln>
          </p:spPr>
          <p:txBody>
            <a:bodyPr wrap="none" anchor="ctr"/>
            <a:lstStyle/>
            <a:p>
              <a:endParaRPr lang="en-US">
                <a:latin typeface="Arial"/>
                <a:cs typeface="Arial"/>
              </a:endParaRPr>
            </a:p>
          </p:txBody>
        </p:sp>
        <p:sp>
          <p:nvSpPr>
            <p:cNvPr id="19473" name="Text Box 33"/>
            <p:cNvSpPr txBox="1">
              <a:spLocks noChangeArrowheads="1"/>
            </p:cNvSpPr>
            <p:nvPr/>
          </p:nvSpPr>
          <p:spPr bwMode="auto">
            <a:xfrm>
              <a:off x="474" y="2894"/>
              <a:ext cx="1920" cy="913"/>
            </a:xfrm>
            <a:prstGeom prst="rect">
              <a:avLst/>
            </a:prstGeom>
            <a:solidFill>
              <a:srgbClr val="FFCCCC"/>
            </a:solidFill>
            <a:ln w="9525">
              <a:noFill/>
              <a:miter lim="800000"/>
              <a:headEnd/>
              <a:tailEnd/>
            </a:ln>
          </p:spPr>
          <p:txBody>
            <a:bodyPr wrap="square">
              <a:spAutoFit/>
            </a:bodyPr>
            <a:lstStyle/>
            <a:p>
              <a:pPr>
                <a:lnSpc>
                  <a:spcPct val="105000"/>
                </a:lnSpc>
                <a:spcBef>
                  <a:spcPct val="50000"/>
                </a:spcBef>
              </a:pPr>
              <a:r>
                <a:rPr lang="en-US" sz="2800" dirty="0">
                  <a:latin typeface="Arial"/>
                  <a:cs typeface="Arial"/>
                </a:rPr>
                <a:t>If </a:t>
              </a:r>
              <a:r>
                <a:rPr lang="en-US" sz="2800" b="1" i="1" dirty="0">
                  <a:latin typeface="Arial"/>
                  <a:cs typeface="Arial"/>
                </a:rPr>
                <a:t>P</a:t>
              </a:r>
              <a:r>
                <a:rPr lang="en-US" sz="2800" dirty="0">
                  <a:latin typeface="Arial"/>
                  <a:cs typeface="Arial"/>
                </a:rPr>
                <a:t> &lt; </a:t>
              </a:r>
              <a:r>
                <a:rPr lang="en-US" sz="2800" i="1" dirty="0">
                  <a:latin typeface="Arial"/>
                  <a:cs typeface="Arial"/>
                </a:rPr>
                <a:t>AVC</a:t>
              </a:r>
              <a:r>
                <a:rPr lang="en-US" sz="2800" dirty="0">
                  <a:latin typeface="Arial"/>
                  <a:cs typeface="Arial"/>
                </a:rPr>
                <a:t>, then firm shuts down (produces </a:t>
              </a:r>
              <a:r>
                <a:rPr lang="en-US" sz="2800" b="1" i="1" dirty="0">
                  <a:latin typeface="Arial"/>
                  <a:cs typeface="Arial"/>
                </a:rPr>
                <a:t>Q</a:t>
              </a:r>
              <a:r>
                <a:rPr lang="en-US" sz="2800" dirty="0">
                  <a:latin typeface="Arial"/>
                  <a:cs typeface="Arial"/>
                </a:rPr>
                <a:t> = 0).</a:t>
              </a:r>
            </a:p>
          </p:txBody>
        </p:sp>
      </p:grpSp>
      <p:sp>
        <p:nvSpPr>
          <p:cNvPr id="1947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14</a:t>
            </a:fld>
            <a:endParaRPr lang="en-US" dirty="0"/>
          </a:p>
        </p:txBody>
      </p:sp>
    </p:spTree>
    <p:extLst>
      <p:ext uri="{BB962C8B-B14F-4D97-AF65-F5344CB8AC3E}">
        <p14:creationId xmlns:p14="http://schemas.microsoft.com/office/powerpoint/2010/main" val="1009977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10609"/>
                                        </p:tgtEl>
                                        <p:attrNameLst>
                                          <p:attrName>style.visibility</p:attrName>
                                        </p:attrNameLst>
                                      </p:cBhvr>
                                      <p:to>
                                        <p:strVal val="visible"/>
                                      </p:to>
                                    </p:set>
                                    <p:animEffect transition="in" filter="strips(downLeft)">
                                      <p:cBhvr>
                                        <p:cTn id="11" dur="500"/>
                                        <p:tgtEl>
                                          <p:spTgt spid="11060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0610"/>
                                        </p:tgtEl>
                                        <p:attrNameLst>
                                          <p:attrName>style.visibility</p:attrName>
                                        </p:attrNameLst>
                                      </p:cBhvr>
                                      <p:to>
                                        <p:strVal val="visible"/>
                                      </p:to>
                                    </p:set>
                                    <p:animEffect transition="in" filter="wipe(right)">
                                      <p:cBhvr>
                                        <p:cTn id="23" dur="500"/>
                                        <p:tgtEl>
                                          <p:spTgt spid="110610"/>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10611"/>
                                        </p:tgtEl>
                                        <p:attrNameLst>
                                          <p:attrName>style.visibility</p:attrName>
                                        </p:attrNameLst>
                                      </p:cBhvr>
                                      <p:to>
                                        <p:strVal val="visible"/>
                                      </p:to>
                                    </p:set>
                                    <p:animEffect transition="in" filter="wipe(up)">
                                      <p:cBhvr>
                                        <p:cTn id="27" dur="500"/>
                                        <p:tgtEl>
                                          <p:spTgt spid="1106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0595"/>
                                        </p:tgtEl>
                                        <p:attrNameLst>
                                          <p:attrName>style.visibility</p:attrName>
                                        </p:attrNameLst>
                                      </p:cBhvr>
                                      <p:to>
                                        <p:strVal val="visible"/>
                                      </p:to>
                                    </p:set>
                                    <p:animEffect transition="in" filter="fade">
                                      <p:cBhvr>
                                        <p:cTn id="36"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autoUpdateAnimBg="0"/>
      <p:bldP spid="110609" grpId="0" animBg="1"/>
      <p:bldP spid="110610" grpId="0" animBg="1"/>
      <p:bldP spid="1106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wrap="square"/>
          <a:lstStyle/>
          <a:p>
            <a:r>
              <a:rPr lang="en-US" altLang="en-US" dirty="0"/>
              <a:t>The Irrelevance of Sunk Costs</a:t>
            </a:r>
            <a:endParaRPr lang="en-US" altLang="en-US" dirty="0" smtClean="0"/>
          </a:p>
        </p:txBody>
      </p:sp>
      <p:sp>
        <p:nvSpPr>
          <p:cNvPr id="23555" name="Content Placeholder 2"/>
          <p:cNvSpPr>
            <a:spLocks noGrp="1"/>
          </p:cNvSpPr>
          <p:nvPr>
            <p:ph idx="1"/>
          </p:nvPr>
        </p:nvSpPr>
        <p:spPr/>
        <p:txBody>
          <a:bodyPr/>
          <a:lstStyle/>
          <a:p>
            <a:r>
              <a:rPr lang="en-US" altLang="en-US" dirty="0" smtClean="0"/>
              <a:t>Sunk cost</a:t>
            </a:r>
          </a:p>
          <a:p>
            <a:pPr lvl="1"/>
            <a:r>
              <a:rPr lang="en-US" altLang="en-US" dirty="0" smtClean="0"/>
              <a:t>A cost that has already been committed and cannot be recovered</a:t>
            </a:r>
          </a:p>
          <a:p>
            <a:pPr lvl="1"/>
            <a:r>
              <a:rPr lang="en-US" altLang="en-US" dirty="0" smtClean="0"/>
              <a:t>Should be ignored when making decisions</a:t>
            </a:r>
          </a:p>
          <a:p>
            <a:pPr lvl="1"/>
            <a:r>
              <a:rPr lang="en-US" altLang="en-US" dirty="0" smtClean="0"/>
              <a:t>You must </a:t>
            </a:r>
            <a:r>
              <a:rPr lang="en-US" altLang="en-US" dirty="0"/>
              <a:t>pay them regardless of your choice</a:t>
            </a:r>
            <a:endParaRPr lang="en-US" altLang="en-US" dirty="0" smtClean="0"/>
          </a:p>
          <a:p>
            <a:pPr lvl="1"/>
            <a:r>
              <a:rPr lang="en-US" altLang="en-US" dirty="0" smtClean="0"/>
              <a:t>In the short run, FC are sunk costs </a:t>
            </a:r>
          </a:p>
          <a:p>
            <a:pPr lvl="2"/>
            <a:r>
              <a:rPr lang="en-US" altLang="en-US" dirty="0"/>
              <a:t>So, FC should not matter in the decision to shut down</a:t>
            </a:r>
            <a:endParaRPr lang="en-US" altLang="en-US" dirty="0" smtClean="0"/>
          </a:p>
          <a:p>
            <a:pPr lvl="1"/>
            <a:endParaRPr lang="en-US" altLang="en-US" dirty="0" smtClean="0"/>
          </a:p>
        </p:txBody>
      </p:sp>
      <p:sp>
        <p:nvSpPr>
          <p:cNvPr id="2355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7E7EA0E3-5ED6-4AB9-9A37-B9431E78EE54}" type="slidenum">
              <a:rPr lang="en-US" altLang="en-US" sz="1200" smtClean="0">
                <a:solidFill>
                  <a:srgbClr val="002060"/>
                </a:solidFill>
              </a:rPr>
              <a:pPr eaLnBrk="1" hangingPunct="1"/>
              <a:t>15</a:t>
            </a:fld>
            <a:endParaRPr lang="en-US" altLang="en-US" sz="1200" smtClean="0">
              <a:solidFill>
                <a:srgbClr val="002060"/>
              </a:solidFill>
            </a:endParaRP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38424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wrap="square"/>
          <a:lstStyle/>
          <a:p>
            <a:r>
              <a:rPr lang="en-US" altLang="en-US" dirty="0"/>
              <a:t>A Firm’s Long-Run </a:t>
            </a:r>
            <a:r>
              <a:rPr lang="en-US" altLang="en-US" dirty="0" smtClean="0"/>
              <a:t>Decision</a:t>
            </a:r>
          </a:p>
        </p:txBody>
      </p:sp>
      <p:sp>
        <p:nvSpPr>
          <p:cNvPr id="26627" name="Content Placeholder 2"/>
          <p:cNvSpPr>
            <a:spLocks noGrp="1"/>
          </p:cNvSpPr>
          <p:nvPr>
            <p:ph idx="1"/>
          </p:nvPr>
        </p:nvSpPr>
        <p:spPr/>
        <p:txBody>
          <a:bodyPr/>
          <a:lstStyle/>
          <a:p>
            <a:r>
              <a:rPr lang="en-US" altLang="en-US" dirty="0" smtClean="0"/>
              <a:t>Should a firm exit or enter in the long run?</a:t>
            </a:r>
          </a:p>
          <a:p>
            <a:pPr lvl="1"/>
            <a:r>
              <a:rPr lang="en-US" altLang="en-US" sz="3000" dirty="0" smtClean="0"/>
              <a:t>Cost </a:t>
            </a:r>
            <a:r>
              <a:rPr lang="en-US" altLang="en-US" sz="3000" dirty="0"/>
              <a:t>of exiting </a:t>
            </a:r>
            <a:r>
              <a:rPr lang="en-US" altLang="en-US" sz="3000" dirty="0" smtClean="0"/>
              <a:t>market = revenue </a:t>
            </a:r>
            <a:r>
              <a:rPr lang="en-US" altLang="en-US" sz="3000" dirty="0"/>
              <a:t>loss = TR</a:t>
            </a:r>
          </a:p>
          <a:p>
            <a:pPr lvl="1"/>
            <a:r>
              <a:rPr lang="en-US" altLang="en-US" sz="3000" dirty="0"/>
              <a:t>Benefit of exiting </a:t>
            </a:r>
            <a:r>
              <a:rPr lang="en-US" altLang="en-US" sz="3000" dirty="0" smtClean="0"/>
              <a:t>market = cost </a:t>
            </a:r>
            <a:r>
              <a:rPr lang="en-US" altLang="en-US" sz="3000" dirty="0"/>
              <a:t>savings = TC </a:t>
            </a:r>
            <a:r>
              <a:rPr lang="en-US" altLang="en-US" sz="3000" dirty="0" smtClean="0"/>
              <a:t>(remember, FC = 0 in long run)</a:t>
            </a:r>
          </a:p>
          <a:p>
            <a:r>
              <a:rPr lang="en-US" altLang="en-US" dirty="0" smtClean="0"/>
              <a:t>Firm’s long-run decision</a:t>
            </a:r>
          </a:p>
          <a:p>
            <a:pPr lvl="1"/>
            <a:r>
              <a:rPr lang="en-US" altLang="en-US" sz="3000" u="sng" dirty="0" smtClean="0"/>
              <a:t>Exit</a:t>
            </a:r>
            <a:r>
              <a:rPr lang="en-US" altLang="en-US" sz="3000" dirty="0" smtClean="0"/>
              <a:t> the market if: </a:t>
            </a:r>
            <a:r>
              <a:rPr lang="en-US" altLang="en-US" sz="3000" dirty="0" smtClean="0">
                <a:solidFill>
                  <a:srgbClr val="FF0000"/>
                </a:solidFill>
              </a:rPr>
              <a:t>TR &lt; TC </a:t>
            </a:r>
          </a:p>
          <a:p>
            <a:pPr marL="457200" lvl="1" indent="0">
              <a:buNone/>
            </a:pPr>
            <a:r>
              <a:rPr lang="en-US" altLang="en-US" sz="3000" dirty="0"/>
              <a:t>	</a:t>
            </a:r>
            <a:r>
              <a:rPr lang="en-US" altLang="en-US" sz="3000" dirty="0" smtClean="0"/>
              <a:t>		(same as: </a:t>
            </a:r>
            <a:r>
              <a:rPr lang="en-US" altLang="en-US" sz="3000" dirty="0" smtClean="0">
                <a:solidFill>
                  <a:srgbClr val="FF0000"/>
                </a:solidFill>
              </a:rPr>
              <a:t>P &lt; ATC</a:t>
            </a:r>
            <a:r>
              <a:rPr lang="en-US" altLang="en-US" sz="3000" dirty="0" smtClean="0"/>
              <a:t>)</a:t>
            </a:r>
          </a:p>
          <a:p>
            <a:pPr lvl="1"/>
            <a:r>
              <a:rPr lang="en-US" altLang="en-US" sz="3000" u="sng" dirty="0" smtClean="0"/>
              <a:t>Enter</a:t>
            </a:r>
            <a:r>
              <a:rPr lang="en-US" altLang="en-US" sz="3000" dirty="0" smtClean="0"/>
              <a:t> the market if: TR &gt; TC </a:t>
            </a:r>
          </a:p>
          <a:p>
            <a:pPr marL="457200" lvl="1" indent="0">
              <a:buNone/>
            </a:pPr>
            <a:r>
              <a:rPr lang="en-US" altLang="en-US" sz="3000" dirty="0"/>
              <a:t>	</a:t>
            </a:r>
            <a:r>
              <a:rPr lang="en-US" altLang="en-US" sz="3000" dirty="0" smtClean="0"/>
              <a:t>		(same as: P &gt; ATC)</a:t>
            </a:r>
          </a:p>
        </p:txBody>
      </p:sp>
      <p:sp>
        <p:nvSpPr>
          <p:cNvPr id="2662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F36344CA-F0E6-45D8-BD45-A2BB600DE31A}" type="slidenum">
              <a:rPr lang="en-US" altLang="en-US" sz="1200" smtClean="0">
                <a:solidFill>
                  <a:srgbClr val="002060"/>
                </a:solidFill>
              </a:rPr>
              <a:pPr eaLnBrk="1" hangingPunct="1"/>
              <a:t>16</a:t>
            </a:fld>
            <a:endParaRPr lang="en-US" altLang="en-US" sz="1200" smtClean="0">
              <a:solidFill>
                <a:srgbClr val="002060"/>
              </a:solidFill>
            </a:endParaRPr>
          </a:p>
        </p:txBody>
      </p:sp>
      <p:sp>
        <p:nvSpPr>
          <p:cNvPr id="266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273110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8" name="Rectangle 9"/>
          <p:cNvSpPr>
            <a:spLocks noGrp="1" noChangeArrowheads="1"/>
          </p:cNvSpPr>
          <p:nvPr>
            <p:ph type="title"/>
          </p:nvPr>
        </p:nvSpPr>
        <p:spPr/>
        <p:txBody>
          <a:bodyPr>
            <a:normAutofit fontScale="90000"/>
          </a:bodyPr>
          <a:lstStyle/>
          <a:p>
            <a:pPr algn="ctr" eaLnBrk="1" hangingPunct="1"/>
            <a:r>
              <a:rPr lang="en-US" dirty="0" smtClean="0"/>
              <a:t>The Competitive Firm’s LR Supply Curve</a:t>
            </a:r>
          </a:p>
        </p:txBody>
      </p:sp>
      <p:sp>
        <p:nvSpPr>
          <p:cNvPr id="118786" name="Rectangle 2"/>
          <p:cNvSpPr>
            <a:spLocks noGrp="1" noChangeArrowheads="1"/>
          </p:cNvSpPr>
          <p:nvPr>
            <p:ph type="body" sz="quarter" idx="12"/>
          </p:nvPr>
        </p:nvSpPr>
        <p:spPr>
          <a:xfrm>
            <a:off x="4471987" y="685800"/>
            <a:ext cx="4443413" cy="5041900"/>
          </a:xfrm>
          <a:solidFill>
            <a:schemeClr val="bg1"/>
          </a:solidFill>
          <a:effectLst>
            <a:outerShdw blurRad="50800" dist="38100" dir="2700000" algn="tl" rotWithShape="0">
              <a:prstClr val="black">
                <a:alpha val="40000"/>
              </a:prstClr>
            </a:outerShdw>
          </a:effectLst>
        </p:spPr>
        <p:txBody>
          <a:bodyPr/>
          <a:lstStyle/>
          <a:p>
            <a:pPr marL="0" indent="0" eaLnBrk="1" hangingPunct="1">
              <a:buFont typeface="Wingdings" pitchFamily="2" charset="2"/>
              <a:buNone/>
            </a:pPr>
            <a:r>
              <a:rPr lang="en-US" sz="2800" dirty="0" smtClean="0"/>
              <a:t>The firm’s LR supply curve is the portion of its </a:t>
            </a:r>
            <a:r>
              <a:rPr lang="en-US" sz="2800" i="1" dirty="0" smtClean="0"/>
              <a:t>MC</a:t>
            </a:r>
            <a:r>
              <a:rPr lang="en-US" sz="2800" dirty="0" smtClean="0"/>
              <a:t> curve above </a:t>
            </a:r>
            <a:r>
              <a:rPr lang="en-US" sz="2800" i="1" dirty="0" smtClean="0"/>
              <a:t>LRATC</a:t>
            </a:r>
            <a:r>
              <a:rPr lang="en-US" sz="2800" dirty="0" smtClean="0"/>
              <a:t>.</a:t>
            </a:r>
          </a:p>
        </p:txBody>
      </p:sp>
      <p:grpSp>
        <p:nvGrpSpPr>
          <p:cNvPr id="2" name="Group 3"/>
          <p:cNvGrpSpPr>
            <a:grpSpLocks/>
          </p:cNvGrpSpPr>
          <p:nvPr/>
        </p:nvGrpSpPr>
        <p:grpSpPr bwMode="auto">
          <a:xfrm>
            <a:off x="2057400" y="1698625"/>
            <a:ext cx="4864100" cy="4146550"/>
            <a:chOff x="2335" y="1070"/>
            <a:chExt cx="3064" cy="2612"/>
          </a:xfrm>
        </p:grpSpPr>
        <p:grpSp>
          <p:nvGrpSpPr>
            <p:cNvPr id="3" name="Group 4"/>
            <p:cNvGrpSpPr>
              <a:grpSpLocks/>
            </p:cNvGrpSpPr>
            <p:nvPr/>
          </p:nvGrpSpPr>
          <p:grpSpPr bwMode="auto">
            <a:xfrm>
              <a:off x="2730" y="1335"/>
              <a:ext cx="2357" cy="2206"/>
              <a:chOff x="1489" y="785"/>
              <a:chExt cx="3650" cy="2492"/>
            </a:xfrm>
          </p:grpSpPr>
          <p:sp>
            <p:nvSpPr>
              <p:cNvPr id="23572" name="Line 5"/>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23573" name="Line 6"/>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3570" name="Text Box 7"/>
            <p:cNvSpPr txBox="1">
              <a:spLocks noChangeArrowheads="1"/>
            </p:cNvSpPr>
            <p:nvPr/>
          </p:nvSpPr>
          <p:spPr bwMode="auto">
            <a:xfrm>
              <a:off x="5061" y="3384"/>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23571" name="Text Box 8"/>
            <p:cNvSpPr txBox="1">
              <a:spLocks noChangeArrowheads="1"/>
            </p:cNvSpPr>
            <p:nvPr/>
          </p:nvSpPr>
          <p:spPr bwMode="auto">
            <a:xfrm>
              <a:off x="2335" y="1070"/>
              <a:ext cx="692" cy="298"/>
            </a:xfrm>
            <a:prstGeom prst="rect">
              <a:avLst/>
            </a:prstGeom>
            <a:noFill/>
            <a:ln w="9525">
              <a:noFill/>
              <a:miter lim="800000"/>
              <a:headEnd/>
              <a:tailEnd/>
            </a:ln>
          </p:spPr>
          <p:txBody>
            <a:bodyPr>
              <a:spAutoFit/>
            </a:bodyPr>
            <a:lstStyle/>
            <a:p>
              <a:pPr algn="r">
                <a:spcBef>
                  <a:spcPct val="50000"/>
                </a:spcBef>
              </a:pPr>
              <a:r>
                <a:rPr lang="en-US" sz="2500">
                  <a:latin typeface="Arial"/>
                  <a:cs typeface="Arial"/>
                </a:rPr>
                <a:t>Costs</a:t>
              </a:r>
            </a:p>
          </p:txBody>
        </p:sp>
      </p:grpSp>
      <p:grpSp>
        <p:nvGrpSpPr>
          <p:cNvPr id="4" name="Group 10"/>
          <p:cNvGrpSpPr>
            <a:grpSpLocks/>
          </p:cNvGrpSpPr>
          <p:nvPr/>
        </p:nvGrpSpPr>
        <p:grpSpPr bwMode="auto">
          <a:xfrm>
            <a:off x="3489325" y="2287588"/>
            <a:ext cx="2676525" cy="3181350"/>
            <a:chOff x="3237" y="1336"/>
            <a:chExt cx="1686" cy="2004"/>
          </a:xfrm>
        </p:grpSpPr>
        <p:sp>
          <p:nvSpPr>
            <p:cNvPr id="23567" name="Line 11"/>
            <p:cNvSpPr>
              <a:spLocks noChangeShapeType="1"/>
            </p:cNvSpPr>
            <p:nvPr/>
          </p:nvSpPr>
          <p:spPr bwMode="auto">
            <a:xfrm flipV="1">
              <a:off x="3237" y="1568"/>
              <a:ext cx="1346" cy="1772"/>
            </a:xfrm>
            <a:prstGeom prst="line">
              <a:avLst/>
            </a:prstGeom>
            <a:noFill/>
            <a:ln w="38100">
              <a:solidFill>
                <a:srgbClr val="333399"/>
              </a:solidFill>
              <a:round/>
              <a:headEnd/>
              <a:tailEnd/>
            </a:ln>
          </p:spPr>
          <p:txBody>
            <a:bodyPr/>
            <a:lstStyle/>
            <a:p>
              <a:endParaRPr lang="en-US">
                <a:latin typeface="Arial"/>
                <a:cs typeface="Arial"/>
              </a:endParaRPr>
            </a:p>
          </p:txBody>
        </p:sp>
        <p:sp>
          <p:nvSpPr>
            <p:cNvPr id="23568" name="Text Box 12"/>
            <p:cNvSpPr txBox="1">
              <a:spLocks noChangeArrowheads="1"/>
            </p:cNvSpPr>
            <p:nvPr/>
          </p:nvSpPr>
          <p:spPr bwMode="auto">
            <a:xfrm>
              <a:off x="4540" y="1336"/>
              <a:ext cx="383"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MC</a:t>
              </a:r>
            </a:p>
          </p:txBody>
        </p:sp>
      </p:grpSp>
      <p:sp>
        <p:nvSpPr>
          <p:cNvPr id="23560" name="Arc 14"/>
          <p:cNvSpPr>
            <a:spLocks/>
          </p:cNvSpPr>
          <p:nvPr/>
        </p:nvSpPr>
        <p:spPr bwMode="auto">
          <a:xfrm flipH="1" flipV="1">
            <a:off x="2994025" y="2700338"/>
            <a:ext cx="3062287" cy="1516062"/>
          </a:xfrm>
          <a:custGeom>
            <a:avLst/>
            <a:gdLst>
              <a:gd name="T0" fmla="*/ 0 w 32505"/>
              <a:gd name="T1" fmla="*/ 2147483647 h 21600"/>
              <a:gd name="T2" fmla="*/ 2147483647 w 32505"/>
              <a:gd name="T3" fmla="*/ 2147483647 h 21600"/>
              <a:gd name="T4" fmla="*/ 2147483647 w 32505"/>
              <a:gd name="T5" fmla="*/ 2147483647 h 21600"/>
              <a:gd name="T6" fmla="*/ 0 60000 65536"/>
              <a:gd name="T7" fmla="*/ 0 60000 65536"/>
              <a:gd name="T8" fmla="*/ 0 60000 65536"/>
              <a:gd name="T9" fmla="*/ 0 w 32505"/>
              <a:gd name="T10" fmla="*/ 0 h 21600"/>
              <a:gd name="T11" fmla="*/ 32505 w 32505"/>
              <a:gd name="T12" fmla="*/ 21600 h 21600"/>
            </a:gdLst>
            <a:ahLst/>
            <a:cxnLst>
              <a:cxn ang="T6">
                <a:pos x="T0" y="T1"/>
              </a:cxn>
              <a:cxn ang="T7">
                <a:pos x="T2" y="T3"/>
              </a:cxn>
              <a:cxn ang="T8">
                <a:pos x="T4" y="T5"/>
              </a:cxn>
            </a:cxnLst>
            <a:rect l="T9" t="T10" r="T11" b="T12"/>
            <a:pathLst>
              <a:path w="32505" h="21600" fill="none" extrusionOk="0">
                <a:moveTo>
                  <a:pt x="0" y="8530"/>
                </a:moveTo>
                <a:cubicBezTo>
                  <a:pt x="4084" y="3155"/>
                  <a:pt x="10446" y="-1"/>
                  <a:pt x="17197" y="0"/>
                </a:cubicBezTo>
                <a:cubicBezTo>
                  <a:pt x="22942" y="0"/>
                  <a:pt x="28451" y="2289"/>
                  <a:pt x="32504" y="6361"/>
                </a:cubicBezTo>
              </a:path>
              <a:path w="32505" h="21600" stroke="0" extrusionOk="0">
                <a:moveTo>
                  <a:pt x="0" y="8530"/>
                </a:moveTo>
                <a:cubicBezTo>
                  <a:pt x="4084" y="3155"/>
                  <a:pt x="10446" y="-1"/>
                  <a:pt x="17197" y="0"/>
                </a:cubicBezTo>
                <a:cubicBezTo>
                  <a:pt x="22942" y="0"/>
                  <a:pt x="28451" y="2289"/>
                  <a:pt x="32504" y="6361"/>
                </a:cubicBezTo>
                <a:lnTo>
                  <a:pt x="17197" y="21600"/>
                </a:lnTo>
                <a:close/>
              </a:path>
            </a:pathLst>
          </a:custGeom>
          <a:noFill/>
          <a:ln w="38100">
            <a:solidFill>
              <a:srgbClr val="333399"/>
            </a:solidFill>
            <a:round/>
            <a:headEnd/>
            <a:tailEnd/>
          </a:ln>
        </p:spPr>
        <p:txBody>
          <a:bodyPr wrap="none" anchor="ctr"/>
          <a:lstStyle/>
          <a:p>
            <a:endParaRPr lang="en-US">
              <a:latin typeface="Arial"/>
              <a:cs typeface="Arial"/>
            </a:endParaRPr>
          </a:p>
        </p:txBody>
      </p:sp>
      <p:sp>
        <p:nvSpPr>
          <p:cNvPr id="23561" name="Text Box 15"/>
          <p:cNvSpPr txBox="1">
            <a:spLocks noChangeArrowheads="1"/>
          </p:cNvSpPr>
          <p:nvPr/>
        </p:nvSpPr>
        <p:spPr bwMode="auto">
          <a:xfrm>
            <a:off x="5942012" y="3265488"/>
            <a:ext cx="1143000" cy="38100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LRATC</a:t>
            </a:r>
          </a:p>
        </p:txBody>
      </p:sp>
      <p:grpSp>
        <p:nvGrpSpPr>
          <p:cNvPr id="5" name="Group 28"/>
          <p:cNvGrpSpPr>
            <a:grpSpLocks/>
          </p:cNvGrpSpPr>
          <p:nvPr/>
        </p:nvGrpSpPr>
        <p:grpSpPr bwMode="auto">
          <a:xfrm>
            <a:off x="2689225" y="2678113"/>
            <a:ext cx="2949575" cy="2941637"/>
            <a:chOff x="2733" y="1687"/>
            <a:chExt cx="1858" cy="1853"/>
          </a:xfrm>
        </p:grpSpPr>
        <p:sp>
          <p:nvSpPr>
            <p:cNvPr id="23564" name="Line 19"/>
            <p:cNvSpPr>
              <a:spLocks noChangeShapeType="1"/>
            </p:cNvSpPr>
            <p:nvPr/>
          </p:nvSpPr>
          <p:spPr bwMode="auto">
            <a:xfrm flipV="1">
              <a:off x="3854" y="1687"/>
              <a:ext cx="737" cy="971"/>
            </a:xfrm>
            <a:prstGeom prst="line">
              <a:avLst/>
            </a:prstGeom>
            <a:noFill/>
            <a:ln w="44450">
              <a:solidFill>
                <a:srgbClr val="FF0505"/>
              </a:solidFill>
              <a:round/>
              <a:headEnd/>
              <a:tailEnd/>
            </a:ln>
          </p:spPr>
          <p:txBody>
            <a:bodyPr/>
            <a:lstStyle/>
            <a:p>
              <a:endParaRPr lang="en-US">
                <a:latin typeface="Arial"/>
                <a:cs typeface="Arial"/>
              </a:endParaRPr>
            </a:p>
          </p:txBody>
        </p:sp>
        <p:sp>
          <p:nvSpPr>
            <p:cNvPr id="23565" name="Line 20"/>
            <p:cNvSpPr>
              <a:spLocks noChangeShapeType="1"/>
            </p:cNvSpPr>
            <p:nvPr/>
          </p:nvSpPr>
          <p:spPr bwMode="auto">
            <a:xfrm flipH="1">
              <a:off x="2733" y="2658"/>
              <a:ext cx="1122" cy="0"/>
            </a:xfrm>
            <a:prstGeom prst="line">
              <a:avLst/>
            </a:prstGeom>
            <a:noFill/>
            <a:ln w="44450">
              <a:solidFill>
                <a:srgbClr val="FF0505"/>
              </a:solidFill>
              <a:round/>
              <a:headEnd/>
              <a:tailEnd/>
            </a:ln>
          </p:spPr>
          <p:txBody>
            <a:bodyPr/>
            <a:lstStyle/>
            <a:p>
              <a:endParaRPr lang="en-US">
                <a:latin typeface="Arial"/>
                <a:cs typeface="Arial"/>
              </a:endParaRPr>
            </a:p>
          </p:txBody>
        </p:sp>
        <p:sp>
          <p:nvSpPr>
            <p:cNvPr id="23566" name="Line 21"/>
            <p:cNvSpPr>
              <a:spLocks noChangeShapeType="1"/>
            </p:cNvSpPr>
            <p:nvPr/>
          </p:nvSpPr>
          <p:spPr bwMode="auto">
            <a:xfrm flipV="1">
              <a:off x="2736" y="2661"/>
              <a:ext cx="3" cy="879"/>
            </a:xfrm>
            <a:prstGeom prst="line">
              <a:avLst/>
            </a:prstGeom>
            <a:noFill/>
            <a:ln w="44450">
              <a:solidFill>
                <a:srgbClr val="FF0505"/>
              </a:solidFill>
              <a:round/>
              <a:headEnd/>
              <a:tailEnd/>
            </a:ln>
          </p:spPr>
          <p:txBody>
            <a:bodyPr/>
            <a:lstStyle/>
            <a:p>
              <a:endParaRPr lang="en-US">
                <a:latin typeface="Arial"/>
                <a:cs typeface="Arial"/>
              </a:endParaRPr>
            </a:p>
          </p:txBody>
        </p:sp>
      </p:grpSp>
      <p:sp>
        <p:nvSpPr>
          <p:cNvPr id="2356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17</a:t>
            </a:fld>
            <a:endParaRPr lang="en-US" dirty="0"/>
          </a:p>
        </p:txBody>
      </p:sp>
    </p:spTree>
    <p:extLst>
      <p:ext uri="{BB962C8B-B14F-4D97-AF65-F5344CB8AC3E}">
        <p14:creationId xmlns:p14="http://schemas.microsoft.com/office/powerpoint/2010/main" val="25878761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786"/>
                                        </p:tgtEl>
                                        <p:attrNameLst>
                                          <p:attrName>style.visibility</p:attrName>
                                        </p:attrNameLst>
                                      </p:cBhvr>
                                      <p:to>
                                        <p:strVal val="visible"/>
                                      </p:to>
                                    </p:set>
                                    <p:animEffect transition="in" filter="fade">
                                      <p:cBhvr>
                                        <p:cTn id="12" dur="5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152400" y="100939"/>
            <a:ext cx="8839200" cy="661061"/>
          </a:xfrm>
        </p:spPr>
        <p:txBody>
          <a:bodyPr>
            <a:normAutofit/>
          </a:bodyPr>
          <a:lstStyle/>
          <a:p>
            <a:pPr algn="l" eaLnBrk="1" hangingPunct="1">
              <a:defRPr/>
            </a:pPr>
            <a:r>
              <a:rPr lang="en-US" sz="2800" dirty="0">
                <a:solidFill>
                  <a:schemeClr val="accent6">
                    <a:lumMod val="50000"/>
                  </a:schemeClr>
                </a:solidFill>
              </a:rPr>
              <a:t>Active Learning </a:t>
            </a:r>
            <a:r>
              <a:rPr lang="en-US" sz="2800" dirty="0" smtClean="0">
                <a:solidFill>
                  <a:schemeClr val="accent6">
                    <a:lumMod val="50000"/>
                  </a:schemeClr>
                </a:solidFill>
              </a:rPr>
              <a:t>2</a:t>
            </a:r>
            <a:r>
              <a:rPr lang="en-US" sz="2800" dirty="0">
                <a:solidFill>
                  <a:schemeClr val="accent6">
                    <a:lumMod val="50000"/>
                  </a:schemeClr>
                </a:solidFill>
              </a:rPr>
              <a:t>		</a:t>
            </a:r>
            <a:r>
              <a:rPr lang="en-US" sz="2800" dirty="0">
                <a:solidFill>
                  <a:srgbClr val="AE1221"/>
                </a:solidFill>
              </a:rPr>
              <a:t>Identifying a firm’s profit</a:t>
            </a:r>
            <a:endParaRPr lang="en-US" sz="4400" dirty="0" smtClean="0">
              <a:solidFill>
                <a:srgbClr val="CC9900"/>
              </a:solidFill>
              <a:cs typeface="Arial" charset="0"/>
            </a:endParaRPr>
          </a:p>
        </p:txBody>
      </p:sp>
      <p:sp>
        <p:nvSpPr>
          <p:cNvPr id="3" name="Content Placeholder 2"/>
          <p:cNvSpPr>
            <a:spLocks noGrp="1"/>
          </p:cNvSpPr>
          <p:nvPr>
            <p:ph idx="1"/>
          </p:nvPr>
        </p:nvSpPr>
        <p:spPr>
          <a:xfrm>
            <a:off x="347241" y="1143000"/>
            <a:ext cx="2853159" cy="5305425"/>
          </a:xfrm>
        </p:spPr>
        <p:txBody>
          <a:bodyPr>
            <a:normAutofit/>
          </a:bodyPr>
          <a:lstStyle/>
          <a:p>
            <a:pPr marL="0" indent="0">
              <a:buNone/>
            </a:pPr>
            <a:r>
              <a:rPr lang="en-US" sz="2800" dirty="0">
                <a:solidFill>
                  <a:schemeClr val="accent6">
                    <a:lumMod val="50000"/>
                  </a:schemeClr>
                </a:solidFill>
              </a:rPr>
              <a:t>Determine </a:t>
            </a:r>
            <a:br>
              <a:rPr lang="en-US" sz="2800" dirty="0">
                <a:solidFill>
                  <a:schemeClr val="accent6">
                    <a:lumMod val="50000"/>
                  </a:schemeClr>
                </a:solidFill>
              </a:rPr>
            </a:br>
            <a:r>
              <a:rPr lang="en-US" sz="2800" dirty="0">
                <a:solidFill>
                  <a:schemeClr val="accent6">
                    <a:lumMod val="50000"/>
                  </a:schemeClr>
                </a:solidFill>
              </a:rPr>
              <a:t>this firm’s </a:t>
            </a:r>
            <a:br>
              <a:rPr lang="en-US" sz="2800" dirty="0">
                <a:solidFill>
                  <a:schemeClr val="accent6">
                    <a:lumMod val="50000"/>
                  </a:schemeClr>
                </a:solidFill>
              </a:rPr>
            </a:br>
            <a:r>
              <a:rPr lang="en-US" sz="2800" dirty="0">
                <a:solidFill>
                  <a:schemeClr val="accent6">
                    <a:lumMod val="50000"/>
                  </a:schemeClr>
                </a:solidFill>
              </a:rPr>
              <a:t>total profit.</a:t>
            </a:r>
          </a:p>
          <a:p>
            <a:pPr marL="0" indent="0">
              <a:buNone/>
            </a:pPr>
            <a:endParaRPr lang="en-US" sz="2800" dirty="0" smtClean="0">
              <a:solidFill>
                <a:schemeClr val="accent6">
                  <a:lumMod val="50000"/>
                </a:schemeClr>
              </a:solidFill>
            </a:endParaRPr>
          </a:p>
          <a:p>
            <a:pPr marL="0" indent="0">
              <a:buNone/>
            </a:pPr>
            <a:r>
              <a:rPr lang="en-US" sz="2800" dirty="0" smtClean="0">
                <a:solidFill>
                  <a:schemeClr val="accent6">
                    <a:lumMod val="50000"/>
                  </a:schemeClr>
                </a:solidFill>
              </a:rPr>
              <a:t>Identify </a:t>
            </a:r>
            <a:r>
              <a:rPr lang="en-US" sz="2800" dirty="0">
                <a:solidFill>
                  <a:schemeClr val="accent6">
                    <a:lumMod val="50000"/>
                  </a:schemeClr>
                </a:solidFill>
              </a:rPr>
              <a:t>the area on the graph that represents </a:t>
            </a:r>
            <a:br>
              <a:rPr lang="en-US" sz="2800" dirty="0">
                <a:solidFill>
                  <a:schemeClr val="accent6">
                    <a:lumMod val="50000"/>
                  </a:schemeClr>
                </a:solidFill>
              </a:rPr>
            </a:br>
            <a:r>
              <a:rPr lang="en-US" sz="2800" dirty="0">
                <a:solidFill>
                  <a:schemeClr val="accent6">
                    <a:lumMod val="50000"/>
                  </a:schemeClr>
                </a:solidFill>
              </a:rPr>
              <a:t>the firm’s profit.</a:t>
            </a:r>
          </a:p>
          <a:p>
            <a:endParaRPr lang="en-US" sz="2800" dirty="0">
              <a:solidFill>
                <a:schemeClr val="accent6">
                  <a:lumMod val="50000"/>
                </a:schemeClr>
              </a:solidFill>
            </a:endParaRPr>
          </a:p>
        </p:txBody>
      </p:sp>
      <p:grpSp>
        <p:nvGrpSpPr>
          <p:cNvPr id="7" name="Group 44"/>
          <p:cNvGrpSpPr>
            <a:grpSpLocks/>
          </p:cNvGrpSpPr>
          <p:nvPr/>
        </p:nvGrpSpPr>
        <p:grpSpPr bwMode="auto">
          <a:xfrm>
            <a:off x="2716213" y="1828800"/>
            <a:ext cx="5916612" cy="4113213"/>
            <a:chOff x="1672" y="916"/>
            <a:chExt cx="3727" cy="2591"/>
          </a:xfrm>
        </p:grpSpPr>
        <p:grpSp>
          <p:nvGrpSpPr>
            <p:cNvPr id="8" name="Group 10"/>
            <p:cNvGrpSpPr>
              <a:grpSpLocks/>
            </p:cNvGrpSpPr>
            <p:nvPr/>
          </p:nvGrpSpPr>
          <p:grpSpPr bwMode="auto">
            <a:xfrm>
              <a:off x="2730" y="981"/>
              <a:ext cx="2357" cy="2385"/>
              <a:chOff x="1489" y="785"/>
              <a:chExt cx="3650" cy="2492"/>
            </a:xfrm>
          </p:grpSpPr>
          <p:sp>
            <p:nvSpPr>
              <p:cNvPr id="11" name="Line 11"/>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2" name="Line 12"/>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9" name="Text Box 13"/>
            <p:cNvSpPr txBox="1">
              <a:spLocks noChangeArrowheads="1"/>
            </p:cNvSpPr>
            <p:nvPr/>
          </p:nvSpPr>
          <p:spPr bwMode="auto">
            <a:xfrm>
              <a:off x="5061" y="3209"/>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10" name="Text Box 14"/>
            <p:cNvSpPr txBox="1">
              <a:spLocks noChangeArrowheads="1"/>
            </p:cNvSpPr>
            <p:nvPr/>
          </p:nvSpPr>
          <p:spPr bwMode="auto">
            <a:xfrm>
              <a:off x="1672" y="916"/>
              <a:ext cx="1054"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Costs, </a:t>
              </a:r>
              <a:r>
                <a:rPr lang="en-US" sz="2400" b="1" i="1">
                  <a:latin typeface="Arial"/>
                  <a:cs typeface="Arial"/>
                </a:rPr>
                <a:t>P</a:t>
              </a:r>
            </a:p>
          </p:txBody>
        </p:sp>
      </p:grpSp>
      <p:grpSp>
        <p:nvGrpSpPr>
          <p:cNvPr id="13" name="Group 39"/>
          <p:cNvGrpSpPr>
            <a:grpSpLocks/>
          </p:cNvGrpSpPr>
          <p:nvPr/>
        </p:nvGrpSpPr>
        <p:grpSpPr bwMode="auto">
          <a:xfrm>
            <a:off x="5200650" y="2384425"/>
            <a:ext cx="2676525" cy="3181350"/>
            <a:chOff x="3237" y="1266"/>
            <a:chExt cx="1686" cy="2004"/>
          </a:xfrm>
        </p:grpSpPr>
        <p:sp>
          <p:nvSpPr>
            <p:cNvPr id="14" name="Line 15"/>
            <p:cNvSpPr>
              <a:spLocks noChangeShapeType="1"/>
            </p:cNvSpPr>
            <p:nvPr/>
          </p:nvSpPr>
          <p:spPr bwMode="auto">
            <a:xfrm flipV="1">
              <a:off x="3237" y="1498"/>
              <a:ext cx="1346" cy="1772"/>
            </a:xfrm>
            <a:prstGeom prst="line">
              <a:avLst/>
            </a:prstGeom>
            <a:noFill/>
            <a:ln w="38100">
              <a:solidFill>
                <a:srgbClr val="333399"/>
              </a:solidFill>
              <a:round/>
              <a:headEnd/>
              <a:tailEnd/>
            </a:ln>
          </p:spPr>
          <p:txBody>
            <a:bodyPr/>
            <a:lstStyle/>
            <a:p>
              <a:endParaRPr lang="en-US">
                <a:latin typeface="Arial"/>
                <a:cs typeface="Arial"/>
              </a:endParaRPr>
            </a:p>
          </p:txBody>
        </p:sp>
        <p:sp>
          <p:nvSpPr>
            <p:cNvPr id="15" name="Text Box 17"/>
            <p:cNvSpPr txBox="1">
              <a:spLocks noChangeArrowheads="1"/>
            </p:cNvSpPr>
            <p:nvPr/>
          </p:nvSpPr>
          <p:spPr bwMode="auto">
            <a:xfrm>
              <a:off x="4540" y="1266"/>
              <a:ext cx="383"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MC</a:t>
              </a:r>
            </a:p>
          </p:txBody>
        </p:sp>
      </p:grpSp>
      <p:grpSp>
        <p:nvGrpSpPr>
          <p:cNvPr id="16" name="Group 43"/>
          <p:cNvGrpSpPr>
            <a:grpSpLocks/>
          </p:cNvGrpSpPr>
          <p:nvPr/>
        </p:nvGrpSpPr>
        <p:grpSpPr bwMode="auto">
          <a:xfrm>
            <a:off x="4705350" y="2797175"/>
            <a:ext cx="3851275" cy="1516063"/>
            <a:chOff x="2925" y="1526"/>
            <a:chExt cx="2426" cy="955"/>
          </a:xfrm>
        </p:grpSpPr>
        <p:sp>
          <p:nvSpPr>
            <p:cNvPr id="17" name="Arc 16"/>
            <p:cNvSpPr>
              <a:spLocks/>
            </p:cNvSpPr>
            <p:nvPr/>
          </p:nvSpPr>
          <p:spPr bwMode="auto">
            <a:xfrm flipH="1" flipV="1">
              <a:off x="2925" y="1526"/>
              <a:ext cx="1929" cy="955"/>
            </a:xfrm>
            <a:custGeom>
              <a:avLst/>
              <a:gdLst>
                <a:gd name="T0" fmla="*/ 0 w 32505"/>
                <a:gd name="T1" fmla="*/ 0 h 21600"/>
                <a:gd name="T2" fmla="*/ 0 w 32505"/>
                <a:gd name="T3" fmla="*/ 0 h 21600"/>
                <a:gd name="T4" fmla="*/ 0 w 32505"/>
                <a:gd name="T5" fmla="*/ 0 h 21600"/>
                <a:gd name="T6" fmla="*/ 0 60000 65536"/>
                <a:gd name="T7" fmla="*/ 0 60000 65536"/>
                <a:gd name="T8" fmla="*/ 0 60000 65536"/>
                <a:gd name="T9" fmla="*/ 0 w 32505"/>
                <a:gd name="T10" fmla="*/ 0 h 21600"/>
                <a:gd name="T11" fmla="*/ 32505 w 32505"/>
                <a:gd name="T12" fmla="*/ 21600 h 21600"/>
              </a:gdLst>
              <a:ahLst/>
              <a:cxnLst>
                <a:cxn ang="T6">
                  <a:pos x="T0" y="T1"/>
                </a:cxn>
                <a:cxn ang="T7">
                  <a:pos x="T2" y="T3"/>
                </a:cxn>
                <a:cxn ang="T8">
                  <a:pos x="T4" y="T5"/>
                </a:cxn>
              </a:cxnLst>
              <a:rect l="T9" t="T10" r="T11" b="T12"/>
              <a:pathLst>
                <a:path w="32505" h="21600" fill="none" extrusionOk="0">
                  <a:moveTo>
                    <a:pt x="0" y="8530"/>
                  </a:moveTo>
                  <a:cubicBezTo>
                    <a:pt x="4084" y="3155"/>
                    <a:pt x="10446" y="-1"/>
                    <a:pt x="17197" y="0"/>
                  </a:cubicBezTo>
                  <a:cubicBezTo>
                    <a:pt x="22942" y="0"/>
                    <a:pt x="28451" y="2289"/>
                    <a:pt x="32504" y="6361"/>
                  </a:cubicBezTo>
                </a:path>
                <a:path w="32505" h="21600" stroke="0" extrusionOk="0">
                  <a:moveTo>
                    <a:pt x="0" y="8530"/>
                  </a:moveTo>
                  <a:cubicBezTo>
                    <a:pt x="4084" y="3155"/>
                    <a:pt x="10446" y="-1"/>
                    <a:pt x="17197" y="0"/>
                  </a:cubicBezTo>
                  <a:cubicBezTo>
                    <a:pt x="22942" y="0"/>
                    <a:pt x="28451" y="2289"/>
                    <a:pt x="32504" y="6361"/>
                  </a:cubicBezTo>
                  <a:lnTo>
                    <a:pt x="17197" y="21600"/>
                  </a:lnTo>
                  <a:close/>
                </a:path>
              </a:pathLst>
            </a:custGeom>
            <a:noFill/>
            <a:ln w="38100">
              <a:solidFill>
                <a:srgbClr val="333399"/>
              </a:solidFill>
              <a:round/>
              <a:headEnd/>
              <a:tailEnd/>
            </a:ln>
          </p:spPr>
          <p:txBody>
            <a:bodyPr rot="10800000" wrap="none" anchor="ctr"/>
            <a:lstStyle/>
            <a:p>
              <a:endParaRPr lang="en-US">
                <a:latin typeface="Arial"/>
                <a:cs typeface="Arial"/>
              </a:endParaRPr>
            </a:p>
          </p:txBody>
        </p:sp>
        <p:sp>
          <p:nvSpPr>
            <p:cNvPr id="18" name="Text Box 18"/>
            <p:cNvSpPr txBox="1">
              <a:spLocks noChangeArrowheads="1"/>
            </p:cNvSpPr>
            <p:nvPr/>
          </p:nvSpPr>
          <p:spPr bwMode="auto">
            <a:xfrm>
              <a:off x="4886" y="1894"/>
              <a:ext cx="465"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ATC</a:t>
              </a:r>
            </a:p>
          </p:txBody>
        </p:sp>
      </p:grpSp>
      <p:grpSp>
        <p:nvGrpSpPr>
          <p:cNvPr id="19" name="Group 48"/>
          <p:cNvGrpSpPr>
            <a:grpSpLocks/>
          </p:cNvGrpSpPr>
          <p:nvPr/>
        </p:nvGrpSpPr>
        <p:grpSpPr bwMode="auto">
          <a:xfrm>
            <a:off x="3027363" y="2954338"/>
            <a:ext cx="5595937" cy="457200"/>
            <a:chOff x="1868" y="1730"/>
            <a:chExt cx="3525" cy="288"/>
          </a:xfrm>
        </p:grpSpPr>
        <p:sp>
          <p:nvSpPr>
            <p:cNvPr id="20" name="Line 20"/>
            <p:cNvSpPr>
              <a:spLocks noChangeShapeType="1"/>
            </p:cNvSpPr>
            <p:nvPr/>
          </p:nvSpPr>
          <p:spPr bwMode="auto">
            <a:xfrm>
              <a:off x="2726" y="1881"/>
              <a:ext cx="2250" cy="0"/>
            </a:xfrm>
            <a:prstGeom prst="line">
              <a:avLst/>
            </a:prstGeom>
            <a:noFill/>
            <a:ln w="28575">
              <a:solidFill>
                <a:srgbClr val="CC0000"/>
              </a:solidFill>
              <a:round/>
              <a:headEnd/>
              <a:tailEnd/>
            </a:ln>
          </p:spPr>
          <p:txBody>
            <a:bodyPr/>
            <a:lstStyle/>
            <a:p>
              <a:endParaRPr lang="en-US">
                <a:latin typeface="Arial"/>
                <a:cs typeface="Arial"/>
              </a:endParaRPr>
            </a:p>
          </p:txBody>
        </p:sp>
        <p:sp>
          <p:nvSpPr>
            <p:cNvPr id="21" name="Text Box 21"/>
            <p:cNvSpPr txBox="1">
              <a:spLocks noChangeArrowheads="1"/>
            </p:cNvSpPr>
            <p:nvPr/>
          </p:nvSpPr>
          <p:spPr bwMode="auto">
            <a:xfrm>
              <a:off x="1868" y="1730"/>
              <a:ext cx="848"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a:latin typeface="Arial"/>
                  <a:cs typeface="Arial"/>
                </a:rPr>
                <a:t> = $10</a:t>
              </a:r>
              <a:endParaRPr lang="en-US" sz="2400" baseline="-25000">
                <a:latin typeface="Arial"/>
                <a:cs typeface="Arial"/>
              </a:endParaRPr>
            </a:p>
          </p:txBody>
        </p:sp>
        <p:sp>
          <p:nvSpPr>
            <p:cNvPr id="22" name="Text Box 22"/>
            <p:cNvSpPr txBox="1">
              <a:spLocks noChangeArrowheads="1"/>
            </p:cNvSpPr>
            <p:nvPr/>
          </p:nvSpPr>
          <p:spPr bwMode="auto">
            <a:xfrm>
              <a:off x="5010" y="1757"/>
              <a:ext cx="383"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MR</a:t>
              </a:r>
            </a:p>
          </p:txBody>
        </p:sp>
      </p:grpSp>
      <p:grpSp>
        <p:nvGrpSpPr>
          <p:cNvPr id="23" name="Group 41"/>
          <p:cNvGrpSpPr>
            <a:grpSpLocks/>
          </p:cNvGrpSpPr>
          <p:nvPr/>
        </p:nvGrpSpPr>
        <p:grpSpPr bwMode="auto">
          <a:xfrm>
            <a:off x="6788150" y="3122613"/>
            <a:ext cx="422275" cy="3000375"/>
            <a:chOff x="4237" y="1731"/>
            <a:chExt cx="266" cy="1890"/>
          </a:xfrm>
        </p:grpSpPr>
        <p:sp>
          <p:nvSpPr>
            <p:cNvPr id="24" name="Text Box 24"/>
            <p:cNvSpPr txBox="1">
              <a:spLocks noChangeArrowheads="1"/>
            </p:cNvSpPr>
            <p:nvPr/>
          </p:nvSpPr>
          <p:spPr bwMode="auto">
            <a:xfrm>
              <a:off x="4237" y="3381"/>
              <a:ext cx="266" cy="240"/>
            </a:xfrm>
            <a:prstGeom prst="rect">
              <a:avLst/>
            </a:prstGeom>
            <a:noFill/>
            <a:ln w="9525">
              <a:noFill/>
              <a:miter lim="800000"/>
              <a:headEnd/>
              <a:tailEnd/>
            </a:ln>
          </p:spPr>
          <p:txBody>
            <a:bodyPr lIns="0" tIns="0" rIns="0" bIns="0">
              <a:spAutoFit/>
            </a:bodyPr>
            <a:lstStyle/>
            <a:p>
              <a:pPr algn="ctr">
                <a:spcBef>
                  <a:spcPct val="50000"/>
                </a:spcBef>
              </a:pPr>
              <a:r>
                <a:rPr lang="en-US" sz="2500">
                  <a:latin typeface="Arial"/>
                  <a:cs typeface="Arial"/>
                </a:rPr>
                <a:t>50</a:t>
              </a:r>
              <a:endParaRPr lang="en-US" sz="2500" baseline="-25000">
                <a:latin typeface="Arial"/>
                <a:cs typeface="Arial"/>
              </a:endParaRPr>
            </a:p>
          </p:txBody>
        </p:sp>
        <p:sp>
          <p:nvSpPr>
            <p:cNvPr id="25" name="Line 25"/>
            <p:cNvSpPr>
              <a:spLocks noChangeShapeType="1"/>
            </p:cNvSpPr>
            <p:nvPr/>
          </p:nvSpPr>
          <p:spPr bwMode="auto">
            <a:xfrm>
              <a:off x="4371" y="1777"/>
              <a:ext cx="0" cy="159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6" name="Oval 26"/>
            <p:cNvSpPr>
              <a:spLocks noChangeArrowheads="1"/>
            </p:cNvSpPr>
            <p:nvPr/>
          </p:nvSpPr>
          <p:spPr bwMode="auto">
            <a:xfrm>
              <a:off x="4327" y="1731"/>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7" name="Group 49"/>
          <p:cNvGrpSpPr>
            <a:grpSpLocks/>
          </p:cNvGrpSpPr>
          <p:nvPr/>
        </p:nvGrpSpPr>
        <p:grpSpPr bwMode="auto">
          <a:xfrm>
            <a:off x="3798888" y="3987805"/>
            <a:ext cx="3273425" cy="369888"/>
            <a:chOff x="2354" y="2381"/>
            <a:chExt cx="2062" cy="233"/>
          </a:xfrm>
        </p:grpSpPr>
        <p:sp>
          <p:nvSpPr>
            <p:cNvPr id="28" name="Line 28"/>
            <p:cNvSpPr>
              <a:spLocks noChangeShapeType="1"/>
            </p:cNvSpPr>
            <p:nvPr/>
          </p:nvSpPr>
          <p:spPr bwMode="auto">
            <a:xfrm flipH="1">
              <a:off x="2730" y="2498"/>
              <a:ext cx="1641" cy="1"/>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9" name="Oval 29"/>
            <p:cNvSpPr>
              <a:spLocks noChangeArrowheads="1"/>
            </p:cNvSpPr>
            <p:nvPr/>
          </p:nvSpPr>
          <p:spPr bwMode="auto">
            <a:xfrm>
              <a:off x="4328" y="245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0" name="Text Box 30"/>
            <p:cNvSpPr txBox="1">
              <a:spLocks noChangeArrowheads="1"/>
            </p:cNvSpPr>
            <p:nvPr/>
          </p:nvSpPr>
          <p:spPr bwMode="auto">
            <a:xfrm>
              <a:off x="2354" y="2381"/>
              <a:ext cx="298"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$6</a:t>
              </a:r>
            </a:p>
          </p:txBody>
        </p:sp>
      </p:grpSp>
      <p:sp>
        <p:nvSpPr>
          <p:cNvPr id="31" name="Rectangle 38"/>
          <p:cNvSpPr>
            <a:spLocks noChangeArrowheads="1"/>
          </p:cNvSpPr>
          <p:nvPr/>
        </p:nvSpPr>
        <p:spPr bwMode="auto">
          <a:xfrm>
            <a:off x="4929188" y="1319213"/>
            <a:ext cx="3135312" cy="482600"/>
          </a:xfrm>
          <a:prstGeom prst="rect">
            <a:avLst/>
          </a:prstGeom>
          <a:noFill/>
          <a:ln w="9525">
            <a:noFill/>
            <a:miter lim="800000"/>
            <a:headEnd/>
            <a:tailEnd/>
          </a:ln>
        </p:spPr>
        <p:txBody>
          <a:bodyPr/>
          <a:lstStyle/>
          <a:p>
            <a:pPr algn="ctr">
              <a:lnSpc>
                <a:spcPct val="105000"/>
              </a:lnSpc>
              <a:spcBef>
                <a:spcPct val="45000"/>
              </a:spcBef>
              <a:buClr>
                <a:srgbClr val="669900"/>
              </a:buClr>
              <a:buSzPct val="120000"/>
              <a:buFont typeface="Wingdings" pitchFamily="2" charset="2"/>
              <a:buNone/>
            </a:pPr>
            <a:r>
              <a:rPr lang="en-US" sz="2400" u="sng">
                <a:latin typeface="Arial"/>
                <a:cs typeface="Arial"/>
              </a:rPr>
              <a:t>A competitive firm</a:t>
            </a:r>
          </a:p>
        </p:txBody>
      </p:sp>
      <p:sp>
        <p:nvSpPr>
          <p:cNvPr id="4" name="Footer Placeholder 3"/>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3728" name="Slide Number Placeholder 73727"/>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Tree>
    <p:extLst>
      <p:ext uri="{BB962C8B-B14F-4D97-AF65-F5344CB8AC3E}">
        <p14:creationId xmlns:p14="http://schemas.microsoft.com/office/powerpoint/2010/main" val="186858258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152400" y="100939"/>
            <a:ext cx="8991600" cy="661061"/>
          </a:xfrm>
        </p:spPr>
        <p:txBody>
          <a:bodyPr>
            <a:normAutofit/>
          </a:bodyPr>
          <a:lstStyle/>
          <a:p>
            <a:pPr algn="l" eaLnBrk="1" hangingPunct="1">
              <a:defRPr/>
            </a:pPr>
            <a:r>
              <a:rPr lang="en-US" dirty="0">
                <a:solidFill>
                  <a:schemeClr val="accent6">
                    <a:lumMod val="50000"/>
                  </a:schemeClr>
                </a:solidFill>
              </a:rPr>
              <a:t>Active Learning 2		</a:t>
            </a:r>
            <a:r>
              <a:rPr lang="en-US" dirty="0" smtClean="0">
                <a:solidFill>
                  <a:srgbClr val="AE1221"/>
                </a:solidFill>
              </a:rPr>
              <a:t>Answers</a:t>
            </a:r>
            <a:endParaRPr lang="en-US" sz="4800" dirty="0" smtClean="0">
              <a:solidFill>
                <a:srgbClr val="CC9900"/>
              </a:solidFill>
              <a:cs typeface="Arial" charset="0"/>
            </a:endParaRPr>
          </a:p>
        </p:txBody>
      </p:sp>
      <p:grpSp>
        <p:nvGrpSpPr>
          <p:cNvPr id="6" name="Group 41"/>
          <p:cNvGrpSpPr>
            <a:grpSpLocks/>
          </p:cNvGrpSpPr>
          <p:nvPr/>
        </p:nvGrpSpPr>
        <p:grpSpPr bwMode="auto">
          <a:xfrm>
            <a:off x="4397375" y="2716212"/>
            <a:ext cx="2600325" cy="971550"/>
            <a:chOff x="2730" y="1883"/>
            <a:chExt cx="1638" cy="612"/>
          </a:xfrm>
        </p:grpSpPr>
        <p:sp>
          <p:nvSpPr>
            <p:cNvPr id="7" name="Rectangle 33"/>
            <p:cNvSpPr>
              <a:spLocks noChangeArrowheads="1"/>
            </p:cNvSpPr>
            <p:nvPr/>
          </p:nvSpPr>
          <p:spPr bwMode="auto">
            <a:xfrm>
              <a:off x="2730" y="1883"/>
              <a:ext cx="1638" cy="612"/>
            </a:xfrm>
            <a:prstGeom prst="rect">
              <a:avLst/>
            </a:prstGeom>
            <a:solidFill>
              <a:srgbClr val="FFCCCC"/>
            </a:solidFill>
            <a:ln w="9525">
              <a:noFill/>
              <a:miter lim="800000"/>
              <a:headEnd/>
              <a:tailEnd/>
            </a:ln>
          </p:spPr>
          <p:txBody>
            <a:bodyPr wrap="none" anchor="ctr"/>
            <a:lstStyle/>
            <a:p>
              <a:endParaRPr lang="en-US">
                <a:latin typeface="Arial"/>
                <a:cs typeface="Arial"/>
              </a:endParaRPr>
            </a:p>
          </p:txBody>
        </p:sp>
        <p:sp>
          <p:nvSpPr>
            <p:cNvPr id="8" name="Text Box 34"/>
            <p:cNvSpPr txBox="1">
              <a:spLocks noChangeArrowheads="1"/>
            </p:cNvSpPr>
            <p:nvPr/>
          </p:nvSpPr>
          <p:spPr bwMode="auto">
            <a:xfrm>
              <a:off x="3219" y="2028"/>
              <a:ext cx="604"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profit</a:t>
              </a:r>
              <a:endParaRPr lang="en-US" sz="2500" i="1">
                <a:latin typeface="Arial"/>
                <a:cs typeface="Arial"/>
              </a:endParaRPr>
            </a:p>
          </p:txBody>
        </p:sp>
      </p:grpSp>
      <p:grpSp>
        <p:nvGrpSpPr>
          <p:cNvPr id="9" name="Group 7"/>
          <p:cNvGrpSpPr>
            <a:grpSpLocks/>
          </p:cNvGrpSpPr>
          <p:nvPr/>
        </p:nvGrpSpPr>
        <p:grpSpPr bwMode="auto">
          <a:xfrm>
            <a:off x="2717800" y="1347787"/>
            <a:ext cx="5916613" cy="4113213"/>
            <a:chOff x="1672" y="916"/>
            <a:chExt cx="3727" cy="2591"/>
          </a:xfrm>
        </p:grpSpPr>
        <p:grpSp>
          <p:nvGrpSpPr>
            <p:cNvPr id="10" name="Group 8"/>
            <p:cNvGrpSpPr>
              <a:grpSpLocks/>
            </p:cNvGrpSpPr>
            <p:nvPr/>
          </p:nvGrpSpPr>
          <p:grpSpPr bwMode="auto">
            <a:xfrm>
              <a:off x="2730" y="981"/>
              <a:ext cx="2357" cy="2385"/>
              <a:chOff x="1489" y="785"/>
              <a:chExt cx="3650" cy="2492"/>
            </a:xfrm>
          </p:grpSpPr>
          <p:sp>
            <p:nvSpPr>
              <p:cNvPr id="13" name="Line 9"/>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4" name="Line 10"/>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1" name="Text Box 11"/>
            <p:cNvSpPr txBox="1">
              <a:spLocks noChangeArrowheads="1"/>
            </p:cNvSpPr>
            <p:nvPr/>
          </p:nvSpPr>
          <p:spPr bwMode="auto">
            <a:xfrm>
              <a:off x="5061" y="3209"/>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12" name="Text Box 12"/>
            <p:cNvSpPr txBox="1">
              <a:spLocks noChangeArrowheads="1"/>
            </p:cNvSpPr>
            <p:nvPr/>
          </p:nvSpPr>
          <p:spPr bwMode="auto">
            <a:xfrm>
              <a:off x="1672" y="916"/>
              <a:ext cx="1054"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Costs, </a:t>
              </a:r>
              <a:r>
                <a:rPr lang="en-US" sz="2400" b="1" i="1">
                  <a:latin typeface="Arial"/>
                  <a:cs typeface="Arial"/>
                </a:rPr>
                <a:t>P</a:t>
              </a:r>
            </a:p>
          </p:txBody>
        </p:sp>
      </p:grpSp>
      <p:grpSp>
        <p:nvGrpSpPr>
          <p:cNvPr id="15" name="Group 13"/>
          <p:cNvGrpSpPr>
            <a:grpSpLocks/>
          </p:cNvGrpSpPr>
          <p:nvPr/>
        </p:nvGrpSpPr>
        <p:grpSpPr bwMode="auto">
          <a:xfrm>
            <a:off x="5202238" y="1903412"/>
            <a:ext cx="2676525" cy="3181350"/>
            <a:chOff x="3237" y="1266"/>
            <a:chExt cx="1686" cy="2004"/>
          </a:xfrm>
        </p:grpSpPr>
        <p:sp>
          <p:nvSpPr>
            <p:cNvPr id="16" name="Line 14"/>
            <p:cNvSpPr>
              <a:spLocks noChangeShapeType="1"/>
            </p:cNvSpPr>
            <p:nvPr/>
          </p:nvSpPr>
          <p:spPr bwMode="auto">
            <a:xfrm flipV="1">
              <a:off x="3237" y="1498"/>
              <a:ext cx="1346" cy="1772"/>
            </a:xfrm>
            <a:prstGeom prst="line">
              <a:avLst/>
            </a:prstGeom>
            <a:noFill/>
            <a:ln w="38100">
              <a:solidFill>
                <a:srgbClr val="333399"/>
              </a:solidFill>
              <a:round/>
              <a:headEnd/>
              <a:tailEnd/>
            </a:ln>
          </p:spPr>
          <p:txBody>
            <a:bodyPr/>
            <a:lstStyle/>
            <a:p>
              <a:endParaRPr lang="en-US">
                <a:latin typeface="Arial"/>
                <a:cs typeface="Arial"/>
              </a:endParaRPr>
            </a:p>
          </p:txBody>
        </p:sp>
        <p:sp>
          <p:nvSpPr>
            <p:cNvPr id="17" name="Text Box 15"/>
            <p:cNvSpPr txBox="1">
              <a:spLocks noChangeArrowheads="1"/>
            </p:cNvSpPr>
            <p:nvPr/>
          </p:nvSpPr>
          <p:spPr bwMode="auto">
            <a:xfrm>
              <a:off x="4540" y="1266"/>
              <a:ext cx="383"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MC</a:t>
              </a:r>
            </a:p>
          </p:txBody>
        </p:sp>
      </p:grpSp>
      <p:grpSp>
        <p:nvGrpSpPr>
          <p:cNvPr id="18" name="Group 16"/>
          <p:cNvGrpSpPr>
            <a:grpSpLocks/>
          </p:cNvGrpSpPr>
          <p:nvPr/>
        </p:nvGrpSpPr>
        <p:grpSpPr bwMode="auto">
          <a:xfrm>
            <a:off x="4706938" y="2316162"/>
            <a:ext cx="3851275" cy="1516063"/>
            <a:chOff x="2925" y="1526"/>
            <a:chExt cx="2426" cy="955"/>
          </a:xfrm>
        </p:grpSpPr>
        <p:sp>
          <p:nvSpPr>
            <p:cNvPr id="19" name="Arc 17"/>
            <p:cNvSpPr>
              <a:spLocks/>
            </p:cNvSpPr>
            <p:nvPr/>
          </p:nvSpPr>
          <p:spPr bwMode="auto">
            <a:xfrm flipH="1" flipV="1">
              <a:off x="2925" y="1526"/>
              <a:ext cx="1929" cy="955"/>
            </a:xfrm>
            <a:custGeom>
              <a:avLst/>
              <a:gdLst>
                <a:gd name="T0" fmla="*/ 0 w 32505"/>
                <a:gd name="T1" fmla="*/ 0 h 21600"/>
                <a:gd name="T2" fmla="*/ 0 w 32505"/>
                <a:gd name="T3" fmla="*/ 0 h 21600"/>
                <a:gd name="T4" fmla="*/ 0 w 32505"/>
                <a:gd name="T5" fmla="*/ 0 h 21600"/>
                <a:gd name="T6" fmla="*/ 0 60000 65536"/>
                <a:gd name="T7" fmla="*/ 0 60000 65536"/>
                <a:gd name="T8" fmla="*/ 0 60000 65536"/>
                <a:gd name="T9" fmla="*/ 0 w 32505"/>
                <a:gd name="T10" fmla="*/ 0 h 21600"/>
                <a:gd name="T11" fmla="*/ 32505 w 32505"/>
                <a:gd name="T12" fmla="*/ 21600 h 21600"/>
              </a:gdLst>
              <a:ahLst/>
              <a:cxnLst>
                <a:cxn ang="T6">
                  <a:pos x="T0" y="T1"/>
                </a:cxn>
                <a:cxn ang="T7">
                  <a:pos x="T2" y="T3"/>
                </a:cxn>
                <a:cxn ang="T8">
                  <a:pos x="T4" y="T5"/>
                </a:cxn>
              </a:cxnLst>
              <a:rect l="T9" t="T10" r="T11" b="T12"/>
              <a:pathLst>
                <a:path w="32505" h="21600" fill="none" extrusionOk="0">
                  <a:moveTo>
                    <a:pt x="0" y="8530"/>
                  </a:moveTo>
                  <a:cubicBezTo>
                    <a:pt x="4084" y="3155"/>
                    <a:pt x="10446" y="-1"/>
                    <a:pt x="17197" y="0"/>
                  </a:cubicBezTo>
                  <a:cubicBezTo>
                    <a:pt x="22942" y="0"/>
                    <a:pt x="28451" y="2289"/>
                    <a:pt x="32504" y="6361"/>
                  </a:cubicBezTo>
                </a:path>
                <a:path w="32505" h="21600" stroke="0" extrusionOk="0">
                  <a:moveTo>
                    <a:pt x="0" y="8530"/>
                  </a:moveTo>
                  <a:cubicBezTo>
                    <a:pt x="4084" y="3155"/>
                    <a:pt x="10446" y="-1"/>
                    <a:pt x="17197" y="0"/>
                  </a:cubicBezTo>
                  <a:cubicBezTo>
                    <a:pt x="22942" y="0"/>
                    <a:pt x="28451" y="2289"/>
                    <a:pt x="32504" y="6361"/>
                  </a:cubicBezTo>
                  <a:lnTo>
                    <a:pt x="17197" y="21600"/>
                  </a:lnTo>
                  <a:close/>
                </a:path>
              </a:pathLst>
            </a:custGeom>
            <a:noFill/>
            <a:ln w="38100">
              <a:solidFill>
                <a:srgbClr val="333399"/>
              </a:solidFill>
              <a:round/>
              <a:headEnd/>
              <a:tailEnd/>
            </a:ln>
          </p:spPr>
          <p:txBody>
            <a:bodyPr rot="10800000" wrap="none" anchor="ctr"/>
            <a:lstStyle/>
            <a:p>
              <a:endParaRPr lang="en-US">
                <a:latin typeface="Arial"/>
                <a:cs typeface="Arial"/>
              </a:endParaRPr>
            </a:p>
          </p:txBody>
        </p:sp>
        <p:sp>
          <p:nvSpPr>
            <p:cNvPr id="20" name="Text Box 18"/>
            <p:cNvSpPr txBox="1">
              <a:spLocks noChangeArrowheads="1"/>
            </p:cNvSpPr>
            <p:nvPr/>
          </p:nvSpPr>
          <p:spPr bwMode="auto">
            <a:xfrm>
              <a:off x="4886" y="1894"/>
              <a:ext cx="465"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ATC</a:t>
              </a:r>
            </a:p>
          </p:txBody>
        </p:sp>
      </p:grpSp>
      <p:grpSp>
        <p:nvGrpSpPr>
          <p:cNvPr id="21" name="Group 44"/>
          <p:cNvGrpSpPr>
            <a:grpSpLocks/>
          </p:cNvGrpSpPr>
          <p:nvPr/>
        </p:nvGrpSpPr>
        <p:grpSpPr bwMode="auto">
          <a:xfrm>
            <a:off x="3113088" y="2473325"/>
            <a:ext cx="5511800" cy="457200"/>
            <a:chOff x="1921" y="1730"/>
            <a:chExt cx="3472" cy="288"/>
          </a:xfrm>
        </p:grpSpPr>
        <p:sp>
          <p:nvSpPr>
            <p:cNvPr id="22" name="Line 20"/>
            <p:cNvSpPr>
              <a:spLocks noChangeShapeType="1"/>
            </p:cNvSpPr>
            <p:nvPr/>
          </p:nvSpPr>
          <p:spPr bwMode="auto">
            <a:xfrm>
              <a:off x="2726" y="1881"/>
              <a:ext cx="2250" cy="0"/>
            </a:xfrm>
            <a:prstGeom prst="line">
              <a:avLst/>
            </a:prstGeom>
            <a:noFill/>
            <a:ln w="28575">
              <a:solidFill>
                <a:srgbClr val="CC0000"/>
              </a:solidFill>
              <a:round/>
              <a:headEnd/>
              <a:tailEnd/>
            </a:ln>
          </p:spPr>
          <p:txBody>
            <a:bodyPr/>
            <a:lstStyle/>
            <a:p>
              <a:endParaRPr lang="en-US">
                <a:latin typeface="Arial"/>
                <a:cs typeface="Arial"/>
              </a:endParaRPr>
            </a:p>
          </p:txBody>
        </p:sp>
        <p:sp>
          <p:nvSpPr>
            <p:cNvPr id="23" name="Text Box 21"/>
            <p:cNvSpPr txBox="1">
              <a:spLocks noChangeArrowheads="1"/>
            </p:cNvSpPr>
            <p:nvPr/>
          </p:nvSpPr>
          <p:spPr bwMode="auto">
            <a:xfrm>
              <a:off x="1921" y="1730"/>
              <a:ext cx="795"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a:latin typeface="Arial"/>
                  <a:cs typeface="Arial"/>
                </a:rPr>
                <a:t> = $10</a:t>
              </a:r>
              <a:endParaRPr lang="en-US" sz="2400" baseline="-25000">
                <a:latin typeface="Arial"/>
                <a:cs typeface="Arial"/>
              </a:endParaRPr>
            </a:p>
          </p:txBody>
        </p:sp>
        <p:sp>
          <p:nvSpPr>
            <p:cNvPr id="24" name="Text Box 22"/>
            <p:cNvSpPr txBox="1">
              <a:spLocks noChangeArrowheads="1"/>
            </p:cNvSpPr>
            <p:nvPr/>
          </p:nvSpPr>
          <p:spPr bwMode="auto">
            <a:xfrm>
              <a:off x="5010" y="1757"/>
              <a:ext cx="383"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MR</a:t>
              </a:r>
            </a:p>
          </p:txBody>
        </p:sp>
      </p:grpSp>
      <p:grpSp>
        <p:nvGrpSpPr>
          <p:cNvPr id="25" name="Group 23"/>
          <p:cNvGrpSpPr>
            <a:grpSpLocks/>
          </p:cNvGrpSpPr>
          <p:nvPr/>
        </p:nvGrpSpPr>
        <p:grpSpPr bwMode="auto">
          <a:xfrm>
            <a:off x="6789738" y="2641600"/>
            <a:ext cx="422275" cy="3000375"/>
            <a:chOff x="4237" y="1731"/>
            <a:chExt cx="266" cy="1890"/>
          </a:xfrm>
        </p:grpSpPr>
        <p:sp>
          <p:nvSpPr>
            <p:cNvPr id="26" name="Text Box 24"/>
            <p:cNvSpPr txBox="1">
              <a:spLocks noChangeArrowheads="1"/>
            </p:cNvSpPr>
            <p:nvPr/>
          </p:nvSpPr>
          <p:spPr bwMode="auto">
            <a:xfrm>
              <a:off x="4237" y="3381"/>
              <a:ext cx="266" cy="240"/>
            </a:xfrm>
            <a:prstGeom prst="rect">
              <a:avLst/>
            </a:prstGeom>
            <a:noFill/>
            <a:ln w="9525">
              <a:noFill/>
              <a:miter lim="800000"/>
              <a:headEnd/>
              <a:tailEnd/>
            </a:ln>
          </p:spPr>
          <p:txBody>
            <a:bodyPr lIns="0" tIns="0" rIns="0" bIns="0">
              <a:spAutoFit/>
            </a:bodyPr>
            <a:lstStyle/>
            <a:p>
              <a:pPr algn="ctr">
                <a:spcBef>
                  <a:spcPct val="50000"/>
                </a:spcBef>
              </a:pPr>
              <a:r>
                <a:rPr lang="en-US" sz="2500">
                  <a:latin typeface="Arial"/>
                  <a:cs typeface="Arial"/>
                </a:rPr>
                <a:t>50</a:t>
              </a:r>
              <a:endParaRPr lang="en-US" sz="2500" baseline="-25000">
                <a:latin typeface="Arial"/>
                <a:cs typeface="Arial"/>
              </a:endParaRPr>
            </a:p>
          </p:txBody>
        </p:sp>
        <p:sp>
          <p:nvSpPr>
            <p:cNvPr id="27" name="Line 25"/>
            <p:cNvSpPr>
              <a:spLocks noChangeShapeType="1"/>
            </p:cNvSpPr>
            <p:nvPr/>
          </p:nvSpPr>
          <p:spPr bwMode="auto">
            <a:xfrm>
              <a:off x="4371" y="1777"/>
              <a:ext cx="0" cy="159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8" name="Oval 26"/>
            <p:cNvSpPr>
              <a:spLocks noChangeArrowheads="1"/>
            </p:cNvSpPr>
            <p:nvPr/>
          </p:nvSpPr>
          <p:spPr bwMode="auto">
            <a:xfrm>
              <a:off x="4327" y="1731"/>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9" name="Group 43"/>
          <p:cNvGrpSpPr>
            <a:grpSpLocks/>
          </p:cNvGrpSpPr>
          <p:nvPr/>
        </p:nvGrpSpPr>
        <p:grpSpPr bwMode="auto">
          <a:xfrm>
            <a:off x="3800475" y="3506792"/>
            <a:ext cx="3273425" cy="369888"/>
            <a:chOff x="2354" y="2381"/>
            <a:chExt cx="2062" cy="233"/>
          </a:xfrm>
        </p:grpSpPr>
        <p:sp>
          <p:nvSpPr>
            <p:cNvPr id="30" name="Line 28"/>
            <p:cNvSpPr>
              <a:spLocks noChangeShapeType="1"/>
            </p:cNvSpPr>
            <p:nvPr/>
          </p:nvSpPr>
          <p:spPr bwMode="auto">
            <a:xfrm flipH="1">
              <a:off x="2730" y="2498"/>
              <a:ext cx="1641" cy="1"/>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1" name="Oval 29"/>
            <p:cNvSpPr>
              <a:spLocks noChangeArrowheads="1"/>
            </p:cNvSpPr>
            <p:nvPr/>
          </p:nvSpPr>
          <p:spPr bwMode="auto">
            <a:xfrm>
              <a:off x="4328" y="245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2" name="Text Box 30"/>
            <p:cNvSpPr txBox="1">
              <a:spLocks noChangeArrowheads="1"/>
            </p:cNvSpPr>
            <p:nvPr/>
          </p:nvSpPr>
          <p:spPr bwMode="auto">
            <a:xfrm>
              <a:off x="2354" y="2381"/>
              <a:ext cx="298"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$6</a:t>
              </a:r>
            </a:p>
          </p:txBody>
        </p:sp>
      </p:grpSp>
      <p:sp>
        <p:nvSpPr>
          <p:cNvPr id="33" name="Rectangle 31"/>
          <p:cNvSpPr>
            <a:spLocks noChangeArrowheads="1"/>
          </p:cNvSpPr>
          <p:nvPr/>
        </p:nvSpPr>
        <p:spPr bwMode="auto">
          <a:xfrm>
            <a:off x="4930775" y="838200"/>
            <a:ext cx="3135313" cy="482600"/>
          </a:xfrm>
          <a:prstGeom prst="rect">
            <a:avLst/>
          </a:prstGeom>
          <a:noFill/>
          <a:ln w="9525">
            <a:noFill/>
            <a:miter lim="800000"/>
            <a:headEnd/>
            <a:tailEnd/>
          </a:ln>
        </p:spPr>
        <p:txBody>
          <a:bodyPr/>
          <a:lstStyle/>
          <a:p>
            <a:pPr algn="ctr">
              <a:lnSpc>
                <a:spcPct val="105000"/>
              </a:lnSpc>
              <a:spcBef>
                <a:spcPct val="45000"/>
              </a:spcBef>
              <a:buClr>
                <a:srgbClr val="669900"/>
              </a:buClr>
              <a:buSzPct val="120000"/>
              <a:buFont typeface="Wingdings" pitchFamily="2" charset="2"/>
              <a:buNone/>
            </a:pPr>
            <a:r>
              <a:rPr lang="en-US" sz="2400" u="sng">
                <a:latin typeface="Arial"/>
                <a:cs typeface="Arial"/>
              </a:rPr>
              <a:t>A competitive firm</a:t>
            </a:r>
          </a:p>
        </p:txBody>
      </p:sp>
      <p:sp>
        <p:nvSpPr>
          <p:cNvPr id="34" name="AutoShape 36"/>
          <p:cNvSpPr>
            <a:spLocks/>
          </p:cNvSpPr>
          <p:nvPr/>
        </p:nvSpPr>
        <p:spPr bwMode="auto">
          <a:xfrm>
            <a:off x="4156075" y="2717800"/>
            <a:ext cx="207963" cy="965200"/>
          </a:xfrm>
          <a:prstGeom prst="leftBrace">
            <a:avLst>
              <a:gd name="adj1" fmla="val 38677"/>
              <a:gd name="adj2" fmla="val 50000"/>
            </a:avLst>
          </a:prstGeom>
          <a:noFill/>
          <a:ln w="28575">
            <a:solidFill>
              <a:srgbClr val="FF0000"/>
            </a:solidFill>
            <a:round/>
            <a:headEnd/>
            <a:tailEnd/>
          </a:ln>
        </p:spPr>
        <p:txBody>
          <a:bodyPr wrap="none" anchor="ctr"/>
          <a:lstStyle/>
          <a:p>
            <a:endParaRPr lang="en-US">
              <a:latin typeface="Arial"/>
              <a:cs typeface="Arial"/>
            </a:endParaRPr>
          </a:p>
        </p:txBody>
      </p:sp>
      <p:sp>
        <p:nvSpPr>
          <p:cNvPr id="35" name="Line 38"/>
          <p:cNvSpPr>
            <a:spLocks noChangeShapeType="1"/>
          </p:cNvSpPr>
          <p:nvPr/>
        </p:nvSpPr>
        <p:spPr bwMode="auto">
          <a:xfrm>
            <a:off x="2806700" y="2970212"/>
            <a:ext cx="1222375" cy="222250"/>
          </a:xfrm>
          <a:prstGeom prst="line">
            <a:avLst/>
          </a:prstGeom>
          <a:noFill/>
          <a:ln w="38100">
            <a:solidFill>
              <a:schemeClr val="tx1"/>
            </a:solidFill>
            <a:round/>
            <a:headEnd/>
            <a:tailEnd type="triangle" w="lg" len="med"/>
          </a:ln>
        </p:spPr>
        <p:txBody>
          <a:bodyPr/>
          <a:lstStyle/>
          <a:p>
            <a:endParaRPr lang="en-US">
              <a:latin typeface="Arial"/>
              <a:cs typeface="Arial"/>
            </a:endParaRPr>
          </a:p>
        </p:txBody>
      </p:sp>
      <p:sp>
        <p:nvSpPr>
          <p:cNvPr id="36" name="Text Box 37"/>
          <p:cNvSpPr txBox="1">
            <a:spLocks noChangeArrowheads="1"/>
          </p:cNvSpPr>
          <p:nvPr/>
        </p:nvSpPr>
        <p:spPr bwMode="auto">
          <a:xfrm>
            <a:off x="917575" y="1866900"/>
            <a:ext cx="2011363" cy="1708150"/>
          </a:xfrm>
          <a:prstGeom prst="rect">
            <a:avLst/>
          </a:prstGeom>
          <a:solidFill>
            <a:schemeClr val="bg1"/>
          </a:solidFill>
          <a:ln w="9525">
            <a:solidFill>
              <a:schemeClr val="tx1"/>
            </a:solidFill>
            <a:miter lim="800000"/>
            <a:headEnd/>
            <a:tailEnd/>
          </a:ln>
        </p:spPr>
        <p:txBody>
          <a:bodyPr>
            <a:spAutoFit/>
          </a:bodyPr>
          <a:lstStyle/>
          <a:p>
            <a:pPr marL="117475" indent="-117475">
              <a:lnSpc>
                <a:spcPct val="110000"/>
              </a:lnSpc>
              <a:spcBef>
                <a:spcPct val="10000"/>
              </a:spcBef>
            </a:pPr>
            <a:r>
              <a:rPr lang="en-US" sz="2400">
                <a:latin typeface="Arial"/>
                <a:cs typeface="Arial"/>
              </a:rPr>
              <a:t>Profit per unit </a:t>
            </a:r>
            <a:br>
              <a:rPr lang="en-US" sz="2400">
                <a:latin typeface="Arial"/>
                <a:cs typeface="Arial"/>
              </a:rPr>
            </a:br>
            <a:r>
              <a:rPr lang="en-US" sz="2400">
                <a:latin typeface="Arial"/>
                <a:cs typeface="Arial"/>
              </a:rPr>
              <a:t>= </a:t>
            </a:r>
            <a:r>
              <a:rPr lang="en-US" sz="2400" b="1" i="1">
                <a:latin typeface="Arial"/>
                <a:cs typeface="Arial"/>
              </a:rPr>
              <a:t>P</a:t>
            </a:r>
            <a:r>
              <a:rPr lang="en-US" sz="2400">
                <a:latin typeface="Arial"/>
                <a:cs typeface="Arial"/>
              </a:rPr>
              <a:t> – </a:t>
            </a:r>
            <a:r>
              <a:rPr lang="en-US" sz="2400" i="1">
                <a:latin typeface="Arial"/>
                <a:cs typeface="Arial"/>
              </a:rPr>
              <a:t>ATC</a:t>
            </a:r>
            <a:r>
              <a:rPr lang="en-US" sz="2400">
                <a:latin typeface="Arial"/>
                <a:cs typeface="Arial"/>
              </a:rPr>
              <a:t/>
            </a:r>
            <a:br>
              <a:rPr lang="en-US" sz="2400">
                <a:latin typeface="Arial"/>
                <a:cs typeface="Arial"/>
              </a:rPr>
            </a:br>
            <a:r>
              <a:rPr lang="en-US" sz="2400">
                <a:latin typeface="Arial"/>
                <a:cs typeface="Arial"/>
              </a:rPr>
              <a:t>= $10 – 6 </a:t>
            </a:r>
            <a:br>
              <a:rPr lang="en-US" sz="2400">
                <a:latin typeface="Arial"/>
                <a:cs typeface="Arial"/>
              </a:rPr>
            </a:br>
            <a:r>
              <a:rPr lang="en-US" sz="2400">
                <a:latin typeface="Arial"/>
                <a:cs typeface="Arial"/>
              </a:rPr>
              <a:t>= $4</a:t>
            </a:r>
          </a:p>
        </p:txBody>
      </p:sp>
      <p:sp>
        <p:nvSpPr>
          <p:cNvPr id="37" name="Text Box 39"/>
          <p:cNvSpPr txBox="1">
            <a:spLocks noChangeArrowheads="1"/>
          </p:cNvSpPr>
          <p:nvPr/>
        </p:nvSpPr>
        <p:spPr bwMode="auto">
          <a:xfrm>
            <a:off x="1223963" y="4151312"/>
            <a:ext cx="2574925" cy="1708150"/>
          </a:xfrm>
          <a:prstGeom prst="rect">
            <a:avLst/>
          </a:prstGeom>
          <a:solidFill>
            <a:schemeClr val="bg1"/>
          </a:solidFill>
          <a:ln w="9525">
            <a:solidFill>
              <a:schemeClr val="tx1"/>
            </a:solidFill>
            <a:miter lim="800000"/>
            <a:headEnd/>
            <a:tailEnd/>
          </a:ln>
        </p:spPr>
        <p:txBody>
          <a:bodyPr>
            <a:spAutoFit/>
          </a:bodyPr>
          <a:lstStyle/>
          <a:p>
            <a:pPr marL="117475" indent="-117475">
              <a:lnSpc>
                <a:spcPct val="110000"/>
              </a:lnSpc>
              <a:spcBef>
                <a:spcPct val="10000"/>
              </a:spcBef>
            </a:pPr>
            <a:r>
              <a:rPr lang="en-US" sz="2400">
                <a:latin typeface="Arial"/>
                <a:cs typeface="Arial"/>
              </a:rPr>
              <a:t>Total profit </a:t>
            </a:r>
            <a:br>
              <a:rPr lang="en-US" sz="2400">
                <a:latin typeface="Arial"/>
                <a:cs typeface="Arial"/>
              </a:rPr>
            </a:br>
            <a:r>
              <a:rPr lang="en-US" sz="2400">
                <a:latin typeface="Arial"/>
                <a:cs typeface="Arial"/>
              </a:rPr>
              <a:t>= (</a:t>
            </a:r>
            <a:r>
              <a:rPr lang="en-US" sz="2400" b="1" i="1">
                <a:latin typeface="Arial"/>
                <a:cs typeface="Arial"/>
              </a:rPr>
              <a:t>P</a:t>
            </a:r>
            <a:r>
              <a:rPr lang="en-US" sz="2400">
                <a:latin typeface="Arial"/>
                <a:cs typeface="Arial"/>
              </a:rPr>
              <a:t> – </a:t>
            </a:r>
            <a:r>
              <a:rPr lang="en-US" sz="2400" i="1">
                <a:latin typeface="Arial"/>
                <a:cs typeface="Arial"/>
              </a:rPr>
              <a:t>ATC</a:t>
            </a:r>
            <a:r>
              <a:rPr lang="en-US" sz="2400">
                <a:latin typeface="Arial"/>
                <a:cs typeface="Arial"/>
              </a:rPr>
              <a:t>) x </a:t>
            </a:r>
            <a:r>
              <a:rPr lang="en-US" sz="2400" b="1" i="1">
                <a:latin typeface="Arial"/>
                <a:cs typeface="Arial"/>
              </a:rPr>
              <a:t>Q</a:t>
            </a:r>
            <a:r>
              <a:rPr lang="en-US" sz="2400">
                <a:latin typeface="Arial"/>
                <a:cs typeface="Arial"/>
              </a:rPr>
              <a:t> = $4 x 50</a:t>
            </a:r>
            <a:br>
              <a:rPr lang="en-US" sz="2400">
                <a:latin typeface="Arial"/>
                <a:cs typeface="Arial"/>
              </a:rPr>
            </a:br>
            <a:r>
              <a:rPr lang="en-US" sz="2400">
                <a:latin typeface="Arial"/>
                <a:cs typeface="Arial"/>
              </a:rPr>
              <a:t>= $200</a:t>
            </a:r>
          </a:p>
        </p:txBody>
      </p:sp>
      <p:sp>
        <p:nvSpPr>
          <p:cNvPr id="4" name="Footer Placeholder 3"/>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3728" name="Slide Number Placeholder 73727"/>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Tree>
    <p:extLst>
      <p:ext uri="{BB962C8B-B14F-4D97-AF65-F5344CB8AC3E}">
        <p14:creationId xmlns:p14="http://schemas.microsoft.com/office/powerpoint/2010/main" val="1426058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subTnLst>
                                    <p:animClr clrSpc="rgb" dir="cw">
                                      <p:cBhvr override="childStyle">
                                        <p:cTn dur="1" fill="hold" display="0" masterRel="nextClick" afterEffect="1"/>
                                        <p:tgtEl>
                                          <p:spTgt spid="35"/>
                                        </p:tgtEl>
                                        <p:attrNameLst>
                                          <p:attrName>ppt_c</p:attrName>
                                        </p:attrNameLst>
                                      </p:cBhvr>
                                      <p:to>
                                        <a:srgbClr val="B2B2B2"/>
                                      </p:to>
                                    </p:animClr>
                                  </p:subTnLst>
                                </p:cTn>
                              </p:par>
                              <p:par>
                                <p:cTn id="12" presetID="10" presetClass="entr" presetSubtype="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subTnLst>
                                    <p:animClr clrSpc="rgb" dir="cw">
                                      <p:cBhvr override="childStyle">
                                        <p:cTn dur="1" fill="hold" display="0" masterRel="nextClick" afterEffect="1"/>
                                        <p:tgtEl>
                                          <p:spTgt spid="34"/>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right)">
                                      <p:cBhvr>
                                        <p:cTn id="19" dur="500"/>
                                        <p:tgtEl>
                                          <p:spTgt spid="37"/>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219200"/>
            <a:ext cx="8588375" cy="5257800"/>
          </a:xfrm>
        </p:spPr>
        <p:txBody>
          <a:bodyPr/>
          <a:lstStyle/>
          <a:p>
            <a:r>
              <a:rPr lang="en-US" sz="3000" dirty="0"/>
              <a:t>What is a perfectly competitive market?  </a:t>
            </a:r>
          </a:p>
          <a:p>
            <a:r>
              <a:rPr lang="en-US" sz="3000" dirty="0"/>
              <a:t>What is marginal revenue?  How is it related to total and average revenue?  </a:t>
            </a:r>
          </a:p>
          <a:p>
            <a:r>
              <a:rPr lang="en-US" sz="3000" dirty="0"/>
              <a:t>How does a competitive firm determine the quantity that maximizes profits?  </a:t>
            </a:r>
          </a:p>
          <a:p>
            <a:r>
              <a:rPr lang="en-US" sz="3000" dirty="0"/>
              <a:t>When might a competitive firm shut down in the short run?  Exit the market in the long run?  </a:t>
            </a:r>
          </a:p>
          <a:p>
            <a:r>
              <a:rPr lang="en-US" sz="3000" dirty="0"/>
              <a:t>What does the market supply curve look like in the short run?  In the long run?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152400" y="100939"/>
            <a:ext cx="8839200" cy="661061"/>
          </a:xfrm>
        </p:spPr>
        <p:txBody>
          <a:bodyPr>
            <a:normAutofit/>
          </a:bodyPr>
          <a:lstStyle/>
          <a:p>
            <a:pPr algn="l" eaLnBrk="1" hangingPunct="1">
              <a:defRPr/>
            </a:pPr>
            <a:r>
              <a:rPr lang="en-US" sz="2800" dirty="0">
                <a:solidFill>
                  <a:schemeClr val="accent6">
                    <a:lumMod val="50000"/>
                  </a:schemeClr>
                </a:solidFill>
              </a:rPr>
              <a:t>Active Learning </a:t>
            </a:r>
            <a:r>
              <a:rPr lang="en-US" sz="2800" dirty="0" smtClean="0">
                <a:solidFill>
                  <a:schemeClr val="accent6">
                    <a:lumMod val="50000"/>
                  </a:schemeClr>
                </a:solidFill>
              </a:rPr>
              <a:t>3</a:t>
            </a:r>
            <a:r>
              <a:rPr lang="en-US" sz="2800" dirty="0">
                <a:solidFill>
                  <a:schemeClr val="accent6">
                    <a:lumMod val="50000"/>
                  </a:schemeClr>
                </a:solidFill>
              </a:rPr>
              <a:t>		</a:t>
            </a:r>
            <a:r>
              <a:rPr lang="en-US" sz="2800" dirty="0">
                <a:solidFill>
                  <a:srgbClr val="AE1221"/>
                </a:solidFill>
              </a:rPr>
              <a:t>Identifying a firm’s </a:t>
            </a:r>
            <a:r>
              <a:rPr lang="en-US" sz="2800" dirty="0" smtClean="0">
                <a:solidFill>
                  <a:srgbClr val="AE1221"/>
                </a:solidFill>
              </a:rPr>
              <a:t>loss</a:t>
            </a:r>
            <a:endParaRPr lang="en-US" sz="4400" dirty="0" smtClean="0">
              <a:solidFill>
                <a:srgbClr val="CC9900"/>
              </a:solidFill>
              <a:cs typeface="Arial" charset="0"/>
            </a:endParaRPr>
          </a:p>
        </p:txBody>
      </p:sp>
      <p:sp>
        <p:nvSpPr>
          <p:cNvPr id="3" name="Content Placeholder 2"/>
          <p:cNvSpPr>
            <a:spLocks noGrp="1"/>
          </p:cNvSpPr>
          <p:nvPr>
            <p:ph idx="1"/>
          </p:nvPr>
        </p:nvSpPr>
        <p:spPr>
          <a:xfrm>
            <a:off x="347242" y="914400"/>
            <a:ext cx="3205584" cy="5534025"/>
          </a:xfrm>
        </p:spPr>
        <p:txBody>
          <a:bodyPr>
            <a:normAutofit/>
          </a:bodyPr>
          <a:lstStyle/>
          <a:p>
            <a:pPr marL="0" indent="0">
              <a:buNone/>
            </a:pPr>
            <a:r>
              <a:rPr lang="en-US" sz="2800" dirty="0" smtClean="0">
                <a:solidFill>
                  <a:schemeClr val="accent6">
                    <a:lumMod val="50000"/>
                  </a:schemeClr>
                </a:solidFill>
              </a:rPr>
              <a:t>Determine this </a:t>
            </a:r>
            <a:r>
              <a:rPr lang="en-US" sz="2800" dirty="0">
                <a:solidFill>
                  <a:schemeClr val="accent6">
                    <a:lumMod val="50000"/>
                  </a:schemeClr>
                </a:solidFill>
              </a:rPr>
              <a:t>firm’s </a:t>
            </a:r>
            <a:r>
              <a:rPr lang="en-US" sz="2800" dirty="0" smtClean="0">
                <a:solidFill>
                  <a:schemeClr val="accent6">
                    <a:lumMod val="50000"/>
                  </a:schemeClr>
                </a:solidFill>
              </a:rPr>
              <a:t>total </a:t>
            </a:r>
            <a:r>
              <a:rPr lang="en-US" sz="2800" dirty="0">
                <a:solidFill>
                  <a:schemeClr val="accent6">
                    <a:lumMod val="50000"/>
                  </a:schemeClr>
                </a:solidFill>
              </a:rPr>
              <a:t>loss, assuming </a:t>
            </a:r>
            <a:endParaRPr lang="en-US" sz="2800" dirty="0" smtClean="0">
              <a:solidFill>
                <a:schemeClr val="accent6">
                  <a:lumMod val="50000"/>
                </a:schemeClr>
              </a:solidFill>
            </a:endParaRPr>
          </a:p>
          <a:p>
            <a:pPr marL="0" indent="0">
              <a:buNone/>
            </a:pPr>
            <a:r>
              <a:rPr lang="en-US" sz="2800" dirty="0" smtClean="0">
                <a:solidFill>
                  <a:schemeClr val="accent6">
                    <a:lumMod val="50000"/>
                  </a:schemeClr>
                </a:solidFill>
              </a:rPr>
              <a:t>AVC </a:t>
            </a:r>
            <a:r>
              <a:rPr lang="en-US" sz="2800" dirty="0">
                <a:solidFill>
                  <a:schemeClr val="accent6">
                    <a:lumMod val="50000"/>
                  </a:schemeClr>
                </a:solidFill>
              </a:rPr>
              <a:t>&lt; $3.</a:t>
            </a:r>
          </a:p>
          <a:p>
            <a:pPr marL="0" indent="0">
              <a:buNone/>
            </a:pPr>
            <a:endParaRPr lang="en-US" sz="2800" dirty="0" smtClean="0">
              <a:solidFill>
                <a:schemeClr val="accent6">
                  <a:lumMod val="50000"/>
                </a:schemeClr>
              </a:solidFill>
            </a:endParaRPr>
          </a:p>
          <a:p>
            <a:pPr marL="0" indent="0">
              <a:buNone/>
            </a:pPr>
            <a:r>
              <a:rPr lang="en-US" sz="2800" dirty="0" smtClean="0">
                <a:solidFill>
                  <a:schemeClr val="accent6">
                    <a:lumMod val="50000"/>
                  </a:schemeClr>
                </a:solidFill>
              </a:rPr>
              <a:t>Identify </a:t>
            </a:r>
            <a:r>
              <a:rPr lang="en-US" sz="2800" dirty="0">
                <a:solidFill>
                  <a:schemeClr val="accent6">
                    <a:lumMod val="50000"/>
                  </a:schemeClr>
                </a:solidFill>
              </a:rPr>
              <a:t>the area on the graph that represents </a:t>
            </a:r>
            <a:br>
              <a:rPr lang="en-US" sz="2800" dirty="0">
                <a:solidFill>
                  <a:schemeClr val="accent6">
                    <a:lumMod val="50000"/>
                  </a:schemeClr>
                </a:solidFill>
              </a:rPr>
            </a:br>
            <a:r>
              <a:rPr lang="en-US" sz="2800" dirty="0">
                <a:solidFill>
                  <a:schemeClr val="accent6">
                    <a:lumMod val="50000"/>
                  </a:schemeClr>
                </a:solidFill>
              </a:rPr>
              <a:t>the firm’s loss.</a:t>
            </a:r>
          </a:p>
        </p:txBody>
      </p:sp>
      <p:grpSp>
        <p:nvGrpSpPr>
          <p:cNvPr id="7" name="Group 7"/>
          <p:cNvGrpSpPr>
            <a:grpSpLocks/>
          </p:cNvGrpSpPr>
          <p:nvPr/>
        </p:nvGrpSpPr>
        <p:grpSpPr bwMode="auto">
          <a:xfrm>
            <a:off x="2716213" y="1941513"/>
            <a:ext cx="5916612" cy="4113212"/>
            <a:chOff x="1672" y="916"/>
            <a:chExt cx="3727" cy="2591"/>
          </a:xfrm>
        </p:grpSpPr>
        <p:grpSp>
          <p:nvGrpSpPr>
            <p:cNvPr id="8" name="Group 8"/>
            <p:cNvGrpSpPr>
              <a:grpSpLocks/>
            </p:cNvGrpSpPr>
            <p:nvPr/>
          </p:nvGrpSpPr>
          <p:grpSpPr bwMode="auto">
            <a:xfrm>
              <a:off x="2730" y="981"/>
              <a:ext cx="2357" cy="2385"/>
              <a:chOff x="1489" y="785"/>
              <a:chExt cx="3650" cy="2492"/>
            </a:xfrm>
          </p:grpSpPr>
          <p:sp>
            <p:nvSpPr>
              <p:cNvPr id="11" name="Line 9"/>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2" name="Line 10"/>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9" name="Text Box 11"/>
            <p:cNvSpPr txBox="1">
              <a:spLocks noChangeArrowheads="1"/>
            </p:cNvSpPr>
            <p:nvPr/>
          </p:nvSpPr>
          <p:spPr bwMode="auto">
            <a:xfrm>
              <a:off x="5061" y="3209"/>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10" name="Text Box 12"/>
            <p:cNvSpPr txBox="1">
              <a:spLocks noChangeArrowheads="1"/>
            </p:cNvSpPr>
            <p:nvPr/>
          </p:nvSpPr>
          <p:spPr bwMode="auto">
            <a:xfrm>
              <a:off x="1672" y="916"/>
              <a:ext cx="1054"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Costs, </a:t>
              </a:r>
              <a:r>
                <a:rPr lang="en-US" sz="2400" b="1" i="1">
                  <a:latin typeface="Arial"/>
                  <a:cs typeface="Arial"/>
                </a:rPr>
                <a:t>P</a:t>
              </a:r>
            </a:p>
          </p:txBody>
        </p:sp>
      </p:grpSp>
      <p:grpSp>
        <p:nvGrpSpPr>
          <p:cNvPr id="13" name="Group 13"/>
          <p:cNvGrpSpPr>
            <a:grpSpLocks/>
          </p:cNvGrpSpPr>
          <p:nvPr/>
        </p:nvGrpSpPr>
        <p:grpSpPr bwMode="auto">
          <a:xfrm>
            <a:off x="5200650" y="2497138"/>
            <a:ext cx="2676525" cy="3181350"/>
            <a:chOff x="3237" y="1266"/>
            <a:chExt cx="1686" cy="2004"/>
          </a:xfrm>
        </p:grpSpPr>
        <p:sp>
          <p:nvSpPr>
            <p:cNvPr id="14" name="Line 14"/>
            <p:cNvSpPr>
              <a:spLocks noChangeShapeType="1"/>
            </p:cNvSpPr>
            <p:nvPr/>
          </p:nvSpPr>
          <p:spPr bwMode="auto">
            <a:xfrm flipV="1">
              <a:off x="3237" y="1498"/>
              <a:ext cx="1346" cy="1772"/>
            </a:xfrm>
            <a:prstGeom prst="line">
              <a:avLst/>
            </a:prstGeom>
            <a:noFill/>
            <a:ln w="38100">
              <a:solidFill>
                <a:srgbClr val="333399"/>
              </a:solidFill>
              <a:round/>
              <a:headEnd/>
              <a:tailEnd/>
            </a:ln>
          </p:spPr>
          <p:txBody>
            <a:bodyPr/>
            <a:lstStyle/>
            <a:p>
              <a:endParaRPr lang="en-US">
                <a:latin typeface="Arial"/>
                <a:cs typeface="Arial"/>
              </a:endParaRPr>
            </a:p>
          </p:txBody>
        </p:sp>
        <p:sp>
          <p:nvSpPr>
            <p:cNvPr id="15" name="Text Box 15"/>
            <p:cNvSpPr txBox="1">
              <a:spLocks noChangeArrowheads="1"/>
            </p:cNvSpPr>
            <p:nvPr/>
          </p:nvSpPr>
          <p:spPr bwMode="auto">
            <a:xfrm>
              <a:off x="4540" y="1266"/>
              <a:ext cx="383"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MC</a:t>
              </a:r>
            </a:p>
          </p:txBody>
        </p:sp>
      </p:grpSp>
      <p:grpSp>
        <p:nvGrpSpPr>
          <p:cNvPr id="16" name="Group 16"/>
          <p:cNvGrpSpPr>
            <a:grpSpLocks/>
          </p:cNvGrpSpPr>
          <p:nvPr/>
        </p:nvGrpSpPr>
        <p:grpSpPr bwMode="auto">
          <a:xfrm>
            <a:off x="4705350" y="2909888"/>
            <a:ext cx="3851275" cy="1516062"/>
            <a:chOff x="2925" y="1526"/>
            <a:chExt cx="2426" cy="955"/>
          </a:xfrm>
        </p:grpSpPr>
        <p:sp>
          <p:nvSpPr>
            <p:cNvPr id="17" name="Arc 17"/>
            <p:cNvSpPr>
              <a:spLocks/>
            </p:cNvSpPr>
            <p:nvPr/>
          </p:nvSpPr>
          <p:spPr bwMode="auto">
            <a:xfrm flipH="1" flipV="1">
              <a:off x="2925" y="1526"/>
              <a:ext cx="1929" cy="955"/>
            </a:xfrm>
            <a:custGeom>
              <a:avLst/>
              <a:gdLst>
                <a:gd name="T0" fmla="*/ 0 w 32505"/>
                <a:gd name="T1" fmla="*/ 0 h 21600"/>
                <a:gd name="T2" fmla="*/ 0 w 32505"/>
                <a:gd name="T3" fmla="*/ 0 h 21600"/>
                <a:gd name="T4" fmla="*/ 0 w 32505"/>
                <a:gd name="T5" fmla="*/ 0 h 21600"/>
                <a:gd name="T6" fmla="*/ 0 60000 65536"/>
                <a:gd name="T7" fmla="*/ 0 60000 65536"/>
                <a:gd name="T8" fmla="*/ 0 60000 65536"/>
                <a:gd name="T9" fmla="*/ 0 w 32505"/>
                <a:gd name="T10" fmla="*/ 0 h 21600"/>
                <a:gd name="T11" fmla="*/ 32505 w 32505"/>
                <a:gd name="T12" fmla="*/ 21600 h 21600"/>
              </a:gdLst>
              <a:ahLst/>
              <a:cxnLst>
                <a:cxn ang="T6">
                  <a:pos x="T0" y="T1"/>
                </a:cxn>
                <a:cxn ang="T7">
                  <a:pos x="T2" y="T3"/>
                </a:cxn>
                <a:cxn ang="T8">
                  <a:pos x="T4" y="T5"/>
                </a:cxn>
              </a:cxnLst>
              <a:rect l="T9" t="T10" r="T11" b="T12"/>
              <a:pathLst>
                <a:path w="32505" h="21600" fill="none" extrusionOk="0">
                  <a:moveTo>
                    <a:pt x="0" y="8530"/>
                  </a:moveTo>
                  <a:cubicBezTo>
                    <a:pt x="4084" y="3155"/>
                    <a:pt x="10446" y="-1"/>
                    <a:pt x="17197" y="0"/>
                  </a:cubicBezTo>
                  <a:cubicBezTo>
                    <a:pt x="22942" y="0"/>
                    <a:pt x="28451" y="2289"/>
                    <a:pt x="32504" y="6361"/>
                  </a:cubicBezTo>
                </a:path>
                <a:path w="32505" h="21600" stroke="0" extrusionOk="0">
                  <a:moveTo>
                    <a:pt x="0" y="8530"/>
                  </a:moveTo>
                  <a:cubicBezTo>
                    <a:pt x="4084" y="3155"/>
                    <a:pt x="10446" y="-1"/>
                    <a:pt x="17197" y="0"/>
                  </a:cubicBezTo>
                  <a:cubicBezTo>
                    <a:pt x="22942" y="0"/>
                    <a:pt x="28451" y="2289"/>
                    <a:pt x="32504" y="6361"/>
                  </a:cubicBezTo>
                  <a:lnTo>
                    <a:pt x="17197" y="21600"/>
                  </a:lnTo>
                  <a:close/>
                </a:path>
              </a:pathLst>
            </a:custGeom>
            <a:noFill/>
            <a:ln w="38100">
              <a:solidFill>
                <a:srgbClr val="333399"/>
              </a:solidFill>
              <a:round/>
              <a:headEnd/>
              <a:tailEnd/>
            </a:ln>
          </p:spPr>
          <p:txBody>
            <a:bodyPr rot="10800000" wrap="none" anchor="ctr"/>
            <a:lstStyle/>
            <a:p>
              <a:endParaRPr lang="en-US">
                <a:latin typeface="Arial"/>
                <a:cs typeface="Arial"/>
              </a:endParaRPr>
            </a:p>
          </p:txBody>
        </p:sp>
        <p:sp>
          <p:nvSpPr>
            <p:cNvPr id="18" name="Text Box 18"/>
            <p:cNvSpPr txBox="1">
              <a:spLocks noChangeArrowheads="1"/>
            </p:cNvSpPr>
            <p:nvPr/>
          </p:nvSpPr>
          <p:spPr bwMode="auto">
            <a:xfrm>
              <a:off x="4886" y="1894"/>
              <a:ext cx="465"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ATC</a:t>
              </a:r>
            </a:p>
          </p:txBody>
        </p:sp>
      </p:grpSp>
      <p:sp>
        <p:nvSpPr>
          <p:cNvPr id="19" name="Rectangle 31"/>
          <p:cNvSpPr>
            <a:spLocks noChangeArrowheads="1"/>
          </p:cNvSpPr>
          <p:nvPr/>
        </p:nvSpPr>
        <p:spPr bwMode="auto">
          <a:xfrm>
            <a:off x="4929188" y="1431925"/>
            <a:ext cx="3135312" cy="482600"/>
          </a:xfrm>
          <a:prstGeom prst="rect">
            <a:avLst/>
          </a:prstGeom>
          <a:noFill/>
          <a:ln w="9525">
            <a:noFill/>
            <a:miter lim="800000"/>
            <a:headEnd/>
            <a:tailEnd/>
          </a:ln>
        </p:spPr>
        <p:txBody>
          <a:bodyPr/>
          <a:lstStyle/>
          <a:p>
            <a:pPr algn="ctr">
              <a:lnSpc>
                <a:spcPct val="105000"/>
              </a:lnSpc>
              <a:spcBef>
                <a:spcPct val="45000"/>
              </a:spcBef>
              <a:buClr>
                <a:srgbClr val="669900"/>
              </a:buClr>
              <a:buSzPct val="120000"/>
              <a:buFont typeface="Wingdings" pitchFamily="2" charset="2"/>
              <a:buNone/>
            </a:pPr>
            <a:r>
              <a:rPr lang="en-US" sz="2400" u="sng">
                <a:latin typeface="Arial"/>
                <a:cs typeface="Arial"/>
              </a:rPr>
              <a:t>A competitive firm</a:t>
            </a:r>
          </a:p>
        </p:txBody>
      </p:sp>
      <p:grpSp>
        <p:nvGrpSpPr>
          <p:cNvPr id="20" name="Group 52"/>
          <p:cNvGrpSpPr>
            <a:grpSpLocks/>
          </p:cNvGrpSpPr>
          <p:nvPr/>
        </p:nvGrpSpPr>
        <p:grpSpPr bwMode="auto">
          <a:xfrm>
            <a:off x="3852863" y="4211638"/>
            <a:ext cx="1912937" cy="381000"/>
            <a:chOff x="2388" y="2451"/>
            <a:chExt cx="1205" cy="240"/>
          </a:xfrm>
        </p:grpSpPr>
        <p:sp>
          <p:nvSpPr>
            <p:cNvPr id="21" name="Line 33"/>
            <p:cNvSpPr>
              <a:spLocks noChangeShapeType="1"/>
            </p:cNvSpPr>
            <p:nvPr/>
          </p:nvSpPr>
          <p:spPr bwMode="auto">
            <a:xfrm flipH="1" flipV="1">
              <a:off x="2730" y="2571"/>
              <a:ext cx="863"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2" name="Text Box 34"/>
            <p:cNvSpPr txBox="1">
              <a:spLocks noChangeArrowheads="1"/>
            </p:cNvSpPr>
            <p:nvPr/>
          </p:nvSpPr>
          <p:spPr bwMode="auto">
            <a:xfrm>
              <a:off x="2388" y="2451"/>
              <a:ext cx="291" cy="240"/>
            </a:xfrm>
            <a:prstGeom prst="rect">
              <a:avLst/>
            </a:prstGeom>
            <a:noFill/>
            <a:ln w="9525">
              <a:noFill/>
              <a:miter lim="800000"/>
              <a:headEnd/>
              <a:tailEnd/>
            </a:ln>
          </p:spPr>
          <p:txBody>
            <a:bodyPr lIns="0" tIns="0" rIns="0" bIns="0">
              <a:spAutoFit/>
            </a:bodyPr>
            <a:lstStyle/>
            <a:p>
              <a:pPr algn="r">
                <a:spcBef>
                  <a:spcPct val="50000"/>
                </a:spcBef>
              </a:pPr>
              <a:r>
                <a:rPr lang="en-US" sz="2500">
                  <a:latin typeface="Arial"/>
                  <a:cs typeface="Arial"/>
                </a:rPr>
                <a:t>$5</a:t>
              </a:r>
            </a:p>
          </p:txBody>
        </p:sp>
      </p:grpSp>
      <p:grpSp>
        <p:nvGrpSpPr>
          <p:cNvPr id="23" name="Group 51"/>
          <p:cNvGrpSpPr>
            <a:grpSpLocks/>
          </p:cNvGrpSpPr>
          <p:nvPr/>
        </p:nvGrpSpPr>
        <p:grpSpPr bwMode="auto">
          <a:xfrm>
            <a:off x="3092450" y="4708525"/>
            <a:ext cx="5534025" cy="473075"/>
            <a:chOff x="1909" y="2764"/>
            <a:chExt cx="3486" cy="298"/>
          </a:xfrm>
        </p:grpSpPr>
        <p:sp>
          <p:nvSpPr>
            <p:cNvPr id="24" name="Line 39"/>
            <p:cNvSpPr>
              <a:spLocks noChangeShapeType="1"/>
            </p:cNvSpPr>
            <p:nvPr/>
          </p:nvSpPr>
          <p:spPr bwMode="auto">
            <a:xfrm>
              <a:off x="2728" y="2915"/>
              <a:ext cx="2250" cy="0"/>
            </a:xfrm>
            <a:prstGeom prst="line">
              <a:avLst/>
            </a:prstGeom>
            <a:noFill/>
            <a:ln w="28575">
              <a:solidFill>
                <a:srgbClr val="CC0000"/>
              </a:solidFill>
              <a:round/>
              <a:headEnd/>
              <a:tailEnd/>
            </a:ln>
          </p:spPr>
          <p:txBody>
            <a:bodyPr/>
            <a:lstStyle/>
            <a:p>
              <a:endParaRPr lang="en-US">
                <a:latin typeface="Arial"/>
                <a:cs typeface="Arial"/>
              </a:endParaRPr>
            </a:p>
          </p:txBody>
        </p:sp>
        <p:sp>
          <p:nvSpPr>
            <p:cNvPr id="25" name="Text Box 40"/>
            <p:cNvSpPr txBox="1">
              <a:spLocks noChangeArrowheads="1"/>
            </p:cNvSpPr>
            <p:nvPr/>
          </p:nvSpPr>
          <p:spPr bwMode="auto">
            <a:xfrm>
              <a:off x="1909" y="2764"/>
              <a:ext cx="829"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a:latin typeface="Arial"/>
                  <a:cs typeface="Arial"/>
                </a:rPr>
                <a:t> = $3</a:t>
              </a:r>
              <a:endParaRPr lang="en-US" sz="2500" baseline="-25000">
                <a:latin typeface="Arial"/>
                <a:cs typeface="Arial"/>
              </a:endParaRPr>
            </a:p>
          </p:txBody>
        </p:sp>
        <p:sp>
          <p:nvSpPr>
            <p:cNvPr id="26" name="Text Box 41"/>
            <p:cNvSpPr txBox="1">
              <a:spLocks noChangeArrowheads="1"/>
            </p:cNvSpPr>
            <p:nvPr/>
          </p:nvSpPr>
          <p:spPr bwMode="auto">
            <a:xfrm>
              <a:off x="5012" y="2791"/>
              <a:ext cx="383"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MR</a:t>
              </a:r>
            </a:p>
          </p:txBody>
        </p:sp>
      </p:grpSp>
      <p:grpSp>
        <p:nvGrpSpPr>
          <p:cNvPr id="27" name="Group 42"/>
          <p:cNvGrpSpPr>
            <a:grpSpLocks/>
          </p:cNvGrpSpPr>
          <p:nvPr/>
        </p:nvGrpSpPr>
        <p:grpSpPr bwMode="auto">
          <a:xfrm>
            <a:off x="5549900" y="4329113"/>
            <a:ext cx="422275" cy="1892300"/>
            <a:chOff x="3455" y="2485"/>
            <a:chExt cx="266" cy="1192"/>
          </a:xfrm>
        </p:grpSpPr>
        <p:sp>
          <p:nvSpPr>
            <p:cNvPr id="28" name="Text Box 43"/>
            <p:cNvSpPr txBox="1">
              <a:spLocks noChangeArrowheads="1"/>
            </p:cNvSpPr>
            <p:nvPr/>
          </p:nvSpPr>
          <p:spPr bwMode="auto">
            <a:xfrm>
              <a:off x="3455" y="3437"/>
              <a:ext cx="266" cy="240"/>
            </a:xfrm>
            <a:prstGeom prst="rect">
              <a:avLst/>
            </a:prstGeom>
            <a:noFill/>
            <a:ln w="9525">
              <a:noFill/>
              <a:miter lim="800000"/>
              <a:headEnd/>
              <a:tailEnd/>
            </a:ln>
          </p:spPr>
          <p:txBody>
            <a:bodyPr lIns="0" tIns="0" rIns="0" bIns="0">
              <a:spAutoFit/>
            </a:bodyPr>
            <a:lstStyle/>
            <a:p>
              <a:pPr algn="ctr">
                <a:spcBef>
                  <a:spcPct val="50000"/>
                </a:spcBef>
              </a:pPr>
              <a:r>
                <a:rPr lang="en-US" sz="2500">
                  <a:latin typeface="Arial"/>
                  <a:cs typeface="Arial"/>
                </a:rPr>
                <a:t>30</a:t>
              </a:r>
              <a:endParaRPr lang="en-US" sz="2500" baseline="-25000">
                <a:latin typeface="Arial"/>
                <a:cs typeface="Arial"/>
              </a:endParaRPr>
            </a:p>
          </p:txBody>
        </p:sp>
        <p:sp>
          <p:nvSpPr>
            <p:cNvPr id="29" name="Line 44"/>
            <p:cNvSpPr>
              <a:spLocks noChangeShapeType="1"/>
            </p:cNvSpPr>
            <p:nvPr/>
          </p:nvSpPr>
          <p:spPr bwMode="auto">
            <a:xfrm>
              <a:off x="3593" y="2529"/>
              <a:ext cx="0" cy="90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 name="Oval 45"/>
            <p:cNvSpPr>
              <a:spLocks noChangeArrowheads="1"/>
            </p:cNvSpPr>
            <p:nvPr/>
          </p:nvSpPr>
          <p:spPr bwMode="auto">
            <a:xfrm>
              <a:off x="3549" y="283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1" name="Oval 46"/>
            <p:cNvSpPr>
              <a:spLocks noChangeArrowheads="1"/>
            </p:cNvSpPr>
            <p:nvPr/>
          </p:nvSpPr>
          <p:spPr bwMode="auto">
            <a:xfrm>
              <a:off x="3547" y="248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 name="Footer Placeholder 3"/>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3728" name="Slide Number Placeholder 73727"/>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Tree>
    <p:extLst>
      <p:ext uri="{BB962C8B-B14F-4D97-AF65-F5344CB8AC3E}">
        <p14:creationId xmlns:p14="http://schemas.microsoft.com/office/powerpoint/2010/main" val="310296356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normAutofit/>
          </a:bodyPr>
          <a:lstStyle/>
          <a:p>
            <a:pPr algn="l" eaLnBrk="1" hangingPunct="1">
              <a:defRPr/>
            </a:pPr>
            <a:r>
              <a:rPr lang="en-US" dirty="0">
                <a:solidFill>
                  <a:schemeClr val="accent6">
                    <a:lumMod val="50000"/>
                  </a:schemeClr>
                </a:solidFill>
              </a:rPr>
              <a:t>Active Learning 3		</a:t>
            </a:r>
            <a:r>
              <a:rPr lang="en-US" dirty="0" smtClean="0">
                <a:solidFill>
                  <a:srgbClr val="AE1221"/>
                </a:solidFill>
              </a:rPr>
              <a:t>Answers</a:t>
            </a:r>
            <a:endParaRPr lang="en-US" sz="4800" dirty="0" smtClean="0">
              <a:solidFill>
                <a:srgbClr val="CC9900"/>
              </a:solidFill>
              <a:cs typeface="Arial" charset="0"/>
            </a:endParaRPr>
          </a:p>
        </p:txBody>
      </p:sp>
      <p:grpSp>
        <p:nvGrpSpPr>
          <p:cNvPr id="6" name="Group 23"/>
          <p:cNvGrpSpPr>
            <a:grpSpLocks/>
          </p:cNvGrpSpPr>
          <p:nvPr/>
        </p:nvGrpSpPr>
        <p:grpSpPr bwMode="auto">
          <a:xfrm>
            <a:off x="4405313" y="4403725"/>
            <a:ext cx="1360487" cy="528638"/>
            <a:chOff x="2735" y="2534"/>
            <a:chExt cx="857" cy="333"/>
          </a:xfrm>
        </p:grpSpPr>
        <p:sp>
          <p:nvSpPr>
            <p:cNvPr id="7" name="Rectangle 24"/>
            <p:cNvSpPr>
              <a:spLocks noChangeArrowheads="1"/>
            </p:cNvSpPr>
            <p:nvPr/>
          </p:nvSpPr>
          <p:spPr bwMode="auto">
            <a:xfrm>
              <a:off x="2735" y="2534"/>
              <a:ext cx="857" cy="333"/>
            </a:xfrm>
            <a:prstGeom prst="rect">
              <a:avLst/>
            </a:prstGeom>
            <a:solidFill>
              <a:srgbClr val="FFCCCC"/>
            </a:solidFill>
            <a:ln w="9525">
              <a:noFill/>
              <a:miter lim="800000"/>
              <a:headEnd/>
              <a:tailEnd/>
            </a:ln>
          </p:spPr>
          <p:txBody>
            <a:bodyPr wrap="none" anchor="ctr"/>
            <a:lstStyle/>
            <a:p>
              <a:endParaRPr lang="en-US">
                <a:latin typeface="Arial"/>
                <a:cs typeface="Arial"/>
              </a:endParaRPr>
            </a:p>
          </p:txBody>
        </p:sp>
        <p:sp>
          <p:nvSpPr>
            <p:cNvPr id="8" name="Text Box 25"/>
            <p:cNvSpPr txBox="1">
              <a:spLocks noChangeArrowheads="1"/>
            </p:cNvSpPr>
            <p:nvPr/>
          </p:nvSpPr>
          <p:spPr bwMode="auto">
            <a:xfrm>
              <a:off x="2844" y="2548"/>
              <a:ext cx="604"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loss</a:t>
              </a:r>
              <a:endParaRPr lang="en-US" sz="2500" i="1">
                <a:latin typeface="Arial"/>
                <a:cs typeface="Arial"/>
              </a:endParaRPr>
            </a:p>
          </p:txBody>
        </p:sp>
      </p:grpSp>
      <p:grpSp>
        <p:nvGrpSpPr>
          <p:cNvPr id="9" name="Group 43"/>
          <p:cNvGrpSpPr>
            <a:grpSpLocks/>
          </p:cNvGrpSpPr>
          <p:nvPr/>
        </p:nvGrpSpPr>
        <p:grpSpPr bwMode="auto">
          <a:xfrm>
            <a:off x="3090863" y="4705350"/>
            <a:ext cx="5534025" cy="473075"/>
            <a:chOff x="1909" y="2764"/>
            <a:chExt cx="3486" cy="298"/>
          </a:xfrm>
        </p:grpSpPr>
        <p:sp>
          <p:nvSpPr>
            <p:cNvPr id="10" name="Line 27"/>
            <p:cNvSpPr>
              <a:spLocks noChangeShapeType="1"/>
            </p:cNvSpPr>
            <p:nvPr/>
          </p:nvSpPr>
          <p:spPr bwMode="auto">
            <a:xfrm>
              <a:off x="2728" y="2915"/>
              <a:ext cx="2250" cy="0"/>
            </a:xfrm>
            <a:prstGeom prst="line">
              <a:avLst/>
            </a:prstGeom>
            <a:noFill/>
            <a:ln w="28575">
              <a:solidFill>
                <a:srgbClr val="CC0000"/>
              </a:solidFill>
              <a:round/>
              <a:headEnd/>
              <a:tailEnd/>
            </a:ln>
          </p:spPr>
          <p:txBody>
            <a:bodyPr/>
            <a:lstStyle/>
            <a:p>
              <a:endParaRPr lang="en-US">
                <a:latin typeface="Arial"/>
                <a:cs typeface="Arial"/>
              </a:endParaRPr>
            </a:p>
          </p:txBody>
        </p:sp>
        <p:sp>
          <p:nvSpPr>
            <p:cNvPr id="11" name="Text Box 29"/>
            <p:cNvSpPr txBox="1">
              <a:spLocks noChangeArrowheads="1"/>
            </p:cNvSpPr>
            <p:nvPr/>
          </p:nvSpPr>
          <p:spPr bwMode="auto">
            <a:xfrm>
              <a:off x="5012" y="2791"/>
              <a:ext cx="383" cy="240"/>
            </a:xfrm>
            <a:prstGeom prst="rect">
              <a:avLst/>
            </a:prstGeom>
            <a:noFill/>
            <a:ln w="9525">
              <a:noFill/>
              <a:miter lim="800000"/>
              <a:headEnd/>
              <a:tailEnd/>
            </a:ln>
          </p:spPr>
          <p:txBody>
            <a:bodyPr lIns="0" tIns="0" rIns="0" bIns="0">
              <a:spAutoFit/>
            </a:bodyPr>
            <a:lstStyle/>
            <a:p>
              <a:pPr>
                <a:spcBef>
                  <a:spcPct val="50000"/>
                </a:spcBef>
              </a:pPr>
              <a:r>
                <a:rPr lang="en-US" sz="2500" i="1" dirty="0">
                  <a:solidFill>
                    <a:srgbClr val="B2B2B2"/>
                  </a:solidFill>
                  <a:latin typeface="Arial"/>
                  <a:cs typeface="Arial"/>
                </a:rPr>
                <a:t>MR</a:t>
              </a:r>
            </a:p>
          </p:txBody>
        </p:sp>
        <p:sp>
          <p:nvSpPr>
            <p:cNvPr id="12" name="Text Box 41"/>
            <p:cNvSpPr txBox="1">
              <a:spLocks noChangeArrowheads="1"/>
            </p:cNvSpPr>
            <p:nvPr/>
          </p:nvSpPr>
          <p:spPr bwMode="auto">
            <a:xfrm>
              <a:off x="1909" y="2764"/>
              <a:ext cx="829"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a:latin typeface="Arial"/>
                  <a:cs typeface="Arial"/>
                </a:rPr>
                <a:t> = $3</a:t>
              </a:r>
              <a:endParaRPr lang="en-US" sz="2500" baseline="-25000">
                <a:latin typeface="Arial"/>
                <a:cs typeface="Arial"/>
              </a:endParaRPr>
            </a:p>
          </p:txBody>
        </p:sp>
      </p:grpSp>
      <p:grpSp>
        <p:nvGrpSpPr>
          <p:cNvPr id="13" name="Group 7"/>
          <p:cNvGrpSpPr>
            <a:grpSpLocks/>
          </p:cNvGrpSpPr>
          <p:nvPr/>
        </p:nvGrpSpPr>
        <p:grpSpPr bwMode="auto">
          <a:xfrm>
            <a:off x="2714625" y="1938338"/>
            <a:ext cx="5916613" cy="4113212"/>
            <a:chOff x="1672" y="916"/>
            <a:chExt cx="3727" cy="2591"/>
          </a:xfrm>
        </p:grpSpPr>
        <p:grpSp>
          <p:nvGrpSpPr>
            <p:cNvPr id="14" name="Group 8"/>
            <p:cNvGrpSpPr>
              <a:grpSpLocks/>
            </p:cNvGrpSpPr>
            <p:nvPr/>
          </p:nvGrpSpPr>
          <p:grpSpPr bwMode="auto">
            <a:xfrm>
              <a:off x="2730" y="981"/>
              <a:ext cx="2357" cy="2385"/>
              <a:chOff x="1489" y="785"/>
              <a:chExt cx="3650" cy="2492"/>
            </a:xfrm>
          </p:grpSpPr>
          <p:sp>
            <p:nvSpPr>
              <p:cNvPr id="17" name="Line 9"/>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8" name="Line 10"/>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5" name="Text Box 11"/>
            <p:cNvSpPr txBox="1">
              <a:spLocks noChangeArrowheads="1"/>
            </p:cNvSpPr>
            <p:nvPr/>
          </p:nvSpPr>
          <p:spPr bwMode="auto">
            <a:xfrm>
              <a:off x="5061" y="3209"/>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16" name="Text Box 12"/>
            <p:cNvSpPr txBox="1">
              <a:spLocks noChangeArrowheads="1"/>
            </p:cNvSpPr>
            <p:nvPr/>
          </p:nvSpPr>
          <p:spPr bwMode="auto">
            <a:xfrm>
              <a:off x="1672" y="916"/>
              <a:ext cx="1054"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Costs, </a:t>
              </a:r>
              <a:r>
                <a:rPr lang="en-US" sz="2400" b="1" i="1">
                  <a:latin typeface="Arial"/>
                  <a:cs typeface="Arial"/>
                </a:rPr>
                <a:t>P</a:t>
              </a:r>
            </a:p>
          </p:txBody>
        </p:sp>
      </p:grpSp>
      <p:grpSp>
        <p:nvGrpSpPr>
          <p:cNvPr id="19" name="Group 13"/>
          <p:cNvGrpSpPr>
            <a:grpSpLocks/>
          </p:cNvGrpSpPr>
          <p:nvPr/>
        </p:nvGrpSpPr>
        <p:grpSpPr bwMode="auto">
          <a:xfrm>
            <a:off x="5199063" y="2493963"/>
            <a:ext cx="2676525" cy="3181350"/>
            <a:chOff x="3237" y="1266"/>
            <a:chExt cx="1686" cy="2004"/>
          </a:xfrm>
        </p:grpSpPr>
        <p:sp>
          <p:nvSpPr>
            <p:cNvPr id="20" name="Line 14"/>
            <p:cNvSpPr>
              <a:spLocks noChangeShapeType="1"/>
            </p:cNvSpPr>
            <p:nvPr/>
          </p:nvSpPr>
          <p:spPr bwMode="auto">
            <a:xfrm flipV="1">
              <a:off x="3237" y="1498"/>
              <a:ext cx="1346" cy="1772"/>
            </a:xfrm>
            <a:prstGeom prst="line">
              <a:avLst/>
            </a:prstGeom>
            <a:noFill/>
            <a:ln w="38100">
              <a:solidFill>
                <a:srgbClr val="333399"/>
              </a:solidFill>
              <a:round/>
              <a:headEnd/>
              <a:tailEnd/>
            </a:ln>
          </p:spPr>
          <p:txBody>
            <a:bodyPr/>
            <a:lstStyle/>
            <a:p>
              <a:endParaRPr lang="en-US">
                <a:latin typeface="Arial"/>
                <a:cs typeface="Arial"/>
              </a:endParaRPr>
            </a:p>
          </p:txBody>
        </p:sp>
        <p:sp>
          <p:nvSpPr>
            <p:cNvPr id="21" name="Text Box 15"/>
            <p:cNvSpPr txBox="1">
              <a:spLocks noChangeArrowheads="1"/>
            </p:cNvSpPr>
            <p:nvPr/>
          </p:nvSpPr>
          <p:spPr bwMode="auto">
            <a:xfrm>
              <a:off x="4540" y="1266"/>
              <a:ext cx="383"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MC</a:t>
              </a:r>
            </a:p>
          </p:txBody>
        </p:sp>
      </p:grpSp>
      <p:grpSp>
        <p:nvGrpSpPr>
          <p:cNvPr id="22" name="Group 16"/>
          <p:cNvGrpSpPr>
            <a:grpSpLocks/>
          </p:cNvGrpSpPr>
          <p:nvPr/>
        </p:nvGrpSpPr>
        <p:grpSpPr bwMode="auto">
          <a:xfrm>
            <a:off x="4703763" y="2906713"/>
            <a:ext cx="3851275" cy="1516062"/>
            <a:chOff x="2925" y="1526"/>
            <a:chExt cx="2426" cy="955"/>
          </a:xfrm>
        </p:grpSpPr>
        <p:sp>
          <p:nvSpPr>
            <p:cNvPr id="23" name="Arc 17"/>
            <p:cNvSpPr>
              <a:spLocks/>
            </p:cNvSpPr>
            <p:nvPr/>
          </p:nvSpPr>
          <p:spPr bwMode="auto">
            <a:xfrm flipH="1" flipV="1">
              <a:off x="2925" y="1526"/>
              <a:ext cx="1929" cy="955"/>
            </a:xfrm>
            <a:custGeom>
              <a:avLst/>
              <a:gdLst>
                <a:gd name="T0" fmla="*/ 0 w 32505"/>
                <a:gd name="T1" fmla="*/ 0 h 21600"/>
                <a:gd name="T2" fmla="*/ 0 w 32505"/>
                <a:gd name="T3" fmla="*/ 0 h 21600"/>
                <a:gd name="T4" fmla="*/ 0 w 32505"/>
                <a:gd name="T5" fmla="*/ 0 h 21600"/>
                <a:gd name="T6" fmla="*/ 0 60000 65536"/>
                <a:gd name="T7" fmla="*/ 0 60000 65536"/>
                <a:gd name="T8" fmla="*/ 0 60000 65536"/>
                <a:gd name="T9" fmla="*/ 0 w 32505"/>
                <a:gd name="T10" fmla="*/ 0 h 21600"/>
                <a:gd name="T11" fmla="*/ 32505 w 32505"/>
                <a:gd name="T12" fmla="*/ 21600 h 21600"/>
              </a:gdLst>
              <a:ahLst/>
              <a:cxnLst>
                <a:cxn ang="T6">
                  <a:pos x="T0" y="T1"/>
                </a:cxn>
                <a:cxn ang="T7">
                  <a:pos x="T2" y="T3"/>
                </a:cxn>
                <a:cxn ang="T8">
                  <a:pos x="T4" y="T5"/>
                </a:cxn>
              </a:cxnLst>
              <a:rect l="T9" t="T10" r="T11" b="T12"/>
              <a:pathLst>
                <a:path w="32505" h="21600" fill="none" extrusionOk="0">
                  <a:moveTo>
                    <a:pt x="0" y="8530"/>
                  </a:moveTo>
                  <a:cubicBezTo>
                    <a:pt x="4084" y="3155"/>
                    <a:pt x="10446" y="-1"/>
                    <a:pt x="17197" y="0"/>
                  </a:cubicBezTo>
                  <a:cubicBezTo>
                    <a:pt x="22942" y="0"/>
                    <a:pt x="28451" y="2289"/>
                    <a:pt x="32504" y="6361"/>
                  </a:cubicBezTo>
                </a:path>
                <a:path w="32505" h="21600" stroke="0" extrusionOk="0">
                  <a:moveTo>
                    <a:pt x="0" y="8530"/>
                  </a:moveTo>
                  <a:cubicBezTo>
                    <a:pt x="4084" y="3155"/>
                    <a:pt x="10446" y="-1"/>
                    <a:pt x="17197" y="0"/>
                  </a:cubicBezTo>
                  <a:cubicBezTo>
                    <a:pt x="22942" y="0"/>
                    <a:pt x="28451" y="2289"/>
                    <a:pt x="32504" y="6361"/>
                  </a:cubicBezTo>
                  <a:lnTo>
                    <a:pt x="17197" y="21600"/>
                  </a:lnTo>
                  <a:close/>
                </a:path>
              </a:pathLst>
            </a:custGeom>
            <a:noFill/>
            <a:ln w="38100">
              <a:solidFill>
                <a:srgbClr val="333399"/>
              </a:solidFill>
              <a:round/>
              <a:headEnd/>
              <a:tailEnd/>
            </a:ln>
          </p:spPr>
          <p:txBody>
            <a:bodyPr rot="10800000" wrap="none" anchor="ctr"/>
            <a:lstStyle/>
            <a:p>
              <a:endParaRPr lang="en-US">
                <a:latin typeface="Arial"/>
                <a:cs typeface="Arial"/>
              </a:endParaRPr>
            </a:p>
          </p:txBody>
        </p:sp>
        <p:sp>
          <p:nvSpPr>
            <p:cNvPr id="24" name="Text Box 18"/>
            <p:cNvSpPr txBox="1">
              <a:spLocks noChangeArrowheads="1"/>
            </p:cNvSpPr>
            <p:nvPr/>
          </p:nvSpPr>
          <p:spPr bwMode="auto">
            <a:xfrm>
              <a:off x="4886" y="1894"/>
              <a:ext cx="465"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ATC</a:t>
              </a:r>
            </a:p>
          </p:txBody>
        </p:sp>
      </p:grpSp>
      <p:sp>
        <p:nvSpPr>
          <p:cNvPr id="25" name="Rectangle 19"/>
          <p:cNvSpPr>
            <a:spLocks noChangeArrowheads="1"/>
          </p:cNvSpPr>
          <p:nvPr/>
        </p:nvSpPr>
        <p:spPr bwMode="auto">
          <a:xfrm>
            <a:off x="4927600" y="1428750"/>
            <a:ext cx="3135313" cy="482600"/>
          </a:xfrm>
          <a:prstGeom prst="rect">
            <a:avLst/>
          </a:prstGeom>
          <a:noFill/>
          <a:ln w="9525">
            <a:noFill/>
            <a:miter lim="800000"/>
            <a:headEnd/>
            <a:tailEnd/>
          </a:ln>
        </p:spPr>
        <p:txBody>
          <a:bodyPr/>
          <a:lstStyle/>
          <a:p>
            <a:pPr algn="ctr">
              <a:lnSpc>
                <a:spcPct val="105000"/>
              </a:lnSpc>
              <a:spcBef>
                <a:spcPct val="45000"/>
              </a:spcBef>
              <a:buClr>
                <a:srgbClr val="669900"/>
              </a:buClr>
              <a:buSzPct val="120000"/>
              <a:buFont typeface="Wingdings" pitchFamily="2" charset="2"/>
              <a:buNone/>
            </a:pPr>
            <a:r>
              <a:rPr lang="en-US" sz="2400" u="sng">
                <a:latin typeface="Arial"/>
                <a:cs typeface="Arial"/>
              </a:rPr>
              <a:t>A competitive firm</a:t>
            </a:r>
          </a:p>
        </p:txBody>
      </p:sp>
      <p:sp>
        <p:nvSpPr>
          <p:cNvPr id="26" name="Text Box 35"/>
          <p:cNvSpPr txBox="1">
            <a:spLocks noChangeArrowheads="1"/>
          </p:cNvSpPr>
          <p:nvPr/>
        </p:nvSpPr>
        <p:spPr bwMode="auto">
          <a:xfrm>
            <a:off x="6092825" y="4445000"/>
            <a:ext cx="2532063" cy="457200"/>
          </a:xfrm>
          <a:prstGeom prst="rect">
            <a:avLst/>
          </a:prstGeom>
          <a:noFill/>
          <a:ln w="9525">
            <a:noFill/>
            <a:miter lim="800000"/>
            <a:headEnd/>
            <a:tailEnd/>
          </a:ln>
        </p:spPr>
        <p:txBody>
          <a:bodyPr>
            <a:spAutoFit/>
          </a:bodyPr>
          <a:lstStyle/>
          <a:p>
            <a:pPr>
              <a:spcBef>
                <a:spcPct val="50000"/>
              </a:spcBef>
            </a:pPr>
            <a:r>
              <a:rPr lang="en-US" sz="2400">
                <a:latin typeface="Arial"/>
                <a:cs typeface="Arial"/>
              </a:rPr>
              <a:t>loss per unit = $2</a:t>
            </a:r>
            <a:endParaRPr lang="en-US" sz="2400" i="1">
              <a:latin typeface="Arial"/>
              <a:cs typeface="Arial"/>
            </a:endParaRPr>
          </a:p>
        </p:txBody>
      </p:sp>
      <p:sp>
        <p:nvSpPr>
          <p:cNvPr id="27" name="AutoShape 36"/>
          <p:cNvSpPr>
            <a:spLocks/>
          </p:cNvSpPr>
          <p:nvPr/>
        </p:nvSpPr>
        <p:spPr bwMode="auto">
          <a:xfrm flipH="1">
            <a:off x="5854700" y="4421188"/>
            <a:ext cx="273050" cy="508000"/>
          </a:xfrm>
          <a:prstGeom prst="leftBrace">
            <a:avLst>
              <a:gd name="adj1" fmla="val 34953"/>
              <a:gd name="adj2" fmla="val 50000"/>
            </a:avLst>
          </a:prstGeom>
          <a:noFill/>
          <a:ln w="28575">
            <a:solidFill>
              <a:srgbClr val="FF0000"/>
            </a:solidFill>
            <a:round/>
            <a:headEnd/>
            <a:tailEnd/>
          </a:ln>
        </p:spPr>
        <p:txBody>
          <a:bodyPr wrap="none" anchor="ctr"/>
          <a:lstStyle/>
          <a:p>
            <a:endParaRPr lang="en-US">
              <a:latin typeface="Arial"/>
              <a:cs typeface="Arial"/>
            </a:endParaRPr>
          </a:p>
        </p:txBody>
      </p:sp>
      <p:sp>
        <p:nvSpPr>
          <p:cNvPr id="28" name="Text Box 39"/>
          <p:cNvSpPr txBox="1">
            <a:spLocks noChangeArrowheads="1"/>
          </p:cNvSpPr>
          <p:nvPr/>
        </p:nvSpPr>
        <p:spPr bwMode="auto">
          <a:xfrm>
            <a:off x="939800" y="2505075"/>
            <a:ext cx="2574925" cy="1708150"/>
          </a:xfrm>
          <a:prstGeom prst="rect">
            <a:avLst/>
          </a:prstGeom>
          <a:solidFill>
            <a:schemeClr val="bg1"/>
          </a:solidFill>
          <a:ln w="9525">
            <a:solidFill>
              <a:schemeClr val="tx1"/>
            </a:solidFill>
            <a:miter lim="800000"/>
            <a:headEnd/>
            <a:tailEnd/>
          </a:ln>
        </p:spPr>
        <p:txBody>
          <a:bodyPr>
            <a:spAutoFit/>
          </a:bodyPr>
          <a:lstStyle/>
          <a:p>
            <a:pPr marL="117475" indent="-117475">
              <a:lnSpc>
                <a:spcPct val="110000"/>
              </a:lnSpc>
              <a:spcBef>
                <a:spcPct val="10000"/>
              </a:spcBef>
            </a:pPr>
            <a:r>
              <a:rPr lang="en-US" sz="2400">
                <a:latin typeface="Arial"/>
                <a:cs typeface="Arial"/>
              </a:rPr>
              <a:t>Total loss </a:t>
            </a:r>
            <a:br>
              <a:rPr lang="en-US" sz="2400">
                <a:latin typeface="Arial"/>
                <a:cs typeface="Arial"/>
              </a:rPr>
            </a:br>
            <a:r>
              <a:rPr lang="en-US" sz="2400">
                <a:latin typeface="Arial"/>
                <a:cs typeface="Arial"/>
              </a:rPr>
              <a:t>= (</a:t>
            </a:r>
            <a:r>
              <a:rPr lang="en-US" sz="2400" i="1">
                <a:latin typeface="Arial"/>
                <a:cs typeface="Arial"/>
              </a:rPr>
              <a:t>ATC</a:t>
            </a:r>
            <a:r>
              <a:rPr lang="en-US" sz="2400">
                <a:latin typeface="Arial"/>
                <a:cs typeface="Arial"/>
              </a:rPr>
              <a:t> – </a:t>
            </a:r>
            <a:r>
              <a:rPr lang="en-US" sz="2400" b="1" i="1">
                <a:latin typeface="Arial"/>
                <a:cs typeface="Arial"/>
              </a:rPr>
              <a:t>P</a:t>
            </a:r>
            <a:r>
              <a:rPr lang="en-US" sz="2400">
                <a:latin typeface="Arial"/>
                <a:cs typeface="Arial"/>
              </a:rPr>
              <a:t>) x </a:t>
            </a:r>
            <a:r>
              <a:rPr lang="en-US" sz="2400" b="1" i="1">
                <a:latin typeface="Arial"/>
                <a:cs typeface="Arial"/>
              </a:rPr>
              <a:t>Q</a:t>
            </a:r>
            <a:r>
              <a:rPr lang="en-US" sz="2400">
                <a:latin typeface="Arial"/>
                <a:cs typeface="Arial"/>
              </a:rPr>
              <a:t> = $2 x 30</a:t>
            </a:r>
            <a:br>
              <a:rPr lang="en-US" sz="2400">
                <a:latin typeface="Arial"/>
                <a:cs typeface="Arial"/>
              </a:rPr>
            </a:br>
            <a:r>
              <a:rPr lang="en-US" sz="2400">
                <a:latin typeface="Arial"/>
                <a:cs typeface="Arial"/>
              </a:rPr>
              <a:t>= $60</a:t>
            </a:r>
          </a:p>
        </p:txBody>
      </p:sp>
      <p:grpSp>
        <p:nvGrpSpPr>
          <p:cNvPr id="29" name="Group 42"/>
          <p:cNvGrpSpPr>
            <a:grpSpLocks/>
          </p:cNvGrpSpPr>
          <p:nvPr/>
        </p:nvGrpSpPr>
        <p:grpSpPr bwMode="auto">
          <a:xfrm>
            <a:off x="3851275" y="4208463"/>
            <a:ext cx="1912938" cy="381000"/>
            <a:chOff x="2388" y="2451"/>
            <a:chExt cx="1205" cy="240"/>
          </a:xfrm>
        </p:grpSpPr>
        <p:sp>
          <p:nvSpPr>
            <p:cNvPr id="30" name="Line 21"/>
            <p:cNvSpPr>
              <a:spLocks noChangeShapeType="1"/>
            </p:cNvSpPr>
            <p:nvPr/>
          </p:nvSpPr>
          <p:spPr bwMode="auto">
            <a:xfrm flipH="1" flipV="1">
              <a:off x="2730" y="2571"/>
              <a:ext cx="863"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1" name="Text Box 40"/>
            <p:cNvSpPr txBox="1">
              <a:spLocks noChangeArrowheads="1"/>
            </p:cNvSpPr>
            <p:nvPr/>
          </p:nvSpPr>
          <p:spPr bwMode="auto">
            <a:xfrm>
              <a:off x="2388" y="2451"/>
              <a:ext cx="291" cy="240"/>
            </a:xfrm>
            <a:prstGeom prst="rect">
              <a:avLst/>
            </a:prstGeom>
            <a:noFill/>
            <a:ln w="9525">
              <a:noFill/>
              <a:miter lim="800000"/>
              <a:headEnd/>
              <a:tailEnd/>
            </a:ln>
          </p:spPr>
          <p:txBody>
            <a:bodyPr lIns="0" tIns="0" rIns="0" bIns="0">
              <a:spAutoFit/>
            </a:bodyPr>
            <a:lstStyle/>
            <a:p>
              <a:pPr algn="r">
                <a:spcBef>
                  <a:spcPct val="50000"/>
                </a:spcBef>
              </a:pPr>
              <a:r>
                <a:rPr lang="en-US" sz="2500">
                  <a:latin typeface="Arial"/>
                  <a:cs typeface="Arial"/>
                </a:rPr>
                <a:t>$5</a:t>
              </a:r>
            </a:p>
          </p:txBody>
        </p:sp>
      </p:grpSp>
      <p:grpSp>
        <p:nvGrpSpPr>
          <p:cNvPr id="32" name="Group 30"/>
          <p:cNvGrpSpPr>
            <a:grpSpLocks/>
          </p:cNvGrpSpPr>
          <p:nvPr/>
        </p:nvGrpSpPr>
        <p:grpSpPr bwMode="auto">
          <a:xfrm>
            <a:off x="5548313" y="4325938"/>
            <a:ext cx="422275" cy="1892300"/>
            <a:chOff x="3455" y="2485"/>
            <a:chExt cx="266" cy="1192"/>
          </a:xfrm>
        </p:grpSpPr>
        <p:sp>
          <p:nvSpPr>
            <p:cNvPr id="33" name="Text Box 31"/>
            <p:cNvSpPr txBox="1">
              <a:spLocks noChangeArrowheads="1"/>
            </p:cNvSpPr>
            <p:nvPr/>
          </p:nvSpPr>
          <p:spPr bwMode="auto">
            <a:xfrm>
              <a:off x="3455" y="3437"/>
              <a:ext cx="266" cy="240"/>
            </a:xfrm>
            <a:prstGeom prst="rect">
              <a:avLst/>
            </a:prstGeom>
            <a:noFill/>
            <a:ln w="9525">
              <a:noFill/>
              <a:miter lim="800000"/>
              <a:headEnd/>
              <a:tailEnd/>
            </a:ln>
          </p:spPr>
          <p:txBody>
            <a:bodyPr lIns="0" tIns="0" rIns="0" bIns="0">
              <a:spAutoFit/>
            </a:bodyPr>
            <a:lstStyle/>
            <a:p>
              <a:pPr algn="ctr">
                <a:spcBef>
                  <a:spcPct val="50000"/>
                </a:spcBef>
              </a:pPr>
              <a:r>
                <a:rPr lang="en-US" sz="2500">
                  <a:latin typeface="Arial"/>
                  <a:cs typeface="Arial"/>
                </a:rPr>
                <a:t>30</a:t>
              </a:r>
              <a:endParaRPr lang="en-US" sz="2500" baseline="-25000">
                <a:latin typeface="Arial"/>
                <a:cs typeface="Arial"/>
              </a:endParaRPr>
            </a:p>
          </p:txBody>
        </p:sp>
        <p:sp>
          <p:nvSpPr>
            <p:cNvPr id="34" name="Line 32"/>
            <p:cNvSpPr>
              <a:spLocks noChangeShapeType="1"/>
            </p:cNvSpPr>
            <p:nvPr/>
          </p:nvSpPr>
          <p:spPr bwMode="auto">
            <a:xfrm>
              <a:off x="3593" y="2529"/>
              <a:ext cx="0" cy="90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5" name="Oval 33"/>
            <p:cNvSpPr>
              <a:spLocks noChangeArrowheads="1"/>
            </p:cNvSpPr>
            <p:nvPr/>
          </p:nvSpPr>
          <p:spPr bwMode="auto">
            <a:xfrm>
              <a:off x="3549" y="283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6" name="Oval 34"/>
            <p:cNvSpPr>
              <a:spLocks noChangeArrowheads="1"/>
            </p:cNvSpPr>
            <p:nvPr/>
          </p:nvSpPr>
          <p:spPr bwMode="auto">
            <a:xfrm>
              <a:off x="3547" y="248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 name="Footer Placeholder 3"/>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3728" name="Slide Number Placeholder 73727"/>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Tree>
    <p:extLst>
      <p:ext uri="{BB962C8B-B14F-4D97-AF65-F5344CB8AC3E}">
        <p14:creationId xmlns:p14="http://schemas.microsoft.com/office/powerpoint/2010/main" val="4265416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Supply:  Assumptions</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All </a:t>
            </a:r>
            <a:r>
              <a:rPr lang="en-US" dirty="0"/>
              <a:t>existing firms and potential entrants have identical costs.</a:t>
            </a:r>
          </a:p>
          <a:p>
            <a:pPr marL="514350" indent="-514350">
              <a:buFont typeface="+mj-lt"/>
              <a:buAutoNum type="arabicPeriod"/>
            </a:pPr>
            <a:r>
              <a:rPr lang="en-US" dirty="0" smtClean="0"/>
              <a:t>Each </a:t>
            </a:r>
            <a:r>
              <a:rPr lang="en-US" dirty="0"/>
              <a:t>firm’s costs do not change as other firms enter or exit the market.</a:t>
            </a:r>
          </a:p>
          <a:p>
            <a:pPr marL="514350" indent="-514350">
              <a:buFont typeface="+mj-lt"/>
              <a:buAutoNum type="arabicPeriod"/>
            </a:pPr>
            <a:r>
              <a:rPr lang="en-US" dirty="0" smtClean="0"/>
              <a:t>The </a:t>
            </a:r>
            <a:r>
              <a:rPr lang="en-US" dirty="0"/>
              <a:t>number of firms in the market is </a:t>
            </a:r>
            <a:endParaRPr lang="en-US" dirty="0" smtClean="0"/>
          </a:p>
          <a:p>
            <a:pPr lvl="1"/>
            <a:r>
              <a:rPr lang="en-US" dirty="0" smtClean="0"/>
              <a:t>fixed </a:t>
            </a:r>
            <a:r>
              <a:rPr lang="en-US" dirty="0"/>
              <a:t>in the short run </a:t>
            </a:r>
            <a:r>
              <a:rPr lang="en-US" dirty="0" smtClean="0"/>
              <a:t>(</a:t>
            </a:r>
            <a:r>
              <a:rPr lang="en-US" dirty="0"/>
              <a:t>due to fixed costs)</a:t>
            </a:r>
          </a:p>
          <a:p>
            <a:pPr lvl="1"/>
            <a:r>
              <a:rPr lang="en-US" dirty="0"/>
              <a:t>variable in the long run </a:t>
            </a:r>
            <a:r>
              <a:rPr lang="en-US" dirty="0" smtClean="0"/>
              <a:t>(</a:t>
            </a:r>
            <a:r>
              <a:rPr lang="en-US" dirty="0"/>
              <a:t>due to free entry and exit)</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307122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SR Market Supply Curve</a:t>
            </a:r>
          </a:p>
        </p:txBody>
      </p:sp>
      <p:sp>
        <p:nvSpPr>
          <p:cNvPr id="3" name="Content Placeholder 2"/>
          <p:cNvSpPr>
            <a:spLocks noGrp="1"/>
          </p:cNvSpPr>
          <p:nvPr>
            <p:ph idx="1"/>
          </p:nvPr>
        </p:nvSpPr>
        <p:spPr/>
        <p:txBody>
          <a:bodyPr/>
          <a:lstStyle/>
          <a:p>
            <a:r>
              <a:rPr lang="en-US" dirty="0"/>
              <a:t>As long as P ≥ </a:t>
            </a:r>
            <a:r>
              <a:rPr lang="en-US" dirty="0" smtClean="0"/>
              <a:t>AVC</a:t>
            </a:r>
          </a:p>
          <a:p>
            <a:pPr lvl="1"/>
            <a:r>
              <a:rPr lang="en-US" dirty="0" smtClean="0"/>
              <a:t>Each </a:t>
            </a:r>
            <a:r>
              <a:rPr lang="en-US" dirty="0"/>
              <a:t>firm will produce its profit-maximizing quantity, where MR = MC. </a:t>
            </a:r>
          </a:p>
          <a:p>
            <a:r>
              <a:rPr lang="en-US" dirty="0"/>
              <a:t>Recall from Chapter 4:  </a:t>
            </a:r>
            <a:endParaRPr lang="en-US" dirty="0" smtClean="0"/>
          </a:p>
          <a:p>
            <a:pPr lvl="1"/>
            <a:r>
              <a:rPr lang="en-US" dirty="0" smtClean="0"/>
              <a:t>At </a:t>
            </a:r>
            <a:r>
              <a:rPr lang="en-US" dirty="0"/>
              <a:t>each price, the market quantity supplied is </a:t>
            </a:r>
            <a:r>
              <a:rPr lang="en-US" dirty="0" smtClean="0"/>
              <a:t>the </a:t>
            </a:r>
            <a:r>
              <a:rPr lang="en-US" dirty="0"/>
              <a:t>sum of quantities supplied by all firms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6941339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fontScale="90000"/>
          </a:bodyPr>
          <a:lstStyle/>
          <a:p>
            <a:pPr algn="ctr" eaLnBrk="1" hangingPunct="1"/>
            <a:r>
              <a:rPr lang="en-US" dirty="0" smtClean="0"/>
              <a:t>The SR Market Supply Curve</a:t>
            </a:r>
          </a:p>
        </p:txBody>
      </p:sp>
      <p:sp>
        <p:nvSpPr>
          <p:cNvPr id="23" name="Text Placeholder 22"/>
          <p:cNvSpPr>
            <a:spLocks noGrp="1"/>
          </p:cNvSpPr>
          <p:nvPr>
            <p:ph type="body" sz="quarter" idx="12"/>
          </p:nvPr>
        </p:nvSpPr>
        <p:spPr>
          <a:xfrm>
            <a:off x="246063" y="762000"/>
            <a:ext cx="8555037" cy="1384300"/>
          </a:xfrm>
        </p:spPr>
        <p:txBody>
          <a:bodyPr/>
          <a:lstStyle/>
          <a:p>
            <a:pPr>
              <a:spcBef>
                <a:spcPct val="30000"/>
              </a:spcBef>
            </a:pPr>
            <a:r>
              <a:rPr lang="en-US" sz="2800" dirty="0">
                <a:cs typeface="Arial"/>
              </a:rPr>
              <a:t>Example:  1000 identical firms</a:t>
            </a:r>
          </a:p>
          <a:p>
            <a:pPr>
              <a:spcBef>
                <a:spcPct val="30000"/>
              </a:spcBef>
            </a:pPr>
            <a:r>
              <a:rPr lang="en-US" sz="2800" dirty="0">
                <a:cs typeface="Arial"/>
              </a:rPr>
              <a:t>At each </a:t>
            </a:r>
            <a:r>
              <a:rPr lang="en-US" sz="2800" b="1" i="1" dirty="0">
                <a:cs typeface="Arial"/>
              </a:rPr>
              <a:t>P</a:t>
            </a:r>
            <a:r>
              <a:rPr lang="en-US" sz="2800" dirty="0">
                <a:cs typeface="Arial"/>
              </a:rPr>
              <a:t>,  market </a:t>
            </a:r>
            <a:r>
              <a:rPr lang="en-US" sz="2800" b="1" i="1" dirty="0">
                <a:cs typeface="Arial"/>
              </a:rPr>
              <a:t>Q</a:t>
            </a:r>
            <a:r>
              <a:rPr lang="en-US" sz="2800" b="1" baseline="30000" dirty="0">
                <a:cs typeface="Arial"/>
              </a:rPr>
              <a:t>s</a:t>
            </a:r>
            <a:r>
              <a:rPr lang="en-US" sz="2800" dirty="0">
                <a:cs typeface="Arial"/>
              </a:rPr>
              <a:t>  =  1000 x (one firm’s </a:t>
            </a:r>
            <a:r>
              <a:rPr lang="en-US" sz="2800" b="1" i="1" dirty="0">
                <a:cs typeface="Arial"/>
              </a:rPr>
              <a:t>Q</a:t>
            </a:r>
            <a:r>
              <a:rPr lang="en-US" sz="2800" b="1" baseline="30000" dirty="0">
                <a:cs typeface="Arial"/>
              </a:rPr>
              <a:t>s</a:t>
            </a:r>
            <a:r>
              <a:rPr lang="en-US" sz="2800" dirty="0">
                <a:cs typeface="Arial"/>
              </a:rPr>
              <a:t>)</a:t>
            </a:r>
          </a:p>
          <a:p>
            <a:endParaRPr lang="en-US" sz="2800" dirty="0"/>
          </a:p>
        </p:txBody>
      </p:sp>
      <p:grpSp>
        <p:nvGrpSpPr>
          <p:cNvPr id="2" name="Group 3"/>
          <p:cNvGrpSpPr>
            <a:grpSpLocks/>
          </p:cNvGrpSpPr>
          <p:nvPr/>
        </p:nvGrpSpPr>
        <p:grpSpPr bwMode="auto">
          <a:xfrm>
            <a:off x="1339850" y="2625725"/>
            <a:ext cx="1952625" cy="2203450"/>
            <a:chOff x="837" y="2095"/>
            <a:chExt cx="1230" cy="1388"/>
          </a:xfrm>
        </p:grpSpPr>
        <p:sp>
          <p:nvSpPr>
            <p:cNvPr id="30797" name="Line 4"/>
            <p:cNvSpPr>
              <a:spLocks noChangeShapeType="1"/>
            </p:cNvSpPr>
            <p:nvPr/>
          </p:nvSpPr>
          <p:spPr bwMode="auto">
            <a:xfrm flipV="1">
              <a:off x="837" y="2293"/>
              <a:ext cx="944" cy="1190"/>
            </a:xfrm>
            <a:prstGeom prst="line">
              <a:avLst/>
            </a:prstGeom>
            <a:noFill/>
            <a:ln w="38100">
              <a:solidFill>
                <a:srgbClr val="333399"/>
              </a:solidFill>
              <a:round/>
              <a:headEnd/>
              <a:tailEnd/>
            </a:ln>
          </p:spPr>
          <p:txBody>
            <a:bodyPr/>
            <a:lstStyle/>
            <a:p>
              <a:endParaRPr lang="en-US">
                <a:latin typeface="Arial"/>
                <a:cs typeface="Arial"/>
              </a:endParaRPr>
            </a:p>
          </p:txBody>
        </p:sp>
        <p:sp>
          <p:nvSpPr>
            <p:cNvPr id="30798" name="Text Box 5"/>
            <p:cNvSpPr txBox="1">
              <a:spLocks noChangeArrowheads="1"/>
            </p:cNvSpPr>
            <p:nvPr/>
          </p:nvSpPr>
          <p:spPr bwMode="auto">
            <a:xfrm>
              <a:off x="1684" y="2095"/>
              <a:ext cx="383"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MC</a:t>
              </a:r>
            </a:p>
          </p:txBody>
        </p:sp>
      </p:grpSp>
      <p:grpSp>
        <p:nvGrpSpPr>
          <p:cNvPr id="3" name="Group 6"/>
          <p:cNvGrpSpPr>
            <a:grpSpLocks/>
          </p:cNvGrpSpPr>
          <p:nvPr/>
        </p:nvGrpSpPr>
        <p:grpSpPr bwMode="auto">
          <a:xfrm>
            <a:off x="244475" y="3678238"/>
            <a:ext cx="3544888" cy="457200"/>
            <a:chOff x="147" y="2365"/>
            <a:chExt cx="2233" cy="288"/>
          </a:xfrm>
        </p:grpSpPr>
        <p:sp>
          <p:nvSpPr>
            <p:cNvPr id="30795" name="Line 7"/>
            <p:cNvSpPr>
              <a:spLocks noChangeShapeType="1"/>
            </p:cNvSpPr>
            <p:nvPr/>
          </p:nvSpPr>
          <p:spPr bwMode="auto">
            <a:xfrm>
              <a:off x="552" y="2516"/>
              <a:ext cx="1828" cy="0"/>
            </a:xfrm>
            <a:prstGeom prst="line">
              <a:avLst/>
            </a:prstGeom>
            <a:noFill/>
            <a:ln w="28575">
              <a:solidFill>
                <a:srgbClr val="A50021"/>
              </a:solidFill>
              <a:round/>
              <a:headEnd/>
              <a:tailEnd/>
            </a:ln>
          </p:spPr>
          <p:txBody>
            <a:bodyPr/>
            <a:lstStyle/>
            <a:p>
              <a:endParaRPr lang="en-US">
                <a:latin typeface="Arial"/>
                <a:cs typeface="Arial"/>
              </a:endParaRPr>
            </a:p>
          </p:txBody>
        </p:sp>
        <p:sp>
          <p:nvSpPr>
            <p:cNvPr id="30796" name="Text Box 8"/>
            <p:cNvSpPr txBox="1">
              <a:spLocks noChangeArrowheads="1"/>
            </p:cNvSpPr>
            <p:nvPr/>
          </p:nvSpPr>
          <p:spPr bwMode="auto">
            <a:xfrm>
              <a:off x="147" y="236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grpSp>
      <p:grpSp>
        <p:nvGrpSpPr>
          <p:cNvPr id="4" name="Group 9"/>
          <p:cNvGrpSpPr>
            <a:grpSpLocks/>
          </p:cNvGrpSpPr>
          <p:nvPr/>
        </p:nvGrpSpPr>
        <p:grpSpPr bwMode="auto">
          <a:xfrm>
            <a:off x="4583113" y="2184400"/>
            <a:ext cx="4230687" cy="3470275"/>
            <a:chOff x="2880" y="1817"/>
            <a:chExt cx="2665" cy="2186"/>
          </a:xfrm>
        </p:grpSpPr>
        <p:sp>
          <p:nvSpPr>
            <p:cNvPr id="30787" name="Text Box 10"/>
            <p:cNvSpPr txBox="1">
              <a:spLocks noChangeArrowheads="1"/>
            </p:cNvSpPr>
            <p:nvPr/>
          </p:nvSpPr>
          <p:spPr bwMode="auto">
            <a:xfrm>
              <a:off x="3609" y="1817"/>
              <a:ext cx="991" cy="288"/>
            </a:xfrm>
            <a:prstGeom prst="rect">
              <a:avLst/>
            </a:prstGeom>
            <a:noFill/>
            <a:ln w="9525">
              <a:noFill/>
              <a:miter lim="800000"/>
              <a:headEnd/>
              <a:tailEnd/>
            </a:ln>
          </p:spPr>
          <p:txBody>
            <a:bodyPr>
              <a:spAutoFit/>
            </a:bodyPr>
            <a:lstStyle/>
            <a:p>
              <a:pPr algn="ctr">
                <a:spcBef>
                  <a:spcPct val="50000"/>
                </a:spcBef>
              </a:pPr>
              <a:r>
                <a:rPr lang="en-US" sz="2400" u="sng">
                  <a:latin typeface="Arial"/>
                  <a:cs typeface="Arial"/>
                </a:rPr>
                <a:t>Market</a:t>
              </a:r>
            </a:p>
          </p:txBody>
        </p:sp>
        <p:grpSp>
          <p:nvGrpSpPr>
            <p:cNvPr id="5" name="Group 11"/>
            <p:cNvGrpSpPr>
              <a:grpSpLocks/>
            </p:cNvGrpSpPr>
            <p:nvPr/>
          </p:nvGrpSpPr>
          <p:grpSpPr bwMode="auto">
            <a:xfrm>
              <a:off x="2880" y="1982"/>
              <a:ext cx="2665" cy="2021"/>
              <a:chOff x="2880" y="1982"/>
              <a:chExt cx="2665" cy="2021"/>
            </a:xfrm>
          </p:grpSpPr>
          <p:grpSp>
            <p:nvGrpSpPr>
              <p:cNvPr id="6" name="Group 12"/>
              <p:cNvGrpSpPr>
                <a:grpSpLocks/>
              </p:cNvGrpSpPr>
              <p:nvPr/>
            </p:nvGrpSpPr>
            <p:grpSpPr bwMode="auto">
              <a:xfrm>
                <a:off x="3049" y="2232"/>
                <a:ext cx="1864" cy="1436"/>
                <a:chOff x="3049" y="1681"/>
                <a:chExt cx="1864" cy="1932"/>
              </a:xfrm>
            </p:grpSpPr>
            <p:sp>
              <p:nvSpPr>
                <p:cNvPr id="30793" name="Line 13"/>
                <p:cNvSpPr>
                  <a:spLocks noChangeShapeType="1"/>
                </p:cNvSpPr>
                <p:nvPr/>
              </p:nvSpPr>
              <p:spPr bwMode="auto">
                <a:xfrm>
                  <a:off x="3049" y="1681"/>
                  <a:ext cx="0" cy="1931"/>
                </a:xfrm>
                <a:prstGeom prst="line">
                  <a:avLst/>
                </a:prstGeom>
                <a:noFill/>
                <a:ln w="9525">
                  <a:solidFill>
                    <a:schemeClr val="tx1"/>
                  </a:solidFill>
                  <a:round/>
                  <a:headEnd/>
                  <a:tailEnd/>
                </a:ln>
              </p:spPr>
              <p:txBody>
                <a:bodyPr/>
                <a:lstStyle/>
                <a:p>
                  <a:endParaRPr lang="en-US">
                    <a:latin typeface="Arial"/>
                    <a:cs typeface="Arial"/>
                  </a:endParaRPr>
                </a:p>
              </p:txBody>
            </p:sp>
            <p:sp>
              <p:nvSpPr>
                <p:cNvPr id="30794" name="Line 14"/>
                <p:cNvSpPr>
                  <a:spLocks noChangeShapeType="1"/>
                </p:cNvSpPr>
                <p:nvPr/>
              </p:nvSpPr>
              <p:spPr bwMode="auto">
                <a:xfrm>
                  <a:off x="3049" y="3613"/>
                  <a:ext cx="1864"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0790" name="Text Box 15"/>
              <p:cNvSpPr txBox="1">
                <a:spLocks noChangeArrowheads="1"/>
              </p:cNvSpPr>
              <p:nvPr/>
            </p:nvSpPr>
            <p:spPr bwMode="auto">
              <a:xfrm>
                <a:off x="4886" y="3523"/>
                <a:ext cx="355"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30791" name="Text Box 16"/>
              <p:cNvSpPr txBox="1">
                <a:spLocks noChangeArrowheads="1"/>
              </p:cNvSpPr>
              <p:nvPr/>
            </p:nvSpPr>
            <p:spPr bwMode="auto">
              <a:xfrm>
                <a:off x="2880" y="1982"/>
                <a:ext cx="298"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p>
            </p:txBody>
          </p:sp>
          <p:sp>
            <p:nvSpPr>
              <p:cNvPr id="30792" name="Text Box 17"/>
              <p:cNvSpPr txBox="1">
                <a:spLocks noChangeArrowheads="1"/>
              </p:cNvSpPr>
              <p:nvPr/>
            </p:nvSpPr>
            <p:spPr bwMode="auto">
              <a:xfrm>
                <a:off x="4701" y="3715"/>
                <a:ext cx="844" cy="288"/>
              </a:xfrm>
              <a:prstGeom prst="rect">
                <a:avLst/>
              </a:prstGeom>
              <a:noFill/>
              <a:ln w="9525">
                <a:noFill/>
                <a:miter lim="800000"/>
                <a:headEnd/>
                <a:tailEnd/>
              </a:ln>
            </p:spPr>
            <p:txBody>
              <a:bodyPr>
                <a:spAutoFit/>
              </a:bodyPr>
              <a:lstStyle/>
              <a:p>
                <a:pPr algn="ctr">
                  <a:spcBef>
                    <a:spcPct val="50000"/>
                  </a:spcBef>
                </a:pPr>
                <a:r>
                  <a:rPr lang="en-US" sz="2400">
                    <a:solidFill>
                      <a:srgbClr val="4D4D4D"/>
                    </a:solidFill>
                    <a:latin typeface="Arial"/>
                    <a:cs typeface="Arial"/>
                  </a:rPr>
                  <a:t>(market)</a:t>
                </a:r>
              </a:p>
            </p:txBody>
          </p:sp>
        </p:grpSp>
      </p:grpSp>
      <p:grpSp>
        <p:nvGrpSpPr>
          <p:cNvPr id="7" name="Group 18"/>
          <p:cNvGrpSpPr>
            <a:grpSpLocks/>
          </p:cNvGrpSpPr>
          <p:nvPr/>
        </p:nvGrpSpPr>
        <p:grpSpPr bwMode="auto">
          <a:xfrm>
            <a:off x="636588" y="2146300"/>
            <a:ext cx="3811587" cy="3514725"/>
            <a:chOff x="394" y="1793"/>
            <a:chExt cx="2401" cy="2214"/>
          </a:xfrm>
        </p:grpSpPr>
        <p:sp>
          <p:nvSpPr>
            <p:cNvPr id="30779" name="Text Box 19"/>
            <p:cNvSpPr txBox="1">
              <a:spLocks noChangeArrowheads="1"/>
            </p:cNvSpPr>
            <p:nvPr/>
          </p:nvSpPr>
          <p:spPr bwMode="auto">
            <a:xfrm>
              <a:off x="1032" y="1793"/>
              <a:ext cx="991" cy="288"/>
            </a:xfrm>
            <a:prstGeom prst="rect">
              <a:avLst/>
            </a:prstGeom>
            <a:noFill/>
            <a:ln w="9525">
              <a:noFill/>
              <a:miter lim="800000"/>
              <a:headEnd/>
              <a:tailEnd/>
            </a:ln>
          </p:spPr>
          <p:txBody>
            <a:bodyPr>
              <a:spAutoFit/>
            </a:bodyPr>
            <a:lstStyle/>
            <a:p>
              <a:pPr algn="ctr">
                <a:spcBef>
                  <a:spcPct val="50000"/>
                </a:spcBef>
              </a:pPr>
              <a:r>
                <a:rPr lang="en-US" sz="2400" u="sng">
                  <a:latin typeface="Arial"/>
                  <a:cs typeface="Arial"/>
                </a:rPr>
                <a:t>One firm</a:t>
              </a:r>
            </a:p>
          </p:txBody>
        </p:sp>
        <p:grpSp>
          <p:nvGrpSpPr>
            <p:cNvPr id="8" name="Group 20"/>
            <p:cNvGrpSpPr>
              <a:grpSpLocks/>
            </p:cNvGrpSpPr>
            <p:nvPr/>
          </p:nvGrpSpPr>
          <p:grpSpPr bwMode="auto">
            <a:xfrm>
              <a:off x="394" y="1985"/>
              <a:ext cx="2401" cy="2022"/>
              <a:chOff x="394" y="1985"/>
              <a:chExt cx="2401" cy="2022"/>
            </a:xfrm>
          </p:grpSpPr>
          <p:grpSp>
            <p:nvGrpSpPr>
              <p:cNvPr id="9" name="Group 21"/>
              <p:cNvGrpSpPr>
                <a:grpSpLocks/>
              </p:cNvGrpSpPr>
              <p:nvPr/>
            </p:nvGrpSpPr>
            <p:grpSpPr bwMode="auto">
              <a:xfrm>
                <a:off x="555" y="2234"/>
                <a:ext cx="1774" cy="1431"/>
                <a:chOff x="1489" y="785"/>
                <a:chExt cx="3650" cy="2492"/>
              </a:xfrm>
            </p:grpSpPr>
            <p:sp>
              <p:nvSpPr>
                <p:cNvPr id="30785" name="Line 22"/>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30786" name="Line 23"/>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0782" name="Text Box 24"/>
              <p:cNvSpPr txBox="1">
                <a:spLocks noChangeArrowheads="1"/>
              </p:cNvSpPr>
              <p:nvPr/>
            </p:nvSpPr>
            <p:spPr bwMode="auto">
              <a:xfrm>
                <a:off x="2303" y="3520"/>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30783" name="Text Box 25"/>
              <p:cNvSpPr txBox="1">
                <a:spLocks noChangeArrowheads="1"/>
              </p:cNvSpPr>
              <p:nvPr/>
            </p:nvSpPr>
            <p:spPr bwMode="auto">
              <a:xfrm>
                <a:off x="394" y="1985"/>
                <a:ext cx="284"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p>
            </p:txBody>
          </p:sp>
          <p:sp>
            <p:nvSpPr>
              <p:cNvPr id="30784" name="Text Box 26"/>
              <p:cNvSpPr txBox="1">
                <a:spLocks noChangeArrowheads="1"/>
              </p:cNvSpPr>
              <p:nvPr/>
            </p:nvSpPr>
            <p:spPr bwMode="auto">
              <a:xfrm>
                <a:off x="2185" y="3719"/>
                <a:ext cx="610" cy="288"/>
              </a:xfrm>
              <a:prstGeom prst="rect">
                <a:avLst/>
              </a:prstGeom>
              <a:noFill/>
              <a:ln w="9525">
                <a:noFill/>
                <a:miter lim="800000"/>
                <a:headEnd/>
                <a:tailEnd/>
              </a:ln>
            </p:spPr>
            <p:txBody>
              <a:bodyPr>
                <a:spAutoFit/>
              </a:bodyPr>
              <a:lstStyle/>
              <a:p>
                <a:pPr algn="ctr">
                  <a:spcBef>
                    <a:spcPct val="50000"/>
                  </a:spcBef>
                </a:pPr>
                <a:r>
                  <a:rPr lang="en-US" sz="2400">
                    <a:solidFill>
                      <a:srgbClr val="4D4D4D"/>
                    </a:solidFill>
                    <a:latin typeface="Arial"/>
                    <a:cs typeface="Arial"/>
                  </a:rPr>
                  <a:t>(firm)</a:t>
                </a:r>
              </a:p>
            </p:txBody>
          </p:sp>
        </p:grpSp>
      </p:grpSp>
      <p:grpSp>
        <p:nvGrpSpPr>
          <p:cNvPr id="10" name="Group 88"/>
          <p:cNvGrpSpPr>
            <a:grpSpLocks/>
          </p:cNvGrpSpPr>
          <p:nvPr/>
        </p:nvGrpSpPr>
        <p:grpSpPr bwMode="auto">
          <a:xfrm>
            <a:off x="5459413" y="2635250"/>
            <a:ext cx="2519362" cy="1971675"/>
            <a:chOff x="3439" y="1660"/>
            <a:chExt cx="1587" cy="1242"/>
          </a:xfrm>
        </p:grpSpPr>
        <p:sp>
          <p:nvSpPr>
            <p:cNvPr id="30777" name="Line 28"/>
            <p:cNvSpPr>
              <a:spLocks noChangeShapeType="1"/>
            </p:cNvSpPr>
            <p:nvPr/>
          </p:nvSpPr>
          <p:spPr bwMode="auto">
            <a:xfrm flipV="1">
              <a:off x="3439" y="1848"/>
              <a:ext cx="1366" cy="1054"/>
            </a:xfrm>
            <a:prstGeom prst="line">
              <a:avLst/>
            </a:prstGeom>
            <a:noFill/>
            <a:ln w="38100">
              <a:solidFill>
                <a:srgbClr val="333399"/>
              </a:solidFill>
              <a:round/>
              <a:headEnd/>
              <a:tailEnd/>
            </a:ln>
          </p:spPr>
          <p:txBody>
            <a:bodyPr/>
            <a:lstStyle/>
            <a:p>
              <a:endParaRPr lang="en-US">
                <a:latin typeface="Arial"/>
                <a:cs typeface="Arial"/>
              </a:endParaRPr>
            </a:p>
          </p:txBody>
        </p:sp>
        <p:sp>
          <p:nvSpPr>
            <p:cNvPr id="30778" name="Text Box 29"/>
            <p:cNvSpPr txBox="1">
              <a:spLocks noChangeArrowheads="1"/>
            </p:cNvSpPr>
            <p:nvPr/>
          </p:nvSpPr>
          <p:spPr bwMode="auto">
            <a:xfrm>
              <a:off x="4724" y="1660"/>
              <a:ext cx="302"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S</a:t>
              </a:r>
              <a:endParaRPr lang="en-US" sz="2400" b="1" baseline="-25000">
                <a:latin typeface="Arial"/>
                <a:cs typeface="Arial"/>
              </a:endParaRPr>
            </a:p>
          </p:txBody>
        </p:sp>
      </p:grpSp>
      <p:grpSp>
        <p:nvGrpSpPr>
          <p:cNvPr id="11" name="Group 30"/>
          <p:cNvGrpSpPr>
            <a:grpSpLocks/>
          </p:cNvGrpSpPr>
          <p:nvPr/>
        </p:nvGrpSpPr>
        <p:grpSpPr bwMode="auto">
          <a:xfrm>
            <a:off x="244475" y="2998788"/>
            <a:ext cx="3544888" cy="457200"/>
            <a:chOff x="147" y="1895"/>
            <a:chExt cx="2233" cy="288"/>
          </a:xfrm>
        </p:grpSpPr>
        <p:sp>
          <p:nvSpPr>
            <p:cNvPr id="30775" name="Line 31"/>
            <p:cNvSpPr>
              <a:spLocks noChangeShapeType="1"/>
            </p:cNvSpPr>
            <p:nvPr/>
          </p:nvSpPr>
          <p:spPr bwMode="auto">
            <a:xfrm>
              <a:off x="552" y="2046"/>
              <a:ext cx="1828" cy="0"/>
            </a:xfrm>
            <a:prstGeom prst="line">
              <a:avLst/>
            </a:prstGeom>
            <a:noFill/>
            <a:ln w="28575">
              <a:solidFill>
                <a:srgbClr val="996633"/>
              </a:solidFill>
              <a:round/>
              <a:headEnd/>
              <a:tailEnd/>
            </a:ln>
          </p:spPr>
          <p:txBody>
            <a:bodyPr/>
            <a:lstStyle/>
            <a:p>
              <a:endParaRPr lang="en-US">
                <a:latin typeface="Arial"/>
                <a:cs typeface="Arial"/>
              </a:endParaRPr>
            </a:p>
          </p:txBody>
        </p:sp>
        <p:sp>
          <p:nvSpPr>
            <p:cNvPr id="30776" name="Text Box 32"/>
            <p:cNvSpPr txBox="1">
              <a:spLocks noChangeArrowheads="1"/>
            </p:cNvSpPr>
            <p:nvPr/>
          </p:nvSpPr>
          <p:spPr bwMode="auto">
            <a:xfrm>
              <a:off x="147" y="189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3</a:t>
              </a:r>
            </a:p>
          </p:txBody>
        </p:sp>
      </p:grpSp>
      <p:grpSp>
        <p:nvGrpSpPr>
          <p:cNvPr id="12" name="Group 83"/>
          <p:cNvGrpSpPr>
            <a:grpSpLocks/>
          </p:cNvGrpSpPr>
          <p:nvPr/>
        </p:nvGrpSpPr>
        <p:grpSpPr bwMode="auto">
          <a:xfrm>
            <a:off x="920750" y="1820863"/>
            <a:ext cx="2584450" cy="2759075"/>
            <a:chOff x="580" y="1147"/>
            <a:chExt cx="1628" cy="1738"/>
          </a:xfrm>
        </p:grpSpPr>
        <p:sp>
          <p:nvSpPr>
            <p:cNvPr id="30773" name="Arc 38"/>
            <p:cNvSpPr>
              <a:spLocks/>
            </p:cNvSpPr>
            <p:nvPr/>
          </p:nvSpPr>
          <p:spPr bwMode="auto">
            <a:xfrm rot="-239273" flipH="1" flipV="1">
              <a:off x="580" y="1147"/>
              <a:ext cx="1135" cy="1738"/>
            </a:xfrm>
            <a:custGeom>
              <a:avLst/>
              <a:gdLst>
                <a:gd name="T0" fmla="*/ 0 w 16034"/>
                <a:gd name="T1" fmla="*/ 0 h 21600"/>
                <a:gd name="T2" fmla="*/ 0 w 16034"/>
                <a:gd name="T3" fmla="*/ 0 h 21600"/>
                <a:gd name="T4" fmla="*/ 0 w 16034"/>
                <a:gd name="T5" fmla="*/ 0 h 21600"/>
                <a:gd name="T6" fmla="*/ 0 60000 65536"/>
                <a:gd name="T7" fmla="*/ 0 60000 65536"/>
                <a:gd name="T8" fmla="*/ 0 60000 65536"/>
                <a:gd name="T9" fmla="*/ 0 w 16034"/>
                <a:gd name="T10" fmla="*/ 0 h 21600"/>
                <a:gd name="T11" fmla="*/ 16034 w 16034"/>
                <a:gd name="T12" fmla="*/ 21600 h 21600"/>
              </a:gdLst>
              <a:ahLst/>
              <a:cxnLst>
                <a:cxn ang="T6">
                  <a:pos x="T0" y="T1"/>
                </a:cxn>
                <a:cxn ang="T7">
                  <a:pos x="T2" y="T3"/>
                </a:cxn>
                <a:cxn ang="T8">
                  <a:pos x="T4" y="T5"/>
                </a:cxn>
              </a:cxnLst>
              <a:rect l="T9" t="T10" r="T11" b="T12"/>
              <a:pathLst>
                <a:path w="16034" h="21600" fill="none" extrusionOk="0">
                  <a:moveTo>
                    <a:pt x="-1" y="2700"/>
                  </a:moveTo>
                  <a:cubicBezTo>
                    <a:pt x="3200" y="929"/>
                    <a:pt x="6799" y="-1"/>
                    <a:pt x="10458" y="0"/>
                  </a:cubicBezTo>
                  <a:cubicBezTo>
                    <a:pt x="12340" y="0"/>
                    <a:pt x="14215" y="246"/>
                    <a:pt x="16033" y="732"/>
                  </a:cubicBezTo>
                </a:path>
                <a:path w="16034" h="21600" stroke="0" extrusionOk="0">
                  <a:moveTo>
                    <a:pt x="-1" y="2700"/>
                  </a:moveTo>
                  <a:cubicBezTo>
                    <a:pt x="3200" y="929"/>
                    <a:pt x="6799" y="-1"/>
                    <a:pt x="10458" y="0"/>
                  </a:cubicBezTo>
                  <a:cubicBezTo>
                    <a:pt x="12340" y="0"/>
                    <a:pt x="14215" y="246"/>
                    <a:pt x="16033" y="732"/>
                  </a:cubicBezTo>
                  <a:lnTo>
                    <a:pt x="10458" y="21600"/>
                  </a:lnTo>
                  <a:close/>
                </a:path>
              </a:pathLst>
            </a:custGeom>
            <a:noFill/>
            <a:ln w="38100">
              <a:solidFill>
                <a:srgbClr val="333399"/>
              </a:solidFill>
              <a:round/>
              <a:headEnd/>
              <a:tailEnd/>
            </a:ln>
          </p:spPr>
          <p:txBody>
            <a:bodyPr wrap="none" anchor="ctr"/>
            <a:lstStyle/>
            <a:p>
              <a:endParaRPr lang="en-US">
                <a:latin typeface="Arial"/>
                <a:cs typeface="Arial"/>
              </a:endParaRPr>
            </a:p>
          </p:txBody>
        </p:sp>
        <p:sp>
          <p:nvSpPr>
            <p:cNvPr id="30774" name="Text Box 39"/>
            <p:cNvSpPr txBox="1">
              <a:spLocks noChangeArrowheads="1"/>
            </p:cNvSpPr>
            <p:nvPr/>
          </p:nvSpPr>
          <p:spPr bwMode="auto">
            <a:xfrm>
              <a:off x="1773" y="2497"/>
              <a:ext cx="435"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AVC</a:t>
              </a:r>
            </a:p>
          </p:txBody>
        </p:sp>
      </p:grpSp>
      <p:grpSp>
        <p:nvGrpSpPr>
          <p:cNvPr id="13" name="Group 40"/>
          <p:cNvGrpSpPr>
            <a:grpSpLocks/>
          </p:cNvGrpSpPr>
          <p:nvPr/>
        </p:nvGrpSpPr>
        <p:grpSpPr bwMode="auto">
          <a:xfrm>
            <a:off x="4208463" y="3675063"/>
            <a:ext cx="3544887" cy="457200"/>
            <a:chOff x="2644" y="2363"/>
            <a:chExt cx="2233" cy="288"/>
          </a:xfrm>
        </p:grpSpPr>
        <p:sp>
          <p:nvSpPr>
            <p:cNvPr id="30771" name="Line 41"/>
            <p:cNvSpPr>
              <a:spLocks noChangeShapeType="1"/>
            </p:cNvSpPr>
            <p:nvPr/>
          </p:nvSpPr>
          <p:spPr bwMode="auto">
            <a:xfrm>
              <a:off x="3049" y="2514"/>
              <a:ext cx="1828" cy="0"/>
            </a:xfrm>
            <a:prstGeom prst="line">
              <a:avLst/>
            </a:prstGeom>
            <a:noFill/>
            <a:ln w="28575">
              <a:solidFill>
                <a:srgbClr val="A50021"/>
              </a:solidFill>
              <a:round/>
              <a:headEnd/>
              <a:tailEnd/>
            </a:ln>
          </p:spPr>
          <p:txBody>
            <a:bodyPr/>
            <a:lstStyle/>
            <a:p>
              <a:endParaRPr lang="en-US">
                <a:latin typeface="Arial"/>
                <a:cs typeface="Arial"/>
              </a:endParaRPr>
            </a:p>
          </p:txBody>
        </p:sp>
        <p:sp>
          <p:nvSpPr>
            <p:cNvPr id="30772" name="Text Box 42"/>
            <p:cNvSpPr txBox="1">
              <a:spLocks noChangeArrowheads="1"/>
            </p:cNvSpPr>
            <p:nvPr/>
          </p:nvSpPr>
          <p:spPr bwMode="auto">
            <a:xfrm>
              <a:off x="2644" y="2363"/>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grpSp>
      <p:grpSp>
        <p:nvGrpSpPr>
          <p:cNvPr id="14" name="Group 43"/>
          <p:cNvGrpSpPr>
            <a:grpSpLocks/>
          </p:cNvGrpSpPr>
          <p:nvPr/>
        </p:nvGrpSpPr>
        <p:grpSpPr bwMode="auto">
          <a:xfrm>
            <a:off x="4208463" y="2995613"/>
            <a:ext cx="3544887" cy="457200"/>
            <a:chOff x="2644" y="1893"/>
            <a:chExt cx="2233" cy="288"/>
          </a:xfrm>
        </p:grpSpPr>
        <p:sp>
          <p:nvSpPr>
            <p:cNvPr id="30769" name="Line 44"/>
            <p:cNvSpPr>
              <a:spLocks noChangeShapeType="1"/>
            </p:cNvSpPr>
            <p:nvPr/>
          </p:nvSpPr>
          <p:spPr bwMode="auto">
            <a:xfrm>
              <a:off x="3049" y="2044"/>
              <a:ext cx="1828" cy="0"/>
            </a:xfrm>
            <a:prstGeom prst="line">
              <a:avLst/>
            </a:prstGeom>
            <a:noFill/>
            <a:ln w="28575">
              <a:solidFill>
                <a:srgbClr val="996633"/>
              </a:solidFill>
              <a:round/>
              <a:headEnd/>
              <a:tailEnd/>
            </a:ln>
          </p:spPr>
          <p:txBody>
            <a:bodyPr/>
            <a:lstStyle/>
            <a:p>
              <a:endParaRPr lang="en-US">
                <a:latin typeface="Arial"/>
                <a:cs typeface="Arial"/>
              </a:endParaRPr>
            </a:p>
          </p:txBody>
        </p:sp>
        <p:sp>
          <p:nvSpPr>
            <p:cNvPr id="30770" name="Text Box 45"/>
            <p:cNvSpPr txBox="1">
              <a:spLocks noChangeArrowheads="1"/>
            </p:cNvSpPr>
            <p:nvPr/>
          </p:nvSpPr>
          <p:spPr bwMode="auto">
            <a:xfrm>
              <a:off x="2644" y="1893"/>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3</a:t>
              </a:r>
            </a:p>
          </p:txBody>
        </p:sp>
      </p:grpSp>
      <p:grpSp>
        <p:nvGrpSpPr>
          <p:cNvPr id="15" name="Group 75"/>
          <p:cNvGrpSpPr>
            <a:grpSpLocks/>
          </p:cNvGrpSpPr>
          <p:nvPr/>
        </p:nvGrpSpPr>
        <p:grpSpPr bwMode="auto">
          <a:xfrm>
            <a:off x="2384425" y="3178176"/>
            <a:ext cx="438150" cy="2347913"/>
            <a:chOff x="1502" y="2002"/>
            <a:chExt cx="276" cy="1479"/>
          </a:xfrm>
        </p:grpSpPr>
        <p:sp>
          <p:nvSpPr>
            <p:cNvPr id="30766" name="Line 70"/>
            <p:cNvSpPr>
              <a:spLocks noChangeShapeType="1"/>
            </p:cNvSpPr>
            <p:nvPr/>
          </p:nvSpPr>
          <p:spPr bwMode="auto">
            <a:xfrm>
              <a:off x="1641" y="2043"/>
              <a:ext cx="0" cy="1182"/>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767" name="Oval 48"/>
            <p:cNvSpPr>
              <a:spLocks noChangeAspect="1" noChangeArrowheads="1"/>
            </p:cNvSpPr>
            <p:nvPr/>
          </p:nvSpPr>
          <p:spPr bwMode="auto">
            <a:xfrm>
              <a:off x="1602" y="2002"/>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0768" name="Text Box 49"/>
            <p:cNvSpPr txBox="1">
              <a:spLocks noChangeArrowheads="1"/>
            </p:cNvSpPr>
            <p:nvPr/>
          </p:nvSpPr>
          <p:spPr bwMode="auto">
            <a:xfrm>
              <a:off x="1502" y="3248"/>
              <a:ext cx="276"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30</a:t>
              </a:r>
              <a:endParaRPr lang="en-US" sz="2400" baseline="-25000">
                <a:latin typeface="Arial"/>
                <a:cs typeface="Arial"/>
              </a:endParaRPr>
            </a:p>
          </p:txBody>
        </p:sp>
      </p:grpSp>
      <p:grpSp>
        <p:nvGrpSpPr>
          <p:cNvPr id="16" name="Group 60"/>
          <p:cNvGrpSpPr>
            <a:grpSpLocks/>
          </p:cNvGrpSpPr>
          <p:nvPr/>
        </p:nvGrpSpPr>
        <p:grpSpPr bwMode="auto">
          <a:xfrm>
            <a:off x="246063" y="4360863"/>
            <a:ext cx="3544887" cy="457200"/>
            <a:chOff x="147" y="2365"/>
            <a:chExt cx="2233" cy="288"/>
          </a:xfrm>
        </p:grpSpPr>
        <p:sp>
          <p:nvSpPr>
            <p:cNvPr id="30764" name="Line 61"/>
            <p:cNvSpPr>
              <a:spLocks noChangeShapeType="1"/>
            </p:cNvSpPr>
            <p:nvPr/>
          </p:nvSpPr>
          <p:spPr bwMode="auto">
            <a:xfrm>
              <a:off x="552" y="2516"/>
              <a:ext cx="1828" cy="0"/>
            </a:xfrm>
            <a:prstGeom prst="line">
              <a:avLst/>
            </a:prstGeom>
            <a:noFill/>
            <a:ln w="28575">
              <a:solidFill>
                <a:srgbClr val="006600"/>
              </a:solidFill>
              <a:round/>
              <a:headEnd/>
              <a:tailEnd/>
            </a:ln>
          </p:spPr>
          <p:txBody>
            <a:bodyPr/>
            <a:lstStyle/>
            <a:p>
              <a:endParaRPr lang="en-US">
                <a:latin typeface="Arial"/>
                <a:cs typeface="Arial"/>
              </a:endParaRPr>
            </a:p>
          </p:txBody>
        </p:sp>
        <p:sp>
          <p:nvSpPr>
            <p:cNvPr id="30765" name="Text Box 62"/>
            <p:cNvSpPr txBox="1">
              <a:spLocks noChangeArrowheads="1"/>
            </p:cNvSpPr>
            <p:nvPr/>
          </p:nvSpPr>
          <p:spPr bwMode="auto">
            <a:xfrm>
              <a:off x="147" y="236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grpSp>
        <p:nvGrpSpPr>
          <p:cNvPr id="17" name="Group 74"/>
          <p:cNvGrpSpPr>
            <a:grpSpLocks/>
          </p:cNvGrpSpPr>
          <p:nvPr/>
        </p:nvGrpSpPr>
        <p:grpSpPr bwMode="auto">
          <a:xfrm>
            <a:off x="1841500" y="3856039"/>
            <a:ext cx="438150" cy="1671638"/>
            <a:chOff x="1160" y="2429"/>
            <a:chExt cx="276" cy="1053"/>
          </a:xfrm>
        </p:grpSpPr>
        <p:sp>
          <p:nvSpPr>
            <p:cNvPr id="30761" name="Text Box 35"/>
            <p:cNvSpPr txBox="1">
              <a:spLocks noChangeArrowheads="1"/>
            </p:cNvSpPr>
            <p:nvPr/>
          </p:nvSpPr>
          <p:spPr bwMode="auto">
            <a:xfrm>
              <a:off x="1160" y="3249"/>
              <a:ext cx="276"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20</a:t>
              </a:r>
              <a:endParaRPr lang="en-US" sz="2400" baseline="-25000">
                <a:latin typeface="Arial"/>
                <a:cs typeface="Arial"/>
              </a:endParaRPr>
            </a:p>
          </p:txBody>
        </p:sp>
        <p:sp>
          <p:nvSpPr>
            <p:cNvPr id="30762" name="Line 71"/>
            <p:cNvSpPr>
              <a:spLocks noChangeShapeType="1"/>
            </p:cNvSpPr>
            <p:nvPr/>
          </p:nvSpPr>
          <p:spPr bwMode="auto">
            <a:xfrm>
              <a:off x="1302" y="2457"/>
              <a:ext cx="0" cy="768"/>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763" name="Oval 36"/>
            <p:cNvSpPr>
              <a:spLocks noChangeAspect="1" noChangeArrowheads="1"/>
            </p:cNvSpPr>
            <p:nvPr/>
          </p:nvSpPr>
          <p:spPr bwMode="auto">
            <a:xfrm>
              <a:off x="1266" y="2429"/>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18" name="Group 73"/>
          <p:cNvGrpSpPr>
            <a:grpSpLocks/>
          </p:cNvGrpSpPr>
          <p:nvPr/>
        </p:nvGrpSpPr>
        <p:grpSpPr bwMode="auto">
          <a:xfrm>
            <a:off x="1303338" y="4541840"/>
            <a:ext cx="438150" cy="985838"/>
            <a:chOff x="821" y="2861"/>
            <a:chExt cx="276" cy="621"/>
          </a:xfrm>
        </p:grpSpPr>
        <p:sp>
          <p:nvSpPr>
            <p:cNvPr id="30758" name="Text Box 66"/>
            <p:cNvSpPr txBox="1">
              <a:spLocks noChangeArrowheads="1"/>
            </p:cNvSpPr>
            <p:nvPr/>
          </p:nvSpPr>
          <p:spPr bwMode="auto">
            <a:xfrm>
              <a:off x="821" y="3249"/>
              <a:ext cx="276"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10</a:t>
              </a:r>
              <a:endParaRPr lang="en-US" sz="2400" baseline="-25000">
                <a:latin typeface="Arial"/>
                <a:cs typeface="Arial"/>
              </a:endParaRPr>
            </a:p>
          </p:txBody>
        </p:sp>
        <p:sp>
          <p:nvSpPr>
            <p:cNvPr id="30759" name="Line 72"/>
            <p:cNvSpPr>
              <a:spLocks noChangeShapeType="1"/>
            </p:cNvSpPr>
            <p:nvPr/>
          </p:nvSpPr>
          <p:spPr bwMode="auto">
            <a:xfrm>
              <a:off x="963" y="2895"/>
              <a:ext cx="0" cy="327"/>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760" name="Oval 67"/>
            <p:cNvSpPr>
              <a:spLocks noChangeAspect="1" noChangeArrowheads="1"/>
            </p:cNvSpPr>
            <p:nvPr/>
          </p:nvSpPr>
          <p:spPr bwMode="auto">
            <a:xfrm>
              <a:off x="927" y="2861"/>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19" name="Group 76"/>
          <p:cNvGrpSpPr>
            <a:grpSpLocks/>
          </p:cNvGrpSpPr>
          <p:nvPr/>
        </p:nvGrpSpPr>
        <p:grpSpPr bwMode="auto">
          <a:xfrm>
            <a:off x="4210050" y="4364038"/>
            <a:ext cx="3544888" cy="457200"/>
            <a:chOff x="147" y="2365"/>
            <a:chExt cx="2233" cy="288"/>
          </a:xfrm>
        </p:grpSpPr>
        <p:sp>
          <p:nvSpPr>
            <p:cNvPr id="30756" name="Line 77"/>
            <p:cNvSpPr>
              <a:spLocks noChangeShapeType="1"/>
            </p:cNvSpPr>
            <p:nvPr/>
          </p:nvSpPr>
          <p:spPr bwMode="auto">
            <a:xfrm>
              <a:off x="552" y="2516"/>
              <a:ext cx="1828" cy="0"/>
            </a:xfrm>
            <a:prstGeom prst="line">
              <a:avLst/>
            </a:prstGeom>
            <a:noFill/>
            <a:ln w="28575">
              <a:solidFill>
                <a:srgbClr val="006600"/>
              </a:solidFill>
              <a:round/>
              <a:headEnd/>
              <a:tailEnd/>
            </a:ln>
          </p:spPr>
          <p:txBody>
            <a:bodyPr/>
            <a:lstStyle/>
            <a:p>
              <a:endParaRPr lang="en-US">
                <a:latin typeface="Arial"/>
                <a:cs typeface="Arial"/>
              </a:endParaRPr>
            </a:p>
          </p:txBody>
        </p:sp>
        <p:sp>
          <p:nvSpPr>
            <p:cNvPr id="30757" name="Text Box 78"/>
            <p:cNvSpPr txBox="1">
              <a:spLocks noChangeArrowheads="1"/>
            </p:cNvSpPr>
            <p:nvPr/>
          </p:nvSpPr>
          <p:spPr bwMode="auto">
            <a:xfrm>
              <a:off x="147" y="236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grpSp>
        <p:nvGrpSpPr>
          <p:cNvPr id="20" name="Group 91"/>
          <p:cNvGrpSpPr>
            <a:grpSpLocks/>
          </p:cNvGrpSpPr>
          <p:nvPr/>
        </p:nvGrpSpPr>
        <p:grpSpPr bwMode="auto">
          <a:xfrm>
            <a:off x="7040563" y="3178176"/>
            <a:ext cx="1063625" cy="3049588"/>
            <a:chOff x="4435" y="2002"/>
            <a:chExt cx="670" cy="1921"/>
          </a:xfrm>
        </p:grpSpPr>
        <p:sp>
          <p:nvSpPr>
            <p:cNvPr id="30752" name="Text Box 58"/>
            <p:cNvSpPr txBox="1">
              <a:spLocks noChangeArrowheads="1"/>
            </p:cNvSpPr>
            <p:nvPr/>
          </p:nvSpPr>
          <p:spPr bwMode="auto">
            <a:xfrm>
              <a:off x="4435" y="3690"/>
              <a:ext cx="670"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30,000</a:t>
              </a:r>
              <a:endParaRPr lang="en-US" sz="2400" baseline="-25000">
                <a:latin typeface="Arial"/>
                <a:cs typeface="Arial"/>
              </a:endParaRPr>
            </a:p>
          </p:txBody>
        </p:sp>
        <p:sp>
          <p:nvSpPr>
            <p:cNvPr id="30753" name="Line 59"/>
            <p:cNvSpPr>
              <a:spLocks noChangeShapeType="1"/>
            </p:cNvSpPr>
            <p:nvPr/>
          </p:nvSpPr>
          <p:spPr bwMode="auto">
            <a:xfrm>
              <a:off x="4558" y="3250"/>
              <a:ext cx="188" cy="463"/>
            </a:xfrm>
            <a:prstGeom prst="line">
              <a:avLst/>
            </a:prstGeom>
            <a:noFill/>
            <a:ln w="9525">
              <a:solidFill>
                <a:schemeClr val="tx1"/>
              </a:solidFill>
              <a:round/>
              <a:headEnd/>
              <a:tailEnd/>
            </a:ln>
          </p:spPr>
          <p:txBody>
            <a:bodyPr/>
            <a:lstStyle/>
            <a:p>
              <a:endParaRPr lang="en-US">
                <a:latin typeface="Arial"/>
                <a:cs typeface="Arial"/>
              </a:endParaRPr>
            </a:p>
          </p:txBody>
        </p:sp>
        <p:sp>
          <p:nvSpPr>
            <p:cNvPr id="30754" name="Line 80"/>
            <p:cNvSpPr>
              <a:spLocks noChangeShapeType="1"/>
            </p:cNvSpPr>
            <p:nvPr/>
          </p:nvSpPr>
          <p:spPr bwMode="auto">
            <a:xfrm>
              <a:off x="4560" y="2040"/>
              <a:ext cx="0" cy="1188"/>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755" name="Oval 57"/>
            <p:cNvSpPr>
              <a:spLocks noChangeAspect="1" noChangeArrowheads="1"/>
            </p:cNvSpPr>
            <p:nvPr/>
          </p:nvSpPr>
          <p:spPr bwMode="auto">
            <a:xfrm>
              <a:off x="4522" y="2002"/>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1" name="Group 89"/>
          <p:cNvGrpSpPr>
            <a:grpSpLocks/>
          </p:cNvGrpSpPr>
          <p:nvPr/>
        </p:nvGrpSpPr>
        <p:grpSpPr bwMode="auto">
          <a:xfrm>
            <a:off x="4532313" y="4546601"/>
            <a:ext cx="1063625" cy="1679576"/>
            <a:chOff x="2855" y="2864"/>
            <a:chExt cx="670" cy="1058"/>
          </a:xfrm>
        </p:grpSpPr>
        <p:sp>
          <p:nvSpPr>
            <p:cNvPr id="30748" name="Line 82"/>
            <p:cNvSpPr>
              <a:spLocks noChangeShapeType="1"/>
            </p:cNvSpPr>
            <p:nvPr/>
          </p:nvSpPr>
          <p:spPr bwMode="auto">
            <a:xfrm>
              <a:off x="3447" y="2901"/>
              <a:ext cx="0" cy="324"/>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749" name="Oval 79"/>
            <p:cNvSpPr>
              <a:spLocks noChangeAspect="1" noChangeArrowheads="1"/>
            </p:cNvSpPr>
            <p:nvPr/>
          </p:nvSpPr>
          <p:spPr bwMode="auto">
            <a:xfrm>
              <a:off x="3409" y="2864"/>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0750" name="Text Box 85"/>
            <p:cNvSpPr txBox="1">
              <a:spLocks noChangeArrowheads="1"/>
            </p:cNvSpPr>
            <p:nvPr/>
          </p:nvSpPr>
          <p:spPr bwMode="auto">
            <a:xfrm>
              <a:off x="2855" y="3689"/>
              <a:ext cx="670"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10,000</a:t>
              </a:r>
              <a:endParaRPr lang="en-US" sz="2400" baseline="-25000">
                <a:latin typeface="Arial"/>
                <a:cs typeface="Arial"/>
              </a:endParaRPr>
            </a:p>
          </p:txBody>
        </p:sp>
        <p:sp>
          <p:nvSpPr>
            <p:cNvPr id="30751" name="Line 86"/>
            <p:cNvSpPr>
              <a:spLocks noChangeShapeType="1"/>
            </p:cNvSpPr>
            <p:nvPr/>
          </p:nvSpPr>
          <p:spPr bwMode="auto">
            <a:xfrm flipV="1">
              <a:off x="3243" y="3253"/>
              <a:ext cx="201" cy="454"/>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22" name="Group 90"/>
          <p:cNvGrpSpPr>
            <a:grpSpLocks/>
          </p:cNvGrpSpPr>
          <p:nvPr/>
        </p:nvGrpSpPr>
        <p:grpSpPr bwMode="auto">
          <a:xfrm>
            <a:off x="5813425" y="3854451"/>
            <a:ext cx="1063625" cy="2376488"/>
            <a:chOff x="3662" y="2428"/>
            <a:chExt cx="670" cy="1497"/>
          </a:xfrm>
        </p:grpSpPr>
        <p:sp>
          <p:nvSpPr>
            <p:cNvPr id="30744" name="Text Box 53"/>
            <p:cNvSpPr txBox="1">
              <a:spLocks noChangeArrowheads="1"/>
            </p:cNvSpPr>
            <p:nvPr/>
          </p:nvSpPr>
          <p:spPr bwMode="auto">
            <a:xfrm>
              <a:off x="3662" y="3692"/>
              <a:ext cx="670"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20,000</a:t>
              </a:r>
              <a:endParaRPr lang="en-US" sz="2400" baseline="-25000">
                <a:latin typeface="Arial"/>
                <a:cs typeface="Arial"/>
              </a:endParaRPr>
            </a:p>
          </p:txBody>
        </p:sp>
        <p:sp>
          <p:nvSpPr>
            <p:cNvPr id="30745" name="Line 81"/>
            <p:cNvSpPr>
              <a:spLocks noChangeShapeType="1"/>
            </p:cNvSpPr>
            <p:nvPr/>
          </p:nvSpPr>
          <p:spPr bwMode="auto">
            <a:xfrm>
              <a:off x="4008" y="2466"/>
              <a:ext cx="0" cy="759"/>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746" name="Oval 52"/>
            <p:cNvSpPr>
              <a:spLocks noChangeAspect="1" noChangeArrowheads="1"/>
            </p:cNvSpPr>
            <p:nvPr/>
          </p:nvSpPr>
          <p:spPr bwMode="auto">
            <a:xfrm>
              <a:off x="3970" y="2428"/>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0747" name="Line 87"/>
            <p:cNvSpPr>
              <a:spLocks noChangeShapeType="1"/>
            </p:cNvSpPr>
            <p:nvPr/>
          </p:nvSpPr>
          <p:spPr bwMode="auto">
            <a:xfrm>
              <a:off x="4009" y="3248"/>
              <a:ext cx="0" cy="458"/>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074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4" name="Footer Placeholder 2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25" name="Slide Number Placeholder 24"/>
          <p:cNvSpPr>
            <a:spLocks noGrp="1"/>
          </p:cNvSpPr>
          <p:nvPr>
            <p:ph type="sldNum" sz="quarter" idx="13"/>
          </p:nvPr>
        </p:nvSpPr>
        <p:spPr/>
        <p:txBody>
          <a:bodyPr/>
          <a:lstStyle/>
          <a:p>
            <a:pPr>
              <a:defRPr/>
            </a:pPr>
            <a:fld id="{2F37425F-5E17-4209-B948-B5CE2119E408}" type="slidenum">
              <a:rPr lang="en-US" smtClean="0"/>
              <a:pPr>
                <a:defRPr/>
              </a:pPr>
              <a:t>24</a:t>
            </a:fld>
            <a:endParaRPr lang="en-US" dirty="0"/>
          </a:p>
        </p:txBody>
      </p:sp>
    </p:spTree>
    <p:extLst>
      <p:ext uri="{BB962C8B-B14F-4D97-AF65-F5344CB8AC3E}">
        <p14:creationId xmlns:p14="http://schemas.microsoft.com/office/powerpoint/2010/main" val="3371580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left)">
                                      <p:cBhvr>
                                        <p:cTn id="7" dur="500"/>
                                        <p:tgtEl>
                                          <p:spTgt spid="2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wipe(left)">
                                      <p:cBhvr>
                                        <p:cTn id="11" dur="500"/>
                                        <p:tgtEl>
                                          <p:spTgt spid="2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trips(downLeft)">
                                      <p:cBhvr>
                                        <p:cTn id="25" dur="500"/>
                                        <p:tgtEl>
                                          <p:spTgt spid="18"/>
                                        </p:tgtEl>
                                      </p:cBhvr>
                                    </p:animEffect>
                                  </p:childTnLst>
                                </p:cTn>
                              </p:par>
                            </p:childTnLst>
                          </p:cTn>
                        </p:par>
                        <p:par>
                          <p:cTn id="26" fill="hold">
                            <p:stCondLst>
                              <p:cond delay="500"/>
                            </p:stCondLst>
                            <p:childTnLst>
                              <p:par>
                                <p:cTn id="27" presetID="18" presetClass="entr" presetSubtype="1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strips(downLef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strips(downRight)">
                                      <p:cBhvr>
                                        <p:cTn id="61" dur="500"/>
                                        <p:tgtEl>
                                          <p:spTgt spid="15"/>
                                        </p:tgtEl>
                                      </p:cBhvr>
                                    </p:animEffect>
                                  </p:childTnLst>
                                </p:cTn>
                              </p:par>
                            </p:childTnLst>
                          </p:cTn>
                        </p:par>
                        <p:par>
                          <p:cTn id="62" fill="hold">
                            <p:stCondLst>
                              <p:cond delay="500"/>
                            </p:stCondLst>
                            <p:childTnLst>
                              <p:par>
                                <p:cTn id="63" presetID="18" presetClass="entr" presetSubtype="6"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strips(downRigh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3"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strips(upRight)">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Entry &amp; Exit in the Long Run</a:t>
            </a:r>
          </a:p>
        </p:txBody>
      </p:sp>
      <p:sp>
        <p:nvSpPr>
          <p:cNvPr id="3" name="Content Placeholder 2"/>
          <p:cNvSpPr>
            <a:spLocks noGrp="1"/>
          </p:cNvSpPr>
          <p:nvPr>
            <p:ph idx="1"/>
          </p:nvPr>
        </p:nvSpPr>
        <p:spPr/>
        <p:txBody>
          <a:bodyPr/>
          <a:lstStyle/>
          <a:p>
            <a:r>
              <a:rPr lang="en-US" dirty="0"/>
              <a:t>In the </a:t>
            </a:r>
            <a:r>
              <a:rPr lang="en-US" dirty="0" smtClean="0"/>
              <a:t>long run, </a:t>
            </a:r>
            <a:r>
              <a:rPr lang="en-US" dirty="0"/>
              <a:t>the number of firms can change due to entry </a:t>
            </a:r>
            <a:r>
              <a:rPr lang="en-US" dirty="0" smtClean="0"/>
              <a:t>and exit:  </a:t>
            </a:r>
            <a:endParaRPr lang="en-US" dirty="0"/>
          </a:p>
          <a:p>
            <a:pPr lvl="1"/>
            <a:r>
              <a:rPr lang="en-US" dirty="0"/>
              <a:t>If existing firms earn positive economic </a:t>
            </a:r>
            <a:r>
              <a:rPr lang="en-US" dirty="0" smtClean="0"/>
              <a:t>profit:</a:t>
            </a:r>
          </a:p>
          <a:p>
            <a:pPr lvl="2"/>
            <a:r>
              <a:rPr lang="en-US" dirty="0" smtClean="0"/>
              <a:t>New </a:t>
            </a:r>
            <a:r>
              <a:rPr lang="en-US" dirty="0"/>
              <a:t>firms enter, </a:t>
            </a:r>
            <a:r>
              <a:rPr lang="en-US" dirty="0" smtClean="0"/>
              <a:t>SR </a:t>
            </a:r>
            <a:r>
              <a:rPr lang="en-US" dirty="0"/>
              <a:t>market supply shifts </a:t>
            </a:r>
            <a:r>
              <a:rPr lang="en-US" dirty="0" smtClean="0"/>
              <a:t>right  </a:t>
            </a:r>
            <a:endParaRPr lang="en-US" dirty="0"/>
          </a:p>
          <a:p>
            <a:pPr lvl="2"/>
            <a:r>
              <a:rPr lang="en-US" dirty="0" smtClean="0"/>
              <a:t>P falls</a:t>
            </a:r>
            <a:r>
              <a:rPr lang="en-US" dirty="0"/>
              <a:t>, reducing profits and slowing </a:t>
            </a:r>
            <a:r>
              <a:rPr lang="en-US" dirty="0" smtClean="0"/>
              <a:t>entry </a:t>
            </a:r>
            <a:endParaRPr lang="en-US" dirty="0"/>
          </a:p>
          <a:p>
            <a:pPr lvl="1"/>
            <a:r>
              <a:rPr lang="en-US" dirty="0"/>
              <a:t>If existing firms incur </a:t>
            </a:r>
            <a:r>
              <a:rPr lang="en-US" dirty="0" smtClean="0"/>
              <a:t>losses:</a:t>
            </a:r>
          </a:p>
          <a:p>
            <a:pPr lvl="2"/>
            <a:r>
              <a:rPr lang="en-US" dirty="0" smtClean="0"/>
              <a:t>Some </a:t>
            </a:r>
            <a:r>
              <a:rPr lang="en-US" dirty="0"/>
              <a:t>firms exit, </a:t>
            </a:r>
            <a:r>
              <a:rPr lang="en-US" dirty="0" smtClean="0"/>
              <a:t>SR </a:t>
            </a:r>
            <a:r>
              <a:rPr lang="en-US" dirty="0"/>
              <a:t>market supply shifts </a:t>
            </a:r>
            <a:r>
              <a:rPr lang="en-US" dirty="0" smtClean="0"/>
              <a:t>left  </a:t>
            </a:r>
            <a:endParaRPr lang="en-US" dirty="0"/>
          </a:p>
          <a:p>
            <a:pPr lvl="2"/>
            <a:r>
              <a:rPr lang="en-US" dirty="0" smtClean="0"/>
              <a:t>P rises</a:t>
            </a:r>
            <a:r>
              <a:rPr lang="en-US" dirty="0"/>
              <a:t>, reducing remaining firms’ </a:t>
            </a:r>
            <a:r>
              <a:rPr lang="en-US" dirty="0" smtClean="0"/>
              <a:t>losses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87890771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Zero-Profit Condition</a:t>
            </a:r>
          </a:p>
        </p:txBody>
      </p:sp>
      <p:sp>
        <p:nvSpPr>
          <p:cNvPr id="3" name="Content Placeholder 2"/>
          <p:cNvSpPr>
            <a:spLocks noGrp="1"/>
          </p:cNvSpPr>
          <p:nvPr>
            <p:ph idx="1"/>
          </p:nvPr>
        </p:nvSpPr>
        <p:spPr/>
        <p:txBody>
          <a:bodyPr/>
          <a:lstStyle/>
          <a:p>
            <a:r>
              <a:rPr lang="en-US" dirty="0"/>
              <a:t>Long-run equilibrium:  </a:t>
            </a:r>
            <a:endParaRPr lang="en-US" dirty="0" smtClean="0"/>
          </a:p>
          <a:p>
            <a:pPr lvl="1"/>
            <a:r>
              <a:rPr lang="en-US" dirty="0" smtClean="0"/>
              <a:t>The </a:t>
            </a:r>
            <a:r>
              <a:rPr lang="en-US" dirty="0"/>
              <a:t>process of entry or exit is </a:t>
            </a:r>
            <a:r>
              <a:rPr lang="en-US" dirty="0" smtClean="0"/>
              <a:t>complete</a:t>
            </a:r>
          </a:p>
          <a:p>
            <a:pPr lvl="1"/>
            <a:r>
              <a:rPr lang="en-US" dirty="0" smtClean="0"/>
              <a:t>Remaining </a:t>
            </a:r>
            <a:r>
              <a:rPr lang="en-US" dirty="0"/>
              <a:t>firms earn zero economic </a:t>
            </a:r>
            <a:r>
              <a:rPr lang="en-US" dirty="0" smtClean="0"/>
              <a:t>profit  </a:t>
            </a:r>
            <a:endParaRPr lang="en-US" dirty="0"/>
          </a:p>
          <a:p>
            <a:r>
              <a:rPr lang="en-US" dirty="0"/>
              <a:t>Zero economic </a:t>
            </a:r>
            <a:r>
              <a:rPr lang="en-US" dirty="0" smtClean="0"/>
              <a:t>profit: </a:t>
            </a:r>
            <a:r>
              <a:rPr lang="en-US" dirty="0"/>
              <a:t>when P = </a:t>
            </a:r>
            <a:r>
              <a:rPr lang="en-US" dirty="0" smtClean="0"/>
              <a:t>ATC </a:t>
            </a:r>
            <a:endParaRPr lang="en-US" dirty="0"/>
          </a:p>
          <a:p>
            <a:pPr lvl="1"/>
            <a:r>
              <a:rPr lang="en-US" dirty="0"/>
              <a:t>Since firms produce where P = MR = </a:t>
            </a:r>
            <a:r>
              <a:rPr lang="en-US" dirty="0" smtClean="0"/>
              <a:t>MC </a:t>
            </a:r>
          </a:p>
          <a:p>
            <a:pPr lvl="1"/>
            <a:r>
              <a:rPr lang="en-US" dirty="0" smtClean="0"/>
              <a:t>The </a:t>
            </a:r>
            <a:r>
              <a:rPr lang="en-US" dirty="0"/>
              <a:t>zero-profit condition is  P = MC = </a:t>
            </a:r>
            <a:r>
              <a:rPr lang="en-US" dirty="0" smtClean="0"/>
              <a:t>ATC</a:t>
            </a:r>
            <a:endParaRPr lang="en-US" dirty="0"/>
          </a:p>
          <a:p>
            <a:pPr lvl="1"/>
            <a:r>
              <a:rPr lang="en-US" dirty="0"/>
              <a:t>Recall that MC intersects ATC at </a:t>
            </a:r>
            <a:r>
              <a:rPr lang="en-US" dirty="0" smtClean="0"/>
              <a:t>min ATC</a:t>
            </a:r>
            <a:endParaRPr lang="en-US" dirty="0"/>
          </a:p>
          <a:p>
            <a:pPr lvl="1"/>
            <a:r>
              <a:rPr lang="en-US" dirty="0"/>
              <a:t>Hence, in the long run,  </a:t>
            </a:r>
            <a:r>
              <a:rPr lang="en-US" dirty="0">
                <a:solidFill>
                  <a:srgbClr val="FF0000"/>
                </a:solidFill>
              </a:rPr>
              <a:t>P = </a:t>
            </a:r>
            <a:r>
              <a:rPr lang="en-US" dirty="0" smtClean="0">
                <a:solidFill>
                  <a:srgbClr val="FF0000"/>
                </a:solidFill>
              </a:rPr>
              <a:t>min ATC</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2155238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wrap="square" anchor="t"/>
          <a:lstStyle/>
          <a:p>
            <a:r>
              <a:rPr lang="en-US" dirty="0"/>
              <a:t>The Zero-Profit Condition</a:t>
            </a:r>
            <a:endParaRPr lang="en-US" altLang="en-US" dirty="0" smtClean="0"/>
          </a:p>
        </p:txBody>
      </p:sp>
      <p:sp>
        <p:nvSpPr>
          <p:cNvPr id="35843" name="Content Placeholder 2"/>
          <p:cNvSpPr>
            <a:spLocks noGrp="1"/>
          </p:cNvSpPr>
          <p:nvPr>
            <p:ph idx="1"/>
          </p:nvPr>
        </p:nvSpPr>
        <p:spPr/>
        <p:txBody>
          <a:bodyPr/>
          <a:lstStyle/>
          <a:p>
            <a:r>
              <a:rPr lang="en-US" altLang="en-US" dirty="0" smtClean="0"/>
              <a:t>Why do competitive firms stay in business if they make zero profit? </a:t>
            </a:r>
          </a:p>
          <a:p>
            <a:pPr lvl="1"/>
            <a:r>
              <a:rPr lang="en-US" altLang="en-US" sz="2800" dirty="0" smtClean="0"/>
              <a:t>Profit = total revenue – total cost</a:t>
            </a:r>
          </a:p>
          <a:p>
            <a:pPr lvl="1"/>
            <a:r>
              <a:rPr lang="en-US" altLang="en-US" sz="2800" dirty="0" smtClean="0"/>
              <a:t>Total cost includes all </a:t>
            </a:r>
            <a:r>
              <a:rPr lang="en-US" altLang="en-US" sz="2800" dirty="0"/>
              <a:t>implicit costs like the opportunity cost of the owner’s time and money</a:t>
            </a:r>
            <a:endParaRPr lang="en-US" altLang="en-US" sz="2800" dirty="0" smtClean="0"/>
          </a:p>
          <a:p>
            <a:pPr lvl="1"/>
            <a:r>
              <a:rPr lang="en-US" altLang="en-US" sz="2800" dirty="0" smtClean="0"/>
              <a:t>Zero-profit equilibrium</a:t>
            </a:r>
          </a:p>
          <a:p>
            <a:pPr lvl="2"/>
            <a:r>
              <a:rPr lang="en-US" altLang="en-US" dirty="0" smtClean="0"/>
              <a:t>Economic profit is zero</a:t>
            </a:r>
          </a:p>
          <a:p>
            <a:pPr lvl="2"/>
            <a:r>
              <a:rPr lang="en-US" altLang="en-US" dirty="0" smtClean="0"/>
              <a:t>Accounting profit is positive</a:t>
            </a:r>
          </a:p>
        </p:txBody>
      </p:sp>
      <p:sp>
        <p:nvSpPr>
          <p:cNvPr id="358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D0BEB856-DD5D-4AB5-968C-54B0B7A70EC6}" type="slidenum">
              <a:rPr lang="en-US" altLang="en-US" sz="1200" smtClean="0">
                <a:solidFill>
                  <a:srgbClr val="002060"/>
                </a:solidFill>
              </a:rPr>
              <a:pPr eaLnBrk="1" hangingPunct="1"/>
              <a:t>27</a:t>
            </a:fld>
            <a:endParaRPr lang="en-US" altLang="en-US" sz="1200" smtClean="0">
              <a:solidFill>
                <a:srgbClr val="002060"/>
              </a:solidFill>
            </a:endParaRPr>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389156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algn="ctr" eaLnBrk="1" hangingPunct="1"/>
            <a:r>
              <a:rPr lang="en-US" sz="3500" dirty="0" smtClean="0"/>
              <a:t>The LR Market Supply Curve</a:t>
            </a:r>
          </a:p>
        </p:txBody>
      </p:sp>
      <p:grpSp>
        <p:nvGrpSpPr>
          <p:cNvPr id="2" name="Group 3"/>
          <p:cNvGrpSpPr>
            <a:grpSpLocks/>
          </p:cNvGrpSpPr>
          <p:nvPr/>
        </p:nvGrpSpPr>
        <p:grpSpPr bwMode="auto">
          <a:xfrm>
            <a:off x="1995488" y="3148013"/>
            <a:ext cx="1952625" cy="2203450"/>
            <a:chOff x="837" y="2095"/>
            <a:chExt cx="1230" cy="1388"/>
          </a:xfrm>
        </p:grpSpPr>
        <p:sp>
          <p:nvSpPr>
            <p:cNvPr id="34852" name="Line 4"/>
            <p:cNvSpPr>
              <a:spLocks noChangeShapeType="1"/>
            </p:cNvSpPr>
            <p:nvPr/>
          </p:nvSpPr>
          <p:spPr bwMode="auto">
            <a:xfrm flipV="1">
              <a:off x="837" y="2293"/>
              <a:ext cx="944" cy="1190"/>
            </a:xfrm>
            <a:prstGeom prst="line">
              <a:avLst/>
            </a:prstGeom>
            <a:noFill/>
            <a:ln w="38100">
              <a:solidFill>
                <a:srgbClr val="333399"/>
              </a:solidFill>
              <a:round/>
              <a:headEnd/>
              <a:tailEnd/>
            </a:ln>
          </p:spPr>
          <p:txBody>
            <a:bodyPr/>
            <a:lstStyle/>
            <a:p>
              <a:endParaRPr lang="en-US">
                <a:latin typeface="Arial"/>
                <a:cs typeface="Arial"/>
              </a:endParaRPr>
            </a:p>
          </p:txBody>
        </p:sp>
        <p:sp>
          <p:nvSpPr>
            <p:cNvPr id="34853" name="Text Box 5"/>
            <p:cNvSpPr txBox="1">
              <a:spLocks noChangeArrowheads="1"/>
            </p:cNvSpPr>
            <p:nvPr/>
          </p:nvSpPr>
          <p:spPr bwMode="auto">
            <a:xfrm>
              <a:off x="1684" y="2095"/>
              <a:ext cx="383"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MC</a:t>
              </a:r>
            </a:p>
          </p:txBody>
        </p:sp>
      </p:grpSp>
      <p:grpSp>
        <p:nvGrpSpPr>
          <p:cNvPr id="3" name="Group 67"/>
          <p:cNvGrpSpPr>
            <a:grpSpLocks/>
          </p:cNvGrpSpPr>
          <p:nvPr/>
        </p:nvGrpSpPr>
        <p:grpSpPr bwMode="auto">
          <a:xfrm>
            <a:off x="4860925" y="2706688"/>
            <a:ext cx="3975100" cy="3470275"/>
            <a:chOff x="2887" y="1376"/>
            <a:chExt cx="2504" cy="2186"/>
          </a:xfrm>
        </p:grpSpPr>
        <p:sp>
          <p:nvSpPr>
            <p:cNvPr id="34845" name="Text Box 10"/>
            <p:cNvSpPr txBox="1">
              <a:spLocks noChangeArrowheads="1"/>
            </p:cNvSpPr>
            <p:nvPr/>
          </p:nvSpPr>
          <p:spPr bwMode="auto">
            <a:xfrm>
              <a:off x="3574" y="1376"/>
              <a:ext cx="991" cy="288"/>
            </a:xfrm>
            <a:prstGeom prst="rect">
              <a:avLst/>
            </a:prstGeom>
            <a:noFill/>
            <a:ln w="9525">
              <a:noFill/>
              <a:miter lim="800000"/>
              <a:headEnd/>
              <a:tailEnd/>
            </a:ln>
          </p:spPr>
          <p:txBody>
            <a:bodyPr>
              <a:spAutoFit/>
            </a:bodyPr>
            <a:lstStyle/>
            <a:p>
              <a:pPr algn="ctr">
                <a:spcBef>
                  <a:spcPct val="50000"/>
                </a:spcBef>
              </a:pPr>
              <a:r>
                <a:rPr lang="en-US" sz="2400" u="sng">
                  <a:latin typeface="Arial"/>
                  <a:cs typeface="Arial"/>
                </a:rPr>
                <a:t>Market</a:t>
              </a:r>
            </a:p>
          </p:txBody>
        </p:sp>
        <p:grpSp>
          <p:nvGrpSpPr>
            <p:cNvPr id="4" name="Group 12"/>
            <p:cNvGrpSpPr>
              <a:grpSpLocks/>
            </p:cNvGrpSpPr>
            <p:nvPr/>
          </p:nvGrpSpPr>
          <p:grpSpPr bwMode="auto">
            <a:xfrm>
              <a:off x="3056" y="1791"/>
              <a:ext cx="1710" cy="1436"/>
              <a:chOff x="3049" y="1681"/>
              <a:chExt cx="1864" cy="1932"/>
            </a:xfrm>
          </p:grpSpPr>
          <p:sp>
            <p:nvSpPr>
              <p:cNvPr id="34850" name="Line 13"/>
              <p:cNvSpPr>
                <a:spLocks noChangeShapeType="1"/>
              </p:cNvSpPr>
              <p:nvPr/>
            </p:nvSpPr>
            <p:spPr bwMode="auto">
              <a:xfrm>
                <a:off x="3049" y="1681"/>
                <a:ext cx="0" cy="1931"/>
              </a:xfrm>
              <a:prstGeom prst="line">
                <a:avLst/>
              </a:prstGeom>
              <a:noFill/>
              <a:ln w="9525">
                <a:solidFill>
                  <a:schemeClr val="tx1"/>
                </a:solidFill>
                <a:round/>
                <a:headEnd/>
                <a:tailEnd/>
              </a:ln>
            </p:spPr>
            <p:txBody>
              <a:bodyPr/>
              <a:lstStyle/>
              <a:p>
                <a:endParaRPr lang="en-US">
                  <a:latin typeface="Arial"/>
                  <a:cs typeface="Arial"/>
                </a:endParaRPr>
              </a:p>
            </p:txBody>
          </p:sp>
          <p:sp>
            <p:nvSpPr>
              <p:cNvPr id="34851" name="Line 14"/>
              <p:cNvSpPr>
                <a:spLocks noChangeShapeType="1"/>
              </p:cNvSpPr>
              <p:nvPr/>
            </p:nvSpPr>
            <p:spPr bwMode="auto">
              <a:xfrm>
                <a:off x="3049" y="3613"/>
                <a:ext cx="1864"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4847" name="Text Box 15"/>
            <p:cNvSpPr txBox="1">
              <a:spLocks noChangeArrowheads="1"/>
            </p:cNvSpPr>
            <p:nvPr/>
          </p:nvSpPr>
          <p:spPr bwMode="auto">
            <a:xfrm>
              <a:off x="4732" y="3082"/>
              <a:ext cx="355"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34848" name="Text Box 16"/>
            <p:cNvSpPr txBox="1">
              <a:spLocks noChangeArrowheads="1"/>
            </p:cNvSpPr>
            <p:nvPr/>
          </p:nvSpPr>
          <p:spPr bwMode="auto">
            <a:xfrm>
              <a:off x="2887" y="1541"/>
              <a:ext cx="298"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p>
          </p:txBody>
        </p:sp>
        <p:sp>
          <p:nvSpPr>
            <p:cNvPr id="34849" name="Text Box 17"/>
            <p:cNvSpPr txBox="1">
              <a:spLocks noChangeArrowheads="1"/>
            </p:cNvSpPr>
            <p:nvPr/>
          </p:nvSpPr>
          <p:spPr bwMode="auto">
            <a:xfrm>
              <a:off x="4547" y="3274"/>
              <a:ext cx="844" cy="288"/>
            </a:xfrm>
            <a:prstGeom prst="rect">
              <a:avLst/>
            </a:prstGeom>
            <a:noFill/>
            <a:ln w="9525">
              <a:noFill/>
              <a:miter lim="800000"/>
              <a:headEnd/>
              <a:tailEnd/>
            </a:ln>
          </p:spPr>
          <p:txBody>
            <a:bodyPr>
              <a:spAutoFit/>
            </a:bodyPr>
            <a:lstStyle/>
            <a:p>
              <a:pPr algn="ctr">
                <a:spcBef>
                  <a:spcPct val="50000"/>
                </a:spcBef>
              </a:pPr>
              <a:r>
                <a:rPr lang="en-US" sz="2400">
                  <a:solidFill>
                    <a:srgbClr val="4D4D4D"/>
                  </a:solidFill>
                  <a:latin typeface="Arial"/>
                  <a:cs typeface="Arial"/>
                </a:rPr>
                <a:t>(market)</a:t>
              </a:r>
            </a:p>
          </p:txBody>
        </p:sp>
      </p:grpSp>
      <p:grpSp>
        <p:nvGrpSpPr>
          <p:cNvPr id="5" name="Group 69"/>
          <p:cNvGrpSpPr>
            <a:grpSpLocks/>
          </p:cNvGrpSpPr>
          <p:nvPr/>
        </p:nvGrpSpPr>
        <p:grpSpPr bwMode="auto">
          <a:xfrm>
            <a:off x="1236663" y="2668588"/>
            <a:ext cx="3533775" cy="3514725"/>
            <a:chOff x="401" y="1352"/>
            <a:chExt cx="2226" cy="2214"/>
          </a:xfrm>
        </p:grpSpPr>
        <p:sp>
          <p:nvSpPr>
            <p:cNvPr id="34838" name="Text Box 19"/>
            <p:cNvSpPr txBox="1">
              <a:spLocks noChangeArrowheads="1"/>
            </p:cNvSpPr>
            <p:nvPr/>
          </p:nvSpPr>
          <p:spPr bwMode="auto">
            <a:xfrm>
              <a:off x="997" y="1352"/>
              <a:ext cx="991" cy="288"/>
            </a:xfrm>
            <a:prstGeom prst="rect">
              <a:avLst/>
            </a:prstGeom>
            <a:noFill/>
            <a:ln w="9525">
              <a:noFill/>
              <a:miter lim="800000"/>
              <a:headEnd/>
              <a:tailEnd/>
            </a:ln>
          </p:spPr>
          <p:txBody>
            <a:bodyPr>
              <a:spAutoFit/>
            </a:bodyPr>
            <a:lstStyle/>
            <a:p>
              <a:pPr algn="ctr">
                <a:spcBef>
                  <a:spcPct val="50000"/>
                </a:spcBef>
              </a:pPr>
              <a:r>
                <a:rPr lang="en-US" sz="2400" u="sng">
                  <a:latin typeface="Arial"/>
                  <a:cs typeface="Arial"/>
                </a:rPr>
                <a:t>One firm</a:t>
              </a:r>
            </a:p>
          </p:txBody>
        </p:sp>
        <p:grpSp>
          <p:nvGrpSpPr>
            <p:cNvPr id="6" name="Group 21"/>
            <p:cNvGrpSpPr>
              <a:grpSpLocks/>
            </p:cNvGrpSpPr>
            <p:nvPr/>
          </p:nvGrpSpPr>
          <p:grpSpPr bwMode="auto">
            <a:xfrm>
              <a:off x="562" y="1793"/>
              <a:ext cx="1606" cy="1431"/>
              <a:chOff x="1489" y="785"/>
              <a:chExt cx="3650" cy="2492"/>
            </a:xfrm>
          </p:grpSpPr>
          <p:sp>
            <p:nvSpPr>
              <p:cNvPr id="34843" name="Line 22"/>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34844" name="Line 23"/>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4840" name="Text Box 24"/>
            <p:cNvSpPr txBox="1">
              <a:spLocks noChangeArrowheads="1"/>
            </p:cNvSpPr>
            <p:nvPr/>
          </p:nvSpPr>
          <p:spPr bwMode="auto">
            <a:xfrm>
              <a:off x="2135" y="3079"/>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34841" name="Text Box 25"/>
            <p:cNvSpPr txBox="1">
              <a:spLocks noChangeArrowheads="1"/>
            </p:cNvSpPr>
            <p:nvPr/>
          </p:nvSpPr>
          <p:spPr bwMode="auto">
            <a:xfrm>
              <a:off x="401" y="1544"/>
              <a:ext cx="284"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p>
          </p:txBody>
        </p:sp>
        <p:sp>
          <p:nvSpPr>
            <p:cNvPr id="34842" name="Text Box 26"/>
            <p:cNvSpPr txBox="1">
              <a:spLocks noChangeArrowheads="1"/>
            </p:cNvSpPr>
            <p:nvPr/>
          </p:nvSpPr>
          <p:spPr bwMode="auto">
            <a:xfrm>
              <a:off x="2017" y="3278"/>
              <a:ext cx="610" cy="288"/>
            </a:xfrm>
            <a:prstGeom prst="rect">
              <a:avLst/>
            </a:prstGeom>
            <a:noFill/>
            <a:ln w="9525">
              <a:noFill/>
              <a:miter lim="800000"/>
              <a:headEnd/>
              <a:tailEnd/>
            </a:ln>
          </p:spPr>
          <p:txBody>
            <a:bodyPr>
              <a:spAutoFit/>
            </a:bodyPr>
            <a:lstStyle/>
            <a:p>
              <a:pPr algn="ctr">
                <a:spcBef>
                  <a:spcPct val="50000"/>
                </a:spcBef>
              </a:pPr>
              <a:r>
                <a:rPr lang="en-US" sz="2400">
                  <a:solidFill>
                    <a:srgbClr val="4D4D4D"/>
                  </a:solidFill>
                  <a:latin typeface="Arial"/>
                  <a:cs typeface="Arial"/>
                </a:rPr>
                <a:t>(firm)</a:t>
              </a:r>
            </a:p>
          </p:txBody>
        </p:sp>
      </p:grpSp>
      <p:sp>
        <p:nvSpPr>
          <p:cNvPr id="145445" name="Text Box 37"/>
          <p:cNvSpPr txBox="1">
            <a:spLocks noChangeArrowheads="1"/>
          </p:cNvSpPr>
          <p:nvPr/>
        </p:nvSpPr>
        <p:spPr bwMode="auto">
          <a:xfrm>
            <a:off x="754063" y="1108075"/>
            <a:ext cx="2593975" cy="1306513"/>
          </a:xfrm>
          <a:prstGeom prst="rect">
            <a:avLst/>
          </a:prstGeom>
          <a:solidFill>
            <a:srgbClr val="B8E08C"/>
          </a:solidFill>
          <a:ln w="9525">
            <a:noFill/>
            <a:miter lim="800000"/>
            <a:headEnd/>
            <a:tailEnd/>
          </a:ln>
        </p:spPr>
        <p:txBody>
          <a:bodyPr/>
          <a:lstStyle/>
          <a:p>
            <a:pPr>
              <a:lnSpc>
                <a:spcPct val="105000"/>
              </a:lnSpc>
              <a:spcBef>
                <a:spcPct val="30000"/>
              </a:spcBef>
            </a:pPr>
            <a:r>
              <a:rPr lang="en-US" sz="2500" dirty="0">
                <a:latin typeface="Arial"/>
                <a:cs typeface="Arial"/>
              </a:rPr>
              <a:t>In the long run, </a:t>
            </a:r>
            <a:br>
              <a:rPr lang="en-US" sz="2500" dirty="0">
                <a:latin typeface="Arial"/>
                <a:cs typeface="Arial"/>
              </a:rPr>
            </a:br>
            <a:r>
              <a:rPr lang="en-US" sz="2500" dirty="0">
                <a:latin typeface="Arial"/>
                <a:cs typeface="Arial"/>
              </a:rPr>
              <a:t>the typical firm </a:t>
            </a:r>
            <a:br>
              <a:rPr lang="en-US" sz="2500" dirty="0">
                <a:latin typeface="Arial"/>
                <a:cs typeface="Arial"/>
              </a:rPr>
            </a:br>
            <a:r>
              <a:rPr lang="en-US" sz="2500" dirty="0">
                <a:latin typeface="Arial"/>
                <a:cs typeface="Arial"/>
              </a:rPr>
              <a:t>earns zero profit.</a:t>
            </a:r>
          </a:p>
        </p:txBody>
      </p:sp>
      <p:grpSp>
        <p:nvGrpSpPr>
          <p:cNvPr id="7" name="Group 70"/>
          <p:cNvGrpSpPr>
            <a:grpSpLocks/>
          </p:cNvGrpSpPr>
          <p:nvPr/>
        </p:nvGrpSpPr>
        <p:grpSpPr bwMode="auto">
          <a:xfrm>
            <a:off x="1597025" y="3468688"/>
            <a:ext cx="3003550" cy="1111250"/>
            <a:chOff x="628" y="1856"/>
            <a:chExt cx="1892" cy="700"/>
          </a:xfrm>
        </p:grpSpPr>
        <p:sp>
          <p:nvSpPr>
            <p:cNvPr id="34836" name="Arc 61"/>
            <p:cNvSpPr>
              <a:spLocks/>
            </p:cNvSpPr>
            <p:nvPr/>
          </p:nvSpPr>
          <p:spPr bwMode="auto">
            <a:xfrm flipH="1" flipV="1">
              <a:off x="628" y="1856"/>
              <a:ext cx="1344" cy="700"/>
            </a:xfrm>
            <a:custGeom>
              <a:avLst/>
              <a:gdLst>
                <a:gd name="T0" fmla="*/ 0 w 34271"/>
                <a:gd name="T1" fmla="*/ 0 h 21600"/>
                <a:gd name="T2" fmla="*/ 0 w 34271"/>
                <a:gd name="T3" fmla="*/ 0 h 21600"/>
                <a:gd name="T4" fmla="*/ 0 w 34271"/>
                <a:gd name="T5" fmla="*/ 0 h 21600"/>
                <a:gd name="T6" fmla="*/ 0 60000 65536"/>
                <a:gd name="T7" fmla="*/ 0 60000 65536"/>
                <a:gd name="T8" fmla="*/ 0 60000 65536"/>
                <a:gd name="T9" fmla="*/ 0 w 34271"/>
                <a:gd name="T10" fmla="*/ 0 h 21600"/>
                <a:gd name="T11" fmla="*/ 34271 w 34271"/>
                <a:gd name="T12" fmla="*/ 21600 h 21600"/>
              </a:gdLst>
              <a:ahLst/>
              <a:cxnLst>
                <a:cxn ang="T6">
                  <a:pos x="T0" y="T1"/>
                </a:cxn>
                <a:cxn ang="T7">
                  <a:pos x="T2" y="T3"/>
                </a:cxn>
                <a:cxn ang="T8">
                  <a:pos x="T4" y="T5"/>
                </a:cxn>
              </a:cxnLst>
              <a:rect l="T9" t="T10" r="T11" b="T12"/>
              <a:pathLst>
                <a:path w="34271" h="21600" fill="none" extrusionOk="0">
                  <a:moveTo>
                    <a:pt x="0" y="9663"/>
                  </a:moveTo>
                  <a:cubicBezTo>
                    <a:pt x="4001" y="3628"/>
                    <a:pt x="10761" y="-1"/>
                    <a:pt x="18002" y="0"/>
                  </a:cubicBezTo>
                  <a:cubicBezTo>
                    <a:pt x="24237" y="0"/>
                    <a:pt x="30168" y="2694"/>
                    <a:pt x="34270" y="7391"/>
                  </a:cubicBezTo>
                </a:path>
                <a:path w="34271" h="21600" stroke="0" extrusionOk="0">
                  <a:moveTo>
                    <a:pt x="0" y="9663"/>
                  </a:moveTo>
                  <a:cubicBezTo>
                    <a:pt x="4001" y="3628"/>
                    <a:pt x="10761" y="-1"/>
                    <a:pt x="18002" y="0"/>
                  </a:cubicBezTo>
                  <a:cubicBezTo>
                    <a:pt x="24237" y="0"/>
                    <a:pt x="30168" y="2694"/>
                    <a:pt x="34270" y="7391"/>
                  </a:cubicBezTo>
                  <a:lnTo>
                    <a:pt x="18002" y="21600"/>
                  </a:lnTo>
                  <a:close/>
                </a:path>
              </a:pathLst>
            </a:custGeom>
            <a:noFill/>
            <a:ln w="38100">
              <a:solidFill>
                <a:srgbClr val="333399"/>
              </a:solidFill>
              <a:round/>
              <a:headEnd/>
              <a:tailEnd/>
            </a:ln>
          </p:spPr>
          <p:txBody>
            <a:bodyPr wrap="none" anchor="ctr"/>
            <a:lstStyle/>
            <a:p>
              <a:endParaRPr lang="en-US">
                <a:latin typeface="Arial"/>
                <a:cs typeface="Arial"/>
              </a:endParaRPr>
            </a:p>
          </p:txBody>
        </p:sp>
        <p:sp>
          <p:nvSpPr>
            <p:cNvPr id="34837" name="Text Box 62"/>
            <p:cNvSpPr txBox="1">
              <a:spLocks noChangeArrowheads="1"/>
            </p:cNvSpPr>
            <p:nvPr/>
          </p:nvSpPr>
          <p:spPr bwMode="auto">
            <a:xfrm>
              <a:off x="1804" y="2016"/>
              <a:ext cx="716"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LRATC</a:t>
              </a:r>
            </a:p>
          </p:txBody>
        </p:sp>
      </p:grpSp>
      <p:grpSp>
        <p:nvGrpSpPr>
          <p:cNvPr id="8" name="Group 65"/>
          <p:cNvGrpSpPr>
            <a:grpSpLocks/>
          </p:cNvGrpSpPr>
          <p:nvPr/>
        </p:nvGrpSpPr>
        <p:grpSpPr bwMode="auto">
          <a:xfrm>
            <a:off x="5129213" y="4225928"/>
            <a:ext cx="3687762" cy="671513"/>
            <a:chOff x="3056" y="2333"/>
            <a:chExt cx="2323" cy="423"/>
          </a:xfrm>
        </p:grpSpPr>
        <p:sp>
          <p:nvSpPr>
            <p:cNvPr id="34834" name="Line 41"/>
            <p:cNvSpPr>
              <a:spLocks noChangeShapeType="1"/>
            </p:cNvSpPr>
            <p:nvPr/>
          </p:nvSpPr>
          <p:spPr bwMode="auto">
            <a:xfrm>
              <a:off x="3056" y="2556"/>
              <a:ext cx="1573" cy="0"/>
            </a:xfrm>
            <a:prstGeom prst="line">
              <a:avLst/>
            </a:prstGeom>
            <a:noFill/>
            <a:ln w="28575">
              <a:solidFill>
                <a:srgbClr val="CC0000"/>
              </a:solidFill>
              <a:round/>
              <a:headEnd/>
              <a:tailEnd/>
            </a:ln>
          </p:spPr>
          <p:txBody>
            <a:bodyPr/>
            <a:lstStyle/>
            <a:p>
              <a:endParaRPr lang="en-US">
                <a:latin typeface="Arial"/>
                <a:cs typeface="Arial"/>
              </a:endParaRPr>
            </a:p>
          </p:txBody>
        </p:sp>
        <p:sp>
          <p:nvSpPr>
            <p:cNvPr id="34835" name="Text Box 63"/>
            <p:cNvSpPr txBox="1">
              <a:spLocks noChangeArrowheads="1"/>
            </p:cNvSpPr>
            <p:nvPr/>
          </p:nvSpPr>
          <p:spPr bwMode="auto">
            <a:xfrm>
              <a:off x="4624" y="2333"/>
              <a:ext cx="755" cy="423"/>
            </a:xfrm>
            <a:prstGeom prst="rect">
              <a:avLst/>
            </a:prstGeom>
            <a:noFill/>
            <a:ln w="9525">
              <a:noFill/>
              <a:miter lim="800000"/>
              <a:headEnd/>
              <a:tailEnd/>
            </a:ln>
          </p:spPr>
          <p:txBody>
            <a:bodyPr lIns="0" tIns="0" rIns="0" bIns="0">
              <a:spAutoFit/>
            </a:bodyPr>
            <a:lstStyle/>
            <a:p>
              <a:pPr>
                <a:lnSpc>
                  <a:spcPct val="90000"/>
                </a:lnSpc>
              </a:pPr>
              <a:r>
                <a:rPr lang="en-US" sz="2400" dirty="0">
                  <a:latin typeface="Arial"/>
                  <a:cs typeface="Arial"/>
                </a:rPr>
                <a:t>long-run</a:t>
              </a:r>
            </a:p>
            <a:p>
              <a:pPr>
                <a:lnSpc>
                  <a:spcPct val="90000"/>
                </a:lnSpc>
              </a:pPr>
              <a:r>
                <a:rPr lang="en-US" sz="2400" dirty="0">
                  <a:latin typeface="Arial"/>
                  <a:cs typeface="Arial"/>
                </a:rPr>
                <a:t>supply</a:t>
              </a:r>
              <a:endParaRPr lang="en-US" sz="2400" baseline="-25000" dirty="0">
                <a:latin typeface="Arial"/>
                <a:cs typeface="Arial"/>
              </a:endParaRPr>
            </a:p>
          </p:txBody>
        </p:sp>
      </p:grpSp>
      <p:grpSp>
        <p:nvGrpSpPr>
          <p:cNvPr id="9" name="Group 74"/>
          <p:cNvGrpSpPr>
            <a:grpSpLocks/>
          </p:cNvGrpSpPr>
          <p:nvPr/>
        </p:nvGrpSpPr>
        <p:grpSpPr bwMode="auto">
          <a:xfrm>
            <a:off x="320675" y="3963988"/>
            <a:ext cx="1109663" cy="1200150"/>
            <a:chOff x="258" y="2497"/>
            <a:chExt cx="699" cy="756"/>
          </a:xfrm>
        </p:grpSpPr>
        <p:sp>
          <p:nvSpPr>
            <p:cNvPr id="34832" name="Text Box 8"/>
            <p:cNvSpPr txBox="1">
              <a:spLocks noChangeArrowheads="1"/>
            </p:cNvSpPr>
            <p:nvPr/>
          </p:nvSpPr>
          <p:spPr bwMode="auto">
            <a:xfrm>
              <a:off x="258" y="2497"/>
              <a:ext cx="561" cy="756"/>
            </a:xfrm>
            <a:prstGeom prst="rect">
              <a:avLst/>
            </a:prstGeom>
            <a:noFill/>
            <a:ln w="9525">
              <a:noFill/>
              <a:miter lim="800000"/>
              <a:headEnd/>
              <a:tailEnd/>
            </a:ln>
          </p:spPr>
          <p:txBody>
            <a:bodyPr>
              <a:spAutoFit/>
            </a:bodyPr>
            <a:lstStyle/>
            <a:p>
              <a:pPr algn="ctr"/>
              <a:r>
                <a:rPr lang="en-US" sz="2400" b="1" i="1">
                  <a:latin typeface="Arial"/>
                  <a:cs typeface="Arial"/>
                </a:rPr>
                <a:t>P</a:t>
              </a:r>
              <a:r>
                <a:rPr lang="en-US" sz="2400">
                  <a:latin typeface="Arial"/>
                  <a:cs typeface="Arial"/>
                </a:rPr>
                <a:t> = min. </a:t>
              </a:r>
              <a:r>
                <a:rPr lang="en-US" sz="2400" i="1">
                  <a:latin typeface="Arial"/>
                  <a:cs typeface="Arial"/>
                </a:rPr>
                <a:t>ATC</a:t>
              </a:r>
            </a:p>
          </p:txBody>
        </p:sp>
        <p:sp>
          <p:nvSpPr>
            <p:cNvPr id="34833" name="AutoShape 72"/>
            <p:cNvSpPr>
              <a:spLocks/>
            </p:cNvSpPr>
            <p:nvPr/>
          </p:nvSpPr>
          <p:spPr bwMode="auto">
            <a:xfrm>
              <a:off x="741" y="2542"/>
              <a:ext cx="216" cy="679"/>
            </a:xfrm>
            <a:prstGeom prst="rightBrace">
              <a:avLst>
                <a:gd name="adj1" fmla="val 35466"/>
                <a:gd name="adj2" fmla="val 50000"/>
              </a:avLst>
            </a:prstGeom>
            <a:noFill/>
            <a:ln w="19050">
              <a:solidFill>
                <a:srgbClr val="A50021"/>
              </a:solidFill>
              <a:round/>
              <a:headEnd/>
              <a:tailEnd/>
            </a:ln>
          </p:spPr>
          <p:txBody>
            <a:bodyPr wrap="none" anchor="ctr"/>
            <a:lstStyle/>
            <a:p>
              <a:endParaRPr lang="en-US">
                <a:latin typeface="Arial"/>
                <a:cs typeface="Arial"/>
              </a:endParaRPr>
            </a:p>
          </p:txBody>
        </p:sp>
      </p:grpSp>
      <p:sp>
        <p:nvSpPr>
          <p:cNvPr id="145415" name="Line 7"/>
          <p:cNvSpPr>
            <a:spLocks noChangeShapeType="1"/>
          </p:cNvSpPr>
          <p:nvPr/>
        </p:nvSpPr>
        <p:spPr bwMode="auto">
          <a:xfrm>
            <a:off x="1490663" y="4576763"/>
            <a:ext cx="3624262" cy="9525"/>
          </a:xfrm>
          <a:prstGeom prst="line">
            <a:avLst/>
          </a:prstGeom>
          <a:noFill/>
          <a:ln w="12700">
            <a:solidFill>
              <a:srgbClr val="CC0000"/>
            </a:solidFill>
            <a:prstDash val="lgDash"/>
            <a:round/>
            <a:headEnd/>
            <a:tailEnd/>
          </a:ln>
        </p:spPr>
        <p:txBody>
          <a:bodyPr/>
          <a:lstStyle/>
          <a:p>
            <a:endParaRPr lang="en-US">
              <a:latin typeface="Arial"/>
              <a:cs typeface="Arial"/>
            </a:endParaRPr>
          </a:p>
        </p:txBody>
      </p:sp>
      <p:sp>
        <p:nvSpPr>
          <p:cNvPr id="34829" name="Oval 71"/>
          <p:cNvSpPr>
            <a:spLocks noChangeAspect="1" noChangeArrowheads="1"/>
          </p:cNvSpPr>
          <p:nvPr/>
        </p:nvSpPr>
        <p:spPr bwMode="auto">
          <a:xfrm>
            <a:off x="2555875" y="4524375"/>
            <a:ext cx="115888" cy="11430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45481" name="Text Box 73"/>
          <p:cNvSpPr txBox="1">
            <a:spLocks noChangeArrowheads="1"/>
          </p:cNvSpPr>
          <p:nvPr/>
        </p:nvSpPr>
        <p:spPr bwMode="auto">
          <a:xfrm>
            <a:off x="5338763" y="1081088"/>
            <a:ext cx="3349625" cy="1249362"/>
          </a:xfrm>
          <a:prstGeom prst="rect">
            <a:avLst/>
          </a:prstGeom>
          <a:solidFill>
            <a:srgbClr val="FFCCCC"/>
          </a:solidFill>
          <a:ln w="9525">
            <a:noFill/>
            <a:miter lim="800000"/>
            <a:headEnd/>
            <a:tailEnd/>
          </a:ln>
        </p:spPr>
        <p:txBody>
          <a:bodyPr/>
          <a:lstStyle/>
          <a:p>
            <a:pPr>
              <a:lnSpc>
                <a:spcPct val="105000"/>
              </a:lnSpc>
              <a:spcBef>
                <a:spcPct val="30000"/>
              </a:spcBef>
            </a:pPr>
            <a:r>
              <a:rPr lang="en-US" sz="2500">
                <a:latin typeface="Arial"/>
                <a:cs typeface="Arial"/>
              </a:rPr>
              <a:t>The LR market supply curve is horizontal at </a:t>
            </a:r>
            <a:br>
              <a:rPr lang="en-US" sz="2500">
                <a:latin typeface="Arial"/>
                <a:cs typeface="Arial"/>
              </a:rPr>
            </a:br>
            <a:r>
              <a:rPr lang="en-US" sz="2500" b="1" i="1">
                <a:latin typeface="Arial"/>
                <a:cs typeface="Arial"/>
              </a:rPr>
              <a:t>P</a:t>
            </a:r>
            <a:r>
              <a:rPr lang="en-US" sz="2500">
                <a:latin typeface="Arial"/>
                <a:cs typeface="Arial"/>
              </a:rPr>
              <a:t> = minimum </a:t>
            </a:r>
            <a:r>
              <a:rPr lang="en-US" sz="2500" i="1">
                <a:latin typeface="Arial"/>
                <a:cs typeface="Arial"/>
              </a:rPr>
              <a:t>ATC</a:t>
            </a:r>
            <a:r>
              <a:rPr lang="en-US" sz="2500">
                <a:latin typeface="Arial"/>
                <a:cs typeface="Arial"/>
              </a:rPr>
              <a:t>.</a:t>
            </a:r>
          </a:p>
        </p:txBody>
      </p:sp>
      <p:sp>
        <p:nvSpPr>
          <p:cNvPr id="3483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11" name="Footer Placeholder 10"/>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2" name="Slide Number Placeholder 11"/>
          <p:cNvSpPr>
            <a:spLocks noGrp="1"/>
          </p:cNvSpPr>
          <p:nvPr>
            <p:ph type="sldNum" sz="quarter" idx="13"/>
          </p:nvPr>
        </p:nvSpPr>
        <p:spPr/>
        <p:txBody>
          <a:bodyPr/>
          <a:lstStyle/>
          <a:p>
            <a:pPr>
              <a:defRPr/>
            </a:pPr>
            <a:fld id="{2F37425F-5E17-4209-B948-B5CE2119E408}" type="slidenum">
              <a:rPr lang="en-US" smtClean="0"/>
              <a:pPr>
                <a:defRPr/>
              </a:pPr>
              <a:t>28</a:t>
            </a:fld>
            <a:endParaRPr lang="en-US" dirty="0"/>
          </a:p>
        </p:txBody>
      </p:sp>
    </p:spTree>
    <p:extLst>
      <p:ext uri="{BB962C8B-B14F-4D97-AF65-F5344CB8AC3E}">
        <p14:creationId xmlns:p14="http://schemas.microsoft.com/office/powerpoint/2010/main" val="40553995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445"/>
                                        </p:tgtEl>
                                        <p:attrNameLst>
                                          <p:attrName>style.visibility</p:attrName>
                                        </p:attrNameLst>
                                      </p:cBhvr>
                                      <p:to>
                                        <p:strVal val="visible"/>
                                      </p:to>
                                    </p:set>
                                    <p:animEffect transition="in" filter="fade">
                                      <p:cBhvr>
                                        <p:cTn id="7" dur="500"/>
                                        <p:tgtEl>
                                          <p:spTgt spid="14544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5415"/>
                                        </p:tgtEl>
                                        <p:attrNameLst>
                                          <p:attrName>style.visibility</p:attrName>
                                        </p:attrNameLst>
                                      </p:cBhvr>
                                      <p:to>
                                        <p:strVal val="visible"/>
                                      </p:to>
                                    </p:set>
                                    <p:animEffect transition="in" filter="wipe(left)">
                                      <p:cBhvr>
                                        <p:cTn id="16" dur="500"/>
                                        <p:tgtEl>
                                          <p:spTgt spid="1454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5481"/>
                                        </p:tgtEl>
                                        <p:attrNameLst>
                                          <p:attrName>style.visibility</p:attrName>
                                        </p:attrNameLst>
                                      </p:cBhvr>
                                      <p:to>
                                        <p:strVal val="visible"/>
                                      </p:to>
                                    </p:set>
                                    <p:animEffect transition="in" filter="fade">
                                      <p:cBhvr>
                                        <p:cTn id="21" dur="500"/>
                                        <p:tgtEl>
                                          <p:spTgt spid="145481"/>
                                        </p:tgtEl>
                                      </p:cBhvr>
                                    </p:animEffect>
                                  </p:childTnLst>
                                </p:cTn>
                              </p:par>
                            </p:childTnLst>
                          </p:cTn>
                        </p:par>
                        <p:par>
                          <p:cTn id="22" fill="hold">
                            <p:stCondLst>
                              <p:cond delay="500"/>
                            </p:stCondLst>
                            <p:childTnLst>
                              <p:par>
                                <p:cTn id="23" presetID="18" presetClass="entr" presetSubtype="3"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upRigh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45" grpId="0" animBg="1" autoUpdateAnimBg="0"/>
      <p:bldP spid="145415" grpId="0" animBg="1"/>
      <p:bldP spid="14548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5106988" y="2573338"/>
            <a:ext cx="2587625" cy="2640012"/>
            <a:chOff x="3217" y="1621"/>
            <a:chExt cx="1630" cy="1663"/>
          </a:xfrm>
        </p:grpSpPr>
        <p:sp>
          <p:nvSpPr>
            <p:cNvPr id="35927" name="Line 33"/>
            <p:cNvSpPr>
              <a:spLocks noChangeShapeType="1"/>
            </p:cNvSpPr>
            <p:nvPr/>
          </p:nvSpPr>
          <p:spPr bwMode="auto">
            <a:xfrm flipV="1">
              <a:off x="3217" y="1833"/>
              <a:ext cx="1332" cy="1451"/>
            </a:xfrm>
            <a:prstGeom prst="line">
              <a:avLst/>
            </a:prstGeom>
            <a:noFill/>
            <a:ln w="38100">
              <a:solidFill>
                <a:srgbClr val="333399"/>
              </a:solidFill>
              <a:round/>
              <a:headEnd/>
              <a:tailEnd/>
            </a:ln>
          </p:spPr>
          <p:txBody>
            <a:bodyPr/>
            <a:lstStyle/>
            <a:p>
              <a:endParaRPr lang="en-US">
                <a:latin typeface="Arial"/>
                <a:cs typeface="Arial"/>
              </a:endParaRPr>
            </a:p>
          </p:txBody>
        </p:sp>
        <p:sp>
          <p:nvSpPr>
            <p:cNvPr id="35928" name="Text Box 34"/>
            <p:cNvSpPr txBox="1">
              <a:spLocks noChangeArrowheads="1"/>
            </p:cNvSpPr>
            <p:nvPr/>
          </p:nvSpPr>
          <p:spPr bwMode="auto">
            <a:xfrm>
              <a:off x="4545" y="1621"/>
              <a:ext cx="302" cy="233"/>
            </a:xfrm>
            <a:prstGeom prst="rect">
              <a:avLst/>
            </a:prstGeom>
            <a:noFill/>
            <a:ln w="9525">
              <a:noFill/>
              <a:miter lim="800000"/>
              <a:headEnd/>
              <a:tailEnd/>
            </a:ln>
          </p:spPr>
          <p:txBody>
            <a:bodyPr lIns="0" tIns="0" rIns="0" bIns="0">
              <a:spAutoFit/>
            </a:bodyPr>
            <a:lstStyle/>
            <a:p>
              <a:pPr>
                <a:spcBef>
                  <a:spcPct val="50000"/>
                </a:spcBef>
              </a:pPr>
              <a:r>
                <a:rPr lang="en-US" sz="2400" b="1" i="1">
                  <a:latin typeface="Arial"/>
                  <a:cs typeface="Arial"/>
                </a:rPr>
                <a:t>S</a:t>
              </a:r>
              <a:r>
                <a:rPr lang="en-US" sz="2400" b="1" baseline="-25000">
                  <a:latin typeface="Arial"/>
                  <a:cs typeface="Arial"/>
                </a:rPr>
                <a:t>1</a:t>
              </a:r>
            </a:p>
          </p:txBody>
        </p:sp>
      </p:grpSp>
      <p:grpSp>
        <p:nvGrpSpPr>
          <p:cNvPr id="3" name="Group 79"/>
          <p:cNvGrpSpPr>
            <a:grpSpLocks/>
          </p:cNvGrpSpPr>
          <p:nvPr/>
        </p:nvGrpSpPr>
        <p:grpSpPr bwMode="auto">
          <a:xfrm>
            <a:off x="884238" y="3357563"/>
            <a:ext cx="1649412" cy="1058862"/>
            <a:chOff x="557" y="2115"/>
            <a:chExt cx="1039" cy="667"/>
          </a:xfrm>
        </p:grpSpPr>
        <p:sp>
          <p:nvSpPr>
            <p:cNvPr id="35924" name="Rectangle 2"/>
            <p:cNvSpPr>
              <a:spLocks noChangeArrowheads="1"/>
            </p:cNvSpPr>
            <p:nvPr/>
          </p:nvSpPr>
          <p:spPr bwMode="auto">
            <a:xfrm>
              <a:off x="557" y="2536"/>
              <a:ext cx="1039" cy="246"/>
            </a:xfrm>
            <a:prstGeom prst="rect">
              <a:avLst/>
            </a:prstGeom>
            <a:solidFill>
              <a:srgbClr val="FFCC99"/>
            </a:solidFill>
            <a:ln w="9525">
              <a:noFill/>
              <a:miter lim="800000"/>
              <a:headEnd/>
              <a:tailEnd/>
            </a:ln>
          </p:spPr>
          <p:txBody>
            <a:bodyPr wrap="none" anchor="ctr"/>
            <a:lstStyle/>
            <a:p>
              <a:endParaRPr lang="en-US">
                <a:latin typeface="Arial"/>
                <a:cs typeface="Arial"/>
              </a:endParaRPr>
            </a:p>
          </p:txBody>
        </p:sp>
        <p:sp>
          <p:nvSpPr>
            <p:cNvPr id="35925" name="Text Box 55"/>
            <p:cNvSpPr txBox="1">
              <a:spLocks noChangeArrowheads="1"/>
            </p:cNvSpPr>
            <p:nvPr/>
          </p:nvSpPr>
          <p:spPr bwMode="auto">
            <a:xfrm>
              <a:off x="693" y="2115"/>
              <a:ext cx="480"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Profit</a:t>
              </a:r>
            </a:p>
          </p:txBody>
        </p:sp>
        <p:sp>
          <p:nvSpPr>
            <p:cNvPr id="35926" name="Line 56"/>
            <p:cNvSpPr>
              <a:spLocks noChangeShapeType="1"/>
            </p:cNvSpPr>
            <p:nvPr/>
          </p:nvSpPr>
          <p:spPr bwMode="auto">
            <a:xfrm>
              <a:off x="959" y="2342"/>
              <a:ext cx="114" cy="271"/>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4" name="Group 67"/>
          <p:cNvGrpSpPr>
            <a:grpSpLocks/>
          </p:cNvGrpSpPr>
          <p:nvPr/>
        </p:nvGrpSpPr>
        <p:grpSpPr bwMode="auto">
          <a:xfrm>
            <a:off x="5113338" y="4037014"/>
            <a:ext cx="2808287" cy="1589088"/>
            <a:chOff x="3221" y="2543"/>
            <a:chExt cx="1769" cy="1001"/>
          </a:xfrm>
        </p:grpSpPr>
        <p:sp>
          <p:nvSpPr>
            <p:cNvPr id="35922" name="Line 35"/>
            <p:cNvSpPr>
              <a:spLocks noChangeShapeType="1"/>
            </p:cNvSpPr>
            <p:nvPr/>
          </p:nvSpPr>
          <p:spPr bwMode="auto">
            <a:xfrm>
              <a:off x="3221" y="2543"/>
              <a:ext cx="1459" cy="907"/>
            </a:xfrm>
            <a:prstGeom prst="line">
              <a:avLst/>
            </a:prstGeom>
            <a:noFill/>
            <a:ln w="38100">
              <a:solidFill>
                <a:srgbClr val="333399"/>
              </a:solidFill>
              <a:round/>
              <a:headEnd/>
              <a:tailEnd/>
            </a:ln>
          </p:spPr>
          <p:txBody>
            <a:bodyPr/>
            <a:lstStyle/>
            <a:p>
              <a:endParaRPr lang="en-US">
                <a:latin typeface="Arial"/>
                <a:cs typeface="Arial"/>
              </a:endParaRPr>
            </a:p>
          </p:txBody>
        </p:sp>
        <p:sp>
          <p:nvSpPr>
            <p:cNvPr id="35923" name="Text Box 58"/>
            <p:cNvSpPr txBox="1">
              <a:spLocks noChangeArrowheads="1"/>
            </p:cNvSpPr>
            <p:nvPr/>
          </p:nvSpPr>
          <p:spPr bwMode="auto">
            <a:xfrm>
              <a:off x="4688" y="3311"/>
              <a:ext cx="302" cy="233"/>
            </a:xfrm>
            <a:prstGeom prst="rect">
              <a:avLst/>
            </a:prstGeom>
            <a:noFill/>
            <a:ln w="9525">
              <a:noFill/>
              <a:miter lim="800000"/>
              <a:headEnd/>
              <a:tailEnd/>
            </a:ln>
          </p:spPr>
          <p:txBody>
            <a:bodyPr lIns="0" tIns="0" rIns="0" bIns="0">
              <a:spAutoFit/>
            </a:bodyPr>
            <a:lstStyle/>
            <a:p>
              <a:pPr>
                <a:spcBef>
                  <a:spcPct val="50000"/>
                </a:spcBef>
              </a:pPr>
              <a:r>
                <a:rPr lang="en-US" sz="2400" b="1" i="1">
                  <a:latin typeface="Arial"/>
                  <a:cs typeface="Arial"/>
                </a:rPr>
                <a:t>D</a:t>
              </a:r>
              <a:r>
                <a:rPr lang="en-US" sz="2400" b="1" baseline="-25000">
                  <a:latin typeface="Arial"/>
                  <a:cs typeface="Arial"/>
                </a:rPr>
                <a:t>1</a:t>
              </a:r>
            </a:p>
          </p:txBody>
        </p:sp>
      </p:grpSp>
      <p:grpSp>
        <p:nvGrpSpPr>
          <p:cNvPr id="5" name="Group 61"/>
          <p:cNvGrpSpPr>
            <a:grpSpLocks/>
          </p:cNvGrpSpPr>
          <p:nvPr/>
        </p:nvGrpSpPr>
        <p:grpSpPr bwMode="auto">
          <a:xfrm>
            <a:off x="4178300" y="4125916"/>
            <a:ext cx="4738688" cy="671513"/>
            <a:chOff x="2632" y="2599"/>
            <a:chExt cx="2985" cy="423"/>
          </a:xfrm>
        </p:grpSpPr>
        <p:sp>
          <p:nvSpPr>
            <p:cNvPr id="35919" name="Line 12"/>
            <p:cNvSpPr>
              <a:spLocks noChangeShapeType="1"/>
            </p:cNvSpPr>
            <p:nvPr/>
          </p:nvSpPr>
          <p:spPr bwMode="auto">
            <a:xfrm>
              <a:off x="3044" y="2819"/>
              <a:ext cx="1882" cy="0"/>
            </a:xfrm>
            <a:prstGeom prst="line">
              <a:avLst/>
            </a:prstGeom>
            <a:noFill/>
            <a:ln w="28575">
              <a:solidFill>
                <a:srgbClr val="006600"/>
              </a:solidFill>
              <a:round/>
              <a:headEnd/>
              <a:tailEnd/>
            </a:ln>
          </p:spPr>
          <p:txBody>
            <a:bodyPr/>
            <a:lstStyle/>
            <a:p>
              <a:endParaRPr lang="en-US">
                <a:latin typeface="Arial"/>
                <a:cs typeface="Arial"/>
              </a:endParaRPr>
            </a:p>
          </p:txBody>
        </p:sp>
        <p:sp>
          <p:nvSpPr>
            <p:cNvPr id="35920" name="Text Box 13"/>
            <p:cNvSpPr txBox="1">
              <a:spLocks noChangeArrowheads="1"/>
            </p:cNvSpPr>
            <p:nvPr/>
          </p:nvSpPr>
          <p:spPr bwMode="auto">
            <a:xfrm>
              <a:off x="2632" y="2668"/>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35921" name="Text Box 57"/>
            <p:cNvSpPr txBox="1">
              <a:spLocks noChangeArrowheads="1"/>
            </p:cNvSpPr>
            <p:nvPr/>
          </p:nvSpPr>
          <p:spPr bwMode="auto">
            <a:xfrm>
              <a:off x="4862" y="2599"/>
              <a:ext cx="755" cy="423"/>
            </a:xfrm>
            <a:prstGeom prst="rect">
              <a:avLst/>
            </a:prstGeom>
            <a:noFill/>
            <a:ln w="9525">
              <a:noFill/>
              <a:miter lim="800000"/>
              <a:headEnd/>
              <a:tailEnd/>
            </a:ln>
          </p:spPr>
          <p:txBody>
            <a:bodyPr lIns="0" tIns="0" rIns="0" bIns="0">
              <a:spAutoFit/>
            </a:bodyPr>
            <a:lstStyle/>
            <a:p>
              <a:pPr>
                <a:lnSpc>
                  <a:spcPct val="90000"/>
                </a:lnSpc>
              </a:pPr>
              <a:r>
                <a:rPr lang="en-US" sz="2400">
                  <a:latin typeface="Arial"/>
                  <a:cs typeface="Arial"/>
                </a:rPr>
                <a:t>long-run</a:t>
              </a:r>
            </a:p>
            <a:p>
              <a:pPr>
                <a:lnSpc>
                  <a:spcPct val="90000"/>
                </a:lnSpc>
              </a:pPr>
              <a:r>
                <a:rPr lang="en-US" sz="2400">
                  <a:latin typeface="Arial"/>
                  <a:cs typeface="Arial"/>
                </a:rPr>
                <a:t>supply</a:t>
              </a:r>
              <a:endParaRPr lang="en-US" sz="2400" baseline="-25000">
                <a:latin typeface="Arial"/>
                <a:cs typeface="Arial"/>
              </a:endParaRPr>
            </a:p>
          </p:txBody>
        </p:sp>
      </p:grpSp>
      <p:grpSp>
        <p:nvGrpSpPr>
          <p:cNvPr id="6" name="Group 72"/>
          <p:cNvGrpSpPr>
            <a:grpSpLocks/>
          </p:cNvGrpSpPr>
          <p:nvPr/>
        </p:nvGrpSpPr>
        <p:grpSpPr bwMode="auto">
          <a:xfrm>
            <a:off x="5199063" y="3367087"/>
            <a:ext cx="3057525" cy="1936749"/>
            <a:chOff x="3275" y="2121"/>
            <a:chExt cx="1926" cy="1220"/>
          </a:xfrm>
        </p:grpSpPr>
        <p:sp>
          <p:nvSpPr>
            <p:cNvPr id="35917" name="Line 36"/>
            <p:cNvSpPr>
              <a:spLocks noChangeShapeType="1"/>
            </p:cNvSpPr>
            <p:nvPr/>
          </p:nvSpPr>
          <p:spPr bwMode="auto">
            <a:xfrm>
              <a:off x="3275" y="2121"/>
              <a:ext cx="1686" cy="1047"/>
            </a:xfrm>
            <a:prstGeom prst="line">
              <a:avLst/>
            </a:prstGeom>
            <a:noFill/>
            <a:ln w="38100">
              <a:solidFill>
                <a:srgbClr val="CC0000"/>
              </a:solidFill>
              <a:round/>
              <a:headEnd/>
              <a:tailEnd/>
            </a:ln>
          </p:spPr>
          <p:txBody>
            <a:bodyPr/>
            <a:lstStyle/>
            <a:p>
              <a:endParaRPr lang="en-US">
                <a:latin typeface="Arial"/>
                <a:cs typeface="Arial"/>
              </a:endParaRPr>
            </a:p>
          </p:txBody>
        </p:sp>
        <p:sp>
          <p:nvSpPr>
            <p:cNvPr id="35918" name="Text Box 59"/>
            <p:cNvSpPr txBox="1">
              <a:spLocks noChangeArrowheads="1"/>
            </p:cNvSpPr>
            <p:nvPr/>
          </p:nvSpPr>
          <p:spPr bwMode="auto">
            <a:xfrm>
              <a:off x="4976" y="3108"/>
              <a:ext cx="225" cy="233"/>
            </a:xfrm>
            <a:prstGeom prst="rect">
              <a:avLst/>
            </a:prstGeom>
            <a:noFill/>
            <a:ln w="9525">
              <a:noFill/>
              <a:miter lim="800000"/>
              <a:headEnd/>
              <a:tailEnd/>
            </a:ln>
          </p:spPr>
          <p:txBody>
            <a:bodyPr lIns="0" tIns="0" rIns="0" bIns="0">
              <a:spAutoFit/>
            </a:bodyPr>
            <a:lstStyle/>
            <a:p>
              <a:pPr>
                <a:spcBef>
                  <a:spcPct val="50000"/>
                </a:spcBef>
              </a:pPr>
              <a:r>
                <a:rPr lang="en-US" sz="2400" b="1" i="1">
                  <a:latin typeface="Arial"/>
                  <a:cs typeface="Arial"/>
                </a:rPr>
                <a:t>D</a:t>
              </a:r>
              <a:r>
                <a:rPr lang="en-US" sz="2400" b="1" baseline="-25000">
                  <a:latin typeface="Arial"/>
                  <a:cs typeface="Arial"/>
                </a:rPr>
                <a:t>2</a:t>
              </a:r>
            </a:p>
          </p:txBody>
        </p:sp>
      </p:grpSp>
      <p:sp>
        <p:nvSpPr>
          <p:cNvPr id="35849" name="Rectangle 4"/>
          <p:cNvSpPr>
            <a:spLocks noGrp="1" noChangeArrowheads="1"/>
          </p:cNvSpPr>
          <p:nvPr>
            <p:ph type="title"/>
          </p:nvPr>
        </p:nvSpPr>
        <p:spPr/>
        <p:txBody>
          <a:bodyPr/>
          <a:lstStyle/>
          <a:p>
            <a:pPr algn="ctr" eaLnBrk="1" hangingPunct="1"/>
            <a:r>
              <a:rPr lang="en-US" sz="3200" smtClean="0"/>
              <a:t>SR &amp; LR Effects of an Increase in Demand</a:t>
            </a:r>
          </a:p>
        </p:txBody>
      </p:sp>
      <p:sp>
        <p:nvSpPr>
          <p:cNvPr id="23" name="Text Placeholder 22"/>
          <p:cNvSpPr>
            <a:spLocks noGrp="1"/>
          </p:cNvSpPr>
          <p:nvPr>
            <p:ph type="body" sz="quarter" idx="12"/>
          </p:nvPr>
        </p:nvSpPr>
        <p:spPr/>
        <p:txBody>
          <a:bodyPr/>
          <a:lstStyle/>
          <a:p>
            <a:endParaRPr lang="en-US"/>
          </a:p>
        </p:txBody>
      </p:sp>
      <p:grpSp>
        <p:nvGrpSpPr>
          <p:cNvPr id="7" name="Group 5"/>
          <p:cNvGrpSpPr>
            <a:grpSpLocks/>
          </p:cNvGrpSpPr>
          <p:nvPr/>
        </p:nvGrpSpPr>
        <p:grpSpPr bwMode="auto">
          <a:xfrm>
            <a:off x="1328738" y="2678113"/>
            <a:ext cx="2493962" cy="2851150"/>
            <a:chOff x="995" y="1624"/>
            <a:chExt cx="1571" cy="1796"/>
          </a:xfrm>
        </p:grpSpPr>
        <p:sp>
          <p:nvSpPr>
            <p:cNvPr id="35915" name="Line 6"/>
            <p:cNvSpPr>
              <a:spLocks noChangeShapeType="1"/>
            </p:cNvSpPr>
            <p:nvPr/>
          </p:nvSpPr>
          <p:spPr bwMode="auto">
            <a:xfrm flipV="1">
              <a:off x="995" y="1862"/>
              <a:ext cx="1239" cy="1558"/>
            </a:xfrm>
            <a:prstGeom prst="line">
              <a:avLst/>
            </a:prstGeom>
            <a:noFill/>
            <a:ln w="38100">
              <a:solidFill>
                <a:srgbClr val="333399"/>
              </a:solidFill>
              <a:round/>
              <a:headEnd/>
              <a:tailEnd/>
            </a:ln>
          </p:spPr>
          <p:txBody>
            <a:bodyPr/>
            <a:lstStyle/>
            <a:p>
              <a:endParaRPr lang="en-US">
                <a:latin typeface="Arial"/>
                <a:cs typeface="Arial"/>
              </a:endParaRPr>
            </a:p>
          </p:txBody>
        </p:sp>
        <p:sp>
          <p:nvSpPr>
            <p:cNvPr id="35916" name="Text Box 7"/>
            <p:cNvSpPr txBox="1">
              <a:spLocks noChangeArrowheads="1"/>
            </p:cNvSpPr>
            <p:nvPr/>
          </p:nvSpPr>
          <p:spPr bwMode="auto">
            <a:xfrm>
              <a:off x="2183" y="1624"/>
              <a:ext cx="383"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MC</a:t>
              </a:r>
            </a:p>
          </p:txBody>
        </p:sp>
      </p:grpSp>
      <p:grpSp>
        <p:nvGrpSpPr>
          <p:cNvPr id="8" name="Group 8"/>
          <p:cNvGrpSpPr>
            <a:grpSpLocks/>
          </p:cNvGrpSpPr>
          <p:nvPr/>
        </p:nvGrpSpPr>
        <p:grpSpPr bwMode="auto">
          <a:xfrm>
            <a:off x="1063625" y="2952750"/>
            <a:ext cx="2936875" cy="1516063"/>
            <a:chOff x="828" y="1797"/>
            <a:chExt cx="1850" cy="955"/>
          </a:xfrm>
        </p:grpSpPr>
        <p:sp>
          <p:nvSpPr>
            <p:cNvPr id="35913" name="Arc 9"/>
            <p:cNvSpPr>
              <a:spLocks/>
            </p:cNvSpPr>
            <p:nvPr/>
          </p:nvSpPr>
          <p:spPr bwMode="auto">
            <a:xfrm flipH="1" flipV="1">
              <a:off x="828" y="1797"/>
              <a:ext cx="1461" cy="955"/>
            </a:xfrm>
            <a:custGeom>
              <a:avLst/>
              <a:gdLst>
                <a:gd name="T0" fmla="*/ 0 w 34271"/>
                <a:gd name="T1" fmla="*/ 0 h 21600"/>
                <a:gd name="T2" fmla="*/ 0 w 34271"/>
                <a:gd name="T3" fmla="*/ 0 h 21600"/>
                <a:gd name="T4" fmla="*/ 0 w 34271"/>
                <a:gd name="T5" fmla="*/ 0 h 21600"/>
                <a:gd name="T6" fmla="*/ 0 60000 65536"/>
                <a:gd name="T7" fmla="*/ 0 60000 65536"/>
                <a:gd name="T8" fmla="*/ 0 60000 65536"/>
                <a:gd name="T9" fmla="*/ 0 w 34271"/>
                <a:gd name="T10" fmla="*/ 0 h 21600"/>
                <a:gd name="T11" fmla="*/ 34271 w 34271"/>
                <a:gd name="T12" fmla="*/ 21600 h 21600"/>
              </a:gdLst>
              <a:ahLst/>
              <a:cxnLst>
                <a:cxn ang="T6">
                  <a:pos x="T0" y="T1"/>
                </a:cxn>
                <a:cxn ang="T7">
                  <a:pos x="T2" y="T3"/>
                </a:cxn>
                <a:cxn ang="T8">
                  <a:pos x="T4" y="T5"/>
                </a:cxn>
              </a:cxnLst>
              <a:rect l="T9" t="T10" r="T11" b="T12"/>
              <a:pathLst>
                <a:path w="34271" h="21600" fill="none" extrusionOk="0">
                  <a:moveTo>
                    <a:pt x="0" y="9663"/>
                  </a:moveTo>
                  <a:cubicBezTo>
                    <a:pt x="4001" y="3628"/>
                    <a:pt x="10761" y="-1"/>
                    <a:pt x="18002" y="0"/>
                  </a:cubicBezTo>
                  <a:cubicBezTo>
                    <a:pt x="24237" y="0"/>
                    <a:pt x="30168" y="2694"/>
                    <a:pt x="34270" y="7391"/>
                  </a:cubicBezTo>
                </a:path>
                <a:path w="34271" h="21600" stroke="0" extrusionOk="0">
                  <a:moveTo>
                    <a:pt x="0" y="9663"/>
                  </a:moveTo>
                  <a:cubicBezTo>
                    <a:pt x="4001" y="3628"/>
                    <a:pt x="10761" y="-1"/>
                    <a:pt x="18002" y="0"/>
                  </a:cubicBezTo>
                  <a:cubicBezTo>
                    <a:pt x="24237" y="0"/>
                    <a:pt x="30168" y="2694"/>
                    <a:pt x="34270" y="7391"/>
                  </a:cubicBezTo>
                  <a:lnTo>
                    <a:pt x="18002" y="21600"/>
                  </a:lnTo>
                  <a:close/>
                </a:path>
              </a:pathLst>
            </a:custGeom>
            <a:noFill/>
            <a:ln w="38100">
              <a:solidFill>
                <a:srgbClr val="333399"/>
              </a:solidFill>
              <a:round/>
              <a:headEnd/>
              <a:tailEnd/>
            </a:ln>
          </p:spPr>
          <p:txBody>
            <a:bodyPr wrap="none" anchor="ctr"/>
            <a:lstStyle/>
            <a:p>
              <a:endParaRPr lang="en-US">
                <a:latin typeface="Arial"/>
                <a:cs typeface="Arial"/>
              </a:endParaRPr>
            </a:p>
          </p:txBody>
        </p:sp>
        <p:sp>
          <p:nvSpPr>
            <p:cNvPr id="35914" name="Text Box 10"/>
            <p:cNvSpPr txBox="1">
              <a:spLocks noChangeArrowheads="1"/>
            </p:cNvSpPr>
            <p:nvPr/>
          </p:nvSpPr>
          <p:spPr bwMode="auto">
            <a:xfrm>
              <a:off x="2213" y="2101"/>
              <a:ext cx="465"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ATC</a:t>
              </a:r>
            </a:p>
          </p:txBody>
        </p:sp>
      </p:grpSp>
      <p:grpSp>
        <p:nvGrpSpPr>
          <p:cNvPr id="9" name="Group 62"/>
          <p:cNvGrpSpPr>
            <a:grpSpLocks/>
          </p:cNvGrpSpPr>
          <p:nvPr/>
        </p:nvGrpSpPr>
        <p:grpSpPr bwMode="auto">
          <a:xfrm>
            <a:off x="222250" y="4232275"/>
            <a:ext cx="3556000" cy="457200"/>
            <a:chOff x="140" y="2666"/>
            <a:chExt cx="2240" cy="288"/>
          </a:xfrm>
        </p:grpSpPr>
        <p:sp>
          <p:nvSpPr>
            <p:cNvPr id="35911" name="Line 3"/>
            <p:cNvSpPr>
              <a:spLocks noChangeShapeType="1"/>
            </p:cNvSpPr>
            <p:nvPr/>
          </p:nvSpPr>
          <p:spPr bwMode="auto">
            <a:xfrm>
              <a:off x="552" y="2817"/>
              <a:ext cx="1828" cy="0"/>
            </a:xfrm>
            <a:prstGeom prst="line">
              <a:avLst/>
            </a:prstGeom>
            <a:noFill/>
            <a:ln w="28575">
              <a:solidFill>
                <a:srgbClr val="006600"/>
              </a:solidFill>
              <a:round/>
              <a:headEnd/>
              <a:tailEnd/>
            </a:ln>
          </p:spPr>
          <p:txBody>
            <a:bodyPr/>
            <a:lstStyle/>
            <a:p>
              <a:endParaRPr lang="en-US">
                <a:latin typeface="Arial"/>
                <a:cs typeface="Arial"/>
              </a:endParaRPr>
            </a:p>
          </p:txBody>
        </p:sp>
        <p:sp>
          <p:nvSpPr>
            <p:cNvPr id="35912" name="Text Box 11"/>
            <p:cNvSpPr txBox="1">
              <a:spLocks noChangeArrowheads="1"/>
            </p:cNvSpPr>
            <p:nvPr/>
          </p:nvSpPr>
          <p:spPr bwMode="auto">
            <a:xfrm>
              <a:off x="140" y="2666"/>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grpSp>
        <p:nvGrpSpPr>
          <p:cNvPr id="10" name="Group 14"/>
          <p:cNvGrpSpPr>
            <a:grpSpLocks/>
          </p:cNvGrpSpPr>
          <p:nvPr/>
        </p:nvGrpSpPr>
        <p:grpSpPr bwMode="auto">
          <a:xfrm>
            <a:off x="4572000" y="2205038"/>
            <a:ext cx="4208463" cy="4051300"/>
            <a:chOff x="2880" y="1389"/>
            <a:chExt cx="2651" cy="2552"/>
          </a:xfrm>
        </p:grpSpPr>
        <p:sp>
          <p:nvSpPr>
            <p:cNvPr id="35902" name="Text Box 15"/>
            <p:cNvSpPr txBox="1">
              <a:spLocks noChangeArrowheads="1"/>
            </p:cNvSpPr>
            <p:nvPr/>
          </p:nvSpPr>
          <p:spPr bwMode="auto">
            <a:xfrm>
              <a:off x="3609" y="1389"/>
              <a:ext cx="991" cy="288"/>
            </a:xfrm>
            <a:prstGeom prst="rect">
              <a:avLst/>
            </a:prstGeom>
            <a:noFill/>
            <a:ln w="9525">
              <a:noFill/>
              <a:miter lim="800000"/>
              <a:headEnd/>
              <a:tailEnd/>
            </a:ln>
          </p:spPr>
          <p:txBody>
            <a:bodyPr>
              <a:spAutoFit/>
            </a:bodyPr>
            <a:lstStyle/>
            <a:p>
              <a:pPr algn="ctr">
                <a:spcBef>
                  <a:spcPct val="50000"/>
                </a:spcBef>
              </a:pPr>
              <a:r>
                <a:rPr lang="en-US" sz="2400" u="sng">
                  <a:latin typeface="Arial"/>
                  <a:cs typeface="Arial"/>
                </a:rPr>
                <a:t>Market</a:t>
              </a:r>
            </a:p>
          </p:txBody>
        </p:sp>
        <p:grpSp>
          <p:nvGrpSpPr>
            <p:cNvPr id="11" name="Group 16"/>
            <p:cNvGrpSpPr>
              <a:grpSpLocks/>
            </p:cNvGrpSpPr>
            <p:nvPr/>
          </p:nvGrpSpPr>
          <p:grpSpPr bwMode="auto">
            <a:xfrm>
              <a:off x="2880" y="1470"/>
              <a:ext cx="2651" cy="2471"/>
              <a:chOff x="2880" y="1470"/>
              <a:chExt cx="2651" cy="2471"/>
            </a:xfrm>
          </p:grpSpPr>
          <p:grpSp>
            <p:nvGrpSpPr>
              <p:cNvPr id="12" name="Group 17"/>
              <p:cNvGrpSpPr>
                <a:grpSpLocks/>
              </p:cNvGrpSpPr>
              <p:nvPr/>
            </p:nvGrpSpPr>
            <p:grpSpPr bwMode="auto">
              <a:xfrm>
                <a:off x="2880" y="1470"/>
                <a:ext cx="2361" cy="2309"/>
                <a:chOff x="2880" y="1470"/>
                <a:chExt cx="2361" cy="2309"/>
              </a:xfrm>
            </p:grpSpPr>
            <p:grpSp>
              <p:nvGrpSpPr>
                <p:cNvPr id="13" name="Group 18"/>
                <p:cNvGrpSpPr>
                  <a:grpSpLocks/>
                </p:cNvGrpSpPr>
                <p:nvPr/>
              </p:nvGrpSpPr>
              <p:grpSpPr bwMode="auto">
                <a:xfrm>
                  <a:off x="3049" y="1717"/>
                  <a:ext cx="1864" cy="1896"/>
                  <a:chOff x="3049" y="1681"/>
                  <a:chExt cx="1864" cy="1932"/>
                </a:xfrm>
              </p:grpSpPr>
              <p:sp>
                <p:nvSpPr>
                  <p:cNvPr id="35909" name="Line 19"/>
                  <p:cNvSpPr>
                    <a:spLocks noChangeShapeType="1"/>
                  </p:cNvSpPr>
                  <p:nvPr/>
                </p:nvSpPr>
                <p:spPr bwMode="auto">
                  <a:xfrm>
                    <a:off x="3049" y="1681"/>
                    <a:ext cx="0" cy="1931"/>
                  </a:xfrm>
                  <a:prstGeom prst="line">
                    <a:avLst/>
                  </a:prstGeom>
                  <a:noFill/>
                  <a:ln w="9525">
                    <a:solidFill>
                      <a:schemeClr val="tx1"/>
                    </a:solidFill>
                    <a:round/>
                    <a:headEnd/>
                    <a:tailEnd/>
                  </a:ln>
                </p:spPr>
                <p:txBody>
                  <a:bodyPr/>
                  <a:lstStyle/>
                  <a:p>
                    <a:endParaRPr lang="en-US">
                      <a:latin typeface="Arial"/>
                      <a:cs typeface="Arial"/>
                    </a:endParaRPr>
                  </a:p>
                </p:txBody>
              </p:sp>
              <p:sp>
                <p:nvSpPr>
                  <p:cNvPr id="35910" name="Line 20"/>
                  <p:cNvSpPr>
                    <a:spLocks noChangeShapeType="1"/>
                  </p:cNvSpPr>
                  <p:nvPr/>
                </p:nvSpPr>
                <p:spPr bwMode="auto">
                  <a:xfrm>
                    <a:off x="3049" y="3613"/>
                    <a:ext cx="1864"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5907" name="Text Box 21"/>
                <p:cNvSpPr txBox="1">
                  <a:spLocks noChangeArrowheads="1"/>
                </p:cNvSpPr>
                <p:nvPr/>
              </p:nvSpPr>
              <p:spPr bwMode="auto">
                <a:xfrm>
                  <a:off x="4886" y="3481"/>
                  <a:ext cx="355"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35908" name="Text Box 22"/>
                <p:cNvSpPr txBox="1">
                  <a:spLocks noChangeArrowheads="1"/>
                </p:cNvSpPr>
                <p:nvPr/>
              </p:nvSpPr>
              <p:spPr bwMode="auto">
                <a:xfrm>
                  <a:off x="2880" y="1470"/>
                  <a:ext cx="298"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p>
              </p:txBody>
            </p:sp>
          </p:grpSp>
          <p:sp>
            <p:nvSpPr>
              <p:cNvPr id="35905" name="Text Box 23"/>
              <p:cNvSpPr txBox="1">
                <a:spLocks noChangeArrowheads="1"/>
              </p:cNvSpPr>
              <p:nvPr/>
            </p:nvSpPr>
            <p:spPr bwMode="auto">
              <a:xfrm>
                <a:off x="4687" y="3653"/>
                <a:ext cx="844" cy="288"/>
              </a:xfrm>
              <a:prstGeom prst="rect">
                <a:avLst/>
              </a:prstGeom>
              <a:noFill/>
              <a:ln w="9525">
                <a:noFill/>
                <a:miter lim="800000"/>
                <a:headEnd/>
                <a:tailEnd/>
              </a:ln>
            </p:spPr>
            <p:txBody>
              <a:bodyPr>
                <a:spAutoFit/>
              </a:bodyPr>
              <a:lstStyle/>
              <a:p>
                <a:pPr algn="ctr">
                  <a:spcBef>
                    <a:spcPct val="50000"/>
                  </a:spcBef>
                </a:pPr>
                <a:r>
                  <a:rPr lang="en-US" sz="2400">
                    <a:solidFill>
                      <a:srgbClr val="4D4D4D"/>
                    </a:solidFill>
                    <a:latin typeface="Arial"/>
                    <a:cs typeface="Arial"/>
                  </a:rPr>
                  <a:t>(market)</a:t>
                </a:r>
              </a:p>
            </p:txBody>
          </p:sp>
        </p:grpSp>
      </p:grpSp>
      <p:sp>
        <p:nvSpPr>
          <p:cNvPr id="35854" name="Text Box 24"/>
          <p:cNvSpPr txBox="1">
            <a:spLocks noChangeArrowheads="1"/>
          </p:cNvSpPr>
          <p:nvPr/>
        </p:nvSpPr>
        <p:spPr bwMode="auto">
          <a:xfrm>
            <a:off x="1554163" y="2208213"/>
            <a:ext cx="1573212" cy="457200"/>
          </a:xfrm>
          <a:prstGeom prst="rect">
            <a:avLst/>
          </a:prstGeom>
          <a:noFill/>
          <a:ln w="9525">
            <a:noFill/>
            <a:miter lim="800000"/>
            <a:headEnd/>
            <a:tailEnd/>
          </a:ln>
        </p:spPr>
        <p:txBody>
          <a:bodyPr>
            <a:spAutoFit/>
          </a:bodyPr>
          <a:lstStyle/>
          <a:p>
            <a:pPr algn="ctr">
              <a:spcBef>
                <a:spcPct val="50000"/>
              </a:spcBef>
            </a:pPr>
            <a:r>
              <a:rPr lang="en-US" sz="2400" u="sng">
                <a:latin typeface="Arial"/>
                <a:cs typeface="Arial"/>
              </a:rPr>
              <a:t>One firm</a:t>
            </a:r>
          </a:p>
        </p:txBody>
      </p:sp>
      <p:grpSp>
        <p:nvGrpSpPr>
          <p:cNvPr id="14" name="Group 25"/>
          <p:cNvGrpSpPr>
            <a:grpSpLocks/>
          </p:cNvGrpSpPr>
          <p:nvPr/>
        </p:nvGrpSpPr>
        <p:grpSpPr bwMode="auto">
          <a:xfrm>
            <a:off x="625475" y="2336800"/>
            <a:ext cx="3789363" cy="3925888"/>
            <a:chOff x="394" y="1472"/>
            <a:chExt cx="2387" cy="2473"/>
          </a:xfrm>
        </p:grpSpPr>
        <p:grpSp>
          <p:nvGrpSpPr>
            <p:cNvPr id="15" name="Group 26"/>
            <p:cNvGrpSpPr>
              <a:grpSpLocks/>
            </p:cNvGrpSpPr>
            <p:nvPr/>
          </p:nvGrpSpPr>
          <p:grpSpPr bwMode="auto">
            <a:xfrm>
              <a:off x="394" y="1472"/>
              <a:ext cx="2247" cy="2303"/>
              <a:chOff x="394" y="1472"/>
              <a:chExt cx="2247" cy="2303"/>
            </a:xfrm>
          </p:grpSpPr>
          <p:grpSp>
            <p:nvGrpSpPr>
              <p:cNvPr id="16" name="Group 27"/>
              <p:cNvGrpSpPr>
                <a:grpSpLocks/>
              </p:cNvGrpSpPr>
              <p:nvPr/>
            </p:nvGrpSpPr>
            <p:grpSpPr bwMode="auto">
              <a:xfrm>
                <a:off x="555" y="1719"/>
                <a:ext cx="1774" cy="1890"/>
                <a:chOff x="1489" y="785"/>
                <a:chExt cx="3650" cy="2492"/>
              </a:xfrm>
            </p:grpSpPr>
            <p:sp>
              <p:nvSpPr>
                <p:cNvPr id="35900" name="Line 28"/>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35901" name="Line 29"/>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5898" name="Text Box 30"/>
              <p:cNvSpPr txBox="1">
                <a:spLocks noChangeArrowheads="1"/>
              </p:cNvSpPr>
              <p:nvPr/>
            </p:nvSpPr>
            <p:spPr bwMode="auto">
              <a:xfrm>
                <a:off x="2303" y="3477"/>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35899" name="Text Box 31"/>
              <p:cNvSpPr txBox="1">
                <a:spLocks noChangeArrowheads="1"/>
              </p:cNvSpPr>
              <p:nvPr/>
            </p:nvSpPr>
            <p:spPr bwMode="auto">
              <a:xfrm>
                <a:off x="394" y="1472"/>
                <a:ext cx="284"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p>
            </p:txBody>
          </p:sp>
        </p:grpSp>
        <p:sp>
          <p:nvSpPr>
            <p:cNvPr id="35896" name="Text Box 32"/>
            <p:cNvSpPr txBox="1">
              <a:spLocks noChangeArrowheads="1"/>
            </p:cNvSpPr>
            <p:nvPr/>
          </p:nvSpPr>
          <p:spPr bwMode="auto">
            <a:xfrm>
              <a:off x="2171" y="3657"/>
              <a:ext cx="610" cy="288"/>
            </a:xfrm>
            <a:prstGeom prst="rect">
              <a:avLst/>
            </a:prstGeom>
            <a:noFill/>
            <a:ln w="9525">
              <a:noFill/>
              <a:miter lim="800000"/>
              <a:headEnd/>
              <a:tailEnd/>
            </a:ln>
          </p:spPr>
          <p:txBody>
            <a:bodyPr>
              <a:spAutoFit/>
            </a:bodyPr>
            <a:lstStyle/>
            <a:p>
              <a:pPr algn="ctr">
                <a:spcBef>
                  <a:spcPct val="50000"/>
                </a:spcBef>
              </a:pPr>
              <a:r>
                <a:rPr lang="en-US" sz="2400">
                  <a:solidFill>
                    <a:srgbClr val="4D4D4D"/>
                  </a:solidFill>
                  <a:latin typeface="Arial"/>
                  <a:cs typeface="Arial"/>
                </a:rPr>
                <a:t>(firm)</a:t>
              </a:r>
            </a:p>
          </p:txBody>
        </p:sp>
      </p:grpSp>
      <p:grpSp>
        <p:nvGrpSpPr>
          <p:cNvPr id="17" name="Group 68"/>
          <p:cNvGrpSpPr>
            <a:grpSpLocks/>
          </p:cNvGrpSpPr>
          <p:nvPr/>
        </p:nvGrpSpPr>
        <p:grpSpPr bwMode="auto">
          <a:xfrm>
            <a:off x="4340225" y="3816355"/>
            <a:ext cx="1879600" cy="369888"/>
            <a:chOff x="2734" y="2404"/>
            <a:chExt cx="1184" cy="233"/>
          </a:xfrm>
        </p:grpSpPr>
        <p:sp>
          <p:nvSpPr>
            <p:cNvPr id="35893" name="Text Box 39"/>
            <p:cNvSpPr txBox="1">
              <a:spLocks noChangeArrowheads="1"/>
            </p:cNvSpPr>
            <p:nvPr/>
          </p:nvSpPr>
          <p:spPr bwMode="auto">
            <a:xfrm>
              <a:off x="2734" y="2404"/>
              <a:ext cx="260"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2</a:t>
              </a:r>
            </a:p>
          </p:txBody>
        </p:sp>
        <p:sp>
          <p:nvSpPr>
            <p:cNvPr id="35894" name="Line 41"/>
            <p:cNvSpPr>
              <a:spLocks noChangeShapeType="1"/>
            </p:cNvSpPr>
            <p:nvPr/>
          </p:nvSpPr>
          <p:spPr bwMode="auto">
            <a:xfrm>
              <a:off x="3048" y="2523"/>
              <a:ext cx="870" cy="0"/>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18" name="Group 77"/>
          <p:cNvGrpSpPr>
            <a:grpSpLocks/>
          </p:cNvGrpSpPr>
          <p:nvPr/>
        </p:nvGrpSpPr>
        <p:grpSpPr bwMode="auto">
          <a:xfrm>
            <a:off x="222250" y="3775075"/>
            <a:ext cx="3556000" cy="457200"/>
            <a:chOff x="140" y="2378"/>
            <a:chExt cx="2240" cy="288"/>
          </a:xfrm>
        </p:grpSpPr>
        <p:sp>
          <p:nvSpPr>
            <p:cNvPr id="35891" name="Line 47"/>
            <p:cNvSpPr>
              <a:spLocks noChangeShapeType="1"/>
            </p:cNvSpPr>
            <p:nvPr/>
          </p:nvSpPr>
          <p:spPr bwMode="auto">
            <a:xfrm>
              <a:off x="552" y="2529"/>
              <a:ext cx="1828" cy="0"/>
            </a:xfrm>
            <a:prstGeom prst="line">
              <a:avLst/>
            </a:prstGeom>
            <a:noFill/>
            <a:ln w="28575">
              <a:solidFill>
                <a:srgbClr val="CC0000"/>
              </a:solidFill>
              <a:round/>
              <a:headEnd/>
              <a:tailEnd/>
            </a:ln>
          </p:spPr>
          <p:txBody>
            <a:bodyPr/>
            <a:lstStyle/>
            <a:p>
              <a:endParaRPr lang="en-US">
                <a:latin typeface="Arial"/>
                <a:cs typeface="Arial"/>
              </a:endParaRPr>
            </a:p>
          </p:txBody>
        </p:sp>
        <p:sp>
          <p:nvSpPr>
            <p:cNvPr id="35892" name="Text Box 48"/>
            <p:cNvSpPr txBox="1">
              <a:spLocks noChangeArrowheads="1"/>
            </p:cNvSpPr>
            <p:nvPr/>
          </p:nvSpPr>
          <p:spPr bwMode="auto">
            <a:xfrm>
              <a:off x="140" y="2378"/>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grpSp>
      <p:sp>
        <p:nvSpPr>
          <p:cNvPr id="138289" name="Oval 49"/>
          <p:cNvSpPr>
            <a:spLocks noChangeAspect="1" noChangeArrowheads="1"/>
          </p:cNvSpPr>
          <p:nvPr/>
        </p:nvSpPr>
        <p:spPr bwMode="auto">
          <a:xfrm>
            <a:off x="2474913" y="3954463"/>
            <a:ext cx="115887" cy="11430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38290" name="Oval 50"/>
          <p:cNvSpPr>
            <a:spLocks noChangeAspect="1" noChangeArrowheads="1"/>
          </p:cNvSpPr>
          <p:nvPr/>
        </p:nvSpPr>
        <p:spPr bwMode="auto">
          <a:xfrm>
            <a:off x="2111375" y="4410075"/>
            <a:ext cx="115888" cy="11430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19" name="Group 76"/>
          <p:cNvGrpSpPr>
            <a:grpSpLocks/>
          </p:cNvGrpSpPr>
          <p:nvPr/>
        </p:nvGrpSpPr>
        <p:grpSpPr bwMode="auto">
          <a:xfrm>
            <a:off x="5576888" y="4416426"/>
            <a:ext cx="438150" cy="1692276"/>
            <a:chOff x="3513" y="2782"/>
            <a:chExt cx="276" cy="1066"/>
          </a:xfrm>
        </p:grpSpPr>
        <p:sp>
          <p:nvSpPr>
            <p:cNvPr id="35888" name="Text Box 40"/>
            <p:cNvSpPr txBox="1">
              <a:spLocks noChangeArrowheads="1"/>
            </p:cNvSpPr>
            <p:nvPr/>
          </p:nvSpPr>
          <p:spPr bwMode="auto">
            <a:xfrm>
              <a:off x="3513" y="3615"/>
              <a:ext cx="276"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35889" name="Line 42"/>
            <p:cNvSpPr>
              <a:spLocks noChangeShapeType="1"/>
            </p:cNvSpPr>
            <p:nvPr/>
          </p:nvSpPr>
          <p:spPr bwMode="auto">
            <a:xfrm>
              <a:off x="3652" y="2833"/>
              <a:ext cx="0" cy="77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5890" name="Oval 51"/>
            <p:cNvSpPr>
              <a:spLocks noChangeAspect="1" noChangeArrowheads="1"/>
            </p:cNvSpPr>
            <p:nvPr/>
          </p:nvSpPr>
          <p:spPr bwMode="auto">
            <a:xfrm>
              <a:off x="3612" y="2782"/>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0" name="Group 75"/>
          <p:cNvGrpSpPr>
            <a:grpSpLocks/>
          </p:cNvGrpSpPr>
          <p:nvPr/>
        </p:nvGrpSpPr>
        <p:grpSpPr bwMode="auto">
          <a:xfrm>
            <a:off x="6029325" y="3944939"/>
            <a:ext cx="461963" cy="2163763"/>
            <a:chOff x="3798" y="2485"/>
            <a:chExt cx="291" cy="1363"/>
          </a:xfrm>
        </p:grpSpPr>
        <p:sp>
          <p:nvSpPr>
            <p:cNvPr id="35885" name="Line 44"/>
            <p:cNvSpPr>
              <a:spLocks noChangeShapeType="1"/>
            </p:cNvSpPr>
            <p:nvPr/>
          </p:nvSpPr>
          <p:spPr bwMode="auto">
            <a:xfrm>
              <a:off x="3919" y="2542"/>
              <a:ext cx="0" cy="1069"/>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5886" name="Text Box 45"/>
            <p:cNvSpPr txBox="1">
              <a:spLocks noChangeArrowheads="1"/>
            </p:cNvSpPr>
            <p:nvPr/>
          </p:nvSpPr>
          <p:spPr bwMode="auto">
            <a:xfrm>
              <a:off x="3798" y="3615"/>
              <a:ext cx="291"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35887" name="Oval 52"/>
            <p:cNvSpPr>
              <a:spLocks noChangeAspect="1" noChangeArrowheads="1"/>
            </p:cNvSpPr>
            <p:nvPr/>
          </p:nvSpPr>
          <p:spPr bwMode="auto">
            <a:xfrm>
              <a:off x="3880" y="2485"/>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38294" name="Oval 54"/>
          <p:cNvSpPr>
            <a:spLocks noChangeAspect="1" noChangeArrowheads="1"/>
          </p:cNvSpPr>
          <p:nvPr/>
        </p:nvSpPr>
        <p:spPr bwMode="auto">
          <a:xfrm>
            <a:off x="2471738" y="4354513"/>
            <a:ext cx="115887" cy="11430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38303" name="Line 63"/>
          <p:cNvSpPr>
            <a:spLocks noChangeShapeType="1"/>
          </p:cNvSpPr>
          <p:nvPr/>
        </p:nvSpPr>
        <p:spPr bwMode="auto">
          <a:xfrm>
            <a:off x="6835775" y="4995863"/>
            <a:ext cx="812800" cy="0"/>
          </a:xfrm>
          <a:prstGeom prst="line">
            <a:avLst/>
          </a:prstGeom>
          <a:noFill/>
          <a:ln w="44450">
            <a:solidFill>
              <a:srgbClr val="A50021"/>
            </a:solidFill>
            <a:round/>
            <a:headEnd/>
            <a:tailEnd type="stealth" w="lg" len="lg"/>
          </a:ln>
        </p:spPr>
        <p:txBody>
          <a:bodyPr/>
          <a:lstStyle/>
          <a:p>
            <a:endParaRPr lang="en-US">
              <a:latin typeface="Arial"/>
              <a:cs typeface="Arial"/>
            </a:endParaRPr>
          </a:p>
        </p:txBody>
      </p:sp>
      <p:sp>
        <p:nvSpPr>
          <p:cNvPr id="138304" name="Line 64"/>
          <p:cNvSpPr>
            <a:spLocks noChangeShapeType="1"/>
          </p:cNvSpPr>
          <p:nvPr/>
        </p:nvSpPr>
        <p:spPr bwMode="auto">
          <a:xfrm>
            <a:off x="6573838" y="3721100"/>
            <a:ext cx="981075" cy="0"/>
          </a:xfrm>
          <a:prstGeom prst="line">
            <a:avLst/>
          </a:prstGeom>
          <a:noFill/>
          <a:ln w="44450">
            <a:solidFill>
              <a:srgbClr val="006699"/>
            </a:solidFill>
            <a:round/>
            <a:headEnd/>
            <a:tailEnd type="stealth" w="lg" len="lg"/>
          </a:ln>
        </p:spPr>
        <p:txBody>
          <a:bodyPr/>
          <a:lstStyle/>
          <a:p>
            <a:endParaRPr lang="en-US">
              <a:latin typeface="Arial"/>
              <a:cs typeface="Arial"/>
            </a:endParaRPr>
          </a:p>
        </p:txBody>
      </p:sp>
      <p:grpSp>
        <p:nvGrpSpPr>
          <p:cNvPr id="21" name="Group 65"/>
          <p:cNvGrpSpPr>
            <a:grpSpLocks/>
          </p:cNvGrpSpPr>
          <p:nvPr/>
        </p:nvGrpSpPr>
        <p:grpSpPr bwMode="auto">
          <a:xfrm>
            <a:off x="6069013" y="3190875"/>
            <a:ext cx="2235200" cy="2257425"/>
            <a:chOff x="3823" y="2010"/>
            <a:chExt cx="1408" cy="1422"/>
          </a:xfrm>
        </p:grpSpPr>
        <p:sp>
          <p:nvSpPr>
            <p:cNvPr id="35883" name="Line 37"/>
            <p:cNvSpPr>
              <a:spLocks noChangeShapeType="1"/>
            </p:cNvSpPr>
            <p:nvPr/>
          </p:nvSpPr>
          <p:spPr bwMode="auto">
            <a:xfrm flipV="1">
              <a:off x="3823" y="2222"/>
              <a:ext cx="1111" cy="1210"/>
            </a:xfrm>
            <a:prstGeom prst="line">
              <a:avLst/>
            </a:prstGeom>
            <a:noFill/>
            <a:ln w="38100">
              <a:solidFill>
                <a:srgbClr val="0000FF"/>
              </a:solidFill>
              <a:round/>
              <a:headEnd/>
              <a:tailEnd/>
            </a:ln>
          </p:spPr>
          <p:txBody>
            <a:bodyPr/>
            <a:lstStyle/>
            <a:p>
              <a:endParaRPr lang="en-US">
                <a:latin typeface="Arial"/>
                <a:cs typeface="Arial"/>
              </a:endParaRPr>
            </a:p>
          </p:txBody>
        </p:sp>
        <p:sp>
          <p:nvSpPr>
            <p:cNvPr id="35884" name="Text Box 38"/>
            <p:cNvSpPr txBox="1">
              <a:spLocks noChangeArrowheads="1"/>
            </p:cNvSpPr>
            <p:nvPr/>
          </p:nvSpPr>
          <p:spPr bwMode="auto">
            <a:xfrm>
              <a:off x="4929" y="2010"/>
              <a:ext cx="302" cy="233"/>
            </a:xfrm>
            <a:prstGeom prst="rect">
              <a:avLst/>
            </a:prstGeom>
            <a:noFill/>
            <a:ln w="9525">
              <a:noFill/>
              <a:miter lim="800000"/>
              <a:headEnd/>
              <a:tailEnd/>
            </a:ln>
          </p:spPr>
          <p:txBody>
            <a:bodyPr lIns="0" tIns="0" rIns="0" bIns="0">
              <a:spAutoFit/>
            </a:bodyPr>
            <a:lstStyle/>
            <a:p>
              <a:pPr>
                <a:spcBef>
                  <a:spcPct val="50000"/>
                </a:spcBef>
              </a:pPr>
              <a:r>
                <a:rPr lang="en-US" sz="2400" b="1" i="1">
                  <a:latin typeface="Arial"/>
                  <a:cs typeface="Arial"/>
                </a:rPr>
                <a:t>S</a:t>
              </a:r>
              <a:r>
                <a:rPr lang="en-US" sz="2400" b="1" baseline="-25000">
                  <a:latin typeface="Arial"/>
                  <a:cs typeface="Arial"/>
                </a:rPr>
                <a:t>2</a:t>
              </a:r>
            </a:p>
          </p:txBody>
        </p:sp>
      </p:grpSp>
      <p:grpSp>
        <p:nvGrpSpPr>
          <p:cNvPr id="22" name="Group 74"/>
          <p:cNvGrpSpPr>
            <a:grpSpLocks/>
          </p:cNvGrpSpPr>
          <p:nvPr/>
        </p:nvGrpSpPr>
        <p:grpSpPr bwMode="auto">
          <a:xfrm>
            <a:off x="6772275" y="4418014"/>
            <a:ext cx="457200" cy="1690688"/>
            <a:chOff x="4266" y="2783"/>
            <a:chExt cx="288" cy="1065"/>
          </a:xfrm>
        </p:grpSpPr>
        <p:sp>
          <p:nvSpPr>
            <p:cNvPr id="35880" name="Line 43"/>
            <p:cNvSpPr>
              <a:spLocks noChangeShapeType="1"/>
            </p:cNvSpPr>
            <p:nvPr/>
          </p:nvSpPr>
          <p:spPr bwMode="auto">
            <a:xfrm>
              <a:off x="4396" y="2836"/>
              <a:ext cx="0" cy="77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5881" name="Text Box 46"/>
            <p:cNvSpPr txBox="1">
              <a:spLocks noChangeArrowheads="1"/>
            </p:cNvSpPr>
            <p:nvPr/>
          </p:nvSpPr>
          <p:spPr bwMode="auto">
            <a:xfrm>
              <a:off x="4266" y="3615"/>
              <a:ext cx="28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3</a:t>
              </a:r>
            </a:p>
          </p:txBody>
        </p:sp>
        <p:sp>
          <p:nvSpPr>
            <p:cNvPr id="35882" name="Oval 53"/>
            <p:cNvSpPr>
              <a:spLocks noChangeAspect="1" noChangeArrowheads="1"/>
            </p:cNvSpPr>
            <p:nvPr/>
          </p:nvSpPr>
          <p:spPr bwMode="auto">
            <a:xfrm>
              <a:off x="4355" y="2783"/>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38321" name="Text Box 81"/>
          <p:cNvSpPr txBox="1">
            <a:spLocks noChangeArrowheads="1"/>
          </p:cNvSpPr>
          <p:nvPr/>
        </p:nvSpPr>
        <p:spPr bwMode="auto">
          <a:xfrm>
            <a:off x="701675" y="830263"/>
            <a:ext cx="2547938" cy="854075"/>
          </a:xfrm>
          <a:prstGeom prst="rect">
            <a:avLst/>
          </a:prstGeom>
          <a:solidFill>
            <a:srgbClr val="CCFFCC"/>
          </a:solidFill>
          <a:ln w="9525">
            <a:noFill/>
            <a:miter lim="800000"/>
            <a:headEnd/>
            <a:tailEnd/>
          </a:ln>
        </p:spPr>
        <p:txBody>
          <a:bodyPr>
            <a:spAutoFit/>
          </a:bodyPr>
          <a:lstStyle/>
          <a:p>
            <a:pPr>
              <a:spcBef>
                <a:spcPct val="50000"/>
              </a:spcBef>
            </a:pPr>
            <a:r>
              <a:rPr lang="en-US" sz="2500">
                <a:latin typeface="Arial"/>
                <a:cs typeface="Arial"/>
              </a:rPr>
              <a:t>A firm begins in long-run eq’m…</a:t>
            </a:r>
          </a:p>
        </p:txBody>
      </p:sp>
      <p:sp>
        <p:nvSpPr>
          <p:cNvPr id="138322" name="Text Box 82"/>
          <p:cNvSpPr txBox="1">
            <a:spLocks noChangeArrowheads="1"/>
          </p:cNvSpPr>
          <p:nvPr/>
        </p:nvSpPr>
        <p:spPr bwMode="auto">
          <a:xfrm>
            <a:off x="5153025" y="827088"/>
            <a:ext cx="3417888" cy="854075"/>
          </a:xfrm>
          <a:prstGeom prst="rect">
            <a:avLst/>
          </a:prstGeom>
          <a:solidFill>
            <a:srgbClr val="CCFFCC"/>
          </a:solidFill>
          <a:ln w="9525">
            <a:noFill/>
            <a:miter lim="800000"/>
            <a:headEnd/>
            <a:tailEnd/>
          </a:ln>
        </p:spPr>
        <p:txBody>
          <a:bodyPr>
            <a:spAutoFit/>
          </a:bodyPr>
          <a:lstStyle/>
          <a:p>
            <a:pPr>
              <a:spcBef>
                <a:spcPct val="50000"/>
              </a:spcBef>
            </a:pPr>
            <a:r>
              <a:rPr lang="en-US" sz="2500">
                <a:latin typeface="Arial"/>
                <a:cs typeface="Arial"/>
              </a:rPr>
              <a:t>…but then an increase in demand raises </a:t>
            </a:r>
            <a:r>
              <a:rPr lang="en-US" sz="2500" b="1" i="1">
                <a:latin typeface="Arial"/>
                <a:cs typeface="Arial"/>
              </a:rPr>
              <a:t>P</a:t>
            </a:r>
            <a:r>
              <a:rPr lang="en-US" sz="2500">
                <a:latin typeface="Arial"/>
                <a:cs typeface="Arial"/>
              </a:rPr>
              <a:t>,…</a:t>
            </a:r>
            <a:endParaRPr lang="en-US" sz="2500" b="1" i="1">
              <a:latin typeface="Arial"/>
              <a:cs typeface="Arial"/>
            </a:endParaRPr>
          </a:p>
        </p:txBody>
      </p:sp>
      <p:sp>
        <p:nvSpPr>
          <p:cNvPr id="138323" name="Text Box 83"/>
          <p:cNvSpPr txBox="1">
            <a:spLocks noChangeArrowheads="1"/>
          </p:cNvSpPr>
          <p:nvPr/>
        </p:nvSpPr>
        <p:spPr bwMode="auto">
          <a:xfrm>
            <a:off x="703263" y="1136650"/>
            <a:ext cx="2803525" cy="854075"/>
          </a:xfrm>
          <a:prstGeom prst="rect">
            <a:avLst/>
          </a:prstGeom>
          <a:solidFill>
            <a:srgbClr val="CCFFCC"/>
          </a:solidFill>
          <a:ln w="9525">
            <a:noFill/>
            <a:miter lim="800000"/>
            <a:headEnd/>
            <a:tailEnd/>
          </a:ln>
        </p:spPr>
        <p:txBody>
          <a:bodyPr>
            <a:spAutoFit/>
          </a:bodyPr>
          <a:lstStyle/>
          <a:p>
            <a:pPr>
              <a:spcBef>
                <a:spcPct val="50000"/>
              </a:spcBef>
            </a:pPr>
            <a:r>
              <a:rPr lang="en-US" sz="2500">
                <a:latin typeface="Arial"/>
                <a:cs typeface="Arial"/>
              </a:rPr>
              <a:t>…leading to SR profits for the firm.</a:t>
            </a:r>
            <a:endParaRPr lang="en-US" sz="2500" b="1" i="1">
              <a:latin typeface="Arial"/>
              <a:cs typeface="Arial"/>
            </a:endParaRPr>
          </a:p>
        </p:txBody>
      </p:sp>
      <p:sp>
        <p:nvSpPr>
          <p:cNvPr id="138324" name="Text Box 84"/>
          <p:cNvSpPr txBox="1">
            <a:spLocks noChangeArrowheads="1"/>
          </p:cNvSpPr>
          <p:nvPr/>
        </p:nvSpPr>
        <p:spPr bwMode="auto">
          <a:xfrm>
            <a:off x="3619500" y="1139825"/>
            <a:ext cx="5121275" cy="854075"/>
          </a:xfrm>
          <a:prstGeom prst="rect">
            <a:avLst/>
          </a:prstGeom>
          <a:solidFill>
            <a:srgbClr val="CCFFCC"/>
          </a:solidFill>
          <a:ln w="9525">
            <a:noFill/>
            <a:miter lim="800000"/>
            <a:headEnd/>
            <a:tailEnd/>
          </a:ln>
        </p:spPr>
        <p:txBody>
          <a:bodyPr>
            <a:spAutoFit/>
          </a:bodyPr>
          <a:lstStyle/>
          <a:p>
            <a:pPr>
              <a:spcBef>
                <a:spcPct val="50000"/>
              </a:spcBef>
            </a:pPr>
            <a:r>
              <a:rPr lang="en-US" sz="2500" dirty="0">
                <a:latin typeface="Arial"/>
                <a:cs typeface="Arial"/>
              </a:rPr>
              <a:t>Over time, profits induce entry, </a:t>
            </a:r>
            <a:br>
              <a:rPr lang="en-US" sz="2500" dirty="0">
                <a:latin typeface="Arial"/>
                <a:cs typeface="Arial"/>
              </a:rPr>
            </a:br>
            <a:r>
              <a:rPr lang="en-US" sz="2500" dirty="0">
                <a:latin typeface="Arial"/>
                <a:cs typeface="Arial"/>
              </a:rPr>
              <a:t>shifting </a:t>
            </a:r>
            <a:r>
              <a:rPr lang="en-US" sz="2500" b="1" i="1" dirty="0">
                <a:latin typeface="Arial"/>
                <a:cs typeface="Arial"/>
              </a:rPr>
              <a:t>S</a:t>
            </a:r>
            <a:r>
              <a:rPr lang="en-US" sz="2500" dirty="0">
                <a:latin typeface="Arial"/>
                <a:cs typeface="Arial"/>
              </a:rPr>
              <a:t> to the right, reducing </a:t>
            </a:r>
            <a:r>
              <a:rPr lang="en-US" sz="2500" b="1" i="1" dirty="0">
                <a:latin typeface="Arial"/>
                <a:cs typeface="Arial"/>
              </a:rPr>
              <a:t>P</a:t>
            </a:r>
            <a:r>
              <a:rPr lang="en-US" sz="2500" dirty="0">
                <a:latin typeface="Arial"/>
                <a:cs typeface="Arial"/>
              </a:rPr>
              <a:t>…</a:t>
            </a:r>
            <a:endParaRPr lang="en-US" sz="2500" b="1" i="1" dirty="0">
              <a:latin typeface="Arial"/>
              <a:cs typeface="Arial"/>
            </a:endParaRPr>
          </a:p>
        </p:txBody>
      </p:sp>
      <p:sp>
        <p:nvSpPr>
          <p:cNvPr id="138325" name="Text Box 85"/>
          <p:cNvSpPr txBox="1">
            <a:spLocks noChangeArrowheads="1"/>
          </p:cNvSpPr>
          <p:nvPr/>
        </p:nvSpPr>
        <p:spPr bwMode="auto">
          <a:xfrm>
            <a:off x="2268538" y="1114425"/>
            <a:ext cx="4179887" cy="854075"/>
          </a:xfrm>
          <a:prstGeom prst="rect">
            <a:avLst/>
          </a:prstGeom>
          <a:solidFill>
            <a:srgbClr val="CCFFCC"/>
          </a:solidFill>
          <a:ln w="9525">
            <a:noFill/>
            <a:miter lim="800000"/>
            <a:headEnd/>
            <a:tailEnd/>
          </a:ln>
        </p:spPr>
        <p:txBody>
          <a:bodyPr>
            <a:spAutoFit/>
          </a:bodyPr>
          <a:lstStyle/>
          <a:p>
            <a:pPr>
              <a:spcBef>
                <a:spcPct val="50000"/>
              </a:spcBef>
            </a:pPr>
            <a:r>
              <a:rPr lang="en-US" sz="2500">
                <a:latin typeface="Arial"/>
                <a:cs typeface="Arial"/>
              </a:rPr>
              <a:t>…driving profits to zero </a:t>
            </a:r>
            <a:br>
              <a:rPr lang="en-US" sz="2500">
                <a:latin typeface="Arial"/>
                <a:cs typeface="Arial"/>
              </a:rPr>
            </a:br>
            <a:r>
              <a:rPr lang="en-US" sz="2500">
                <a:latin typeface="Arial"/>
                <a:cs typeface="Arial"/>
              </a:rPr>
              <a:t>and restoring long-run eq’m.</a:t>
            </a:r>
            <a:endParaRPr lang="en-US" sz="2500" b="1" i="1">
              <a:latin typeface="Arial"/>
              <a:cs typeface="Arial"/>
            </a:endParaRPr>
          </a:p>
        </p:txBody>
      </p:sp>
      <p:sp>
        <p:nvSpPr>
          <p:cNvPr id="138326" name="Line 86"/>
          <p:cNvSpPr>
            <a:spLocks noChangeShapeType="1"/>
          </p:cNvSpPr>
          <p:nvPr/>
        </p:nvSpPr>
        <p:spPr bwMode="auto">
          <a:xfrm flipV="1">
            <a:off x="4838700" y="4014788"/>
            <a:ext cx="0" cy="438150"/>
          </a:xfrm>
          <a:prstGeom prst="line">
            <a:avLst/>
          </a:prstGeom>
          <a:noFill/>
          <a:ln w="38100">
            <a:solidFill>
              <a:srgbClr val="A50021"/>
            </a:solidFill>
            <a:round/>
            <a:headEnd/>
            <a:tailEnd type="stealth" w="lg" len="lg"/>
          </a:ln>
        </p:spPr>
        <p:txBody>
          <a:bodyPr/>
          <a:lstStyle/>
          <a:p>
            <a:endParaRPr lang="en-US">
              <a:latin typeface="Arial"/>
              <a:cs typeface="Arial"/>
            </a:endParaRPr>
          </a:p>
        </p:txBody>
      </p:sp>
      <p:sp>
        <p:nvSpPr>
          <p:cNvPr id="138327" name="Line 87"/>
          <p:cNvSpPr>
            <a:spLocks noChangeShapeType="1"/>
          </p:cNvSpPr>
          <p:nvPr/>
        </p:nvSpPr>
        <p:spPr bwMode="auto">
          <a:xfrm rot="10800000" flipV="1">
            <a:off x="4841875" y="4024313"/>
            <a:ext cx="0" cy="438150"/>
          </a:xfrm>
          <a:prstGeom prst="line">
            <a:avLst/>
          </a:prstGeom>
          <a:noFill/>
          <a:ln w="38100">
            <a:solidFill>
              <a:srgbClr val="006699"/>
            </a:solidFill>
            <a:round/>
            <a:headEnd/>
            <a:tailEnd type="stealth" w="lg" len="lg"/>
          </a:ln>
        </p:spPr>
        <p:txBody>
          <a:bodyPr/>
          <a:lstStyle/>
          <a:p>
            <a:endParaRPr lang="en-US">
              <a:latin typeface="Arial"/>
              <a:cs typeface="Arial"/>
            </a:endParaRPr>
          </a:p>
        </p:txBody>
      </p:sp>
      <p:sp>
        <p:nvSpPr>
          <p:cNvPr id="138328" name="Line 88"/>
          <p:cNvSpPr>
            <a:spLocks noChangeShapeType="1"/>
          </p:cNvSpPr>
          <p:nvPr/>
        </p:nvSpPr>
        <p:spPr bwMode="auto">
          <a:xfrm flipV="1">
            <a:off x="881063" y="4021138"/>
            <a:ext cx="0" cy="438150"/>
          </a:xfrm>
          <a:prstGeom prst="line">
            <a:avLst/>
          </a:prstGeom>
          <a:noFill/>
          <a:ln w="38100">
            <a:solidFill>
              <a:srgbClr val="A50021"/>
            </a:solidFill>
            <a:round/>
            <a:headEnd/>
            <a:tailEnd type="stealth" w="lg" len="lg"/>
          </a:ln>
        </p:spPr>
        <p:txBody>
          <a:bodyPr/>
          <a:lstStyle/>
          <a:p>
            <a:endParaRPr lang="en-US">
              <a:latin typeface="Arial"/>
              <a:cs typeface="Arial"/>
            </a:endParaRPr>
          </a:p>
        </p:txBody>
      </p:sp>
      <p:sp>
        <p:nvSpPr>
          <p:cNvPr id="138329" name="Line 89"/>
          <p:cNvSpPr>
            <a:spLocks noChangeShapeType="1"/>
          </p:cNvSpPr>
          <p:nvPr/>
        </p:nvSpPr>
        <p:spPr bwMode="auto">
          <a:xfrm rot="10800000" flipV="1">
            <a:off x="879475" y="4025900"/>
            <a:ext cx="0" cy="438150"/>
          </a:xfrm>
          <a:prstGeom prst="line">
            <a:avLst/>
          </a:prstGeom>
          <a:noFill/>
          <a:ln w="38100">
            <a:solidFill>
              <a:srgbClr val="006699"/>
            </a:solidFill>
            <a:round/>
            <a:headEnd/>
            <a:tailEnd type="stealth" w="lg" len="lg"/>
          </a:ln>
        </p:spPr>
        <p:txBody>
          <a:bodyPr/>
          <a:lstStyle/>
          <a:p>
            <a:endParaRPr lang="en-US">
              <a:latin typeface="Arial"/>
              <a:cs typeface="Arial"/>
            </a:endParaRPr>
          </a:p>
        </p:txBody>
      </p:sp>
      <p:sp>
        <p:nvSpPr>
          <p:cNvPr id="35876" name="Text Box 90"/>
          <p:cNvSpPr txBox="1">
            <a:spLocks noChangeArrowheads="1"/>
          </p:cNvSpPr>
          <p:nvPr/>
        </p:nvSpPr>
        <p:spPr bwMode="auto">
          <a:xfrm>
            <a:off x="5634038" y="4025900"/>
            <a:ext cx="268287" cy="369332"/>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A</a:t>
            </a:r>
          </a:p>
        </p:txBody>
      </p:sp>
      <p:sp>
        <p:nvSpPr>
          <p:cNvPr id="138331" name="Text Box 91"/>
          <p:cNvSpPr txBox="1">
            <a:spLocks noChangeArrowheads="1"/>
          </p:cNvSpPr>
          <p:nvPr/>
        </p:nvSpPr>
        <p:spPr bwMode="auto">
          <a:xfrm>
            <a:off x="6070600" y="3576638"/>
            <a:ext cx="268288" cy="369332"/>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B</a:t>
            </a:r>
          </a:p>
        </p:txBody>
      </p:sp>
      <p:sp>
        <p:nvSpPr>
          <p:cNvPr id="138332" name="Text Box 92"/>
          <p:cNvSpPr txBox="1">
            <a:spLocks noChangeArrowheads="1"/>
          </p:cNvSpPr>
          <p:nvPr/>
        </p:nvSpPr>
        <p:spPr bwMode="auto">
          <a:xfrm>
            <a:off x="6813550" y="4038600"/>
            <a:ext cx="268288" cy="369332"/>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C</a:t>
            </a:r>
          </a:p>
        </p:txBody>
      </p:sp>
      <p:sp>
        <p:nvSpPr>
          <p:cNvPr id="3587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4" name="Footer Placeholder 2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25" name="Slide Number Placeholder 24"/>
          <p:cNvSpPr>
            <a:spLocks noGrp="1"/>
          </p:cNvSpPr>
          <p:nvPr>
            <p:ph type="sldNum" sz="quarter" idx="13"/>
          </p:nvPr>
        </p:nvSpPr>
        <p:spPr/>
        <p:txBody>
          <a:bodyPr/>
          <a:lstStyle/>
          <a:p>
            <a:pPr>
              <a:defRPr/>
            </a:pPr>
            <a:fld id="{2F37425F-5E17-4209-B948-B5CE2119E408}" type="slidenum">
              <a:rPr lang="en-US" smtClean="0"/>
              <a:pPr>
                <a:defRPr/>
              </a:pPr>
              <a:t>29</a:t>
            </a:fld>
            <a:endParaRPr lang="en-US" dirty="0"/>
          </a:p>
        </p:txBody>
      </p:sp>
    </p:spTree>
    <p:extLst>
      <p:ext uri="{BB962C8B-B14F-4D97-AF65-F5344CB8AC3E}">
        <p14:creationId xmlns:p14="http://schemas.microsoft.com/office/powerpoint/2010/main" val="36805427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322"/>
                                        </p:tgtEl>
                                        <p:attrNameLst>
                                          <p:attrName>style.visibility</p:attrName>
                                        </p:attrNameLst>
                                      </p:cBhvr>
                                      <p:to>
                                        <p:strVal val="visible"/>
                                      </p:to>
                                    </p:set>
                                    <p:animEffect transition="in" filter="fade">
                                      <p:cBhvr>
                                        <p:cTn id="7" dur="500"/>
                                        <p:tgtEl>
                                          <p:spTgt spid="138322"/>
                                        </p:tgtEl>
                                      </p:cBhvr>
                                    </p:animEffect>
                                  </p:childTnLst>
                                </p:cTn>
                              </p:par>
                              <p:par>
                                <p:cTn id="8" presetID="10" presetClass="exit" presetSubtype="0" fill="hold" grpId="0" nodeType="withEffect">
                                  <p:stCondLst>
                                    <p:cond delay="0"/>
                                  </p:stCondLst>
                                  <p:childTnLst>
                                    <p:animEffect transition="out" filter="fade">
                                      <p:cBhvr>
                                        <p:cTn id="9" dur="500"/>
                                        <p:tgtEl>
                                          <p:spTgt spid="138321"/>
                                        </p:tgtEl>
                                      </p:cBhvr>
                                    </p:animEffect>
                                    <p:set>
                                      <p:cBhvr>
                                        <p:cTn id="10" dur="1" fill="hold">
                                          <p:stCondLst>
                                            <p:cond delay="499"/>
                                          </p:stCondLst>
                                        </p:cTn>
                                        <p:tgtEl>
                                          <p:spTgt spid="138321"/>
                                        </p:tgtEl>
                                        <p:attrNameLst>
                                          <p:attrName>style.visibility</p:attrName>
                                        </p:attrNameLst>
                                      </p:cBhvr>
                                      <p:to>
                                        <p:strVal val="hidden"/>
                                      </p:to>
                                    </p:set>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138303"/>
                                        </p:tgtEl>
                                        <p:attrNameLst>
                                          <p:attrName>style.visibility</p:attrName>
                                        </p:attrNameLst>
                                      </p:cBhvr>
                                      <p:to>
                                        <p:strVal val="visible"/>
                                      </p:to>
                                    </p:set>
                                    <p:anim calcmode="lin" valueType="num">
                                      <p:cBhvr>
                                        <p:cTn id="14" dur="500" fill="hold"/>
                                        <p:tgtEl>
                                          <p:spTgt spid="138303"/>
                                        </p:tgtEl>
                                        <p:attrNameLst>
                                          <p:attrName>ppt_x</p:attrName>
                                        </p:attrNameLst>
                                      </p:cBhvr>
                                      <p:tavLst>
                                        <p:tav tm="0">
                                          <p:val>
                                            <p:strVal val="#ppt_x-#ppt_w/2"/>
                                          </p:val>
                                        </p:tav>
                                        <p:tav tm="100000">
                                          <p:val>
                                            <p:strVal val="#ppt_x"/>
                                          </p:val>
                                        </p:tav>
                                      </p:tavLst>
                                    </p:anim>
                                    <p:anim calcmode="lin" valueType="num">
                                      <p:cBhvr>
                                        <p:cTn id="15" dur="500" fill="hold"/>
                                        <p:tgtEl>
                                          <p:spTgt spid="138303"/>
                                        </p:tgtEl>
                                        <p:attrNameLst>
                                          <p:attrName>ppt_y</p:attrName>
                                        </p:attrNameLst>
                                      </p:cBhvr>
                                      <p:tavLst>
                                        <p:tav tm="0">
                                          <p:val>
                                            <p:strVal val="#ppt_y"/>
                                          </p:val>
                                        </p:tav>
                                        <p:tav tm="100000">
                                          <p:val>
                                            <p:strVal val="#ppt_y"/>
                                          </p:val>
                                        </p:tav>
                                      </p:tavLst>
                                    </p:anim>
                                    <p:anim calcmode="lin" valueType="num">
                                      <p:cBhvr>
                                        <p:cTn id="16" dur="500" fill="hold"/>
                                        <p:tgtEl>
                                          <p:spTgt spid="138303"/>
                                        </p:tgtEl>
                                        <p:attrNameLst>
                                          <p:attrName>ppt_w</p:attrName>
                                        </p:attrNameLst>
                                      </p:cBhvr>
                                      <p:tavLst>
                                        <p:tav tm="0">
                                          <p:val>
                                            <p:fltVal val="0"/>
                                          </p:val>
                                        </p:tav>
                                        <p:tav tm="100000">
                                          <p:val>
                                            <p:strVal val="#ppt_w"/>
                                          </p:val>
                                        </p:tav>
                                      </p:tavLst>
                                    </p:anim>
                                    <p:anim calcmode="lin" valueType="num">
                                      <p:cBhvr>
                                        <p:cTn id="17" dur="500" fill="hold"/>
                                        <p:tgtEl>
                                          <p:spTgt spid="138303"/>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8" presetClass="entr" presetSubtype="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4" fill="hold" grpId="0" nodeType="clickEffect">
                                  <p:stCondLst>
                                    <p:cond delay="0"/>
                                  </p:stCondLst>
                                  <p:childTnLst>
                                    <p:set>
                                      <p:cBhvr>
                                        <p:cTn id="25" dur="1" fill="hold">
                                          <p:stCondLst>
                                            <p:cond delay="0"/>
                                          </p:stCondLst>
                                        </p:cTn>
                                        <p:tgtEl>
                                          <p:spTgt spid="138326"/>
                                        </p:tgtEl>
                                        <p:attrNameLst>
                                          <p:attrName>style.visibility</p:attrName>
                                        </p:attrNameLst>
                                      </p:cBhvr>
                                      <p:to>
                                        <p:strVal val="visible"/>
                                      </p:to>
                                    </p:set>
                                    <p:anim calcmode="lin" valueType="num">
                                      <p:cBhvr>
                                        <p:cTn id="26" dur="500" fill="hold"/>
                                        <p:tgtEl>
                                          <p:spTgt spid="138326"/>
                                        </p:tgtEl>
                                        <p:attrNameLst>
                                          <p:attrName>ppt_x</p:attrName>
                                        </p:attrNameLst>
                                      </p:cBhvr>
                                      <p:tavLst>
                                        <p:tav tm="0">
                                          <p:val>
                                            <p:strVal val="#ppt_x"/>
                                          </p:val>
                                        </p:tav>
                                        <p:tav tm="100000">
                                          <p:val>
                                            <p:strVal val="#ppt_x"/>
                                          </p:val>
                                        </p:tav>
                                      </p:tavLst>
                                    </p:anim>
                                    <p:anim calcmode="lin" valueType="num">
                                      <p:cBhvr>
                                        <p:cTn id="27" dur="500" fill="hold"/>
                                        <p:tgtEl>
                                          <p:spTgt spid="138326"/>
                                        </p:tgtEl>
                                        <p:attrNameLst>
                                          <p:attrName>ppt_y</p:attrName>
                                        </p:attrNameLst>
                                      </p:cBhvr>
                                      <p:tavLst>
                                        <p:tav tm="0">
                                          <p:val>
                                            <p:strVal val="#ppt_y+#ppt_h/2"/>
                                          </p:val>
                                        </p:tav>
                                        <p:tav tm="100000">
                                          <p:val>
                                            <p:strVal val="#ppt_y"/>
                                          </p:val>
                                        </p:tav>
                                      </p:tavLst>
                                    </p:anim>
                                    <p:anim calcmode="lin" valueType="num">
                                      <p:cBhvr>
                                        <p:cTn id="28" dur="500" fill="hold"/>
                                        <p:tgtEl>
                                          <p:spTgt spid="138326"/>
                                        </p:tgtEl>
                                        <p:attrNameLst>
                                          <p:attrName>ppt_w</p:attrName>
                                        </p:attrNameLst>
                                      </p:cBhvr>
                                      <p:tavLst>
                                        <p:tav tm="0">
                                          <p:val>
                                            <p:strVal val="#ppt_w"/>
                                          </p:val>
                                        </p:tav>
                                        <p:tav tm="100000">
                                          <p:val>
                                            <p:strVal val="#ppt_w"/>
                                          </p:val>
                                        </p:tav>
                                      </p:tavLst>
                                    </p:anim>
                                    <p:anim calcmode="lin" valueType="num">
                                      <p:cBhvr>
                                        <p:cTn id="29" dur="500" fill="hold"/>
                                        <p:tgtEl>
                                          <p:spTgt spid="138326"/>
                                        </p:tgtEl>
                                        <p:attrNameLst>
                                          <p:attrName>ppt_h</p:attrName>
                                        </p:attrNameLst>
                                      </p:cBhvr>
                                      <p:tavLst>
                                        <p:tav tm="0">
                                          <p:val>
                                            <p:fltVal val="0"/>
                                          </p:val>
                                        </p:tav>
                                        <p:tav tm="100000">
                                          <p:val>
                                            <p:strVal val="#ppt_h"/>
                                          </p:val>
                                        </p:tav>
                                      </p:tavLst>
                                    </p:anim>
                                  </p:childTnLst>
                                </p:cTn>
                              </p:par>
                              <p:par>
                                <p:cTn id="30" presetID="17" presetClass="entr" presetSubtype="4" fill="hold" grpId="0" nodeType="withEffect">
                                  <p:stCondLst>
                                    <p:cond delay="0"/>
                                  </p:stCondLst>
                                  <p:childTnLst>
                                    <p:set>
                                      <p:cBhvr>
                                        <p:cTn id="31" dur="1" fill="hold">
                                          <p:stCondLst>
                                            <p:cond delay="0"/>
                                          </p:stCondLst>
                                        </p:cTn>
                                        <p:tgtEl>
                                          <p:spTgt spid="138328"/>
                                        </p:tgtEl>
                                        <p:attrNameLst>
                                          <p:attrName>style.visibility</p:attrName>
                                        </p:attrNameLst>
                                      </p:cBhvr>
                                      <p:to>
                                        <p:strVal val="visible"/>
                                      </p:to>
                                    </p:set>
                                    <p:anim calcmode="lin" valueType="num">
                                      <p:cBhvr>
                                        <p:cTn id="32" dur="500" fill="hold"/>
                                        <p:tgtEl>
                                          <p:spTgt spid="138328"/>
                                        </p:tgtEl>
                                        <p:attrNameLst>
                                          <p:attrName>ppt_x</p:attrName>
                                        </p:attrNameLst>
                                      </p:cBhvr>
                                      <p:tavLst>
                                        <p:tav tm="0">
                                          <p:val>
                                            <p:strVal val="#ppt_x"/>
                                          </p:val>
                                        </p:tav>
                                        <p:tav tm="100000">
                                          <p:val>
                                            <p:strVal val="#ppt_x"/>
                                          </p:val>
                                        </p:tav>
                                      </p:tavLst>
                                    </p:anim>
                                    <p:anim calcmode="lin" valueType="num">
                                      <p:cBhvr>
                                        <p:cTn id="33" dur="500" fill="hold"/>
                                        <p:tgtEl>
                                          <p:spTgt spid="138328"/>
                                        </p:tgtEl>
                                        <p:attrNameLst>
                                          <p:attrName>ppt_y</p:attrName>
                                        </p:attrNameLst>
                                      </p:cBhvr>
                                      <p:tavLst>
                                        <p:tav tm="0">
                                          <p:val>
                                            <p:strVal val="#ppt_y+#ppt_h/2"/>
                                          </p:val>
                                        </p:tav>
                                        <p:tav tm="100000">
                                          <p:val>
                                            <p:strVal val="#ppt_y"/>
                                          </p:val>
                                        </p:tav>
                                      </p:tavLst>
                                    </p:anim>
                                    <p:anim calcmode="lin" valueType="num">
                                      <p:cBhvr>
                                        <p:cTn id="34" dur="500" fill="hold"/>
                                        <p:tgtEl>
                                          <p:spTgt spid="138328"/>
                                        </p:tgtEl>
                                        <p:attrNameLst>
                                          <p:attrName>ppt_w</p:attrName>
                                        </p:attrNameLst>
                                      </p:cBhvr>
                                      <p:tavLst>
                                        <p:tav tm="0">
                                          <p:val>
                                            <p:strVal val="#ppt_w"/>
                                          </p:val>
                                        </p:tav>
                                        <p:tav tm="100000">
                                          <p:val>
                                            <p:strVal val="#ppt_w"/>
                                          </p:val>
                                        </p:tav>
                                      </p:tavLst>
                                    </p:anim>
                                    <p:anim calcmode="lin" valueType="num">
                                      <p:cBhvr>
                                        <p:cTn id="35" dur="500" fill="hold"/>
                                        <p:tgtEl>
                                          <p:spTgt spid="138328"/>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8331"/>
                                        </p:tgtEl>
                                        <p:attrNameLst>
                                          <p:attrName>style.visibility</p:attrName>
                                        </p:attrNameLst>
                                      </p:cBhvr>
                                      <p:to>
                                        <p:strVal val="visible"/>
                                      </p:to>
                                    </p:set>
                                    <p:animEffect transition="in" filter="fade">
                                      <p:cBhvr>
                                        <p:cTn id="42" dur="500"/>
                                        <p:tgtEl>
                                          <p:spTgt spid="138331"/>
                                        </p:tgtEl>
                                      </p:cBhvr>
                                    </p:animEffect>
                                  </p:childTnLst>
                                </p:cTn>
                              </p:par>
                              <p:par>
                                <p:cTn id="43" presetID="22" presetClass="entr" presetSubtype="1"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1000"/>
                            </p:stCondLst>
                            <p:childTnLst>
                              <p:par>
                                <p:cTn id="47" presetID="22" presetClass="entr" presetSubtype="2"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righ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8323"/>
                                        </p:tgtEl>
                                        <p:attrNameLst>
                                          <p:attrName>style.visibility</p:attrName>
                                        </p:attrNameLst>
                                      </p:cBhvr>
                                      <p:to>
                                        <p:strVal val="visible"/>
                                      </p:to>
                                    </p:set>
                                    <p:animEffect transition="in" filter="fade">
                                      <p:cBhvr>
                                        <p:cTn id="54" dur="500"/>
                                        <p:tgtEl>
                                          <p:spTgt spid="138323"/>
                                        </p:tgtEl>
                                      </p:cBhvr>
                                    </p:animEffect>
                                  </p:childTnLst>
                                </p:cTn>
                              </p:par>
                              <p:par>
                                <p:cTn id="55" presetID="10" presetClass="exit" presetSubtype="0" fill="hold" grpId="1" nodeType="withEffect">
                                  <p:stCondLst>
                                    <p:cond delay="0"/>
                                  </p:stCondLst>
                                  <p:childTnLst>
                                    <p:animEffect transition="out" filter="fade">
                                      <p:cBhvr>
                                        <p:cTn id="56" dur="500"/>
                                        <p:tgtEl>
                                          <p:spTgt spid="138303"/>
                                        </p:tgtEl>
                                      </p:cBhvr>
                                    </p:animEffect>
                                    <p:set>
                                      <p:cBhvr>
                                        <p:cTn id="57" dur="1" fill="hold">
                                          <p:stCondLst>
                                            <p:cond delay="499"/>
                                          </p:stCondLst>
                                        </p:cTn>
                                        <p:tgtEl>
                                          <p:spTgt spid="13830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38326"/>
                                        </p:tgtEl>
                                      </p:cBhvr>
                                    </p:animEffect>
                                    <p:set>
                                      <p:cBhvr>
                                        <p:cTn id="60" dur="1" fill="hold">
                                          <p:stCondLst>
                                            <p:cond delay="499"/>
                                          </p:stCondLst>
                                        </p:cTn>
                                        <p:tgtEl>
                                          <p:spTgt spid="138326"/>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38328"/>
                                        </p:tgtEl>
                                      </p:cBhvr>
                                    </p:animEffect>
                                    <p:set>
                                      <p:cBhvr>
                                        <p:cTn id="63" dur="1" fill="hold">
                                          <p:stCondLst>
                                            <p:cond delay="499"/>
                                          </p:stCondLst>
                                        </p:cTn>
                                        <p:tgtEl>
                                          <p:spTgt spid="13832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38322"/>
                                        </p:tgtEl>
                                      </p:cBhvr>
                                    </p:animEffect>
                                    <p:set>
                                      <p:cBhvr>
                                        <p:cTn id="66" dur="1" fill="hold">
                                          <p:stCondLst>
                                            <p:cond delay="499"/>
                                          </p:stCondLst>
                                        </p:cTn>
                                        <p:tgtEl>
                                          <p:spTgt spid="138322"/>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138294"/>
                                        </p:tgtEl>
                                        <p:attrNameLst>
                                          <p:attrName>style.visibility</p:attrName>
                                        </p:attrNameLst>
                                      </p:cBhvr>
                                      <p:to>
                                        <p:strVal val="visible"/>
                                      </p:to>
                                    </p:set>
                                    <p:animEffect transition="in" filter="fade">
                                      <p:cBhvr>
                                        <p:cTn id="70" dur="500"/>
                                        <p:tgtEl>
                                          <p:spTgt spid="13829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8289"/>
                                        </p:tgtEl>
                                        <p:attrNameLst>
                                          <p:attrName>style.visibility</p:attrName>
                                        </p:attrNameLst>
                                      </p:cBhvr>
                                      <p:to>
                                        <p:strVal val="visible"/>
                                      </p:to>
                                    </p:set>
                                    <p:animEffect transition="in" filter="fade">
                                      <p:cBhvr>
                                        <p:cTn id="73" dur="500"/>
                                        <p:tgtEl>
                                          <p:spTgt spid="138289"/>
                                        </p:tgtEl>
                                      </p:cBhvr>
                                    </p:animEffect>
                                  </p:childTnLst>
                                </p:cTn>
                              </p:par>
                              <p:par>
                                <p:cTn id="74" presetID="10" presetClass="entr" presetSubtype="0" fill="hold"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par>
                                <p:cTn id="77" presetID="10" presetClass="exit" presetSubtype="0" fill="hold" grpId="0" nodeType="withEffect">
                                  <p:stCondLst>
                                    <p:cond delay="0"/>
                                  </p:stCondLst>
                                  <p:childTnLst>
                                    <p:animEffect transition="out" filter="fade">
                                      <p:cBhvr>
                                        <p:cTn id="78" dur="500"/>
                                        <p:tgtEl>
                                          <p:spTgt spid="138290"/>
                                        </p:tgtEl>
                                      </p:cBhvr>
                                    </p:animEffect>
                                    <p:set>
                                      <p:cBhvr>
                                        <p:cTn id="79" dur="1" fill="hold">
                                          <p:stCondLst>
                                            <p:cond delay="499"/>
                                          </p:stCondLst>
                                        </p:cTn>
                                        <p:tgtEl>
                                          <p:spTgt spid="13829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38324"/>
                                        </p:tgtEl>
                                        <p:attrNameLst>
                                          <p:attrName>style.visibility</p:attrName>
                                        </p:attrNameLst>
                                      </p:cBhvr>
                                      <p:to>
                                        <p:strVal val="visible"/>
                                      </p:to>
                                    </p:set>
                                    <p:animEffect transition="in" filter="fade">
                                      <p:cBhvr>
                                        <p:cTn id="84" dur="500"/>
                                        <p:tgtEl>
                                          <p:spTgt spid="138324"/>
                                        </p:tgtEl>
                                      </p:cBhvr>
                                    </p:animEffect>
                                  </p:childTnLst>
                                </p:cTn>
                              </p:par>
                              <p:par>
                                <p:cTn id="85" presetID="10" presetClass="exit" presetSubtype="0" fill="hold" grpId="1" nodeType="withEffect">
                                  <p:stCondLst>
                                    <p:cond delay="0"/>
                                  </p:stCondLst>
                                  <p:childTnLst>
                                    <p:animEffect transition="out" filter="fade">
                                      <p:cBhvr>
                                        <p:cTn id="86" dur="500"/>
                                        <p:tgtEl>
                                          <p:spTgt spid="138323"/>
                                        </p:tgtEl>
                                      </p:cBhvr>
                                    </p:animEffect>
                                    <p:set>
                                      <p:cBhvr>
                                        <p:cTn id="87" dur="1" fill="hold">
                                          <p:stCondLst>
                                            <p:cond delay="499"/>
                                          </p:stCondLst>
                                        </p:cTn>
                                        <p:tgtEl>
                                          <p:spTgt spid="138323"/>
                                        </p:tgtEl>
                                        <p:attrNameLst>
                                          <p:attrName>style.visibility</p:attrName>
                                        </p:attrNameLst>
                                      </p:cBhvr>
                                      <p:to>
                                        <p:strVal val="hidden"/>
                                      </p:to>
                                    </p:se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138304"/>
                                        </p:tgtEl>
                                        <p:attrNameLst>
                                          <p:attrName>style.visibility</p:attrName>
                                        </p:attrNameLst>
                                      </p:cBhvr>
                                      <p:to>
                                        <p:strVal val="visible"/>
                                      </p:to>
                                    </p:set>
                                    <p:anim calcmode="lin" valueType="num">
                                      <p:cBhvr>
                                        <p:cTn id="91" dur="500" fill="hold"/>
                                        <p:tgtEl>
                                          <p:spTgt spid="138304"/>
                                        </p:tgtEl>
                                        <p:attrNameLst>
                                          <p:attrName>ppt_x</p:attrName>
                                        </p:attrNameLst>
                                      </p:cBhvr>
                                      <p:tavLst>
                                        <p:tav tm="0">
                                          <p:val>
                                            <p:strVal val="#ppt_x-#ppt_w/2"/>
                                          </p:val>
                                        </p:tav>
                                        <p:tav tm="100000">
                                          <p:val>
                                            <p:strVal val="#ppt_x"/>
                                          </p:val>
                                        </p:tav>
                                      </p:tavLst>
                                    </p:anim>
                                    <p:anim calcmode="lin" valueType="num">
                                      <p:cBhvr>
                                        <p:cTn id="92" dur="500" fill="hold"/>
                                        <p:tgtEl>
                                          <p:spTgt spid="138304"/>
                                        </p:tgtEl>
                                        <p:attrNameLst>
                                          <p:attrName>ppt_y</p:attrName>
                                        </p:attrNameLst>
                                      </p:cBhvr>
                                      <p:tavLst>
                                        <p:tav tm="0">
                                          <p:val>
                                            <p:strVal val="#ppt_y"/>
                                          </p:val>
                                        </p:tav>
                                        <p:tav tm="100000">
                                          <p:val>
                                            <p:strVal val="#ppt_y"/>
                                          </p:val>
                                        </p:tav>
                                      </p:tavLst>
                                    </p:anim>
                                    <p:anim calcmode="lin" valueType="num">
                                      <p:cBhvr>
                                        <p:cTn id="93" dur="500" fill="hold"/>
                                        <p:tgtEl>
                                          <p:spTgt spid="138304"/>
                                        </p:tgtEl>
                                        <p:attrNameLst>
                                          <p:attrName>ppt_w</p:attrName>
                                        </p:attrNameLst>
                                      </p:cBhvr>
                                      <p:tavLst>
                                        <p:tav tm="0">
                                          <p:val>
                                            <p:fltVal val="0"/>
                                          </p:val>
                                        </p:tav>
                                        <p:tav tm="100000">
                                          <p:val>
                                            <p:strVal val="#ppt_w"/>
                                          </p:val>
                                        </p:tav>
                                      </p:tavLst>
                                    </p:anim>
                                    <p:anim calcmode="lin" valueType="num">
                                      <p:cBhvr>
                                        <p:cTn id="94" dur="500" fill="hold"/>
                                        <p:tgtEl>
                                          <p:spTgt spid="138304"/>
                                        </p:tgtEl>
                                        <p:attrNameLst>
                                          <p:attrName>ppt_h</p:attrName>
                                        </p:attrNameLst>
                                      </p:cBhvr>
                                      <p:tavLst>
                                        <p:tav tm="0">
                                          <p:val>
                                            <p:strVal val="#ppt_h"/>
                                          </p:val>
                                        </p:tav>
                                        <p:tav tm="100000">
                                          <p:val>
                                            <p:strVal val="#ppt_h"/>
                                          </p:val>
                                        </p:tav>
                                      </p:tavLst>
                                    </p:anim>
                                  </p:childTnLst>
                                </p:cTn>
                              </p:par>
                            </p:childTnLst>
                          </p:cTn>
                        </p:par>
                        <p:par>
                          <p:cTn id="95" fill="hold">
                            <p:stCondLst>
                              <p:cond delay="1000"/>
                            </p:stCondLst>
                            <p:childTnLst>
                              <p:par>
                                <p:cTn id="96" presetID="18" presetClass="entr" presetSubtype="1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strips(downLeft)">
                                      <p:cBhvr>
                                        <p:cTn id="98" dur="50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17" presetClass="entr" presetSubtype="1" fill="hold" grpId="0" nodeType="clickEffect">
                                  <p:stCondLst>
                                    <p:cond delay="0"/>
                                  </p:stCondLst>
                                  <p:childTnLst>
                                    <p:set>
                                      <p:cBhvr>
                                        <p:cTn id="102" dur="1" fill="hold">
                                          <p:stCondLst>
                                            <p:cond delay="0"/>
                                          </p:stCondLst>
                                        </p:cTn>
                                        <p:tgtEl>
                                          <p:spTgt spid="138327"/>
                                        </p:tgtEl>
                                        <p:attrNameLst>
                                          <p:attrName>style.visibility</p:attrName>
                                        </p:attrNameLst>
                                      </p:cBhvr>
                                      <p:to>
                                        <p:strVal val="visible"/>
                                      </p:to>
                                    </p:set>
                                    <p:anim calcmode="lin" valueType="num">
                                      <p:cBhvr>
                                        <p:cTn id="103" dur="500" fill="hold"/>
                                        <p:tgtEl>
                                          <p:spTgt spid="138327"/>
                                        </p:tgtEl>
                                        <p:attrNameLst>
                                          <p:attrName>ppt_x</p:attrName>
                                        </p:attrNameLst>
                                      </p:cBhvr>
                                      <p:tavLst>
                                        <p:tav tm="0">
                                          <p:val>
                                            <p:strVal val="#ppt_x"/>
                                          </p:val>
                                        </p:tav>
                                        <p:tav tm="100000">
                                          <p:val>
                                            <p:strVal val="#ppt_x"/>
                                          </p:val>
                                        </p:tav>
                                      </p:tavLst>
                                    </p:anim>
                                    <p:anim calcmode="lin" valueType="num">
                                      <p:cBhvr>
                                        <p:cTn id="104" dur="500" fill="hold"/>
                                        <p:tgtEl>
                                          <p:spTgt spid="138327"/>
                                        </p:tgtEl>
                                        <p:attrNameLst>
                                          <p:attrName>ppt_y</p:attrName>
                                        </p:attrNameLst>
                                      </p:cBhvr>
                                      <p:tavLst>
                                        <p:tav tm="0">
                                          <p:val>
                                            <p:strVal val="#ppt_y-#ppt_h/2"/>
                                          </p:val>
                                        </p:tav>
                                        <p:tav tm="100000">
                                          <p:val>
                                            <p:strVal val="#ppt_y"/>
                                          </p:val>
                                        </p:tav>
                                      </p:tavLst>
                                    </p:anim>
                                    <p:anim calcmode="lin" valueType="num">
                                      <p:cBhvr>
                                        <p:cTn id="105" dur="500" fill="hold"/>
                                        <p:tgtEl>
                                          <p:spTgt spid="138327"/>
                                        </p:tgtEl>
                                        <p:attrNameLst>
                                          <p:attrName>ppt_w</p:attrName>
                                        </p:attrNameLst>
                                      </p:cBhvr>
                                      <p:tavLst>
                                        <p:tav tm="0">
                                          <p:val>
                                            <p:strVal val="#ppt_w"/>
                                          </p:val>
                                        </p:tav>
                                        <p:tav tm="100000">
                                          <p:val>
                                            <p:strVal val="#ppt_w"/>
                                          </p:val>
                                        </p:tav>
                                      </p:tavLst>
                                    </p:anim>
                                    <p:anim calcmode="lin" valueType="num">
                                      <p:cBhvr>
                                        <p:cTn id="106" dur="500" fill="hold"/>
                                        <p:tgtEl>
                                          <p:spTgt spid="138327"/>
                                        </p:tgtEl>
                                        <p:attrNameLst>
                                          <p:attrName>ppt_h</p:attrName>
                                        </p:attrNameLst>
                                      </p:cBhvr>
                                      <p:tavLst>
                                        <p:tav tm="0">
                                          <p:val>
                                            <p:fltVal val="0"/>
                                          </p:val>
                                        </p:tav>
                                        <p:tav tm="100000">
                                          <p:val>
                                            <p:strVal val="#ppt_h"/>
                                          </p:val>
                                        </p:tav>
                                      </p:tavLst>
                                    </p:anim>
                                  </p:childTnLst>
                                </p:cTn>
                              </p:par>
                              <p:par>
                                <p:cTn id="107" presetID="17" presetClass="entr" presetSubtype="1" fill="hold" grpId="0" nodeType="withEffect">
                                  <p:stCondLst>
                                    <p:cond delay="0"/>
                                  </p:stCondLst>
                                  <p:childTnLst>
                                    <p:set>
                                      <p:cBhvr>
                                        <p:cTn id="108" dur="1" fill="hold">
                                          <p:stCondLst>
                                            <p:cond delay="0"/>
                                          </p:stCondLst>
                                        </p:cTn>
                                        <p:tgtEl>
                                          <p:spTgt spid="138329"/>
                                        </p:tgtEl>
                                        <p:attrNameLst>
                                          <p:attrName>style.visibility</p:attrName>
                                        </p:attrNameLst>
                                      </p:cBhvr>
                                      <p:to>
                                        <p:strVal val="visible"/>
                                      </p:to>
                                    </p:set>
                                    <p:anim calcmode="lin" valueType="num">
                                      <p:cBhvr>
                                        <p:cTn id="109" dur="500" fill="hold"/>
                                        <p:tgtEl>
                                          <p:spTgt spid="138329"/>
                                        </p:tgtEl>
                                        <p:attrNameLst>
                                          <p:attrName>ppt_x</p:attrName>
                                        </p:attrNameLst>
                                      </p:cBhvr>
                                      <p:tavLst>
                                        <p:tav tm="0">
                                          <p:val>
                                            <p:strVal val="#ppt_x"/>
                                          </p:val>
                                        </p:tav>
                                        <p:tav tm="100000">
                                          <p:val>
                                            <p:strVal val="#ppt_x"/>
                                          </p:val>
                                        </p:tav>
                                      </p:tavLst>
                                    </p:anim>
                                    <p:anim calcmode="lin" valueType="num">
                                      <p:cBhvr>
                                        <p:cTn id="110" dur="500" fill="hold"/>
                                        <p:tgtEl>
                                          <p:spTgt spid="138329"/>
                                        </p:tgtEl>
                                        <p:attrNameLst>
                                          <p:attrName>ppt_y</p:attrName>
                                        </p:attrNameLst>
                                      </p:cBhvr>
                                      <p:tavLst>
                                        <p:tav tm="0">
                                          <p:val>
                                            <p:strVal val="#ppt_y-#ppt_h/2"/>
                                          </p:val>
                                        </p:tav>
                                        <p:tav tm="100000">
                                          <p:val>
                                            <p:strVal val="#ppt_y"/>
                                          </p:val>
                                        </p:tav>
                                      </p:tavLst>
                                    </p:anim>
                                    <p:anim calcmode="lin" valueType="num">
                                      <p:cBhvr>
                                        <p:cTn id="111" dur="500" fill="hold"/>
                                        <p:tgtEl>
                                          <p:spTgt spid="138329"/>
                                        </p:tgtEl>
                                        <p:attrNameLst>
                                          <p:attrName>ppt_w</p:attrName>
                                        </p:attrNameLst>
                                      </p:cBhvr>
                                      <p:tavLst>
                                        <p:tav tm="0">
                                          <p:val>
                                            <p:strVal val="#ppt_w"/>
                                          </p:val>
                                        </p:tav>
                                        <p:tav tm="100000">
                                          <p:val>
                                            <p:strVal val="#ppt_w"/>
                                          </p:val>
                                        </p:tav>
                                      </p:tavLst>
                                    </p:anim>
                                    <p:anim calcmode="lin" valueType="num">
                                      <p:cBhvr>
                                        <p:cTn id="112" dur="500" fill="hold"/>
                                        <p:tgtEl>
                                          <p:spTgt spid="138329"/>
                                        </p:tgtEl>
                                        <p:attrNameLst>
                                          <p:attrName>ppt_h</p:attrName>
                                        </p:attrNameLst>
                                      </p:cBhvr>
                                      <p:tavLst>
                                        <p:tav tm="0">
                                          <p:val>
                                            <p:fltVal val="0"/>
                                          </p:val>
                                        </p:tav>
                                        <p:tav tm="100000">
                                          <p:val>
                                            <p:strVal val="#ppt_h"/>
                                          </p:val>
                                        </p:tav>
                                      </p:tavLst>
                                    </p:anim>
                                  </p:childTnLst>
                                </p:cTn>
                              </p:par>
                            </p:childTnLst>
                          </p:cTn>
                        </p:par>
                        <p:par>
                          <p:cTn id="113" fill="hold">
                            <p:stCondLst>
                              <p:cond delay="500"/>
                            </p:stCondLst>
                            <p:childTnLst>
                              <p:par>
                                <p:cTn id="114" presetID="22" presetClass="entr" presetSubtype="1"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wipe(up)">
                                      <p:cBhvr>
                                        <p:cTn id="116" dur="500"/>
                                        <p:tgtEl>
                                          <p:spTgt spid="2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38332"/>
                                        </p:tgtEl>
                                        <p:attrNameLst>
                                          <p:attrName>style.visibility</p:attrName>
                                        </p:attrNameLst>
                                      </p:cBhvr>
                                      <p:to>
                                        <p:strVal val="visible"/>
                                      </p:to>
                                    </p:set>
                                    <p:animEffect transition="in" filter="fade">
                                      <p:cBhvr>
                                        <p:cTn id="119" dur="500"/>
                                        <p:tgtEl>
                                          <p:spTgt spid="138332"/>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38325"/>
                                        </p:tgtEl>
                                        <p:attrNameLst>
                                          <p:attrName>style.visibility</p:attrName>
                                        </p:attrNameLst>
                                      </p:cBhvr>
                                      <p:to>
                                        <p:strVal val="visible"/>
                                      </p:to>
                                    </p:set>
                                    <p:animEffect transition="in" filter="fade">
                                      <p:cBhvr>
                                        <p:cTn id="124" dur="500"/>
                                        <p:tgtEl>
                                          <p:spTgt spid="138325"/>
                                        </p:tgtEl>
                                      </p:cBhvr>
                                    </p:animEffect>
                                  </p:childTnLst>
                                </p:cTn>
                              </p:par>
                              <p:par>
                                <p:cTn id="125" presetID="10" presetClass="exit" presetSubtype="0" fill="hold" grpId="1" nodeType="withEffect">
                                  <p:stCondLst>
                                    <p:cond delay="0"/>
                                  </p:stCondLst>
                                  <p:childTnLst>
                                    <p:animEffect transition="out" filter="fade">
                                      <p:cBhvr>
                                        <p:cTn id="126" dur="500"/>
                                        <p:tgtEl>
                                          <p:spTgt spid="138324"/>
                                        </p:tgtEl>
                                      </p:cBhvr>
                                    </p:animEffect>
                                    <p:set>
                                      <p:cBhvr>
                                        <p:cTn id="127" dur="1" fill="hold">
                                          <p:stCondLst>
                                            <p:cond delay="499"/>
                                          </p:stCondLst>
                                        </p:cTn>
                                        <p:tgtEl>
                                          <p:spTgt spid="138324"/>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38304"/>
                                        </p:tgtEl>
                                      </p:cBhvr>
                                    </p:animEffect>
                                    <p:set>
                                      <p:cBhvr>
                                        <p:cTn id="130" dur="1" fill="hold">
                                          <p:stCondLst>
                                            <p:cond delay="499"/>
                                          </p:stCondLst>
                                        </p:cTn>
                                        <p:tgtEl>
                                          <p:spTgt spid="138304"/>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138327"/>
                                        </p:tgtEl>
                                      </p:cBhvr>
                                    </p:animEffect>
                                    <p:set>
                                      <p:cBhvr>
                                        <p:cTn id="133" dur="1" fill="hold">
                                          <p:stCondLst>
                                            <p:cond delay="499"/>
                                          </p:stCondLst>
                                        </p:cTn>
                                        <p:tgtEl>
                                          <p:spTgt spid="138327"/>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138329"/>
                                        </p:tgtEl>
                                      </p:cBhvr>
                                    </p:animEffect>
                                    <p:set>
                                      <p:cBhvr>
                                        <p:cTn id="136" dur="1" fill="hold">
                                          <p:stCondLst>
                                            <p:cond delay="499"/>
                                          </p:stCondLst>
                                        </p:cTn>
                                        <p:tgtEl>
                                          <p:spTgt spid="138329"/>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138294"/>
                                        </p:tgtEl>
                                      </p:cBhvr>
                                    </p:animEffect>
                                    <p:set>
                                      <p:cBhvr>
                                        <p:cTn id="141" dur="1" fill="hold">
                                          <p:stCondLst>
                                            <p:cond delay="499"/>
                                          </p:stCondLst>
                                        </p:cTn>
                                        <p:tgtEl>
                                          <p:spTgt spid="138294"/>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38289"/>
                                        </p:tgtEl>
                                      </p:cBhvr>
                                    </p:animEffect>
                                    <p:set>
                                      <p:cBhvr>
                                        <p:cTn id="144" dur="1" fill="hold">
                                          <p:stCondLst>
                                            <p:cond delay="499"/>
                                          </p:stCondLst>
                                        </p:cTn>
                                        <p:tgtEl>
                                          <p:spTgt spid="138289"/>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3"/>
                                        </p:tgtEl>
                                      </p:cBhvr>
                                    </p:animEffect>
                                    <p:set>
                                      <p:cBhvr>
                                        <p:cTn id="147" dur="1" fill="hold">
                                          <p:stCondLst>
                                            <p:cond delay="499"/>
                                          </p:stCondLst>
                                        </p:cTn>
                                        <p:tgtEl>
                                          <p:spTgt spid="3"/>
                                        </p:tgtEl>
                                        <p:attrNameLst>
                                          <p:attrName>style.visibility</p:attrName>
                                        </p:attrNameLst>
                                      </p:cBhvr>
                                      <p:to>
                                        <p:strVal val="hidden"/>
                                      </p:to>
                                    </p:set>
                                  </p:childTnLst>
                                </p:cTn>
                              </p:par>
                              <p:par>
                                <p:cTn id="148" presetID="10" presetClass="entr" presetSubtype="0" fill="hold" grpId="1" nodeType="withEffect">
                                  <p:stCondLst>
                                    <p:cond delay="0"/>
                                  </p:stCondLst>
                                  <p:childTnLst>
                                    <p:set>
                                      <p:cBhvr>
                                        <p:cTn id="149" dur="1" fill="hold">
                                          <p:stCondLst>
                                            <p:cond delay="0"/>
                                          </p:stCondLst>
                                        </p:cTn>
                                        <p:tgtEl>
                                          <p:spTgt spid="138290"/>
                                        </p:tgtEl>
                                        <p:attrNameLst>
                                          <p:attrName>style.visibility</p:attrName>
                                        </p:attrNameLst>
                                      </p:cBhvr>
                                      <p:to>
                                        <p:strVal val="visible"/>
                                      </p:to>
                                    </p:set>
                                    <p:animEffect transition="in" filter="fade">
                                      <p:cBhvr>
                                        <p:cTn id="150" dur="500"/>
                                        <p:tgtEl>
                                          <p:spTgt spid="138290"/>
                                        </p:tgtEl>
                                      </p:cBhvr>
                                    </p:animEffect>
                                  </p:childTnLst>
                                </p:cTn>
                              </p:par>
                              <p:par>
                                <p:cTn id="151" presetID="10" presetClass="exit" presetSubtype="0" fill="hold" nodeType="withEffect">
                                  <p:stCondLst>
                                    <p:cond delay="0"/>
                                  </p:stCondLst>
                                  <p:childTnLst>
                                    <p:animEffect transition="out" filter="fade">
                                      <p:cBhvr>
                                        <p:cTn id="152" dur="500"/>
                                        <p:tgtEl>
                                          <p:spTgt spid="18"/>
                                        </p:tgtEl>
                                      </p:cBhvr>
                                    </p:animEffect>
                                    <p:set>
                                      <p:cBhvr>
                                        <p:cTn id="15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89" grpId="0" animBg="1"/>
      <p:bldP spid="138289" grpId="1" animBg="1"/>
      <p:bldP spid="138290" grpId="0" animBg="1"/>
      <p:bldP spid="138290" grpId="1" animBg="1"/>
      <p:bldP spid="138294" grpId="0" animBg="1"/>
      <p:bldP spid="138294" grpId="1" animBg="1"/>
      <p:bldP spid="138303" grpId="0" animBg="1"/>
      <p:bldP spid="138303" grpId="1" animBg="1"/>
      <p:bldP spid="138304" grpId="0" animBg="1"/>
      <p:bldP spid="138304" grpId="1" animBg="1"/>
      <p:bldP spid="138321" grpId="0" animBg="1"/>
      <p:bldP spid="138322" grpId="0" animBg="1"/>
      <p:bldP spid="138322" grpId="1" animBg="1"/>
      <p:bldP spid="138323" grpId="0" animBg="1"/>
      <p:bldP spid="138323" grpId="1" animBg="1"/>
      <p:bldP spid="138324" grpId="0" animBg="1"/>
      <p:bldP spid="138324" grpId="1" animBg="1"/>
      <p:bldP spid="138325" grpId="0" animBg="1"/>
      <p:bldP spid="138326" grpId="0" animBg="1"/>
      <p:bldP spid="138326" grpId="1" animBg="1"/>
      <p:bldP spid="138327" grpId="0" animBg="1"/>
      <p:bldP spid="138327" grpId="1" animBg="1"/>
      <p:bldP spid="138328" grpId="0" animBg="1"/>
      <p:bldP spid="138328" grpId="1" animBg="1"/>
      <p:bldP spid="138329" grpId="0" animBg="1"/>
      <p:bldP spid="138329" grpId="1" animBg="1"/>
      <p:bldP spid="138331" grpId="0"/>
      <p:bldP spid="1383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 Scenario</a:t>
            </a:r>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Three years after graduating, you run your own business. </a:t>
            </a:r>
            <a:r>
              <a:rPr lang="en-US" dirty="0" smtClean="0">
                <a:solidFill>
                  <a:schemeClr val="accent6">
                    <a:lumMod val="50000"/>
                  </a:schemeClr>
                </a:solidFill>
              </a:rPr>
              <a:t>You </a:t>
            </a:r>
            <a:r>
              <a:rPr lang="en-US" dirty="0">
                <a:solidFill>
                  <a:schemeClr val="accent6">
                    <a:lumMod val="50000"/>
                  </a:schemeClr>
                </a:solidFill>
              </a:rPr>
              <a:t>must decide how much to produce, what price to charge, how many workers to hire, etc.</a:t>
            </a:r>
          </a:p>
          <a:p>
            <a:r>
              <a:rPr lang="en-US" dirty="0"/>
              <a:t>What factors should affect these decisions? </a:t>
            </a:r>
          </a:p>
          <a:p>
            <a:pPr lvl="1"/>
            <a:r>
              <a:rPr lang="en-US" dirty="0"/>
              <a:t>Your costs (studied in preceding chapter)</a:t>
            </a:r>
          </a:p>
          <a:p>
            <a:pPr lvl="1"/>
            <a:r>
              <a:rPr lang="en-US" dirty="0"/>
              <a:t>How much competition you face</a:t>
            </a:r>
          </a:p>
          <a:p>
            <a:pPr marL="0" indent="0">
              <a:buNone/>
            </a:pPr>
            <a:r>
              <a:rPr lang="en-US" dirty="0">
                <a:solidFill>
                  <a:schemeClr val="accent6">
                    <a:lumMod val="50000"/>
                  </a:schemeClr>
                </a:solidFill>
              </a:rPr>
              <a:t>We begin by studying the behavior of firms in perfectly competitive markets.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7851768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wrap="square" anchor="t"/>
          <a:lstStyle/>
          <a:p>
            <a:r>
              <a:rPr lang="en-US" altLang="en-US" dirty="0" smtClean="0"/>
              <a:t>Long-Run Supply Curve</a:t>
            </a:r>
          </a:p>
        </p:txBody>
      </p:sp>
      <p:sp>
        <p:nvSpPr>
          <p:cNvPr id="41987" name="Content Placeholder 2"/>
          <p:cNvSpPr>
            <a:spLocks noGrp="1"/>
          </p:cNvSpPr>
          <p:nvPr>
            <p:ph idx="1"/>
          </p:nvPr>
        </p:nvSpPr>
        <p:spPr/>
        <p:txBody>
          <a:bodyPr/>
          <a:lstStyle/>
          <a:p>
            <a:r>
              <a:rPr lang="en-US" altLang="en-US" dirty="0"/>
              <a:t>Long-run supply </a:t>
            </a:r>
            <a:r>
              <a:rPr lang="en-US" altLang="en-US" dirty="0" smtClean="0"/>
              <a:t>curve is horizontal if:</a:t>
            </a:r>
          </a:p>
          <a:p>
            <a:pPr lvl="1"/>
            <a:r>
              <a:rPr lang="en-US" altLang="en-US" dirty="0" smtClean="0"/>
              <a:t>All firms </a:t>
            </a:r>
            <a:r>
              <a:rPr lang="en-US" altLang="en-US" dirty="0"/>
              <a:t>have identical costs, and</a:t>
            </a:r>
          </a:p>
          <a:p>
            <a:pPr lvl="1"/>
            <a:r>
              <a:rPr lang="en-US" altLang="en-US" dirty="0" smtClean="0"/>
              <a:t>And costs </a:t>
            </a:r>
            <a:r>
              <a:rPr lang="en-US" altLang="en-US" dirty="0"/>
              <a:t>do not change as other firms enter or exit the market</a:t>
            </a:r>
          </a:p>
          <a:p>
            <a:r>
              <a:rPr lang="en-US" altLang="en-US" dirty="0" smtClean="0"/>
              <a:t>Long-run supply curve might slope upward if:</a:t>
            </a:r>
          </a:p>
          <a:p>
            <a:pPr lvl="1"/>
            <a:r>
              <a:rPr lang="en-US" altLang="en-US" dirty="0" smtClean="0"/>
              <a:t>Firms have different costs</a:t>
            </a:r>
          </a:p>
          <a:p>
            <a:pPr lvl="1"/>
            <a:r>
              <a:rPr lang="en-US" altLang="en-US" dirty="0" smtClean="0"/>
              <a:t>Or costs rise as firms enter the market</a:t>
            </a:r>
          </a:p>
        </p:txBody>
      </p:sp>
      <p:sp>
        <p:nvSpPr>
          <p:cNvPr id="419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FBFA167D-BEC2-4C01-8F38-9FDB22951DE0}" type="slidenum">
              <a:rPr lang="en-US" altLang="en-US" sz="1200" smtClean="0">
                <a:solidFill>
                  <a:srgbClr val="002060"/>
                </a:solidFill>
              </a:rPr>
              <a:pPr eaLnBrk="1" hangingPunct="1"/>
              <a:t>30</a:t>
            </a:fld>
            <a:endParaRPr lang="en-US" altLang="en-US" sz="1200" smtClean="0">
              <a:solidFill>
                <a:srgbClr val="002060"/>
              </a:solidFill>
            </a:endParaRPr>
          </a:p>
        </p:txBody>
      </p:sp>
      <p:sp>
        <p:nvSpPr>
          <p:cNvPr id="419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521182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wrap="square" anchor="t"/>
          <a:lstStyle/>
          <a:p>
            <a:r>
              <a:rPr lang="en-US" altLang="en-US" dirty="0" smtClean="0"/>
              <a:t>Long-Run Supply Curve</a:t>
            </a:r>
          </a:p>
        </p:txBody>
      </p:sp>
      <p:sp>
        <p:nvSpPr>
          <p:cNvPr id="41987" name="Content Placeholder 2"/>
          <p:cNvSpPr>
            <a:spLocks noGrp="1"/>
          </p:cNvSpPr>
          <p:nvPr>
            <p:ph idx="1"/>
          </p:nvPr>
        </p:nvSpPr>
        <p:spPr/>
        <p:txBody>
          <a:bodyPr/>
          <a:lstStyle/>
          <a:p>
            <a:r>
              <a:rPr lang="en-US" altLang="en-US" dirty="0" smtClean="0"/>
              <a:t>Firms have different costs</a:t>
            </a:r>
          </a:p>
          <a:p>
            <a:pPr lvl="1"/>
            <a:r>
              <a:rPr lang="en-US" altLang="en-US" dirty="0"/>
              <a:t>As P rises, firms with lower costs enter the market before those with higher costs. </a:t>
            </a:r>
          </a:p>
          <a:p>
            <a:pPr lvl="1"/>
            <a:r>
              <a:rPr lang="en-US" altLang="en-US" dirty="0"/>
              <a:t>Further increases in P make it worthwhile </a:t>
            </a:r>
            <a:br>
              <a:rPr lang="en-US" altLang="en-US" dirty="0"/>
            </a:br>
            <a:r>
              <a:rPr lang="en-US" altLang="en-US" dirty="0"/>
              <a:t>for higher-cost firms to enter the market, </a:t>
            </a:r>
            <a:br>
              <a:rPr lang="en-US" altLang="en-US" dirty="0"/>
            </a:br>
            <a:r>
              <a:rPr lang="en-US" altLang="en-US" dirty="0"/>
              <a:t>which increases market quantity supplied.  </a:t>
            </a:r>
          </a:p>
          <a:p>
            <a:pPr lvl="1"/>
            <a:r>
              <a:rPr lang="en-US" altLang="en-US" dirty="0"/>
              <a:t>Hence, </a:t>
            </a:r>
            <a:r>
              <a:rPr lang="en-US" altLang="en-US" u="sng" dirty="0"/>
              <a:t>LR market supply curve slopes </a:t>
            </a:r>
            <a:r>
              <a:rPr lang="en-US" altLang="en-US" u="sng" dirty="0" smtClean="0"/>
              <a:t>upward</a:t>
            </a:r>
            <a:endParaRPr lang="en-US" altLang="en-US" u="sng" dirty="0"/>
          </a:p>
        </p:txBody>
      </p:sp>
      <p:sp>
        <p:nvSpPr>
          <p:cNvPr id="419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FBFA167D-BEC2-4C01-8F38-9FDB22951DE0}" type="slidenum">
              <a:rPr lang="en-US" altLang="en-US" sz="1200" smtClean="0">
                <a:solidFill>
                  <a:srgbClr val="002060"/>
                </a:solidFill>
              </a:rPr>
              <a:pPr eaLnBrk="1" hangingPunct="1"/>
              <a:t>31</a:t>
            </a:fld>
            <a:endParaRPr lang="en-US" altLang="en-US" sz="1200" smtClean="0">
              <a:solidFill>
                <a:srgbClr val="002060"/>
              </a:solidFill>
            </a:endParaRPr>
          </a:p>
        </p:txBody>
      </p:sp>
      <p:sp>
        <p:nvSpPr>
          <p:cNvPr id="419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183891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Long-Run Supply Curve</a:t>
            </a:r>
            <a:endParaRPr lang="en-US" dirty="0"/>
          </a:p>
        </p:txBody>
      </p:sp>
      <p:sp>
        <p:nvSpPr>
          <p:cNvPr id="3" name="Content Placeholder 2"/>
          <p:cNvSpPr>
            <a:spLocks noGrp="1"/>
          </p:cNvSpPr>
          <p:nvPr>
            <p:ph idx="1"/>
          </p:nvPr>
        </p:nvSpPr>
        <p:spPr/>
        <p:txBody>
          <a:bodyPr/>
          <a:lstStyle/>
          <a:p>
            <a:r>
              <a:rPr lang="en-US" dirty="0" smtClean="0"/>
              <a:t>Costs rise as firms enter the market</a:t>
            </a:r>
          </a:p>
          <a:p>
            <a:pPr lvl="1"/>
            <a:r>
              <a:rPr lang="en-US" sz="3000" dirty="0"/>
              <a:t>In some industries, the supply of a </a:t>
            </a:r>
            <a:r>
              <a:rPr lang="en-US" sz="3000" dirty="0" smtClean="0"/>
              <a:t>key input </a:t>
            </a:r>
            <a:r>
              <a:rPr lang="en-US" sz="3000" dirty="0"/>
              <a:t>is limited (e.g., amount of </a:t>
            </a:r>
            <a:r>
              <a:rPr lang="en-US" sz="3000" dirty="0" smtClean="0"/>
              <a:t>land suitable </a:t>
            </a:r>
            <a:r>
              <a:rPr lang="en-US" sz="3000" dirty="0"/>
              <a:t>for farming is fixed).</a:t>
            </a:r>
          </a:p>
          <a:p>
            <a:pPr lvl="1"/>
            <a:r>
              <a:rPr lang="en-US" sz="3000" dirty="0"/>
              <a:t>The entry of new firms increases demand for this input, causing its price to rise.  </a:t>
            </a:r>
          </a:p>
          <a:p>
            <a:pPr lvl="1"/>
            <a:r>
              <a:rPr lang="en-US" sz="3000" dirty="0"/>
              <a:t>This increases all firms’ costs.  </a:t>
            </a:r>
          </a:p>
          <a:p>
            <a:pPr lvl="1"/>
            <a:r>
              <a:rPr lang="en-US" sz="3000" dirty="0"/>
              <a:t>Hence, an increase in P is required to increase the market quantity supplied, so </a:t>
            </a:r>
            <a:r>
              <a:rPr lang="en-US" sz="3000" u="sng" dirty="0"/>
              <a:t>the supply curve is upward-sloping</a:t>
            </a:r>
            <a:r>
              <a:rPr lang="en-US" sz="3000" dirty="0"/>
              <a: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756321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Efficiency </a:t>
            </a:r>
            <a:r>
              <a:rPr lang="en-US" sz="3600" dirty="0"/>
              <a:t>of a Competitive Market</a:t>
            </a:r>
          </a:p>
        </p:txBody>
      </p:sp>
      <p:sp>
        <p:nvSpPr>
          <p:cNvPr id="3" name="Content Placeholder 2"/>
          <p:cNvSpPr>
            <a:spLocks noGrp="1"/>
          </p:cNvSpPr>
          <p:nvPr>
            <p:ph idx="1"/>
          </p:nvPr>
        </p:nvSpPr>
        <p:spPr/>
        <p:txBody>
          <a:bodyPr/>
          <a:lstStyle/>
          <a:p>
            <a:r>
              <a:rPr lang="en-US" dirty="0"/>
              <a:t>Profit-maximization</a:t>
            </a:r>
            <a:r>
              <a:rPr lang="en-US" dirty="0" smtClean="0"/>
              <a:t>: Q where </a:t>
            </a:r>
            <a:r>
              <a:rPr lang="en-US" dirty="0" smtClean="0">
                <a:solidFill>
                  <a:srgbClr val="FF0000"/>
                </a:solidFill>
              </a:rPr>
              <a:t>MC </a:t>
            </a:r>
            <a:r>
              <a:rPr lang="en-US" dirty="0">
                <a:solidFill>
                  <a:srgbClr val="FF0000"/>
                </a:solidFill>
              </a:rPr>
              <a:t>= MR</a:t>
            </a:r>
          </a:p>
          <a:p>
            <a:pPr lvl="1"/>
            <a:r>
              <a:rPr lang="en-US" dirty="0"/>
              <a:t>Perfect competition</a:t>
            </a:r>
            <a:r>
              <a:rPr lang="en-US" dirty="0" smtClean="0"/>
              <a:t>: P </a:t>
            </a:r>
            <a:r>
              <a:rPr lang="en-US" dirty="0"/>
              <a:t>= MR</a:t>
            </a:r>
          </a:p>
          <a:p>
            <a:pPr lvl="1"/>
            <a:r>
              <a:rPr lang="en-US" dirty="0"/>
              <a:t>So, in the competitive </a:t>
            </a:r>
            <a:r>
              <a:rPr lang="en-US" dirty="0" smtClean="0"/>
              <a:t>equilibrium:  </a:t>
            </a:r>
            <a:r>
              <a:rPr lang="en-US" dirty="0"/>
              <a:t>P = MC</a:t>
            </a:r>
          </a:p>
          <a:p>
            <a:r>
              <a:rPr lang="en-US" dirty="0" smtClean="0"/>
              <a:t>The </a:t>
            </a:r>
            <a:r>
              <a:rPr lang="en-US" dirty="0"/>
              <a:t>competitive </a:t>
            </a:r>
            <a:r>
              <a:rPr lang="en-US" dirty="0" smtClean="0"/>
              <a:t>equilibrium </a:t>
            </a:r>
            <a:r>
              <a:rPr lang="en-US" dirty="0"/>
              <a:t>is </a:t>
            </a:r>
            <a:r>
              <a:rPr lang="en-US" dirty="0" smtClean="0"/>
              <a:t>efficient</a:t>
            </a:r>
          </a:p>
          <a:p>
            <a:pPr lvl="1"/>
            <a:r>
              <a:rPr lang="en-US" dirty="0" smtClean="0"/>
              <a:t>Maximizes </a:t>
            </a:r>
            <a:r>
              <a:rPr lang="en-US" dirty="0"/>
              <a:t>total surplus </a:t>
            </a:r>
            <a:r>
              <a:rPr lang="en-US" dirty="0" smtClean="0"/>
              <a:t>because P = MC</a:t>
            </a:r>
          </a:p>
          <a:p>
            <a:pPr lvl="2"/>
            <a:r>
              <a:rPr lang="en-US" dirty="0" smtClean="0"/>
              <a:t>MC </a:t>
            </a:r>
            <a:r>
              <a:rPr lang="en-US" dirty="0"/>
              <a:t>is </a:t>
            </a:r>
            <a:r>
              <a:rPr lang="en-US" dirty="0" smtClean="0"/>
              <a:t>the cost </a:t>
            </a:r>
            <a:r>
              <a:rPr lang="en-US" dirty="0"/>
              <a:t>of producing the marginal </a:t>
            </a:r>
            <a:r>
              <a:rPr lang="en-US" dirty="0" smtClean="0"/>
              <a:t>unit </a:t>
            </a:r>
            <a:endParaRPr lang="en-US" dirty="0"/>
          </a:p>
          <a:p>
            <a:pPr lvl="2"/>
            <a:r>
              <a:rPr lang="en-US" dirty="0" smtClean="0"/>
              <a:t>P is </a:t>
            </a:r>
            <a:r>
              <a:rPr lang="en-US" dirty="0"/>
              <a:t>value to buyers of the marginal </a:t>
            </a:r>
            <a:r>
              <a:rPr lang="en-US" dirty="0" smtClean="0"/>
              <a:t>unit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2862999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A </a:t>
            </a:r>
            <a:r>
              <a:rPr lang="en-US" sz="3000" dirty="0"/>
              <a:t>competitive firm is a price </a:t>
            </a:r>
            <a:r>
              <a:rPr lang="en-US" sz="3000" dirty="0" smtClean="0"/>
              <a:t>taker</a:t>
            </a:r>
          </a:p>
          <a:p>
            <a:pPr lvl="1"/>
            <a:r>
              <a:rPr lang="en-US" sz="2800" dirty="0" smtClean="0"/>
              <a:t>Its revenue is </a:t>
            </a:r>
            <a:r>
              <a:rPr lang="en-US" sz="2800" dirty="0"/>
              <a:t>proportional to the amount of output it produces.</a:t>
            </a:r>
          </a:p>
          <a:p>
            <a:pPr lvl="1"/>
            <a:r>
              <a:rPr lang="en-US" sz="2800" dirty="0" smtClean="0"/>
              <a:t>P = MR = AR</a:t>
            </a:r>
            <a:endParaRPr lang="en-US" sz="2800" dirty="0"/>
          </a:p>
          <a:p>
            <a:pPr lvl="1"/>
            <a:r>
              <a:rPr lang="en-US" sz="2800" dirty="0" smtClean="0"/>
              <a:t>The firm’s marginal-cost </a:t>
            </a:r>
            <a:r>
              <a:rPr lang="en-US" sz="2800" dirty="0"/>
              <a:t>curve is its supply </a:t>
            </a:r>
            <a:r>
              <a:rPr lang="en-US" sz="2800" dirty="0" smtClean="0"/>
              <a:t>curve</a:t>
            </a:r>
            <a:endParaRPr lang="en-US" sz="2800" dirty="0"/>
          </a:p>
          <a:p>
            <a:r>
              <a:rPr lang="en-US" sz="3000" dirty="0" smtClean="0"/>
              <a:t>Short run: </a:t>
            </a:r>
            <a:r>
              <a:rPr lang="en-US" sz="3000" dirty="0"/>
              <a:t>a firm cannot recover its </a:t>
            </a:r>
            <a:r>
              <a:rPr lang="en-US" sz="3000" dirty="0" smtClean="0"/>
              <a:t>FC</a:t>
            </a:r>
          </a:p>
          <a:p>
            <a:pPr lvl="1"/>
            <a:r>
              <a:rPr lang="en-US" sz="2800" dirty="0" smtClean="0"/>
              <a:t>Shut </a:t>
            </a:r>
            <a:r>
              <a:rPr lang="en-US" sz="2800" dirty="0"/>
              <a:t>down temporarily </a:t>
            </a:r>
            <a:r>
              <a:rPr lang="en-US" sz="2800" dirty="0" smtClean="0"/>
              <a:t>if P &lt; AVC</a:t>
            </a:r>
          </a:p>
          <a:p>
            <a:r>
              <a:rPr lang="en-US" sz="3000" dirty="0" smtClean="0"/>
              <a:t>Long run: the firm can recover both FC and VC</a:t>
            </a:r>
          </a:p>
          <a:p>
            <a:pPr lvl="1"/>
            <a:r>
              <a:rPr lang="en-US" sz="2800" dirty="0" smtClean="0"/>
              <a:t>Exit if P &lt; ATC</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466262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r>
              <a:rPr lang="en-US" sz="3000" dirty="0" smtClean="0"/>
              <a:t>In </a:t>
            </a:r>
            <a:r>
              <a:rPr lang="en-US" sz="3000" dirty="0"/>
              <a:t>a market with free entry and exit, profit is </a:t>
            </a:r>
            <a:r>
              <a:rPr lang="en-US" sz="3000" dirty="0" smtClean="0"/>
              <a:t>driven to </a:t>
            </a:r>
            <a:r>
              <a:rPr lang="en-US" sz="3000" dirty="0"/>
              <a:t>zero in the long run. </a:t>
            </a:r>
            <a:endParaRPr lang="en-US" sz="3000" dirty="0" smtClean="0"/>
          </a:p>
          <a:p>
            <a:pPr lvl="1"/>
            <a:r>
              <a:rPr lang="en-US" sz="2800" dirty="0" smtClean="0"/>
              <a:t>All </a:t>
            </a:r>
            <a:r>
              <a:rPr lang="en-US" sz="2800" dirty="0"/>
              <a:t>firms produce at </a:t>
            </a:r>
            <a:r>
              <a:rPr lang="en-US" sz="2800" dirty="0" smtClean="0"/>
              <a:t>efficient scale, P = min ATC</a:t>
            </a:r>
          </a:p>
          <a:p>
            <a:pPr lvl="1"/>
            <a:r>
              <a:rPr lang="en-US" sz="2800" dirty="0" smtClean="0"/>
              <a:t>The </a:t>
            </a:r>
            <a:r>
              <a:rPr lang="en-US" sz="2800" dirty="0"/>
              <a:t>number of </a:t>
            </a:r>
            <a:r>
              <a:rPr lang="en-US" sz="2800" dirty="0" smtClean="0"/>
              <a:t>firms adjusts </a:t>
            </a:r>
            <a:r>
              <a:rPr lang="en-US" sz="2800" dirty="0"/>
              <a:t>to satisfy the quantity demanded at this price.</a:t>
            </a:r>
          </a:p>
          <a:p>
            <a:r>
              <a:rPr lang="en-US" sz="3000" dirty="0" smtClean="0"/>
              <a:t>Changes </a:t>
            </a:r>
            <a:r>
              <a:rPr lang="en-US" sz="3000" dirty="0"/>
              <a:t>in demand have different effects over </a:t>
            </a:r>
            <a:r>
              <a:rPr lang="en-US" sz="3000" dirty="0" smtClean="0"/>
              <a:t>different time </a:t>
            </a:r>
            <a:r>
              <a:rPr lang="en-US" sz="3000" dirty="0"/>
              <a:t>horizons. </a:t>
            </a:r>
            <a:endParaRPr lang="en-US" sz="3000" dirty="0" smtClean="0"/>
          </a:p>
          <a:p>
            <a:pPr lvl="1"/>
            <a:r>
              <a:rPr lang="en-US" sz="2800" dirty="0" smtClean="0"/>
              <a:t>Short </a:t>
            </a:r>
            <a:r>
              <a:rPr lang="en-US" sz="2800" dirty="0"/>
              <a:t>run, an increase </a:t>
            </a:r>
            <a:r>
              <a:rPr lang="en-US" sz="2800" dirty="0" smtClean="0"/>
              <a:t>in demand </a:t>
            </a:r>
            <a:r>
              <a:rPr lang="en-US" sz="2800" dirty="0"/>
              <a:t>raises prices and leads to </a:t>
            </a:r>
            <a:r>
              <a:rPr lang="en-US" sz="2800" dirty="0" smtClean="0"/>
              <a:t>profits (a decrease in </a:t>
            </a:r>
            <a:r>
              <a:rPr lang="en-US" sz="2800" dirty="0"/>
              <a:t>demand lowers prices and leads to </a:t>
            </a:r>
            <a:r>
              <a:rPr lang="en-US" sz="2800" dirty="0" smtClean="0"/>
              <a:t>losses). </a:t>
            </a:r>
            <a:endParaRPr lang="en-US" sz="2800" dirty="0"/>
          </a:p>
          <a:p>
            <a:pPr lvl="1"/>
            <a:r>
              <a:rPr lang="en-US" sz="2800" dirty="0" smtClean="0"/>
              <a:t>Long run: zero-profit equilibrium</a:t>
            </a:r>
            <a:endParaRPr lang="en-US" sz="26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11986951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1"/>
          <p:cNvSpPr>
            <a:spLocks noGrp="1"/>
          </p:cNvSpPr>
          <p:nvPr>
            <p:ph type="title"/>
          </p:nvPr>
        </p:nvSpPr>
        <p:spPr>
          <a:xfrm>
            <a:off x="209550" y="0"/>
            <a:ext cx="8770938" cy="920750"/>
          </a:xfrm>
        </p:spPr>
        <p:txBody>
          <a:bodyPr/>
          <a:lstStyle/>
          <a:p>
            <a:r>
              <a:rPr lang="en-US" altLang="en-US" dirty="0" smtClean="0"/>
              <a:t>Figure </a:t>
            </a:r>
            <a:r>
              <a:rPr lang="en-US" altLang="en-US" dirty="0"/>
              <a:t>8</a:t>
            </a:r>
            <a:r>
              <a:rPr lang="en-US" altLang="en-US" sz="2800" dirty="0"/>
              <a:t>	An Increase in Demand in the Short </a:t>
            </a:r>
            <a:r>
              <a:rPr lang="en-US" altLang="en-US" sz="2800" dirty="0" smtClean="0"/>
              <a:t>Run</a:t>
            </a:r>
            <a:br>
              <a:rPr lang="en-US" altLang="en-US" sz="2800" dirty="0" smtClean="0"/>
            </a:br>
            <a:r>
              <a:rPr lang="en-US" altLang="en-US" sz="2800" dirty="0"/>
              <a:t>	</a:t>
            </a:r>
            <a:r>
              <a:rPr lang="en-US" altLang="en-US" sz="2800" dirty="0" smtClean="0"/>
              <a:t>	and </a:t>
            </a:r>
            <a:r>
              <a:rPr lang="en-US" altLang="en-US" sz="2800" dirty="0"/>
              <a:t>Long Run (a</a:t>
            </a:r>
            <a:r>
              <a:rPr lang="en-US" altLang="en-US" sz="2800" dirty="0" smtClean="0"/>
              <a:t>)</a:t>
            </a:r>
          </a:p>
        </p:txBody>
      </p:sp>
      <p:sp>
        <p:nvSpPr>
          <p:cNvPr id="3" name="Text Placeholder 2"/>
          <p:cNvSpPr>
            <a:spLocks noGrp="1"/>
          </p:cNvSpPr>
          <p:nvPr>
            <p:ph type="body" sz="quarter" idx="12"/>
          </p:nvPr>
        </p:nvSpPr>
        <p:spPr>
          <a:xfrm>
            <a:off x="170656" y="5410200"/>
            <a:ext cx="8802687" cy="838200"/>
          </a:xfrm>
        </p:spPr>
        <p:txBody>
          <a:bodyPr/>
          <a:lstStyle/>
          <a:p>
            <a:r>
              <a:rPr lang="en-US" altLang="en-US" dirty="0"/>
              <a:t>The market starts in a long-run equilibrium, shown as point A in panel (a). In this equilibrium, each firm makes zero profit, and the price equals the minimum average total cost.</a:t>
            </a:r>
          </a:p>
          <a:p>
            <a:endParaRPr lang="en-US" dirty="0"/>
          </a:p>
        </p:txBody>
      </p:sp>
      <p:sp>
        <p:nvSpPr>
          <p:cNvPr id="38915" name="Slide Number Placeholder 2"/>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1284235F-34C2-47B4-9A2A-0CA0B70B7458}" type="slidenum">
              <a:rPr lang="en-US" altLang="en-US" sz="1200" smtClean="0">
                <a:solidFill>
                  <a:srgbClr val="002060"/>
                </a:solidFill>
              </a:rPr>
              <a:pPr eaLnBrk="1" hangingPunct="1"/>
              <a:t>36</a:t>
            </a:fld>
            <a:endParaRPr lang="en-US" altLang="en-US" sz="1200" smtClean="0">
              <a:solidFill>
                <a:srgbClr val="002060"/>
              </a:solidFill>
            </a:endParaRPr>
          </a:p>
        </p:txBody>
      </p:sp>
      <p:sp>
        <p:nvSpPr>
          <p:cNvPr id="38916" name="Footer Placeholder 3"/>
          <p:cNvSpPr>
            <a:spLocks noGrp="1"/>
          </p:cNvSpPr>
          <p:nvPr>
            <p:ph type="ftr" sz="quarter" idx="14"/>
          </p:nvPr>
        </p:nvSpPr>
        <p:spPr bwMode="auto">
          <a:xfrm>
            <a:off x="0" y="6341886"/>
            <a:ext cx="8615363" cy="5161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2" name="Group 21"/>
          <p:cNvGrpSpPr>
            <a:grpSpLocks/>
          </p:cNvGrpSpPr>
          <p:nvPr/>
        </p:nvGrpSpPr>
        <p:grpSpPr bwMode="auto">
          <a:xfrm>
            <a:off x="4870450" y="1471613"/>
            <a:ext cx="3957638" cy="3363912"/>
            <a:chOff x="1336475" y="1291362"/>
            <a:chExt cx="3957545" cy="3364558"/>
          </a:xfrm>
        </p:grpSpPr>
        <p:sp>
          <p:nvSpPr>
            <p:cNvPr id="7" name="Rectangle 6"/>
            <p:cNvSpPr/>
            <p:nvPr/>
          </p:nvSpPr>
          <p:spPr>
            <a:xfrm>
              <a:off x="1830176" y="1637503"/>
              <a:ext cx="3463844" cy="3005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000000"/>
                </a:solidFill>
              </a:endParaRPr>
            </a:p>
          </p:txBody>
        </p:sp>
        <p:grpSp>
          <p:nvGrpSpPr>
            <p:cNvPr id="38971" name="Group 16"/>
            <p:cNvGrpSpPr>
              <a:grpSpLocks/>
            </p:cNvGrpSpPr>
            <p:nvPr/>
          </p:nvGrpSpPr>
          <p:grpSpPr bwMode="auto">
            <a:xfrm>
              <a:off x="1336475" y="1291362"/>
              <a:ext cx="710584" cy="3364558"/>
              <a:chOff x="1336475" y="1291362"/>
              <a:chExt cx="710584" cy="3364558"/>
            </a:xfrm>
          </p:grpSpPr>
          <p:cxnSp>
            <p:nvCxnSpPr>
              <p:cNvPr id="9" name="Straight Connector 8"/>
              <p:cNvCxnSpPr/>
              <p:nvPr/>
            </p:nvCxnSpPr>
            <p:spPr>
              <a:xfrm rot="5400000">
                <a:off x="290802" y="3129246"/>
                <a:ext cx="30533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973" name="TextBox 25"/>
              <p:cNvSpPr txBox="1">
                <a:spLocks noChangeArrowheads="1"/>
              </p:cNvSpPr>
              <p:nvPr/>
            </p:nvSpPr>
            <p:spPr bwMode="auto">
              <a:xfrm>
                <a:off x="1336475" y="1291362"/>
                <a:ext cx="710584" cy="3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algn="r" eaLnBrk="1" hangingPunct="1"/>
                <a:r>
                  <a:rPr lang="en-US" altLang="en-US" sz="1800">
                    <a:solidFill>
                      <a:srgbClr val="000000"/>
                    </a:solidFill>
                  </a:rPr>
                  <a:t>Price</a:t>
                </a:r>
              </a:p>
            </p:txBody>
          </p:sp>
        </p:grpSp>
      </p:grpSp>
      <p:grpSp>
        <p:nvGrpSpPr>
          <p:cNvPr id="4" name="Group 10"/>
          <p:cNvGrpSpPr>
            <a:grpSpLocks/>
          </p:cNvGrpSpPr>
          <p:nvPr/>
        </p:nvGrpSpPr>
        <p:grpSpPr bwMode="auto">
          <a:xfrm>
            <a:off x="188913" y="1460500"/>
            <a:ext cx="3919537" cy="3365500"/>
            <a:chOff x="1363798" y="1291457"/>
            <a:chExt cx="3919600" cy="3364463"/>
          </a:xfrm>
        </p:grpSpPr>
        <p:sp>
          <p:nvSpPr>
            <p:cNvPr id="12" name="Rectangle 11"/>
            <p:cNvSpPr/>
            <p:nvPr/>
          </p:nvSpPr>
          <p:spPr>
            <a:xfrm>
              <a:off x="1828942" y="1639013"/>
              <a:ext cx="3454456" cy="3004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000000"/>
                </a:solidFill>
              </a:endParaRPr>
            </a:p>
          </p:txBody>
        </p:sp>
        <p:grpSp>
          <p:nvGrpSpPr>
            <p:cNvPr id="38967" name="Group 16"/>
            <p:cNvGrpSpPr>
              <a:grpSpLocks/>
            </p:cNvGrpSpPr>
            <p:nvPr/>
          </p:nvGrpSpPr>
          <p:grpSpPr bwMode="auto">
            <a:xfrm>
              <a:off x="1363798" y="1291457"/>
              <a:ext cx="710525" cy="3364463"/>
              <a:chOff x="1363798" y="1291457"/>
              <a:chExt cx="710525" cy="3364463"/>
            </a:xfrm>
          </p:grpSpPr>
          <p:cxnSp>
            <p:nvCxnSpPr>
              <p:cNvPr id="14" name="Straight Connector 13"/>
              <p:cNvCxnSpPr/>
              <p:nvPr/>
            </p:nvCxnSpPr>
            <p:spPr>
              <a:xfrm rot="5400000">
                <a:off x="291126" y="3129216"/>
                <a:ext cx="30534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969" name="TextBox 8"/>
              <p:cNvSpPr txBox="1">
                <a:spLocks noChangeArrowheads="1"/>
              </p:cNvSpPr>
              <p:nvPr/>
            </p:nvSpPr>
            <p:spPr bwMode="auto">
              <a:xfrm>
                <a:off x="1363798" y="1291457"/>
                <a:ext cx="710525" cy="36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algn="r" eaLnBrk="1" hangingPunct="1"/>
                <a:r>
                  <a:rPr lang="en-US" altLang="en-US" sz="1800">
                    <a:solidFill>
                      <a:srgbClr val="000000"/>
                    </a:solidFill>
                  </a:rPr>
                  <a:t>Price</a:t>
                </a:r>
              </a:p>
            </p:txBody>
          </p:sp>
        </p:grpSp>
      </p:grpSp>
      <p:grpSp>
        <p:nvGrpSpPr>
          <p:cNvPr id="6" name="Group 10"/>
          <p:cNvGrpSpPr>
            <a:grpSpLocks/>
          </p:cNvGrpSpPr>
          <p:nvPr/>
        </p:nvGrpSpPr>
        <p:grpSpPr bwMode="auto">
          <a:xfrm>
            <a:off x="490538" y="4819650"/>
            <a:ext cx="3622675" cy="728663"/>
            <a:chOff x="1665262" y="4649621"/>
            <a:chExt cx="3621859" cy="729155"/>
          </a:xfrm>
        </p:grpSpPr>
        <p:cxnSp>
          <p:nvCxnSpPr>
            <p:cNvPr id="18" name="Straight Connector 17"/>
            <p:cNvCxnSpPr/>
            <p:nvPr/>
          </p:nvCxnSpPr>
          <p:spPr>
            <a:xfrm flipV="1">
              <a:off x="1817628" y="4649621"/>
              <a:ext cx="3469493" cy="47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964" name="TextBox 12"/>
            <p:cNvSpPr txBox="1">
              <a:spLocks noChangeArrowheads="1"/>
            </p:cNvSpPr>
            <p:nvPr/>
          </p:nvSpPr>
          <p:spPr bwMode="auto">
            <a:xfrm>
              <a:off x="4118705" y="4676902"/>
              <a:ext cx="1107758" cy="70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Quantity</a:t>
              </a:r>
            </a:p>
            <a:p>
              <a:pPr eaLnBrk="1" hangingPunct="1"/>
              <a:r>
                <a:rPr lang="en-US" altLang="en-US" sz="1800">
                  <a:solidFill>
                    <a:srgbClr val="000000"/>
                  </a:solidFill>
                </a:rPr>
                <a:t>(market) </a:t>
              </a:r>
            </a:p>
          </p:txBody>
        </p:sp>
        <p:sp>
          <p:nvSpPr>
            <p:cNvPr id="38965" name="TextBox 13"/>
            <p:cNvSpPr txBox="1">
              <a:spLocks noChangeArrowheads="1"/>
            </p:cNvSpPr>
            <p:nvPr/>
          </p:nvSpPr>
          <p:spPr bwMode="auto">
            <a:xfrm>
              <a:off x="1665262" y="4665028"/>
              <a:ext cx="312839" cy="3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0</a:t>
              </a:r>
            </a:p>
          </p:txBody>
        </p:sp>
      </p:grpSp>
      <p:sp>
        <p:nvSpPr>
          <p:cNvPr id="21" name="TextBox 20"/>
          <p:cNvSpPr txBox="1">
            <a:spLocks noChangeArrowheads="1"/>
          </p:cNvSpPr>
          <p:nvPr/>
        </p:nvSpPr>
        <p:spPr bwMode="auto">
          <a:xfrm>
            <a:off x="1541463" y="1271588"/>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Market</a:t>
            </a:r>
          </a:p>
        </p:txBody>
      </p:sp>
      <p:grpSp>
        <p:nvGrpSpPr>
          <p:cNvPr id="8" name="Group 26"/>
          <p:cNvGrpSpPr>
            <a:grpSpLocks/>
          </p:cNvGrpSpPr>
          <p:nvPr/>
        </p:nvGrpSpPr>
        <p:grpSpPr bwMode="auto">
          <a:xfrm>
            <a:off x="5199063" y="4833938"/>
            <a:ext cx="3676650" cy="711200"/>
            <a:chOff x="1665205" y="4655130"/>
            <a:chExt cx="3677849" cy="710875"/>
          </a:xfrm>
        </p:grpSpPr>
        <p:cxnSp>
          <p:nvCxnSpPr>
            <p:cNvPr id="23" name="Straight Connector 22"/>
            <p:cNvCxnSpPr/>
            <p:nvPr/>
          </p:nvCxnSpPr>
          <p:spPr>
            <a:xfrm>
              <a:off x="1817655" y="4655130"/>
              <a:ext cx="3369774" cy="15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961" name="TextBox 28"/>
            <p:cNvSpPr txBox="1">
              <a:spLocks noChangeArrowheads="1"/>
            </p:cNvSpPr>
            <p:nvPr/>
          </p:nvSpPr>
          <p:spPr bwMode="auto">
            <a:xfrm>
              <a:off x="4299014" y="4665029"/>
              <a:ext cx="1044040" cy="70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Quantity</a:t>
              </a:r>
            </a:p>
            <a:p>
              <a:pPr eaLnBrk="1" hangingPunct="1"/>
              <a:r>
                <a:rPr lang="en-US" altLang="en-US" sz="1800">
                  <a:solidFill>
                    <a:srgbClr val="000000"/>
                  </a:solidFill>
                </a:rPr>
                <a:t>(firm) </a:t>
              </a:r>
            </a:p>
          </p:txBody>
        </p:sp>
        <p:sp>
          <p:nvSpPr>
            <p:cNvPr id="38962" name="TextBox 29"/>
            <p:cNvSpPr txBox="1">
              <a:spLocks noChangeArrowheads="1"/>
            </p:cNvSpPr>
            <p:nvPr/>
          </p:nvSpPr>
          <p:spPr bwMode="auto">
            <a:xfrm>
              <a:off x="1665205" y="4665029"/>
              <a:ext cx="312955" cy="3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0</a:t>
              </a:r>
            </a:p>
          </p:txBody>
        </p:sp>
      </p:grpSp>
      <p:sp>
        <p:nvSpPr>
          <p:cNvPr id="26" name="TextBox 25"/>
          <p:cNvSpPr txBox="1">
            <a:spLocks noChangeArrowheads="1"/>
          </p:cNvSpPr>
          <p:nvPr/>
        </p:nvSpPr>
        <p:spPr bwMode="auto">
          <a:xfrm>
            <a:off x="6361113" y="1271588"/>
            <a:ext cx="769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Firm</a:t>
            </a:r>
          </a:p>
        </p:txBody>
      </p:sp>
      <p:grpSp>
        <p:nvGrpSpPr>
          <p:cNvPr id="10" name="Group 14"/>
          <p:cNvGrpSpPr>
            <a:grpSpLocks/>
          </p:cNvGrpSpPr>
          <p:nvPr/>
        </p:nvGrpSpPr>
        <p:grpSpPr bwMode="auto">
          <a:xfrm>
            <a:off x="5599113" y="2271713"/>
            <a:ext cx="3236912" cy="1400175"/>
            <a:chOff x="1769428" y="2446317"/>
            <a:chExt cx="3238148" cy="1401279"/>
          </a:xfrm>
        </p:grpSpPr>
        <p:sp>
          <p:nvSpPr>
            <p:cNvPr id="28" name="Freeform 27"/>
            <p:cNvSpPr/>
            <p:nvPr/>
          </p:nvSpPr>
          <p:spPr>
            <a:xfrm>
              <a:off x="1769428" y="2446317"/>
              <a:ext cx="2766481" cy="1401279"/>
            </a:xfrm>
            <a:custGeom>
              <a:avLst/>
              <a:gdLst>
                <a:gd name="connsiteX0" fmla="*/ 0 w 4488873"/>
                <a:gd name="connsiteY0" fmla="*/ 0 h 1021278"/>
                <a:gd name="connsiteX1" fmla="*/ 4488873 w 4488873"/>
                <a:gd name="connsiteY1" fmla="*/ 1021278 h 1021278"/>
                <a:gd name="connsiteX0" fmla="*/ 0 w 4488873"/>
                <a:gd name="connsiteY0" fmla="*/ 0 h 1717964"/>
                <a:gd name="connsiteX1" fmla="*/ 4488873 w 4488873"/>
                <a:gd name="connsiteY1" fmla="*/ 1021278 h 1717964"/>
                <a:gd name="connsiteX0" fmla="*/ 0 w 4488873"/>
                <a:gd name="connsiteY0" fmla="*/ 0 h 1785258"/>
                <a:gd name="connsiteX1" fmla="*/ 4488873 w 4488873"/>
                <a:gd name="connsiteY1" fmla="*/ 1021278 h 1785258"/>
                <a:gd name="connsiteX0" fmla="*/ 0 w 4987636"/>
                <a:gd name="connsiteY0" fmla="*/ 0 h 1717964"/>
                <a:gd name="connsiteX1" fmla="*/ 4987636 w 4987636"/>
                <a:gd name="connsiteY1" fmla="*/ 665018 h 1717964"/>
                <a:gd name="connsiteX0" fmla="*/ 0 w 4987636"/>
                <a:gd name="connsiteY0" fmla="*/ 0 h 1868385"/>
                <a:gd name="connsiteX1" fmla="*/ 4987636 w 4987636"/>
                <a:gd name="connsiteY1" fmla="*/ 665018 h 1868385"/>
                <a:gd name="connsiteX0" fmla="*/ 0 w 4987636"/>
                <a:gd name="connsiteY0" fmla="*/ 0 h 1868385"/>
                <a:gd name="connsiteX1" fmla="*/ 4987636 w 4987636"/>
                <a:gd name="connsiteY1" fmla="*/ 665018 h 1868385"/>
                <a:gd name="connsiteX0" fmla="*/ 0 w 4987636"/>
                <a:gd name="connsiteY0" fmla="*/ 0 h 1717964"/>
                <a:gd name="connsiteX1" fmla="*/ 4987636 w 4987636"/>
                <a:gd name="connsiteY1" fmla="*/ 665018 h 1717964"/>
                <a:gd name="connsiteX0" fmla="*/ 0 w 4987636"/>
                <a:gd name="connsiteY0" fmla="*/ 0 h 1785258"/>
                <a:gd name="connsiteX1" fmla="*/ 4987636 w 4987636"/>
                <a:gd name="connsiteY1" fmla="*/ 665018 h 1785258"/>
              </a:gdLst>
              <a:ahLst/>
              <a:cxnLst>
                <a:cxn ang="0">
                  <a:pos x="connsiteX0" y="connsiteY0"/>
                </a:cxn>
                <a:cxn ang="0">
                  <a:pos x="connsiteX1" y="connsiteY1"/>
                </a:cxn>
              </a:cxnLst>
              <a:rect l="l" t="t" r="r" b="b"/>
              <a:pathLst>
                <a:path w="4987636" h="1785258">
                  <a:moveTo>
                    <a:pt x="0" y="0"/>
                  </a:moveTo>
                  <a:cubicBezTo>
                    <a:pt x="1009402" y="1717964"/>
                    <a:pt x="2168182" y="1785258"/>
                    <a:pt x="4987636" y="665018"/>
                  </a:cubicBezTo>
                </a:path>
              </a:pathLst>
            </a:custGeom>
            <a:ln w="38100">
              <a:solidFill>
                <a:srgbClr val="005EA4"/>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solidFill>
                  <a:srgbClr val="000000"/>
                </a:solidFill>
              </a:endParaRPr>
            </a:p>
          </p:txBody>
        </p:sp>
        <p:sp>
          <p:nvSpPr>
            <p:cNvPr id="38959" name="TextBox 20"/>
            <p:cNvSpPr txBox="1">
              <a:spLocks noChangeArrowheads="1"/>
            </p:cNvSpPr>
            <p:nvPr/>
          </p:nvSpPr>
          <p:spPr bwMode="auto">
            <a:xfrm>
              <a:off x="4378166" y="2662639"/>
              <a:ext cx="629410" cy="36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ATC</a:t>
              </a:r>
            </a:p>
          </p:txBody>
        </p:sp>
      </p:grpSp>
      <p:grpSp>
        <p:nvGrpSpPr>
          <p:cNvPr id="11" name="Group 15"/>
          <p:cNvGrpSpPr>
            <a:grpSpLocks/>
          </p:cNvGrpSpPr>
          <p:nvPr/>
        </p:nvGrpSpPr>
        <p:grpSpPr bwMode="auto">
          <a:xfrm>
            <a:off x="5562600" y="2287588"/>
            <a:ext cx="2601913" cy="2144712"/>
            <a:chOff x="1058890" y="1550283"/>
            <a:chExt cx="2602164" cy="2144921"/>
          </a:xfrm>
        </p:grpSpPr>
        <p:cxnSp>
          <p:nvCxnSpPr>
            <p:cNvPr id="31" name="Straight Connector 30"/>
            <p:cNvCxnSpPr/>
            <p:nvPr/>
          </p:nvCxnSpPr>
          <p:spPr>
            <a:xfrm flipV="1">
              <a:off x="1058890" y="1866226"/>
              <a:ext cx="2113167" cy="18289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957" name="TextBox 17"/>
            <p:cNvSpPr txBox="1">
              <a:spLocks noChangeArrowheads="1"/>
            </p:cNvSpPr>
            <p:nvPr/>
          </p:nvSpPr>
          <p:spPr bwMode="auto">
            <a:xfrm>
              <a:off x="3117499" y="1550283"/>
              <a:ext cx="543555" cy="36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MC</a:t>
              </a:r>
            </a:p>
          </p:txBody>
        </p:sp>
      </p:grpSp>
      <p:sp>
        <p:nvSpPr>
          <p:cNvPr id="33" name="TextBox 32"/>
          <p:cNvSpPr txBox="1">
            <a:spLocks noChangeArrowheads="1"/>
          </p:cNvSpPr>
          <p:nvPr/>
        </p:nvSpPr>
        <p:spPr bwMode="auto">
          <a:xfrm>
            <a:off x="3411538" y="920750"/>
            <a:ext cx="2446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(a) Initial Condition</a:t>
            </a:r>
          </a:p>
        </p:txBody>
      </p:sp>
      <p:grpSp>
        <p:nvGrpSpPr>
          <p:cNvPr id="13" name="Group 47"/>
          <p:cNvGrpSpPr>
            <a:grpSpLocks/>
          </p:cNvGrpSpPr>
          <p:nvPr/>
        </p:nvGrpSpPr>
        <p:grpSpPr bwMode="auto">
          <a:xfrm>
            <a:off x="831850" y="2338388"/>
            <a:ext cx="3319463" cy="1857375"/>
            <a:chOff x="1353795" y="2679850"/>
            <a:chExt cx="3319330" cy="1856524"/>
          </a:xfrm>
        </p:grpSpPr>
        <p:cxnSp>
          <p:nvCxnSpPr>
            <p:cNvPr id="35" name="Straight Connector 34"/>
            <p:cNvCxnSpPr/>
            <p:nvPr/>
          </p:nvCxnSpPr>
          <p:spPr>
            <a:xfrm flipV="1">
              <a:off x="1353795" y="2981337"/>
              <a:ext cx="1995408" cy="1555037"/>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38955" name="TextBox 46"/>
            <p:cNvSpPr txBox="1">
              <a:spLocks noChangeArrowheads="1"/>
            </p:cNvSpPr>
            <p:nvPr/>
          </p:nvSpPr>
          <p:spPr bwMode="auto">
            <a:xfrm>
              <a:off x="2445779" y="2679850"/>
              <a:ext cx="2227346" cy="3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Short-run supply, S</a:t>
              </a:r>
              <a:r>
                <a:rPr lang="en-US" altLang="en-US" sz="1800" baseline="-25000">
                  <a:solidFill>
                    <a:srgbClr val="000000"/>
                  </a:solidFill>
                </a:rPr>
                <a:t>1</a:t>
              </a:r>
            </a:p>
          </p:txBody>
        </p:sp>
      </p:grpSp>
      <p:grpSp>
        <p:nvGrpSpPr>
          <p:cNvPr id="15" name="Group 49"/>
          <p:cNvGrpSpPr>
            <a:grpSpLocks/>
          </p:cNvGrpSpPr>
          <p:nvPr/>
        </p:nvGrpSpPr>
        <p:grpSpPr bwMode="auto">
          <a:xfrm>
            <a:off x="831850" y="2568575"/>
            <a:ext cx="2906713" cy="2073275"/>
            <a:chOff x="1353795" y="2909455"/>
            <a:chExt cx="2906807" cy="2073630"/>
          </a:xfrm>
        </p:grpSpPr>
        <p:cxnSp>
          <p:nvCxnSpPr>
            <p:cNvPr id="38" name="Straight Connector 37"/>
            <p:cNvCxnSpPr/>
            <p:nvPr/>
          </p:nvCxnSpPr>
          <p:spPr>
            <a:xfrm>
              <a:off x="1353795" y="2909455"/>
              <a:ext cx="2101918" cy="1662398"/>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38953" name="TextBox 48"/>
            <p:cNvSpPr txBox="1">
              <a:spLocks noChangeArrowheads="1"/>
            </p:cNvSpPr>
            <p:nvPr/>
          </p:nvSpPr>
          <p:spPr bwMode="auto">
            <a:xfrm>
              <a:off x="2823904" y="4613550"/>
              <a:ext cx="1436698" cy="3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Demand, D</a:t>
              </a:r>
              <a:r>
                <a:rPr lang="en-US" altLang="en-US" sz="1800" baseline="-25000">
                  <a:solidFill>
                    <a:srgbClr val="000000"/>
                  </a:solidFill>
                </a:rPr>
                <a:t>1</a:t>
              </a:r>
            </a:p>
          </p:txBody>
        </p:sp>
      </p:grpSp>
      <p:grpSp>
        <p:nvGrpSpPr>
          <p:cNvPr id="17" name="Group 53"/>
          <p:cNvGrpSpPr>
            <a:grpSpLocks/>
          </p:cNvGrpSpPr>
          <p:nvPr/>
        </p:nvGrpSpPr>
        <p:grpSpPr bwMode="auto">
          <a:xfrm>
            <a:off x="1644650" y="3387725"/>
            <a:ext cx="449263" cy="1817688"/>
            <a:chOff x="1786876" y="3729646"/>
            <a:chExt cx="448757" cy="1817115"/>
          </a:xfrm>
        </p:grpSpPr>
        <p:cxnSp>
          <p:nvCxnSpPr>
            <p:cNvPr id="41" name="Straight Connector 40"/>
            <p:cNvCxnSpPr/>
            <p:nvPr/>
          </p:nvCxnSpPr>
          <p:spPr>
            <a:xfrm rot="5400000">
              <a:off x="1275684" y="4459666"/>
              <a:ext cx="1461627"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951" name="TextBox 52"/>
            <p:cNvSpPr txBox="1">
              <a:spLocks noChangeArrowheads="1"/>
            </p:cNvSpPr>
            <p:nvPr/>
          </p:nvSpPr>
          <p:spPr bwMode="auto">
            <a:xfrm>
              <a:off x="1786876" y="5177632"/>
              <a:ext cx="448757" cy="36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a:t>
              </a:r>
              <a:r>
                <a:rPr lang="en-US" altLang="en-US" sz="1800" baseline="-25000">
                  <a:solidFill>
                    <a:srgbClr val="000000"/>
                  </a:solidFill>
                </a:rPr>
                <a:t>1</a:t>
              </a:r>
            </a:p>
          </p:txBody>
        </p:sp>
      </p:grpSp>
      <p:cxnSp>
        <p:nvCxnSpPr>
          <p:cNvPr id="43" name="Straight Connector 42"/>
          <p:cNvCxnSpPr/>
          <p:nvPr/>
        </p:nvCxnSpPr>
        <p:spPr>
          <a:xfrm flipV="1">
            <a:off x="3365500" y="3375025"/>
            <a:ext cx="15081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 name="Group 62"/>
          <p:cNvGrpSpPr>
            <a:grpSpLocks/>
          </p:cNvGrpSpPr>
          <p:nvPr/>
        </p:nvGrpSpPr>
        <p:grpSpPr bwMode="auto">
          <a:xfrm>
            <a:off x="211138" y="3097213"/>
            <a:ext cx="3656012" cy="701675"/>
            <a:chOff x="732567" y="3437893"/>
            <a:chExt cx="3657163" cy="702422"/>
          </a:xfrm>
        </p:grpSpPr>
        <p:grpSp>
          <p:nvGrpSpPr>
            <p:cNvPr id="38946" name="Group 31"/>
            <p:cNvGrpSpPr>
              <a:grpSpLocks/>
            </p:cNvGrpSpPr>
            <p:nvPr/>
          </p:nvGrpSpPr>
          <p:grpSpPr bwMode="auto">
            <a:xfrm>
              <a:off x="732567" y="3528941"/>
              <a:ext cx="3555104" cy="369695"/>
              <a:chOff x="1387667" y="2972791"/>
              <a:chExt cx="3555104" cy="369695"/>
            </a:xfrm>
          </p:grpSpPr>
          <p:cxnSp>
            <p:nvCxnSpPr>
              <p:cNvPr id="47" name="Straight Connector 46"/>
              <p:cNvCxnSpPr/>
              <p:nvPr/>
            </p:nvCxnSpPr>
            <p:spPr>
              <a:xfrm>
                <a:off x="1832307" y="3172564"/>
                <a:ext cx="3110891"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8949" name="TextBox 33"/>
              <p:cNvSpPr txBox="1">
                <a:spLocks noChangeArrowheads="1"/>
              </p:cNvSpPr>
              <p:nvPr/>
            </p:nvSpPr>
            <p:spPr bwMode="auto">
              <a:xfrm>
                <a:off x="1387667" y="2972791"/>
                <a:ext cx="423488" cy="36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1</a:t>
                </a:r>
              </a:p>
            </p:txBody>
          </p:sp>
        </p:grpSp>
        <p:sp>
          <p:nvSpPr>
            <p:cNvPr id="38947" name="TextBox 61"/>
            <p:cNvSpPr txBox="1">
              <a:spLocks noChangeArrowheads="1"/>
            </p:cNvSpPr>
            <p:nvPr/>
          </p:nvSpPr>
          <p:spPr bwMode="auto">
            <a:xfrm>
              <a:off x="3281802" y="3437893"/>
              <a:ext cx="1107928" cy="702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Long-run</a:t>
              </a:r>
            </a:p>
            <a:p>
              <a:pPr eaLnBrk="1" hangingPunct="1"/>
              <a:r>
                <a:rPr lang="en-US" altLang="en-US" sz="1800">
                  <a:solidFill>
                    <a:srgbClr val="000000"/>
                  </a:solidFill>
                </a:rPr>
                <a:t>supply</a:t>
              </a:r>
              <a:endParaRPr lang="en-US" altLang="en-US" sz="1800" baseline="-25000">
                <a:solidFill>
                  <a:srgbClr val="000000"/>
                </a:solidFill>
              </a:endParaRPr>
            </a:p>
          </p:txBody>
        </p:sp>
      </p:grpSp>
      <p:grpSp>
        <p:nvGrpSpPr>
          <p:cNvPr id="22" name="Group 31"/>
          <p:cNvGrpSpPr>
            <a:grpSpLocks/>
          </p:cNvGrpSpPr>
          <p:nvPr/>
        </p:nvGrpSpPr>
        <p:grpSpPr bwMode="auto">
          <a:xfrm>
            <a:off x="4879975" y="3186113"/>
            <a:ext cx="3554413" cy="369887"/>
            <a:chOff x="1387611" y="2972795"/>
            <a:chExt cx="3554481" cy="369787"/>
          </a:xfrm>
        </p:grpSpPr>
        <p:cxnSp>
          <p:nvCxnSpPr>
            <p:cNvPr id="50" name="Straight Connector 49"/>
            <p:cNvCxnSpPr/>
            <p:nvPr/>
          </p:nvCxnSpPr>
          <p:spPr>
            <a:xfrm>
              <a:off x="1830532" y="3172766"/>
              <a:ext cx="3111560" cy="0"/>
            </a:xfrm>
            <a:prstGeom prst="line">
              <a:avLst/>
            </a:prstGeom>
            <a:ln w="57150">
              <a:solidFill>
                <a:srgbClr val="005EA4"/>
              </a:solidFill>
              <a:prstDash val="solid"/>
            </a:ln>
          </p:spPr>
          <p:style>
            <a:lnRef idx="1">
              <a:schemeClr val="accent1"/>
            </a:lnRef>
            <a:fillRef idx="0">
              <a:schemeClr val="accent1"/>
            </a:fillRef>
            <a:effectRef idx="0">
              <a:schemeClr val="accent1"/>
            </a:effectRef>
            <a:fontRef idx="minor">
              <a:schemeClr val="tx1"/>
            </a:fontRef>
          </p:style>
        </p:cxnSp>
        <p:sp>
          <p:nvSpPr>
            <p:cNvPr id="38945" name="TextBox 67"/>
            <p:cNvSpPr txBox="1">
              <a:spLocks noChangeArrowheads="1"/>
            </p:cNvSpPr>
            <p:nvPr/>
          </p:nvSpPr>
          <p:spPr bwMode="auto">
            <a:xfrm>
              <a:off x="1387611" y="2972795"/>
              <a:ext cx="423596" cy="36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1</a:t>
              </a:r>
            </a:p>
          </p:txBody>
        </p:sp>
      </p:grpSp>
      <p:grpSp>
        <p:nvGrpSpPr>
          <p:cNvPr id="24" name="Group 77"/>
          <p:cNvGrpSpPr>
            <a:grpSpLocks/>
          </p:cNvGrpSpPr>
          <p:nvPr/>
        </p:nvGrpSpPr>
        <p:grpSpPr bwMode="auto">
          <a:xfrm>
            <a:off x="911225" y="1608138"/>
            <a:ext cx="2500313" cy="1858962"/>
            <a:chOff x="816375" y="1949230"/>
            <a:chExt cx="2500131" cy="1858942"/>
          </a:xfrm>
        </p:grpSpPr>
        <p:grpSp>
          <p:nvGrpSpPr>
            <p:cNvPr id="38939" name="Group 57"/>
            <p:cNvGrpSpPr>
              <a:grpSpLocks/>
            </p:cNvGrpSpPr>
            <p:nvPr/>
          </p:nvGrpSpPr>
          <p:grpSpPr bwMode="auto">
            <a:xfrm>
              <a:off x="1614187" y="3360708"/>
              <a:ext cx="338512" cy="447464"/>
              <a:chOff x="2552321" y="2743191"/>
              <a:chExt cx="338512" cy="447464"/>
            </a:xfrm>
          </p:grpSpPr>
          <p:sp>
            <p:nvSpPr>
              <p:cNvPr id="38942" name="Freeform 183"/>
              <p:cNvSpPr>
                <a:spLocks/>
              </p:cNvSpPr>
              <p:nvPr/>
            </p:nvSpPr>
            <p:spPr bwMode="auto">
              <a:xfrm>
                <a:off x="2618986" y="3053976"/>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8943" name="TextBox 56"/>
              <p:cNvSpPr txBox="1">
                <a:spLocks noChangeArrowheads="1"/>
              </p:cNvSpPr>
              <p:nvPr/>
            </p:nvSpPr>
            <p:spPr bwMode="auto">
              <a:xfrm>
                <a:off x="2552321" y="2743191"/>
                <a:ext cx="338512" cy="36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A</a:t>
                </a:r>
                <a:endParaRPr lang="en-US" altLang="en-US" sz="1800" baseline="-25000">
                  <a:solidFill>
                    <a:srgbClr val="000000"/>
                  </a:solidFill>
                </a:endParaRPr>
              </a:p>
            </p:txBody>
          </p:sp>
        </p:grpSp>
        <p:sp>
          <p:nvSpPr>
            <p:cNvPr id="38940" name="TextBox 73"/>
            <p:cNvSpPr txBox="1">
              <a:spLocks noChangeArrowheads="1"/>
            </p:cNvSpPr>
            <p:nvPr/>
          </p:nvSpPr>
          <p:spPr bwMode="auto">
            <a:xfrm>
              <a:off x="816375" y="1949230"/>
              <a:ext cx="2500131" cy="701875"/>
            </a:xfrm>
            <a:prstGeom prst="rect">
              <a:avLst/>
            </a:prstGeom>
            <a:solidFill>
              <a:srgbClr val="F2D6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1. A market begins in</a:t>
              </a:r>
            </a:p>
            <a:p>
              <a:pPr eaLnBrk="1" hangingPunct="1"/>
              <a:r>
                <a:rPr lang="en-US" altLang="en-US" sz="1800">
                  <a:solidFill>
                    <a:srgbClr val="000000"/>
                  </a:solidFill>
                </a:rPr>
                <a:t>long-run equilibrium…</a:t>
              </a:r>
            </a:p>
          </p:txBody>
        </p:sp>
        <p:cxnSp>
          <p:nvCxnSpPr>
            <p:cNvPr id="55" name="Straight Connector 54"/>
            <p:cNvCxnSpPr/>
            <p:nvPr/>
          </p:nvCxnSpPr>
          <p:spPr>
            <a:xfrm rot="16200000" flipV="1">
              <a:off x="1090970" y="2825533"/>
              <a:ext cx="736592" cy="406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81"/>
          <p:cNvGrpSpPr>
            <a:grpSpLocks/>
          </p:cNvGrpSpPr>
          <p:nvPr/>
        </p:nvGrpSpPr>
        <p:grpSpPr bwMode="auto">
          <a:xfrm>
            <a:off x="5703888" y="1631950"/>
            <a:ext cx="2347912" cy="1820863"/>
            <a:chOff x="5485697" y="1974086"/>
            <a:chExt cx="2347259" cy="1820231"/>
          </a:xfrm>
        </p:grpSpPr>
        <p:sp>
          <p:nvSpPr>
            <p:cNvPr id="38936" name="Freeform 183"/>
            <p:cNvSpPr>
              <a:spLocks/>
            </p:cNvSpPr>
            <p:nvPr/>
          </p:nvSpPr>
          <p:spPr bwMode="auto">
            <a:xfrm>
              <a:off x="6488379" y="3657638"/>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8937" name="TextBox 78"/>
            <p:cNvSpPr txBox="1">
              <a:spLocks noChangeArrowheads="1"/>
            </p:cNvSpPr>
            <p:nvPr/>
          </p:nvSpPr>
          <p:spPr bwMode="auto">
            <a:xfrm>
              <a:off x="5485697" y="1974086"/>
              <a:ext cx="2347259" cy="701641"/>
            </a:xfrm>
            <a:prstGeom prst="rect">
              <a:avLst/>
            </a:prstGeom>
            <a:solidFill>
              <a:srgbClr val="F2D6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2. …with the firm</a:t>
              </a:r>
            </a:p>
            <a:p>
              <a:pPr eaLnBrk="1" hangingPunct="1"/>
              <a:r>
                <a:rPr lang="en-US" altLang="en-US" sz="1800">
                  <a:solidFill>
                    <a:srgbClr val="000000"/>
                  </a:solidFill>
                </a:rPr>
                <a:t>earning zero profit.</a:t>
              </a:r>
            </a:p>
          </p:txBody>
        </p:sp>
        <p:cxnSp>
          <p:nvCxnSpPr>
            <p:cNvPr id="61" name="Straight Connector 60"/>
            <p:cNvCxnSpPr/>
            <p:nvPr/>
          </p:nvCxnSpPr>
          <p:spPr>
            <a:xfrm rot="16200000" flipV="1">
              <a:off x="5758704" y="2921477"/>
              <a:ext cx="964865" cy="526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8984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par>
                          <p:cTn id="28" fill="hold" nodeType="afterGroup">
                            <p:stCondLst>
                              <p:cond delay="15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1000"/>
                                        <p:tgtEl>
                                          <p:spTgt spid="15"/>
                                        </p:tgtEl>
                                      </p:cBhvr>
                                    </p:animEffect>
                                  </p:childTnLst>
                                </p:cTn>
                              </p:par>
                            </p:childTnLst>
                          </p:cTn>
                        </p:par>
                        <p:par>
                          <p:cTn id="32" fill="hold" nodeType="afterGroup">
                            <p:stCondLst>
                              <p:cond delay="25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par>
                          <p:cTn id="36" fill="hold" nodeType="afterGroup">
                            <p:stCondLst>
                              <p:cond delay="35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1000"/>
                                        <p:tgtEl>
                                          <p:spTgt spid="19"/>
                                        </p:tgtEl>
                                      </p:cBhvr>
                                    </p:animEffect>
                                  </p:childTnLst>
                                </p:cTn>
                              </p:par>
                            </p:childTnLst>
                          </p:cTn>
                        </p:par>
                        <p:par>
                          <p:cTn id="40" fill="hold" nodeType="afterGroup">
                            <p:stCondLst>
                              <p:cond delay="4500"/>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1000"/>
                                        <p:tgtEl>
                                          <p:spTgt spid="10"/>
                                        </p:tgtEl>
                                      </p:cBhvr>
                                    </p:animEffect>
                                  </p:childTnLst>
                                </p:cTn>
                              </p:par>
                            </p:childTnLst>
                          </p:cTn>
                        </p:par>
                        <p:par>
                          <p:cTn id="52" fill="hold" nodeType="afterGroup">
                            <p:stCondLst>
                              <p:cond delay="6500"/>
                            </p:stCondLst>
                            <p:childTnLst>
                              <p:par>
                                <p:cTn id="53" presetID="22" presetClass="entr" presetSubtype="8"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1000"/>
                                        <p:tgtEl>
                                          <p:spTgt spid="11"/>
                                        </p:tgtEl>
                                      </p:cBhvr>
                                    </p:animEffect>
                                  </p:childTnLst>
                                </p:cTn>
                              </p:par>
                            </p:childTnLst>
                          </p:cTn>
                        </p:par>
                        <p:par>
                          <p:cTn id="56" fill="hold" nodeType="afterGroup">
                            <p:stCondLst>
                              <p:cond delay="7500"/>
                            </p:stCondLst>
                            <p:childTnLst>
                              <p:par>
                                <p:cTn id="57" presetID="22" presetClass="entr" presetSubtype="8"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500"/>
                                        <p:tgtEl>
                                          <p:spTgt spid="43"/>
                                        </p:tgtEl>
                                      </p:cBhvr>
                                    </p:animEffect>
                                  </p:childTnLst>
                                </p:cTn>
                              </p:par>
                            </p:childTnLst>
                          </p:cTn>
                        </p:par>
                        <p:par>
                          <p:cTn id="60" fill="hold" nodeType="afterGroup">
                            <p:stCondLst>
                              <p:cond delay="8000"/>
                            </p:stCondLst>
                            <p:childTnLst>
                              <p:par>
                                <p:cTn id="61" presetID="22" presetClass="entr" presetSubtype="8"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1000"/>
                                        <p:tgtEl>
                                          <p:spTgt spid="22"/>
                                        </p:tgtEl>
                                      </p:cBhvr>
                                    </p:animEffect>
                                  </p:childTnLst>
                                </p:cTn>
                              </p:par>
                            </p:childTnLst>
                          </p:cTn>
                        </p:par>
                        <p:par>
                          <p:cTn id="64" fill="hold" nodeType="afterGroup">
                            <p:stCondLst>
                              <p:cond delay="9000"/>
                            </p:stCondLst>
                            <p:childTnLst>
                              <p:par>
                                <p:cTn id="65" presetID="22" presetClass="entr" presetSubtype="8"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wipe(left)">
                                      <p:cBhvr>
                                        <p:cTn id="7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p:bldP spid="26"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le 1"/>
          <p:cNvSpPr>
            <a:spLocks noGrp="1"/>
          </p:cNvSpPr>
          <p:nvPr>
            <p:ph type="title"/>
          </p:nvPr>
        </p:nvSpPr>
        <p:spPr>
          <a:xfrm>
            <a:off x="209550" y="-1"/>
            <a:ext cx="8770938" cy="881063"/>
          </a:xfrm>
        </p:spPr>
        <p:txBody>
          <a:bodyPr/>
          <a:lstStyle/>
          <a:p>
            <a:r>
              <a:rPr lang="en-US" altLang="en-US" dirty="0" smtClean="0"/>
              <a:t>Figure </a:t>
            </a:r>
            <a:r>
              <a:rPr lang="en-US" altLang="en-US" dirty="0"/>
              <a:t>8</a:t>
            </a:r>
            <a:r>
              <a:rPr lang="en-US" altLang="en-US" sz="2800" dirty="0"/>
              <a:t>	An Increase in Demand in the Short </a:t>
            </a:r>
            <a:r>
              <a:rPr lang="en-US" altLang="en-US" sz="2800" dirty="0" smtClean="0"/>
              <a:t>Run</a:t>
            </a:r>
            <a:br>
              <a:rPr lang="en-US" altLang="en-US" sz="2800" dirty="0" smtClean="0"/>
            </a:br>
            <a:r>
              <a:rPr lang="en-US" altLang="en-US" sz="2800" dirty="0" smtClean="0"/>
              <a:t>		and </a:t>
            </a:r>
            <a:r>
              <a:rPr lang="en-US" altLang="en-US" sz="2800" dirty="0"/>
              <a:t>Long Run (b</a:t>
            </a:r>
            <a:r>
              <a:rPr lang="en-US" altLang="en-US" sz="2800" dirty="0" smtClean="0"/>
              <a:t>)</a:t>
            </a:r>
          </a:p>
        </p:txBody>
      </p:sp>
      <p:sp>
        <p:nvSpPr>
          <p:cNvPr id="3" name="Text Placeholder 2"/>
          <p:cNvSpPr>
            <a:spLocks noGrp="1"/>
          </p:cNvSpPr>
          <p:nvPr>
            <p:ph type="body" sz="quarter" idx="12"/>
          </p:nvPr>
        </p:nvSpPr>
        <p:spPr>
          <a:xfrm>
            <a:off x="114300" y="5257800"/>
            <a:ext cx="8915400" cy="990600"/>
          </a:xfrm>
        </p:spPr>
        <p:txBody>
          <a:bodyPr/>
          <a:lstStyle/>
          <a:p>
            <a:r>
              <a:rPr lang="en-US" altLang="en-US" dirty="0"/>
              <a:t>Panel (b) shows what happens in the short run when demand rises from D</a:t>
            </a:r>
            <a:r>
              <a:rPr lang="en-US" altLang="en-US" baseline="-25000" dirty="0"/>
              <a:t>1</a:t>
            </a:r>
            <a:r>
              <a:rPr lang="en-US" altLang="en-US" dirty="0"/>
              <a:t> to D</a:t>
            </a:r>
            <a:r>
              <a:rPr lang="en-US" altLang="en-US" baseline="-25000" dirty="0"/>
              <a:t>2</a:t>
            </a:r>
            <a:r>
              <a:rPr lang="en-US" altLang="en-US" dirty="0"/>
              <a:t>. The equilibrium goes from point A to point B, price rises from P</a:t>
            </a:r>
            <a:r>
              <a:rPr lang="en-US" altLang="en-US" baseline="-25000" dirty="0"/>
              <a:t>1</a:t>
            </a:r>
            <a:r>
              <a:rPr lang="en-US" altLang="en-US" dirty="0"/>
              <a:t> to P</a:t>
            </a:r>
            <a:r>
              <a:rPr lang="en-US" altLang="en-US" baseline="-25000" dirty="0"/>
              <a:t>2</a:t>
            </a:r>
            <a:r>
              <a:rPr lang="en-US" altLang="en-US" dirty="0"/>
              <a:t>, and the quantity sold in the market rises from Q</a:t>
            </a:r>
            <a:r>
              <a:rPr lang="en-US" altLang="en-US" baseline="-25000" dirty="0"/>
              <a:t>1</a:t>
            </a:r>
            <a:r>
              <a:rPr lang="en-US" altLang="en-US" dirty="0"/>
              <a:t> to Q</a:t>
            </a:r>
            <a:r>
              <a:rPr lang="en-US" altLang="en-US" baseline="-25000" dirty="0"/>
              <a:t>2</a:t>
            </a:r>
            <a:r>
              <a:rPr lang="en-US" altLang="en-US" dirty="0"/>
              <a:t>. Because price now exceeds average total cost, each firm now makes a profit, which over time encourages new firms to enter the market</a:t>
            </a:r>
            <a:r>
              <a:rPr lang="en-US" altLang="en-US" dirty="0" smtClean="0"/>
              <a:t>.</a:t>
            </a:r>
            <a:endParaRPr lang="en-US" altLang="en-US" dirty="0"/>
          </a:p>
        </p:txBody>
      </p:sp>
      <p:sp>
        <p:nvSpPr>
          <p:cNvPr id="39939" name="Slide Number Placeholder 2"/>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F8CF4D57-5306-4935-B551-3FE5B530F721}" type="slidenum">
              <a:rPr lang="en-US" altLang="en-US" sz="1200" smtClean="0">
                <a:solidFill>
                  <a:srgbClr val="002060"/>
                </a:solidFill>
              </a:rPr>
              <a:pPr eaLnBrk="1" hangingPunct="1"/>
              <a:t>37</a:t>
            </a:fld>
            <a:endParaRPr lang="en-US" altLang="en-US" sz="1200" smtClean="0">
              <a:solidFill>
                <a:srgbClr val="002060"/>
              </a:solidFill>
            </a:endParaRPr>
          </a:p>
        </p:txBody>
      </p:sp>
      <p:sp>
        <p:nvSpPr>
          <p:cNvPr id="39940" name="Footer Placeholder 3"/>
          <p:cNvSpPr>
            <a:spLocks noGrp="1"/>
          </p:cNvSpPr>
          <p:nvPr>
            <p:ph type="ftr" sz="quarter" idx="14"/>
          </p:nvPr>
        </p:nvSpPr>
        <p:spPr bwMode="auto">
          <a:xfrm>
            <a:off x="0" y="6341886"/>
            <a:ext cx="8615363" cy="5161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2" name="Group 4"/>
          <p:cNvGrpSpPr>
            <a:grpSpLocks/>
          </p:cNvGrpSpPr>
          <p:nvPr/>
        </p:nvGrpSpPr>
        <p:grpSpPr bwMode="auto">
          <a:xfrm>
            <a:off x="4787900" y="1343025"/>
            <a:ext cx="3898900" cy="3351213"/>
            <a:chOff x="1363773" y="1305010"/>
            <a:chExt cx="3898841" cy="3350910"/>
          </a:xfrm>
        </p:grpSpPr>
        <p:sp>
          <p:nvSpPr>
            <p:cNvPr id="7" name="Rectangle 6"/>
            <p:cNvSpPr/>
            <p:nvPr/>
          </p:nvSpPr>
          <p:spPr>
            <a:xfrm>
              <a:off x="1828904" y="1638355"/>
              <a:ext cx="3433710" cy="3004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000000"/>
                </a:solidFill>
              </a:endParaRPr>
            </a:p>
          </p:txBody>
        </p:sp>
        <p:grpSp>
          <p:nvGrpSpPr>
            <p:cNvPr id="40012" name="Group 16"/>
            <p:cNvGrpSpPr>
              <a:grpSpLocks/>
            </p:cNvGrpSpPr>
            <p:nvPr/>
          </p:nvGrpSpPr>
          <p:grpSpPr bwMode="auto">
            <a:xfrm>
              <a:off x="1363773" y="1305010"/>
              <a:ext cx="710583" cy="3350910"/>
              <a:chOff x="1363773" y="1305010"/>
              <a:chExt cx="710583" cy="3350910"/>
            </a:xfrm>
          </p:grpSpPr>
          <p:cxnSp>
            <p:nvCxnSpPr>
              <p:cNvPr id="9" name="Straight Connector 8"/>
              <p:cNvCxnSpPr/>
              <p:nvPr/>
            </p:nvCxnSpPr>
            <p:spPr>
              <a:xfrm rot="5400000">
                <a:off x="291547" y="3129677"/>
                <a:ext cx="30524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014" name="TextBox 8"/>
              <p:cNvSpPr txBox="1">
                <a:spLocks noChangeArrowheads="1"/>
              </p:cNvSpPr>
              <p:nvPr/>
            </p:nvSpPr>
            <p:spPr bwMode="auto">
              <a:xfrm>
                <a:off x="1363773" y="1305010"/>
                <a:ext cx="710583" cy="3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algn="r" eaLnBrk="1" hangingPunct="1"/>
                <a:r>
                  <a:rPr lang="en-US" altLang="en-US" sz="1800">
                    <a:solidFill>
                      <a:srgbClr val="000000"/>
                    </a:solidFill>
                  </a:rPr>
                  <a:t>Price</a:t>
                </a:r>
              </a:p>
            </p:txBody>
          </p:sp>
        </p:grpSp>
      </p:grpSp>
      <p:grpSp>
        <p:nvGrpSpPr>
          <p:cNvPr id="4" name="Group 9"/>
          <p:cNvGrpSpPr>
            <a:grpSpLocks/>
          </p:cNvGrpSpPr>
          <p:nvPr/>
        </p:nvGrpSpPr>
        <p:grpSpPr bwMode="auto">
          <a:xfrm>
            <a:off x="188913" y="1319213"/>
            <a:ext cx="4081462" cy="3365500"/>
            <a:chOff x="1350161" y="1291457"/>
            <a:chExt cx="4082704" cy="3364463"/>
          </a:xfrm>
        </p:grpSpPr>
        <p:sp>
          <p:nvSpPr>
            <p:cNvPr id="12" name="Rectangle 11"/>
            <p:cNvSpPr/>
            <p:nvPr/>
          </p:nvSpPr>
          <p:spPr>
            <a:xfrm>
              <a:off x="1829732" y="1639012"/>
              <a:ext cx="3603133" cy="3004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000000"/>
                </a:solidFill>
              </a:endParaRPr>
            </a:p>
          </p:txBody>
        </p:sp>
        <p:grpSp>
          <p:nvGrpSpPr>
            <p:cNvPr id="40008" name="Group 16"/>
            <p:cNvGrpSpPr>
              <a:grpSpLocks/>
            </p:cNvGrpSpPr>
            <p:nvPr/>
          </p:nvGrpSpPr>
          <p:grpSpPr bwMode="auto">
            <a:xfrm>
              <a:off x="1350161" y="1291457"/>
              <a:ext cx="710527" cy="3364463"/>
              <a:chOff x="1350161" y="1291457"/>
              <a:chExt cx="710527" cy="3364463"/>
            </a:xfrm>
          </p:grpSpPr>
          <p:cxnSp>
            <p:nvCxnSpPr>
              <p:cNvPr id="14" name="Straight Connector 13"/>
              <p:cNvCxnSpPr/>
              <p:nvPr/>
            </p:nvCxnSpPr>
            <p:spPr>
              <a:xfrm rot="5400000">
                <a:off x="290323" y="3129216"/>
                <a:ext cx="30534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010" name="TextBox 8"/>
              <p:cNvSpPr txBox="1">
                <a:spLocks noChangeArrowheads="1"/>
              </p:cNvSpPr>
              <p:nvPr/>
            </p:nvSpPr>
            <p:spPr bwMode="auto">
              <a:xfrm>
                <a:off x="1350161" y="1291457"/>
                <a:ext cx="710527" cy="36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algn="r" eaLnBrk="1" hangingPunct="1"/>
                <a:r>
                  <a:rPr lang="en-US" altLang="en-US" sz="1800">
                    <a:solidFill>
                      <a:srgbClr val="000000"/>
                    </a:solidFill>
                  </a:rPr>
                  <a:t>Price</a:t>
                </a:r>
              </a:p>
            </p:txBody>
          </p:sp>
        </p:grpSp>
      </p:grpSp>
      <p:grpSp>
        <p:nvGrpSpPr>
          <p:cNvPr id="6" name="Group 15"/>
          <p:cNvGrpSpPr>
            <a:grpSpLocks/>
          </p:cNvGrpSpPr>
          <p:nvPr/>
        </p:nvGrpSpPr>
        <p:grpSpPr bwMode="auto">
          <a:xfrm>
            <a:off x="503238" y="4670425"/>
            <a:ext cx="3784600" cy="723900"/>
            <a:chOff x="1665262" y="4654201"/>
            <a:chExt cx="3784174" cy="724574"/>
          </a:xfrm>
        </p:grpSpPr>
        <p:cxnSp>
          <p:nvCxnSpPr>
            <p:cNvPr id="18" name="Straight Connector 17"/>
            <p:cNvCxnSpPr/>
            <p:nvPr/>
          </p:nvCxnSpPr>
          <p:spPr>
            <a:xfrm flipV="1">
              <a:off x="1817645" y="4654201"/>
              <a:ext cx="3628617" cy="15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005" name="TextBox 17"/>
            <p:cNvSpPr txBox="1">
              <a:spLocks noChangeArrowheads="1"/>
            </p:cNvSpPr>
            <p:nvPr/>
          </p:nvSpPr>
          <p:spPr bwMode="auto">
            <a:xfrm>
              <a:off x="4341677" y="4676902"/>
              <a:ext cx="1107759" cy="70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Quantity</a:t>
              </a:r>
            </a:p>
            <a:p>
              <a:pPr eaLnBrk="1" hangingPunct="1"/>
              <a:r>
                <a:rPr lang="en-US" altLang="en-US" sz="1800">
                  <a:solidFill>
                    <a:srgbClr val="000000"/>
                  </a:solidFill>
                </a:rPr>
                <a:t>(market) </a:t>
              </a:r>
            </a:p>
          </p:txBody>
        </p:sp>
        <p:sp>
          <p:nvSpPr>
            <p:cNvPr id="40006" name="TextBox 18"/>
            <p:cNvSpPr txBox="1">
              <a:spLocks noChangeArrowheads="1"/>
            </p:cNvSpPr>
            <p:nvPr/>
          </p:nvSpPr>
          <p:spPr bwMode="auto">
            <a:xfrm>
              <a:off x="1665262" y="4665028"/>
              <a:ext cx="312839" cy="3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0</a:t>
              </a:r>
            </a:p>
          </p:txBody>
        </p:sp>
      </p:grpSp>
      <p:sp>
        <p:nvSpPr>
          <p:cNvPr id="21" name="TextBox 20"/>
          <p:cNvSpPr txBox="1">
            <a:spLocks noChangeArrowheads="1"/>
          </p:cNvSpPr>
          <p:nvPr/>
        </p:nvSpPr>
        <p:spPr bwMode="auto">
          <a:xfrm>
            <a:off x="1597025" y="1117600"/>
            <a:ext cx="1125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Market</a:t>
            </a:r>
          </a:p>
        </p:txBody>
      </p:sp>
      <p:grpSp>
        <p:nvGrpSpPr>
          <p:cNvPr id="8" name="Group 20"/>
          <p:cNvGrpSpPr>
            <a:grpSpLocks/>
          </p:cNvGrpSpPr>
          <p:nvPr/>
        </p:nvGrpSpPr>
        <p:grpSpPr bwMode="auto">
          <a:xfrm>
            <a:off x="5089525" y="4679950"/>
            <a:ext cx="3678238" cy="712788"/>
            <a:chOff x="1665204" y="4655130"/>
            <a:chExt cx="3677849" cy="710875"/>
          </a:xfrm>
        </p:grpSpPr>
        <p:cxnSp>
          <p:nvCxnSpPr>
            <p:cNvPr id="23" name="Straight Connector 22"/>
            <p:cNvCxnSpPr/>
            <p:nvPr/>
          </p:nvCxnSpPr>
          <p:spPr>
            <a:xfrm>
              <a:off x="1817588" y="4655130"/>
              <a:ext cx="3369907" cy="15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002" name="TextBox 22"/>
            <p:cNvSpPr txBox="1">
              <a:spLocks noChangeArrowheads="1"/>
            </p:cNvSpPr>
            <p:nvPr/>
          </p:nvSpPr>
          <p:spPr bwMode="auto">
            <a:xfrm>
              <a:off x="4299013" y="4665029"/>
              <a:ext cx="1044040" cy="70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Quantity</a:t>
              </a:r>
            </a:p>
            <a:p>
              <a:pPr eaLnBrk="1" hangingPunct="1"/>
              <a:r>
                <a:rPr lang="en-US" altLang="en-US" sz="1800">
                  <a:solidFill>
                    <a:srgbClr val="000000"/>
                  </a:solidFill>
                </a:rPr>
                <a:t>(firm) </a:t>
              </a:r>
            </a:p>
          </p:txBody>
        </p:sp>
        <p:sp>
          <p:nvSpPr>
            <p:cNvPr id="40003" name="TextBox 23"/>
            <p:cNvSpPr txBox="1">
              <a:spLocks noChangeArrowheads="1"/>
            </p:cNvSpPr>
            <p:nvPr/>
          </p:nvSpPr>
          <p:spPr bwMode="auto">
            <a:xfrm>
              <a:off x="1665204" y="4665029"/>
              <a:ext cx="312955" cy="3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0</a:t>
              </a:r>
            </a:p>
          </p:txBody>
        </p:sp>
      </p:grpSp>
      <p:sp>
        <p:nvSpPr>
          <p:cNvPr id="26" name="TextBox 25"/>
          <p:cNvSpPr txBox="1">
            <a:spLocks noChangeArrowheads="1"/>
          </p:cNvSpPr>
          <p:nvPr/>
        </p:nvSpPr>
        <p:spPr bwMode="auto">
          <a:xfrm>
            <a:off x="6251575" y="1127125"/>
            <a:ext cx="769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Firm</a:t>
            </a:r>
          </a:p>
        </p:txBody>
      </p:sp>
      <p:sp>
        <p:nvSpPr>
          <p:cNvPr id="27" name="TextBox 26"/>
          <p:cNvSpPr txBox="1">
            <a:spLocks noChangeArrowheads="1"/>
          </p:cNvSpPr>
          <p:nvPr/>
        </p:nvSpPr>
        <p:spPr bwMode="auto">
          <a:xfrm>
            <a:off x="3089275" y="881063"/>
            <a:ext cx="2957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(b) Short-Run Response</a:t>
            </a:r>
          </a:p>
        </p:txBody>
      </p:sp>
      <p:grpSp>
        <p:nvGrpSpPr>
          <p:cNvPr id="10" name="Group 32"/>
          <p:cNvGrpSpPr>
            <a:grpSpLocks/>
          </p:cNvGrpSpPr>
          <p:nvPr/>
        </p:nvGrpSpPr>
        <p:grpSpPr bwMode="auto">
          <a:xfrm>
            <a:off x="846138" y="2173288"/>
            <a:ext cx="2436812" cy="1868487"/>
            <a:chOff x="1353795" y="2667975"/>
            <a:chExt cx="2438718" cy="1868399"/>
          </a:xfrm>
        </p:grpSpPr>
        <p:cxnSp>
          <p:nvCxnSpPr>
            <p:cNvPr id="29" name="Straight Connector 28"/>
            <p:cNvCxnSpPr/>
            <p:nvPr/>
          </p:nvCxnSpPr>
          <p:spPr>
            <a:xfrm flipV="1">
              <a:off x="1353795" y="2980697"/>
              <a:ext cx="1993870" cy="1555677"/>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0000" name="TextBox 34"/>
            <p:cNvSpPr txBox="1">
              <a:spLocks noChangeArrowheads="1"/>
            </p:cNvSpPr>
            <p:nvPr/>
          </p:nvSpPr>
          <p:spPr bwMode="auto">
            <a:xfrm>
              <a:off x="3368842" y="2667975"/>
              <a:ext cx="423671"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S</a:t>
              </a:r>
              <a:r>
                <a:rPr lang="en-US" altLang="en-US" sz="1800" baseline="-25000">
                  <a:solidFill>
                    <a:srgbClr val="000000"/>
                  </a:solidFill>
                </a:rPr>
                <a:t>1</a:t>
              </a:r>
            </a:p>
          </p:txBody>
        </p:sp>
      </p:grpSp>
      <p:grpSp>
        <p:nvGrpSpPr>
          <p:cNvPr id="11" name="Group 35"/>
          <p:cNvGrpSpPr>
            <a:grpSpLocks/>
          </p:cNvGrpSpPr>
          <p:nvPr/>
        </p:nvGrpSpPr>
        <p:grpSpPr bwMode="auto">
          <a:xfrm>
            <a:off x="846138" y="2414588"/>
            <a:ext cx="2460625" cy="2027237"/>
            <a:chOff x="1353795" y="2909455"/>
            <a:chExt cx="2460540" cy="2025863"/>
          </a:xfrm>
        </p:grpSpPr>
        <p:cxnSp>
          <p:nvCxnSpPr>
            <p:cNvPr id="32" name="Straight Connector 31"/>
            <p:cNvCxnSpPr/>
            <p:nvPr/>
          </p:nvCxnSpPr>
          <p:spPr>
            <a:xfrm>
              <a:off x="1353795" y="2909455"/>
              <a:ext cx="2101777" cy="1662572"/>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39998" name="TextBox 37"/>
            <p:cNvSpPr txBox="1">
              <a:spLocks noChangeArrowheads="1"/>
            </p:cNvSpPr>
            <p:nvPr/>
          </p:nvSpPr>
          <p:spPr bwMode="auto">
            <a:xfrm>
              <a:off x="3378034" y="4566049"/>
              <a:ext cx="436301"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D</a:t>
              </a:r>
              <a:r>
                <a:rPr lang="en-US" altLang="en-US" sz="1800" baseline="-25000">
                  <a:solidFill>
                    <a:srgbClr val="000000"/>
                  </a:solidFill>
                </a:rPr>
                <a:t>1</a:t>
              </a:r>
            </a:p>
          </p:txBody>
        </p:sp>
      </p:grpSp>
      <p:grpSp>
        <p:nvGrpSpPr>
          <p:cNvPr id="13" name="Group 38"/>
          <p:cNvGrpSpPr>
            <a:grpSpLocks/>
          </p:cNvGrpSpPr>
          <p:nvPr/>
        </p:nvGrpSpPr>
        <p:grpSpPr bwMode="auto">
          <a:xfrm>
            <a:off x="1658938" y="3233738"/>
            <a:ext cx="449262" cy="1819275"/>
            <a:chOff x="1786876" y="3729646"/>
            <a:chExt cx="448757" cy="1817115"/>
          </a:xfrm>
        </p:grpSpPr>
        <p:cxnSp>
          <p:nvCxnSpPr>
            <p:cNvPr id="35" name="Straight Connector 34"/>
            <p:cNvCxnSpPr/>
            <p:nvPr/>
          </p:nvCxnSpPr>
          <p:spPr>
            <a:xfrm rot="5400000">
              <a:off x="1275529" y="4459822"/>
              <a:ext cx="1461937" cy="15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996" name="TextBox 40"/>
            <p:cNvSpPr txBox="1">
              <a:spLocks noChangeArrowheads="1"/>
            </p:cNvSpPr>
            <p:nvPr/>
          </p:nvSpPr>
          <p:spPr bwMode="auto">
            <a:xfrm>
              <a:off x="1786876" y="5177632"/>
              <a:ext cx="448757" cy="36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a:t>
              </a:r>
              <a:r>
                <a:rPr lang="en-US" altLang="en-US" sz="1800" baseline="-25000">
                  <a:solidFill>
                    <a:srgbClr val="000000"/>
                  </a:solidFill>
                </a:rPr>
                <a:t>1</a:t>
              </a:r>
            </a:p>
          </p:txBody>
        </p:sp>
      </p:grpSp>
      <p:grpSp>
        <p:nvGrpSpPr>
          <p:cNvPr id="15" name="Group 42"/>
          <p:cNvGrpSpPr>
            <a:grpSpLocks/>
          </p:cNvGrpSpPr>
          <p:nvPr/>
        </p:nvGrpSpPr>
        <p:grpSpPr bwMode="auto">
          <a:xfrm>
            <a:off x="223838" y="2897188"/>
            <a:ext cx="4094162" cy="701675"/>
            <a:chOff x="732586" y="3391549"/>
            <a:chExt cx="4093927" cy="702422"/>
          </a:xfrm>
        </p:grpSpPr>
        <p:grpSp>
          <p:nvGrpSpPr>
            <p:cNvPr id="39991" name="Group 31"/>
            <p:cNvGrpSpPr>
              <a:grpSpLocks/>
            </p:cNvGrpSpPr>
            <p:nvPr/>
          </p:nvGrpSpPr>
          <p:grpSpPr bwMode="auto">
            <a:xfrm>
              <a:off x="732586" y="3528941"/>
              <a:ext cx="3554738" cy="369695"/>
              <a:chOff x="1387686" y="2972791"/>
              <a:chExt cx="3554738" cy="369695"/>
            </a:xfrm>
          </p:grpSpPr>
          <p:cxnSp>
            <p:nvCxnSpPr>
              <p:cNvPr id="40" name="Straight Connector 39"/>
              <p:cNvCxnSpPr/>
              <p:nvPr/>
            </p:nvCxnSpPr>
            <p:spPr>
              <a:xfrm>
                <a:off x="1830573" y="3172307"/>
                <a:ext cx="3111321"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9994" name="TextBox 46"/>
              <p:cNvSpPr txBox="1">
                <a:spLocks noChangeArrowheads="1"/>
              </p:cNvSpPr>
              <p:nvPr/>
            </p:nvSpPr>
            <p:spPr bwMode="auto">
              <a:xfrm>
                <a:off x="1387686" y="2972791"/>
                <a:ext cx="423446" cy="36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1</a:t>
                </a:r>
              </a:p>
            </p:txBody>
          </p:sp>
        </p:grpSp>
        <p:sp>
          <p:nvSpPr>
            <p:cNvPr id="39992" name="TextBox 44"/>
            <p:cNvSpPr txBox="1">
              <a:spLocks noChangeArrowheads="1"/>
            </p:cNvSpPr>
            <p:nvPr/>
          </p:nvSpPr>
          <p:spPr bwMode="auto">
            <a:xfrm>
              <a:off x="3718693" y="3391549"/>
              <a:ext cx="1107820" cy="70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Long-run</a:t>
              </a:r>
            </a:p>
            <a:p>
              <a:pPr eaLnBrk="1" hangingPunct="1"/>
              <a:r>
                <a:rPr lang="en-US" altLang="en-US" sz="1800">
                  <a:solidFill>
                    <a:srgbClr val="000000"/>
                  </a:solidFill>
                </a:rPr>
                <a:t>supply</a:t>
              </a:r>
              <a:endParaRPr lang="en-US" altLang="en-US" sz="1800" baseline="-25000">
                <a:solidFill>
                  <a:srgbClr val="000000"/>
                </a:solidFill>
              </a:endParaRPr>
            </a:p>
          </p:txBody>
        </p:sp>
      </p:grpSp>
      <p:grpSp>
        <p:nvGrpSpPr>
          <p:cNvPr id="19" name="Group 31"/>
          <p:cNvGrpSpPr>
            <a:grpSpLocks/>
          </p:cNvGrpSpPr>
          <p:nvPr/>
        </p:nvGrpSpPr>
        <p:grpSpPr bwMode="auto">
          <a:xfrm>
            <a:off x="4770438" y="3032125"/>
            <a:ext cx="1906587" cy="369888"/>
            <a:chOff x="1387661" y="2972795"/>
            <a:chExt cx="1905840" cy="369787"/>
          </a:xfrm>
        </p:grpSpPr>
        <p:cxnSp>
          <p:nvCxnSpPr>
            <p:cNvPr id="43" name="Straight Connector 42"/>
            <p:cNvCxnSpPr/>
            <p:nvPr/>
          </p:nvCxnSpPr>
          <p:spPr>
            <a:xfrm>
              <a:off x="1831987" y="3172765"/>
              <a:ext cx="1461514" cy="1588"/>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990" name="TextBox 49"/>
            <p:cNvSpPr txBox="1">
              <a:spLocks noChangeArrowheads="1"/>
            </p:cNvSpPr>
            <p:nvPr/>
          </p:nvSpPr>
          <p:spPr bwMode="auto">
            <a:xfrm>
              <a:off x="1387661" y="2972795"/>
              <a:ext cx="423497" cy="36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1</a:t>
              </a:r>
            </a:p>
          </p:txBody>
        </p:sp>
      </p:grpSp>
      <p:grpSp>
        <p:nvGrpSpPr>
          <p:cNvPr id="20" name="Group 57"/>
          <p:cNvGrpSpPr>
            <a:grpSpLocks/>
          </p:cNvGrpSpPr>
          <p:nvPr/>
        </p:nvGrpSpPr>
        <p:grpSpPr bwMode="auto">
          <a:xfrm>
            <a:off x="1735138" y="2865438"/>
            <a:ext cx="338137" cy="447675"/>
            <a:chOff x="2552168" y="2743191"/>
            <a:chExt cx="338816" cy="447464"/>
          </a:xfrm>
        </p:grpSpPr>
        <p:sp>
          <p:nvSpPr>
            <p:cNvPr id="39987" name="Freeform 183"/>
            <p:cNvSpPr>
              <a:spLocks/>
            </p:cNvSpPr>
            <p:nvPr/>
          </p:nvSpPr>
          <p:spPr bwMode="auto">
            <a:xfrm>
              <a:off x="2618986" y="3053976"/>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9988" name="TextBox 55"/>
            <p:cNvSpPr txBox="1">
              <a:spLocks noChangeArrowheads="1"/>
            </p:cNvSpPr>
            <p:nvPr/>
          </p:nvSpPr>
          <p:spPr bwMode="auto">
            <a:xfrm>
              <a:off x="2552168" y="2743191"/>
              <a:ext cx="338816" cy="3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A</a:t>
              </a:r>
              <a:endParaRPr lang="en-US" altLang="en-US" sz="1800" baseline="-25000">
                <a:solidFill>
                  <a:srgbClr val="000000"/>
                </a:solidFill>
              </a:endParaRPr>
            </a:p>
          </p:txBody>
        </p:sp>
      </p:grpSp>
      <p:grpSp>
        <p:nvGrpSpPr>
          <p:cNvPr id="22" name="Group 93"/>
          <p:cNvGrpSpPr>
            <a:grpSpLocks/>
          </p:cNvGrpSpPr>
          <p:nvPr/>
        </p:nvGrpSpPr>
        <p:grpSpPr bwMode="auto">
          <a:xfrm>
            <a:off x="941388" y="1444625"/>
            <a:ext cx="3221037" cy="1158875"/>
            <a:chOff x="831272" y="1938881"/>
            <a:chExt cx="3223082" cy="1160578"/>
          </a:xfrm>
        </p:grpSpPr>
        <p:sp>
          <p:nvSpPr>
            <p:cNvPr id="39985" name="TextBox 60"/>
            <p:cNvSpPr txBox="1">
              <a:spLocks noChangeArrowheads="1"/>
            </p:cNvSpPr>
            <p:nvPr/>
          </p:nvSpPr>
          <p:spPr bwMode="auto">
            <a:xfrm>
              <a:off x="831272" y="1938881"/>
              <a:ext cx="3223082" cy="647143"/>
            </a:xfrm>
            <a:prstGeom prst="rect">
              <a:avLst/>
            </a:prstGeom>
            <a:solidFill>
              <a:srgbClr val="F2D6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3. But then an increase in demand raises the price…</a:t>
              </a:r>
            </a:p>
          </p:txBody>
        </p:sp>
        <p:cxnSp>
          <p:nvCxnSpPr>
            <p:cNvPr id="50" name="Straight Connector 49"/>
            <p:cNvCxnSpPr/>
            <p:nvPr/>
          </p:nvCxnSpPr>
          <p:spPr>
            <a:xfrm rot="16200000" flipV="1">
              <a:off x="1617373" y="2673530"/>
              <a:ext cx="503977" cy="347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94"/>
          <p:cNvGrpSpPr>
            <a:grpSpLocks/>
          </p:cNvGrpSpPr>
          <p:nvPr/>
        </p:nvGrpSpPr>
        <p:grpSpPr bwMode="auto">
          <a:xfrm>
            <a:off x="5664200" y="1582738"/>
            <a:ext cx="1898650" cy="1470025"/>
            <a:chOff x="5555197" y="2077864"/>
            <a:chExt cx="1897275" cy="1470112"/>
          </a:xfrm>
        </p:grpSpPr>
        <p:sp>
          <p:nvSpPr>
            <p:cNvPr id="39983" name="TextBox 62"/>
            <p:cNvSpPr txBox="1">
              <a:spLocks noChangeArrowheads="1"/>
            </p:cNvSpPr>
            <p:nvPr/>
          </p:nvSpPr>
          <p:spPr bwMode="auto">
            <a:xfrm>
              <a:off x="5555197" y="2077864"/>
              <a:ext cx="1897275" cy="701852"/>
            </a:xfrm>
            <a:prstGeom prst="rect">
              <a:avLst/>
            </a:prstGeom>
            <a:solidFill>
              <a:srgbClr val="F2D6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4. …leading to</a:t>
              </a:r>
            </a:p>
            <a:p>
              <a:pPr eaLnBrk="1" hangingPunct="1"/>
              <a:r>
                <a:rPr lang="en-US" altLang="en-US" sz="1800">
                  <a:solidFill>
                    <a:srgbClr val="000000"/>
                  </a:solidFill>
                </a:rPr>
                <a:t>short-run profits.</a:t>
              </a:r>
            </a:p>
          </p:txBody>
        </p:sp>
        <p:cxnSp>
          <p:nvCxnSpPr>
            <p:cNvPr id="53" name="Straight Connector 52"/>
            <p:cNvCxnSpPr/>
            <p:nvPr/>
          </p:nvCxnSpPr>
          <p:spPr>
            <a:xfrm rot="16200000" flipV="1">
              <a:off x="5726232" y="3038467"/>
              <a:ext cx="741407" cy="277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64"/>
          <p:cNvGrpSpPr>
            <a:grpSpLocks/>
          </p:cNvGrpSpPr>
          <p:nvPr/>
        </p:nvGrpSpPr>
        <p:grpSpPr bwMode="auto">
          <a:xfrm>
            <a:off x="1247775" y="2162175"/>
            <a:ext cx="2460625" cy="2027238"/>
            <a:chOff x="1353795" y="2909455"/>
            <a:chExt cx="2460541" cy="2025863"/>
          </a:xfrm>
        </p:grpSpPr>
        <p:cxnSp>
          <p:nvCxnSpPr>
            <p:cNvPr id="55" name="Straight Connector 54"/>
            <p:cNvCxnSpPr/>
            <p:nvPr/>
          </p:nvCxnSpPr>
          <p:spPr>
            <a:xfrm>
              <a:off x="1353795" y="2909455"/>
              <a:ext cx="2101778" cy="166257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9982" name="TextBox 66"/>
            <p:cNvSpPr txBox="1">
              <a:spLocks noChangeArrowheads="1"/>
            </p:cNvSpPr>
            <p:nvPr/>
          </p:nvSpPr>
          <p:spPr bwMode="auto">
            <a:xfrm>
              <a:off x="3378035" y="4566049"/>
              <a:ext cx="436301"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D</a:t>
              </a:r>
              <a:r>
                <a:rPr lang="en-US" altLang="en-US" sz="1800" baseline="-25000">
                  <a:solidFill>
                    <a:srgbClr val="000000"/>
                  </a:solidFill>
                </a:rPr>
                <a:t>2</a:t>
              </a:r>
            </a:p>
          </p:txBody>
        </p:sp>
      </p:grpSp>
      <p:grpSp>
        <p:nvGrpSpPr>
          <p:cNvPr id="28" name="Group 57"/>
          <p:cNvGrpSpPr>
            <a:grpSpLocks/>
          </p:cNvGrpSpPr>
          <p:nvPr/>
        </p:nvGrpSpPr>
        <p:grpSpPr bwMode="auto">
          <a:xfrm>
            <a:off x="2089150" y="2554288"/>
            <a:ext cx="338138" cy="447675"/>
            <a:chOff x="2552175" y="2743191"/>
            <a:chExt cx="338816" cy="447464"/>
          </a:xfrm>
        </p:grpSpPr>
        <p:sp>
          <p:nvSpPr>
            <p:cNvPr id="39979" name="Freeform 183"/>
            <p:cNvSpPr>
              <a:spLocks/>
            </p:cNvSpPr>
            <p:nvPr/>
          </p:nvSpPr>
          <p:spPr bwMode="auto">
            <a:xfrm>
              <a:off x="2618986" y="3053976"/>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9980" name="TextBox 69"/>
            <p:cNvSpPr txBox="1">
              <a:spLocks noChangeArrowheads="1"/>
            </p:cNvSpPr>
            <p:nvPr/>
          </p:nvSpPr>
          <p:spPr bwMode="auto">
            <a:xfrm>
              <a:off x="2552175" y="2743191"/>
              <a:ext cx="338816" cy="3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B</a:t>
              </a:r>
              <a:endParaRPr lang="en-US" altLang="en-US" sz="1800" baseline="-25000">
                <a:solidFill>
                  <a:srgbClr val="000000"/>
                </a:solidFill>
              </a:endParaRPr>
            </a:p>
          </p:txBody>
        </p:sp>
      </p:grpSp>
      <p:grpSp>
        <p:nvGrpSpPr>
          <p:cNvPr id="30" name="Group 70"/>
          <p:cNvGrpSpPr>
            <a:grpSpLocks/>
          </p:cNvGrpSpPr>
          <p:nvPr/>
        </p:nvGrpSpPr>
        <p:grpSpPr bwMode="auto">
          <a:xfrm>
            <a:off x="2012950" y="2971800"/>
            <a:ext cx="449263" cy="2090738"/>
            <a:chOff x="1786877" y="3457699"/>
            <a:chExt cx="448756" cy="2089175"/>
          </a:xfrm>
        </p:grpSpPr>
        <p:cxnSp>
          <p:nvCxnSpPr>
            <p:cNvPr id="61" name="Straight Connector 60"/>
            <p:cNvCxnSpPr/>
            <p:nvPr/>
          </p:nvCxnSpPr>
          <p:spPr>
            <a:xfrm rot="5400000">
              <a:off x="1140371" y="4323033"/>
              <a:ext cx="1733841" cy="317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978" name="TextBox 72"/>
            <p:cNvSpPr txBox="1">
              <a:spLocks noChangeArrowheads="1"/>
            </p:cNvSpPr>
            <p:nvPr/>
          </p:nvSpPr>
          <p:spPr bwMode="auto">
            <a:xfrm>
              <a:off x="1786877" y="5177632"/>
              <a:ext cx="448756" cy="36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a:t>
              </a:r>
              <a:r>
                <a:rPr lang="en-US" altLang="en-US" sz="1800" baseline="-25000">
                  <a:solidFill>
                    <a:srgbClr val="000000"/>
                  </a:solidFill>
                </a:rPr>
                <a:t>2</a:t>
              </a:r>
            </a:p>
          </p:txBody>
        </p:sp>
      </p:grpSp>
      <p:grpSp>
        <p:nvGrpSpPr>
          <p:cNvPr id="31" name="Group 76"/>
          <p:cNvGrpSpPr>
            <a:grpSpLocks/>
          </p:cNvGrpSpPr>
          <p:nvPr/>
        </p:nvGrpSpPr>
        <p:grpSpPr bwMode="auto">
          <a:xfrm>
            <a:off x="233363" y="2735263"/>
            <a:ext cx="4416425" cy="369887"/>
            <a:chOff x="124990" y="3230096"/>
            <a:chExt cx="4414926" cy="369788"/>
          </a:xfrm>
        </p:grpSpPr>
        <p:cxnSp>
          <p:nvCxnSpPr>
            <p:cNvPr id="64" name="Straight Connector 63"/>
            <p:cNvCxnSpPr/>
            <p:nvPr/>
          </p:nvCxnSpPr>
          <p:spPr>
            <a:xfrm flipV="1">
              <a:off x="569339" y="3426893"/>
              <a:ext cx="3970577" cy="3174"/>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976" name="TextBox 75"/>
            <p:cNvSpPr txBox="1">
              <a:spLocks noChangeArrowheads="1"/>
            </p:cNvSpPr>
            <p:nvPr/>
          </p:nvSpPr>
          <p:spPr bwMode="auto">
            <a:xfrm>
              <a:off x="124990" y="3230096"/>
              <a:ext cx="423437" cy="36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2</a:t>
              </a:r>
            </a:p>
          </p:txBody>
        </p:sp>
      </p:grpSp>
      <p:grpSp>
        <p:nvGrpSpPr>
          <p:cNvPr id="33" name="Group 31"/>
          <p:cNvGrpSpPr>
            <a:grpSpLocks/>
          </p:cNvGrpSpPr>
          <p:nvPr/>
        </p:nvGrpSpPr>
        <p:grpSpPr bwMode="auto">
          <a:xfrm>
            <a:off x="4781550" y="2732088"/>
            <a:ext cx="3554413" cy="369887"/>
            <a:chOff x="1387611" y="2972791"/>
            <a:chExt cx="3554481" cy="368059"/>
          </a:xfrm>
        </p:grpSpPr>
        <p:cxnSp>
          <p:nvCxnSpPr>
            <p:cNvPr id="67" name="Straight Connector 66"/>
            <p:cNvCxnSpPr/>
            <p:nvPr/>
          </p:nvCxnSpPr>
          <p:spPr>
            <a:xfrm>
              <a:off x="1830532" y="3171827"/>
              <a:ext cx="3111560" cy="0"/>
            </a:xfrm>
            <a:prstGeom prst="line">
              <a:avLst/>
            </a:prstGeom>
            <a:ln w="57150">
              <a:solidFill>
                <a:srgbClr val="005EA4"/>
              </a:solidFill>
              <a:prstDash val="solid"/>
            </a:ln>
          </p:spPr>
          <p:style>
            <a:lnRef idx="1">
              <a:schemeClr val="accent1"/>
            </a:lnRef>
            <a:fillRef idx="0">
              <a:schemeClr val="accent1"/>
            </a:fillRef>
            <a:effectRef idx="0">
              <a:schemeClr val="accent1"/>
            </a:effectRef>
            <a:fontRef idx="minor">
              <a:schemeClr val="tx1"/>
            </a:fontRef>
          </p:style>
        </p:cxnSp>
        <p:sp>
          <p:nvSpPr>
            <p:cNvPr id="39974" name="TextBox 80"/>
            <p:cNvSpPr txBox="1">
              <a:spLocks noChangeArrowheads="1"/>
            </p:cNvSpPr>
            <p:nvPr/>
          </p:nvSpPr>
          <p:spPr bwMode="auto">
            <a:xfrm>
              <a:off x="1387611" y="2972791"/>
              <a:ext cx="423596" cy="36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2</a:t>
              </a:r>
            </a:p>
          </p:txBody>
        </p:sp>
      </p:grpSp>
      <p:cxnSp>
        <p:nvCxnSpPr>
          <p:cNvPr id="69" name="Straight Connector 68"/>
          <p:cNvCxnSpPr/>
          <p:nvPr/>
        </p:nvCxnSpPr>
        <p:spPr>
          <a:xfrm rot="5400000">
            <a:off x="6878638" y="3043238"/>
            <a:ext cx="261937" cy="158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flipV="1">
            <a:off x="5253038" y="3165475"/>
            <a:ext cx="1746250"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260975" y="2957513"/>
            <a:ext cx="1733550" cy="19050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000000"/>
              </a:solidFill>
            </a:endParaRPr>
          </a:p>
        </p:txBody>
      </p:sp>
      <p:grpSp>
        <p:nvGrpSpPr>
          <p:cNvPr id="34" name="Group 28"/>
          <p:cNvGrpSpPr>
            <a:grpSpLocks/>
          </p:cNvGrpSpPr>
          <p:nvPr/>
        </p:nvGrpSpPr>
        <p:grpSpPr bwMode="auto">
          <a:xfrm>
            <a:off x="5453063" y="2089150"/>
            <a:ext cx="2692400" cy="2189163"/>
            <a:chOff x="1058890" y="1504165"/>
            <a:chExt cx="2691398" cy="2191039"/>
          </a:xfrm>
        </p:grpSpPr>
        <p:cxnSp>
          <p:nvCxnSpPr>
            <p:cNvPr id="73" name="Straight Connector 72"/>
            <p:cNvCxnSpPr/>
            <p:nvPr/>
          </p:nvCxnSpPr>
          <p:spPr>
            <a:xfrm flipV="1">
              <a:off x="1058890" y="1866425"/>
              <a:ext cx="2113763" cy="182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972" name="TextBox 30"/>
            <p:cNvSpPr txBox="1">
              <a:spLocks noChangeArrowheads="1"/>
            </p:cNvSpPr>
            <p:nvPr/>
          </p:nvSpPr>
          <p:spPr bwMode="auto">
            <a:xfrm>
              <a:off x="3206733" y="1504165"/>
              <a:ext cx="543555" cy="36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MC</a:t>
              </a:r>
            </a:p>
          </p:txBody>
        </p:sp>
      </p:grpSp>
      <p:grpSp>
        <p:nvGrpSpPr>
          <p:cNvPr id="36" name="Group 14"/>
          <p:cNvGrpSpPr>
            <a:grpSpLocks/>
          </p:cNvGrpSpPr>
          <p:nvPr/>
        </p:nvGrpSpPr>
        <p:grpSpPr bwMode="auto">
          <a:xfrm>
            <a:off x="5489575" y="2117725"/>
            <a:ext cx="3236913" cy="1400175"/>
            <a:chOff x="1769428" y="2446317"/>
            <a:chExt cx="3238149" cy="1401279"/>
          </a:xfrm>
        </p:grpSpPr>
        <p:sp>
          <p:nvSpPr>
            <p:cNvPr id="76" name="Freeform 75"/>
            <p:cNvSpPr/>
            <p:nvPr/>
          </p:nvSpPr>
          <p:spPr>
            <a:xfrm>
              <a:off x="1769428" y="2446317"/>
              <a:ext cx="2766481" cy="1401279"/>
            </a:xfrm>
            <a:custGeom>
              <a:avLst/>
              <a:gdLst>
                <a:gd name="connsiteX0" fmla="*/ 0 w 4488873"/>
                <a:gd name="connsiteY0" fmla="*/ 0 h 1021278"/>
                <a:gd name="connsiteX1" fmla="*/ 4488873 w 4488873"/>
                <a:gd name="connsiteY1" fmla="*/ 1021278 h 1021278"/>
                <a:gd name="connsiteX0" fmla="*/ 0 w 4488873"/>
                <a:gd name="connsiteY0" fmla="*/ 0 h 1717964"/>
                <a:gd name="connsiteX1" fmla="*/ 4488873 w 4488873"/>
                <a:gd name="connsiteY1" fmla="*/ 1021278 h 1717964"/>
                <a:gd name="connsiteX0" fmla="*/ 0 w 4488873"/>
                <a:gd name="connsiteY0" fmla="*/ 0 h 1785258"/>
                <a:gd name="connsiteX1" fmla="*/ 4488873 w 4488873"/>
                <a:gd name="connsiteY1" fmla="*/ 1021278 h 1785258"/>
                <a:gd name="connsiteX0" fmla="*/ 0 w 4987636"/>
                <a:gd name="connsiteY0" fmla="*/ 0 h 1717964"/>
                <a:gd name="connsiteX1" fmla="*/ 4987636 w 4987636"/>
                <a:gd name="connsiteY1" fmla="*/ 665018 h 1717964"/>
                <a:gd name="connsiteX0" fmla="*/ 0 w 4987636"/>
                <a:gd name="connsiteY0" fmla="*/ 0 h 1868385"/>
                <a:gd name="connsiteX1" fmla="*/ 4987636 w 4987636"/>
                <a:gd name="connsiteY1" fmla="*/ 665018 h 1868385"/>
                <a:gd name="connsiteX0" fmla="*/ 0 w 4987636"/>
                <a:gd name="connsiteY0" fmla="*/ 0 h 1868385"/>
                <a:gd name="connsiteX1" fmla="*/ 4987636 w 4987636"/>
                <a:gd name="connsiteY1" fmla="*/ 665018 h 1868385"/>
                <a:gd name="connsiteX0" fmla="*/ 0 w 4987636"/>
                <a:gd name="connsiteY0" fmla="*/ 0 h 1717964"/>
                <a:gd name="connsiteX1" fmla="*/ 4987636 w 4987636"/>
                <a:gd name="connsiteY1" fmla="*/ 665018 h 1717964"/>
                <a:gd name="connsiteX0" fmla="*/ 0 w 4987636"/>
                <a:gd name="connsiteY0" fmla="*/ 0 h 1785258"/>
                <a:gd name="connsiteX1" fmla="*/ 4987636 w 4987636"/>
                <a:gd name="connsiteY1" fmla="*/ 665018 h 1785258"/>
              </a:gdLst>
              <a:ahLst/>
              <a:cxnLst>
                <a:cxn ang="0">
                  <a:pos x="connsiteX0" y="connsiteY0"/>
                </a:cxn>
                <a:cxn ang="0">
                  <a:pos x="connsiteX1" y="connsiteY1"/>
                </a:cxn>
              </a:cxnLst>
              <a:rect l="l" t="t" r="r" b="b"/>
              <a:pathLst>
                <a:path w="4987636" h="1785258">
                  <a:moveTo>
                    <a:pt x="0" y="0"/>
                  </a:moveTo>
                  <a:cubicBezTo>
                    <a:pt x="1009402" y="1717964"/>
                    <a:pt x="2168182" y="1785258"/>
                    <a:pt x="4987636" y="665018"/>
                  </a:cubicBezTo>
                </a:path>
              </a:pathLst>
            </a:custGeom>
            <a:ln w="38100">
              <a:solidFill>
                <a:srgbClr val="005EA4"/>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solidFill>
                  <a:srgbClr val="000000"/>
                </a:solidFill>
              </a:endParaRPr>
            </a:p>
          </p:txBody>
        </p:sp>
        <p:sp>
          <p:nvSpPr>
            <p:cNvPr id="39970" name="TextBox 27"/>
            <p:cNvSpPr txBox="1">
              <a:spLocks noChangeArrowheads="1"/>
            </p:cNvSpPr>
            <p:nvPr/>
          </p:nvSpPr>
          <p:spPr bwMode="auto">
            <a:xfrm>
              <a:off x="4378167" y="2629415"/>
              <a:ext cx="629410" cy="36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ATC</a:t>
              </a:r>
            </a:p>
          </p:txBody>
        </p:sp>
      </p:grpSp>
      <p:sp>
        <p:nvSpPr>
          <p:cNvPr id="78" name="Freeform 183"/>
          <p:cNvSpPr>
            <a:spLocks/>
          </p:cNvSpPr>
          <p:nvPr/>
        </p:nvSpPr>
        <p:spPr bwMode="auto">
          <a:xfrm>
            <a:off x="6931025" y="2862263"/>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Tree>
    <p:extLst>
      <p:ext uri="{BB962C8B-B14F-4D97-AF65-F5344CB8AC3E}">
        <p14:creationId xmlns:p14="http://schemas.microsoft.com/office/powerpoint/2010/main" val="80465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par>
                          <p:cTn id="28" fill="hold" nodeType="afterGroup">
                            <p:stCondLst>
                              <p:cond delay="1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par>
                          <p:cTn id="32" fill="hold" nodeType="afterGroup">
                            <p:stCondLst>
                              <p:cond delay="2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nodeType="afterGroup">
                            <p:stCondLst>
                              <p:cond delay="35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nodeType="afterGroup">
                            <p:stCondLst>
                              <p:cond delay="40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000"/>
                                        <p:tgtEl>
                                          <p:spTgt spid="15"/>
                                        </p:tgtEl>
                                      </p:cBhvr>
                                    </p:animEffect>
                                  </p:childTnLst>
                                </p:cTn>
                              </p:par>
                            </p:childTnLst>
                          </p:cTn>
                        </p:par>
                        <p:par>
                          <p:cTn id="44" fill="hold" nodeType="afterGroup">
                            <p:stCondLst>
                              <p:cond delay="5000"/>
                            </p:stCondLst>
                            <p:childTnLst>
                              <p:par>
                                <p:cTn id="45" presetID="22" presetClass="entr" presetSubtype="1"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1000"/>
                                        <p:tgtEl>
                                          <p:spTgt spid="36"/>
                                        </p:tgtEl>
                                      </p:cBhvr>
                                    </p:animEffect>
                                  </p:childTnLst>
                                </p:cTn>
                              </p:par>
                            </p:childTnLst>
                          </p:cTn>
                        </p:par>
                        <p:par>
                          <p:cTn id="52" fill="hold" nodeType="afterGroup">
                            <p:stCondLst>
                              <p:cond delay="6500"/>
                            </p:stCondLst>
                            <p:childTnLst>
                              <p:par>
                                <p:cTn id="53" presetID="22" presetClass="entr" presetSubtype="8"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1000"/>
                                        <p:tgtEl>
                                          <p:spTgt spid="34"/>
                                        </p:tgtEl>
                                      </p:cBhvr>
                                    </p:animEffect>
                                  </p:childTnLst>
                                </p:cTn>
                              </p:par>
                            </p:childTnLst>
                          </p:cTn>
                        </p:par>
                        <p:par>
                          <p:cTn id="56" fill="hold" nodeType="afterGroup">
                            <p:stCondLst>
                              <p:cond delay="7500"/>
                            </p:stCondLst>
                            <p:childTnLst>
                              <p:par>
                                <p:cTn id="57" presetID="2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1000"/>
                                        <p:tgtEl>
                                          <p:spTgt spid="19"/>
                                        </p:tgtEl>
                                      </p:cBhvr>
                                    </p:animEffect>
                                  </p:childTnLst>
                                </p:cTn>
                              </p:par>
                            </p:childTnLst>
                          </p:cTn>
                        </p:par>
                        <p:par>
                          <p:cTn id="60" fill="hold" nodeType="afterGroup">
                            <p:stCondLst>
                              <p:cond delay="8500"/>
                            </p:stCondLst>
                            <p:childTnLst>
                              <p:par>
                                <p:cTn id="61" presetID="22" presetClass="entr" presetSubtype="8" fill="hold" nodeType="afterEffect">
                                  <p:stCondLst>
                                    <p:cond delay="100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1000"/>
                                        <p:tgtEl>
                                          <p:spTgt spid="25"/>
                                        </p:tgtEl>
                                      </p:cBhvr>
                                    </p:animEffect>
                                  </p:childTnLst>
                                </p:cTn>
                              </p:par>
                            </p:childTnLst>
                          </p:cTn>
                        </p:par>
                        <p:par>
                          <p:cTn id="64" fill="hold" nodeType="afterGroup">
                            <p:stCondLst>
                              <p:cond delay="10500"/>
                            </p:stCondLst>
                            <p:childTnLst>
                              <p:par>
                                <p:cTn id="65" presetID="22" presetClass="entr" presetSubtype="8"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par>
                          <p:cTn id="68" fill="hold" nodeType="afterGroup">
                            <p:stCondLst>
                              <p:cond delay="11000"/>
                            </p:stCondLst>
                            <p:childTnLst>
                              <p:par>
                                <p:cTn id="69" presetID="22" presetClass="entr" presetSubtype="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par>
                          <p:cTn id="72" fill="hold" nodeType="afterGroup">
                            <p:stCondLst>
                              <p:cond delay="11500"/>
                            </p:stCondLst>
                            <p:childTnLst>
                              <p:par>
                                <p:cTn id="73" presetID="22" presetClass="entr" presetSubtype="1"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up)">
                                      <p:cBhvr>
                                        <p:cTn id="75" dur="500"/>
                                        <p:tgtEl>
                                          <p:spTgt spid="30"/>
                                        </p:tgtEl>
                                      </p:cBhvr>
                                    </p:animEffect>
                                  </p:childTnLst>
                                </p:cTn>
                              </p:par>
                            </p:childTnLst>
                          </p:cTn>
                        </p:par>
                        <p:par>
                          <p:cTn id="76" fill="hold" nodeType="afterGroup">
                            <p:stCondLst>
                              <p:cond delay="12000"/>
                            </p:stCondLst>
                            <p:childTnLst>
                              <p:par>
                                <p:cTn id="77" presetID="22" presetClass="entr" presetSubtype="8"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nodeType="afterGroup">
                            <p:stCondLst>
                              <p:cond delay="12500"/>
                            </p:stCondLst>
                            <p:childTnLst>
                              <p:par>
                                <p:cTn id="81" presetID="22" presetClass="entr" presetSubtype="8" fill="hold"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left)">
                                      <p:cBhvr>
                                        <p:cTn id="83" dur="1000"/>
                                        <p:tgtEl>
                                          <p:spTgt spid="33"/>
                                        </p:tgtEl>
                                      </p:cBhvr>
                                    </p:animEffect>
                                  </p:childTnLst>
                                </p:cTn>
                              </p:par>
                            </p:childTnLst>
                          </p:cTn>
                        </p:par>
                        <p:par>
                          <p:cTn id="84" fill="hold" nodeType="afterGroup">
                            <p:stCondLst>
                              <p:cond delay="13500"/>
                            </p:stCondLst>
                            <p:childTnLst>
                              <p:par>
                                <p:cTn id="85" presetID="22" presetClass="entr" presetSubtype="8" fill="hold" grpId="0" nodeType="after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wipe(left)">
                                      <p:cBhvr>
                                        <p:cTn id="87" dur="500"/>
                                        <p:tgtEl>
                                          <p:spTgt spid="78"/>
                                        </p:tgtEl>
                                      </p:cBhvr>
                                    </p:animEffect>
                                  </p:childTnLst>
                                </p:cTn>
                              </p:par>
                            </p:childTnLst>
                          </p:cTn>
                        </p:par>
                        <p:par>
                          <p:cTn id="88" fill="hold" nodeType="afterGroup">
                            <p:stCondLst>
                              <p:cond delay="14000"/>
                            </p:stCondLst>
                            <p:childTnLst>
                              <p:par>
                                <p:cTn id="89" presetID="22" presetClass="entr" presetSubtype="8"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childTnLst>
                          </p:cTn>
                        </p:par>
                        <p:par>
                          <p:cTn id="92" fill="hold" nodeType="afterGroup">
                            <p:stCondLst>
                              <p:cond delay="14500"/>
                            </p:stCondLst>
                            <p:childTnLst>
                              <p:par>
                                <p:cTn id="93" presetID="22" presetClass="entr" presetSubtype="2" fill="hold" nodeType="after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wipe(right)">
                                      <p:cBhvr>
                                        <p:cTn id="95" dur="500"/>
                                        <p:tgtEl>
                                          <p:spTgt spid="70"/>
                                        </p:tgtEl>
                                      </p:cBhvr>
                                    </p:animEffect>
                                  </p:childTnLst>
                                </p:cTn>
                              </p:par>
                            </p:childTnLst>
                          </p:cTn>
                        </p:par>
                        <p:par>
                          <p:cTn id="96" fill="hold" nodeType="afterGroup">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wipe(left)">
                                      <p:cBhvr>
                                        <p:cTn id="99" dur="500"/>
                                        <p:tgtEl>
                                          <p:spTgt spid="71"/>
                                        </p:tgtEl>
                                      </p:cBhvr>
                                    </p:animEffect>
                                  </p:childTnLst>
                                </p:cTn>
                              </p:par>
                            </p:childTnLst>
                          </p:cTn>
                        </p:par>
                        <p:par>
                          <p:cTn id="100" fill="hold" nodeType="afterGroup">
                            <p:stCondLst>
                              <p:cond delay="15500"/>
                            </p:stCondLst>
                            <p:childTnLst>
                              <p:par>
                                <p:cTn id="101" presetID="22" presetClass="entr" presetSubtype="8"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left)">
                                      <p:cBhvr>
                                        <p:cTn id="103" dur="500"/>
                                        <p:tgtEl>
                                          <p:spTgt spid="24"/>
                                        </p:tgtEl>
                                      </p:cBhvr>
                                    </p:animEffect>
                                  </p:childTnLst>
                                </p:cTn>
                              </p:par>
                            </p:childTnLst>
                          </p:cTn>
                        </p:par>
                        <p:par>
                          <p:cTn id="104" fill="hold">
                            <p:stCondLst>
                              <p:cond delay="16000"/>
                            </p:stCondLst>
                            <p:childTnLst>
                              <p:par>
                                <p:cTn id="105" presetID="22" presetClass="entr" presetSubtype="8" fill="hold" grpId="0" nodeType="afterEffect">
                                  <p:stCondLst>
                                    <p:cond delay="0"/>
                                  </p:stCondLst>
                                  <p:childTnLst>
                                    <p:set>
                                      <p:cBhvr>
                                        <p:cTn id="106" dur="1" fill="hold">
                                          <p:stCondLst>
                                            <p:cond delay="0"/>
                                          </p:stCondLst>
                                        </p:cTn>
                                        <p:tgtEl>
                                          <p:spTgt spid="3">
                                            <p:txEl>
                                              <p:pRg st="0" end="0"/>
                                            </p:txEl>
                                          </p:spTgt>
                                        </p:tgtEl>
                                        <p:attrNameLst>
                                          <p:attrName>style.visibility</p:attrName>
                                        </p:attrNameLst>
                                      </p:cBhvr>
                                      <p:to>
                                        <p:strVal val="visible"/>
                                      </p:to>
                                    </p:set>
                                    <p:animEffect transition="in" filter="wipe(left)">
                                      <p:cBhvr>
                                        <p:cTn id="10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p:bldP spid="26" grpId="0"/>
      <p:bldP spid="27" grpId="0"/>
      <p:bldP spid="71"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
          <p:cNvSpPr>
            <a:spLocks noGrp="1"/>
          </p:cNvSpPr>
          <p:nvPr>
            <p:ph type="title"/>
          </p:nvPr>
        </p:nvSpPr>
        <p:spPr>
          <a:xfrm>
            <a:off x="209550" y="-1"/>
            <a:ext cx="8770938" cy="855663"/>
          </a:xfrm>
        </p:spPr>
        <p:txBody>
          <a:bodyPr/>
          <a:lstStyle/>
          <a:p>
            <a:r>
              <a:rPr lang="en-US" altLang="en-US" dirty="0" smtClean="0"/>
              <a:t>Figure </a:t>
            </a:r>
            <a:r>
              <a:rPr lang="en-US" altLang="en-US" dirty="0"/>
              <a:t>8</a:t>
            </a:r>
            <a:r>
              <a:rPr lang="en-US" altLang="en-US" sz="2800" dirty="0"/>
              <a:t>	An Increase in Demand in the Short Run </a:t>
            </a:r>
            <a:r>
              <a:rPr lang="en-US" altLang="en-US" sz="2800" dirty="0" smtClean="0"/>
              <a:t/>
            </a:r>
            <a:br>
              <a:rPr lang="en-US" altLang="en-US" sz="2800" dirty="0" smtClean="0"/>
            </a:br>
            <a:r>
              <a:rPr lang="en-US" altLang="en-US" sz="2800" dirty="0"/>
              <a:t>	</a:t>
            </a:r>
            <a:r>
              <a:rPr lang="en-US" altLang="en-US" sz="2800" dirty="0" smtClean="0"/>
              <a:t>	and </a:t>
            </a:r>
            <a:r>
              <a:rPr lang="en-US" altLang="en-US" sz="2800" dirty="0"/>
              <a:t>Long Run (c</a:t>
            </a:r>
            <a:r>
              <a:rPr lang="en-US" altLang="en-US" sz="2800" dirty="0" smtClean="0"/>
              <a:t>)</a:t>
            </a:r>
          </a:p>
        </p:txBody>
      </p:sp>
      <p:sp>
        <p:nvSpPr>
          <p:cNvPr id="3" name="Text Placeholder 2"/>
          <p:cNvSpPr>
            <a:spLocks noGrp="1"/>
          </p:cNvSpPr>
          <p:nvPr>
            <p:ph type="body" sz="quarter" idx="12"/>
          </p:nvPr>
        </p:nvSpPr>
        <p:spPr>
          <a:xfrm>
            <a:off x="147638" y="5257800"/>
            <a:ext cx="8848725" cy="1066800"/>
          </a:xfrm>
        </p:spPr>
        <p:txBody>
          <a:bodyPr/>
          <a:lstStyle/>
          <a:p>
            <a:r>
              <a:rPr lang="en-US" altLang="en-US" dirty="0"/>
              <a:t>This entry shifts the short-run supply curve to the right from S</a:t>
            </a:r>
            <a:r>
              <a:rPr lang="en-US" altLang="en-US" baseline="-25000" dirty="0"/>
              <a:t>1</a:t>
            </a:r>
            <a:r>
              <a:rPr lang="en-US" altLang="en-US" dirty="0"/>
              <a:t> to S</a:t>
            </a:r>
            <a:r>
              <a:rPr lang="en-US" altLang="en-US" baseline="-25000" dirty="0"/>
              <a:t>2</a:t>
            </a:r>
            <a:r>
              <a:rPr lang="en-US" altLang="en-US" dirty="0"/>
              <a:t>, as shown in panel (c). In the new long-run equilibrium, point C, price has returned to P</a:t>
            </a:r>
            <a:r>
              <a:rPr lang="en-US" altLang="en-US" baseline="-25000" dirty="0"/>
              <a:t>1</a:t>
            </a:r>
            <a:r>
              <a:rPr lang="en-US" altLang="en-US" dirty="0"/>
              <a:t> but the quantity sold has increased to Q</a:t>
            </a:r>
            <a:r>
              <a:rPr lang="en-US" altLang="en-US" baseline="-25000" dirty="0"/>
              <a:t>3</a:t>
            </a:r>
            <a:r>
              <a:rPr lang="en-US" altLang="en-US" dirty="0"/>
              <a:t>. Profits are again zero, and price is back to the minimum of average total cost, but the market has more firms to satisfy the greater demand</a:t>
            </a:r>
            <a:r>
              <a:rPr lang="en-US" altLang="en-US" dirty="0" smtClean="0"/>
              <a:t>.</a:t>
            </a:r>
            <a:endParaRPr lang="en-US" altLang="en-US" dirty="0"/>
          </a:p>
        </p:txBody>
      </p:sp>
      <p:sp>
        <p:nvSpPr>
          <p:cNvPr id="40963" name="Slide Number Placeholder 2"/>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1D94B5C2-F3F7-4AAE-9672-D3EBD8DE40B3}" type="slidenum">
              <a:rPr lang="en-US" altLang="en-US" sz="1200" smtClean="0">
                <a:solidFill>
                  <a:srgbClr val="002060"/>
                </a:solidFill>
              </a:rPr>
              <a:pPr eaLnBrk="1" hangingPunct="1"/>
              <a:t>38</a:t>
            </a:fld>
            <a:endParaRPr lang="en-US" altLang="en-US" sz="1200" smtClean="0">
              <a:solidFill>
                <a:srgbClr val="002060"/>
              </a:solidFill>
            </a:endParaRPr>
          </a:p>
        </p:txBody>
      </p:sp>
      <p:sp>
        <p:nvSpPr>
          <p:cNvPr id="40964" name="Footer Placeholder 3"/>
          <p:cNvSpPr>
            <a:spLocks noGrp="1"/>
          </p:cNvSpPr>
          <p:nvPr>
            <p:ph type="ftr" sz="quarter" idx="14"/>
          </p:nvPr>
        </p:nvSpPr>
        <p:spPr bwMode="auto">
          <a:xfrm>
            <a:off x="0" y="6341886"/>
            <a:ext cx="8615363" cy="5161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2" name="Group 4"/>
          <p:cNvGrpSpPr>
            <a:grpSpLocks/>
          </p:cNvGrpSpPr>
          <p:nvPr/>
        </p:nvGrpSpPr>
        <p:grpSpPr bwMode="auto">
          <a:xfrm>
            <a:off x="4889500" y="1336675"/>
            <a:ext cx="3856038" cy="3370263"/>
            <a:chOff x="1438341" y="1284723"/>
            <a:chExt cx="3855679" cy="3371197"/>
          </a:xfrm>
        </p:grpSpPr>
        <p:sp>
          <p:nvSpPr>
            <p:cNvPr id="7" name="Rectangle 6"/>
            <p:cNvSpPr/>
            <p:nvPr/>
          </p:nvSpPr>
          <p:spPr>
            <a:xfrm>
              <a:off x="1828830" y="1637246"/>
              <a:ext cx="3465190" cy="3005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000000"/>
                </a:solidFill>
              </a:endParaRPr>
            </a:p>
          </p:txBody>
        </p:sp>
        <p:grpSp>
          <p:nvGrpSpPr>
            <p:cNvPr id="41040" name="Group 16"/>
            <p:cNvGrpSpPr>
              <a:grpSpLocks/>
            </p:cNvGrpSpPr>
            <p:nvPr/>
          </p:nvGrpSpPr>
          <p:grpSpPr bwMode="auto">
            <a:xfrm>
              <a:off x="1438341" y="1284723"/>
              <a:ext cx="710583" cy="3371197"/>
              <a:chOff x="1438341" y="1284723"/>
              <a:chExt cx="710583" cy="3371197"/>
            </a:xfrm>
          </p:grpSpPr>
          <p:cxnSp>
            <p:nvCxnSpPr>
              <p:cNvPr id="9" name="Straight Connector 8"/>
              <p:cNvCxnSpPr/>
              <p:nvPr/>
            </p:nvCxnSpPr>
            <p:spPr>
              <a:xfrm rot="5400000">
                <a:off x="290914" y="3129116"/>
                <a:ext cx="30536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042" name="TextBox 8"/>
              <p:cNvSpPr txBox="1">
                <a:spLocks noChangeArrowheads="1"/>
              </p:cNvSpPr>
              <p:nvPr/>
            </p:nvSpPr>
            <p:spPr bwMode="auto">
              <a:xfrm>
                <a:off x="1438341" y="1284723"/>
                <a:ext cx="710583" cy="3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Price</a:t>
                </a:r>
              </a:p>
            </p:txBody>
          </p:sp>
        </p:grpSp>
      </p:grpSp>
      <p:grpSp>
        <p:nvGrpSpPr>
          <p:cNvPr id="4" name="Group 9"/>
          <p:cNvGrpSpPr>
            <a:grpSpLocks/>
          </p:cNvGrpSpPr>
          <p:nvPr/>
        </p:nvGrpSpPr>
        <p:grpSpPr bwMode="auto">
          <a:xfrm>
            <a:off x="142875" y="1336675"/>
            <a:ext cx="4033838" cy="3360738"/>
            <a:chOff x="1277668" y="1297171"/>
            <a:chExt cx="4033969" cy="3358749"/>
          </a:xfrm>
        </p:grpSpPr>
        <p:sp>
          <p:nvSpPr>
            <p:cNvPr id="12" name="Rectangle 11"/>
            <p:cNvSpPr/>
            <p:nvPr/>
          </p:nvSpPr>
          <p:spPr>
            <a:xfrm>
              <a:off x="1830136" y="1639868"/>
              <a:ext cx="3481501" cy="3003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000000"/>
                </a:solidFill>
              </a:endParaRPr>
            </a:p>
          </p:txBody>
        </p:sp>
        <p:grpSp>
          <p:nvGrpSpPr>
            <p:cNvPr id="41036" name="Group 16"/>
            <p:cNvGrpSpPr>
              <a:grpSpLocks/>
            </p:cNvGrpSpPr>
            <p:nvPr/>
          </p:nvGrpSpPr>
          <p:grpSpPr bwMode="auto">
            <a:xfrm>
              <a:off x="1277668" y="1297171"/>
              <a:ext cx="710526" cy="3358749"/>
              <a:chOff x="1277668" y="1297171"/>
              <a:chExt cx="710526" cy="3358749"/>
            </a:xfrm>
          </p:grpSpPr>
          <p:cxnSp>
            <p:nvCxnSpPr>
              <p:cNvPr id="14" name="Straight Connector 13"/>
              <p:cNvCxnSpPr/>
              <p:nvPr/>
            </p:nvCxnSpPr>
            <p:spPr>
              <a:xfrm rot="5400000">
                <a:off x="291164" y="3129649"/>
                <a:ext cx="30525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038" name="TextBox 8"/>
              <p:cNvSpPr txBox="1">
                <a:spLocks noChangeArrowheads="1"/>
              </p:cNvSpPr>
              <p:nvPr/>
            </p:nvSpPr>
            <p:spPr bwMode="auto">
              <a:xfrm>
                <a:off x="1277668" y="1297171"/>
                <a:ext cx="710526" cy="36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Price</a:t>
                </a:r>
              </a:p>
            </p:txBody>
          </p:sp>
        </p:grpSp>
      </p:grpSp>
      <p:grpSp>
        <p:nvGrpSpPr>
          <p:cNvPr id="6" name="Group 15"/>
          <p:cNvGrpSpPr>
            <a:grpSpLocks/>
          </p:cNvGrpSpPr>
          <p:nvPr/>
        </p:nvGrpSpPr>
        <p:grpSpPr bwMode="auto">
          <a:xfrm>
            <a:off x="538163" y="4692650"/>
            <a:ext cx="3711575" cy="727075"/>
            <a:chOff x="1672441" y="4652311"/>
            <a:chExt cx="3711922" cy="726468"/>
          </a:xfrm>
        </p:grpSpPr>
        <p:cxnSp>
          <p:nvCxnSpPr>
            <p:cNvPr id="18" name="Straight Connector 17"/>
            <p:cNvCxnSpPr/>
            <p:nvPr/>
          </p:nvCxnSpPr>
          <p:spPr>
            <a:xfrm flipV="1">
              <a:off x="1816917" y="4652311"/>
              <a:ext cx="3507116" cy="3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033" name="TextBox 17"/>
            <p:cNvSpPr txBox="1">
              <a:spLocks noChangeArrowheads="1"/>
            </p:cNvSpPr>
            <p:nvPr/>
          </p:nvSpPr>
          <p:spPr bwMode="auto">
            <a:xfrm>
              <a:off x="4276605" y="4676905"/>
              <a:ext cx="1107758" cy="70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Quantity</a:t>
              </a:r>
            </a:p>
            <a:p>
              <a:pPr eaLnBrk="1" hangingPunct="1"/>
              <a:r>
                <a:rPr lang="en-US" altLang="en-US" sz="1800">
                  <a:solidFill>
                    <a:srgbClr val="000000"/>
                  </a:solidFill>
                </a:rPr>
                <a:t>(market) </a:t>
              </a:r>
            </a:p>
          </p:txBody>
        </p:sp>
        <p:sp>
          <p:nvSpPr>
            <p:cNvPr id="41034" name="TextBox 18"/>
            <p:cNvSpPr txBox="1">
              <a:spLocks noChangeArrowheads="1"/>
            </p:cNvSpPr>
            <p:nvPr/>
          </p:nvSpPr>
          <p:spPr bwMode="auto">
            <a:xfrm>
              <a:off x="1672441" y="4665028"/>
              <a:ext cx="312839" cy="3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0</a:t>
              </a:r>
            </a:p>
          </p:txBody>
        </p:sp>
      </p:grpSp>
      <p:sp>
        <p:nvSpPr>
          <p:cNvPr id="21" name="TextBox 20"/>
          <p:cNvSpPr txBox="1">
            <a:spLocks noChangeArrowheads="1"/>
          </p:cNvSpPr>
          <p:nvPr/>
        </p:nvSpPr>
        <p:spPr bwMode="auto">
          <a:xfrm>
            <a:off x="1619250" y="1106488"/>
            <a:ext cx="113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Market</a:t>
            </a:r>
          </a:p>
        </p:txBody>
      </p:sp>
      <p:grpSp>
        <p:nvGrpSpPr>
          <p:cNvPr id="8" name="Group 20"/>
          <p:cNvGrpSpPr>
            <a:grpSpLocks/>
          </p:cNvGrpSpPr>
          <p:nvPr/>
        </p:nvGrpSpPr>
        <p:grpSpPr bwMode="auto">
          <a:xfrm>
            <a:off x="5124450" y="4705350"/>
            <a:ext cx="3716338" cy="711200"/>
            <a:chOff x="1672441" y="4655130"/>
            <a:chExt cx="3717981" cy="710875"/>
          </a:xfrm>
        </p:grpSpPr>
        <p:cxnSp>
          <p:nvCxnSpPr>
            <p:cNvPr id="23" name="Straight Connector 22"/>
            <p:cNvCxnSpPr/>
            <p:nvPr/>
          </p:nvCxnSpPr>
          <p:spPr>
            <a:xfrm>
              <a:off x="1816968" y="4655130"/>
              <a:ext cx="34861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030" name="TextBox 22"/>
            <p:cNvSpPr txBox="1">
              <a:spLocks noChangeArrowheads="1"/>
            </p:cNvSpPr>
            <p:nvPr/>
          </p:nvSpPr>
          <p:spPr bwMode="auto">
            <a:xfrm>
              <a:off x="4346383" y="4665029"/>
              <a:ext cx="1044039" cy="70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Quantity</a:t>
              </a:r>
            </a:p>
            <a:p>
              <a:pPr eaLnBrk="1" hangingPunct="1"/>
              <a:r>
                <a:rPr lang="en-US" altLang="en-US" sz="1800">
                  <a:solidFill>
                    <a:srgbClr val="000000"/>
                  </a:solidFill>
                </a:rPr>
                <a:t>(firm) </a:t>
              </a:r>
            </a:p>
          </p:txBody>
        </p:sp>
        <p:sp>
          <p:nvSpPr>
            <p:cNvPr id="41031" name="TextBox 23"/>
            <p:cNvSpPr txBox="1">
              <a:spLocks noChangeArrowheads="1"/>
            </p:cNvSpPr>
            <p:nvPr/>
          </p:nvSpPr>
          <p:spPr bwMode="auto">
            <a:xfrm>
              <a:off x="1672441" y="4665029"/>
              <a:ext cx="312955" cy="3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0</a:t>
              </a:r>
            </a:p>
          </p:txBody>
        </p:sp>
      </p:grpSp>
      <p:sp>
        <p:nvSpPr>
          <p:cNvPr id="26" name="TextBox 25"/>
          <p:cNvSpPr txBox="1">
            <a:spLocks noChangeArrowheads="1"/>
          </p:cNvSpPr>
          <p:nvPr/>
        </p:nvSpPr>
        <p:spPr bwMode="auto">
          <a:xfrm>
            <a:off x="6278563" y="1106488"/>
            <a:ext cx="769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Firm</a:t>
            </a:r>
          </a:p>
        </p:txBody>
      </p:sp>
      <p:sp>
        <p:nvSpPr>
          <p:cNvPr id="27" name="TextBox 26"/>
          <p:cNvSpPr txBox="1">
            <a:spLocks noChangeArrowheads="1"/>
          </p:cNvSpPr>
          <p:nvPr/>
        </p:nvSpPr>
        <p:spPr bwMode="auto">
          <a:xfrm>
            <a:off x="3138488" y="855663"/>
            <a:ext cx="2935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(c) Long-Run Response</a:t>
            </a:r>
          </a:p>
        </p:txBody>
      </p:sp>
      <p:grpSp>
        <p:nvGrpSpPr>
          <p:cNvPr id="10" name="Group 26"/>
          <p:cNvGrpSpPr>
            <a:grpSpLocks/>
          </p:cNvGrpSpPr>
          <p:nvPr/>
        </p:nvGrpSpPr>
        <p:grpSpPr bwMode="auto">
          <a:xfrm>
            <a:off x="873125" y="2198688"/>
            <a:ext cx="2451100" cy="1868487"/>
            <a:chOff x="1353795" y="2667975"/>
            <a:chExt cx="2452422" cy="1868399"/>
          </a:xfrm>
        </p:grpSpPr>
        <p:cxnSp>
          <p:nvCxnSpPr>
            <p:cNvPr id="29" name="Straight Connector 28"/>
            <p:cNvCxnSpPr/>
            <p:nvPr/>
          </p:nvCxnSpPr>
          <p:spPr>
            <a:xfrm flipV="1">
              <a:off x="1353795" y="2980697"/>
              <a:ext cx="1994975" cy="1555677"/>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1028" name="TextBox 28"/>
            <p:cNvSpPr txBox="1">
              <a:spLocks noChangeArrowheads="1"/>
            </p:cNvSpPr>
            <p:nvPr/>
          </p:nvSpPr>
          <p:spPr bwMode="auto">
            <a:xfrm>
              <a:off x="3382546" y="2667975"/>
              <a:ext cx="423671"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S</a:t>
              </a:r>
              <a:r>
                <a:rPr lang="en-US" altLang="en-US" sz="1800" baseline="-25000">
                  <a:solidFill>
                    <a:srgbClr val="000000"/>
                  </a:solidFill>
                </a:rPr>
                <a:t>1</a:t>
              </a:r>
            </a:p>
          </p:txBody>
        </p:sp>
      </p:grpSp>
      <p:grpSp>
        <p:nvGrpSpPr>
          <p:cNvPr id="11" name="Group 29"/>
          <p:cNvGrpSpPr>
            <a:grpSpLocks/>
          </p:cNvGrpSpPr>
          <p:nvPr/>
        </p:nvGrpSpPr>
        <p:grpSpPr bwMode="auto">
          <a:xfrm>
            <a:off x="873125" y="2439988"/>
            <a:ext cx="2474913" cy="2027237"/>
            <a:chOff x="1353795" y="2909455"/>
            <a:chExt cx="2474948" cy="2025863"/>
          </a:xfrm>
        </p:grpSpPr>
        <p:cxnSp>
          <p:nvCxnSpPr>
            <p:cNvPr id="32" name="Straight Connector 31"/>
            <p:cNvCxnSpPr/>
            <p:nvPr/>
          </p:nvCxnSpPr>
          <p:spPr>
            <a:xfrm>
              <a:off x="1353795" y="2909455"/>
              <a:ext cx="2101880" cy="1662572"/>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1026" name="TextBox 31"/>
            <p:cNvSpPr txBox="1">
              <a:spLocks noChangeArrowheads="1"/>
            </p:cNvSpPr>
            <p:nvPr/>
          </p:nvSpPr>
          <p:spPr bwMode="auto">
            <a:xfrm>
              <a:off x="3392442" y="4566049"/>
              <a:ext cx="436301"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D</a:t>
              </a:r>
              <a:r>
                <a:rPr lang="en-US" altLang="en-US" sz="1800" baseline="-25000">
                  <a:solidFill>
                    <a:srgbClr val="000000"/>
                  </a:solidFill>
                </a:rPr>
                <a:t>1</a:t>
              </a:r>
            </a:p>
          </p:txBody>
        </p:sp>
      </p:grpSp>
      <p:grpSp>
        <p:nvGrpSpPr>
          <p:cNvPr id="13" name="Group 32"/>
          <p:cNvGrpSpPr>
            <a:grpSpLocks/>
          </p:cNvGrpSpPr>
          <p:nvPr/>
        </p:nvGrpSpPr>
        <p:grpSpPr bwMode="auto">
          <a:xfrm>
            <a:off x="1700213" y="3259138"/>
            <a:ext cx="449262" cy="1817687"/>
            <a:chOff x="1801101" y="3729646"/>
            <a:chExt cx="448757" cy="1817115"/>
          </a:xfrm>
        </p:grpSpPr>
        <p:cxnSp>
          <p:nvCxnSpPr>
            <p:cNvPr id="35" name="Straight Connector 34"/>
            <p:cNvCxnSpPr/>
            <p:nvPr/>
          </p:nvCxnSpPr>
          <p:spPr>
            <a:xfrm rot="5400000">
              <a:off x="1275637" y="4459667"/>
              <a:ext cx="1461627"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024" name="TextBox 34"/>
            <p:cNvSpPr txBox="1">
              <a:spLocks noChangeArrowheads="1"/>
            </p:cNvSpPr>
            <p:nvPr/>
          </p:nvSpPr>
          <p:spPr bwMode="auto">
            <a:xfrm>
              <a:off x="1801101" y="5177632"/>
              <a:ext cx="448757" cy="36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a:t>
              </a:r>
              <a:r>
                <a:rPr lang="en-US" altLang="en-US" sz="1800" baseline="-25000">
                  <a:solidFill>
                    <a:srgbClr val="000000"/>
                  </a:solidFill>
                </a:rPr>
                <a:t>1</a:t>
              </a:r>
            </a:p>
          </p:txBody>
        </p:sp>
      </p:grpSp>
      <p:grpSp>
        <p:nvGrpSpPr>
          <p:cNvPr id="15" name="Group 57"/>
          <p:cNvGrpSpPr>
            <a:grpSpLocks/>
          </p:cNvGrpSpPr>
          <p:nvPr/>
        </p:nvGrpSpPr>
        <p:grpSpPr bwMode="auto">
          <a:xfrm>
            <a:off x="1771650" y="2890838"/>
            <a:ext cx="338138" cy="447675"/>
            <a:chOff x="2561115" y="2743191"/>
            <a:chExt cx="338815" cy="447464"/>
          </a:xfrm>
        </p:grpSpPr>
        <p:sp>
          <p:nvSpPr>
            <p:cNvPr id="41021" name="Freeform 183"/>
            <p:cNvSpPr>
              <a:spLocks/>
            </p:cNvSpPr>
            <p:nvPr/>
          </p:nvSpPr>
          <p:spPr bwMode="auto">
            <a:xfrm>
              <a:off x="2618986" y="3053976"/>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1022" name="TextBox 45"/>
            <p:cNvSpPr txBox="1">
              <a:spLocks noChangeArrowheads="1"/>
            </p:cNvSpPr>
            <p:nvPr/>
          </p:nvSpPr>
          <p:spPr bwMode="auto">
            <a:xfrm>
              <a:off x="2561115" y="2743191"/>
              <a:ext cx="338815" cy="3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A</a:t>
              </a:r>
              <a:endParaRPr lang="en-US" altLang="en-US" sz="1800" baseline="-25000">
                <a:solidFill>
                  <a:srgbClr val="000000"/>
                </a:solidFill>
              </a:endParaRPr>
            </a:p>
          </p:txBody>
        </p:sp>
      </p:grpSp>
      <p:grpSp>
        <p:nvGrpSpPr>
          <p:cNvPr id="17" name="Group 52"/>
          <p:cNvGrpSpPr>
            <a:grpSpLocks/>
          </p:cNvGrpSpPr>
          <p:nvPr/>
        </p:nvGrpSpPr>
        <p:grpSpPr bwMode="auto">
          <a:xfrm>
            <a:off x="1274763" y="2187575"/>
            <a:ext cx="2474912" cy="2027238"/>
            <a:chOff x="1353795" y="2909455"/>
            <a:chExt cx="2474948" cy="2025863"/>
          </a:xfrm>
        </p:grpSpPr>
        <p:cxnSp>
          <p:nvCxnSpPr>
            <p:cNvPr id="41" name="Straight Connector 40"/>
            <p:cNvCxnSpPr/>
            <p:nvPr/>
          </p:nvCxnSpPr>
          <p:spPr>
            <a:xfrm>
              <a:off x="1353795" y="2909455"/>
              <a:ext cx="2101881" cy="166257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020" name="TextBox 54"/>
            <p:cNvSpPr txBox="1">
              <a:spLocks noChangeArrowheads="1"/>
            </p:cNvSpPr>
            <p:nvPr/>
          </p:nvSpPr>
          <p:spPr bwMode="auto">
            <a:xfrm>
              <a:off x="3392442" y="4566049"/>
              <a:ext cx="436301"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D</a:t>
              </a:r>
              <a:r>
                <a:rPr lang="en-US" altLang="en-US" sz="1800" baseline="-25000">
                  <a:solidFill>
                    <a:srgbClr val="000000"/>
                  </a:solidFill>
                </a:rPr>
                <a:t>2</a:t>
              </a:r>
            </a:p>
          </p:txBody>
        </p:sp>
      </p:grpSp>
      <p:grpSp>
        <p:nvGrpSpPr>
          <p:cNvPr id="19" name="Group 57"/>
          <p:cNvGrpSpPr>
            <a:grpSpLocks/>
          </p:cNvGrpSpPr>
          <p:nvPr/>
        </p:nvGrpSpPr>
        <p:grpSpPr bwMode="auto">
          <a:xfrm>
            <a:off x="2125663" y="2579688"/>
            <a:ext cx="338137" cy="447675"/>
            <a:chOff x="2561122" y="2743191"/>
            <a:chExt cx="338815" cy="447464"/>
          </a:xfrm>
        </p:grpSpPr>
        <p:sp>
          <p:nvSpPr>
            <p:cNvPr id="41017" name="Freeform 183"/>
            <p:cNvSpPr>
              <a:spLocks/>
            </p:cNvSpPr>
            <p:nvPr/>
          </p:nvSpPr>
          <p:spPr bwMode="auto">
            <a:xfrm>
              <a:off x="2618986" y="3053976"/>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1018" name="TextBox 57"/>
            <p:cNvSpPr txBox="1">
              <a:spLocks noChangeArrowheads="1"/>
            </p:cNvSpPr>
            <p:nvPr/>
          </p:nvSpPr>
          <p:spPr bwMode="auto">
            <a:xfrm>
              <a:off x="2561122" y="2743191"/>
              <a:ext cx="338815" cy="3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B</a:t>
              </a:r>
              <a:endParaRPr lang="en-US" altLang="en-US" sz="1800" baseline="-25000">
                <a:solidFill>
                  <a:srgbClr val="000000"/>
                </a:solidFill>
              </a:endParaRPr>
            </a:p>
          </p:txBody>
        </p:sp>
      </p:grpSp>
      <p:grpSp>
        <p:nvGrpSpPr>
          <p:cNvPr id="20" name="Group 58"/>
          <p:cNvGrpSpPr>
            <a:grpSpLocks/>
          </p:cNvGrpSpPr>
          <p:nvPr/>
        </p:nvGrpSpPr>
        <p:grpSpPr bwMode="auto">
          <a:xfrm>
            <a:off x="2054225" y="2997200"/>
            <a:ext cx="449263" cy="2090738"/>
            <a:chOff x="1801100" y="3457699"/>
            <a:chExt cx="448756" cy="2089175"/>
          </a:xfrm>
        </p:grpSpPr>
        <p:cxnSp>
          <p:nvCxnSpPr>
            <p:cNvPr id="47" name="Straight Connector 46"/>
            <p:cNvCxnSpPr/>
            <p:nvPr/>
          </p:nvCxnSpPr>
          <p:spPr>
            <a:xfrm rot="5400000">
              <a:off x="1140323" y="4323033"/>
              <a:ext cx="1733841" cy="317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016" name="TextBox 60"/>
            <p:cNvSpPr txBox="1">
              <a:spLocks noChangeArrowheads="1"/>
            </p:cNvSpPr>
            <p:nvPr/>
          </p:nvSpPr>
          <p:spPr bwMode="auto">
            <a:xfrm>
              <a:off x="1801100" y="5177632"/>
              <a:ext cx="448756" cy="36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a:t>
              </a:r>
              <a:r>
                <a:rPr lang="en-US" altLang="en-US" sz="1800" baseline="-25000">
                  <a:solidFill>
                    <a:srgbClr val="000000"/>
                  </a:solidFill>
                </a:rPr>
                <a:t>2</a:t>
              </a:r>
            </a:p>
          </p:txBody>
        </p:sp>
      </p:grpSp>
      <p:grpSp>
        <p:nvGrpSpPr>
          <p:cNvPr id="22" name="Group 61"/>
          <p:cNvGrpSpPr>
            <a:grpSpLocks/>
          </p:cNvGrpSpPr>
          <p:nvPr/>
        </p:nvGrpSpPr>
        <p:grpSpPr bwMode="auto">
          <a:xfrm>
            <a:off x="274638" y="2760663"/>
            <a:ext cx="1987550" cy="369887"/>
            <a:chOff x="138578" y="3230096"/>
            <a:chExt cx="1987105" cy="369788"/>
          </a:xfrm>
        </p:grpSpPr>
        <p:cxnSp>
          <p:nvCxnSpPr>
            <p:cNvPr id="50" name="Straight Connector 49"/>
            <p:cNvCxnSpPr/>
            <p:nvPr/>
          </p:nvCxnSpPr>
          <p:spPr>
            <a:xfrm>
              <a:off x="568694" y="3430067"/>
              <a:ext cx="1556989" cy="1587"/>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014" name="TextBox 63"/>
            <p:cNvSpPr txBox="1">
              <a:spLocks noChangeArrowheads="1"/>
            </p:cNvSpPr>
            <p:nvPr/>
          </p:nvSpPr>
          <p:spPr bwMode="auto">
            <a:xfrm>
              <a:off x="138578" y="3230096"/>
              <a:ext cx="423419" cy="36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2</a:t>
              </a:r>
            </a:p>
          </p:txBody>
        </p:sp>
      </p:grpSp>
      <p:grpSp>
        <p:nvGrpSpPr>
          <p:cNvPr id="24" name="Group 70"/>
          <p:cNvGrpSpPr>
            <a:grpSpLocks/>
          </p:cNvGrpSpPr>
          <p:nvPr/>
        </p:nvGrpSpPr>
        <p:grpSpPr bwMode="auto">
          <a:xfrm>
            <a:off x="5480050" y="2112963"/>
            <a:ext cx="2476500" cy="2190750"/>
            <a:chOff x="1058890" y="1503507"/>
            <a:chExt cx="2475492" cy="2191697"/>
          </a:xfrm>
        </p:grpSpPr>
        <p:cxnSp>
          <p:nvCxnSpPr>
            <p:cNvPr id="53" name="Straight Connector 52"/>
            <p:cNvCxnSpPr/>
            <p:nvPr/>
          </p:nvCxnSpPr>
          <p:spPr>
            <a:xfrm flipV="1">
              <a:off x="1058890" y="1865613"/>
              <a:ext cx="2113689" cy="1829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012" name="TextBox 72"/>
            <p:cNvSpPr txBox="1">
              <a:spLocks noChangeArrowheads="1"/>
            </p:cNvSpPr>
            <p:nvPr/>
          </p:nvSpPr>
          <p:spPr bwMode="auto">
            <a:xfrm>
              <a:off x="2990827" y="1503507"/>
              <a:ext cx="543555" cy="36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MC</a:t>
              </a:r>
            </a:p>
          </p:txBody>
        </p:sp>
      </p:grpSp>
      <p:grpSp>
        <p:nvGrpSpPr>
          <p:cNvPr id="25" name="Group 14"/>
          <p:cNvGrpSpPr>
            <a:grpSpLocks/>
          </p:cNvGrpSpPr>
          <p:nvPr/>
        </p:nvGrpSpPr>
        <p:grpSpPr bwMode="auto">
          <a:xfrm>
            <a:off x="5516563" y="2143125"/>
            <a:ext cx="3262312" cy="1400175"/>
            <a:chOff x="1769428" y="2446317"/>
            <a:chExt cx="3263768" cy="1401279"/>
          </a:xfrm>
        </p:grpSpPr>
        <p:sp>
          <p:nvSpPr>
            <p:cNvPr id="56" name="Freeform 55"/>
            <p:cNvSpPr/>
            <p:nvPr/>
          </p:nvSpPr>
          <p:spPr>
            <a:xfrm>
              <a:off x="1769428" y="2446317"/>
              <a:ext cx="2766659" cy="1401279"/>
            </a:xfrm>
            <a:custGeom>
              <a:avLst/>
              <a:gdLst>
                <a:gd name="connsiteX0" fmla="*/ 0 w 4488873"/>
                <a:gd name="connsiteY0" fmla="*/ 0 h 1021278"/>
                <a:gd name="connsiteX1" fmla="*/ 4488873 w 4488873"/>
                <a:gd name="connsiteY1" fmla="*/ 1021278 h 1021278"/>
                <a:gd name="connsiteX0" fmla="*/ 0 w 4488873"/>
                <a:gd name="connsiteY0" fmla="*/ 0 h 1717964"/>
                <a:gd name="connsiteX1" fmla="*/ 4488873 w 4488873"/>
                <a:gd name="connsiteY1" fmla="*/ 1021278 h 1717964"/>
                <a:gd name="connsiteX0" fmla="*/ 0 w 4488873"/>
                <a:gd name="connsiteY0" fmla="*/ 0 h 1785258"/>
                <a:gd name="connsiteX1" fmla="*/ 4488873 w 4488873"/>
                <a:gd name="connsiteY1" fmla="*/ 1021278 h 1785258"/>
                <a:gd name="connsiteX0" fmla="*/ 0 w 4987636"/>
                <a:gd name="connsiteY0" fmla="*/ 0 h 1717964"/>
                <a:gd name="connsiteX1" fmla="*/ 4987636 w 4987636"/>
                <a:gd name="connsiteY1" fmla="*/ 665018 h 1717964"/>
                <a:gd name="connsiteX0" fmla="*/ 0 w 4987636"/>
                <a:gd name="connsiteY0" fmla="*/ 0 h 1868385"/>
                <a:gd name="connsiteX1" fmla="*/ 4987636 w 4987636"/>
                <a:gd name="connsiteY1" fmla="*/ 665018 h 1868385"/>
                <a:gd name="connsiteX0" fmla="*/ 0 w 4987636"/>
                <a:gd name="connsiteY0" fmla="*/ 0 h 1868385"/>
                <a:gd name="connsiteX1" fmla="*/ 4987636 w 4987636"/>
                <a:gd name="connsiteY1" fmla="*/ 665018 h 1868385"/>
                <a:gd name="connsiteX0" fmla="*/ 0 w 4987636"/>
                <a:gd name="connsiteY0" fmla="*/ 0 h 1717964"/>
                <a:gd name="connsiteX1" fmla="*/ 4987636 w 4987636"/>
                <a:gd name="connsiteY1" fmla="*/ 665018 h 1717964"/>
                <a:gd name="connsiteX0" fmla="*/ 0 w 4987636"/>
                <a:gd name="connsiteY0" fmla="*/ 0 h 1785258"/>
                <a:gd name="connsiteX1" fmla="*/ 4987636 w 4987636"/>
                <a:gd name="connsiteY1" fmla="*/ 665018 h 1785258"/>
              </a:gdLst>
              <a:ahLst/>
              <a:cxnLst>
                <a:cxn ang="0">
                  <a:pos x="connsiteX0" y="connsiteY0"/>
                </a:cxn>
                <a:cxn ang="0">
                  <a:pos x="connsiteX1" y="connsiteY1"/>
                </a:cxn>
              </a:cxnLst>
              <a:rect l="l" t="t" r="r" b="b"/>
              <a:pathLst>
                <a:path w="4987636" h="1785258">
                  <a:moveTo>
                    <a:pt x="0" y="0"/>
                  </a:moveTo>
                  <a:cubicBezTo>
                    <a:pt x="1009402" y="1717964"/>
                    <a:pt x="2168182" y="1785258"/>
                    <a:pt x="4987636" y="665018"/>
                  </a:cubicBezTo>
                </a:path>
              </a:pathLst>
            </a:custGeom>
            <a:ln w="38100">
              <a:solidFill>
                <a:srgbClr val="005EA4"/>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solidFill>
                  <a:srgbClr val="000000"/>
                </a:solidFill>
              </a:endParaRPr>
            </a:p>
          </p:txBody>
        </p:sp>
        <p:sp>
          <p:nvSpPr>
            <p:cNvPr id="41010" name="TextBox 75"/>
            <p:cNvSpPr txBox="1">
              <a:spLocks noChangeArrowheads="1"/>
            </p:cNvSpPr>
            <p:nvPr/>
          </p:nvSpPr>
          <p:spPr bwMode="auto">
            <a:xfrm>
              <a:off x="4403786" y="2703616"/>
              <a:ext cx="629410" cy="36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ATC</a:t>
              </a:r>
            </a:p>
          </p:txBody>
        </p:sp>
      </p:grpSp>
      <p:grpSp>
        <p:nvGrpSpPr>
          <p:cNvPr id="28" name="Group 77"/>
          <p:cNvGrpSpPr>
            <a:grpSpLocks/>
          </p:cNvGrpSpPr>
          <p:nvPr/>
        </p:nvGrpSpPr>
        <p:grpSpPr bwMode="auto">
          <a:xfrm>
            <a:off x="788988" y="1490663"/>
            <a:ext cx="3857625" cy="1458912"/>
            <a:chOff x="653143" y="1959579"/>
            <a:chExt cx="3857777" cy="1460496"/>
          </a:xfrm>
        </p:grpSpPr>
        <p:sp>
          <p:nvSpPr>
            <p:cNvPr id="41007" name="TextBox 78"/>
            <p:cNvSpPr txBox="1">
              <a:spLocks noChangeArrowheads="1"/>
            </p:cNvSpPr>
            <p:nvPr/>
          </p:nvSpPr>
          <p:spPr bwMode="auto">
            <a:xfrm>
              <a:off x="653143" y="1959579"/>
              <a:ext cx="3857777" cy="646556"/>
            </a:xfrm>
            <a:prstGeom prst="rect">
              <a:avLst/>
            </a:prstGeom>
            <a:solidFill>
              <a:srgbClr val="F2D6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5. When profits induce entry, supply increases and the price falls,…</a:t>
              </a:r>
            </a:p>
          </p:txBody>
        </p:sp>
        <p:cxnSp>
          <p:nvCxnSpPr>
            <p:cNvPr id="60" name="Straight Connector 59"/>
            <p:cNvCxnSpPr/>
            <p:nvPr/>
          </p:nvCxnSpPr>
          <p:spPr>
            <a:xfrm rot="16200000" flipV="1">
              <a:off x="2045005" y="2911624"/>
              <a:ext cx="824807" cy="192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80"/>
          <p:cNvGrpSpPr>
            <a:grpSpLocks/>
          </p:cNvGrpSpPr>
          <p:nvPr/>
        </p:nvGrpSpPr>
        <p:grpSpPr bwMode="auto">
          <a:xfrm>
            <a:off x="5616575" y="1425575"/>
            <a:ext cx="2516188" cy="1768475"/>
            <a:chOff x="5186485" y="1751227"/>
            <a:chExt cx="2515801" cy="1770369"/>
          </a:xfrm>
        </p:grpSpPr>
        <p:sp>
          <p:nvSpPr>
            <p:cNvPr id="41005" name="TextBox 81"/>
            <p:cNvSpPr txBox="1">
              <a:spLocks noChangeArrowheads="1"/>
            </p:cNvSpPr>
            <p:nvPr/>
          </p:nvSpPr>
          <p:spPr bwMode="auto">
            <a:xfrm>
              <a:off x="5186485" y="1751227"/>
              <a:ext cx="2515801" cy="646728"/>
            </a:xfrm>
            <a:prstGeom prst="rect">
              <a:avLst/>
            </a:prstGeom>
            <a:solidFill>
              <a:srgbClr val="F2D6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6. …restoring long-run equilibrium.</a:t>
              </a:r>
            </a:p>
          </p:txBody>
        </p:sp>
        <p:cxnSp>
          <p:nvCxnSpPr>
            <p:cNvPr id="63" name="Straight Connector 62"/>
            <p:cNvCxnSpPr/>
            <p:nvPr/>
          </p:nvCxnSpPr>
          <p:spPr>
            <a:xfrm rot="5400000" flipH="1" flipV="1">
              <a:off x="5785781" y="2887593"/>
              <a:ext cx="1123564" cy="144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83"/>
          <p:cNvGrpSpPr>
            <a:grpSpLocks/>
          </p:cNvGrpSpPr>
          <p:nvPr/>
        </p:nvGrpSpPr>
        <p:grpSpPr bwMode="auto">
          <a:xfrm>
            <a:off x="1381125" y="2351088"/>
            <a:ext cx="2452688" cy="1868487"/>
            <a:chOff x="1353795" y="2667975"/>
            <a:chExt cx="2452145" cy="1868399"/>
          </a:xfrm>
        </p:grpSpPr>
        <p:cxnSp>
          <p:nvCxnSpPr>
            <p:cNvPr id="65" name="Straight Connector 64"/>
            <p:cNvCxnSpPr/>
            <p:nvPr/>
          </p:nvCxnSpPr>
          <p:spPr>
            <a:xfrm flipV="1">
              <a:off x="1353795" y="2980697"/>
              <a:ext cx="1995046" cy="155567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004" name="TextBox 85"/>
            <p:cNvSpPr txBox="1">
              <a:spLocks noChangeArrowheads="1"/>
            </p:cNvSpPr>
            <p:nvPr/>
          </p:nvSpPr>
          <p:spPr bwMode="auto">
            <a:xfrm>
              <a:off x="3382546" y="2667975"/>
              <a:ext cx="423394"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S</a:t>
              </a:r>
              <a:r>
                <a:rPr lang="en-US" altLang="en-US" sz="1800" baseline="-25000">
                  <a:solidFill>
                    <a:srgbClr val="000000"/>
                  </a:solidFill>
                </a:rPr>
                <a:t>2</a:t>
              </a:r>
            </a:p>
          </p:txBody>
        </p:sp>
      </p:grpSp>
      <p:grpSp>
        <p:nvGrpSpPr>
          <p:cNvPr id="43008" name="Group 57"/>
          <p:cNvGrpSpPr>
            <a:grpSpLocks/>
          </p:cNvGrpSpPr>
          <p:nvPr/>
        </p:nvGrpSpPr>
        <p:grpSpPr bwMode="auto">
          <a:xfrm>
            <a:off x="2492375" y="2886075"/>
            <a:ext cx="350838" cy="447675"/>
            <a:chOff x="2561113" y="2743191"/>
            <a:chExt cx="351753" cy="447464"/>
          </a:xfrm>
        </p:grpSpPr>
        <p:sp>
          <p:nvSpPr>
            <p:cNvPr id="41001" name="Freeform 183"/>
            <p:cNvSpPr>
              <a:spLocks/>
            </p:cNvSpPr>
            <p:nvPr/>
          </p:nvSpPr>
          <p:spPr bwMode="auto">
            <a:xfrm>
              <a:off x="2618986" y="3053976"/>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1002" name="TextBox 88"/>
            <p:cNvSpPr txBox="1">
              <a:spLocks noChangeArrowheads="1"/>
            </p:cNvSpPr>
            <p:nvPr/>
          </p:nvSpPr>
          <p:spPr bwMode="auto">
            <a:xfrm>
              <a:off x="2561113" y="2743191"/>
              <a:ext cx="351753" cy="3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C</a:t>
              </a:r>
              <a:endParaRPr lang="en-US" altLang="en-US" sz="1800" baseline="-25000">
                <a:solidFill>
                  <a:srgbClr val="000000"/>
                </a:solidFill>
              </a:endParaRPr>
            </a:p>
          </p:txBody>
        </p:sp>
      </p:grpSp>
      <p:grpSp>
        <p:nvGrpSpPr>
          <p:cNvPr id="43009" name="Group 90"/>
          <p:cNvGrpSpPr>
            <a:grpSpLocks/>
          </p:cNvGrpSpPr>
          <p:nvPr/>
        </p:nvGrpSpPr>
        <p:grpSpPr bwMode="auto">
          <a:xfrm>
            <a:off x="2422525" y="3257550"/>
            <a:ext cx="449263" cy="1817688"/>
            <a:chOff x="1801101" y="3729644"/>
            <a:chExt cx="448755" cy="1817117"/>
          </a:xfrm>
        </p:grpSpPr>
        <p:cxnSp>
          <p:nvCxnSpPr>
            <p:cNvPr id="71" name="Straight Connector 70"/>
            <p:cNvCxnSpPr/>
            <p:nvPr/>
          </p:nvCxnSpPr>
          <p:spPr>
            <a:xfrm rot="5400000">
              <a:off x="1275636" y="4459665"/>
              <a:ext cx="1461629" cy="15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000" name="TextBox 92"/>
            <p:cNvSpPr txBox="1">
              <a:spLocks noChangeArrowheads="1"/>
            </p:cNvSpPr>
            <p:nvPr/>
          </p:nvSpPr>
          <p:spPr bwMode="auto">
            <a:xfrm>
              <a:off x="1801101" y="5177632"/>
              <a:ext cx="448755" cy="36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a:t>
              </a:r>
              <a:r>
                <a:rPr lang="en-US" altLang="en-US" sz="1800" baseline="-25000">
                  <a:solidFill>
                    <a:srgbClr val="000000"/>
                  </a:solidFill>
                </a:rPr>
                <a:t>3</a:t>
              </a:r>
            </a:p>
          </p:txBody>
        </p:sp>
      </p:grpSp>
      <p:cxnSp>
        <p:nvCxnSpPr>
          <p:cNvPr id="73" name="Straight Connector 72"/>
          <p:cNvCxnSpPr/>
          <p:nvPr/>
        </p:nvCxnSpPr>
        <p:spPr>
          <a:xfrm flipV="1">
            <a:off x="3282950" y="3246438"/>
            <a:ext cx="15081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3014" name="Group 31"/>
          <p:cNvGrpSpPr>
            <a:grpSpLocks/>
          </p:cNvGrpSpPr>
          <p:nvPr/>
        </p:nvGrpSpPr>
        <p:grpSpPr bwMode="auto">
          <a:xfrm>
            <a:off x="4811713" y="3057525"/>
            <a:ext cx="3540125" cy="369888"/>
            <a:chOff x="1401278" y="2972795"/>
            <a:chExt cx="3540814" cy="369787"/>
          </a:xfrm>
        </p:grpSpPr>
        <p:cxnSp>
          <p:nvCxnSpPr>
            <p:cNvPr id="75" name="Straight Connector 74"/>
            <p:cNvCxnSpPr/>
            <p:nvPr/>
          </p:nvCxnSpPr>
          <p:spPr>
            <a:xfrm>
              <a:off x="1829986" y="3172765"/>
              <a:ext cx="3112106" cy="0"/>
            </a:xfrm>
            <a:prstGeom prst="line">
              <a:avLst/>
            </a:prstGeom>
            <a:ln w="57150">
              <a:solidFill>
                <a:srgbClr val="005EA4"/>
              </a:solidFill>
              <a:prstDash val="solid"/>
            </a:ln>
          </p:spPr>
          <p:style>
            <a:lnRef idx="1">
              <a:schemeClr val="accent1"/>
            </a:lnRef>
            <a:fillRef idx="0">
              <a:schemeClr val="accent1"/>
            </a:fillRef>
            <a:effectRef idx="0">
              <a:schemeClr val="accent1"/>
            </a:effectRef>
            <a:fontRef idx="minor">
              <a:schemeClr val="tx1"/>
            </a:fontRef>
          </p:style>
        </p:cxnSp>
        <p:sp>
          <p:nvSpPr>
            <p:cNvPr id="40998" name="TextBox 96"/>
            <p:cNvSpPr txBox="1">
              <a:spLocks noChangeArrowheads="1"/>
            </p:cNvSpPr>
            <p:nvPr/>
          </p:nvSpPr>
          <p:spPr bwMode="auto">
            <a:xfrm>
              <a:off x="1401278" y="2972795"/>
              <a:ext cx="423596" cy="36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1</a:t>
              </a:r>
            </a:p>
          </p:txBody>
        </p:sp>
      </p:grpSp>
      <p:grpSp>
        <p:nvGrpSpPr>
          <p:cNvPr id="43015" name="Group 35"/>
          <p:cNvGrpSpPr>
            <a:grpSpLocks/>
          </p:cNvGrpSpPr>
          <p:nvPr/>
        </p:nvGrpSpPr>
        <p:grpSpPr bwMode="auto">
          <a:xfrm>
            <a:off x="265113" y="2906713"/>
            <a:ext cx="3911600" cy="701675"/>
            <a:chOff x="746178" y="3376048"/>
            <a:chExt cx="3911336" cy="702422"/>
          </a:xfrm>
        </p:grpSpPr>
        <p:grpSp>
          <p:nvGrpSpPr>
            <p:cNvPr id="40993" name="Group 31"/>
            <p:cNvGrpSpPr>
              <a:grpSpLocks/>
            </p:cNvGrpSpPr>
            <p:nvPr/>
          </p:nvGrpSpPr>
          <p:grpSpPr bwMode="auto">
            <a:xfrm>
              <a:off x="746178" y="3528941"/>
              <a:ext cx="3541146" cy="369695"/>
              <a:chOff x="1401278" y="2972791"/>
              <a:chExt cx="3541146" cy="369695"/>
            </a:xfrm>
          </p:grpSpPr>
          <p:cxnSp>
            <p:nvCxnSpPr>
              <p:cNvPr id="80" name="Straight Connector 79"/>
              <p:cNvCxnSpPr/>
              <p:nvPr/>
            </p:nvCxnSpPr>
            <p:spPr>
              <a:xfrm>
                <a:off x="1831461" y="3172699"/>
                <a:ext cx="3111290"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0996" name="TextBox 39"/>
              <p:cNvSpPr txBox="1">
                <a:spLocks noChangeArrowheads="1"/>
              </p:cNvSpPr>
              <p:nvPr/>
            </p:nvSpPr>
            <p:spPr bwMode="auto">
              <a:xfrm>
                <a:off x="1401278" y="2972791"/>
                <a:ext cx="423446" cy="36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1</a:t>
                </a:r>
              </a:p>
            </p:txBody>
          </p:sp>
        </p:grpSp>
        <p:sp>
          <p:nvSpPr>
            <p:cNvPr id="40994" name="TextBox 37"/>
            <p:cNvSpPr txBox="1">
              <a:spLocks noChangeArrowheads="1"/>
            </p:cNvSpPr>
            <p:nvPr/>
          </p:nvSpPr>
          <p:spPr bwMode="auto">
            <a:xfrm>
              <a:off x="3549695" y="3376048"/>
              <a:ext cx="1107819" cy="70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Long-run</a:t>
              </a:r>
            </a:p>
            <a:p>
              <a:pPr eaLnBrk="1" hangingPunct="1"/>
              <a:r>
                <a:rPr lang="en-US" altLang="en-US" sz="1800">
                  <a:solidFill>
                    <a:srgbClr val="000000"/>
                  </a:solidFill>
                </a:rPr>
                <a:t>supply</a:t>
              </a:r>
              <a:endParaRPr lang="en-US" altLang="en-US" sz="1800" baseline="-25000">
                <a:solidFill>
                  <a:srgbClr val="000000"/>
                </a:solidFill>
              </a:endParaRPr>
            </a:p>
          </p:txBody>
        </p:sp>
      </p:grpSp>
      <p:sp>
        <p:nvSpPr>
          <p:cNvPr id="82" name="Freeform 183"/>
          <p:cNvSpPr>
            <a:spLocks/>
          </p:cNvSpPr>
          <p:nvPr/>
        </p:nvSpPr>
        <p:spPr bwMode="auto">
          <a:xfrm>
            <a:off x="6637338" y="3197225"/>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Tree>
    <p:extLst>
      <p:ext uri="{BB962C8B-B14F-4D97-AF65-F5344CB8AC3E}">
        <p14:creationId xmlns:p14="http://schemas.microsoft.com/office/powerpoint/2010/main" val="169092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par>
                          <p:cTn id="28" fill="hold" nodeType="afterGroup">
                            <p:stCondLst>
                              <p:cond delay="1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nodeType="afterGroup">
                            <p:stCondLst>
                              <p:cond delay="20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nodeType="afterGroup">
                            <p:stCondLst>
                              <p:cond delay="25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nodeType="afterGroup">
                            <p:stCondLst>
                              <p:cond delay="3000"/>
                            </p:stCondLst>
                            <p:childTnLst>
                              <p:par>
                                <p:cTn id="41" presetID="22" presetClass="entr" presetSubtype="8" fill="hold" nodeType="afterEffect">
                                  <p:stCondLst>
                                    <p:cond delay="0"/>
                                  </p:stCondLst>
                                  <p:childTnLst>
                                    <p:set>
                                      <p:cBhvr>
                                        <p:cTn id="42" dur="1" fill="hold">
                                          <p:stCondLst>
                                            <p:cond delay="0"/>
                                          </p:stCondLst>
                                        </p:cTn>
                                        <p:tgtEl>
                                          <p:spTgt spid="43015"/>
                                        </p:tgtEl>
                                        <p:attrNameLst>
                                          <p:attrName>style.visibility</p:attrName>
                                        </p:attrNameLst>
                                      </p:cBhvr>
                                      <p:to>
                                        <p:strVal val="visible"/>
                                      </p:to>
                                    </p:set>
                                    <p:animEffect transition="in" filter="wipe(left)">
                                      <p:cBhvr>
                                        <p:cTn id="43" dur="500"/>
                                        <p:tgtEl>
                                          <p:spTgt spid="43015"/>
                                        </p:tgtEl>
                                      </p:cBhvr>
                                    </p:animEffect>
                                  </p:childTnLst>
                                </p:cTn>
                              </p:par>
                            </p:childTnLst>
                          </p:cTn>
                        </p:par>
                        <p:par>
                          <p:cTn id="44" fill="hold" nodeType="afterGroup">
                            <p:stCondLst>
                              <p:cond delay="3500"/>
                            </p:stCondLst>
                            <p:childTnLst>
                              <p:par>
                                <p:cTn id="45" presetID="22" presetClass="entr" presetSubtype="1"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par>
                          <p:cTn id="48" fill="hold" nodeType="afterGroup">
                            <p:stCondLst>
                              <p:cond delay="4000"/>
                            </p:stCondLst>
                            <p:childTnLst>
                              <p:par>
                                <p:cTn id="49" presetID="22" presetClass="entr" presetSubtype="8"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nodeType="afterGroup">
                            <p:stCondLst>
                              <p:cond delay="4500"/>
                            </p:stCondLst>
                            <p:childTnLst>
                              <p:par>
                                <p:cTn id="53" presetID="22" presetClass="entr" presetSubtype="8"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nodeType="afterGroup">
                            <p:stCondLst>
                              <p:cond delay="50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par>
                          <p:cTn id="60" fill="hold" nodeType="afterGroup">
                            <p:stCondLst>
                              <p:cond delay="5500"/>
                            </p:stCondLst>
                            <p:childTnLst>
                              <p:par>
                                <p:cTn id="61" presetID="22" presetClass="entr" presetSubtype="8"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nodeType="afterGroup">
                            <p:stCondLst>
                              <p:cond delay="6000"/>
                            </p:stCondLst>
                            <p:childTnLst>
                              <p:par>
                                <p:cTn id="65" presetID="22" presetClass="entr" presetSubtype="8"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par>
                          <p:cTn id="68" fill="hold" nodeType="afterGroup">
                            <p:stCondLst>
                              <p:cond delay="6500"/>
                            </p:stCondLst>
                            <p:childTnLst>
                              <p:par>
                                <p:cTn id="69" presetID="22" presetClass="entr" presetSubtype="1"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up)">
                                      <p:cBhvr>
                                        <p:cTn id="71" dur="500"/>
                                        <p:tgtEl>
                                          <p:spTgt spid="20"/>
                                        </p:tgtEl>
                                      </p:cBhvr>
                                    </p:animEffect>
                                  </p:childTnLst>
                                </p:cTn>
                              </p:par>
                            </p:childTnLst>
                          </p:cTn>
                        </p:par>
                        <p:par>
                          <p:cTn id="72" fill="hold" nodeType="afterGroup">
                            <p:stCondLst>
                              <p:cond delay="7000"/>
                            </p:stCondLst>
                            <p:childTnLst>
                              <p:par>
                                <p:cTn id="73" presetID="22" presetClass="entr" presetSubtype="8" fill="hold" nodeType="afterEffect">
                                  <p:stCondLst>
                                    <p:cond delay="1000"/>
                                  </p:stCondLst>
                                  <p:childTnLst>
                                    <p:set>
                                      <p:cBhvr>
                                        <p:cTn id="74" dur="1" fill="hold">
                                          <p:stCondLst>
                                            <p:cond delay="0"/>
                                          </p:stCondLst>
                                        </p:cTn>
                                        <p:tgtEl>
                                          <p:spTgt spid="31"/>
                                        </p:tgtEl>
                                        <p:attrNameLst>
                                          <p:attrName>style.visibility</p:attrName>
                                        </p:attrNameLst>
                                      </p:cBhvr>
                                      <p:to>
                                        <p:strVal val="visible"/>
                                      </p:to>
                                    </p:set>
                                    <p:animEffect transition="in" filter="wipe(left)">
                                      <p:cBhvr>
                                        <p:cTn id="75" dur="1000"/>
                                        <p:tgtEl>
                                          <p:spTgt spid="31"/>
                                        </p:tgtEl>
                                      </p:cBhvr>
                                    </p:animEffect>
                                  </p:childTnLst>
                                </p:cTn>
                              </p:par>
                            </p:childTnLst>
                          </p:cTn>
                        </p:par>
                        <p:par>
                          <p:cTn id="76" fill="hold" nodeType="afterGroup">
                            <p:stCondLst>
                              <p:cond delay="9000"/>
                            </p:stCondLst>
                            <p:childTnLst>
                              <p:par>
                                <p:cTn id="77" presetID="22" presetClass="entr" presetSubtype="8" fill="hold" nodeType="afterEffect">
                                  <p:stCondLst>
                                    <p:cond delay="0"/>
                                  </p:stCondLst>
                                  <p:childTnLst>
                                    <p:set>
                                      <p:cBhvr>
                                        <p:cTn id="78" dur="1" fill="hold">
                                          <p:stCondLst>
                                            <p:cond delay="0"/>
                                          </p:stCondLst>
                                        </p:cTn>
                                        <p:tgtEl>
                                          <p:spTgt spid="43008"/>
                                        </p:tgtEl>
                                        <p:attrNameLst>
                                          <p:attrName>style.visibility</p:attrName>
                                        </p:attrNameLst>
                                      </p:cBhvr>
                                      <p:to>
                                        <p:strVal val="visible"/>
                                      </p:to>
                                    </p:set>
                                    <p:animEffect transition="in" filter="wipe(left)">
                                      <p:cBhvr>
                                        <p:cTn id="79" dur="500"/>
                                        <p:tgtEl>
                                          <p:spTgt spid="43008"/>
                                        </p:tgtEl>
                                      </p:cBhvr>
                                    </p:animEffect>
                                  </p:childTnLst>
                                </p:cTn>
                              </p:par>
                            </p:childTnLst>
                          </p:cTn>
                        </p:par>
                        <p:par>
                          <p:cTn id="80" fill="hold" nodeType="afterGroup">
                            <p:stCondLst>
                              <p:cond delay="9500"/>
                            </p:stCondLst>
                            <p:childTnLst>
                              <p:par>
                                <p:cTn id="81" presetID="22" presetClass="entr" presetSubtype="1" fill="hold" nodeType="afterEffect">
                                  <p:stCondLst>
                                    <p:cond delay="0"/>
                                  </p:stCondLst>
                                  <p:childTnLst>
                                    <p:set>
                                      <p:cBhvr>
                                        <p:cTn id="82" dur="1" fill="hold">
                                          <p:stCondLst>
                                            <p:cond delay="0"/>
                                          </p:stCondLst>
                                        </p:cTn>
                                        <p:tgtEl>
                                          <p:spTgt spid="43009"/>
                                        </p:tgtEl>
                                        <p:attrNameLst>
                                          <p:attrName>style.visibility</p:attrName>
                                        </p:attrNameLst>
                                      </p:cBhvr>
                                      <p:to>
                                        <p:strVal val="visible"/>
                                      </p:to>
                                    </p:set>
                                    <p:animEffect transition="in" filter="wipe(up)">
                                      <p:cBhvr>
                                        <p:cTn id="83" dur="500"/>
                                        <p:tgtEl>
                                          <p:spTgt spid="43009"/>
                                        </p:tgtEl>
                                      </p:cBhvr>
                                    </p:animEffect>
                                  </p:childTnLst>
                                </p:cTn>
                              </p:par>
                            </p:childTnLst>
                          </p:cTn>
                        </p:par>
                        <p:par>
                          <p:cTn id="84" fill="hold" nodeType="afterGroup">
                            <p:stCondLst>
                              <p:cond delay="10000"/>
                            </p:stCondLst>
                            <p:childTnLst>
                              <p:par>
                                <p:cTn id="85" presetID="22" presetClass="entr" presetSubtype="8"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left)">
                                      <p:cBhvr>
                                        <p:cTn id="87" dur="500"/>
                                        <p:tgtEl>
                                          <p:spTgt spid="28"/>
                                        </p:tgtEl>
                                      </p:cBhvr>
                                    </p:animEffect>
                                  </p:childTnLst>
                                </p:cTn>
                              </p:par>
                            </p:childTnLst>
                          </p:cTn>
                        </p:par>
                        <p:par>
                          <p:cTn id="88" fill="hold" nodeType="afterGroup">
                            <p:stCondLst>
                              <p:cond delay="10500"/>
                            </p:stCondLst>
                            <p:childTnLst>
                              <p:par>
                                <p:cTn id="89" presetID="22" presetClass="entr" presetSubtype="8" fill="hold"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par>
                          <p:cTn id="92" fill="hold" nodeType="afterGroup">
                            <p:stCondLst>
                              <p:cond delay="11000"/>
                            </p:stCondLst>
                            <p:childTnLst>
                              <p:par>
                                <p:cTn id="93" presetID="22" presetClass="entr" presetSubtype="8" fill="hold" nodeType="afterEffect">
                                  <p:stCondLst>
                                    <p:cond delay="0"/>
                                  </p:stCondLst>
                                  <p:childTnLst>
                                    <p:set>
                                      <p:cBhvr>
                                        <p:cTn id="94" dur="1" fill="hold">
                                          <p:stCondLst>
                                            <p:cond delay="0"/>
                                          </p:stCondLst>
                                        </p:cTn>
                                        <p:tgtEl>
                                          <p:spTgt spid="43014"/>
                                        </p:tgtEl>
                                        <p:attrNameLst>
                                          <p:attrName>style.visibility</p:attrName>
                                        </p:attrNameLst>
                                      </p:cBhvr>
                                      <p:to>
                                        <p:strVal val="visible"/>
                                      </p:to>
                                    </p:set>
                                    <p:animEffect transition="in" filter="wipe(left)">
                                      <p:cBhvr>
                                        <p:cTn id="95" dur="1000"/>
                                        <p:tgtEl>
                                          <p:spTgt spid="43014"/>
                                        </p:tgtEl>
                                      </p:cBhvr>
                                    </p:animEffect>
                                  </p:childTnLst>
                                </p:cTn>
                              </p:par>
                            </p:childTnLst>
                          </p:cTn>
                        </p:par>
                        <p:par>
                          <p:cTn id="96" fill="hold" nodeType="afterGroup">
                            <p:stCondLst>
                              <p:cond delay="12000"/>
                            </p:stCondLst>
                            <p:childTnLst>
                              <p:par>
                                <p:cTn id="97" presetID="22" presetClass="entr" presetSubtype="8" fill="hold" grpId="0" nodeType="afterEffect">
                                  <p:stCondLst>
                                    <p:cond delay="0"/>
                                  </p:stCondLst>
                                  <p:childTnLst>
                                    <p:set>
                                      <p:cBhvr>
                                        <p:cTn id="98" dur="1" fill="hold">
                                          <p:stCondLst>
                                            <p:cond delay="0"/>
                                          </p:stCondLst>
                                        </p:cTn>
                                        <p:tgtEl>
                                          <p:spTgt spid="82"/>
                                        </p:tgtEl>
                                        <p:attrNameLst>
                                          <p:attrName>style.visibility</p:attrName>
                                        </p:attrNameLst>
                                      </p:cBhvr>
                                      <p:to>
                                        <p:strVal val="visible"/>
                                      </p:to>
                                    </p:set>
                                    <p:animEffect transition="in" filter="wipe(left)">
                                      <p:cBhvr>
                                        <p:cTn id="99" dur="500"/>
                                        <p:tgtEl>
                                          <p:spTgt spid="82"/>
                                        </p:tgtEl>
                                      </p:cBhvr>
                                    </p:animEffect>
                                  </p:childTnLst>
                                </p:cTn>
                              </p:par>
                            </p:childTnLst>
                          </p:cTn>
                        </p:par>
                        <p:par>
                          <p:cTn id="100" fill="hold" nodeType="afterGroup">
                            <p:stCondLst>
                              <p:cond delay="12500"/>
                            </p:stCondLst>
                            <p:childTnLst>
                              <p:par>
                                <p:cTn id="101" presetID="22" presetClass="entr" presetSubtype="8"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par>
                          <p:cTn id="104" fill="hold">
                            <p:stCondLst>
                              <p:cond delay="13000"/>
                            </p:stCondLst>
                            <p:childTnLst>
                              <p:par>
                                <p:cTn id="105" presetID="22" presetClass="entr" presetSubtype="8" fill="hold" grpId="0" nodeType="afterEffect">
                                  <p:stCondLst>
                                    <p:cond delay="0"/>
                                  </p:stCondLst>
                                  <p:childTnLst>
                                    <p:set>
                                      <p:cBhvr>
                                        <p:cTn id="106" dur="1" fill="hold">
                                          <p:stCondLst>
                                            <p:cond delay="0"/>
                                          </p:stCondLst>
                                        </p:cTn>
                                        <p:tgtEl>
                                          <p:spTgt spid="3">
                                            <p:txEl>
                                              <p:pRg st="0" end="0"/>
                                            </p:txEl>
                                          </p:spTgt>
                                        </p:tgtEl>
                                        <p:attrNameLst>
                                          <p:attrName>style.visibility</p:attrName>
                                        </p:attrNameLst>
                                      </p:cBhvr>
                                      <p:to>
                                        <p:strVal val="visible"/>
                                      </p:to>
                                    </p:set>
                                    <p:animEffect transition="in" filter="wipe(left)">
                                      <p:cBhvr>
                                        <p:cTn id="10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p:bldP spid="26" grpId="0"/>
      <p:bldP spid="27" grpId="0"/>
      <p:bldP spid="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dirty="0" smtClean="0"/>
              <a:t>What is a Competitive Market?</a:t>
            </a:r>
          </a:p>
        </p:txBody>
      </p:sp>
      <p:sp>
        <p:nvSpPr>
          <p:cNvPr id="10243" name="Content Placeholder 2"/>
          <p:cNvSpPr>
            <a:spLocks noGrp="1"/>
          </p:cNvSpPr>
          <p:nvPr>
            <p:ph idx="1"/>
          </p:nvPr>
        </p:nvSpPr>
        <p:spPr/>
        <p:txBody>
          <a:bodyPr/>
          <a:lstStyle/>
          <a:p>
            <a:pPr marL="0" indent="0">
              <a:buNone/>
            </a:pPr>
            <a:r>
              <a:rPr lang="en-US" altLang="en-US" dirty="0" smtClean="0">
                <a:solidFill>
                  <a:srgbClr val="C00000"/>
                </a:solidFill>
              </a:rPr>
              <a:t>Perfectly competitive market:</a:t>
            </a:r>
          </a:p>
          <a:p>
            <a:pPr marL="571500" indent="-514350">
              <a:buFont typeface="+mj-lt"/>
              <a:buAutoNum type="arabicPeriod"/>
            </a:pPr>
            <a:r>
              <a:rPr lang="en-US" altLang="en-US" dirty="0" smtClean="0"/>
              <a:t>Market with many buyers and sellers</a:t>
            </a:r>
          </a:p>
          <a:p>
            <a:pPr marL="571500" indent="-514350">
              <a:buFont typeface="+mj-lt"/>
              <a:buAutoNum type="arabicPeriod"/>
            </a:pPr>
            <a:r>
              <a:rPr lang="en-US" altLang="en-US" dirty="0" smtClean="0"/>
              <a:t>Trading identical products</a:t>
            </a:r>
          </a:p>
          <a:p>
            <a:pPr lvl="1"/>
            <a:r>
              <a:rPr lang="en-US" altLang="en-US" dirty="0" smtClean="0"/>
              <a:t>Because of the first two: each buyer and seller is a price taker (takes the price as given)</a:t>
            </a:r>
          </a:p>
          <a:p>
            <a:pPr marL="571500" indent="-514350">
              <a:buFont typeface="+mj-lt"/>
              <a:buAutoNum type="arabicPeriod"/>
            </a:pPr>
            <a:r>
              <a:rPr lang="en-US" altLang="en-US" dirty="0" smtClean="0"/>
              <a:t>Firms can freely enter or exit the market</a:t>
            </a:r>
          </a:p>
          <a:p>
            <a:pPr lvl="1"/>
            <a:endParaRPr lang="en-US" altLang="en-US" dirty="0" smtClean="0"/>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CA564438-DAC8-4C7F-9B5C-099CF36D0AEA}" type="slidenum">
              <a:rPr lang="en-US" altLang="en-US" sz="1200" smtClean="0">
                <a:solidFill>
                  <a:srgbClr val="002060"/>
                </a:solidFill>
              </a:rPr>
              <a:pPr eaLnBrk="1" hangingPunct="1"/>
              <a:t>4</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331220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wrap="square" anchor="t"/>
          <a:lstStyle/>
          <a:p>
            <a:r>
              <a:rPr lang="en-US" altLang="en-US" dirty="0" smtClean="0"/>
              <a:t>Revenue </a:t>
            </a:r>
            <a:r>
              <a:rPr lang="en-US" altLang="en-US" dirty="0"/>
              <a:t>of a Competitive Firm</a:t>
            </a:r>
            <a:endParaRPr lang="en-US" altLang="en-US" dirty="0" smtClean="0"/>
          </a:p>
        </p:txBody>
      </p:sp>
      <p:sp>
        <p:nvSpPr>
          <p:cNvPr id="11267" name="Content Placeholder 2"/>
          <p:cNvSpPr>
            <a:spLocks noGrp="1"/>
          </p:cNvSpPr>
          <p:nvPr>
            <p:ph idx="1"/>
          </p:nvPr>
        </p:nvSpPr>
        <p:spPr/>
        <p:txBody>
          <a:bodyPr/>
          <a:lstStyle/>
          <a:p>
            <a:r>
              <a:rPr lang="en-US" altLang="en-US" dirty="0" smtClean="0"/>
              <a:t>Total revenue, TR = P </a:t>
            </a:r>
            <a:r>
              <a:rPr lang="en-US" altLang="en-US" dirty="0" smtClean="0">
                <a:cs typeface="Arial" charset="0"/>
              </a:rPr>
              <a:t>ˣ </a:t>
            </a:r>
            <a:r>
              <a:rPr lang="en-US" altLang="en-US" dirty="0" smtClean="0"/>
              <a:t>Q</a:t>
            </a:r>
          </a:p>
          <a:p>
            <a:r>
              <a:rPr lang="en-US" altLang="en-US" dirty="0"/>
              <a:t>Average revenue, AR = TR / Q</a:t>
            </a:r>
          </a:p>
          <a:p>
            <a:r>
              <a:rPr lang="en-US" altLang="en-US" dirty="0" smtClean="0"/>
              <a:t>Marginal </a:t>
            </a:r>
            <a:r>
              <a:rPr lang="en-US" altLang="en-US" dirty="0"/>
              <a:t>revenue, MR = ∆TR / ∆Q</a:t>
            </a:r>
          </a:p>
          <a:p>
            <a:pPr lvl="1"/>
            <a:r>
              <a:rPr lang="en-US" altLang="en-US" dirty="0"/>
              <a:t>Change in </a:t>
            </a:r>
            <a:r>
              <a:rPr lang="en-US" altLang="en-US" dirty="0" smtClean="0"/>
              <a:t>TR </a:t>
            </a:r>
            <a:r>
              <a:rPr lang="en-US" altLang="en-US" dirty="0"/>
              <a:t>from an additional unit sold</a:t>
            </a:r>
          </a:p>
          <a:p>
            <a:r>
              <a:rPr lang="en-US" altLang="en-US" dirty="0"/>
              <a:t>For competitive firms</a:t>
            </a:r>
          </a:p>
          <a:p>
            <a:pPr lvl="1"/>
            <a:r>
              <a:rPr lang="en-US" altLang="en-US" dirty="0"/>
              <a:t>AR = P</a:t>
            </a:r>
          </a:p>
          <a:p>
            <a:pPr lvl="1"/>
            <a:r>
              <a:rPr lang="en-US" altLang="en-US" dirty="0"/>
              <a:t>MR = P</a:t>
            </a:r>
          </a:p>
          <a:p>
            <a:endParaRPr lang="en-US" altLang="en-US" dirty="0" smtClean="0"/>
          </a:p>
        </p:txBody>
      </p:sp>
      <p:sp>
        <p:nvSpPr>
          <p:cNvPr id="112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E8514C36-F789-42EA-A465-21F80A17B2A4}" type="slidenum">
              <a:rPr lang="en-US" altLang="en-US" sz="1200" smtClean="0">
                <a:solidFill>
                  <a:srgbClr val="002060"/>
                </a:solidFill>
              </a:rPr>
              <a:pPr eaLnBrk="1" hangingPunct="1"/>
              <a:t>5</a:t>
            </a:fld>
            <a:endParaRPr lang="en-US" altLang="en-US" sz="1200" smtClean="0">
              <a:solidFill>
                <a:srgbClr val="002060"/>
              </a:solidFill>
            </a:endParaRPr>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74567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rgbClr val="AE1221"/>
                </a:solidFill>
              </a:rPr>
              <a:t>Calculating </a:t>
            </a:r>
            <a:r>
              <a:rPr lang="en-US" dirty="0">
                <a:solidFill>
                  <a:srgbClr val="AE1221"/>
                </a:solidFill>
              </a:rPr>
              <a:t>TR, AR, MR</a:t>
            </a:r>
            <a:endParaRPr lang="en-US" dirty="0"/>
          </a:p>
        </p:txBody>
      </p:sp>
      <p:sp>
        <p:nvSpPr>
          <p:cNvPr id="3" name="Content Placeholder 2"/>
          <p:cNvSpPr>
            <a:spLocks noGrp="1"/>
          </p:cNvSpPr>
          <p:nvPr>
            <p:ph idx="1"/>
          </p:nvPr>
        </p:nvSpPr>
        <p:spPr>
          <a:xfrm>
            <a:off x="347241" y="762000"/>
            <a:ext cx="8518947" cy="990601"/>
          </a:xfrm>
        </p:spPr>
        <p:txBody>
          <a:bodyPr/>
          <a:lstStyle/>
          <a:p>
            <a:pPr marL="0" indent="0">
              <a:buNone/>
            </a:pPr>
            <a:r>
              <a:rPr lang="en-US" dirty="0">
                <a:solidFill>
                  <a:schemeClr val="accent6">
                    <a:lumMod val="50000"/>
                  </a:schemeClr>
                </a:solidFill>
              </a:rPr>
              <a:t>Fill in the empty spaces of the table</a:t>
            </a:r>
            <a:r>
              <a:rPr lang="en-US" dirty="0" smtClean="0">
                <a:solidFill>
                  <a:schemeClr val="accent6">
                    <a:lumMod val="50000"/>
                  </a:schemeClr>
                </a:solidFill>
              </a:rPr>
              <a:t>.</a:t>
            </a:r>
            <a:endParaRPr lang="en-US"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p:nvPr/>
        </p:nvGrpSpPr>
        <p:grpSpPr>
          <a:xfrm>
            <a:off x="1066800" y="1350963"/>
            <a:ext cx="7302500" cy="4821237"/>
            <a:chOff x="1103313" y="1677988"/>
            <a:chExt cx="7302500" cy="4821237"/>
          </a:xfrm>
        </p:grpSpPr>
        <p:sp>
          <p:nvSpPr>
            <p:cNvPr id="7" name="Rectangle 69"/>
            <p:cNvSpPr>
              <a:spLocks noChangeArrowheads="1"/>
            </p:cNvSpPr>
            <p:nvPr/>
          </p:nvSpPr>
          <p:spPr bwMode="auto">
            <a:xfrm>
              <a:off x="1108075" y="1687513"/>
              <a:ext cx="7280275" cy="4808537"/>
            </a:xfrm>
            <a:prstGeom prst="rect">
              <a:avLst/>
            </a:prstGeom>
            <a:solidFill>
              <a:schemeClr val="bg1"/>
            </a:solidFill>
            <a:ln w="9525">
              <a:solidFill>
                <a:schemeClr val="tx1"/>
              </a:solidFill>
              <a:miter lim="800000"/>
              <a:headEnd/>
              <a:tailEnd/>
            </a:ln>
          </p:spPr>
          <p:txBody>
            <a:bodyPr wrap="none" anchor="ctr"/>
            <a:lstStyle/>
            <a:p>
              <a:endParaRPr lang="en-US">
                <a:latin typeface="Arial"/>
                <a:cs typeface="Arial"/>
              </a:endParaRPr>
            </a:p>
          </p:txBody>
        </p:sp>
        <p:sp>
          <p:nvSpPr>
            <p:cNvPr id="8" name="Rectangle 10"/>
            <p:cNvSpPr>
              <a:spLocks noChangeArrowheads="1"/>
            </p:cNvSpPr>
            <p:nvPr/>
          </p:nvSpPr>
          <p:spPr bwMode="auto">
            <a:xfrm>
              <a:off x="3079750" y="5862638"/>
              <a:ext cx="1874838"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$50</a:t>
              </a:r>
            </a:p>
          </p:txBody>
        </p:sp>
        <p:sp>
          <p:nvSpPr>
            <p:cNvPr id="9" name="Rectangle 11"/>
            <p:cNvSpPr>
              <a:spLocks noChangeArrowheads="1"/>
            </p:cNvSpPr>
            <p:nvPr/>
          </p:nvSpPr>
          <p:spPr bwMode="auto">
            <a:xfrm>
              <a:off x="2047875" y="5862638"/>
              <a:ext cx="1031875"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0" name="Rectangle 12"/>
            <p:cNvSpPr>
              <a:spLocks noChangeArrowheads="1"/>
            </p:cNvSpPr>
            <p:nvPr/>
          </p:nvSpPr>
          <p:spPr bwMode="auto">
            <a:xfrm>
              <a:off x="1103313" y="5862638"/>
              <a:ext cx="944562"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11" name="Rectangle 15"/>
            <p:cNvSpPr>
              <a:spLocks noChangeArrowheads="1"/>
            </p:cNvSpPr>
            <p:nvPr/>
          </p:nvSpPr>
          <p:spPr bwMode="auto">
            <a:xfrm>
              <a:off x="3079750" y="5224463"/>
              <a:ext cx="1874838"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$40</a:t>
              </a:r>
            </a:p>
          </p:txBody>
        </p:sp>
        <p:sp>
          <p:nvSpPr>
            <p:cNvPr id="12" name="Rectangle 16"/>
            <p:cNvSpPr>
              <a:spLocks noChangeArrowheads="1"/>
            </p:cNvSpPr>
            <p:nvPr/>
          </p:nvSpPr>
          <p:spPr bwMode="auto">
            <a:xfrm>
              <a:off x="2047875" y="5224463"/>
              <a:ext cx="1031875"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3" name="Rectangle 17"/>
            <p:cNvSpPr>
              <a:spLocks noChangeArrowheads="1"/>
            </p:cNvSpPr>
            <p:nvPr/>
          </p:nvSpPr>
          <p:spPr bwMode="auto">
            <a:xfrm>
              <a:off x="1103313" y="5224463"/>
              <a:ext cx="944562"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14" name="Rectangle 21"/>
            <p:cNvSpPr>
              <a:spLocks noChangeArrowheads="1"/>
            </p:cNvSpPr>
            <p:nvPr/>
          </p:nvSpPr>
          <p:spPr bwMode="auto">
            <a:xfrm>
              <a:off x="2047875" y="4589463"/>
              <a:ext cx="1031875" cy="6350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5" name="Rectangle 22"/>
            <p:cNvSpPr>
              <a:spLocks noChangeArrowheads="1"/>
            </p:cNvSpPr>
            <p:nvPr/>
          </p:nvSpPr>
          <p:spPr bwMode="auto">
            <a:xfrm>
              <a:off x="1103313" y="4589463"/>
              <a:ext cx="944562" cy="6350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16" name="Rectangle 26"/>
            <p:cNvSpPr>
              <a:spLocks noChangeArrowheads="1"/>
            </p:cNvSpPr>
            <p:nvPr/>
          </p:nvSpPr>
          <p:spPr bwMode="auto">
            <a:xfrm>
              <a:off x="2047875" y="3949700"/>
              <a:ext cx="1031875" cy="63976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7" name="Rectangle 27"/>
            <p:cNvSpPr>
              <a:spLocks noChangeArrowheads="1"/>
            </p:cNvSpPr>
            <p:nvPr/>
          </p:nvSpPr>
          <p:spPr bwMode="auto">
            <a:xfrm>
              <a:off x="1103313" y="3949700"/>
              <a:ext cx="944562" cy="63976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18" name="Rectangle 29"/>
            <p:cNvSpPr>
              <a:spLocks noChangeArrowheads="1"/>
            </p:cNvSpPr>
            <p:nvPr/>
          </p:nvSpPr>
          <p:spPr bwMode="auto">
            <a:xfrm>
              <a:off x="4954588" y="3313113"/>
              <a:ext cx="1611312"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9" name="Rectangle 31"/>
            <p:cNvSpPr>
              <a:spLocks noChangeArrowheads="1"/>
            </p:cNvSpPr>
            <p:nvPr/>
          </p:nvSpPr>
          <p:spPr bwMode="auto">
            <a:xfrm>
              <a:off x="2047875" y="3313113"/>
              <a:ext cx="1031875"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20" name="Rectangle 32"/>
            <p:cNvSpPr>
              <a:spLocks noChangeArrowheads="1"/>
            </p:cNvSpPr>
            <p:nvPr/>
          </p:nvSpPr>
          <p:spPr bwMode="auto">
            <a:xfrm>
              <a:off x="1103313" y="3313113"/>
              <a:ext cx="944562"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21" name="Rectangle 33"/>
            <p:cNvSpPr>
              <a:spLocks noChangeArrowheads="1"/>
            </p:cNvSpPr>
            <p:nvPr/>
          </p:nvSpPr>
          <p:spPr bwMode="auto">
            <a:xfrm>
              <a:off x="6565900" y="2674938"/>
              <a:ext cx="1839913"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22" name="Rectangle 34"/>
            <p:cNvSpPr>
              <a:spLocks noChangeArrowheads="1"/>
            </p:cNvSpPr>
            <p:nvPr/>
          </p:nvSpPr>
          <p:spPr bwMode="auto">
            <a:xfrm>
              <a:off x="4954588" y="2674938"/>
              <a:ext cx="1611312"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n/a</a:t>
              </a:r>
            </a:p>
          </p:txBody>
        </p:sp>
        <p:sp>
          <p:nvSpPr>
            <p:cNvPr id="23" name="Rectangle 36"/>
            <p:cNvSpPr>
              <a:spLocks noChangeArrowheads="1"/>
            </p:cNvSpPr>
            <p:nvPr/>
          </p:nvSpPr>
          <p:spPr bwMode="auto">
            <a:xfrm>
              <a:off x="2047875" y="2674938"/>
              <a:ext cx="1031875"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24" name="Rectangle 37"/>
            <p:cNvSpPr>
              <a:spLocks noChangeArrowheads="1"/>
            </p:cNvSpPr>
            <p:nvPr/>
          </p:nvSpPr>
          <p:spPr bwMode="auto">
            <a:xfrm>
              <a:off x="1103313" y="2674938"/>
              <a:ext cx="944562"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25" name="Rectangle 38"/>
            <p:cNvSpPr>
              <a:spLocks noChangeArrowheads="1"/>
            </p:cNvSpPr>
            <p:nvPr/>
          </p:nvSpPr>
          <p:spPr bwMode="auto">
            <a:xfrm>
              <a:off x="6565900" y="1677988"/>
              <a:ext cx="1839913" cy="996950"/>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endParaRPr lang="en-US" sz="2400" i="1">
                <a:solidFill>
                  <a:schemeClr val="bg1"/>
                </a:solidFill>
                <a:latin typeface="Arial"/>
                <a:cs typeface="Arial"/>
              </a:endParaRPr>
            </a:p>
          </p:txBody>
        </p:sp>
        <p:sp>
          <p:nvSpPr>
            <p:cNvPr id="26" name="Rectangle 39"/>
            <p:cNvSpPr>
              <a:spLocks noChangeArrowheads="1"/>
            </p:cNvSpPr>
            <p:nvPr/>
          </p:nvSpPr>
          <p:spPr bwMode="auto">
            <a:xfrm>
              <a:off x="4954588" y="1677988"/>
              <a:ext cx="1611312" cy="996950"/>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endParaRPr lang="en-US" sz="2400" b="1">
                <a:latin typeface="Arial"/>
                <a:cs typeface="Arial"/>
              </a:endParaRPr>
            </a:p>
          </p:txBody>
        </p:sp>
        <p:sp>
          <p:nvSpPr>
            <p:cNvPr id="27" name="Rectangle 40"/>
            <p:cNvSpPr>
              <a:spLocks noChangeArrowheads="1"/>
            </p:cNvSpPr>
            <p:nvPr/>
          </p:nvSpPr>
          <p:spPr bwMode="auto">
            <a:xfrm>
              <a:off x="3079750" y="1677988"/>
              <a:ext cx="1874838" cy="996950"/>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i="1">
                  <a:latin typeface="Arial"/>
                  <a:cs typeface="Arial"/>
                </a:rPr>
                <a:t>TR</a:t>
              </a:r>
            </a:p>
          </p:txBody>
        </p:sp>
        <p:sp>
          <p:nvSpPr>
            <p:cNvPr id="28" name="Rectangle 41"/>
            <p:cNvSpPr>
              <a:spLocks noChangeArrowheads="1"/>
            </p:cNvSpPr>
            <p:nvPr/>
          </p:nvSpPr>
          <p:spPr bwMode="auto">
            <a:xfrm>
              <a:off x="2047875" y="1677988"/>
              <a:ext cx="1031875" cy="99695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b="1" i="1">
                  <a:latin typeface="Arial"/>
                  <a:cs typeface="Arial"/>
                </a:rPr>
                <a:t>P</a:t>
              </a:r>
            </a:p>
          </p:txBody>
        </p:sp>
        <p:sp>
          <p:nvSpPr>
            <p:cNvPr id="29" name="Rectangle 42"/>
            <p:cNvSpPr>
              <a:spLocks noChangeArrowheads="1"/>
            </p:cNvSpPr>
            <p:nvPr/>
          </p:nvSpPr>
          <p:spPr bwMode="auto">
            <a:xfrm>
              <a:off x="1103313" y="1677988"/>
              <a:ext cx="944562" cy="99695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b="1" i="1">
                  <a:latin typeface="Arial"/>
                  <a:cs typeface="Arial"/>
                </a:rPr>
                <a:t>Q</a:t>
              </a:r>
            </a:p>
          </p:txBody>
        </p:sp>
        <p:sp>
          <p:nvSpPr>
            <p:cNvPr id="30" name="Line 43"/>
            <p:cNvSpPr>
              <a:spLocks noChangeShapeType="1"/>
            </p:cNvSpPr>
            <p:nvPr/>
          </p:nvSpPr>
          <p:spPr bwMode="auto">
            <a:xfrm>
              <a:off x="1103313" y="1677988"/>
              <a:ext cx="7302500" cy="0"/>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31" name="Line 44"/>
            <p:cNvSpPr>
              <a:spLocks noChangeShapeType="1"/>
            </p:cNvSpPr>
            <p:nvPr/>
          </p:nvSpPr>
          <p:spPr bwMode="auto">
            <a:xfrm>
              <a:off x="1103313" y="2674938"/>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32" name="Line 45"/>
            <p:cNvSpPr>
              <a:spLocks noChangeShapeType="1"/>
            </p:cNvSpPr>
            <p:nvPr/>
          </p:nvSpPr>
          <p:spPr bwMode="auto">
            <a:xfrm>
              <a:off x="1103313" y="3313113"/>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33" name="Line 46"/>
            <p:cNvSpPr>
              <a:spLocks noChangeShapeType="1"/>
            </p:cNvSpPr>
            <p:nvPr/>
          </p:nvSpPr>
          <p:spPr bwMode="auto">
            <a:xfrm>
              <a:off x="1103313" y="3949700"/>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34" name="Line 47"/>
            <p:cNvSpPr>
              <a:spLocks noChangeShapeType="1"/>
            </p:cNvSpPr>
            <p:nvPr/>
          </p:nvSpPr>
          <p:spPr bwMode="auto">
            <a:xfrm>
              <a:off x="1103313" y="4589463"/>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35" name="Line 48"/>
            <p:cNvSpPr>
              <a:spLocks noChangeShapeType="1"/>
            </p:cNvSpPr>
            <p:nvPr/>
          </p:nvSpPr>
          <p:spPr bwMode="auto">
            <a:xfrm>
              <a:off x="1103313" y="5224463"/>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36" name="Line 49"/>
            <p:cNvSpPr>
              <a:spLocks noChangeShapeType="1"/>
            </p:cNvSpPr>
            <p:nvPr/>
          </p:nvSpPr>
          <p:spPr bwMode="auto">
            <a:xfrm>
              <a:off x="1103313" y="5862638"/>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37" name="Line 50"/>
            <p:cNvSpPr>
              <a:spLocks noChangeShapeType="1"/>
            </p:cNvSpPr>
            <p:nvPr/>
          </p:nvSpPr>
          <p:spPr bwMode="auto">
            <a:xfrm>
              <a:off x="1103313" y="6499225"/>
              <a:ext cx="7302500" cy="0"/>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38" name="Line 51"/>
            <p:cNvSpPr>
              <a:spLocks noChangeShapeType="1"/>
            </p:cNvSpPr>
            <p:nvPr/>
          </p:nvSpPr>
          <p:spPr bwMode="auto">
            <a:xfrm>
              <a:off x="1103313" y="1677988"/>
              <a:ext cx="0" cy="4821237"/>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39" name="Line 52"/>
            <p:cNvSpPr>
              <a:spLocks noChangeShapeType="1"/>
            </p:cNvSpPr>
            <p:nvPr/>
          </p:nvSpPr>
          <p:spPr bwMode="auto">
            <a:xfrm>
              <a:off x="2047875" y="1677988"/>
              <a:ext cx="0" cy="4821237"/>
            </a:xfrm>
            <a:prstGeom prst="line">
              <a:avLst/>
            </a:prstGeom>
            <a:noFill/>
            <a:ln w="9525">
              <a:solidFill>
                <a:schemeClr val="tx1"/>
              </a:solidFill>
              <a:round/>
              <a:headEnd/>
              <a:tailEnd/>
            </a:ln>
          </p:spPr>
          <p:txBody>
            <a:bodyPr/>
            <a:lstStyle/>
            <a:p>
              <a:endParaRPr lang="en-US">
                <a:latin typeface="Arial"/>
                <a:cs typeface="Arial"/>
              </a:endParaRPr>
            </a:p>
          </p:txBody>
        </p:sp>
        <p:sp>
          <p:nvSpPr>
            <p:cNvPr id="40" name="Line 53"/>
            <p:cNvSpPr>
              <a:spLocks noChangeShapeType="1"/>
            </p:cNvSpPr>
            <p:nvPr/>
          </p:nvSpPr>
          <p:spPr bwMode="auto">
            <a:xfrm>
              <a:off x="3079750" y="1677988"/>
              <a:ext cx="0" cy="4821237"/>
            </a:xfrm>
            <a:prstGeom prst="line">
              <a:avLst/>
            </a:prstGeom>
            <a:noFill/>
            <a:ln w="9525">
              <a:solidFill>
                <a:schemeClr val="tx1"/>
              </a:solidFill>
              <a:round/>
              <a:headEnd/>
              <a:tailEnd/>
            </a:ln>
          </p:spPr>
          <p:txBody>
            <a:bodyPr/>
            <a:lstStyle/>
            <a:p>
              <a:endParaRPr lang="en-US">
                <a:latin typeface="Arial"/>
                <a:cs typeface="Arial"/>
              </a:endParaRPr>
            </a:p>
          </p:txBody>
        </p:sp>
        <p:sp>
          <p:nvSpPr>
            <p:cNvPr id="41" name="Line 54"/>
            <p:cNvSpPr>
              <a:spLocks noChangeShapeType="1"/>
            </p:cNvSpPr>
            <p:nvPr/>
          </p:nvSpPr>
          <p:spPr bwMode="auto">
            <a:xfrm>
              <a:off x="4954588" y="1677988"/>
              <a:ext cx="0" cy="4821237"/>
            </a:xfrm>
            <a:prstGeom prst="line">
              <a:avLst/>
            </a:prstGeom>
            <a:noFill/>
            <a:ln w="9525">
              <a:solidFill>
                <a:schemeClr val="tx1"/>
              </a:solidFill>
              <a:round/>
              <a:headEnd/>
              <a:tailEnd/>
            </a:ln>
          </p:spPr>
          <p:txBody>
            <a:bodyPr/>
            <a:lstStyle/>
            <a:p>
              <a:endParaRPr lang="en-US">
                <a:latin typeface="Arial"/>
                <a:cs typeface="Arial"/>
              </a:endParaRPr>
            </a:p>
          </p:txBody>
        </p:sp>
        <p:sp>
          <p:nvSpPr>
            <p:cNvPr id="42" name="Line 55"/>
            <p:cNvSpPr>
              <a:spLocks noChangeShapeType="1"/>
            </p:cNvSpPr>
            <p:nvPr/>
          </p:nvSpPr>
          <p:spPr bwMode="auto">
            <a:xfrm>
              <a:off x="6565900" y="1677988"/>
              <a:ext cx="0" cy="4821237"/>
            </a:xfrm>
            <a:prstGeom prst="line">
              <a:avLst/>
            </a:prstGeom>
            <a:noFill/>
            <a:ln w="9525">
              <a:solidFill>
                <a:schemeClr val="tx1"/>
              </a:solidFill>
              <a:round/>
              <a:headEnd/>
              <a:tailEnd/>
            </a:ln>
          </p:spPr>
          <p:txBody>
            <a:bodyPr/>
            <a:lstStyle/>
            <a:p>
              <a:endParaRPr lang="en-US">
                <a:latin typeface="Arial"/>
                <a:cs typeface="Arial"/>
              </a:endParaRPr>
            </a:p>
          </p:txBody>
        </p:sp>
        <p:sp>
          <p:nvSpPr>
            <p:cNvPr id="43" name="Rectangle 62"/>
            <p:cNvSpPr>
              <a:spLocks noChangeArrowheads="1"/>
            </p:cNvSpPr>
            <p:nvPr/>
          </p:nvSpPr>
          <p:spPr bwMode="auto">
            <a:xfrm>
              <a:off x="7165975" y="1958975"/>
              <a:ext cx="739479" cy="461665"/>
            </a:xfrm>
            <a:prstGeom prst="rect">
              <a:avLst/>
            </a:prstGeom>
            <a:noFill/>
            <a:ln w="9525">
              <a:noFill/>
              <a:miter lim="800000"/>
              <a:headEnd/>
              <a:tailEnd/>
            </a:ln>
          </p:spPr>
          <p:txBody>
            <a:bodyPr wrap="none">
              <a:spAutoFit/>
            </a:bodyPr>
            <a:lstStyle/>
            <a:p>
              <a:r>
                <a:rPr lang="en-US" sz="2400" i="1">
                  <a:latin typeface="Arial"/>
                  <a:cs typeface="Arial"/>
                </a:rPr>
                <a:t>MR</a:t>
              </a:r>
            </a:p>
          </p:txBody>
        </p:sp>
        <p:sp>
          <p:nvSpPr>
            <p:cNvPr id="44" name="Rectangle 68"/>
            <p:cNvSpPr>
              <a:spLocks noChangeArrowheads="1"/>
            </p:cNvSpPr>
            <p:nvPr/>
          </p:nvSpPr>
          <p:spPr bwMode="auto">
            <a:xfrm>
              <a:off x="5456238" y="1958975"/>
              <a:ext cx="688384" cy="461665"/>
            </a:xfrm>
            <a:prstGeom prst="rect">
              <a:avLst/>
            </a:prstGeom>
            <a:noFill/>
            <a:ln w="9525">
              <a:noFill/>
              <a:miter lim="800000"/>
              <a:headEnd/>
              <a:tailEnd/>
            </a:ln>
          </p:spPr>
          <p:txBody>
            <a:bodyPr wrap="none">
              <a:spAutoFit/>
            </a:bodyPr>
            <a:lstStyle/>
            <a:p>
              <a:r>
                <a:rPr lang="en-US" sz="2400" i="1">
                  <a:latin typeface="Arial"/>
                  <a:cs typeface="Arial"/>
                </a:rPr>
                <a:t>AR</a:t>
              </a:r>
            </a:p>
          </p:txBody>
        </p:sp>
        <p:sp>
          <p:nvSpPr>
            <p:cNvPr id="45" name="Rectangle 8"/>
            <p:cNvSpPr>
              <a:spLocks noChangeArrowheads="1"/>
            </p:cNvSpPr>
            <p:nvPr/>
          </p:nvSpPr>
          <p:spPr bwMode="auto">
            <a:xfrm>
              <a:off x="6565900" y="5518150"/>
              <a:ext cx="1839913" cy="636588"/>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grpSp>
          <p:nvGrpSpPr>
            <p:cNvPr id="46" name="Group 72"/>
            <p:cNvGrpSpPr>
              <a:grpSpLocks/>
            </p:cNvGrpSpPr>
            <p:nvPr/>
          </p:nvGrpSpPr>
          <p:grpSpPr bwMode="auto">
            <a:xfrm>
              <a:off x="6565900" y="2968625"/>
              <a:ext cx="1839913" cy="2549525"/>
              <a:chOff x="4171" y="1765"/>
              <a:chExt cx="1159" cy="1606"/>
            </a:xfrm>
          </p:grpSpPr>
          <p:sp>
            <p:nvSpPr>
              <p:cNvPr id="50" name="Rectangle 13"/>
              <p:cNvSpPr>
                <a:spLocks noChangeArrowheads="1"/>
              </p:cNvSpPr>
              <p:nvPr/>
            </p:nvSpPr>
            <p:spPr bwMode="auto">
              <a:xfrm>
                <a:off x="4171" y="2969"/>
                <a:ext cx="1159" cy="402"/>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51" name="Rectangle 18"/>
              <p:cNvSpPr>
                <a:spLocks noChangeArrowheads="1"/>
              </p:cNvSpPr>
              <p:nvPr/>
            </p:nvSpPr>
            <p:spPr bwMode="auto">
              <a:xfrm>
                <a:off x="4171" y="2569"/>
                <a:ext cx="1159" cy="400"/>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52" name="Rectangle 23"/>
              <p:cNvSpPr>
                <a:spLocks noChangeArrowheads="1"/>
              </p:cNvSpPr>
              <p:nvPr/>
            </p:nvSpPr>
            <p:spPr bwMode="auto">
              <a:xfrm>
                <a:off x="4171" y="2166"/>
                <a:ext cx="1159" cy="403"/>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53" name="Rectangle 28"/>
              <p:cNvSpPr>
                <a:spLocks noChangeArrowheads="1"/>
              </p:cNvSpPr>
              <p:nvPr/>
            </p:nvSpPr>
            <p:spPr bwMode="auto">
              <a:xfrm>
                <a:off x="4171" y="1765"/>
                <a:ext cx="1159" cy="401"/>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grpSp>
        <p:sp>
          <p:nvSpPr>
            <p:cNvPr id="47" name="Line 56"/>
            <p:cNvSpPr>
              <a:spLocks noChangeShapeType="1"/>
            </p:cNvSpPr>
            <p:nvPr/>
          </p:nvSpPr>
          <p:spPr bwMode="auto">
            <a:xfrm>
              <a:off x="8405813" y="1677988"/>
              <a:ext cx="0" cy="4821237"/>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48" name="Rectangle 70"/>
            <p:cNvSpPr>
              <a:spLocks noChangeArrowheads="1"/>
            </p:cNvSpPr>
            <p:nvPr/>
          </p:nvSpPr>
          <p:spPr bwMode="auto">
            <a:xfrm>
              <a:off x="6572250" y="6161088"/>
              <a:ext cx="1808163" cy="322262"/>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sp>
          <p:nvSpPr>
            <p:cNvPr id="49" name="Rectangle 71"/>
            <p:cNvSpPr>
              <a:spLocks noChangeArrowheads="1"/>
            </p:cNvSpPr>
            <p:nvPr/>
          </p:nvSpPr>
          <p:spPr bwMode="auto">
            <a:xfrm>
              <a:off x="6570663" y="2684463"/>
              <a:ext cx="1804987" cy="276225"/>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24769921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5" name="Rectangle 28"/>
          <p:cNvSpPr>
            <a:spLocks noChangeArrowheads="1"/>
          </p:cNvSpPr>
          <p:nvPr/>
        </p:nvSpPr>
        <p:spPr bwMode="auto">
          <a:xfrm>
            <a:off x="6453187" y="2216150"/>
            <a:ext cx="1839913"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56" name="Rectangle 2"/>
          <p:cNvSpPr>
            <a:spLocks noChangeArrowheads="1"/>
          </p:cNvSpPr>
          <p:nvPr/>
        </p:nvSpPr>
        <p:spPr bwMode="auto">
          <a:xfrm>
            <a:off x="995362" y="1228725"/>
            <a:ext cx="7280275" cy="4808537"/>
          </a:xfrm>
          <a:prstGeom prst="rect">
            <a:avLst/>
          </a:prstGeom>
          <a:solidFill>
            <a:schemeClr val="bg1"/>
          </a:solidFill>
          <a:ln w="9525">
            <a:solidFill>
              <a:schemeClr val="tx1"/>
            </a:solidFill>
            <a:miter lim="800000"/>
            <a:headEnd/>
            <a:tailEnd/>
          </a:ln>
        </p:spPr>
        <p:txBody>
          <a:bodyPr wrap="none" anchor="ctr"/>
          <a:lstStyle/>
          <a:p>
            <a:endParaRPr lang="en-US">
              <a:latin typeface="Arial"/>
              <a:cs typeface="Arial"/>
            </a:endParaRPr>
          </a:p>
        </p:txBody>
      </p:sp>
      <p:sp>
        <p:nvSpPr>
          <p:cNvPr id="57" name="Rectangle 9"/>
          <p:cNvSpPr>
            <a:spLocks noChangeArrowheads="1"/>
          </p:cNvSpPr>
          <p:nvPr/>
        </p:nvSpPr>
        <p:spPr bwMode="auto">
          <a:xfrm>
            <a:off x="2967037" y="5403850"/>
            <a:ext cx="1874838"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$50</a:t>
            </a:r>
          </a:p>
        </p:txBody>
      </p:sp>
      <p:sp>
        <p:nvSpPr>
          <p:cNvPr id="58" name="Rectangle 10"/>
          <p:cNvSpPr>
            <a:spLocks noChangeArrowheads="1"/>
          </p:cNvSpPr>
          <p:nvPr/>
        </p:nvSpPr>
        <p:spPr bwMode="auto">
          <a:xfrm>
            <a:off x="1935162" y="5403850"/>
            <a:ext cx="1031875"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59" name="Rectangle 11"/>
          <p:cNvSpPr>
            <a:spLocks noChangeArrowheads="1"/>
          </p:cNvSpPr>
          <p:nvPr/>
        </p:nvSpPr>
        <p:spPr bwMode="auto">
          <a:xfrm>
            <a:off x="990600" y="5403850"/>
            <a:ext cx="944562"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60" name="Rectangle 13"/>
          <p:cNvSpPr>
            <a:spLocks noChangeArrowheads="1"/>
          </p:cNvSpPr>
          <p:nvPr/>
        </p:nvSpPr>
        <p:spPr bwMode="auto">
          <a:xfrm>
            <a:off x="2967037" y="4765675"/>
            <a:ext cx="1874838"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$40</a:t>
            </a:r>
          </a:p>
        </p:txBody>
      </p:sp>
      <p:sp>
        <p:nvSpPr>
          <p:cNvPr id="61" name="Rectangle 14"/>
          <p:cNvSpPr>
            <a:spLocks noChangeArrowheads="1"/>
          </p:cNvSpPr>
          <p:nvPr/>
        </p:nvSpPr>
        <p:spPr bwMode="auto">
          <a:xfrm>
            <a:off x="1935162" y="4765675"/>
            <a:ext cx="1031875"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62" name="Rectangle 15"/>
          <p:cNvSpPr>
            <a:spLocks noChangeArrowheads="1"/>
          </p:cNvSpPr>
          <p:nvPr/>
        </p:nvSpPr>
        <p:spPr bwMode="auto">
          <a:xfrm>
            <a:off x="990600" y="4765675"/>
            <a:ext cx="944562"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63" name="Rectangle 18"/>
          <p:cNvSpPr>
            <a:spLocks noChangeArrowheads="1"/>
          </p:cNvSpPr>
          <p:nvPr/>
        </p:nvSpPr>
        <p:spPr bwMode="auto">
          <a:xfrm>
            <a:off x="1935162" y="4130675"/>
            <a:ext cx="1031875" cy="6350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64" name="Rectangle 19"/>
          <p:cNvSpPr>
            <a:spLocks noChangeArrowheads="1"/>
          </p:cNvSpPr>
          <p:nvPr/>
        </p:nvSpPr>
        <p:spPr bwMode="auto">
          <a:xfrm>
            <a:off x="990600" y="4130675"/>
            <a:ext cx="944562" cy="6350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3</a:t>
            </a:r>
          </a:p>
        </p:txBody>
      </p:sp>
      <p:grpSp>
        <p:nvGrpSpPr>
          <p:cNvPr id="65" name="Group 72"/>
          <p:cNvGrpSpPr>
            <a:grpSpLocks/>
          </p:cNvGrpSpPr>
          <p:nvPr/>
        </p:nvGrpSpPr>
        <p:grpSpPr bwMode="auto">
          <a:xfrm>
            <a:off x="4841875" y="3490912"/>
            <a:ext cx="1611312" cy="2549525"/>
            <a:chOff x="3156" y="2383"/>
            <a:chExt cx="1015" cy="1606"/>
          </a:xfrm>
        </p:grpSpPr>
        <p:sp>
          <p:nvSpPr>
            <p:cNvPr id="66" name="Rectangle 8"/>
            <p:cNvSpPr>
              <a:spLocks noChangeArrowheads="1"/>
            </p:cNvSpPr>
            <p:nvPr/>
          </p:nvSpPr>
          <p:spPr bwMode="auto">
            <a:xfrm>
              <a:off x="3156" y="3588"/>
              <a:ext cx="1015" cy="401"/>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sp>
          <p:nvSpPr>
            <p:cNvPr id="67" name="Rectangle 12"/>
            <p:cNvSpPr>
              <a:spLocks noChangeArrowheads="1"/>
            </p:cNvSpPr>
            <p:nvPr/>
          </p:nvSpPr>
          <p:spPr bwMode="auto">
            <a:xfrm>
              <a:off x="3156" y="3186"/>
              <a:ext cx="1015" cy="402"/>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sp>
          <p:nvSpPr>
            <p:cNvPr id="68" name="Rectangle 16"/>
            <p:cNvSpPr>
              <a:spLocks noChangeArrowheads="1"/>
            </p:cNvSpPr>
            <p:nvPr/>
          </p:nvSpPr>
          <p:spPr bwMode="auto">
            <a:xfrm>
              <a:off x="3156" y="2786"/>
              <a:ext cx="1015" cy="4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sp>
          <p:nvSpPr>
            <p:cNvPr id="69" name="Rectangle 68"/>
            <p:cNvSpPr>
              <a:spLocks noChangeArrowheads="1"/>
            </p:cNvSpPr>
            <p:nvPr/>
          </p:nvSpPr>
          <p:spPr bwMode="auto">
            <a:xfrm>
              <a:off x="3156" y="2383"/>
              <a:ext cx="1015" cy="40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grpSp>
      <p:sp>
        <p:nvSpPr>
          <p:cNvPr id="70" name="Rectangle 22"/>
          <p:cNvSpPr>
            <a:spLocks noChangeArrowheads="1"/>
          </p:cNvSpPr>
          <p:nvPr/>
        </p:nvSpPr>
        <p:spPr bwMode="auto">
          <a:xfrm>
            <a:off x="1935162" y="3490912"/>
            <a:ext cx="1031875" cy="63976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71" name="Rectangle 23"/>
          <p:cNvSpPr>
            <a:spLocks noChangeArrowheads="1"/>
          </p:cNvSpPr>
          <p:nvPr/>
        </p:nvSpPr>
        <p:spPr bwMode="auto">
          <a:xfrm>
            <a:off x="990600" y="3490912"/>
            <a:ext cx="944562" cy="63976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72" name="Rectangle 24"/>
          <p:cNvSpPr>
            <a:spLocks noChangeArrowheads="1"/>
          </p:cNvSpPr>
          <p:nvPr/>
        </p:nvSpPr>
        <p:spPr bwMode="auto">
          <a:xfrm>
            <a:off x="4841875" y="2854325"/>
            <a:ext cx="1611312"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73" name="Rectangle 26"/>
          <p:cNvSpPr>
            <a:spLocks noChangeArrowheads="1"/>
          </p:cNvSpPr>
          <p:nvPr/>
        </p:nvSpPr>
        <p:spPr bwMode="auto">
          <a:xfrm>
            <a:off x="1935162" y="2854325"/>
            <a:ext cx="1031875"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74" name="Rectangle 27"/>
          <p:cNvSpPr>
            <a:spLocks noChangeArrowheads="1"/>
          </p:cNvSpPr>
          <p:nvPr/>
        </p:nvSpPr>
        <p:spPr bwMode="auto">
          <a:xfrm>
            <a:off x="990600" y="2854325"/>
            <a:ext cx="944562"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75" name="Rectangle 29"/>
          <p:cNvSpPr>
            <a:spLocks noChangeArrowheads="1"/>
          </p:cNvSpPr>
          <p:nvPr/>
        </p:nvSpPr>
        <p:spPr bwMode="auto">
          <a:xfrm>
            <a:off x="4841875" y="2216150"/>
            <a:ext cx="1611312"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n/a</a:t>
            </a:r>
          </a:p>
        </p:txBody>
      </p:sp>
      <p:grpSp>
        <p:nvGrpSpPr>
          <p:cNvPr id="76" name="Group 71"/>
          <p:cNvGrpSpPr>
            <a:grpSpLocks/>
          </p:cNvGrpSpPr>
          <p:nvPr/>
        </p:nvGrpSpPr>
        <p:grpSpPr bwMode="auto">
          <a:xfrm>
            <a:off x="2967037" y="2216150"/>
            <a:ext cx="1874838" cy="2549525"/>
            <a:chOff x="1975" y="1580"/>
            <a:chExt cx="1181" cy="1606"/>
          </a:xfrm>
        </p:grpSpPr>
        <p:sp>
          <p:nvSpPr>
            <p:cNvPr id="77" name="Rectangle 17"/>
            <p:cNvSpPr>
              <a:spLocks noChangeArrowheads="1"/>
            </p:cNvSpPr>
            <p:nvPr/>
          </p:nvSpPr>
          <p:spPr bwMode="auto">
            <a:xfrm>
              <a:off x="1975" y="2786"/>
              <a:ext cx="1181" cy="4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$30</a:t>
              </a:r>
            </a:p>
          </p:txBody>
        </p:sp>
        <p:sp>
          <p:nvSpPr>
            <p:cNvPr id="78" name="Rectangle 21"/>
            <p:cNvSpPr>
              <a:spLocks noChangeArrowheads="1"/>
            </p:cNvSpPr>
            <p:nvPr/>
          </p:nvSpPr>
          <p:spPr bwMode="auto">
            <a:xfrm>
              <a:off x="1975" y="2383"/>
              <a:ext cx="1181" cy="40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$20</a:t>
              </a:r>
            </a:p>
          </p:txBody>
        </p:sp>
        <p:sp>
          <p:nvSpPr>
            <p:cNvPr id="79" name="Rectangle 25"/>
            <p:cNvSpPr>
              <a:spLocks noChangeArrowheads="1"/>
            </p:cNvSpPr>
            <p:nvPr/>
          </p:nvSpPr>
          <p:spPr bwMode="auto">
            <a:xfrm>
              <a:off x="1975" y="1982"/>
              <a:ext cx="1181" cy="401"/>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sp>
          <p:nvSpPr>
            <p:cNvPr id="80" name="Rectangle 30"/>
            <p:cNvSpPr>
              <a:spLocks noChangeArrowheads="1"/>
            </p:cNvSpPr>
            <p:nvPr/>
          </p:nvSpPr>
          <p:spPr bwMode="auto">
            <a:xfrm>
              <a:off x="1975" y="1580"/>
              <a:ext cx="1181" cy="402"/>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$0</a:t>
              </a:r>
            </a:p>
          </p:txBody>
        </p:sp>
      </p:grpSp>
      <p:sp>
        <p:nvSpPr>
          <p:cNvPr id="81" name="Rectangle 31"/>
          <p:cNvSpPr>
            <a:spLocks noChangeArrowheads="1"/>
          </p:cNvSpPr>
          <p:nvPr/>
        </p:nvSpPr>
        <p:spPr bwMode="auto">
          <a:xfrm>
            <a:off x="1935162" y="2216150"/>
            <a:ext cx="1031875"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82" name="Rectangle 32"/>
          <p:cNvSpPr>
            <a:spLocks noChangeArrowheads="1"/>
          </p:cNvSpPr>
          <p:nvPr/>
        </p:nvSpPr>
        <p:spPr bwMode="auto">
          <a:xfrm>
            <a:off x="990600" y="2216150"/>
            <a:ext cx="944562"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83" name="Rectangle 33"/>
          <p:cNvSpPr>
            <a:spLocks noChangeArrowheads="1"/>
          </p:cNvSpPr>
          <p:nvPr/>
        </p:nvSpPr>
        <p:spPr bwMode="auto">
          <a:xfrm>
            <a:off x="6453187" y="1219200"/>
            <a:ext cx="1839913" cy="996950"/>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endParaRPr lang="en-US" sz="2400">
              <a:solidFill>
                <a:schemeClr val="bg1"/>
              </a:solidFill>
              <a:latin typeface="Arial"/>
              <a:cs typeface="Arial"/>
            </a:endParaRPr>
          </a:p>
        </p:txBody>
      </p:sp>
      <p:sp>
        <p:nvSpPr>
          <p:cNvPr id="84" name="Rectangle 34"/>
          <p:cNvSpPr>
            <a:spLocks noChangeArrowheads="1"/>
          </p:cNvSpPr>
          <p:nvPr/>
        </p:nvSpPr>
        <p:spPr bwMode="auto">
          <a:xfrm>
            <a:off x="4841875" y="1219200"/>
            <a:ext cx="1611312" cy="996950"/>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endParaRPr lang="en-US" sz="2400" b="1">
              <a:latin typeface="Arial"/>
              <a:cs typeface="Arial"/>
            </a:endParaRPr>
          </a:p>
        </p:txBody>
      </p:sp>
      <p:sp>
        <p:nvSpPr>
          <p:cNvPr id="85" name="Rectangle 35"/>
          <p:cNvSpPr>
            <a:spLocks noChangeArrowheads="1"/>
          </p:cNvSpPr>
          <p:nvPr/>
        </p:nvSpPr>
        <p:spPr bwMode="auto">
          <a:xfrm>
            <a:off x="2967037" y="1219200"/>
            <a:ext cx="1874838" cy="996950"/>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i="1">
                <a:latin typeface="Arial"/>
                <a:cs typeface="Arial"/>
              </a:rPr>
              <a:t>TR</a:t>
            </a:r>
            <a:r>
              <a:rPr lang="en-US" sz="2400" b="1">
                <a:latin typeface="Arial"/>
                <a:cs typeface="Arial"/>
              </a:rPr>
              <a:t> </a:t>
            </a:r>
            <a:r>
              <a:rPr lang="en-US" sz="2400">
                <a:latin typeface="Arial"/>
                <a:cs typeface="Arial"/>
              </a:rPr>
              <a:t>= </a:t>
            </a:r>
            <a:r>
              <a:rPr lang="en-US" sz="2400" b="1" i="1">
                <a:latin typeface="Arial"/>
                <a:cs typeface="Arial"/>
              </a:rPr>
              <a:t>P</a:t>
            </a:r>
            <a:r>
              <a:rPr lang="en-US" sz="2400">
                <a:latin typeface="Arial"/>
                <a:cs typeface="Arial"/>
              </a:rPr>
              <a:t> x </a:t>
            </a:r>
            <a:r>
              <a:rPr lang="en-US" sz="2400" b="1" i="1">
                <a:latin typeface="Arial"/>
                <a:cs typeface="Arial"/>
              </a:rPr>
              <a:t>Q</a:t>
            </a:r>
          </a:p>
        </p:txBody>
      </p:sp>
      <p:sp>
        <p:nvSpPr>
          <p:cNvPr id="86" name="Rectangle 36"/>
          <p:cNvSpPr>
            <a:spLocks noChangeArrowheads="1"/>
          </p:cNvSpPr>
          <p:nvPr/>
        </p:nvSpPr>
        <p:spPr bwMode="auto">
          <a:xfrm>
            <a:off x="1935162" y="1219200"/>
            <a:ext cx="1031875" cy="99695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b="1" i="1">
                <a:latin typeface="Arial"/>
                <a:cs typeface="Arial"/>
              </a:rPr>
              <a:t>P</a:t>
            </a:r>
          </a:p>
        </p:txBody>
      </p:sp>
      <p:sp>
        <p:nvSpPr>
          <p:cNvPr id="87" name="Rectangle 37"/>
          <p:cNvSpPr>
            <a:spLocks noChangeArrowheads="1"/>
          </p:cNvSpPr>
          <p:nvPr/>
        </p:nvSpPr>
        <p:spPr bwMode="auto">
          <a:xfrm>
            <a:off x="990600" y="1219200"/>
            <a:ext cx="944562" cy="99695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b="1" i="1">
                <a:latin typeface="Arial"/>
                <a:cs typeface="Arial"/>
              </a:rPr>
              <a:t>Q</a:t>
            </a:r>
          </a:p>
        </p:txBody>
      </p:sp>
      <p:sp>
        <p:nvSpPr>
          <p:cNvPr id="88" name="Line 38"/>
          <p:cNvSpPr>
            <a:spLocks noChangeShapeType="1"/>
          </p:cNvSpPr>
          <p:nvPr/>
        </p:nvSpPr>
        <p:spPr bwMode="auto">
          <a:xfrm>
            <a:off x="990600" y="1219200"/>
            <a:ext cx="7302500" cy="0"/>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89" name="Line 39"/>
          <p:cNvSpPr>
            <a:spLocks noChangeShapeType="1"/>
          </p:cNvSpPr>
          <p:nvPr/>
        </p:nvSpPr>
        <p:spPr bwMode="auto">
          <a:xfrm>
            <a:off x="990600" y="2216150"/>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90" name="Line 40"/>
          <p:cNvSpPr>
            <a:spLocks noChangeShapeType="1"/>
          </p:cNvSpPr>
          <p:nvPr/>
        </p:nvSpPr>
        <p:spPr bwMode="auto">
          <a:xfrm>
            <a:off x="990600" y="2854325"/>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91" name="Line 41"/>
          <p:cNvSpPr>
            <a:spLocks noChangeShapeType="1"/>
          </p:cNvSpPr>
          <p:nvPr/>
        </p:nvSpPr>
        <p:spPr bwMode="auto">
          <a:xfrm>
            <a:off x="990600" y="3490912"/>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92" name="Line 42"/>
          <p:cNvSpPr>
            <a:spLocks noChangeShapeType="1"/>
          </p:cNvSpPr>
          <p:nvPr/>
        </p:nvSpPr>
        <p:spPr bwMode="auto">
          <a:xfrm>
            <a:off x="990600" y="4130675"/>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93" name="Line 43"/>
          <p:cNvSpPr>
            <a:spLocks noChangeShapeType="1"/>
          </p:cNvSpPr>
          <p:nvPr/>
        </p:nvSpPr>
        <p:spPr bwMode="auto">
          <a:xfrm>
            <a:off x="990600" y="4765675"/>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94" name="Line 44"/>
          <p:cNvSpPr>
            <a:spLocks noChangeShapeType="1"/>
          </p:cNvSpPr>
          <p:nvPr/>
        </p:nvSpPr>
        <p:spPr bwMode="auto">
          <a:xfrm>
            <a:off x="990600" y="5403850"/>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95" name="Line 45"/>
          <p:cNvSpPr>
            <a:spLocks noChangeShapeType="1"/>
          </p:cNvSpPr>
          <p:nvPr/>
        </p:nvSpPr>
        <p:spPr bwMode="auto">
          <a:xfrm>
            <a:off x="990600" y="6040437"/>
            <a:ext cx="7302500" cy="0"/>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96" name="Line 46"/>
          <p:cNvSpPr>
            <a:spLocks noChangeShapeType="1"/>
          </p:cNvSpPr>
          <p:nvPr/>
        </p:nvSpPr>
        <p:spPr bwMode="auto">
          <a:xfrm>
            <a:off x="990600" y="1219200"/>
            <a:ext cx="0" cy="4821237"/>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97" name="Line 47"/>
          <p:cNvSpPr>
            <a:spLocks noChangeShapeType="1"/>
          </p:cNvSpPr>
          <p:nvPr/>
        </p:nvSpPr>
        <p:spPr bwMode="auto">
          <a:xfrm>
            <a:off x="1935162" y="1219200"/>
            <a:ext cx="0" cy="4821237"/>
          </a:xfrm>
          <a:prstGeom prst="line">
            <a:avLst/>
          </a:prstGeom>
          <a:noFill/>
          <a:ln w="9525">
            <a:solidFill>
              <a:schemeClr val="tx1"/>
            </a:solidFill>
            <a:round/>
            <a:headEnd/>
            <a:tailEnd/>
          </a:ln>
        </p:spPr>
        <p:txBody>
          <a:bodyPr/>
          <a:lstStyle/>
          <a:p>
            <a:endParaRPr lang="en-US">
              <a:latin typeface="Arial"/>
              <a:cs typeface="Arial"/>
            </a:endParaRPr>
          </a:p>
        </p:txBody>
      </p:sp>
      <p:sp>
        <p:nvSpPr>
          <p:cNvPr id="98" name="Line 48"/>
          <p:cNvSpPr>
            <a:spLocks noChangeShapeType="1"/>
          </p:cNvSpPr>
          <p:nvPr/>
        </p:nvSpPr>
        <p:spPr bwMode="auto">
          <a:xfrm>
            <a:off x="2967037" y="1219200"/>
            <a:ext cx="0" cy="4821237"/>
          </a:xfrm>
          <a:prstGeom prst="line">
            <a:avLst/>
          </a:prstGeom>
          <a:noFill/>
          <a:ln w="9525">
            <a:solidFill>
              <a:schemeClr val="tx1"/>
            </a:solidFill>
            <a:round/>
            <a:headEnd/>
            <a:tailEnd/>
          </a:ln>
        </p:spPr>
        <p:txBody>
          <a:bodyPr/>
          <a:lstStyle/>
          <a:p>
            <a:endParaRPr lang="en-US">
              <a:latin typeface="Arial"/>
              <a:cs typeface="Arial"/>
            </a:endParaRPr>
          </a:p>
        </p:txBody>
      </p:sp>
      <p:sp>
        <p:nvSpPr>
          <p:cNvPr id="99" name="Line 49"/>
          <p:cNvSpPr>
            <a:spLocks noChangeShapeType="1"/>
          </p:cNvSpPr>
          <p:nvPr/>
        </p:nvSpPr>
        <p:spPr bwMode="auto">
          <a:xfrm>
            <a:off x="4841875" y="1219200"/>
            <a:ext cx="0" cy="4821237"/>
          </a:xfrm>
          <a:prstGeom prst="line">
            <a:avLst/>
          </a:prstGeom>
          <a:noFill/>
          <a:ln w="9525">
            <a:solidFill>
              <a:schemeClr val="tx1"/>
            </a:solidFill>
            <a:round/>
            <a:headEnd/>
            <a:tailEnd/>
          </a:ln>
        </p:spPr>
        <p:txBody>
          <a:bodyPr/>
          <a:lstStyle/>
          <a:p>
            <a:endParaRPr lang="en-US">
              <a:latin typeface="Arial"/>
              <a:cs typeface="Arial"/>
            </a:endParaRPr>
          </a:p>
        </p:txBody>
      </p:sp>
      <p:sp>
        <p:nvSpPr>
          <p:cNvPr id="100" name="Line 50"/>
          <p:cNvSpPr>
            <a:spLocks noChangeShapeType="1"/>
          </p:cNvSpPr>
          <p:nvPr/>
        </p:nvSpPr>
        <p:spPr bwMode="auto">
          <a:xfrm>
            <a:off x="6453187" y="1219200"/>
            <a:ext cx="0" cy="4821237"/>
          </a:xfrm>
          <a:prstGeom prst="line">
            <a:avLst/>
          </a:prstGeom>
          <a:noFill/>
          <a:ln w="9525">
            <a:solidFill>
              <a:schemeClr val="tx1"/>
            </a:solidFill>
            <a:round/>
            <a:headEnd/>
            <a:tailEnd/>
          </a:ln>
        </p:spPr>
        <p:txBody>
          <a:bodyPr/>
          <a:lstStyle/>
          <a:p>
            <a:endParaRPr lang="en-US">
              <a:latin typeface="Arial"/>
              <a:cs typeface="Arial"/>
            </a:endParaRPr>
          </a:p>
        </p:txBody>
      </p:sp>
      <p:grpSp>
        <p:nvGrpSpPr>
          <p:cNvPr id="101" name="Group 51"/>
          <p:cNvGrpSpPr>
            <a:grpSpLocks/>
          </p:cNvGrpSpPr>
          <p:nvPr/>
        </p:nvGrpSpPr>
        <p:grpSpPr bwMode="auto">
          <a:xfrm>
            <a:off x="6475414" y="1262062"/>
            <a:ext cx="1693863" cy="933451"/>
            <a:chOff x="4251" y="208"/>
            <a:chExt cx="1067" cy="588"/>
          </a:xfrm>
        </p:grpSpPr>
        <p:grpSp>
          <p:nvGrpSpPr>
            <p:cNvPr id="102" name="Group 52"/>
            <p:cNvGrpSpPr>
              <a:grpSpLocks/>
            </p:cNvGrpSpPr>
            <p:nvPr/>
          </p:nvGrpSpPr>
          <p:grpSpPr bwMode="auto">
            <a:xfrm>
              <a:off x="4787" y="208"/>
              <a:ext cx="531" cy="588"/>
              <a:chOff x="4611" y="1788"/>
              <a:chExt cx="531" cy="588"/>
            </a:xfrm>
          </p:grpSpPr>
          <p:sp>
            <p:nvSpPr>
              <p:cNvPr id="104" name="Rectangle 53"/>
              <p:cNvSpPr>
                <a:spLocks noChangeArrowheads="1"/>
              </p:cNvSpPr>
              <p:nvPr/>
            </p:nvSpPr>
            <p:spPr bwMode="auto">
              <a:xfrm>
                <a:off x="4611" y="1788"/>
                <a:ext cx="531" cy="291"/>
              </a:xfrm>
              <a:prstGeom prst="rect">
                <a:avLst/>
              </a:prstGeom>
              <a:noFill/>
              <a:ln w="9525">
                <a:noFill/>
                <a:miter lim="800000"/>
                <a:headEnd/>
                <a:tailEnd/>
              </a:ln>
            </p:spPr>
            <p:txBody>
              <a:bodyPr wrap="none">
                <a:spAutoFit/>
              </a:bodyPr>
              <a:lstStyle/>
              <a:p>
                <a:pPr algn="ctr"/>
                <a:r>
                  <a:rPr lang="en-US" sz="2400" b="1" dirty="0">
                    <a:latin typeface="Arial"/>
                    <a:cs typeface="Arial"/>
                  </a:rPr>
                  <a:t>∆</a:t>
                </a:r>
                <a:r>
                  <a:rPr lang="en-US" sz="2400" i="1" dirty="0">
                    <a:latin typeface="Arial"/>
                    <a:cs typeface="Arial"/>
                  </a:rPr>
                  <a:t>TR</a:t>
                </a:r>
              </a:p>
            </p:txBody>
          </p:sp>
          <p:sp>
            <p:nvSpPr>
              <p:cNvPr id="105" name="Rectangle 54"/>
              <p:cNvSpPr>
                <a:spLocks noChangeArrowheads="1"/>
              </p:cNvSpPr>
              <p:nvPr/>
            </p:nvSpPr>
            <p:spPr bwMode="auto">
              <a:xfrm>
                <a:off x="4650" y="2085"/>
                <a:ext cx="423" cy="291"/>
              </a:xfrm>
              <a:prstGeom prst="rect">
                <a:avLst/>
              </a:prstGeom>
              <a:noFill/>
              <a:ln w="9525">
                <a:noFill/>
                <a:miter lim="800000"/>
                <a:headEnd/>
                <a:tailEnd/>
              </a:ln>
            </p:spPr>
            <p:txBody>
              <a:bodyPr wrap="none">
                <a:spAutoFit/>
              </a:bodyPr>
              <a:lstStyle/>
              <a:p>
                <a:pPr algn="ctr"/>
                <a:r>
                  <a:rPr lang="en-US" sz="2400" b="1">
                    <a:latin typeface="Arial"/>
                    <a:cs typeface="Arial"/>
                  </a:rPr>
                  <a:t>∆</a:t>
                </a:r>
                <a:r>
                  <a:rPr lang="en-US" sz="2400" b="1" i="1">
                    <a:latin typeface="Arial"/>
                    <a:cs typeface="Arial"/>
                  </a:rPr>
                  <a:t>Q</a:t>
                </a:r>
              </a:p>
            </p:txBody>
          </p:sp>
          <p:sp>
            <p:nvSpPr>
              <p:cNvPr id="106" name="Line 55"/>
              <p:cNvSpPr>
                <a:spLocks noChangeShapeType="1"/>
              </p:cNvSpPr>
              <p:nvPr/>
            </p:nvSpPr>
            <p:spPr bwMode="auto">
              <a:xfrm>
                <a:off x="4658" y="2075"/>
                <a:ext cx="452"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03" name="Rectangle 56"/>
            <p:cNvSpPr>
              <a:spLocks noChangeArrowheads="1"/>
            </p:cNvSpPr>
            <p:nvPr/>
          </p:nvSpPr>
          <p:spPr bwMode="auto">
            <a:xfrm>
              <a:off x="4251" y="358"/>
              <a:ext cx="595" cy="291"/>
            </a:xfrm>
            <a:prstGeom prst="rect">
              <a:avLst/>
            </a:prstGeom>
            <a:noFill/>
            <a:ln w="9525">
              <a:noFill/>
              <a:miter lim="800000"/>
              <a:headEnd/>
              <a:tailEnd/>
            </a:ln>
          </p:spPr>
          <p:txBody>
            <a:bodyPr wrap="none">
              <a:spAutoFit/>
            </a:bodyPr>
            <a:lstStyle/>
            <a:p>
              <a:r>
                <a:rPr lang="en-US" sz="2400" i="1">
                  <a:latin typeface="Arial"/>
                  <a:cs typeface="Arial"/>
                </a:rPr>
                <a:t>MR</a:t>
              </a:r>
              <a:r>
                <a:rPr lang="en-US" sz="2400">
                  <a:latin typeface="Arial"/>
                  <a:cs typeface="Arial"/>
                </a:rPr>
                <a:t> =</a:t>
              </a:r>
            </a:p>
          </p:txBody>
        </p:sp>
      </p:grpSp>
      <p:grpSp>
        <p:nvGrpSpPr>
          <p:cNvPr id="107" name="Group 57"/>
          <p:cNvGrpSpPr>
            <a:grpSpLocks/>
          </p:cNvGrpSpPr>
          <p:nvPr/>
        </p:nvGrpSpPr>
        <p:grpSpPr bwMode="auto">
          <a:xfrm>
            <a:off x="4921250" y="1266824"/>
            <a:ext cx="1454150" cy="933449"/>
            <a:chOff x="4458" y="1245"/>
            <a:chExt cx="916" cy="588"/>
          </a:xfrm>
        </p:grpSpPr>
        <p:grpSp>
          <p:nvGrpSpPr>
            <p:cNvPr id="108" name="Group 58"/>
            <p:cNvGrpSpPr>
              <a:grpSpLocks/>
            </p:cNvGrpSpPr>
            <p:nvPr/>
          </p:nvGrpSpPr>
          <p:grpSpPr bwMode="auto">
            <a:xfrm>
              <a:off x="4951" y="1245"/>
              <a:ext cx="423" cy="588"/>
              <a:chOff x="4951" y="1245"/>
              <a:chExt cx="423" cy="588"/>
            </a:xfrm>
          </p:grpSpPr>
          <p:sp>
            <p:nvSpPr>
              <p:cNvPr id="110" name="Rectangle 59"/>
              <p:cNvSpPr>
                <a:spLocks noChangeArrowheads="1"/>
              </p:cNvSpPr>
              <p:nvPr/>
            </p:nvSpPr>
            <p:spPr bwMode="auto">
              <a:xfrm>
                <a:off x="4951" y="1245"/>
                <a:ext cx="423" cy="291"/>
              </a:xfrm>
              <a:prstGeom prst="rect">
                <a:avLst/>
              </a:prstGeom>
              <a:noFill/>
              <a:ln w="9525">
                <a:noFill/>
                <a:miter lim="800000"/>
                <a:headEnd/>
                <a:tailEnd/>
              </a:ln>
            </p:spPr>
            <p:txBody>
              <a:bodyPr wrap="none">
                <a:spAutoFit/>
              </a:bodyPr>
              <a:lstStyle/>
              <a:p>
                <a:pPr algn="ctr"/>
                <a:r>
                  <a:rPr lang="en-US" sz="2400" i="1">
                    <a:latin typeface="Arial"/>
                    <a:cs typeface="Arial"/>
                  </a:rPr>
                  <a:t>TR</a:t>
                </a:r>
              </a:p>
            </p:txBody>
          </p:sp>
          <p:sp>
            <p:nvSpPr>
              <p:cNvPr id="111" name="Rectangle 60"/>
              <p:cNvSpPr>
                <a:spLocks noChangeArrowheads="1"/>
              </p:cNvSpPr>
              <p:nvPr/>
            </p:nvSpPr>
            <p:spPr bwMode="auto">
              <a:xfrm>
                <a:off x="4990" y="1542"/>
                <a:ext cx="315" cy="291"/>
              </a:xfrm>
              <a:prstGeom prst="rect">
                <a:avLst/>
              </a:prstGeom>
              <a:noFill/>
              <a:ln w="9525">
                <a:noFill/>
                <a:miter lim="800000"/>
                <a:headEnd/>
                <a:tailEnd/>
              </a:ln>
            </p:spPr>
            <p:txBody>
              <a:bodyPr wrap="none">
                <a:spAutoFit/>
              </a:bodyPr>
              <a:lstStyle/>
              <a:p>
                <a:pPr algn="ctr"/>
                <a:r>
                  <a:rPr lang="en-US" sz="2400" b="1" i="1">
                    <a:latin typeface="Arial"/>
                    <a:cs typeface="Arial"/>
                  </a:rPr>
                  <a:t>Q</a:t>
                </a:r>
              </a:p>
            </p:txBody>
          </p:sp>
          <p:sp>
            <p:nvSpPr>
              <p:cNvPr id="112" name="Line 61"/>
              <p:cNvSpPr>
                <a:spLocks noChangeShapeType="1"/>
              </p:cNvSpPr>
              <p:nvPr/>
            </p:nvSpPr>
            <p:spPr bwMode="auto">
              <a:xfrm>
                <a:off x="5016" y="1532"/>
                <a:ext cx="299"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09" name="Rectangle 62"/>
            <p:cNvSpPr>
              <a:spLocks noChangeArrowheads="1"/>
            </p:cNvSpPr>
            <p:nvPr/>
          </p:nvSpPr>
          <p:spPr bwMode="auto">
            <a:xfrm>
              <a:off x="4458" y="1392"/>
              <a:ext cx="563" cy="291"/>
            </a:xfrm>
            <a:prstGeom prst="rect">
              <a:avLst/>
            </a:prstGeom>
            <a:noFill/>
            <a:ln w="9525">
              <a:noFill/>
              <a:miter lim="800000"/>
              <a:headEnd/>
              <a:tailEnd/>
            </a:ln>
          </p:spPr>
          <p:txBody>
            <a:bodyPr wrap="none">
              <a:spAutoFit/>
            </a:bodyPr>
            <a:lstStyle/>
            <a:p>
              <a:r>
                <a:rPr lang="en-US" sz="2400" i="1">
                  <a:latin typeface="Arial"/>
                  <a:cs typeface="Arial"/>
                </a:rPr>
                <a:t>AR</a:t>
              </a:r>
              <a:r>
                <a:rPr lang="en-US" sz="2400">
                  <a:latin typeface="Arial"/>
                  <a:cs typeface="Arial"/>
                </a:rPr>
                <a:t> =</a:t>
              </a:r>
            </a:p>
          </p:txBody>
        </p:sp>
      </p:grpSp>
      <p:sp>
        <p:nvSpPr>
          <p:cNvPr id="113" name="Rectangle 69"/>
          <p:cNvSpPr>
            <a:spLocks noChangeArrowheads="1"/>
          </p:cNvSpPr>
          <p:nvPr/>
        </p:nvSpPr>
        <p:spPr bwMode="auto">
          <a:xfrm>
            <a:off x="6459537" y="5702300"/>
            <a:ext cx="1808163" cy="322262"/>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sp>
        <p:nvSpPr>
          <p:cNvPr id="114" name="Rectangle 70"/>
          <p:cNvSpPr>
            <a:spLocks noChangeArrowheads="1"/>
          </p:cNvSpPr>
          <p:nvPr/>
        </p:nvSpPr>
        <p:spPr bwMode="auto">
          <a:xfrm>
            <a:off x="6457950" y="2225675"/>
            <a:ext cx="1804987" cy="276225"/>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grpSp>
        <p:nvGrpSpPr>
          <p:cNvPr id="115" name="Group 79"/>
          <p:cNvGrpSpPr>
            <a:grpSpLocks/>
          </p:cNvGrpSpPr>
          <p:nvPr/>
        </p:nvGrpSpPr>
        <p:grpSpPr bwMode="auto">
          <a:xfrm>
            <a:off x="6453187" y="2509837"/>
            <a:ext cx="1839913" cy="2549525"/>
            <a:chOff x="4171" y="1765"/>
            <a:chExt cx="1159" cy="1606"/>
          </a:xfrm>
        </p:grpSpPr>
        <p:sp>
          <p:nvSpPr>
            <p:cNvPr id="116" name="Rectangle 80"/>
            <p:cNvSpPr>
              <a:spLocks noChangeArrowheads="1"/>
            </p:cNvSpPr>
            <p:nvPr/>
          </p:nvSpPr>
          <p:spPr bwMode="auto">
            <a:xfrm>
              <a:off x="4171" y="2969"/>
              <a:ext cx="1159" cy="402"/>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17" name="Rectangle 81"/>
            <p:cNvSpPr>
              <a:spLocks noChangeArrowheads="1"/>
            </p:cNvSpPr>
            <p:nvPr/>
          </p:nvSpPr>
          <p:spPr bwMode="auto">
            <a:xfrm>
              <a:off x="4171" y="2569"/>
              <a:ext cx="1159" cy="400"/>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18" name="Rectangle 82"/>
            <p:cNvSpPr>
              <a:spLocks noChangeArrowheads="1"/>
            </p:cNvSpPr>
            <p:nvPr/>
          </p:nvSpPr>
          <p:spPr bwMode="auto">
            <a:xfrm>
              <a:off x="4171" y="2166"/>
              <a:ext cx="1159" cy="403"/>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19" name="Rectangle 83"/>
            <p:cNvSpPr>
              <a:spLocks noChangeArrowheads="1"/>
            </p:cNvSpPr>
            <p:nvPr/>
          </p:nvSpPr>
          <p:spPr bwMode="auto">
            <a:xfrm>
              <a:off x="4171" y="1765"/>
              <a:ext cx="1159" cy="401"/>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grpSp>
      <p:sp>
        <p:nvSpPr>
          <p:cNvPr id="120" name="Rectangle 63"/>
          <p:cNvSpPr>
            <a:spLocks noChangeArrowheads="1"/>
          </p:cNvSpPr>
          <p:nvPr/>
        </p:nvSpPr>
        <p:spPr bwMode="auto">
          <a:xfrm>
            <a:off x="6453187" y="5059362"/>
            <a:ext cx="1839913" cy="636588"/>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grpSp>
        <p:nvGrpSpPr>
          <p:cNvPr id="121" name="Group 84"/>
          <p:cNvGrpSpPr>
            <a:grpSpLocks/>
          </p:cNvGrpSpPr>
          <p:nvPr/>
        </p:nvGrpSpPr>
        <p:grpSpPr bwMode="auto">
          <a:xfrm>
            <a:off x="6453187" y="2509837"/>
            <a:ext cx="1839913" cy="2549525"/>
            <a:chOff x="4171" y="1765"/>
            <a:chExt cx="1159" cy="1606"/>
          </a:xfrm>
        </p:grpSpPr>
        <p:sp>
          <p:nvSpPr>
            <p:cNvPr id="122" name="Rectangle 64"/>
            <p:cNvSpPr>
              <a:spLocks noChangeArrowheads="1"/>
            </p:cNvSpPr>
            <p:nvPr/>
          </p:nvSpPr>
          <p:spPr bwMode="auto">
            <a:xfrm>
              <a:off x="4171" y="2969"/>
              <a:ext cx="1159" cy="402"/>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sp>
          <p:nvSpPr>
            <p:cNvPr id="123" name="Rectangle 65"/>
            <p:cNvSpPr>
              <a:spLocks noChangeArrowheads="1"/>
            </p:cNvSpPr>
            <p:nvPr/>
          </p:nvSpPr>
          <p:spPr bwMode="auto">
            <a:xfrm>
              <a:off x="4171" y="2569"/>
              <a:ext cx="1159" cy="400"/>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sp>
          <p:nvSpPr>
            <p:cNvPr id="124" name="Rectangle 66"/>
            <p:cNvSpPr>
              <a:spLocks noChangeArrowheads="1"/>
            </p:cNvSpPr>
            <p:nvPr/>
          </p:nvSpPr>
          <p:spPr bwMode="auto">
            <a:xfrm>
              <a:off x="4171" y="2166"/>
              <a:ext cx="1159" cy="403"/>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sp>
          <p:nvSpPr>
            <p:cNvPr id="125" name="Rectangle 67"/>
            <p:cNvSpPr>
              <a:spLocks noChangeArrowheads="1"/>
            </p:cNvSpPr>
            <p:nvPr/>
          </p:nvSpPr>
          <p:spPr bwMode="auto">
            <a:xfrm>
              <a:off x="4171" y="1765"/>
              <a:ext cx="1159" cy="401"/>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grpSp>
      <p:sp>
        <p:nvSpPr>
          <p:cNvPr id="126" name="Line 68"/>
          <p:cNvSpPr>
            <a:spLocks noChangeShapeType="1"/>
          </p:cNvSpPr>
          <p:nvPr/>
        </p:nvSpPr>
        <p:spPr bwMode="auto">
          <a:xfrm>
            <a:off x="8293100" y="1219200"/>
            <a:ext cx="0" cy="4821237"/>
          </a:xfrm>
          <a:prstGeom prst="line">
            <a:avLst/>
          </a:prstGeom>
          <a:noFill/>
          <a:ln w="28575" cap="sq">
            <a:solidFill>
              <a:schemeClr val="tx1"/>
            </a:solidFill>
            <a:round/>
            <a:headEnd/>
            <a:tailEnd/>
          </a:ln>
        </p:spPr>
        <p:txBody>
          <a:bodyPr/>
          <a:lstStyle/>
          <a:p>
            <a:endParaRPr lang="en-US">
              <a:latin typeface="Arial"/>
              <a:cs typeface="Arial"/>
            </a:endParaRPr>
          </a:p>
        </p:txBody>
      </p:sp>
      <p:grpSp>
        <p:nvGrpSpPr>
          <p:cNvPr id="127" name="Group 88"/>
          <p:cNvGrpSpPr>
            <a:grpSpLocks/>
          </p:cNvGrpSpPr>
          <p:nvPr/>
        </p:nvGrpSpPr>
        <p:grpSpPr bwMode="auto">
          <a:xfrm>
            <a:off x="2798762" y="2428875"/>
            <a:ext cx="3846513" cy="3311525"/>
            <a:chOff x="1869" y="1714"/>
            <a:chExt cx="2423" cy="2086"/>
          </a:xfrm>
        </p:grpSpPr>
        <p:sp>
          <p:nvSpPr>
            <p:cNvPr id="128" name="Text Box 85"/>
            <p:cNvSpPr txBox="1">
              <a:spLocks noChangeArrowheads="1"/>
            </p:cNvSpPr>
            <p:nvPr/>
          </p:nvSpPr>
          <p:spPr bwMode="auto">
            <a:xfrm>
              <a:off x="2338" y="2283"/>
              <a:ext cx="1460" cy="584"/>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spAutoFit/>
            </a:bodyPr>
            <a:lstStyle/>
            <a:p>
              <a:pPr algn="ctr">
                <a:lnSpc>
                  <a:spcPct val="105000"/>
                </a:lnSpc>
                <a:spcBef>
                  <a:spcPct val="50000"/>
                </a:spcBef>
                <a:defRPr/>
              </a:pPr>
              <a:r>
                <a:rPr lang="en-US" sz="2600" dirty="0">
                  <a:latin typeface="Arial"/>
                  <a:cs typeface="Arial"/>
                </a:rPr>
                <a:t>Notice that </a:t>
              </a:r>
              <a:br>
                <a:rPr lang="en-US" sz="2600" dirty="0">
                  <a:latin typeface="Arial"/>
                  <a:cs typeface="Arial"/>
                </a:rPr>
              </a:br>
              <a:r>
                <a:rPr lang="en-US" sz="2600" i="1" dirty="0">
                  <a:latin typeface="Arial"/>
                  <a:cs typeface="Arial"/>
                </a:rPr>
                <a:t>MR</a:t>
              </a:r>
              <a:r>
                <a:rPr lang="en-US" sz="2600" dirty="0">
                  <a:latin typeface="Arial"/>
                  <a:cs typeface="Arial"/>
                </a:rPr>
                <a:t> = </a:t>
              </a:r>
              <a:r>
                <a:rPr lang="en-US" sz="2600" b="1" i="1" dirty="0">
                  <a:latin typeface="Arial"/>
                  <a:cs typeface="Arial"/>
                </a:rPr>
                <a:t>P</a:t>
              </a:r>
            </a:p>
          </p:txBody>
        </p:sp>
        <p:sp>
          <p:nvSpPr>
            <p:cNvPr id="129" name="AutoShape 86"/>
            <p:cNvSpPr>
              <a:spLocks/>
            </p:cNvSpPr>
            <p:nvPr/>
          </p:nvSpPr>
          <p:spPr bwMode="auto">
            <a:xfrm>
              <a:off x="3884" y="1819"/>
              <a:ext cx="408" cy="1841"/>
            </a:xfrm>
            <a:prstGeom prst="leftBrace">
              <a:avLst>
                <a:gd name="adj1" fmla="val 44371"/>
                <a:gd name="adj2" fmla="val 41986"/>
              </a:avLst>
            </a:prstGeom>
            <a:noFill/>
            <a:ln w="38100">
              <a:solidFill>
                <a:srgbClr val="00CC00"/>
              </a:solidFill>
              <a:round/>
              <a:headEnd/>
              <a:tailEnd/>
            </a:ln>
          </p:spPr>
          <p:txBody>
            <a:bodyPr wrap="none" anchor="ctr"/>
            <a:lstStyle/>
            <a:p>
              <a:endParaRPr lang="en-US">
                <a:latin typeface="Arial"/>
                <a:cs typeface="Arial"/>
              </a:endParaRPr>
            </a:p>
          </p:txBody>
        </p:sp>
        <p:sp>
          <p:nvSpPr>
            <p:cNvPr id="130" name="AutoShape 87"/>
            <p:cNvSpPr>
              <a:spLocks/>
            </p:cNvSpPr>
            <p:nvPr/>
          </p:nvSpPr>
          <p:spPr bwMode="auto">
            <a:xfrm>
              <a:off x="1869" y="1714"/>
              <a:ext cx="386" cy="2086"/>
            </a:xfrm>
            <a:prstGeom prst="rightBrace">
              <a:avLst>
                <a:gd name="adj1" fmla="val 52340"/>
                <a:gd name="adj2" fmla="val 42282"/>
              </a:avLst>
            </a:prstGeom>
            <a:noFill/>
            <a:ln w="38100">
              <a:solidFill>
                <a:srgbClr val="00CC00"/>
              </a:solidFill>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2279029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strips(downRight)">
                                      <p:cBhvr>
                                        <p:cTn id="7" dur="500"/>
                                        <p:tgtEl>
                                          <p:spTgt spid="76"/>
                                        </p:tgtEl>
                                      </p:cBhvr>
                                    </p:animEffect>
                                  </p:childTnLst>
                                  <p:subTnLst>
                                    <p:animClr clrSpc="rgb" dir="cw">
                                      <p:cBhvr override="childStyle">
                                        <p:cTn dur="1" fill="hold" display="0" masterRel="nextClick" afterEffect="1"/>
                                        <p:tgtEl>
                                          <p:spTgt spid="76"/>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strips(downRight)">
                                      <p:cBhvr>
                                        <p:cTn id="12" dur="500"/>
                                        <p:tgtEl>
                                          <p:spTgt spid="65"/>
                                        </p:tgtEl>
                                      </p:cBhvr>
                                    </p:animEffect>
                                  </p:childTnLst>
                                  <p:subTnLst>
                                    <p:animClr clrSpc="rgb" dir="cw">
                                      <p:cBhvr override="childStyle">
                                        <p:cTn dur="1" fill="hold" display="0" masterRel="nextClick" afterEffect="1"/>
                                        <p:tgtEl>
                                          <p:spTgt spid="65"/>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strips(downRight)">
                                      <p:cBhvr>
                                        <p:cTn id="17" dur="500"/>
                                        <p:tgtEl>
                                          <p:spTgt spid="1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dirty="0"/>
              <a:t>MR = P  for a Competitive Firm</a:t>
            </a:r>
            <a:endParaRPr lang="en-US" altLang="en-US" dirty="0" smtClean="0"/>
          </a:p>
        </p:txBody>
      </p:sp>
      <p:sp>
        <p:nvSpPr>
          <p:cNvPr id="10243" name="Content Placeholder 2"/>
          <p:cNvSpPr>
            <a:spLocks noGrp="1"/>
          </p:cNvSpPr>
          <p:nvPr>
            <p:ph idx="1"/>
          </p:nvPr>
        </p:nvSpPr>
        <p:spPr/>
        <p:txBody>
          <a:bodyPr/>
          <a:lstStyle/>
          <a:p>
            <a:pPr eaLnBrk="1" hangingPunct="1"/>
            <a:r>
              <a:rPr lang="en-US" dirty="0"/>
              <a:t>A competitive firm </a:t>
            </a:r>
            <a:endParaRPr lang="en-US" dirty="0" smtClean="0"/>
          </a:p>
          <a:p>
            <a:pPr lvl="1" eaLnBrk="1" hangingPunct="1"/>
            <a:r>
              <a:rPr lang="en-US" dirty="0" smtClean="0"/>
              <a:t>Can </a:t>
            </a:r>
            <a:r>
              <a:rPr lang="en-US" dirty="0"/>
              <a:t>keep increasing its output without affecting the market price.    </a:t>
            </a:r>
          </a:p>
          <a:p>
            <a:pPr lvl="1" eaLnBrk="1" hangingPunct="1"/>
            <a:r>
              <a:rPr lang="en-US" dirty="0"/>
              <a:t>So, each one-unit increase in </a:t>
            </a:r>
            <a:r>
              <a:rPr lang="en-US" b="1" i="1" dirty="0"/>
              <a:t>Q</a:t>
            </a:r>
            <a:r>
              <a:rPr lang="en-US" dirty="0"/>
              <a:t> causes revenue to rise by </a:t>
            </a:r>
            <a:r>
              <a:rPr lang="en-US" b="1" i="1" dirty="0"/>
              <a:t>P</a:t>
            </a:r>
            <a:r>
              <a:rPr lang="en-US" dirty="0"/>
              <a:t>, i.e.,  </a:t>
            </a:r>
            <a:r>
              <a:rPr lang="en-US" i="1" dirty="0"/>
              <a:t>MR</a:t>
            </a:r>
            <a:r>
              <a:rPr lang="en-US" dirty="0"/>
              <a:t> = </a:t>
            </a:r>
            <a:r>
              <a:rPr lang="en-US" b="1" i="1" dirty="0"/>
              <a:t>P</a:t>
            </a:r>
            <a:r>
              <a:rPr lang="en-US" dirty="0"/>
              <a:t>. </a:t>
            </a:r>
            <a:endParaRPr lang="en-US" dirty="0" smtClean="0"/>
          </a:p>
          <a:p>
            <a:pPr marL="0" indent="0" algn="ctr" eaLnBrk="1" hangingPunct="1">
              <a:buNone/>
            </a:pPr>
            <a:r>
              <a:rPr lang="en-US" sz="3600" i="1" dirty="0">
                <a:solidFill>
                  <a:srgbClr val="FF0000"/>
                </a:solidFill>
                <a:cs typeface="Arial"/>
              </a:rPr>
              <a:t>MR</a:t>
            </a:r>
            <a:r>
              <a:rPr lang="en-US" sz="3600" dirty="0">
                <a:solidFill>
                  <a:srgbClr val="FF0000"/>
                </a:solidFill>
                <a:cs typeface="Arial"/>
              </a:rPr>
              <a:t> = </a:t>
            </a:r>
            <a:r>
              <a:rPr lang="en-US" sz="3600" b="1" i="1" dirty="0">
                <a:solidFill>
                  <a:srgbClr val="FF0000"/>
                </a:solidFill>
                <a:cs typeface="Arial"/>
              </a:rPr>
              <a:t>P</a:t>
            </a:r>
            <a:r>
              <a:rPr lang="en-US" sz="3600" dirty="0">
                <a:solidFill>
                  <a:srgbClr val="FF0000"/>
                </a:solidFill>
                <a:cs typeface="Arial"/>
              </a:rPr>
              <a:t>  is only true for </a:t>
            </a:r>
            <a:r>
              <a:rPr lang="en-US" sz="3600" dirty="0" smtClean="0">
                <a:solidFill>
                  <a:srgbClr val="FF0000"/>
                </a:solidFill>
                <a:cs typeface="Arial"/>
              </a:rPr>
              <a:t>firms </a:t>
            </a:r>
            <a:r>
              <a:rPr lang="en-US" sz="3600" dirty="0">
                <a:solidFill>
                  <a:srgbClr val="FF0000"/>
                </a:solidFill>
                <a:cs typeface="Arial"/>
              </a:rPr>
              <a:t>in competitive </a:t>
            </a:r>
            <a:r>
              <a:rPr lang="en-US" sz="3600" dirty="0" smtClean="0">
                <a:solidFill>
                  <a:srgbClr val="FF0000"/>
                </a:solidFill>
                <a:cs typeface="Arial"/>
              </a:rPr>
              <a:t>markets</a:t>
            </a:r>
            <a:endParaRPr lang="en-US" sz="3600" dirty="0">
              <a:solidFill>
                <a:srgbClr val="FF0000"/>
              </a:solidFill>
              <a:cs typeface="Arial"/>
            </a:endParaRPr>
          </a:p>
          <a:p>
            <a:pPr eaLnBrk="1" hangingPunct="1"/>
            <a:endParaRPr lang="en-US" dirty="0"/>
          </a:p>
          <a:p>
            <a:endParaRPr lang="en-US" altLang="en-US" dirty="0" smtClean="0"/>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59799E4-073D-4DEE-ABB2-1331C6D87829}" type="slidenum">
              <a:rPr lang="en-US" altLang="en-US" sz="1200" smtClean="0">
                <a:solidFill>
                  <a:srgbClr val="002060"/>
                </a:solidFill>
              </a:rPr>
              <a:pPr algn="ctr" eaLnBrk="1" hangingPunct="1"/>
              <a:t>8</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833613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wrap="square"/>
          <a:lstStyle/>
          <a:p>
            <a:r>
              <a:rPr lang="en-US" altLang="en-US" smtClean="0"/>
              <a:t>Profit Maximization</a:t>
            </a:r>
          </a:p>
        </p:txBody>
      </p:sp>
      <p:sp>
        <p:nvSpPr>
          <p:cNvPr id="14339" name="Content Placeholder 2"/>
          <p:cNvSpPr>
            <a:spLocks noGrp="1"/>
          </p:cNvSpPr>
          <p:nvPr>
            <p:ph idx="1"/>
          </p:nvPr>
        </p:nvSpPr>
        <p:spPr/>
        <p:txBody>
          <a:bodyPr/>
          <a:lstStyle/>
          <a:p>
            <a:r>
              <a:rPr lang="en-US" altLang="en-US" dirty="0" smtClean="0"/>
              <a:t>What Q maximizes a firm’s profit?</a:t>
            </a:r>
          </a:p>
          <a:p>
            <a:pPr lvl="1"/>
            <a:r>
              <a:rPr lang="en-US" altLang="en-US" dirty="0" smtClean="0"/>
              <a:t>Think at the margin</a:t>
            </a:r>
          </a:p>
          <a:p>
            <a:pPr lvl="1"/>
            <a:r>
              <a:rPr lang="en-US" altLang="en-US" dirty="0"/>
              <a:t>If Q increases by one </a:t>
            </a:r>
            <a:r>
              <a:rPr lang="en-US" altLang="en-US" dirty="0" smtClean="0"/>
              <a:t>unit </a:t>
            </a:r>
          </a:p>
          <a:p>
            <a:pPr lvl="2"/>
            <a:r>
              <a:rPr lang="en-US" altLang="en-US" dirty="0" smtClean="0"/>
              <a:t>Revenue rises </a:t>
            </a:r>
            <a:r>
              <a:rPr lang="en-US" altLang="en-US" dirty="0"/>
              <a:t>by MR</a:t>
            </a:r>
            <a:r>
              <a:rPr lang="en-US" altLang="en-US" dirty="0" smtClean="0"/>
              <a:t>, cost </a:t>
            </a:r>
            <a:r>
              <a:rPr lang="en-US" altLang="en-US" dirty="0"/>
              <a:t>rises by MC</a:t>
            </a:r>
            <a:endParaRPr lang="en-US" altLang="en-US" dirty="0" smtClean="0"/>
          </a:p>
          <a:p>
            <a:r>
              <a:rPr lang="en-US" altLang="en-US" dirty="0" smtClean="0"/>
              <a:t>Compare marginal revenue with marginal cost</a:t>
            </a:r>
          </a:p>
          <a:p>
            <a:pPr lvl="1"/>
            <a:r>
              <a:rPr lang="en-US" altLang="en-US" dirty="0" smtClean="0"/>
              <a:t>If MR &gt; MC: increase Q to raise profit</a:t>
            </a:r>
          </a:p>
          <a:p>
            <a:pPr lvl="1"/>
            <a:r>
              <a:rPr lang="en-US" altLang="en-US" dirty="0" smtClean="0"/>
              <a:t>If MR &lt; MC: decrease </a:t>
            </a:r>
            <a:r>
              <a:rPr lang="en-US" altLang="en-US" dirty="0"/>
              <a:t>Q to raise profit</a:t>
            </a:r>
            <a:endParaRPr lang="en-US" altLang="en-US" dirty="0" smtClean="0"/>
          </a:p>
          <a:p>
            <a:pPr lvl="1"/>
            <a:r>
              <a:rPr lang="en-US" altLang="en-US" dirty="0" smtClean="0"/>
              <a:t>Maximize profit for Q where MR = MC</a:t>
            </a:r>
          </a:p>
        </p:txBody>
      </p:sp>
      <p:sp>
        <p:nvSpPr>
          <p:cNvPr id="1434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8A367694-F088-45EF-96E3-8B5FAC495D12}" type="slidenum">
              <a:rPr lang="en-US" altLang="en-US" sz="1200" smtClean="0">
                <a:solidFill>
                  <a:srgbClr val="002060"/>
                </a:solidFill>
              </a:rPr>
              <a:pPr eaLnBrk="1" hangingPunct="1"/>
              <a:t>9</a:t>
            </a:fld>
            <a:endParaRPr lang="en-US" altLang="en-US" sz="1200" smtClean="0">
              <a:solidFill>
                <a:srgbClr val="002060"/>
              </a:solidFill>
            </a:endParaRPr>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45914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15931</TotalTime>
  <Words>5398</Words>
  <Application>Microsoft Office PowerPoint</Application>
  <PresentationFormat>On-screen Show (4:3)</PresentationFormat>
  <Paragraphs>671</Paragraphs>
  <Slides>38</Slides>
  <Notes>38</Notes>
  <HiddenSlides>3</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38</vt:i4>
      </vt:variant>
    </vt:vector>
  </HeadingPairs>
  <TitlesOfParts>
    <vt:vector size="56" baseType="lpstr">
      <vt:lpstr>Arial</vt:lpstr>
      <vt:lpstr>Arial Narrow</vt:lpstr>
      <vt:lpstr>Calibri</vt:lpstr>
      <vt:lpstr>Cambria</vt:lpstr>
      <vt:lpstr>Cambria Math</vt:lpstr>
      <vt:lpstr>Sabon-Bold</vt:lpstr>
      <vt:lpstr>Tahoma</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Introduction:  A Scenario</vt:lpstr>
      <vt:lpstr>What is a Competitive Market?</vt:lpstr>
      <vt:lpstr>Revenue of a Competitive Firm</vt:lpstr>
      <vt:lpstr>Active Learning 1  Calculating TR, AR, MR</vt:lpstr>
      <vt:lpstr>Active Learning 1   Answers</vt:lpstr>
      <vt:lpstr>MR = P  for a Competitive Firm</vt:lpstr>
      <vt:lpstr>Profit Maximization</vt:lpstr>
      <vt:lpstr>MC and the Firm’s Supply Decision</vt:lpstr>
      <vt:lpstr>MC and the Firm’s Supply Decision</vt:lpstr>
      <vt:lpstr>Shutdown vs. Exit</vt:lpstr>
      <vt:lpstr>Short-run Decision to Shut Down</vt:lpstr>
      <vt:lpstr>A Competitive Firm’s SR Supply Curve</vt:lpstr>
      <vt:lpstr>The Irrelevance of Sunk Costs</vt:lpstr>
      <vt:lpstr>A Firm’s Long-Run Decision</vt:lpstr>
      <vt:lpstr>The Competitive Firm’s LR Supply Curve</vt:lpstr>
      <vt:lpstr>Active Learning 2  Identifying a firm’s profit</vt:lpstr>
      <vt:lpstr>Active Learning 2  Answers</vt:lpstr>
      <vt:lpstr>Active Learning 3  Identifying a firm’s loss</vt:lpstr>
      <vt:lpstr>Active Learning 3  Answers</vt:lpstr>
      <vt:lpstr>Market Supply:  Assumptions</vt:lpstr>
      <vt:lpstr>The SR Market Supply Curve</vt:lpstr>
      <vt:lpstr>The SR Market Supply Curve</vt:lpstr>
      <vt:lpstr>Entry &amp; Exit in the Long Run</vt:lpstr>
      <vt:lpstr>The Zero-Profit Condition</vt:lpstr>
      <vt:lpstr>The Zero-Profit Condition</vt:lpstr>
      <vt:lpstr>The LR Market Supply Curve</vt:lpstr>
      <vt:lpstr>SR &amp; LR Effects of an Increase in Demand</vt:lpstr>
      <vt:lpstr>Long-Run Supply Curve</vt:lpstr>
      <vt:lpstr>Long-Run Supply Curve</vt:lpstr>
      <vt:lpstr>Long-Run Supply Curve</vt:lpstr>
      <vt:lpstr>Efficiency of a Competitive Market</vt:lpstr>
      <vt:lpstr>Summary </vt:lpstr>
      <vt:lpstr>Summary </vt:lpstr>
      <vt:lpstr>Figure 8 An Increase in Demand in the Short Run   and Long Run (a)</vt:lpstr>
      <vt:lpstr>Figure 8 An Increase in Demand in the Short Run   and Long Run (b)</vt:lpstr>
      <vt:lpstr>Figure 8 An Increase in Demand in the Short Run    and Long Run (c)</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535</cp:revision>
  <dcterms:created xsi:type="dcterms:W3CDTF">2016-03-16T19:41:09Z</dcterms:created>
  <dcterms:modified xsi:type="dcterms:W3CDTF">2017-11-02T22:14:11Z</dcterms:modified>
</cp:coreProperties>
</file>