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2"/>
  </p:notesMasterIdLst>
  <p:handoutMasterIdLst>
    <p:handoutMasterId r:id="rId53"/>
  </p:handoutMasterIdLst>
  <p:sldIdLst>
    <p:sldId id="256" r:id="rId10"/>
    <p:sldId id="374" r:id="rId11"/>
    <p:sldId id="1875" r:id="rId12"/>
    <p:sldId id="1791" r:id="rId13"/>
    <p:sldId id="1876" r:id="rId14"/>
    <p:sldId id="1877" r:id="rId15"/>
    <p:sldId id="1878" r:id="rId16"/>
    <p:sldId id="1879" r:id="rId17"/>
    <p:sldId id="1880" r:id="rId18"/>
    <p:sldId id="1881" r:id="rId19"/>
    <p:sldId id="1883" r:id="rId20"/>
    <p:sldId id="1884" r:id="rId21"/>
    <p:sldId id="1885" r:id="rId22"/>
    <p:sldId id="1886" r:id="rId23"/>
    <p:sldId id="1887" r:id="rId24"/>
    <p:sldId id="1888" r:id="rId25"/>
    <p:sldId id="1889" r:id="rId26"/>
    <p:sldId id="1890" r:id="rId27"/>
    <p:sldId id="1891" r:id="rId28"/>
    <p:sldId id="1882" r:id="rId29"/>
    <p:sldId id="1892" r:id="rId30"/>
    <p:sldId id="1893" r:id="rId31"/>
    <p:sldId id="1895" r:id="rId32"/>
    <p:sldId id="1896" r:id="rId33"/>
    <p:sldId id="1897" r:id="rId34"/>
    <p:sldId id="1898" r:id="rId35"/>
    <p:sldId id="1899" r:id="rId36"/>
    <p:sldId id="1900" r:id="rId37"/>
    <p:sldId id="1901" r:id="rId38"/>
    <p:sldId id="1902" r:id="rId39"/>
    <p:sldId id="1903" r:id="rId40"/>
    <p:sldId id="1904" r:id="rId41"/>
    <p:sldId id="1905" r:id="rId42"/>
    <p:sldId id="1827" r:id="rId43"/>
    <p:sldId id="1908" r:id="rId44"/>
    <p:sldId id="1909" r:id="rId45"/>
    <p:sldId id="1833" r:id="rId46"/>
    <p:sldId id="1910" r:id="rId47"/>
    <p:sldId id="1871" r:id="rId48"/>
    <p:sldId id="1787" r:id="rId49"/>
    <p:sldId id="1911" r:id="rId50"/>
    <p:sldId id="191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D60093"/>
    <a:srgbClr val="0000FF"/>
    <a:srgbClr val="FFFFCC"/>
    <a:srgbClr val="CCFFCC"/>
    <a:srgbClr val="CCECFF"/>
    <a:srgbClr val="005EA4"/>
    <a:srgbClr val="CCFF99"/>
    <a:srgbClr val="99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6965" autoAdjust="0"/>
  </p:normalViewPr>
  <p:slideViewPr>
    <p:cSldViewPr>
      <p:cViewPr varScale="1">
        <p:scale>
          <a:sx n="99" d="100"/>
          <a:sy n="99" d="100"/>
        </p:scale>
        <p:origin x="276" y="90"/>
      </p:cViewPr>
      <p:guideLst>
        <p:guide orient="horz" pos="2160"/>
        <p:guide pos="2880"/>
      </p:guideLst>
    </p:cSldViewPr>
  </p:slideViewPr>
  <p:outlineViewPr>
    <p:cViewPr>
      <p:scale>
        <a:sx n="33" d="100"/>
        <a:sy n="33" d="100"/>
      </p:scale>
      <p:origin x="0" y="18150"/>
    </p:cViewPr>
  </p:outlineViewPr>
  <p:notesTextViewPr>
    <p:cViewPr>
      <p:scale>
        <a:sx n="1" d="1"/>
        <a:sy n="1" d="1"/>
      </p:scale>
      <p:origin x="0" y="0"/>
    </p:cViewPr>
  </p:notesTextViewPr>
  <p:sorterViewPr>
    <p:cViewPr>
      <p:scale>
        <a:sx n="80" d="100"/>
        <a:sy n="80" d="100"/>
      </p:scale>
      <p:origin x="0" y="5472"/>
    </p:cViewPr>
  </p:sorterViewPr>
  <p:notesViewPr>
    <p:cSldViewPr>
      <p:cViewPr>
        <p:scale>
          <a:sx n="60" d="100"/>
          <a:sy n="60" d="100"/>
        </p:scale>
        <p:origin x="-2748" y="2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4/5/2017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4/5/2017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Students consider this chapter very interesting, and most of</a:t>
            </a:r>
            <a:r>
              <a:rPr lang="en-US" sz="1200" baseline="0" dirty="0" smtClean="0"/>
              <a:t> it is quite straightforward.  It </a:t>
            </a:r>
            <a:r>
              <a:rPr lang="en-US" sz="1200" dirty="0" smtClean="0"/>
              <a:t>contains one analytically challenging topic:  the process of money creation in the banking system.  A good idea might be to proceed somewhat quickly through most of the chapter, spending more time on money creation in the banking system, t-accounts, and the money multiplier.  </a:t>
            </a:r>
          </a:p>
          <a:p>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Segue from last slide:  </a:t>
            </a:r>
          </a:p>
          <a:p>
            <a:r>
              <a:rPr lang="en-US" dirty="0" smtClean="0"/>
              <a:t>The Fed controls the money supply and regulates banks.  Banks clearly play an important role in the money supply because bank deposits are part of the money supply (recall that M1 includes checking account deposits, and M2 also includes savings account deposits).  </a:t>
            </a:r>
          </a:p>
          <a:p>
            <a:endParaRPr lang="en-US" dirty="0" smtClean="0"/>
          </a:p>
          <a:p>
            <a:r>
              <a:rPr lang="en-US" dirty="0" smtClean="0"/>
              <a:t>In the interests of parsimony, I have combined the definitions of “fractional reserve banking system” and “reserves,” as shown in the first bullet point.  I believe it is sufficient to convey the meaning of both terms.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190570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298424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680686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166851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427301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notion that banks create money by making loans is a new and perhaps awkward idea for students.  The following slide may help.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2337852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more easily accept the idea that banks create money when they see that banks do not create wealth.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2337852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2222385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010757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330350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1190868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583924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281701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and the next few slides correspond to the</a:t>
            </a:r>
            <a:r>
              <a:rPr lang="en-US" baseline="0" dirty="0" smtClean="0"/>
              <a:t> section “Bank Capital, Leverage, and the Financial Crisis of 2008–2009.”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1988632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1988632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1687666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566882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3806497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42049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“Double coincidence of wants” simply means that two people have to want each other’s stuff.</a:t>
            </a:r>
          </a:p>
          <a:p>
            <a:pPr eaLnBrk="1" hangingPunct="1"/>
            <a:endParaRPr lang="en-US" dirty="0" smtClean="0"/>
          </a:p>
          <a:p>
            <a:pPr eaLnBrk="1" hangingPunct="1"/>
            <a:r>
              <a:rPr lang="en-US" dirty="0" smtClean="0"/>
              <a:t>Students find the following example amusing:</a:t>
            </a:r>
          </a:p>
          <a:p>
            <a:pPr eaLnBrk="1" hangingPunct="1"/>
            <a:endParaRPr lang="en-US" dirty="0" smtClean="0"/>
          </a:p>
          <a:p>
            <a:pPr eaLnBrk="1" hangingPunct="1"/>
            <a:r>
              <a:rPr lang="en-US" dirty="0" smtClean="0"/>
              <a:t>I’m an economics professor, but I’m a consumer, too.  Suppose I want to go out for a beer.  Under a barter system, I would have to search for a bartender that was willing to give me a beer in exchange for a lecture on economics.  As you might imagine, I would have to spend a LOT of time searching.  (On the plus side, this would prevent me from becoming an alcoholic.)</a:t>
            </a:r>
          </a:p>
          <a:p>
            <a:pPr eaLnBrk="1" hangingPunct="1"/>
            <a:endParaRPr lang="en-US" dirty="0" smtClean="0"/>
          </a:p>
          <a:p>
            <a:pPr eaLnBrk="1" hangingPunct="1"/>
            <a:r>
              <a:rPr lang="en-US" dirty="0" smtClean="0"/>
              <a:t>But thanks to money, I can go directly to my favorite pub and get a cold beer; the bartender doesn’t have to want to hear my lecture, he only has to want my money.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811569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44288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decrease bank reserves and the money supply, the Fed sells government bonds.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2236619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3858283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reserve ratio = reserves/deposits, which inversely affects the money multiplier.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671898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households hold more of their money as currency, banks have fewer reserves, </a:t>
            </a:r>
            <a:br>
              <a:rPr lang="en-US" dirty="0" smtClean="0"/>
            </a:br>
            <a:r>
              <a:rPr lang="en-US" dirty="0" smtClean="0"/>
              <a:t>make fewer loans, and money supply falls.</a:t>
            </a:r>
          </a:p>
          <a:p>
            <a:endParaRPr lang="en-US" dirty="0" smtClean="0"/>
          </a:p>
          <a:p>
            <a:r>
              <a:rPr lang="en-US" dirty="0" smtClean="0"/>
              <a:t>If banks hold more reserves than required, they make fewer loans, and money supply falls.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1318275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513136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3281281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any given day, banks with insufficient reserves can borrow from banks with excess reserves. The interest rate on these loans is the federal funds rate.  </a:t>
            </a:r>
          </a:p>
          <a:p>
            <a:r>
              <a:rPr lang="en-US" dirty="0" smtClean="0"/>
              <a:t>The FOMC uses OMOs to target the fed funds rate.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3175432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prime rate (the rate banks charge on loans to their best customers; IRSTPI01USM156N) and the 3-month Treasury Bill rate (TB3MS) are very highly correlated with the Fed Funds rate.  </a:t>
            </a:r>
          </a:p>
          <a:p>
            <a:pPr eaLnBrk="1" hangingPunct="1"/>
            <a:endParaRPr lang="en-US" dirty="0" smtClean="0"/>
          </a:p>
          <a:p>
            <a:pPr eaLnBrk="1" hangingPunct="1"/>
            <a:r>
              <a:rPr lang="en-US" dirty="0" smtClean="0"/>
              <a:t>The mortgage rate shown is the 30-year fixed rate (MORTGAGE30US).  It is less correlated with the Federal Funds rate (DFF), but this is to be expected:  Fed Funds are overnight loans between banks, while mortgages are 30-year loans to consumers.  </a:t>
            </a:r>
          </a:p>
          <a:p>
            <a:pPr eaLnBrk="1" hangingPunct="1"/>
            <a:endParaRPr lang="en-US" dirty="0" smtClean="0"/>
          </a:p>
          <a:p>
            <a:pPr eaLnBrk="1" hangingPunct="1"/>
            <a:r>
              <a:rPr lang="en-US" dirty="0" smtClean="0"/>
              <a:t>source:  FRED database</a:t>
            </a:r>
          </a:p>
          <a:p>
            <a:pPr eaLnBrk="1" hangingPunct="1"/>
            <a:r>
              <a:rPr lang="en-US" dirty="0" smtClean="0"/>
              <a:t>http://research.stlouisfed.org/fred2/</a:t>
            </a:r>
          </a:p>
          <a:p>
            <a:pPr eaLnBrk="1" hangingPunct="1"/>
            <a:r>
              <a:rPr lang="en-US" dirty="0" smtClean="0"/>
              <a:t>Image permalink: https://fred.stlouisfed.org/graph/fredgraph.png?g=5lC5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3725826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F264ED-A47F-4472-9BD0-A2CFDB419B82}" type="slidenum">
              <a:rPr lang="en-US" smtClean="0"/>
              <a:pPr eaLnBrk="1" hangingPunct="1"/>
              <a:t>39</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BCE4DD6-7883-42CF-BF2B-EFAE353BC491}" type="slidenum">
              <a:rPr lang="en-US" sz="1200">
                <a:cs typeface="Arial" charset="0"/>
              </a:rPr>
              <a:pPr algn="r" eaLnBrk="1" hangingPunct="1"/>
              <a:t>39</a:t>
            </a:fld>
            <a:endParaRPr lang="en-US" sz="1200">
              <a:cs typeface="Arial" charset="0"/>
            </a:endParaRPr>
          </a:p>
        </p:txBody>
      </p:sp>
      <p:sp>
        <p:nvSpPr>
          <p:cNvPr id="77828" name="Rectangle 2"/>
          <p:cNvSpPr>
            <a:spLocks noGrp="1" noRot="1" noChangeAspect="1" noChangeArrowheads="1" noTextEdit="1"/>
          </p:cNvSpPr>
          <p:nvPr>
            <p:ph type="sldImg"/>
          </p:nvPr>
        </p:nvSpPr>
        <p:spPr>
          <a:xfrm>
            <a:off x="1143000" y="534988"/>
            <a:ext cx="4572000" cy="3429000"/>
          </a:xfrm>
          <a:ln/>
        </p:spPr>
      </p:sp>
      <p:sp>
        <p:nvSpPr>
          <p:cNvPr id="77829" name="Rectangle 3"/>
          <p:cNvSpPr>
            <a:spLocks noGrp="1" noChangeArrowheads="1"/>
          </p:cNvSpPr>
          <p:nvPr>
            <p:ph type="body" idx="1"/>
          </p:nvPr>
        </p:nvSpPr>
        <p:spPr>
          <a:xfrm>
            <a:off x="733425" y="4140200"/>
            <a:ext cx="5486400" cy="4660900"/>
          </a:xfrm>
          <a:solidFill>
            <a:schemeClr val="bg1"/>
          </a:solidFill>
          <a:ln/>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en-US" dirty="0" smtClean="0"/>
              <a:t>This graph is not in the textbook, so it is not supported with material in the study guide or test bank.  Therefore, you may wish to omit this slide from your presentation.  But I hope you will consider keeping it.  It</a:t>
            </a:r>
            <a:r>
              <a:rPr lang="en-US" baseline="0" dirty="0" smtClean="0"/>
              <a:t> </a:t>
            </a:r>
            <a:r>
              <a:rPr lang="en-US" dirty="0" smtClean="0"/>
              <a:t>uses a simple supply-demand diagram to illustrate something described verbally in the text:  how the Federal Reserve targets the federal funds rate. </a:t>
            </a:r>
          </a:p>
          <a:p>
            <a:pPr eaLnBrk="1" hangingPunct="1"/>
            <a:endParaRPr lang="en-US" dirty="0" smtClean="0"/>
          </a:p>
          <a:p>
            <a:pPr eaLnBrk="1" hangingPunct="1"/>
            <a:r>
              <a:rPr lang="en-US" dirty="0" smtClean="0"/>
              <a:t>The demand for federal funds comes from banks that find themselves with insufficient reserves, perhaps because they made too many loans or had higher-than-expected withdrawals.  </a:t>
            </a:r>
          </a:p>
          <a:p>
            <a:pPr eaLnBrk="1" hangingPunct="1"/>
            <a:endParaRPr lang="en-US" dirty="0" smtClean="0"/>
          </a:p>
          <a:p>
            <a:pPr eaLnBrk="1" hangingPunct="1"/>
            <a:r>
              <a:rPr lang="en-US" dirty="0" smtClean="0"/>
              <a:t>The supply of federal funds comes from banks that find themselves with more reserves than they want, perhaps because they had lower-than-expected withdrawals or because few customers took out loans. </a:t>
            </a:r>
          </a:p>
          <a:p>
            <a:pPr eaLnBrk="1" hangingPunct="1"/>
            <a:endParaRPr lang="en-US" dirty="0" smtClean="0"/>
          </a:p>
          <a:p>
            <a:pPr eaLnBrk="1" hangingPunct="1"/>
            <a:r>
              <a:rPr lang="en-US" dirty="0" smtClean="0"/>
              <a:t>The federal funds rate adjusts to balance the supply of and demand for federal funds.  </a:t>
            </a:r>
          </a:p>
          <a:p>
            <a:pPr eaLnBrk="1" hangingPunct="1"/>
            <a:endParaRPr lang="en-US" dirty="0" smtClean="0"/>
          </a:p>
          <a:p>
            <a:pPr eaLnBrk="1" hangingPunct="1"/>
            <a:r>
              <a:rPr lang="en-US" dirty="0" smtClean="0"/>
              <a:t>The Federal Reserve can use OMOs to target the fed funds rate.  Whenever the rate starts to fall below the Fed’s target, the Fed sells government bonds in the open market in order to pull reserves out of the banking system, which raises the rate as shown in this diagram.  If the rate rises above the Fed’s target, the Fed buys </a:t>
            </a:r>
            <a:r>
              <a:rPr lang="en-US" dirty="0" err="1" smtClean="0"/>
              <a:t>govt</a:t>
            </a:r>
            <a:r>
              <a:rPr lang="en-US" dirty="0" smtClean="0"/>
              <a:t> bonds in the open market, injecting reserves into the banking system, and pushing the rate down.  </a:t>
            </a:r>
          </a:p>
          <a:p>
            <a:pPr eaLnBrk="1" hangingPunct="1"/>
            <a:endParaRPr lang="en-US" dirty="0" smtClean="0"/>
          </a:p>
          <a:p>
            <a:pPr eaLnBrk="1" hangingPunct="1"/>
            <a:r>
              <a:rPr lang="en-US" dirty="0" smtClean="0"/>
              <a:t>For the Fed, OMOs are quick, easy, and effective, so the Fed can keep the fed funds rate very close to the target.  </a:t>
            </a:r>
          </a:p>
        </p:txBody>
      </p:sp>
    </p:spTree>
    <p:extLst>
      <p:ext uri="{BB962C8B-B14F-4D97-AF65-F5344CB8AC3E}">
        <p14:creationId xmlns:p14="http://schemas.microsoft.com/office/powerpoint/2010/main" val="4277052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Money is a medium of exchange.  That just means you use money to buy stuff.  </a:t>
            </a:r>
          </a:p>
          <a:p>
            <a:pPr eaLnBrk="1" hangingPunct="1"/>
            <a:endParaRPr lang="en-US" dirty="0" smtClean="0"/>
          </a:p>
          <a:p>
            <a:pPr eaLnBrk="1" hangingPunct="1"/>
            <a:r>
              <a:rPr lang="en-US" dirty="0" smtClean="0"/>
              <a:t>Money is a unit of account.  The price or monetary value of virtually everything is measured in the same units</a:t>
            </a:r>
            <a:r>
              <a:rPr lang="en-US" sz="1200" dirty="0" smtClean="0"/>
              <a:t>—</a:t>
            </a:r>
            <a:r>
              <a:rPr lang="en-US" dirty="0" smtClean="0"/>
              <a:t>dollars (in the U.S., or substitute your country’s currency if you’re located outside the U.S.).  Imagine how hard it would be to plan your budget or comparison shop if sellers each used their own system of measuring prices.  </a:t>
            </a:r>
          </a:p>
          <a:p>
            <a:pPr eaLnBrk="1" hangingPunct="1"/>
            <a:endParaRPr lang="en-US" dirty="0" smtClean="0"/>
          </a:p>
          <a:p>
            <a:pPr eaLnBrk="1" hangingPunct="1"/>
            <a:r>
              <a:rPr lang="en-US" dirty="0" smtClean="0"/>
              <a:t>Money is a store of value.  Money holds its value over time, so you don’t have to spend it immediately upon receiving it.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1042560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Intrinsic value means the commodity would have value even if it weren’t being used as money. </a:t>
            </a:r>
          </a:p>
          <a:p>
            <a:pPr eaLnBrk="1" hangingPunct="1"/>
            <a:endParaRPr lang="en-US" dirty="0" smtClean="0"/>
          </a:p>
          <a:p>
            <a:pPr eaLnBrk="1" hangingPunct="1"/>
            <a:r>
              <a:rPr lang="en-US" dirty="0" smtClean="0"/>
              <a:t>In the film “The Shawshank Redemption,” prisoners use cigarettes as money.  </a:t>
            </a:r>
          </a:p>
          <a:p>
            <a:pPr eaLnBrk="1" hangingPunct="1"/>
            <a:endParaRPr lang="en-US" dirty="0" smtClean="0"/>
          </a:p>
          <a:p>
            <a:pPr eaLnBrk="1" hangingPunct="1"/>
            <a:r>
              <a:rPr lang="en-US" dirty="0" smtClean="0"/>
              <a:t>Fiat money is worthless</a:t>
            </a:r>
            <a:r>
              <a:rPr lang="en-US" sz="1200" dirty="0" smtClean="0"/>
              <a:t>—</a:t>
            </a:r>
            <a:r>
              <a:rPr lang="en-US" dirty="0" smtClean="0"/>
              <a:t>except as money.  Yet, people are happy to accept your dollars (or euros or yen or whatever) because they know they will be able to spend the currency.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4636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assets should be considered part of the money supply?  Two candidates: Currency and Demand deposits.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definition of currency in the textbook does not include “(non-bank)”.  I added it to avoid confusion later, when students are asked to think about what happens to the money supply when a consumer decides to deposit a $50 bill into his or her checking account.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255330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Source:  Federal Reserve, Board of Governors, Statistical Release H.6.</a:t>
            </a:r>
          </a:p>
          <a:p>
            <a:pPr eaLnBrk="1" hangingPunct="1"/>
            <a:endParaRPr lang="en-US" dirty="0" smtClean="0"/>
          </a:p>
          <a:p>
            <a:pPr eaLnBrk="1" hangingPunct="1"/>
            <a:r>
              <a:rPr lang="en-US" dirty="0" smtClean="0"/>
              <a:t>The latest H.6 release can be found at:</a:t>
            </a:r>
          </a:p>
          <a:p>
            <a:pPr eaLnBrk="1" hangingPunct="1"/>
            <a:r>
              <a:rPr lang="en-US" dirty="0" smtClean="0"/>
              <a:t>http://www.federalreserve.gov/releases/h6/Current/</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1621633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377261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subsequent chapters (including the chapter immediately following this one), students will learn that the Federal Reserve’s monetary policy can have huge effects on many macroeconomic variables, like inflation, interest rates, unemployment, and even stock price indexes and exchange rates.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411420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57200" y="1905000"/>
            <a:ext cx="8382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1"/>
            <a:ext cx="8518947" cy="2286000"/>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81000" y="3276600"/>
            <a:ext cx="8458200" cy="2895600"/>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6247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80695" cy="104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3810000"/>
            <a:ext cx="7010399" cy="2133600"/>
          </a:xfrm>
        </p:spPr>
        <p:txBody>
          <a:bodyPr/>
          <a:lstStyle/>
          <a:p>
            <a:pPr>
              <a:defRPr/>
            </a:pPr>
            <a:r>
              <a:rPr lang="en-US" sz="5400" dirty="0"/>
              <a:t>The Monetary </a:t>
            </a:r>
            <a:r>
              <a:rPr lang="en-US" sz="5400" dirty="0" smtClean="0"/>
              <a:t>System</a:t>
            </a:r>
            <a:endParaRPr lang="en-US" sz="5400" dirty="0"/>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21</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Reserves</a:t>
            </a:r>
          </a:p>
        </p:txBody>
      </p:sp>
      <p:sp>
        <p:nvSpPr>
          <p:cNvPr id="3" name="Content Placeholder 2"/>
          <p:cNvSpPr>
            <a:spLocks noGrp="1"/>
          </p:cNvSpPr>
          <p:nvPr>
            <p:ph idx="1"/>
          </p:nvPr>
        </p:nvSpPr>
        <p:spPr>
          <a:xfrm>
            <a:off x="277813" y="1025525"/>
            <a:ext cx="8866187" cy="5422900"/>
          </a:xfrm>
        </p:spPr>
        <p:txBody>
          <a:bodyPr/>
          <a:lstStyle/>
          <a:p>
            <a:r>
              <a:rPr lang="en-US" sz="3200" dirty="0" smtClean="0"/>
              <a:t>In </a:t>
            </a:r>
            <a:r>
              <a:rPr lang="en-US" sz="3200" dirty="0"/>
              <a:t>a </a:t>
            </a:r>
            <a:r>
              <a:rPr lang="en-US" sz="3200" u="sng" dirty="0"/>
              <a:t>fractional reserve banking </a:t>
            </a:r>
            <a:r>
              <a:rPr lang="en-US" sz="3200" u="sng" dirty="0" smtClean="0"/>
              <a:t>system</a:t>
            </a:r>
          </a:p>
          <a:p>
            <a:pPr lvl="1"/>
            <a:r>
              <a:rPr lang="en-US" sz="2800" dirty="0" smtClean="0"/>
              <a:t>Banks </a:t>
            </a:r>
            <a:r>
              <a:rPr lang="en-US" sz="2800" dirty="0"/>
              <a:t>keep a fraction of deposits as </a:t>
            </a:r>
            <a:r>
              <a:rPr lang="en-US" sz="2800" u="sng" dirty="0"/>
              <a:t>reserves</a:t>
            </a:r>
            <a:r>
              <a:rPr lang="en-US" sz="2800" dirty="0"/>
              <a:t> </a:t>
            </a:r>
            <a:r>
              <a:rPr lang="en-US" sz="2800" dirty="0" smtClean="0"/>
              <a:t>and </a:t>
            </a:r>
            <a:r>
              <a:rPr lang="en-US" sz="2800" dirty="0"/>
              <a:t>use the rest to make loans.  </a:t>
            </a:r>
          </a:p>
          <a:p>
            <a:r>
              <a:rPr lang="en-US" sz="3200" dirty="0"/>
              <a:t>The Fed establishes reserve </a:t>
            </a:r>
            <a:r>
              <a:rPr lang="en-US" sz="3200" dirty="0" smtClean="0"/>
              <a:t>requirements </a:t>
            </a:r>
          </a:p>
          <a:p>
            <a:pPr lvl="1"/>
            <a:r>
              <a:rPr lang="en-US" sz="2800" dirty="0" smtClean="0"/>
              <a:t>Regulations </a:t>
            </a:r>
            <a:r>
              <a:rPr lang="en-US" sz="2800" dirty="0"/>
              <a:t>on the minimum amount of reserves that banks must hold against deposits. </a:t>
            </a:r>
          </a:p>
          <a:p>
            <a:pPr lvl="2"/>
            <a:r>
              <a:rPr lang="en-US" dirty="0"/>
              <a:t>Banks may hold more than this minimum </a:t>
            </a:r>
            <a:endParaRPr lang="en-US" dirty="0" smtClean="0"/>
          </a:p>
          <a:p>
            <a:r>
              <a:rPr lang="en-US" sz="3200" dirty="0" smtClean="0"/>
              <a:t>The </a:t>
            </a:r>
            <a:r>
              <a:rPr lang="en-US" sz="3200" dirty="0"/>
              <a:t>reserve ratio, R</a:t>
            </a:r>
          </a:p>
          <a:p>
            <a:pPr marL="457200" lvl="1" indent="0">
              <a:buNone/>
            </a:pPr>
            <a:r>
              <a:rPr lang="en-US" sz="2800" dirty="0" smtClean="0"/>
              <a:t>=fraction </a:t>
            </a:r>
            <a:r>
              <a:rPr lang="en-US" sz="2800" dirty="0"/>
              <a:t>of deposits that banks hold as reserves</a:t>
            </a:r>
          </a:p>
          <a:p>
            <a:pPr marL="457200" lvl="1" indent="0">
              <a:buNone/>
            </a:pPr>
            <a:r>
              <a:rPr lang="en-US" sz="2800" dirty="0" smtClean="0"/>
              <a:t>=total </a:t>
            </a:r>
            <a:r>
              <a:rPr lang="en-US" sz="2800" dirty="0"/>
              <a:t>reserves as a percentage of total deposits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6060352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T-Account</a:t>
            </a:r>
          </a:p>
        </p:txBody>
      </p:sp>
      <p:sp>
        <p:nvSpPr>
          <p:cNvPr id="3" name="Content Placeholder 2"/>
          <p:cNvSpPr>
            <a:spLocks noGrp="1"/>
          </p:cNvSpPr>
          <p:nvPr>
            <p:ph idx="1"/>
          </p:nvPr>
        </p:nvSpPr>
        <p:spPr/>
        <p:txBody>
          <a:bodyPr>
            <a:normAutofit lnSpcReduction="10000"/>
          </a:bodyPr>
          <a:lstStyle/>
          <a:p>
            <a:r>
              <a:rPr lang="en-US" dirty="0">
                <a:solidFill>
                  <a:srgbClr val="005EA4"/>
                </a:solidFill>
              </a:rPr>
              <a:t>T-account:  </a:t>
            </a:r>
            <a:r>
              <a:rPr lang="en-US" dirty="0"/>
              <a:t>a simplified accounting statement </a:t>
            </a:r>
            <a:r>
              <a:rPr lang="en-US" dirty="0" smtClean="0"/>
              <a:t>that </a:t>
            </a:r>
            <a:r>
              <a:rPr lang="en-US" dirty="0"/>
              <a:t>shows a bank’s assets &amp; liabilities.</a:t>
            </a:r>
          </a:p>
          <a:p>
            <a:endParaRPr lang="en-US" dirty="0"/>
          </a:p>
          <a:p>
            <a:endParaRPr lang="en-US" dirty="0" smtClean="0"/>
          </a:p>
          <a:p>
            <a:endParaRPr lang="en-US" dirty="0"/>
          </a:p>
          <a:p>
            <a:endParaRPr lang="en-US" dirty="0" smtClean="0"/>
          </a:p>
          <a:p>
            <a:r>
              <a:rPr lang="en-US" dirty="0" smtClean="0">
                <a:solidFill>
                  <a:schemeClr val="accent6">
                    <a:lumMod val="50000"/>
                  </a:schemeClr>
                </a:solidFill>
              </a:rPr>
              <a:t>Banks</a:t>
            </a:r>
            <a:r>
              <a:rPr lang="en-US" dirty="0">
                <a:solidFill>
                  <a:schemeClr val="accent6">
                    <a:lumMod val="50000"/>
                  </a:schemeClr>
                </a:solidFill>
              </a:rPr>
              <a:t>’ liabilities include deposits, </a:t>
            </a:r>
            <a:endParaRPr lang="en-US" dirty="0" smtClean="0">
              <a:solidFill>
                <a:schemeClr val="accent6">
                  <a:lumMod val="50000"/>
                </a:schemeClr>
              </a:solidFill>
            </a:endParaRPr>
          </a:p>
          <a:p>
            <a:r>
              <a:rPr lang="en-US" dirty="0" smtClean="0">
                <a:solidFill>
                  <a:schemeClr val="accent6">
                    <a:lumMod val="50000"/>
                  </a:schemeClr>
                </a:solidFill>
              </a:rPr>
              <a:t>Assets </a:t>
            </a:r>
            <a:r>
              <a:rPr lang="en-US" dirty="0">
                <a:solidFill>
                  <a:schemeClr val="accent6">
                    <a:lumMod val="50000"/>
                  </a:schemeClr>
                </a:solidFill>
              </a:rPr>
              <a:t>include loans &amp; reserves.  </a:t>
            </a:r>
          </a:p>
          <a:p>
            <a:r>
              <a:rPr lang="en-US" dirty="0" smtClean="0"/>
              <a:t>Notice </a:t>
            </a:r>
            <a:r>
              <a:rPr lang="en-US" dirty="0"/>
              <a:t>that  R = $10/$100 = 10</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22"/>
          <p:cNvGraphicFramePr>
            <a:graphicFrameLocks noGrp="1"/>
          </p:cNvGraphicFramePr>
          <p:nvPr>
            <p:extLst>
              <p:ext uri="{D42A27DB-BD31-4B8C-83A1-F6EECF244321}">
                <p14:modId xmlns:p14="http://schemas.microsoft.com/office/powerpoint/2010/main" val="1041316020"/>
              </p:ext>
            </p:extLst>
          </p:nvPr>
        </p:nvGraphicFramePr>
        <p:xfrm>
          <a:off x="3000375" y="2133600"/>
          <a:ext cx="5762625" cy="2100263"/>
        </p:xfrm>
        <a:graphic>
          <a:graphicData uri="http://schemas.openxmlformats.org/drawingml/2006/table">
            <a:tbl>
              <a:tblPr/>
              <a:tblGrid>
                <a:gridCol w="2881313"/>
                <a:gridCol w="2881312"/>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FIRST NATIONAL BANK</a:t>
                      </a:r>
                    </a:p>
                  </a:txBody>
                  <a:tcPr anchor="ctr" horzOverflow="overflow">
                    <a:lnL>
                      <a:noFill/>
                    </a:lnL>
                    <a:lnR>
                      <a:noFill/>
                    </a:lnR>
                    <a:lnT>
                      <a:noFill/>
                    </a:lnT>
                    <a:lnB>
                      <a:noFill/>
                    </a:lnB>
                    <a:lnTlToBr>
                      <a:noFill/>
                    </a:lnTlToBr>
                    <a:lnBlToTr>
                      <a:noFill/>
                    </a:lnBlToTr>
                    <a:solidFill>
                      <a:srgbClr val="CCECFF"/>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1058863">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smtClean="0">
                          <a:ln>
                            <a:noFill/>
                          </a:ln>
                          <a:solidFill>
                            <a:schemeClr val="tx1"/>
                          </a:solidFill>
                          <a:effectLst/>
                          <a:latin typeface="Arial" charset="0"/>
                        </a:rPr>
                        <a:t>Reserves	$  10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smtClean="0">
                          <a:ln>
                            <a:noFill/>
                          </a:ln>
                          <a:solidFill>
                            <a:schemeClr val="tx1"/>
                          </a:solidFill>
                          <a:effectLst/>
                          <a:latin typeface="Arial" charset="0"/>
                        </a:rPr>
                        <a:t>Loans  	$  90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$100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r>
            </a:tbl>
          </a:graphicData>
        </a:graphic>
      </p:graphicFrame>
    </p:spTree>
    <p:extLst>
      <p:ext uri="{BB962C8B-B14F-4D97-AF65-F5344CB8AC3E}">
        <p14:creationId xmlns:p14="http://schemas.microsoft.com/office/powerpoint/2010/main" val="29233741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Suppose $100 of currency is in circulation. </a:t>
            </a:r>
          </a:p>
          <a:p>
            <a:pPr marL="0" indent="0">
              <a:buNone/>
            </a:pPr>
            <a:r>
              <a:rPr lang="en-US" dirty="0">
                <a:solidFill>
                  <a:schemeClr val="accent6">
                    <a:lumMod val="50000"/>
                  </a:schemeClr>
                </a:solidFill>
              </a:rPr>
              <a:t>To determine banks’ impact on money supply, </a:t>
            </a:r>
            <a:r>
              <a:rPr lang="en-US" dirty="0" smtClean="0">
                <a:solidFill>
                  <a:schemeClr val="accent6">
                    <a:lumMod val="50000"/>
                  </a:schemeClr>
                </a:solidFill>
              </a:rPr>
              <a:t>we </a:t>
            </a:r>
            <a:r>
              <a:rPr lang="en-US" dirty="0">
                <a:solidFill>
                  <a:schemeClr val="accent6">
                    <a:lumMod val="50000"/>
                  </a:schemeClr>
                </a:solidFill>
              </a:rPr>
              <a:t>calculate the money supply in 3 different cases:  </a:t>
            </a:r>
          </a:p>
          <a:p>
            <a:pPr marL="514350" indent="-514350">
              <a:buClr>
                <a:srgbClr val="C00000"/>
              </a:buClr>
              <a:buFont typeface="+mj-lt"/>
              <a:buAutoNum type="arabicPeriod"/>
            </a:pPr>
            <a:r>
              <a:rPr lang="en-US" dirty="0" smtClean="0"/>
              <a:t>No </a:t>
            </a:r>
            <a:r>
              <a:rPr lang="en-US" dirty="0"/>
              <a:t>banking system</a:t>
            </a:r>
          </a:p>
          <a:p>
            <a:pPr marL="514350" indent="-514350">
              <a:buClr>
                <a:srgbClr val="C00000"/>
              </a:buClr>
              <a:buFont typeface="+mj-lt"/>
              <a:buAutoNum type="arabicPeriod"/>
            </a:pPr>
            <a:r>
              <a:rPr lang="en-US" dirty="0" smtClean="0"/>
              <a:t>100</a:t>
            </a:r>
            <a:r>
              <a:rPr lang="en-US" dirty="0"/>
              <a:t>% reserve banking </a:t>
            </a:r>
            <a:r>
              <a:rPr lang="en-US" dirty="0" smtClean="0"/>
              <a:t>system (banks </a:t>
            </a:r>
            <a:r>
              <a:rPr lang="en-US" dirty="0"/>
              <a:t>hold 100% of deposits as reserves, </a:t>
            </a:r>
            <a:r>
              <a:rPr lang="en-US" dirty="0" smtClean="0"/>
              <a:t>make </a:t>
            </a:r>
            <a:r>
              <a:rPr lang="en-US" dirty="0"/>
              <a:t>no </a:t>
            </a:r>
            <a:r>
              <a:rPr lang="en-US" dirty="0" smtClean="0"/>
              <a:t>loans)</a:t>
            </a:r>
            <a:endParaRPr lang="en-US" dirty="0"/>
          </a:p>
          <a:p>
            <a:pPr marL="514350" indent="-514350">
              <a:buClr>
                <a:srgbClr val="C00000"/>
              </a:buClr>
              <a:buFont typeface="+mj-lt"/>
              <a:buAutoNum type="arabicPeriod"/>
            </a:pPr>
            <a:r>
              <a:rPr lang="en-US" dirty="0" smtClean="0"/>
              <a:t>Fractional </a:t>
            </a:r>
            <a:r>
              <a:rPr lang="en-US" dirty="0"/>
              <a:t>reserve banking system</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8592988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p:txBody>
          <a:bodyPr/>
          <a:lstStyle/>
          <a:p>
            <a:pPr marL="0" indent="0">
              <a:buClr>
                <a:srgbClr val="C00000"/>
              </a:buClr>
              <a:buNone/>
            </a:pPr>
            <a:r>
              <a:rPr lang="en-US" dirty="0" smtClean="0">
                <a:solidFill>
                  <a:srgbClr val="C00000"/>
                </a:solidFill>
              </a:rPr>
              <a:t>Case 1:</a:t>
            </a:r>
            <a:r>
              <a:rPr lang="en-US" dirty="0" smtClean="0"/>
              <a:t> No </a:t>
            </a:r>
            <a:r>
              <a:rPr lang="en-US" dirty="0"/>
              <a:t>banking system</a:t>
            </a:r>
          </a:p>
          <a:p>
            <a:pPr marL="0" indent="0">
              <a:buClr>
                <a:srgbClr val="C00000"/>
              </a:buClr>
              <a:buNone/>
            </a:pPr>
            <a:endParaRPr lang="en-US" dirty="0" smtClean="0">
              <a:solidFill>
                <a:schemeClr val="tx1"/>
              </a:solidFill>
            </a:endParaRPr>
          </a:p>
          <a:p>
            <a:pPr>
              <a:buClr>
                <a:srgbClr val="C00000"/>
              </a:buClr>
            </a:pPr>
            <a:r>
              <a:rPr lang="en-US" dirty="0" smtClean="0">
                <a:solidFill>
                  <a:schemeClr val="accent6">
                    <a:lumMod val="50000"/>
                  </a:schemeClr>
                </a:solidFill>
              </a:rPr>
              <a:t>Public </a:t>
            </a:r>
            <a:r>
              <a:rPr lang="en-US" dirty="0">
                <a:solidFill>
                  <a:schemeClr val="accent6">
                    <a:lumMod val="50000"/>
                  </a:schemeClr>
                </a:solidFill>
              </a:rPr>
              <a:t>holds the $100 as currency. </a:t>
            </a:r>
          </a:p>
          <a:p>
            <a:pPr>
              <a:buClr>
                <a:srgbClr val="C00000"/>
              </a:buClr>
            </a:pPr>
            <a:r>
              <a:rPr lang="en-US" dirty="0">
                <a:solidFill>
                  <a:schemeClr val="accent6">
                    <a:lumMod val="50000"/>
                  </a:schemeClr>
                </a:solidFill>
              </a:rPr>
              <a:t>Money supply = $100.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119308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p:txBody>
          <a:bodyPr>
            <a:noAutofit/>
          </a:bodyPr>
          <a:lstStyle/>
          <a:p>
            <a:pPr marL="0" indent="0">
              <a:buClr>
                <a:srgbClr val="C00000"/>
              </a:buClr>
              <a:buNone/>
            </a:pPr>
            <a:r>
              <a:rPr lang="en-US" sz="3000" dirty="0" smtClean="0">
                <a:solidFill>
                  <a:srgbClr val="C00000"/>
                </a:solidFill>
              </a:rPr>
              <a:t>Case 2:</a:t>
            </a:r>
            <a:r>
              <a:rPr lang="en-US" sz="3000" dirty="0" smtClean="0"/>
              <a:t> 100</a:t>
            </a:r>
            <a:r>
              <a:rPr lang="en-US" sz="3000" dirty="0"/>
              <a:t>% reserve banking </a:t>
            </a:r>
            <a:r>
              <a:rPr lang="en-US" sz="3000" dirty="0" smtClean="0"/>
              <a:t>system  </a:t>
            </a:r>
            <a:endParaRPr lang="en-US" sz="3000" dirty="0"/>
          </a:p>
          <a:p>
            <a:pPr marL="0" indent="0">
              <a:buClr>
                <a:srgbClr val="C00000"/>
              </a:buClr>
              <a:buNone/>
            </a:pPr>
            <a:r>
              <a:rPr lang="en-US" sz="3000" dirty="0">
                <a:solidFill>
                  <a:schemeClr val="accent6">
                    <a:lumMod val="50000"/>
                  </a:schemeClr>
                </a:solidFill>
              </a:rPr>
              <a:t>Public deposits the $100 at First National Bank (FNB). </a:t>
            </a:r>
            <a:endParaRPr lang="en-US" sz="3000" dirty="0" smtClean="0">
              <a:solidFill>
                <a:schemeClr val="accent6">
                  <a:lumMod val="50000"/>
                </a:schemeClr>
              </a:solidFill>
            </a:endParaRPr>
          </a:p>
          <a:p>
            <a:pPr>
              <a:buClr>
                <a:srgbClr val="C00000"/>
              </a:buClr>
            </a:pPr>
            <a:r>
              <a:rPr lang="en-US" sz="3000" dirty="0" smtClean="0">
                <a:solidFill>
                  <a:schemeClr val="accent6">
                    <a:lumMod val="50000"/>
                  </a:schemeClr>
                </a:solidFill>
              </a:rPr>
              <a:t>FNB </a:t>
            </a:r>
            <a:r>
              <a:rPr lang="en-US" sz="3000" dirty="0">
                <a:solidFill>
                  <a:schemeClr val="accent6">
                    <a:lumMod val="50000"/>
                  </a:schemeClr>
                </a:solidFill>
              </a:rPr>
              <a:t>holds </a:t>
            </a:r>
            <a:br>
              <a:rPr lang="en-US" sz="3000" dirty="0">
                <a:solidFill>
                  <a:schemeClr val="accent6">
                    <a:lumMod val="50000"/>
                  </a:schemeClr>
                </a:solidFill>
              </a:rPr>
            </a:br>
            <a:r>
              <a:rPr lang="en-US" sz="3000" dirty="0">
                <a:solidFill>
                  <a:schemeClr val="accent6">
                    <a:lumMod val="50000"/>
                  </a:schemeClr>
                </a:solidFill>
              </a:rPr>
              <a:t>100% of </a:t>
            </a:r>
            <a:br>
              <a:rPr lang="en-US" sz="3000" dirty="0">
                <a:solidFill>
                  <a:schemeClr val="accent6">
                    <a:lumMod val="50000"/>
                  </a:schemeClr>
                </a:solidFill>
              </a:rPr>
            </a:br>
            <a:r>
              <a:rPr lang="en-US" sz="3000" dirty="0">
                <a:solidFill>
                  <a:schemeClr val="accent6">
                    <a:lumMod val="50000"/>
                  </a:schemeClr>
                </a:solidFill>
              </a:rPr>
              <a:t>deposit </a:t>
            </a:r>
            <a:br>
              <a:rPr lang="en-US" sz="3000" dirty="0">
                <a:solidFill>
                  <a:schemeClr val="accent6">
                    <a:lumMod val="50000"/>
                  </a:schemeClr>
                </a:solidFill>
              </a:rPr>
            </a:br>
            <a:r>
              <a:rPr lang="en-US" sz="3000" dirty="0">
                <a:solidFill>
                  <a:schemeClr val="accent6">
                    <a:lumMod val="50000"/>
                  </a:schemeClr>
                </a:solidFill>
              </a:rPr>
              <a:t>as reserves: </a:t>
            </a:r>
            <a:endParaRPr lang="en-US" sz="3000" dirty="0" smtClean="0">
              <a:solidFill>
                <a:schemeClr val="accent6">
                  <a:lumMod val="50000"/>
                </a:schemeClr>
              </a:solidFill>
            </a:endParaRPr>
          </a:p>
          <a:p>
            <a:pPr marL="0" indent="0">
              <a:buClr>
                <a:srgbClr val="C00000"/>
              </a:buClr>
              <a:buNone/>
            </a:pPr>
            <a:r>
              <a:rPr lang="en-US" sz="3000" dirty="0">
                <a:solidFill>
                  <a:schemeClr val="accent6">
                    <a:lumMod val="50000"/>
                  </a:schemeClr>
                </a:solidFill>
              </a:rPr>
              <a:t>Money supply </a:t>
            </a:r>
            <a:br>
              <a:rPr lang="en-US" sz="3000" dirty="0">
                <a:solidFill>
                  <a:schemeClr val="accent6">
                    <a:lumMod val="50000"/>
                  </a:schemeClr>
                </a:solidFill>
              </a:rPr>
            </a:br>
            <a:r>
              <a:rPr lang="en-US" sz="3000" dirty="0">
                <a:solidFill>
                  <a:schemeClr val="accent6">
                    <a:lumMod val="50000"/>
                  </a:schemeClr>
                </a:solidFill>
              </a:rPr>
              <a:t>   = currency + deposits = $0 + $100 = $</a:t>
            </a:r>
            <a:r>
              <a:rPr lang="en-US" sz="3000" dirty="0" smtClean="0">
                <a:solidFill>
                  <a:schemeClr val="accent6">
                    <a:lumMod val="50000"/>
                  </a:schemeClr>
                </a:solidFill>
              </a:rPr>
              <a:t>100</a:t>
            </a:r>
          </a:p>
          <a:p>
            <a:pPr marL="0" indent="0">
              <a:buClr>
                <a:srgbClr val="C00000"/>
              </a:buClr>
              <a:buNone/>
            </a:pPr>
            <a:r>
              <a:rPr lang="en-US" sz="3000" i="1" dirty="0">
                <a:solidFill>
                  <a:srgbClr val="C00000"/>
                </a:solidFill>
                <a:latin typeface="Cambria" panose="02040503050406030204" pitchFamily="18" charset="0"/>
              </a:rPr>
              <a:t>In a 100% reserve banking system, </a:t>
            </a:r>
            <a:r>
              <a:rPr lang="en-US" sz="3000" i="1" dirty="0" smtClean="0">
                <a:solidFill>
                  <a:srgbClr val="C00000"/>
                </a:solidFill>
                <a:latin typeface="Cambria" panose="02040503050406030204" pitchFamily="18" charset="0"/>
              </a:rPr>
              <a:t>banks </a:t>
            </a:r>
            <a:r>
              <a:rPr lang="en-US" sz="3000" i="1" dirty="0">
                <a:solidFill>
                  <a:srgbClr val="C00000"/>
                </a:solidFill>
                <a:latin typeface="Cambria" panose="02040503050406030204" pitchFamily="18" charset="0"/>
              </a:rPr>
              <a:t>do not affect size of money supply. </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33"/>
          <p:cNvGraphicFramePr>
            <a:graphicFrameLocks noGrp="1"/>
          </p:cNvGraphicFramePr>
          <p:nvPr>
            <p:extLst>
              <p:ext uri="{D42A27DB-BD31-4B8C-83A1-F6EECF244321}">
                <p14:modId xmlns:p14="http://schemas.microsoft.com/office/powerpoint/2010/main" val="3922147761"/>
              </p:ext>
            </p:extLst>
          </p:nvPr>
        </p:nvGraphicFramePr>
        <p:xfrm>
          <a:off x="2954338" y="2557463"/>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FIRST NATIONAL BANK</a:t>
                      </a:r>
                    </a:p>
                  </a:txBody>
                  <a:tcPr anchor="ctr" horzOverflow="overflow">
                    <a:lnL>
                      <a:noFill/>
                    </a:lnL>
                    <a:lnR>
                      <a:noFill/>
                    </a:lnR>
                    <a:lnT>
                      <a:noFill/>
                    </a:lnT>
                    <a:lnB>
                      <a:noFill/>
                    </a:lnB>
                    <a:lnTlToBr>
                      <a:noFill/>
                    </a:lnTlToBr>
                    <a:lnBlToTr>
                      <a:noFill/>
                    </a:lnBlToTr>
                    <a:solidFill>
                      <a:srgbClr val="CCECFF"/>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smtClean="0">
                          <a:ln>
                            <a:noFill/>
                          </a:ln>
                          <a:solidFill>
                            <a:schemeClr val="tx1"/>
                          </a:solidFill>
                          <a:effectLst/>
                          <a:latin typeface="Arial" charset="0"/>
                        </a:rPr>
                        <a:t>Reserves	$100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smtClean="0">
                          <a:ln>
                            <a:noFill/>
                          </a:ln>
                          <a:solidFill>
                            <a:schemeClr val="tx1"/>
                          </a:solidFill>
                          <a:effectLst/>
                          <a:latin typeface="Arial" charset="0"/>
                        </a:rPr>
                        <a:t>Loans  	$    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$100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r>
            </a:tbl>
          </a:graphicData>
        </a:graphic>
      </p:graphicFrame>
    </p:spTree>
    <p:extLst>
      <p:ext uri="{BB962C8B-B14F-4D97-AF65-F5344CB8AC3E}">
        <p14:creationId xmlns:p14="http://schemas.microsoft.com/office/powerpoint/2010/main" val="8129578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3"/>
          <p:cNvGraphicFramePr>
            <a:graphicFrameLocks noGrp="1"/>
          </p:cNvGraphicFramePr>
          <p:nvPr>
            <p:extLst>
              <p:ext uri="{D42A27DB-BD31-4B8C-83A1-F6EECF244321}">
                <p14:modId xmlns:p14="http://schemas.microsoft.com/office/powerpoint/2010/main" val="3353899036"/>
              </p:ext>
            </p:extLst>
          </p:nvPr>
        </p:nvGraphicFramePr>
        <p:xfrm>
          <a:off x="2971800" y="2557463"/>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FIRST NATIONAL BANK</a:t>
                      </a:r>
                    </a:p>
                  </a:txBody>
                  <a:tcPr anchor="ctr" horzOverflow="overflow">
                    <a:lnL>
                      <a:noFill/>
                    </a:lnL>
                    <a:lnR>
                      <a:noFill/>
                    </a:lnR>
                    <a:lnT>
                      <a:noFill/>
                    </a:lnT>
                    <a:lnB>
                      <a:noFill/>
                    </a:lnB>
                    <a:lnTlToBr>
                      <a:noFill/>
                    </a:lnTlToBr>
                    <a:lnBlToTr>
                      <a:noFill/>
                    </a:lnBlToTr>
                    <a:solidFill>
                      <a:srgbClr val="CCECFF"/>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smtClean="0">
                          <a:ln>
                            <a:noFill/>
                          </a:ln>
                          <a:solidFill>
                            <a:schemeClr val="tx1"/>
                          </a:solidFill>
                          <a:effectLst/>
                          <a:latin typeface="Arial" charset="0"/>
                        </a:rPr>
                        <a:t>Reserves	$100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smtClean="0">
                          <a:ln>
                            <a:noFill/>
                          </a:ln>
                          <a:solidFill>
                            <a:schemeClr val="tx1"/>
                          </a:solidFill>
                          <a:effectLst/>
                          <a:latin typeface="Arial" charset="0"/>
                        </a:rPr>
                        <a:t>Loans  	$    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$100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r>
            </a:tbl>
          </a:graphicData>
        </a:graphic>
      </p:graphicFrame>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p:txBody>
          <a:bodyPr>
            <a:noAutofit/>
          </a:bodyPr>
          <a:lstStyle/>
          <a:p>
            <a:pPr marL="0" indent="0">
              <a:buClr>
                <a:srgbClr val="C00000"/>
              </a:buClr>
              <a:buNone/>
            </a:pPr>
            <a:r>
              <a:rPr lang="en-US" sz="3000" dirty="0" smtClean="0">
                <a:solidFill>
                  <a:srgbClr val="C00000"/>
                </a:solidFill>
              </a:rPr>
              <a:t>Case 3:</a:t>
            </a:r>
            <a:r>
              <a:rPr lang="en-US" sz="3000" dirty="0" smtClean="0"/>
              <a:t> Fractional </a:t>
            </a:r>
            <a:r>
              <a:rPr lang="en-US" sz="3000" dirty="0"/>
              <a:t>reserve banking </a:t>
            </a:r>
            <a:r>
              <a:rPr lang="en-US" sz="3000" dirty="0" smtClean="0"/>
              <a:t>system</a:t>
            </a:r>
          </a:p>
          <a:p>
            <a:pPr>
              <a:buClr>
                <a:srgbClr val="C00000"/>
              </a:buClr>
            </a:pPr>
            <a:r>
              <a:rPr lang="en-US" sz="3000" dirty="0">
                <a:solidFill>
                  <a:schemeClr val="accent6">
                    <a:lumMod val="50000"/>
                  </a:schemeClr>
                </a:solidFill>
              </a:rPr>
              <a:t>Suppose R = 10%.  FNB loans all but 10% </a:t>
            </a:r>
            <a:br>
              <a:rPr lang="en-US" sz="3000" dirty="0">
                <a:solidFill>
                  <a:schemeClr val="accent6">
                    <a:lumMod val="50000"/>
                  </a:schemeClr>
                </a:solidFill>
              </a:rPr>
            </a:br>
            <a:r>
              <a:rPr lang="en-US" sz="3000" dirty="0">
                <a:solidFill>
                  <a:schemeClr val="accent6">
                    <a:lumMod val="50000"/>
                  </a:schemeClr>
                </a:solidFill>
              </a:rPr>
              <a:t>of the deposit</a:t>
            </a:r>
            <a:r>
              <a:rPr lang="en-US" sz="3000" dirty="0" smtClean="0">
                <a:solidFill>
                  <a:schemeClr val="accent6">
                    <a:lumMod val="50000"/>
                  </a:schemeClr>
                </a:solidFill>
              </a:rPr>
              <a:t>:</a:t>
            </a:r>
          </a:p>
          <a:p>
            <a:pPr>
              <a:buClr>
                <a:srgbClr val="C00000"/>
              </a:buClr>
            </a:pPr>
            <a:endParaRPr lang="en-US" sz="3000" dirty="0">
              <a:solidFill>
                <a:schemeClr val="accent6">
                  <a:lumMod val="50000"/>
                </a:schemeClr>
              </a:solidFill>
            </a:endParaRPr>
          </a:p>
          <a:p>
            <a:pPr>
              <a:buClr>
                <a:srgbClr val="C00000"/>
              </a:buClr>
            </a:pPr>
            <a:endParaRPr lang="en-US" sz="3000" dirty="0" smtClean="0">
              <a:solidFill>
                <a:schemeClr val="accent6">
                  <a:lumMod val="50000"/>
                </a:schemeClr>
              </a:solidFill>
            </a:endParaRPr>
          </a:p>
          <a:p>
            <a:pPr>
              <a:buClr>
                <a:srgbClr val="C00000"/>
              </a:buClr>
            </a:pPr>
            <a:endParaRPr lang="en-US" sz="3000" dirty="0">
              <a:solidFill>
                <a:schemeClr val="accent6">
                  <a:lumMod val="50000"/>
                </a:schemeClr>
              </a:solidFill>
            </a:endParaRPr>
          </a:p>
          <a:p>
            <a:pPr>
              <a:buClr>
                <a:srgbClr val="C00000"/>
              </a:buClr>
            </a:pPr>
            <a:endParaRPr lang="en-US" sz="3000" dirty="0" smtClean="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Text Placeholder 7"/>
          <p:cNvSpPr>
            <a:spLocks noGrp="1"/>
          </p:cNvSpPr>
          <p:nvPr>
            <p:ph type="body" sz="quarter" idx="12"/>
          </p:nvPr>
        </p:nvSpPr>
        <p:spPr>
          <a:xfrm>
            <a:off x="381000" y="4572000"/>
            <a:ext cx="8458200" cy="1752600"/>
          </a:xfrm>
        </p:spPr>
        <p:txBody>
          <a:bodyPr>
            <a:normAutofit fontScale="92500"/>
          </a:bodyPr>
          <a:lstStyle/>
          <a:p>
            <a:pPr>
              <a:buClr>
                <a:srgbClr val="C00000"/>
              </a:buClr>
            </a:pPr>
            <a:r>
              <a:rPr lang="en-US" dirty="0">
                <a:solidFill>
                  <a:schemeClr val="accent6">
                    <a:lumMod val="50000"/>
                  </a:schemeClr>
                </a:solidFill>
              </a:rPr>
              <a:t>Depositors have $100 in deposits, borrowers have $90 in currency.</a:t>
            </a:r>
          </a:p>
          <a:p>
            <a:pPr marL="0" indent="0">
              <a:buClr>
                <a:srgbClr val="C00000"/>
              </a:buClr>
              <a:buNone/>
            </a:pPr>
            <a:r>
              <a:rPr lang="en-US" dirty="0">
                <a:solidFill>
                  <a:schemeClr val="accent6">
                    <a:lumMod val="50000"/>
                  </a:schemeClr>
                </a:solidFill>
              </a:rPr>
              <a:t>Money supply = C + D = $90 + $100 = </a:t>
            </a:r>
            <a:r>
              <a:rPr lang="en-US" dirty="0">
                <a:solidFill>
                  <a:srgbClr val="C00000"/>
                </a:solidFill>
              </a:rPr>
              <a:t>$190 </a:t>
            </a:r>
            <a:r>
              <a:rPr lang="en-US" dirty="0" smtClean="0">
                <a:solidFill>
                  <a:srgbClr val="C00000"/>
                </a:solidFill>
              </a:rPr>
              <a:t>(!!!)</a:t>
            </a:r>
            <a:endParaRPr lang="en-US" dirty="0">
              <a:solidFill>
                <a:srgbClr val="C00000"/>
              </a:solidFill>
            </a:endParaRPr>
          </a:p>
        </p:txBody>
      </p:sp>
      <p:graphicFrame>
        <p:nvGraphicFramePr>
          <p:cNvPr id="6" name="Group 30"/>
          <p:cNvGraphicFramePr>
            <a:graphicFrameLocks noGrp="1"/>
          </p:cNvGraphicFramePr>
          <p:nvPr>
            <p:extLst>
              <p:ext uri="{D42A27DB-BD31-4B8C-83A1-F6EECF244321}">
                <p14:modId xmlns:p14="http://schemas.microsoft.com/office/powerpoint/2010/main" val="4122209602"/>
              </p:ext>
            </p:extLst>
          </p:nvPr>
        </p:nvGraphicFramePr>
        <p:xfrm>
          <a:off x="2971800" y="2557463"/>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FIRST NATIONAL BANK</a:t>
                      </a:r>
                    </a:p>
                  </a:txBody>
                  <a:tcPr anchor="ctr" horzOverflow="overflow">
                    <a:lnL>
                      <a:noFill/>
                    </a:lnL>
                    <a:lnR>
                      <a:noFill/>
                    </a:lnR>
                    <a:lnT>
                      <a:noFill/>
                    </a:lnT>
                    <a:lnB>
                      <a:noFill/>
                    </a:lnB>
                    <a:lnTlToBr>
                      <a:noFill/>
                    </a:lnTlToBr>
                    <a:lnBlToTr>
                      <a:noFill/>
                    </a:lnBlToTr>
                    <a:solidFill>
                      <a:srgbClr val="CCECFF"/>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Reserves	</a:t>
                      </a:r>
                      <a:r>
                        <a:rPr kumimoji="0" lang="en-US" sz="2600" b="0" i="0" u="none" strike="noStrike" cap="none" normalizeH="0" baseline="0" dirty="0" smtClean="0">
                          <a:ln>
                            <a:noFill/>
                          </a:ln>
                          <a:solidFill>
                            <a:srgbClr val="C00000"/>
                          </a:solidFill>
                          <a:effectLst/>
                          <a:latin typeface="Arial" charset="0"/>
                        </a:rPr>
                        <a:t>$10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Loans  	</a:t>
                      </a:r>
                      <a:r>
                        <a:rPr kumimoji="0" lang="en-US" sz="2600" b="0" i="0" u="none" strike="noStrike" cap="none" normalizeH="0" baseline="0" dirty="0" smtClean="0">
                          <a:ln>
                            <a:noFill/>
                          </a:ln>
                          <a:solidFill>
                            <a:srgbClr val="C00000"/>
                          </a:solidFill>
                          <a:effectLst/>
                          <a:latin typeface="Arial" charset="0"/>
                        </a:rPr>
                        <a:t>$90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$100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r>
            </a:tbl>
          </a:graphicData>
        </a:graphic>
      </p:graphicFrame>
    </p:spTree>
    <p:extLst>
      <p:ext uri="{BB962C8B-B14F-4D97-AF65-F5344CB8AC3E}">
        <p14:creationId xmlns:p14="http://schemas.microsoft.com/office/powerpoint/2010/main" val="812957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wipe(left)">
                                      <p:cBhvr>
                                        <p:cTn id="1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Clr>
                <a:srgbClr val="C00000"/>
              </a:buClr>
              <a:buNone/>
            </a:pPr>
            <a:r>
              <a:rPr lang="en-US" sz="3000" dirty="0" smtClean="0">
                <a:solidFill>
                  <a:srgbClr val="C00000"/>
                </a:solidFill>
              </a:rPr>
              <a:t>Case 3:</a:t>
            </a:r>
            <a:r>
              <a:rPr lang="en-US" sz="3000" dirty="0" smtClean="0"/>
              <a:t> Fractional </a:t>
            </a:r>
            <a:r>
              <a:rPr lang="en-US" sz="3000" dirty="0"/>
              <a:t>reserve banking </a:t>
            </a:r>
            <a:r>
              <a:rPr lang="en-US" sz="3000" dirty="0" smtClean="0"/>
              <a:t>system</a:t>
            </a:r>
          </a:p>
          <a:p>
            <a:pPr marL="0" indent="0">
              <a:buClr>
                <a:srgbClr val="C00000"/>
              </a:buClr>
              <a:buNone/>
            </a:pPr>
            <a:r>
              <a:rPr lang="en-US" sz="3000" dirty="0">
                <a:solidFill>
                  <a:schemeClr val="accent6">
                    <a:lumMod val="50000"/>
                  </a:schemeClr>
                </a:solidFill>
              </a:rPr>
              <a:t>How did the money supply suddenly grow?</a:t>
            </a:r>
          </a:p>
          <a:p>
            <a:pPr>
              <a:buClr>
                <a:srgbClr val="C00000"/>
              </a:buClr>
            </a:pPr>
            <a:r>
              <a:rPr lang="en-US" sz="3000" dirty="0">
                <a:solidFill>
                  <a:schemeClr val="accent6">
                    <a:lumMod val="50000"/>
                  </a:schemeClr>
                </a:solidFill>
              </a:rPr>
              <a:t>When banks make loans, they create money.</a:t>
            </a:r>
          </a:p>
          <a:p>
            <a:pPr>
              <a:buClr>
                <a:srgbClr val="C00000"/>
              </a:buClr>
            </a:pPr>
            <a:r>
              <a:rPr lang="en-US" sz="3000" dirty="0">
                <a:solidFill>
                  <a:schemeClr val="accent6">
                    <a:lumMod val="50000"/>
                  </a:schemeClr>
                </a:solidFill>
              </a:rPr>
              <a:t>The borrower gets </a:t>
            </a:r>
            <a:endParaRPr lang="en-US" sz="3000" dirty="0" smtClean="0">
              <a:solidFill>
                <a:schemeClr val="accent6">
                  <a:lumMod val="50000"/>
                </a:schemeClr>
              </a:solidFill>
            </a:endParaRPr>
          </a:p>
          <a:p>
            <a:pPr lvl="1">
              <a:buClr>
                <a:srgbClr val="C00000"/>
              </a:buClr>
            </a:pPr>
            <a:r>
              <a:rPr lang="en-US" dirty="0" smtClean="0">
                <a:solidFill>
                  <a:schemeClr val="accent6">
                    <a:lumMod val="50000"/>
                  </a:schemeClr>
                </a:solidFill>
              </a:rPr>
              <a:t>$</a:t>
            </a:r>
            <a:r>
              <a:rPr lang="en-US" dirty="0">
                <a:solidFill>
                  <a:schemeClr val="accent6">
                    <a:lumMod val="50000"/>
                  </a:schemeClr>
                </a:solidFill>
              </a:rPr>
              <a:t>90 in currency—an asset counted in the </a:t>
            </a:r>
            <a:r>
              <a:rPr lang="en-US" dirty="0" smtClean="0">
                <a:solidFill>
                  <a:schemeClr val="accent6">
                    <a:lumMod val="50000"/>
                  </a:schemeClr>
                </a:solidFill>
              </a:rPr>
              <a:t>money </a:t>
            </a:r>
            <a:r>
              <a:rPr lang="en-US" dirty="0">
                <a:solidFill>
                  <a:schemeClr val="accent6">
                    <a:lumMod val="50000"/>
                  </a:schemeClr>
                </a:solidFill>
              </a:rPr>
              <a:t>supply</a:t>
            </a:r>
          </a:p>
          <a:p>
            <a:pPr lvl="1">
              <a:buClr>
                <a:srgbClr val="C00000"/>
              </a:buClr>
            </a:pPr>
            <a:r>
              <a:rPr lang="en-US" dirty="0">
                <a:solidFill>
                  <a:schemeClr val="accent6">
                    <a:lumMod val="50000"/>
                  </a:schemeClr>
                </a:solidFill>
              </a:rPr>
              <a:t>$90 in new debt—a liability that does not have an offsetting effect on the money supply </a:t>
            </a:r>
            <a:endParaRPr lang="en-US" dirty="0" smtClean="0">
              <a:solidFill>
                <a:schemeClr val="accent6">
                  <a:lumMod val="50000"/>
                </a:schemeClr>
              </a:solidFill>
            </a:endParaRPr>
          </a:p>
          <a:p>
            <a:pPr marL="0" indent="0">
              <a:buClr>
                <a:srgbClr val="C00000"/>
              </a:buClr>
              <a:buNone/>
            </a:pPr>
            <a:r>
              <a:rPr lang="en-US" sz="3600" i="1" dirty="0">
                <a:solidFill>
                  <a:srgbClr val="CC0000"/>
                </a:solidFill>
                <a:latin typeface="Cambria" panose="02040503050406030204" pitchFamily="18" charset="0"/>
                <a:cs typeface="Arial"/>
              </a:rPr>
              <a:t>A fractional reserve banking system </a:t>
            </a:r>
            <a:r>
              <a:rPr lang="en-US" sz="3600" i="1" dirty="0" smtClean="0">
                <a:solidFill>
                  <a:srgbClr val="CC0000"/>
                </a:solidFill>
                <a:latin typeface="Cambria" panose="02040503050406030204" pitchFamily="18" charset="0"/>
                <a:cs typeface="Arial"/>
              </a:rPr>
              <a:t>creates </a:t>
            </a:r>
            <a:r>
              <a:rPr lang="en-US" sz="3600" i="1" dirty="0">
                <a:solidFill>
                  <a:srgbClr val="CC0000"/>
                </a:solidFill>
                <a:latin typeface="Cambria" panose="02040503050406030204" pitchFamily="18" charset="0"/>
                <a:cs typeface="Arial"/>
              </a:rPr>
              <a:t>money, but not wealth. </a:t>
            </a:r>
          </a:p>
          <a:p>
            <a:pPr>
              <a:buClr>
                <a:srgbClr val="C00000"/>
              </a:buClr>
            </a:pPr>
            <a:endParaRPr lang="en-US" sz="3000" dirty="0">
              <a:solidFill>
                <a:schemeClr val="accent6">
                  <a:lumMod val="50000"/>
                </a:schemeClr>
              </a:solidFill>
            </a:endParaRPr>
          </a:p>
        </p:txBody>
      </p:sp>
      <p:sp>
        <p:nvSpPr>
          <p:cNvPr id="2" name="Title 1"/>
          <p:cNvSpPr>
            <a:spLocks noGrp="1"/>
          </p:cNvSpPr>
          <p:nvPr>
            <p:ph type="title"/>
          </p:nvPr>
        </p:nvSpPr>
        <p:spPr/>
        <p:txBody>
          <a:bodyPr/>
          <a:lstStyle/>
          <a:p>
            <a:r>
              <a:rPr lang="en-US" dirty="0"/>
              <a:t>Banks and the Money Supply: An Example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527853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a:xfrm>
            <a:off x="347241" y="914400"/>
            <a:ext cx="8518947" cy="3962400"/>
          </a:xfrm>
        </p:spPr>
        <p:txBody>
          <a:bodyPr>
            <a:noAutofit/>
          </a:bodyPr>
          <a:lstStyle/>
          <a:p>
            <a:pPr marL="0" indent="0">
              <a:buClr>
                <a:srgbClr val="C00000"/>
              </a:buClr>
              <a:buNone/>
            </a:pPr>
            <a:r>
              <a:rPr lang="en-US" dirty="0">
                <a:solidFill>
                  <a:srgbClr val="C00000"/>
                </a:solidFill>
              </a:rPr>
              <a:t>Case 3:</a:t>
            </a:r>
            <a:r>
              <a:rPr lang="en-US" dirty="0"/>
              <a:t> Fractional reserve banking system</a:t>
            </a:r>
          </a:p>
          <a:p>
            <a:pPr marL="0" indent="0">
              <a:buClr>
                <a:srgbClr val="C00000"/>
              </a:buClr>
              <a:buNone/>
            </a:pPr>
            <a:r>
              <a:rPr lang="en-US" dirty="0">
                <a:solidFill>
                  <a:schemeClr val="accent6">
                    <a:lumMod val="50000"/>
                  </a:schemeClr>
                </a:solidFill>
              </a:rPr>
              <a:t>Borrower deposits the $90 at </a:t>
            </a:r>
            <a:r>
              <a:rPr lang="en-US" u="sng" dirty="0">
                <a:solidFill>
                  <a:schemeClr val="accent6">
                    <a:lumMod val="50000"/>
                  </a:schemeClr>
                </a:solidFill>
              </a:rPr>
              <a:t>Second National Bank</a:t>
            </a:r>
            <a:r>
              <a:rPr lang="en-US" dirty="0" smtClean="0">
                <a:solidFill>
                  <a:schemeClr val="accent6">
                    <a:lumMod val="50000"/>
                  </a:schemeClr>
                </a:solidFill>
              </a:rPr>
              <a:t>.</a:t>
            </a:r>
          </a:p>
          <a:p>
            <a:pPr marL="0" indent="0">
              <a:buClr>
                <a:srgbClr val="C00000"/>
              </a:buClr>
              <a:buNone/>
            </a:pPr>
            <a:r>
              <a:rPr lang="en-US" dirty="0">
                <a:solidFill>
                  <a:schemeClr val="accent6">
                    <a:lumMod val="50000"/>
                  </a:schemeClr>
                </a:solidFill>
              </a:rPr>
              <a:t>Initially, </a:t>
            </a:r>
            <a:endParaRPr lang="en-US" dirty="0" smtClean="0">
              <a:solidFill>
                <a:schemeClr val="accent6">
                  <a:lumMod val="50000"/>
                </a:schemeClr>
              </a:solidFill>
            </a:endParaRPr>
          </a:p>
          <a:p>
            <a:pPr marL="0" indent="0">
              <a:buClr>
                <a:srgbClr val="C00000"/>
              </a:buClr>
              <a:buNone/>
            </a:pPr>
            <a:r>
              <a:rPr lang="en-US" dirty="0" smtClean="0">
                <a:solidFill>
                  <a:schemeClr val="accent6">
                    <a:lumMod val="50000"/>
                  </a:schemeClr>
                </a:solidFill>
              </a:rPr>
              <a:t>SNB’s </a:t>
            </a:r>
            <a:r>
              <a:rPr lang="en-US" dirty="0">
                <a:solidFill>
                  <a:schemeClr val="accent6">
                    <a:lumMod val="50000"/>
                  </a:schemeClr>
                </a:solidFill>
              </a:rPr>
              <a:t/>
            </a:r>
            <a:br>
              <a:rPr lang="en-US" dirty="0">
                <a:solidFill>
                  <a:schemeClr val="accent6">
                    <a:lumMod val="50000"/>
                  </a:schemeClr>
                </a:solidFill>
              </a:rPr>
            </a:br>
            <a:r>
              <a:rPr lang="en-US" dirty="0">
                <a:solidFill>
                  <a:schemeClr val="accent6">
                    <a:lumMod val="50000"/>
                  </a:schemeClr>
                </a:solidFill>
              </a:rPr>
              <a:t>T-account </a:t>
            </a:r>
            <a:endParaRPr lang="en-US" dirty="0" smtClean="0">
              <a:solidFill>
                <a:schemeClr val="accent6">
                  <a:lumMod val="50000"/>
                </a:schemeClr>
              </a:solidFill>
            </a:endParaRPr>
          </a:p>
          <a:p>
            <a:pPr marL="0" indent="0">
              <a:buClr>
                <a:srgbClr val="C00000"/>
              </a:buClr>
              <a:buNone/>
            </a:pPr>
            <a:r>
              <a:rPr lang="en-US" dirty="0" smtClean="0">
                <a:solidFill>
                  <a:schemeClr val="accent6">
                    <a:lumMod val="50000"/>
                  </a:schemeClr>
                </a:solidFill>
              </a:rPr>
              <a:t>looks </a:t>
            </a:r>
            <a:r>
              <a:rPr lang="en-US" dirty="0">
                <a:solidFill>
                  <a:schemeClr val="accent6">
                    <a:lumMod val="50000"/>
                  </a:schemeClr>
                </a:solidFill>
              </a:rPr>
              <a:t>like this: </a:t>
            </a:r>
          </a:p>
          <a:p>
            <a:pPr marL="0" indent="0">
              <a:buClr>
                <a:srgbClr val="C00000"/>
              </a:buClr>
              <a:buNone/>
            </a:pPr>
            <a:endParaRPr lang="en-US" dirty="0">
              <a:solidFill>
                <a:schemeClr val="accent6">
                  <a:lumMod val="50000"/>
                </a:schemeClr>
              </a:solidFill>
            </a:endParaRPr>
          </a:p>
          <a:p>
            <a:pPr marL="0" indent="0">
              <a:buClr>
                <a:srgbClr val="C00000"/>
              </a:buClr>
              <a:buNone/>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81000" y="4953000"/>
            <a:ext cx="8458200" cy="1219200"/>
          </a:xfrm>
        </p:spPr>
        <p:txBody>
          <a:bodyPr/>
          <a:lstStyle/>
          <a:p>
            <a:r>
              <a:rPr lang="en-US" dirty="0"/>
              <a:t>If R = 10% for SNB, it will loan all but 10% of the deposit. </a:t>
            </a:r>
          </a:p>
        </p:txBody>
      </p:sp>
      <p:graphicFrame>
        <p:nvGraphicFramePr>
          <p:cNvPr id="7" name="Group 30"/>
          <p:cNvGraphicFramePr>
            <a:graphicFrameLocks noGrp="1"/>
          </p:cNvGraphicFramePr>
          <p:nvPr>
            <p:extLst>
              <p:ext uri="{D42A27DB-BD31-4B8C-83A1-F6EECF244321}">
                <p14:modId xmlns:p14="http://schemas.microsoft.com/office/powerpoint/2010/main" val="1190657148"/>
              </p:ext>
            </p:extLst>
          </p:nvPr>
        </p:nvGraphicFramePr>
        <p:xfrm>
          <a:off x="3200400" y="2166938"/>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SECOND NATIONAL BANK</a:t>
                      </a:r>
                    </a:p>
                  </a:txBody>
                  <a:tcPr anchor="ctr" horzOverflow="overflow">
                    <a:lnL>
                      <a:noFill/>
                    </a:lnL>
                    <a:lnR>
                      <a:noFill/>
                    </a:lnR>
                    <a:lnT>
                      <a:noFill/>
                    </a:lnT>
                    <a:lnB>
                      <a:noFill/>
                    </a:lnB>
                    <a:lnTlToBr>
                      <a:noFill/>
                    </a:lnTlToBr>
                    <a:lnBlToTr>
                      <a:noFill/>
                    </a:lnBlToTr>
                    <a:solidFill>
                      <a:srgbClr val="CCFFCC"/>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Reserves	$90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Loans  	$ 0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$90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r>
            </a:tbl>
          </a:graphicData>
        </a:graphic>
      </p:graphicFrame>
      <p:graphicFrame>
        <p:nvGraphicFramePr>
          <p:cNvPr id="8" name="Group 30"/>
          <p:cNvGraphicFramePr>
            <a:graphicFrameLocks noGrp="1"/>
          </p:cNvGraphicFramePr>
          <p:nvPr>
            <p:extLst>
              <p:ext uri="{D42A27DB-BD31-4B8C-83A1-F6EECF244321}">
                <p14:modId xmlns:p14="http://schemas.microsoft.com/office/powerpoint/2010/main" val="864924227"/>
              </p:ext>
            </p:extLst>
          </p:nvPr>
        </p:nvGraphicFramePr>
        <p:xfrm>
          <a:off x="3200400" y="2166938"/>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SECOND NATIONAL BANK</a:t>
                      </a:r>
                    </a:p>
                  </a:txBody>
                  <a:tcPr anchor="ctr" horzOverflow="overflow">
                    <a:lnL>
                      <a:noFill/>
                    </a:lnL>
                    <a:lnR>
                      <a:noFill/>
                    </a:lnR>
                    <a:lnT>
                      <a:noFill/>
                    </a:lnT>
                    <a:lnB>
                      <a:noFill/>
                    </a:lnB>
                    <a:lnTlToBr>
                      <a:noFill/>
                    </a:lnTlToBr>
                    <a:lnBlToTr>
                      <a:noFill/>
                    </a:lnBlToTr>
                    <a:solidFill>
                      <a:srgbClr val="CCFFCC"/>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Reserves	</a:t>
                      </a:r>
                      <a:r>
                        <a:rPr kumimoji="0" lang="en-US" sz="2600" b="0" i="0" u="none" strike="noStrike" cap="none" normalizeH="0" baseline="0" dirty="0" smtClean="0">
                          <a:ln>
                            <a:noFill/>
                          </a:ln>
                          <a:solidFill>
                            <a:srgbClr val="C00000"/>
                          </a:solidFill>
                          <a:effectLst/>
                          <a:latin typeface="Arial" charset="0"/>
                        </a:rPr>
                        <a:t>$ 9</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Loans  	</a:t>
                      </a:r>
                      <a:r>
                        <a:rPr kumimoji="0" lang="en-US" sz="2600" b="0" i="0" u="none" strike="noStrike" cap="none" normalizeH="0" baseline="0" dirty="0" smtClean="0">
                          <a:ln>
                            <a:noFill/>
                          </a:ln>
                          <a:solidFill>
                            <a:srgbClr val="C00000"/>
                          </a:solidFill>
                          <a:effectLst/>
                          <a:latin typeface="Arial" charset="0"/>
                        </a:rPr>
                        <a:t>$81 </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$90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r>
            </a:tbl>
          </a:graphicData>
        </a:graphic>
      </p:graphicFrame>
    </p:spTree>
    <p:extLst>
      <p:ext uri="{BB962C8B-B14F-4D97-AF65-F5344CB8AC3E}">
        <p14:creationId xmlns:p14="http://schemas.microsoft.com/office/powerpoint/2010/main" val="2012023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a:xfrm>
            <a:off x="347241" y="914400"/>
            <a:ext cx="8518947" cy="3962400"/>
          </a:xfrm>
        </p:spPr>
        <p:txBody>
          <a:bodyPr>
            <a:noAutofit/>
          </a:bodyPr>
          <a:lstStyle/>
          <a:p>
            <a:pPr marL="0" indent="0">
              <a:buClr>
                <a:srgbClr val="C00000"/>
              </a:buClr>
              <a:buNone/>
            </a:pPr>
            <a:r>
              <a:rPr lang="en-US" dirty="0">
                <a:solidFill>
                  <a:srgbClr val="C00000"/>
                </a:solidFill>
              </a:rPr>
              <a:t>Case 3:</a:t>
            </a:r>
            <a:r>
              <a:rPr lang="en-US" dirty="0"/>
              <a:t> Fractional reserve banking system</a:t>
            </a:r>
          </a:p>
          <a:p>
            <a:pPr marL="0" indent="0">
              <a:buClr>
                <a:srgbClr val="C00000"/>
              </a:buClr>
              <a:buNone/>
            </a:pPr>
            <a:r>
              <a:rPr lang="en-US" dirty="0">
                <a:solidFill>
                  <a:schemeClr val="accent6">
                    <a:lumMod val="50000"/>
                  </a:schemeClr>
                </a:solidFill>
              </a:rPr>
              <a:t>SNB’s borrower deposits the $81 at </a:t>
            </a:r>
            <a:r>
              <a:rPr lang="en-US" u="sng" dirty="0">
                <a:solidFill>
                  <a:schemeClr val="accent6">
                    <a:lumMod val="50000"/>
                  </a:schemeClr>
                </a:solidFill>
              </a:rPr>
              <a:t>Third National Bank.</a:t>
            </a:r>
          </a:p>
          <a:p>
            <a:pPr marL="0" indent="0">
              <a:buClr>
                <a:srgbClr val="C00000"/>
              </a:buClr>
              <a:buNone/>
            </a:pPr>
            <a:r>
              <a:rPr lang="en-US" dirty="0">
                <a:solidFill>
                  <a:schemeClr val="tx1"/>
                </a:solidFill>
              </a:rPr>
              <a:t>Initially, </a:t>
            </a:r>
            <a:endParaRPr lang="en-US" dirty="0" smtClean="0">
              <a:solidFill>
                <a:schemeClr val="tx1"/>
              </a:solidFill>
            </a:endParaRPr>
          </a:p>
          <a:p>
            <a:pPr marL="0" indent="0">
              <a:buClr>
                <a:srgbClr val="C00000"/>
              </a:buClr>
              <a:buNone/>
            </a:pPr>
            <a:r>
              <a:rPr lang="en-US" dirty="0" smtClean="0">
                <a:solidFill>
                  <a:schemeClr val="tx1"/>
                </a:solidFill>
              </a:rPr>
              <a:t>TNB’s </a:t>
            </a:r>
            <a:r>
              <a:rPr lang="en-US" dirty="0">
                <a:solidFill>
                  <a:schemeClr val="tx1"/>
                </a:solidFill>
              </a:rPr>
              <a:t/>
            </a:r>
            <a:br>
              <a:rPr lang="en-US" dirty="0">
                <a:solidFill>
                  <a:schemeClr val="tx1"/>
                </a:solidFill>
              </a:rPr>
            </a:br>
            <a:r>
              <a:rPr lang="en-US" dirty="0">
                <a:solidFill>
                  <a:schemeClr val="tx1"/>
                </a:solidFill>
              </a:rPr>
              <a:t>T-account </a:t>
            </a:r>
            <a:endParaRPr lang="en-US" dirty="0" smtClean="0">
              <a:solidFill>
                <a:schemeClr val="tx1"/>
              </a:solidFill>
            </a:endParaRPr>
          </a:p>
          <a:p>
            <a:pPr marL="0" indent="0">
              <a:buClr>
                <a:srgbClr val="C00000"/>
              </a:buClr>
              <a:buNone/>
            </a:pPr>
            <a:r>
              <a:rPr lang="en-US" dirty="0" smtClean="0">
                <a:solidFill>
                  <a:schemeClr val="tx1"/>
                </a:solidFill>
              </a:rPr>
              <a:t>looks </a:t>
            </a:r>
            <a:r>
              <a:rPr lang="en-US" dirty="0">
                <a:solidFill>
                  <a:schemeClr val="tx1"/>
                </a:solidFill>
              </a:rPr>
              <a:t>like this: </a:t>
            </a:r>
          </a:p>
          <a:p>
            <a:pPr marL="0" indent="0">
              <a:buClr>
                <a:srgbClr val="C00000"/>
              </a:buClr>
              <a:buNone/>
            </a:pPr>
            <a:endParaRPr lang="en-US" dirty="0">
              <a:solidFill>
                <a:schemeClr val="accent6">
                  <a:lumMod val="50000"/>
                </a:schemeClr>
              </a:solidFill>
            </a:endParaRPr>
          </a:p>
          <a:p>
            <a:pPr marL="0" indent="0">
              <a:buClr>
                <a:srgbClr val="C00000"/>
              </a:buClr>
              <a:buNone/>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81000" y="4953000"/>
            <a:ext cx="8458200" cy="1219200"/>
          </a:xfrm>
        </p:spPr>
        <p:txBody>
          <a:bodyPr/>
          <a:lstStyle/>
          <a:p>
            <a:r>
              <a:rPr lang="en-US" dirty="0"/>
              <a:t>If R = 10% for TNB, it will loan all but 10% of the deposit.</a:t>
            </a:r>
          </a:p>
        </p:txBody>
      </p:sp>
      <p:graphicFrame>
        <p:nvGraphicFramePr>
          <p:cNvPr id="7" name="Group 30"/>
          <p:cNvGraphicFramePr>
            <a:graphicFrameLocks noGrp="1"/>
          </p:cNvGraphicFramePr>
          <p:nvPr>
            <p:extLst>
              <p:ext uri="{D42A27DB-BD31-4B8C-83A1-F6EECF244321}">
                <p14:modId xmlns:p14="http://schemas.microsoft.com/office/powerpoint/2010/main" val="781686651"/>
              </p:ext>
            </p:extLst>
          </p:nvPr>
        </p:nvGraphicFramePr>
        <p:xfrm>
          <a:off x="3200400" y="2166938"/>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THIRD NATIONAL BANK</a:t>
                      </a:r>
                    </a:p>
                  </a:txBody>
                  <a:tcPr anchor="ctr" horzOverflow="overflow">
                    <a:lnL>
                      <a:noFill/>
                    </a:lnL>
                    <a:lnR>
                      <a:noFill/>
                    </a:lnR>
                    <a:lnT>
                      <a:noFill/>
                    </a:lnT>
                    <a:lnB>
                      <a:noFill/>
                    </a:lnB>
                    <a:lnTlToBr>
                      <a:noFill/>
                    </a:lnTlToBr>
                    <a:lnBlToTr>
                      <a:noFill/>
                    </a:lnBlToTr>
                    <a:solidFill>
                      <a:srgbClr val="FFFFCC"/>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Reserves	$81</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Loans  	$ 0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$81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r>
            </a:tbl>
          </a:graphicData>
        </a:graphic>
      </p:graphicFrame>
      <p:graphicFrame>
        <p:nvGraphicFramePr>
          <p:cNvPr id="8" name="Group 30"/>
          <p:cNvGraphicFramePr>
            <a:graphicFrameLocks noGrp="1"/>
          </p:cNvGraphicFramePr>
          <p:nvPr>
            <p:extLst>
              <p:ext uri="{D42A27DB-BD31-4B8C-83A1-F6EECF244321}">
                <p14:modId xmlns:p14="http://schemas.microsoft.com/office/powerpoint/2010/main" val="2530204330"/>
              </p:ext>
            </p:extLst>
          </p:nvPr>
        </p:nvGraphicFramePr>
        <p:xfrm>
          <a:off x="3200400" y="2166938"/>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THIRD NATIONAL BANK</a:t>
                      </a:r>
                    </a:p>
                  </a:txBody>
                  <a:tcPr anchor="ctr" horzOverflow="overflow">
                    <a:lnL>
                      <a:noFill/>
                    </a:lnL>
                    <a:lnR>
                      <a:noFill/>
                    </a:lnR>
                    <a:lnT>
                      <a:noFill/>
                    </a:lnT>
                    <a:lnB>
                      <a:noFill/>
                    </a:lnB>
                    <a:lnTlToBr>
                      <a:noFill/>
                    </a:lnTlToBr>
                    <a:lnBlToTr>
                      <a:noFill/>
                    </a:lnBlToTr>
                    <a:solidFill>
                      <a:srgbClr val="FFFFCC"/>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Reserves  </a:t>
                      </a:r>
                      <a:r>
                        <a:rPr kumimoji="0" lang="en-US" sz="2600" b="0" i="0" u="none" strike="noStrike" cap="none" normalizeH="0" baseline="0" dirty="0" smtClean="0">
                          <a:ln>
                            <a:noFill/>
                          </a:ln>
                          <a:solidFill>
                            <a:srgbClr val="C00000"/>
                          </a:solidFill>
                          <a:effectLst/>
                          <a:latin typeface="Arial" charset="0"/>
                        </a:rPr>
                        <a:t>$ 8.10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Loans       </a:t>
                      </a:r>
                      <a:r>
                        <a:rPr kumimoji="0" lang="en-US" sz="2600" b="0" i="0" u="none" strike="noStrike" cap="none" normalizeH="0" baseline="0" dirty="0" smtClean="0">
                          <a:ln>
                            <a:noFill/>
                          </a:ln>
                          <a:solidFill>
                            <a:srgbClr val="C00000"/>
                          </a:solidFill>
                          <a:effectLst/>
                          <a:latin typeface="Arial" charset="0"/>
                        </a:rPr>
                        <a:t>$72.90 </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$81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r>
            </a:tbl>
          </a:graphicData>
        </a:graphic>
      </p:graphicFrame>
    </p:spTree>
    <p:extLst>
      <p:ext uri="{BB962C8B-B14F-4D97-AF65-F5344CB8AC3E}">
        <p14:creationId xmlns:p14="http://schemas.microsoft.com/office/powerpoint/2010/main" val="2269627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p:txBody>
          <a:bodyPr>
            <a:noAutofit/>
          </a:bodyPr>
          <a:lstStyle/>
          <a:p>
            <a:pPr marL="0" indent="0">
              <a:buClr>
                <a:srgbClr val="C00000"/>
              </a:buClr>
              <a:buNone/>
            </a:pPr>
            <a:r>
              <a:rPr lang="en-US" sz="3000" dirty="0">
                <a:solidFill>
                  <a:srgbClr val="C00000"/>
                </a:solidFill>
              </a:rPr>
              <a:t>Case 3:</a:t>
            </a:r>
            <a:r>
              <a:rPr lang="en-US" sz="3000" dirty="0"/>
              <a:t> Fractional reserve banking system</a:t>
            </a:r>
          </a:p>
          <a:p>
            <a:pPr marL="0" indent="0">
              <a:buClr>
                <a:srgbClr val="C00000"/>
              </a:buClr>
              <a:buNone/>
            </a:pPr>
            <a:r>
              <a:rPr lang="en-US" sz="3000" dirty="0">
                <a:solidFill>
                  <a:schemeClr val="accent6">
                    <a:lumMod val="50000"/>
                  </a:schemeClr>
                </a:solidFill>
              </a:rPr>
              <a:t>The process continues, and money is created with each new loan. </a:t>
            </a:r>
            <a:endParaRPr lang="en-US" sz="3000" dirty="0" smtClean="0">
              <a:solidFill>
                <a:schemeClr val="accent6">
                  <a:lumMod val="50000"/>
                </a:schemeClr>
              </a:solidFill>
            </a:endParaRPr>
          </a:p>
          <a:p>
            <a:pPr marL="800100" lvl="2" indent="0">
              <a:buClr>
                <a:srgbClr val="C00000"/>
              </a:buClr>
              <a:buNone/>
            </a:pPr>
            <a:r>
              <a:rPr lang="en-US" sz="2800" dirty="0">
                <a:solidFill>
                  <a:schemeClr val="tx1"/>
                </a:solidFill>
              </a:rPr>
              <a:t>Original deposit </a:t>
            </a:r>
            <a:r>
              <a:rPr lang="en-US" sz="2800" dirty="0" smtClean="0">
                <a:solidFill>
                  <a:schemeClr val="tx1"/>
                </a:solidFill>
              </a:rPr>
              <a:t>		= </a:t>
            </a:r>
            <a:r>
              <a:rPr lang="en-US" sz="2800" dirty="0">
                <a:solidFill>
                  <a:schemeClr val="tx1"/>
                </a:solidFill>
              </a:rPr>
              <a:t>$100.00</a:t>
            </a:r>
          </a:p>
          <a:p>
            <a:pPr marL="800100" lvl="2" indent="0">
              <a:buClr>
                <a:srgbClr val="C00000"/>
              </a:buClr>
              <a:buNone/>
            </a:pPr>
            <a:r>
              <a:rPr lang="en-US" sz="2800" dirty="0" smtClean="0">
                <a:solidFill>
                  <a:schemeClr val="tx1"/>
                </a:solidFill>
              </a:rPr>
              <a:t>FNB </a:t>
            </a:r>
            <a:r>
              <a:rPr lang="en-US" sz="2800" dirty="0">
                <a:solidFill>
                  <a:schemeClr val="tx1"/>
                </a:solidFill>
              </a:rPr>
              <a:t>lending </a:t>
            </a:r>
            <a:r>
              <a:rPr lang="en-US" sz="2800" dirty="0" smtClean="0">
                <a:solidFill>
                  <a:schemeClr val="tx1"/>
                </a:solidFill>
              </a:rPr>
              <a:t>		= </a:t>
            </a:r>
            <a:r>
              <a:rPr lang="en-US" sz="2800" dirty="0">
                <a:solidFill>
                  <a:schemeClr val="tx1"/>
                </a:solidFill>
              </a:rPr>
              <a:t>$ </a:t>
            </a:r>
            <a:r>
              <a:rPr lang="en-US" sz="2800" dirty="0" smtClean="0">
                <a:solidFill>
                  <a:schemeClr val="tx1"/>
                </a:solidFill>
              </a:rPr>
              <a:t> 90.00</a:t>
            </a:r>
            <a:endParaRPr lang="en-US" sz="2800" dirty="0">
              <a:solidFill>
                <a:schemeClr val="tx1"/>
              </a:solidFill>
            </a:endParaRPr>
          </a:p>
          <a:p>
            <a:pPr marL="800100" lvl="2" indent="0">
              <a:buClr>
                <a:srgbClr val="C00000"/>
              </a:buClr>
              <a:buNone/>
            </a:pPr>
            <a:r>
              <a:rPr lang="en-US" sz="2800" dirty="0" smtClean="0">
                <a:solidFill>
                  <a:schemeClr val="tx1"/>
                </a:solidFill>
              </a:rPr>
              <a:t>SNB lending		= $  81.00 </a:t>
            </a:r>
            <a:endParaRPr lang="en-US" sz="2800" dirty="0">
              <a:solidFill>
                <a:schemeClr val="tx1"/>
              </a:solidFill>
            </a:endParaRPr>
          </a:p>
          <a:p>
            <a:pPr marL="800100" lvl="2" indent="0">
              <a:buClr>
                <a:srgbClr val="C00000"/>
              </a:buClr>
              <a:buNone/>
            </a:pPr>
            <a:r>
              <a:rPr lang="en-US" sz="2800" dirty="0" smtClean="0">
                <a:solidFill>
                  <a:schemeClr val="tx1"/>
                </a:solidFill>
              </a:rPr>
              <a:t>TNB </a:t>
            </a:r>
            <a:r>
              <a:rPr lang="en-US" sz="2800" dirty="0">
                <a:solidFill>
                  <a:schemeClr val="tx1"/>
                </a:solidFill>
              </a:rPr>
              <a:t>lending </a:t>
            </a:r>
            <a:r>
              <a:rPr lang="en-US" sz="2800" dirty="0" smtClean="0">
                <a:solidFill>
                  <a:schemeClr val="tx1"/>
                </a:solidFill>
              </a:rPr>
              <a:t>		= </a:t>
            </a:r>
            <a:r>
              <a:rPr lang="en-US" sz="2800" dirty="0">
                <a:solidFill>
                  <a:schemeClr val="tx1"/>
                </a:solidFill>
              </a:rPr>
              <a:t>$ </a:t>
            </a:r>
            <a:r>
              <a:rPr lang="en-US" sz="2800" dirty="0" smtClean="0">
                <a:solidFill>
                  <a:schemeClr val="tx1"/>
                </a:solidFill>
              </a:rPr>
              <a:t> 72.90</a:t>
            </a:r>
            <a:endParaRPr lang="en-US" sz="2800" dirty="0">
              <a:solidFill>
                <a:schemeClr val="tx1"/>
              </a:solidFill>
            </a:endParaRPr>
          </a:p>
          <a:p>
            <a:pPr marL="800100" lvl="2" indent="0">
              <a:buClr>
                <a:srgbClr val="C00000"/>
              </a:buClr>
              <a:buNone/>
            </a:pPr>
            <a:r>
              <a:rPr lang="en-US" sz="1800" dirty="0" smtClean="0">
                <a:solidFill>
                  <a:schemeClr val="tx1"/>
                </a:solidFill>
              </a:rPr>
              <a:t>…                                   			 …</a:t>
            </a:r>
            <a:endParaRPr lang="en-US" sz="1800" dirty="0">
              <a:solidFill>
                <a:schemeClr val="tx1"/>
              </a:solidFill>
            </a:endParaRPr>
          </a:p>
          <a:p>
            <a:pPr marL="800100" lvl="2" indent="0">
              <a:buClr>
                <a:srgbClr val="C00000"/>
              </a:buClr>
              <a:buNone/>
            </a:pPr>
            <a:r>
              <a:rPr lang="en-US" sz="2800" dirty="0">
                <a:solidFill>
                  <a:schemeClr val="tx1"/>
                </a:solidFill>
              </a:rPr>
              <a:t>Total money supply </a:t>
            </a:r>
            <a:r>
              <a:rPr lang="en-US" sz="2800" dirty="0" smtClean="0">
                <a:solidFill>
                  <a:schemeClr val="tx1"/>
                </a:solidFill>
              </a:rPr>
              <a:t>	= </a:t>
            </a:r>
            <a:r>
              <a:rPr lang="en-US" sz="2800" dirty="0">
                <a:solidFill>
                  <a:schemeClr val="tx1"/>
                </a:solidFill>
              </a:rPr>
              <a:t>$</a:t>
            </a:r>
            <a:r>
              <a:rPr lang="en-US" sz="2800" dirty="0" smtClean="0">
                <a:solidFill>
                  <a:schemeClr val="tx1"/>
                </a:solidFill>
              </a:rPr>
              <a:t>1,000.00</a:t>
            </a:r>
            <a:endParaRPr lang="en-US" sz="2800" dirty="0">
              <a:solidFill>
                <a:schemeClr val="tx1"/>
              </a:solidFill>
            </a:endParaRPr>
          </a:p>
          <a:p>
            <a:pPr marL="0" indent="0">
              <a:buClr>
                <a:srgbClr val="C00000"/>
              </a:buClr>
              <a:buNone/>
            </a:pPr>
            <a:r>
              <a:rPr lang="en-US" sz="2800" i="1" dirty="0">
                <a:solidFill>
                  <a:srgbClr val="C00000"/>
                </a:solidFill>
                <a:latin typeface="Cambria" panose="02040503050406030204" pitchFamily="18" charset="0"/>
              </a:rPr>
              <a:t>In this </a:t>
            </a:r>
            <a:r>
              <a:rPr lang="en-US" sz="2800" i="1" dirty="0" smtClean="0">
                <a:solidFill>
                  <a:srgbClr val="C00000"/>
                </a:solidFill>
                <a:latin typeface="Cambria" panose="02040503050406030204" pitchFamily="18" charset="0"/>
              </a:rPr>
              <a:t>example</a:t>
            </a:r>
            <a:r>
              <a:rPr lang="en-US" sz="2800" i="1" dirty="0">
                <a:solidFill>
                  <a:srgbClr val="C00000"/>
                </a:solidFill>
                <a:latin typeface="Cambria" panose="02040503050406030204" pitchFamily="18" charset="0"/>
              </a:rPr>
              <a:t>, </a:t>
            </a:r>
            <a:r>
              <a:rPr lang="en-US" sz="2800" i="1" dirty="0" smtClean="0">
                <a:solidFill>
                  <a:srgbClr val="C00000"/>
                </a:solidFill>
                <a:latin typeface="Cambria" panose="02040503050406030204" pitchFamily="18" charset="0"/>
              </a:rPr>
              <a:t>$</a:t>
            </a:r>
            <a:r>
              <a:rPr lang="en-US" sz="2800" i="1" dirty="0">
                <a:solidFill>
                  <a:srgbClr val="C00000"/>
                </a:solidFill>
                <a:latin typeface="Cambria" panose="02040503050406030204" pitchFamily="18" charset="0"/>
              </a:rPr>
              <a:t>100 of </a:t>
            </a:r>
            <a:r>
              <a:rPr lang="en-US" sz="2800" i="1" dirty="0" smtClean="0">
                <a:solidFill>
                  <a:srgbClr val="C00000"/>
                </a:solidFill>
                <a:latin typeface="Cambria" panose="02040503050406030204" pitchFamily="18" charset="0"/>
              </a:rPr>
              <a:t>reserves </a:t>
            </a:r>
            <a:r>
              <a:rPr lang="en-US" sz="2800" i="1" dirty="0">
                <a:solidFill>
                  <a:srgbClr val="C00000"/>
                </a:solidFill>
                <a:latin typeface="Cambria" panose="02040503050406030204" pitchFamily="18" charset="0"/>
              </a:rPr>
              <a:t>generates </a:t>
            </a:r>
            <a:r>
              <a:rPr lang="en-US" sz="2800" i="1" dirty="0" smtClean="0">
                <a:solidFill>
                  <a:srgbClr val="C00000"/>
                </a:solidFill>
                <a:latin typeface="Cambria" panose="02040503050406030204" pitchFamily="18" charset="0"/>
              </a:rPr>
              <a:t> $1,000 </a:t>
            </a:r>
            <a:r>
              <a:rPr lang="en-US" sz="2800" i="1" dirty="0">
                <a:solidFill>
                  <a:srgbClr val="C00000"/>
                </a:solidFill>
                <a:latin typeface="Cambria" panose="02040503050406030204" pitchFamily="18" charset="0"/>
              </a:rPr>
              <a:t>of </a:t>
            </a:r>
            <a:r>
              <a:rPr lang="en-US" sz="2800" i="1" dirty="0" smtClean="0">
                <a:solidFill>
                  <a:srgbClr val="C00000"/>
                </a:solidFill>
                <a:latin typeface="Cambria" panose="02040503050406030204" pitchFamily="18" charset="0"/>
              </a:rPr>
              <a:t>money.</a:t>
            </a:r>
            <a:endParaRPr lang="en-US" sz="2800" i="1" dirty="0">
              <a:solidFill>
                <a:srgbClr val="C00000"/>
              </a:solidFill>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68288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What assets are considered “money”?  What are the functions of money?  The types of money?  </a:t>
            </a:r>
          </a:p>
          <a:p>
            <a:r>
              <a:rPr lang="en-US" sz="3200" dirty="0"/>
              <a:t>What is the Federal Reserve?</a:t>
            </a:r>
          </a:p>
          <a:p>
            <a:r>
              <a:rPr lang="en-US" sz="3200" dirty="0"/>
              <a:t>What role do banks play in the monetary system?   How do banks “create money”? </a:t>
            </a:r>
          </a:p>
          <a:p>
            <a:r>
              <a:rPr lang="en-US" sz="3200" dirty="0"/>
              <a:t>How does the Federal Reserve control the money supply?</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Money Multiplier</a:t>
            </a:r>
          </a:p>
        </p:txBody>
      </p:sp>
      <p:sp>
        <p:nvSpPr>
          <p:cNvPr id="3" name="Content Placeholder 2"/>
          <p:cNvSpPr>
            <a:spLocks noGrp="1"/>
          </p:cNvSpPr>
          <p:nvPr>
            <p:ph idx="1"/>
          </p:nvPr>
        </p:nvSpPr>
        <p:spPr/>
        <p:txBody>
          <a:bodyPr/>
          <a:lstStyle/>
          <a:p>
            <a:r>
              <a:rPr lang="en-US" dirty="0"/>
              <a:t>Money </a:t>
            </a:r>
            <a:r>
              <a:rPr lang="en-US" dirty="0" smtClean="0"/>
              <a:t>multiplier = 1/R  </a:t>
            </a:r>
          </a:p>
          <a:p>
            <a:pPr lvl="1"/>
            <a:r>
              <a:rPr lang="en-US" dirty="0" smtClean="0"/>
              <a:t>Amount </a:t>
            </a:r>
            <a:r>
              <a:rPr lang="en-US" dirty="0"/>
              <a:t>of money the banking system generates with each dollar of reserves</a:t>
            </a:r>
          </a:p>
          <a:p>
            <a:r>
              <a:rPr lang="en-US" dirty="0" smtClean="0"/>
              <a:t>In </a:t>
            </a:r>
            <a:r>
              <a:rPr lang="en-US" dirty="0"/>
              <a:t>our example, </a:t>
            </a:r>
            <a:r>
              <a:rPr lang="en-US" dirty="0" smtClean="0"/>
              <a:t>R </a:t>
            </a:r>
            <a:r>
              <a:rPr lang="en-US" dirty="0"/>
              <a:t>= 10% </a:t>
            </a:r>
          </a:p>
          <a:p>
            <a:pPr lvl="1"/>
            <a:r>
              <a:rPr lang="en-US" dirty="0" smtClean="0"/>
              <a:t>Money multiplier </a:t>
            </a:r>
            <a:r>
              <a:rPr lang="en-US" dirty="0"/>
              <a:t>= 1/R = 10</a:t>
            </a:r>
          </a:p>
          <a:p>
            <a:pPr lvl="1"/>
            <a:r>
              <a:rPr lang="en-US" dirty="0"/>
              <a:t>$100 of reserves creates $</a:t>
            </a:r>
            <a:r>
              <a:rPr lang="en-US" dirty="0" smtClean="0"/>
              <a:t>1,000 </a:t>
            </a:r>
            <a:r>
              <a:rPr lang="en-US" dirty="0"/>
              <a:t>of money</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0095555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763000" cy="661061"/>
          </a:xfrm>
        </p:spPr>
        <p:txBody>
          <a:bodyPr/>
          <a:lstStyle/>
          <a:p>
            <a:r>
              <a:rPr lang="en-US" sz="2800" dirty="0">
                <a:solidFill>
                  <a:schemeClr val="accent6">
                    <a:lumMod val="50000"/>
                  </a:schemeClr>
                </a:solidFill>
              </a:rPr>
              <a:t>Active Learning </a:t>
            </a:r>
            <a:r>
              <a:rPr lang="en-US" sz="2800" dirty="0" smtClean="0">
                <a:solidFill>
                  <a:schemeClr val="accent6">
                    <a:lumMod val="50000"/>
                  </a:schemeClr>
                </a:solidFill>
              </a:rPr>
              <a:t>1</a:t>
            </a:r>
            <a:r>
              <a:rPr lang="en-US" sz="2800" dirty="0">
                <a:solidFill>
                  <a:schemeClr val="accent6">
                    <a:lumMod val="50000"/>
                  </a:schemeClr>
                </a:solidFill>
              </a:rPr>
              <a:t>	</a:t>
            </a:r>
            <a:r>
              <a:rPr lang="en-US" sz="2800" dirty="0" smtClean="0">
                <a:solidFill>
                  <a:srgbClr val="AE1221"/>
                </a:solidFill>
              </a:rPr>
              <a:t>Banks </a:t>
            </a:r>
            <a:r>
              <a:rPr lang="en-US" sz="2800" dirty="0">
                <a:solidFill>
                  <a:srgbClr val="AE1221"/>
                </a:solidFill>
              </a:rPr>
              <a:t>and the money supply</a:t>
            </a:r>
            <a:endParaRPr lang="en-US" sz="2800" dirty="0"/>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While cleaning your apartment, you look under the sofa cushion and find a $50 bill (and a half-eaten taco). </a:t>
            </a:r>
            <a:r>
              <a:rPr lang="en-US" dirty="0" smtClean="0">
                <a:solidFill>
                  <a:schemeClr val="accent6">
                    <a:lumMod val="50000"/>
                  </a:schemeClr>
                </a:solidFill>
              </a:rPr>
              <a:t>You </a:t>
            </a:r>
            <a:r>
              <a:rPr lang="en-US" dirty="0">
                <a:solidFill>
                  <a:schemeClr val="accent6">
                    <a:lumMod val="50000"/>
                  </a:schemeClr>
                </a:solidFill>
              </a:rPr>
              <a:t>deposit the bill in your checking account.  </a:t>
            </a:r>
          </a:p>
          <a:p>
            <a:pPr marL="0" indent="0">
              <a:buNone/>
            </a:pPr>
            <a:r>
              <a:rPr lang="en-US" dirty="0">
                <a:solidFill>
                  <a:schemeClr val="accent6">
                    <a:lumMod val="50000"/>
                  </a:schemeClr>
                </a:solidFill>
              </a:rPr>
              <a:t>The Fed’s reserve requirement is 20% of deposits.</a:t>
            </a:r>
          </a:p>
          <a:p>
            <a:pPr marL="514350" indent="-514350">
              <a:buClr>
                <a:srgbClr val="C00000"/>
              </a:buClr>
              <a:buFont typeface="+mj-lt"/>
              <a:buAutoNum type="alphaUcPeriod"/>
            </a:pPr>
            <a:r>
              <a:rPr lang="en-US" dirty="0" smtClean="0"/>
              <a:t>What </a:t>
            </a:r>
            <a:r>
              <a:rPr lang="en-US" dirty="0"/>
              <a:t>is the maximum amount that the </a:t>
            </a:r>
            <a:br>
              <a:rPr lang="en-US" dirty="0"/>
            </a:br>
            <a:r>
              <a:rPr lang="en-US" dirty="0"/>
              <a:t>money supply could increase? </a:t>
            </a:r>
          </a:p>
          <a:p>
            <a:pPr marL="514350" indent="-514350">
              <a:buClr>
                <a:srgbClr val="C00000"/>
              </a:buClr>
              <a:buFont typeface="+mj-lt"/>
              <a:buAutoNum type="alphaUcPeriod"/>
            </a:pPr>
            <a:r>
              <a:rPr lang="en-US" dirty="0" smtClean="0"/>
              <a:t>What </a:t>
            </a:r>
            <a:r>
              <a:rPr lang="en-US" dirty="0"/>
              <a:t>is the minimum amount that the </a:t>
            </a:r>
            <a:br>
              <a:rPr lang="en-US" dirty="0"/>
            </a:br>
            <a:r>
              <a:rPr lang="en-US" dirty="0"/>
              <a:t>money supply could increase?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88470284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chemeClr val="accent6">
                    <a:lumMod val="50000"/>
                  </a:schemeClr>
                </a:solidFill>
              </a:rPr>
              <a:t>You deposit $50 in your checking account.</a:t>
            </a:r>
          </a:p>
          <a:p>
            <a:pPr marL="514350" indent="-514350">
              <a:buClr>
                <a:srgbClr val="C00000"/>
              </a:buClr>
              <a:buFont typeface="+mj-lt"/>
              <a:buAutoNum type="alphaUcPeriod"/>
            </a:pPr>
            <a:r>
              <a:rPr lang="en-US" sz="3000" dirty="0" smtClean="0"/>
              <a:t>What </a:t>
            </a:r>
            <a:r>
              <a:rPr lang="en-US" sz="3000" dirty="0"/>
              <a:t>is the maximum amount that the </a:t>
            </a:r>
            <a:br>
              <a:rPr lang="en-US" sz="3000" dirty="0"/>
            </a:br>
            <a:r>
              <a:rPr lang="en-US" sz="3000" dirty="0"/>
              <a:t>money supply could increase? </a:t>
            </a:r>
          </a:p>
          <a:p>
            <a:r>
              <a:rPr lang="en-US" sz="3000" dirty="0"/>
              <a:t>If banks hold no excess reserves, then </a:t>
            </a:r>
            <a:br>
              <a:rPr lang="en-US" sz="3000" dirty="0"/>
            </a:br>
            <a:r>
              <a:rPr lang="en-US" sz="3000" dirty="0"/>
              <a:t>	money multiplier  =  1/R  =  1/0.2  =  5</a:t>
            </a:r>
          </a:p>
          <a:p>
            <a:r>
              <a:rPr lang="en-US" sz="3000" dirty="0"/>
              <a:t>The maximum possible increase in deposits is </a:t>
            </a:r>
            <a:br>
              <a:rPr lang="en-US" sz="3000" dirty="0"/>
            </a:br>
            <a:r>
              <a:rPr lang="en-US" sz="3000" dirty="0"/>
              <a:t>	5 x $50  =  $250</a:t>
            </a:r>
          </a:p>
          <a:p>
            <a:r>
              <a:rPr lang="en-US" sz="3000" dirty="0"/>
              <a:t>But money supply also includes currency, </a:t>
            </a:r>
            <a:br>
              <a:rPr lang="en-US" sz="3000" dirty="0"/>
            </a:br>
            <a:r>
              <a:rPr lang="en-US" sz="3000" dirty="0"/>
              <a:t>which falls by $50.  </a:t>
            </a:r>
          </a:p>
          <a:p>
            <a:r>
              <a:rPr lang="en-US" sz="3000" dirty="0"/>
              <a:t>Hence, max increase in money supply = </a:t>
            </a:r>
            <a:r>
              <a:rPr lang="en-US" sz="3000" dirty="0">
                <a:solidFill>
                  <a:srgbClr val="C00000"/>
                </a:solidFill>
              </a:rPr>
              <a:t>$200</a:t>
            </a:r>
            <a:r>
              <a:rPr lang="en-US" sz="3000" dirty="0" smtClean="0"/>
              <a:t>.</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4727594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chemeClr val="accent6">
                    <a:lumMod val="50000"/>
                  </a:schemeClr>
                </a:solidFill>
              </a:rPr>
              <a:t>You deposit $50 in your checking account.</a:t>
            </a:r>
          </a:p>
          <a:p>
            <a:pPr marL="514350" indent="-514350">
              <a:buClr>
                <a:srgbClr val="C00000"/>
              </a:buClr>
              <a:buFont typeface="+mj-lt"/>
              <a:buAutoNum type="alphaUcPeriod"/>
            </a:pPr>
            <a:r>
              <a:rPr lang="en-US" sz="3000" dirty="0" smtClean="0"/>
              <a:t>What </a:t>
            </a:r>
            <a:r>
              <a:rPr lang="en-US" sz="3000" dirty="0"/>
              <a:t>is the maximum amount that the </a:t>
            </a:r>
            <a:br>
              <a:rPr lang="en-US" sz="3000" dirty="0"/>
            </a:br>
            <a:r>
              <a:rPr lang="en-US" sz="3000" dirty="0"/>
              <a:t>money supply could increase? </a:t>
            </a:r>
          </a:p>
          <a:p>
            <a:pPr marL="800100" lvl="2" indent="0">
              <a:buNone/>
            </a:pPr>
            <a:r>
              <a:rPr lang="en-US" sz="2800" dirty="0" smtClean="0">
                <a:solidFill>
                  <a:srgbClr val="C00000"/>
                </a:solidFill>
              </a:rPr>
              <a:t>Answer = </a:t>
            </a:r>
            <a:r>
              <a:rPr lang="en-US" sz="2800" dirty="0">
                <a:solidFill>
                  <a:srgbClr val="C00000"/>
                </a:solidFill>
              </a:rPr>
              <a:t>$200</a:t>
            </a:r>
            <a:r>
              <a:rPr lang="en-US" sz="2800" dirty="0" smtClean="0">
                <a:solidFill>
                  <a:srgbClr val="C00000"/>
                </a:solidFill>
              </a:rPr>
              <a:t>.</a:t>
            </a:r>
          </a:p>
          <a:p>
            <a:pPr marL="514350" indent="-514350">
              <a:buClr>
                <a:srgbClr val="C00000"/>
              </a:buClr>
              <a:buFont typeface="+mj-lt"/>
              <a:buAutoNum type="alphaUcPeriod" startAt="2"/>
            </a:pPr>
            <a:r>
              <a:rPr lang="en-US" sz="3000" dirty="0"/>
              <a:t>What is the minimum amount that the </a:t>
            </a:r>
            <a:br>
              <a:rPr lang="en-US" sz="3000" dirty="0"/>
            </a:br>
            <a:r>
              <a:rPr lang="en-US" sz="3000" dirty="0"/>
              <a:t>money supply could increase? </a:t>
            </a:r>
          </a:p>
          <a:p>
            <a:pPr marL="800100" lvl="2" indent="0">
              <a:buNone/>
            </a:pPr>
            <a:r>
              <a:rPr lang="en-US" sz="2800" dirty="0">
                <a:solidFill>
                  <a:srgbClr val="C00000"/>
                </a:solidFill>
              </a:rPr>
              <a:t>Answer:  $0</a:t>
            </a:r>
          </a:p>
          <a:p>
            <a:pPr lvl="1"/>
            <a:r>
              <a:rPr lang="en-US" dirty="0"/>
              <a:t>If your bank makes no loans from your deposit, currency falls by $50, deposits increase by $50, money supply does not change.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4829676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Realistic Balance Sheet</a:t>
            </a:r>
          </a:p>
        </p:txBody>
      </p:sp>
      <p:sp>
        <p:nvSpPr>
          <p:cNvPr id="3" name="Content Placeholder 2"/>
          <p:cNvSpPr>
            <a:spLocks noGrp="1"/>
          </p:cNvSpPr>
          <p:nvPr>
            <p:ph idx="1"/>
          </p:nvPr>
        </p:nvSpPr>
        <p:spPr/>
        <p:txBody>
          <a:bodyPr/>
          <a:lstStyle/>
          <a:p>
            <a:r>
              <a:rPr lang="en-US" sz="3200" dirty="0"/>
              <a:t>Assets:  </a:t>
            </a:r>
            <a:endParaRPr lang="en-US" sz="3200" dirty="0" smtClean="0"/>
          </a:p>
          <a:p>
            <a:pPr lvl="1"/>
            <a:r>
              <a:rPr lang="en-US" sz="3000" dirty="0" smtClean="0"/>
              <a:t>Besides </a:t>
            </a:r>
            <a:r>
              <a:rPr lang="en-US" sz="3000" dirty="0"/>
              <a:t>reserves and loans, banks also hold securities.  </a:t>
            </a:r>
          </a:p>
          <a:p>
            <a:r>
              <a:rPr lang="en-US" sz="3200" dirty="0"/>
              <a:t>Liabilities:  </a:t>
            </a:r>
            <a:endParaRPr lang="en-US" sz="3200" dirty="0" smtClean="0"/>
          </a:p>
          <a:p>
            <a:pPr lvl="1"/>
            <a:r>
              <a:rPr lang="en-US" sz="3000" dirty="0" smtClean="0"/>
              <a:t>Besides </a:t>
            </a:r>
            <a:r>
              <a:rPr lang="en-US" sz="3000" dirty="0"/>
              <a:t>deposits, banks also obtain funds from issuing debt and equity</a:t>
            </a:r>
            <a:r>
              <a:rPr lang="en-US" sz="3000" dirty="0" smtClean="0"/>
              <a:t>.</a:t>
            </a:r>
          </a:p>
          <a:p>
            <a:r>
              <a:rPr lang="en-US" sz="3200" dirty="0"/>
              <a:t>Bank capital:  </a:t>
            </a:r>
          </a:p>
          <a:p>
            <a:pPr lvl="1"/>
            <a:r>
              <a:rPr lang="en-US" sz="3000" dirty="0" smtClean="0"/>
              <a:t>The </a:t>
            </a:r>
            <a:r>
              <a:rPr lang="en-US" sz="3000" dirty="0"/>
              <a:t>resources a bank obtains by issuing equity to its owners</a:t>
            </a:r>
          </a:p>
          <a:p>
            <a:pPr lvl="1"/>
            <a:r>
              <a:rPr lang="en-US" sz="3000" dirty="0"/>
              <a:t>Also:  bank assets minus bank </a:t>
            </a:r>
            <a:r>
              <a:rPr lang="en-US" sz="3000" dirty="0" smtClean="0"/>
              <a:t>liabilities</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232110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Realistic Balance Sheet</a:t>
            </a:r>
          </a:p>
        </p:txBody>
      </p:sp>
      <p:sp>
        <p:nvSpPr>
          <p:cNvPr id="3" name="Content Placeholder 2"/>
          <p:cNvSpPr>
            <a:spLocks noGrp="1"/>
          </p:cNvSpPr>
          <p:nvPr>
            <p:ph idx="1"/>
          </p:nvPr>
        </p:nvSpPr>
        <p:spPr/>
        <p:txBody>
          <a:bodyPr/>
          <a:lstStyle/>
          <a:p>
            <a:r>
              <a:rPr lang="en-US" dirty="0" smtClean="0"/>
              <a:t>Capital </a:t>
            </a:r>
            <a:r>
              <a:rPr lang="en-US" dirty="0"/>
              <a:t>requirement:  </a:t>
            </a:r>
            <a:endParaRPr lang="en-US" dirty="0" smtClean="0"/>
          </a:p>
          <a:p>
            <a:pPr lvl="1"/>
            <a:r>
              <a:rPr lang="en-US" dirty="0" smtClean="0"/>
              <a:t>A government </a:t>
            </a:r>
            <a:r>
              <a:rPr lang="en-US" dirty="0"/>
              <a:t>regulation that specifies a minimum amount of capital, </a:t>
            </a:r>
            <a:endParaRPr lang="en-US" dirty="0" smtClean="0"/>
          </a:p>
          <a:p>
            <a:pPr lvl="1"/>
            <a:r>
              <a:rPr lang="en-US" dirty="0" smtClean="0"/>
              <a:t>Intended </a:t>
            </a:r>
            <a:r>
              <a:rPr lang="en-US" dirty="0"/>
              <a:t>to ensure banks will be able to pay off depositors and debts </a:t>
            </a:r>
            <a:endParaRPr lang="en-US" dirty="0" smtClean="0"/>
          </a:p>
          <a:p>
            <a:r>
              <a:rPr lang="en-US" dirty="0" smtClean="0"/>
              <a:t>Leverage</a:t>
            </a:r>
            <a:r>
              <a:rPr lang="en-US" dirty="0"/>
              <a:t>:  </a:t>
            </a:r>
            <a:endParaRPr lang="en-US" dirty="0" smtClean="0"/>
          </a:p>
          <a:p>
            <a:pPr lvl="1"/>
            <a:r>
              <a:rPr lang="en-US" dirty="0" smtClean="0"/>
              <a:t>The </a:t>
            </a:r>
            <a:r>
              <a:rPr lang="en-US" dirty="0"/>
              <a:t>use of borrowed funds to supplement existing funds for investment </a:t>
            </a:r>
            <a:r>
              <a:rPr lang="en-US" dirty="0" smtClean="0"/>
              <a:t>purposes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88797377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Realistic Balance Sheet</a:t>
            </a:r>
          </a:p>
        </p:txBody>
      </p:sp>
      <p:sp>
        <p:nvSpPr>
          <p:cNvPr id="3" name="Content Placeholder 2"/>
          <p:cNvSpPr>
            <a:spLocks noGrp="1"/>
          </p:cNvSpPr>
          <p:nvPr>
            <p:ph idx="1"/>
          </p:nvPr>
        </p:nvSpPr>
        <p:spPr>
          <a:xfrm>
            <a:off x="228601" y="914400"/>
            <a:ext cx="8915400" cy="5534025"/>
          </a:xfrm>
        </p:spPr>
        <p:txBody>
          <a:bodyPr>
            <a:noAutofit/>
          </a:bodyPr>
          <a:lstStyle/>
          <a:p>
            <a:r>
              <a:rPr lang="en-US" dirty="0"/>
              <a:t>Leverage ratio: </a:t>
            </a:r>
            <a:r>
              <a:rPr lang="en-US" dirty="0" smtClean="0"/>
              <a:t>ratio </a:t>
            </a:r>
            <a:r>
              <a:rPr lang="en-US" dirty="0"/>
              <a:t>of assets to bank capital</a:t>
            </a:r>
          </a:p>
          <a:p>
            <a:endParaRPr lang="en-US" dirty="0" smtClean="0"/>
          </a:p>
          <a:p>
            <a:endParaRPr lang="en-US" dirty="0"/>
          </a:p>
          <a:p>
            <a:endParaRPr lang="en-US" dirty="0" smtClean="0"/>
          </a:p>
          <a:p>
            <a:endParaRPr lang="en-US" sz="2800" dirty="0" smtClean="0"/>
          </a:p>
          <a:p>
            <a:endParaRPr lang="en-US" sz="2800" dirty="0" smtClean="0"/>
          </a:p>
          <a:p>
            <a:r>
              <a:rPr lang="en-US" sz="2800" dirty="0" smtClean="0"/>
              <a:t>In </a:t>
            </a:r>
            <a:r>
              <a:rPr lang="en-US" sz="2800" dirty="0"/>
              <a:t>this example, the leverage ratio = $1000/$50 = 20</a:t>
            </a:r>
          </a:p>
          <a:p>
            <a:r>
              <a:rPr lang="en-US" sz="2800" dirty="0"/>
              <a:t>Interpretation:  for every $20 in assets, </a:t>
            </a:r>
            <a:br>
              <a:rPr lang="en-US" sz="2800" dirty="0"/>
            </a:br>
            <a:r>
              <a:rPr lang="en-US" sz="2800" dirty="0"/>
              <a:t>   $  1  is from the bank’s owners, </a:t>
            </a:r>
            <a:br>
              <a:rPr lang="en-US" sz="2800" dirty="0"/>
            </a:br>
            <a:r>
              <a:rPr lang="en-US" sz="2800" dirty="0"/>
              <a:t>   $19  is financed with borrowed money.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27"/>
          <p:cNvGraphicFramePr>
            <a:graphicFrameLocks noGrp="1"/>
          </p:cNvGraphicFramePr>
          <p:nvPr>
            <p:extLst>
              <p:ext uri="{D42A27DB-BD31-4B8C-83A1-F6EECF244321}">
                <p14:modId xmlns:p14="http://schemas.microsoft.com/office/powerpoint/2010/main" val="2176277133"/>
              </p:ext>
            </p:extLst>
          </p:nvPr>
        </p:nvGraphicFramePr>
        <p:xfrm>
          <a:off x="2590800" y="1524000"/>
          <a:ext cx="6219825" cy="2559304"/>
        </p:xfrm>
        <a:graphic>
          <a:graphicData uri="http://schemas.openxmlformats.org/drawingml/2006/table">
            <a:tbl>
              <a:tblPr/>
              <a:tblGrid>
                <a:gridCol w="3109912"/>
                <a:gridCol w="31099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MORE REALISTIC NATIONAL BANK</a:t>
                      </a:r>
                    </a:p>
                  </a:txBody>
                  <a:tcPr anchor="ctr" horzOverflow="overflow">
                    <a:lnL>
                      <a:noFill/>
                    </a:lnL>
                    <a:lnR>
                      <a:noFill/>
                    </a:lnR>
                    <a:lnT>
                      <a:noFill/>
                    </a:lnT>
                    <a:lnB>
                      <a:noFill/>
                    </a:lnB>
                    <a:lnTlToBr>
                      <a:noFill/>
                    </a:lnTlToBr>
                    <a:lnBlToTr>
                      <a:noFill/>
                    </a:lnBlToTr>
                    <a:solidFill>
                      <a:srgbClr val="EAEAEA"/>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Reserves	$ 200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Loans  	$ 700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Securities 	$ 100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$ 800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Debt	$ 150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defRPr/>
                      </a:pPr>
                      <a:r>
                        <a:rPr kumimoji="0" lang="en-US" sz="2600" b="0" i="0" u="none" strike="noStrike" cap="none" normalizeH="0" baseline="0" dirty="0" smtClean="0">
                          <a:ln>
                            <a:noFill/>
                          </a:ln>
                          <a:solidFill>
                            <a:schemeClr val="tx1"/>
                          </a:solidFill>
                          <a:effectLst/>
                          <a:latin typeface="Arial" charset="0"/>
                        </a:rPr>
                        <a:t>Capital	$  50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r>
            </a:tbl>
          </a:graphicData>
        </a:graphic>
      </p:graphicFrame>
    </p:spTree>
    <p:extLst>
      <p:ext uri="{BB962C8B-B14F-4D97-AF65-F5344CB8AC3E}">
        <p14:creationId xmlns:p14="http://schemas.microsoft.com/office/powerpoint/2010/main" val="210089941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Leverage Amplifies Profits and Losses</a:t>
            </a:r>
          </a:p>
        </p:txBody>
      </p:sp>
      <p:sp>
        <p:nvSpPr>
          <p:cNvPr id="7" name="Content Placeholder 6"/>
          <p:cNvSpPr>
            <a:spLocks noGrp="1"/>
          </p:cNvSpPr>
          <p:nvPr>
            <p:ph idx="1"/>
          </p:nvPr>
        </p:nvSpPr>
        <p:spPr/>
        <p:txBody>
          <a:bodyPr/>
          <a:lstStyle/>
          <a:p>
            <a:r>
              <a:rPr lang="en-US" dirty="0"/>
              <a:t>In our example, suppose bank assets appreciate by 5%, from $1000 to $1050.  </a:t>
            </a:r>
            <a:endParaRPr lang="en-US" dirty="0" smtClean="0"/>
          </a:p>
          <a:p>
            <a:pPr lvl="1"/>
            <a:r>
              <a:rPr lang="en-US" sz="3000" dirty="0" smtClean="0"/>
              <a:t>This </a:t>
            </a:r>
            <a:r>
              <a:rPr lang="en-US" sz="3000" dirty="0"/>
              <a:t>increases bank capital from $50 to $100, doubling owners’ equity. </a:t>
            </a:r>
          </a:p>
          <a:p>
            <a:r>
              <a:rPr lang="en-US" dirty="0"/>
              <a:t>Instead, if bank assets decrease by 5%, </a:t>
            </a:r>
            <a:endParaRPr lang="en-US" dirty="0" smtClean="0"/>
          </a:p>
          <a:p>
            <a:pPr lvl="1"/>
            <a:r>
              <a:rPr lang="en-US" sz="3000" dirty="0" smtClean="0"/>
              <a:t>Bank capital falls from $50 to $0. </a:t>
            </a:r>
          </a:p>
          <a:p>
            <a:r>
              <a:rPr lang="en-US" dirty="0" smtClean="0"/>
              <a:t>If </a:t>
            </a:r>
            <a:r>
              <a:rPr lang="en-US" dirty="0"/>
              <a:t>bank assets decrease more than 5%, </a:t>
            </a:r>
            <a:endParaRPr lang="en-US" dirty="0" smtClean="0"/>
          </a:p>
          <a:p>
            <a:pPr lvl="1"/>
            <a:r>
              <a:rPr lang="en-US" sz="3000" dirty="0" smtClean="0"/>
              <a:t>Bank capital is negative and bank is insolvent. </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831397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Leverage and the Financial Crisis</a:t>
            </a:r>
          </a:p>
        </p:txBody>
      </p:sp>
      <p:sp>
        <p:nvSpPr>
          <p:cNvPr id="3" name="Content Placeholder 2"/>
          <p:cNvSpPr>
            <a:spLocks noGrp="1"/>
          </p:cNvSpPr>
          <p:nvPr>
            <p:ph idx="1"/>
          </p:nvPr>
        </p:nvSpPr>
        <p:spPr>
          <a:xfrm>
            <a:off x="277813" y="1025525"/>
            <a:ext cx="8866187" cy="5422900"/>
          </a:xfrm>
        </p:spPr>
        <p:txBody>
          <a:bodyPr/>
          <a:lstStyle/>
          <a:p>
            <a:r>
              <a:rPr lang="en-US" sz="3200" dirty="0" smtClean="0"/>
              <a:t>Financial </a:t>
            </a:r>
            <a:r>
              <a:rPr lang="en-US" sz="3200" dirty="0"/>
              <a:t>crisis of </a:t>
            </a:r>
            <a:r>
              <a:rPr lang="en-US" sz="3200" dirty="0" smtClean="0"/>
              <a:t>2008–2009</a:t>
            </a:r>
          </a:p>
          <a:p>
            <a:pPr lvl="1"/>
            <a:r>
              <a:rPr lang="en-US" sz="3000" dirty="0" smtClean="0"/>
              <a:t>Banks </a:t>
            </a:r>
            <a:r>
              <a:rPr lang="en-US" sz="3000" dirty="0"/>
              <a:t>suffered losses on mortgage loans and mortgage-backed securities due to widespread defaults. </a:t>
            </a:r>
          </a:p>
          <a:p>
            <a:pPr lvl="1"/>
            <a:r>
              <a:rPr lang="en-US" sz="3000" dirty="0"/>
              <a:t>Many banks became insolvent</a:t>
            </a:r>
            <a:r>
              <a:rPr lang="en-US" sz="3000" dirty="0" smtClean="0"/>
              <a:t>:</a:t>
            </a:r>
          </a:p>
          <a:p>
            <a:pPr lvl="2"/>
            <a:r>
              <a:rPr lang="en-US" dirty="0" smtClean="0"/>
              <a:t>In </a:t>
            </a:r>
            <a:r>
              <a:rPr lang="en-US" dirty="0"/>
              <a:t>the U.S., 27 banks failed during 2000–2007, </a:t>
            </a:r>
            <a:endParaRPr lang="en-US" dirty="0" smtClean="0"/>
          </a:p>
          <a:p>
            <a:pPr lvl="2"/>
            <a:r>
              <a:rPr lang="en-US" dirty="0" smtClean="0"/>
              <a:t>166 </a:t>
            </a:r>
            <a:r>
              <a:rPr lang="en-US" dirty="0"/>
              <a:t>during 2008–2009.</a:t>
            </a:r>
          </a:p>
          <a:p>
            <a:pPr lvl="1"/>
            <a:r>
              <a:rPr lang="en-US" sz="3000" dirty="0"/>
              <a:t>Many other banks found themselves with too little capital, responded by reducing lending, causing a credit crunch.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8603563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Government’s Response</a:t>
            </a:r>
          </a:p>
        </p:txBody>
      </p:sp>
      <p:sp>
        <p:nvSpPr>
          <p:cNvPr id="3" name="Content Placeholder 2"/>
          <p:cNvSpPr>
            <a:spLocks noGrp="1"/>
          </p:cNvSpPr>
          <p:nvPr>
            <p:ph idx="1"/>
          </p:nvPr>
        </p:nvSpPr>
        <p:spPr/>
        <p:txBody>
          <a:bodyPr/>
          <a:lstStyle/>
          <a:p>
            <a:r>
              <a:rPr lang="en-US" dirty="0"/>
              <a:t>To ease the credit </a:t>
            </a:r>
            <a:r>
              <a:rPr lang="en-US" dirty="0" smtClean="0"/>
              <a:t>crunch</a:t>
            </a:r>
          </a:p>
          <a:p>
            <a:pPr lvl="1"/>
            <a:r>
              <a:rPr lang="en-US" dirty="0" smtClean="0"/>
              <a:t>The </a:t>
            </a:r>
            <a:r>
              <a:rPr lang="en-US" dirty="0"/>
              <a:t>Federal Reserve and U.S. Treasury injected hundreds of billions of dollars’ worth of capital into the banking system. </a:t>
            </a:r>
          </a:p>
          <a:p>
            <a:pPr lvl="1"/>
            <a:r>
              <a:rPr lang="en-US" dirty="0"/>
              <a:t>This unusual policy temporarily made U.S. taxpayers part-owners of many banks.  </a:t>
            </a:r>
          </a:p>
          <a:p>
            <a:pPr lvl="1"/>
            <a:r>
              <a:rPr lang="en-US" dirty="0"/>
              <a:t>The policy succeeded in recapitalizing the banking system and helped restore lending to normal levels in 2009.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919256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What Money Is and </a:t>
            </a:r>
            <a:r>
              <a:rPr lang="en-US" sz="3600" dirty="0" smtClean="0"/>
              <a:t/>
            </a:r>
            <a:br>
              <a:rPr lang="en-US" sz="3600" dirty="0" smtClean="0"/>
            </a:br>
            <a:r>
              <a:rPr lang="en-US" sz="3600" dirty="0" smtClean="0"/>
              <a:t>Why </a:t>
            </a:r>
            <a:r>
              <a:rPr lang="en-US" sz="3600" dirty="0"/>
              <a:t>It’s Important</a:t>
            </a:r>
          </a:p>
        </p:txBody>
      </p:sp>
      <p:sp>
        <p:nvSpPr>
          <p:cNvPr id="3" name="Content Placeholder 2"/>
          <p:cNvSpPr>
            <a:spLocks noGrp="1"/>
          </p:cNvSpPr>
          <p:nvPr>
            <p:ph idx="1"/>
          </p:nvPr>
        </p:nvSpPr>
        <p:spPr>
          <a:xfrm>
            <a:off x="277813" y="1025525"/>
            <a:ext cx="8866187" cy="5422900"/>
          </a:xfrm>
        </p:spPr>
        <p:txBody>
          <a:bodyPr/>
          <a:lstStyle/>
          <a:p>
            <a:r>
              <a:rPr lang="en-US" dirty="0"/>
              <a:t>Without </a:t>
            </a:r>
            <a:r>
              <a:rPr lang="en-US" dirty="0" smtClean="0"/>
              <a:t>money</a:t>
            </a:r>
          </a:p>
          <a:p>
            <a:pPr lvl="1"/>
            <a:r>
              <a:rPr lang="en-US" dirty="0" smtClean="0"/>
              <a:t>Trade </a:t>
            </a:r>
            <a:r>
              <a:rPr lang="en-US" dirty="0"/>
              <a:t>would require </a:t>
            </a:r>
            <a:r>
              <a:rPr lang="en-US" u="sng" dirty="0" smtClean="0"/>
              <a:t>barter</a:t>
            </a:r>
            <a:r>
              <a:rPr lang="en-US" dirty="0" smtClean="0"/>
              <a:t>: the </a:t>
            </a:r>
            <a:r>
              <a:rPr lang="en-US" dirty="0"/>
              <a:t>exchange of one good or service for another.</a:t>
            </a:r>
          </a:p>
          <a:p>
            <a:pPr lvl="2"/>
            <a:r>
              <a:rPr lang="en-US" dirty="0" smtClean="0"/>
              <a:t>Requires </a:t>
            </a:r>
            <a:r>
              <a:rPr lang="en-US" dirty="0"/>
              <a:t>a </a:t>
            </a:r>
            <a:r>
              <a:rPr lang="en-US" u="sng" dirty="0"/>
              <a:t>double coincidence of </a:t>
            </a:r>
            <a:r>
              <a:rPr lang="en-US" u="sng" dirty="0" smtClean="0"/>
              <a:t>wants:</a:t>
            </a:r>
            <a:r>
              <a:rPr lang="en-US" dirty="0" smtClean="0"/>
              <a:t> </a:t>
            </a:r>
            <a:r>
              <a:rPr lang="en-US" dirty="0"/>
              <a:t>unlikely occurrence that two people each have a good the other wants.</a:t>
            </a:r>
          </a:p>
          <a:p>
            <a:pPr lvl="2"/>
            <a:r>
              <a:rPr lang="en-US" dirty="0" smtClean="0"/>
              <a:t>Waste of resources: people spend </a:t>
            </a:r>
            <a:r>
              <a:rPr lang="en-US" dirty="0"/>
              <a:t>time searching for others to trade </a:t>
            </a:r>
            <a:r>
              <a:rPr lang="en-US" dirty="0" smtClean="0"/>
              <a:t>with </a:t>
            </a:r>
            <a:endParaRPr lang="en-US" dirty="0"/>
          </a:p>
          <a:p>
            <a:r>
              <a:rPr lang="en-US" dirty="0" smtClean="0"/>
              <a:t>Using money</a:t>
            </a:r>
          </a:p>
          <a:p>
            <a:pPr lvl="1"/>
            <a:r>
              <a:rPr lang="en-US" dirty="0" smtClean="0"/>
              <a:t>Solves those problems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1666304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Fed’s Tools of Monetary Control</a:t>
            </a:r>
          </a:p>
        </p:txBody>
      </p:sp>
      <p:sp>
        <p:nvSpPr>
          <p:cNvPr id="3" name="Content Placeholder 2"/>
          <p:cNvSpPr>
            <a:spLocks noGrp="1"/>
          </p:cNvSpPr>
          <p:nvPr>
            <p:ph idx="1"/>
          </p:nvPr>
        </p:nvSpPr>
        <p:spPr>
          <a:xfrm>
            <a:off x="277813" y="1025525"/>
            <a:ext cx="8866187" cy="5422900"/>
          </a:xfrm>
        </p:spPr>
        <p:txBody>
          <a:bodyPr/>
          <a:lstStyle/>
          <a:p>
            <a:r>
              <a:rPr lang="en-US" dirty="0"/>
              <a:t>Earlier, we learned</a:t>
            </a:r>
          </a:p>
          <a:p>
            <a:pPr marL="0" indent="0">
              <a:buNone/>
            </a:pPr>
            <a:r>
              <a:rPr lang="en-US" sz="3000" dirty="0" smtClean="0">
                <a:solidFill>
                  <a:srgbClr val="C00000"/>
                </a:solidFill>
              </a:rPr>
              <a:t>money supply = money multiplier × bank </a:t>
            </a:r>
            <a:r>
              <a:rPr lang="en-US" sz="3000" dirty="0">
                <a:solidFill>
                  <a:srgbClr val="C00000"/>
                </a:solidFill>
              </a:rPr>
              <a:t>reserves</a:t>
            </a:r>
          </a:p>
          <a:p>
            <a:r>
              <a:rPr lang="en-US" dirty="0"/>
              <a:t>The Fed can change the money supply </a:t>
            </a:r>
            <a:r>
              <a:rPr lang="en-US" dirty="0" smtClean="0"/>
              <a:t>by</a:t>
            </a:r>
          </a:p>
          <a:p>
            <a:pPr lvl="1"/>
            <a:r>
              <a:rPr lang="en-US" dirty="0" smtClean="0"/>
              <a:t>Changing bank reserves or </a:t>
            </a:r>
          </a:p>
          <a:p>
            <a:pPr lvl="1"/>
            <a:r>
              <a:rPr lang="en-US" dirty="0" smtClean="0"/>
              <a:t>Changing the </a:t>
            </a:r>
            <a:r>
              <a:rPr lang="en-US" dirty="0"/>
              <a:t>money </a:t>
            </a:r>
            <a:r>
              <a:rPr lang="en-US" dirty="0" smtClean="0"/>
              <a:t>multiplier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4455409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Fed Influences Reserves</a:t>
            </a:r>
          </a:p>
        </p:txBody>
      </p:sp>
      <p:sp>
        <p:nvSpPr>
          <p:cNvPr id="3" name="Content Placeholder 2"/>
          <p:cNvSpPr>
            <a:spLocks noGrp="1"/>
          </p:cNvSpPr>
          <p:nvPr>
            <p:ph idx="1"/>
          </p:nvPr>
        </p:nvSpPr>
        <p:spPr/>
        <p:txBody>
          <a:bodyPr/>
          <a:lstStyle/>
          <a:p>
            <a:r>
              <a:rPr lang="en-US" dirty="0"/>
              <a:t>Open-Market Operations (OMOs):  </a:t>
            </a:r>
            <a:endParaRPr lang="en-US" dirty="0" smtClean="0"/>
          </a:p>
          <a:p>
            <a:pPr lvl="1"/>
            <a:r>
              <a:rPr lang="en-US" dirty="0" smtClean="0"/>
              <a:t>The </a:t>
            </a:r>
            <a:r>
              <a:rPr lang="en-US" dirty="0"/>
              <a:t>purchase and sale of U.S. </a:t>
            </a:r>
            <a:r>
              <a:rPr lang="en-US" dirty="0" smtClean="0"/>
              <a:t>government </a:t>
            </a:r>
            <a:r>
              <a:rPr lang="en-US" dirty="0"/>
              <a:t>bonds by the Fed.</a:t>
            </a:r>
          </a:p>
          <a:p>
            <a:r>
              <a:rPr lang="en-US" sz="3200" dirty="0" smtClean="0"/>
              <a:t>To increase bank reserves and the money supply:</a:t>
            </a:r>
          </a:p>
          <a:p>
            <a:pPr lvl="1"/>
            <a:r>
              <a:rPr lang="en-US" sz="2800" dirty="0" smtClean="0"/>
              <a:t>The </a:t>
            </a:r>
            <a:r>
              <a:rPr lang="en-US" sz="2800" dirty="0"/>
              <a:t>Fed buys a government bond from a </a:t>
            </a:r>
            <a:r>
              <a:rPr lang="en-US" sz="2800" dirty="0" smtClean="0"/>
              <a:t>bank</a:t>
            </a:r>
          </a:p>
          <a:p>
            <a:pPr lvl="2"/>
            <a:r>
              <a:rPr lang="en-US" dirty="0" smtClean="0"/>
              <a:t>Pays </a:t>
            </a:r>
            <a:r>
              <a:rPr lang="en-US" dirty="0"/>
              <a:t>by depositing new reserves in that bank’s reserve account.  </a:t>
            </a:r>
            <a:endParaRPr lang="en-US" dirty="0" smtClean="0"/>
          </a:p>
          <a:p>
            <a:pPr lvl="2"/>
            <a:r>
              <a:rPr lang="en-US" dirty="0" smtClean="0"/>
              <a:t>With </a:t>
            </a:r>
            <a:r>
              <a:rPr lang="en-US" dirty="0"/>
              <a:t>more reserves, the bank can make more loans, increasing the money </a:t>
            </a:r>
            <a:r>
              <a:rPr lang="en-US" dirty="0" smtClean="0"/>
              <a:t>supply</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2410112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Fed Influences Reserves</a:t>
            </a:r>
          </a:p>
        </p:txBody>
      </p:sp>
      <p:sp>
        <p:nvSpPr>
          <p:cNvPr id="3" name="Content Placeholder 2"/>
          <p:cNvSpPr>
            <a:spLocks noGrp="1"/>
          </p:cNvSpPr>
          <p:nvPr>
            <p:ph idx="1"/>
          </p:nvPr>
        </p:nvSpPr>
        <p:spPr>
          <a:xfrm>
            <a:off x="277813" y="1025525"/>
            <a:ext cx="8866187" cy="5422900"/>
          </a:xfrm>
        </p:spPr>
        <p:txBody>
          <a:bodyPr/>
          <a:lstStyle/>
          <a:p>
            <a:r>
              <a:rPr lang="en-US" sz="3200" dirty="0"/>
              <a:t>The Fed makes loans to banks, </a:t>
            </a:r>
            <a:r>
              <a:rPr lang="en-US" sz="3200" dirty="0" smtClean="0"/>
              <a:t>increasing </a:t>
            </a:r>
            <a:r>
              <a:rPr lang="en-US" sz="3200" dirty="0"/>
              <a:t>their </a:t>
            </a:r>
            <a:r>
              <a:rPr lang="en-US" sz="3200" dirty="0" smtClean="0"/>
              <a:t>reserves  </a:t>
            </a:r>
            <a:endParaRPr lang="en-US" sz="3200" dirty="0"/>
          </a:p>
          <a:p>
            <a:pPr lvl="1"/>
            <a:r>
              <a:rPr lang="en-US" sz="2800" dirty="0"/>
              <a:t>Traditional method:  adjusting the </a:t>
            </a:r>
            <a:r>
              <a:rPr lang="en-US" sz="2800" u="sng" dirty="0"/>
              <a:t>discount </a:t>
            </a:r>
            <a:r>
              <a:rPr lang="en-US" sz="2800" u="sng" dirty="0" smtClean="0"/>
              <a:t>rate </a:t>
            </a:r>
            <a:r>
              <a:rPr lang="en-US" sz="2800" dirty="0" smtClean="0"/>
              <a:t>(interest </a:t>
            </a:r>
            <a:r>
              <a:rPr lang="en-US" sz="2800" dirty="0"/>
              <a:t>rate on loans the Fed makes to </a:t>
            </a:r>
            <a:r>
              <a:rPr lang="en-US" sz="2800" dirty="0" smtClean="0"/>
              <a:t>banks) to </a:t>
            </a:r>
            <a:r>
              <a:rPr lang="en-US" sz="2800" dirty="0"/>
              <a:t>influence the amount of reserves banks borrow</a:t>
            </a:r>
          </a:p>
          <a:p>
            <a:pPr lvl="1"/>
            <a:r>
              <a:rPr lang="en-US" sz="2800" dirty="0"/>
              <a:t>New method:  Term Auction </a:t>
            </a:r>
            <a:r>
              <a:rPr lang="en-US" sz="2800" dirty="0" smtClean="0"/>
              <a:t>Facility (the </a:t>
            </a:r>
            <a:r>
              <a:rPr lang="en-US" sz="2800" dirty="0"/>
              <a:t>Fed chooses the quantity of reserves it will loan, then banks bid against each other for these loans</a:t>
            </a:r>
            <a:r>
              <a:rPr lang="en-US" sz="2800" dirty="0" smtClean="0"/>
              <a:t>.)  </a:t>
            </a:r>
            <a:endParaRPr lang="en-US" sz="2800" dirty="0"/>
          </a:p>
          <a:p>
            <a:r>
              <a:rPr lang="en-US" sz="3200" dirty="0"/>
              <a:t>The more banks borrow</a:t>
            </a:r>
            <a:r>
              <a:rPr lang="en-US" sz="3200" dirty="0" smtClean="0"/>
              <a:t>,</a:t>
            </a:r>
          </a:p>
          <a:p>
            <a:pPr lvl="1"/>
            <a:r>
              <a:rPr lang="en-US" sz="2800" dirty="0" smtClean="0"/>
              <a:t>The </a:t>
            </a:r>
            <a:r>
              <a:rPr lang="en-US" sz="2800" dirty="0"/>
              <a:t>more reserves they have for funding new loans and increasing the money supply.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4580644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How the Fed Influences </a:t>
            </a:r>
            <a:r>
              <a:rPr lang="en-US" sz="3600" dirty="0" smtClean="0"/>
              <a:t/>
            </a:r>
            <a:br>
              <a:rPr lang="en-US" sz="3600" dirty="0" smtClean="0"/>
            </a:br>
            <a:r>
              <a:rPr lang="en-US" sz="3600" dirty="0" smtClean="0"/>
              <a:t>the </a:t>
            </a:r>
            <a:r>
              <a:rPr lang="en-US" sz="3600" dirty="0"/>
              <a:t>Reserve Ratio</a:t>
            </a:r>
          </a:p>
        </p:txBody>
      </p:sp>
      <p:sp>
        <p:nvSpPr>
          <p:cNvPr id="3" name="Content Placeholder 2"/>
          <p:cNvSpPr>
            <a:spLocks noGrp="1"/>
          </p:cNvSpPr>
          <p:nvPr>
            <p:ph idx="1"/>
          </p:nvPr>
        </p:nvSpPr>
        <p:spPr/>
        <p:txBody>
          <a:bodyPr/>
          <a:lstStyle/>
          <a:p>
            <a:r>
              <a:rPr lang="en-US" sz="3200" dirty="0"/>
              <a:t>The Fed sets </a:t>
            </a:r>
            <a:r>
              <a:rPr lang="en-US" sz="3200" u="sng" dirty="0"/>
              <a:t>reserve requirements</a:t>
            </a:r>
            <a:r>
              <a:rPr lang="en-US" sz="3200" dirty="0"/>
              <a:t>: </a:t>
            </a:r>
            <a:endParaRPr lang="en-US" sz="3200" dirty="0" smtClean="0"/>
          </a:p>
          <a:p>
            <a:pPr lvl="1"/>
            <a:r>
              <a:rPr lang="en-US" sz="3000" dirty="0" smtClean="0"/>
              <a:t>Regulations </a:t>
            </a:r>
            <a:r>
              <a:rPr lang="en-US" sz="3000" dirty="0"/>
              <a:t>on the minimum amount of reserves banks must hold against deposits.  </a:t>
            </a:r>
          </a:p>
          <a:p>
            <a:pPr lvl="1"/>
            <a:r>
              <a:rPr lang="en-US" sz="3000" dirty="0" smtClean="0"/>
              <a:t>Reducing </a:t>
            </a:r>
            <a:r>
              <a:rPr lang="en-US" sz="3000" dirty="0"/>
              <a:t>reserve requirements would lower the reserve ratio and increase the money multiplier. </a:t>
            </a:r>
          </a:p>
          <a:p>
            <a:r>
              <a:rPr lang="en-US" sz="3200" dirty="0"/>
              <a:t>Since 10/2008, the Fed has paid interest on reserves banks keep in accounts at the Fed.  </a:t>
            </a:r>
            <a:endParaRPr lang="en-US" sz="3200" dirty="0" smtClean="0"/>
          </a:p>
          <a:p>
            <a:pPr lvl="1"/>
            <a:r>
              <a:rPr lang="en-US" sz="3000" dirty="0" smtClean="0"/>
              <a:t>Raising </a:t>
            </a:r>
            <a:r>
              <a:rPr lang="en-US" sz="3000" dirty="0"/>
              <a:t>this interest rate would increase the reserve ratio and lower the money multiplier</a:t>
            </a:r>
            <a:r>
              <a:rPr lang="en-US" sz="2800" dirty="0"/>
              <a: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6054565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340068" y="-76200"/>
            <a:ext cx="7803931" cy="1143000"/>
          </a:xfrm>
        </p:spPr>
        <p:txBody>
          <a:bodyPr wrap="square" anchor="t"/>
          <a:lstStyle/>
          <a:p>
            <a:r>
              <a:rPr lang="en-US" sz="3600" dirty="0"/>
              <a:t>Problems Controlling </a:t>
            </a:r>
            <a:br>
              <a:rPr lang="en-US" sz="3600" dirty="0"/>
            </a:br>
            <a:r>
              <a:rPr lang="en-US" sz="3600" dirty="0"/>
              <a:t>the Money Supply</a:t>
            </a:r>
            <a:endParaRPr lang="en-US" altLang="en-US" sz="3600" dirty="0" smtClean="0"/>
          </a:p>
        </p:txBody>
      </p:sp>
      <p:sp>
        <p:nvSpPr>
          <p:cNvPr id="50179" name="Content Placeholder 2"/>
          <p:cNvSpPr>
            <a:spLocks noGrp="1"/>
          </p:cNvSpPr>
          <p:nvPr>
            <p:ph idx="1"/>
          </p:nvPr>
        </p:nvSpPr>
        <p:spPr/>
        <p:txBody>
          <a:bodyPr/>
          <a:lstStyle/>
          <a:p>
            <a:r>
              <a:rPr lang="en-US" altLang="en-US" dirty="0" smtClean="0"/>
              <a:t>The Fed does not control:</a:t>
            </a:r>
          </a:p>
          <a:p>
            <a:pPr lvl="1"/>
            <a:r>
              <a:rPr lang="en-US" altLang="en-US" dirty="0" smtClean="0"/>
              <a:t>The amount of money that households choose to hold as deposits in banks</a:t>
            </a:r>
          </a:p>
          <a:p>
            <a:pPr lvl="1"/>
            <a:r>
              <a:rPr lang="en-US" altLang="en-US" dirty="0" smtClean="0"/>
              <a:t>The amount that bankers choose to lend</a:t>
            </a:r>
          </a:p>
          <a:p>
            <a:pPr marL="0" indent="0">
              <a:buNone/>
            </a:pPr>
            <a:r>
              <a:rPr lang="en-US" altLang="en-US" i="1" dirty="0">
                <a:solidFill>
                  <a:srgbClr val="C00000"/>
                </a:solidFill>
                <a:latin typeface="Cambria" panose="02040503050406030204" pitchFamily="18" charset="0"/>
              </a:rPr>
              <a:t>Yet, </a:t>
            </a:r>
            <a:r>
              <a:rPr lang="en-US" altLang="en-US" i="1" dirty="0" smtClean="0">
                <a:solidFill>
                  <a:srgbClr val="C00000"/>
                </a:solidFill>
                <a:latin typeface="Cambria" panose="02040503050406030204" pitchFamily="18" charset="0"/>
              </a:rPr>
              <a:t>the Fed </a:t>
            </a:r>
            <a:r>
              <a:rPr lang="en-US" altLang="en-US" i="1" dirty="0">
                <a:solidFill>
                  <a:srgbClr val="C00000"/>
                </a:solidFill>
                <a:latin typeface="Cambria" panose="02040503050406030204" pitchFamily="18" charset="0"/>
              </a:rPr>
              <a:t>can compensate for household </a:t>
            </a:r>
            <a:r>
              <a:rPr lang="en-US" altLang="en-US" i="1" dirty="0" smtClean="0">
                <a:solidFill>
                  <a:srgbClr val="C00000"/>
                </a:solidFill>
                <a:latin typeface="Cambria" panose="02040503050406030204" pitchFamily="18" charset="0"/>
              </a:rPr>
              <a:t>and </a:t>
            </a:r>
            <a:r>
              <a:rPr lang="en-US" altLang="en-US" i="1" dirty="0">
                <a:solidFill>
                  <a:srgbClr val="C00000"/>
                </a:solidFill>
                <a:latin typeface="Cambria" panose="02040503050406030204" pitchFamily="18" charset="0"/>
              </a:rPr>
              <a:t>bank behavior to retain fairly precise control over the money supply</a:t>
            </a:r>
            <a:endParaRPr lang="en-US" altLang="en-US" i="1" dirty="0" smtClean="0">
              <a:solidFill>
                <a:srgbClr val="C00000"/>
              </a:solidFill>
              <a:latin typeface="Cambria" panose="02040503050406030204" pitchFamily="18" charset="0"/>
            </a:endParaRPr>
          </a:p>
        </p:txBody>
      </p:sp>
      <p:sp>
        <p:nvSpPr>
          <p:cNvPr id="5018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E71E885-0BEF-4946-B6CD-BC0E53AAD035}" type="slidenum">
              <a:rPr lang="en-US" altLang="en-US" sz="1200" smtClean="0">
                <a:solidFill>
                  <a:srgbClr val="002060"/>
                </a:solidFill>
              </a:rPr>
              <a:pPr algn="ctr" eaLnBrk="1" hangingPunct="1"/>
              <a:t>34</a:t>
            </a:fld>
            <a:endParaRPr lang="en-US" altLang="en-US" sz="1200" smtClean="0">
              <a:solidFill>
                <a:srgbClr val="002060"/>
              </a:solidFill>
            </a:endParaRPr>
          </a:p>
        </p:txBody>
      </p:sp>
      <p:sp>
        <p:nvSpPr>
          <p:cNvPr id="501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9174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Runs and the Money Supply</a:t>
            </a:r>
          </a:p>
        </p:txBody>
      </p:sp>
      <p:sp>
        <p:nvSpPr>
          <p:cNvPr id="3" name="Content Placeholder 2"/>
          <p:cNvSpPr>
            <a:spLocks noGrp="1"/>
          </p:cNvSpPr>
          <p:nvPr>
            <p:ph idx="1"/>
          </p:nvPr>
        </p:nvSpPr>
        <p:spPr>
          <a:xfrm>
            <a:off x="457200" y="609600"/>
            <a:ext cx="8686800" cy="5867400"/>
          </a:xfrm>
        </p:spPr>
        <p:txBody>
          <a:bodyPr>
            <a:noAutofit/>
          </a:bodyPr>
          <a:lstStyle/>
          <a:p>
            <a:r>
              <a:rPr lang="en-US" sz="3200" dirty="0"/>
              <a:t>A run on banks:  </a:t>
            </a:r>
            <a:endParaRPr lang="en-US" sz="3200" dirty="0" smtClean="0"/>
          </a:p>
          <a:p>
            <a:pPr lvl="1"/>
            <a:r>
              <a:rPr lang="en-US" sz="2800" dirty="0" smtClean="0"/>
              <a:t>When </a:t>
            </a:r>
            <a:r>
              <a:rPr lang="en-US" sz="2800" dirty="0"/>
              <a:t>people suspect their banks are in trouble, they may “run” to the bank to withdraw their funds, holding more currency and less deposits.</a:t>
            </a:r>
          </a:p>
          <a:p>
            <a:r>
              <a:rPr lang="en-US" sz="3200" dirty="0"/>
              <a:t>Under fractional-reserve </a:t>
            </a:r>
            <a:r>
              <a:rPr lang="en-US" sz="3200" dirty="0" smtClean="0"/>
              <a:t>banking</a:t>
            </a:r>
          </a:p>
          <a:p>
            <a:pPr lvl="1"/>
            <a:r>
              <a:rPr lang="en-US" sz="2800" dirty="0" smtClean="0"/>
              <a:t>Banks </a:t>
            </a:r>
            <a:r>
              <a:rPr lang="en-US" sz="2800" dirty="0"/>
              <a:t>don’t have enough reserves to pay off ALL depositors, hence banks may have to close.   </a:t>
            </a:r>
          </a:p>
          <a:p>
            <a:pPr lvl="1"/>
            <a:r>
              <a:rPr lang="en-US" sz="2800" dirty="0"/>
              <a:t>Also, banks may make fewer loans and hold more reserves to satisfy depositors.</a:t>
            </a:r>
          </a:p>
          <a:p>
            <a:r>
              <a:rPr lang="en-US" sz="3200" dirty="0"/>
              <a:t>These events increase R, </a:t>
            </a:r>
            <a:endParaRPr lang="en-US" sz="3200" dirty="0" smtClean="0"/>
          </a:p>
          <a:p>
            <a:pPr lvl="1"/>
            <a:r>
              <a:rPr lang="en-US" sz="2800" dirty="0" smtClean="0"/>
              <a:t>Reverse </a:t>
            </a:r>
            <a:r>
              <a:rPr lang="en-US" sz="2800" dirty="0"/>
              <a:t>the process of money creation, cause money supply to fall. </a:t>
            </a:r>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46715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Runs and the Money Supply</a:t>
            </a:r>
          </a:p>
        </p:txBody>
      </p:sp>
      <p:sp>
        <p:nvSpPr>
          <p:cNvPr id="3" name="Content Placeholder 2"/>
          <p:cNvSpPr>
            <a:spLocks noGrp="1"/>
          </p:cNvSpPr>
          <p:nvPr>
            <p:ph idx="1"/>
          </p:nvPr>
        </p:nvSpPr>
        <p:spPr/>
        <p:txBody>
          <a:bodyPr/>
          <a:lstStyle/>
          <a:p>
            <a:r>
              <a:rPr lang="en-US" dirty="0"/>
              <a:t>During </a:t>
            </a:r>
            <a:r>
              <a:rPr lang="en-US" dirty="0" smtClean="0"/>
              <a:t>1929–1933</a:t>
            </a:r>
          </a:p>
          <a:p>
            <a:pPr lvl="1"/>
            <a:r>
              <a:rPr lang="en-US" dirty="0" smtClean="0"/>
              <a:t>A </a:t>
            </a:r>
            <a:r>
              <a:rPr lang="en-US" dirty="0"/>
              <a:t>wave of bank runs and bank closings caused money supply to fall 28%.</a:t>
            </a:r>
          </a:p>
          <a:p>
            <a:pPr lvl="1"/>
            <a:r>
              <a:rPr lang="en-US" dirty="0"/>
              <a:t>Many economists believe this contributed to the severity of the Great Depression.  </a:t>
            </a:r>
          </a:p>
          <a:p>
            <a:r>
              <a:rPr lang="en-US" dirty="0"/>
              <a:t>Since then, federal deposit insurance </a:t>
            </a:r>
            <a:endParaRPr lang="en-US" dirty="0" smtClean="0"/>
          </a:p>
          <a:p>
            <a:pPr lvl="1"/>
            <a:r>
              <a:rPr lang="en-US" dirty="0"/>
              <a:t>H</a:t>
            </a:r>
            <a:r>
              <a:rPr lang="en-US" dirty="0" smtClean="0"/>
              <a:t>elped </a:t>
            </a:r>
            <a:r>
              <a:rPr lang="en-US" dirty="0"/>
              <a:t>prevent bank runs in the U.S.</a:t>
            </a:r>
          </a:p>
          <a:p>
            <a:r>
              <a:rPr lang="en-US" dirty="0" smtClean="0"/>
              <a:t>2007, bank run in </a:t>
            </a:r>
            <a:r>
              <a:rPr lang="en-US" dirty="0"/>
              <a:t>the U.K</a:t>
            </a:r>
            <a:r>
              <a:rPr lang="en-US" dirty="0" smtClean="0"/>
              <a:t>.</a:t>
            </a:r>
          </a:p>
          <a:p>
            <a:pPr lvl="1"/>
            <a:r>
              <a:rPr lang="en-US" dirty="0" smtClean="0"/>
              <a:t>Northern </a:t>
            </a:r>
            <a:r>
              <a:rPr lang="en-US" dirty="0"/>
              <a:t>Rock bank </a:t>
            </a:r>
            <a:r>
              <a:rPr lang="en-US" dirty="0" smtClean="0"/>
              <a:t>- was </a:t>
            </a:r>
            <a:r>
              <a:rPr lang="en-US" dirty="0"/>
              <a:t>eventually taken over by the British government. </a:t>
            </a:r>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05926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wrap="square" anchor="t"/>
          <a:lstStyle/>
          <a:p>
            <a:r>
              <a:rPr lang="en-US" altLang="en-US" smtClean="0"/>
              <a:t>The Federal Funds Rate</a:t>
            </a:r>
          </a:p>
        </p:txBody>
      </p:sp>
      <p:sp>
        <p:nvSpPr>
          <p:cNvPr id="57347" name="Content Placeholder 2"/>
          <p:cNvSpPr>
            <a:spLocks noGrp="1"/>
          </p:cNvSpPr>
          <p:nvPr>
            <p:ph idx="1"/>
          </p:nvPr>
        </p:nvSpPr>
        <p:spPr/>
        <p:txBody>
          <a:bodyPr/>
          <a:lstStyle/>
          <a:p>
            <a:r>
              <a:rPr lang="en-US" altLang="en-US" dirty="0" smtClean="0"/>
              <a:t>The federal funds rate</a:t>
            </a:r>
          </a:p>
          <a:p>
            <a:pPr lvl="1"/>
            <a:r>
              <a:rPr lang="en-US" altLang="en-US" dirty="0" smtClean="0"/>
              <a:t>Interest rate at which banks make overnight loans to one another</a:t>
            </a:r>
          </a:p>
          <a:p>
            <a:pPr lvl="2"/>
            <a:r>
              <a:rPr lang="en-US" altLang="en-US" dirty="0" smtClean="0"/>
              <a:t>Lender – has excess reserves</a:t>
            </a:r>
          </a:p>
          <a:p>
            <a:pPr lvl="2"/>
            <a:r>
              <a:rPr lang="en-US" altLang="en-US" dirty="0" smtClean="0"/>
              <a:t>Borrower – needs reserves</a:t>
            </a:r>
          </a:p>
          <a:p>
            <a:pPr lvl="1"/>
            <a:r>
              <a:rPr lang="en-US" altLang="en-US" dirty="0" smtClean="0"/>
              <a:t>A change in federal funds rate</a:t>
            </a:r>
          </a:p>
          <a:p>
            <a:pPr lvl="2"/>
            <a:r>
              <a:rPr lang="en-US" altLang="en-US" dirty="0" smtClean="0"/>
              <a:t>Cause changes </a:t>
            </a:r>
            <a:r>
              <a:rPr lang="en-US" altLang="en-US" dirty="0"/>
              <a:t>in other rates and have a big impact on the economy.</a:t>
            </a:r>
            <a:endParaRPr lang="en-US" altLang="en-US" dirty="0" smtClean="0"/>
          </a:p>
        </p:txBody>
      </p:sp>
      <p:sp>
        <p:nvSpPr>
          <p:cNvPr id="5734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345A417-5CF8-41E7-8E27-DC4CB7253C1F}" type="slidenum">
              <a:rPr lang="en-US" altLang="en-US" sz="1200" smtClean="0">
                <a:solidFill>
                  <a:srgbClr val="002060"/>
                </a:solidFill>
              </a:rPr>
              <a:pPr algn="ctr" eaLnBrk="1" hangingPunct="1"/>
              <a:t>37</a:t>
            </a:fld>
            <a:endParaRPr lang="en-US" altLang="en-US" sz="1200" smtClean="0">
              <a:solidFill>
                <a:srgbClr val="002060"/>
              </a:solidFill>
            </a:endParaRPr>
          </a:p>
        </p:txBody>
      </p:sp>
      <p:sp>
        <p:nvSpPr>
          <p:cNvPr id="573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241810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Fed Funds rate and other rates, </a:t>
            </a:r>
            <a:r>
              <a:rPr lang="en-US" sz="2800" dirty="0" smtClean="0"/>
              <a:t>1970–2016</a:t>
            </a:r>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38</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3" name="Group 12"/>
          <p:cNvGrpSpPr/>
          <p:nvPr/>
        </p:nvGrpSpPr>
        <p:grpSpPr>
          <a:xfrm>
            <a:off x="-1" y="842963"/>
            <a:ext cx="8991601" cy="5405437"/>
            <a:chOff x="-32732" y="842963"/>
            <a:chExt cx="8991601" cy="5405437"/>
          </a:xfrm>
        </p:grpSpPr>
        <p:grpSp>
          <p:nvGrpSpPr>
            <p:cNvPr id="6" name="Group 5"/>
            <p:cNvGrpSpPr/>
            <p:nvPr/>
          </p:nvGrpSpPr>
          <p:grpSpPr>
            <a:xfrm>
              <a:off x="-32732" y="842963"/>
              <a:ext cx="8991601" cy="5405437"/>
              <a:chOff x="0" y="842963"/>
              <a:chExt cx="8991601" cy="5405437"/>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42963"/>
                <a:ext cx="8991600" cy="517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898514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6096000" y="1295400"/>
              <a:ext cx="2485191" cy="1569660"/>
              <a:chOff x="6096000" y="1295400"/>
              <a:chExt cx="2485191" cy="1569660"/>
            </a:xfrm>
          </p:grpSpPr>
          <p:sp>
            <p:nvSpPr>
              <p:cNvPr id="8" name="TextBox 7"/>
              <p:cNvSpPr txBox="1"/>
              <p:nvPr/>
            </p:nvSpPr>
            <p:spPr>
              <a:xfrm>
                <a:off x="6553200" y="1295400"/>
                <a:ext cx="2027991" cy="1569660"/>
              </a:xfrm>
              <a:prstGeom prst="rect">
                <a:avLst/>
              </a:prstGeom>
              <a:noFill/>
            </p:spPr>
            <p:txBody>
              <a:bodyPr wrap="none" rtlCol="0">
                <a:spAutoFit/>
              </a:bodyPr>
              <a:lstStyle/>
              <a:p>
                <a:r>
                  <a:rPr lang="en-US" sz="2400" dirty="0" smtClean="0"/>
                  <a:t>Fed. Funds</a:t>
                </a:r>
              </a:p>
              <a:p>
                <a:r>
                  <a:rPr lang="en-US" sz="2400" dirty="0" smtClean="0"/>
                  <a:t>Mortgage</a:t>
                </a:r>
              </a:p>
              <a:p>
                <a:r>
                  <a:rPr lang="en-US" sz="2400" dirty="0" smtClean="0"/>
                  <a:t>Prime</a:t>
                </a:r>
              </a:p>
              <a:p>
                <a:r>
                  <a:rPr lang="en-US" sz="2400" dirty="0" smtClean="0"/>
                  <a:t>3 Month T-bill</a:t>
                </a:r>
                <a:endParaRPr lang="en-US" sz="2400" dirty="0"/>
              </a:p>
            </p:txBody>
          </p:sp>
          <p:cxnSp>
            <p:nvCxnSpPr>
              <p:cNvPr id="11" name="Straight Connector 10"/>
              <p:cNvCxnSpPr/>
              <p:nvPr/>
            </p:nvCxnSpPr>
            <p:spPr bwMode="auto">
              <a:xfrm>
                <a:off x="6096000" y="1524000"/>
                <a:ext cx="381000" cy="0"/>
              </a:xfrm>
              <a:prstGeom prst="line">
                <a:avLst/>
              </a:prstGeom>
              <a:noFill/>
              <a:ln w="381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6096000" y="1905000"/>
                <a:ext cx="381000" cy="0"/>
              </a:xfrm>
              <a:prstGeom prst="line">
                <a:avLst/>
              </a:prstGeom>
              <a:noFill/>
              <a:ln w="38100" cap="flat" cmpd="sng" algn="ctr">
                <a:solidFill>
                  <a:srgbClr val="0000FF"/>
                </a:solidFill>
                <a:prstDash val="solid"/>
                <a:round/>
                <a:headEnd type="none" w="med" len="med"/>
                <a:tailEnd type="none" w="med" len="med"/>
              </a:ln>
              <a:effectLst/>
            </p:spPr>
          </p:cxnSp>
          <p:cxnSp>
            <p:nvCxnSpPr>
              <p:cNvPr id="15" name="Straight Connector 14"/>
              <p:cNvCxnSpPr/>
              <p:nvPr/>
            </p:nvCxnSpPr>
            <p:spPr bwMode="auto">
              <a:xfrm>
                <a:off x="6096000" y="2286000"/>
                <a:ext cx="381000" cy="0"/>
              </a:xfrm>
              <a:prstGeom prst="line">
                <a:avLst/>
              </a:prstGeom>
              <a:noFill/>
              <a:ln w="38100" cap="flat" cmpd="sng" algn="ctr">
                <a:solidFill>
                  <a:srgbClr val="D60093"/>
                </a:solidFill>
                <a:prstDash val="solid"/>
                <a:round/>
                <a:headEnd type="none" w="med" len="med"/>
                <a:tailEnd type="none" w="med" len="med"/>
              </a:ln>
              <a:effectLst/>
            </p:spPr>
          </p:cxnSp>
          <p:cxnSp>
            <p:nvCxnSpPr>
              <p:cNvPr id="16" name="Straight Connector 15"/>
              <p:cNvCxnSpPr/>
              <p:nvPr/>
            </p:nvCxnSpPr>
            <p:spPr bwMode="auto">
              <a:xfrm>
                <a:off x="6096000" y="2590800"/>
                <a:ext cx="381000" cy="0"/>
              </a:xfrm>
              <a:prstGeom prst="line">
                <a:avLst/>
              </a:prstGeom>
              <a:noFill/>
              <a:ln w="38100" cap="flat" cmpd="sng" algn="ctr">
                <a:solidFill>
                  <a:srgbClr val="006600"/>
                </a:solidFill>
                <a:prstDash val="solid"/>
                <a:round/>
                <a:headEnd type="none" w="med" len="med"/>
                <a:tailEnd type="none" w="med" len="med"/>
              </a:ln>
              <a:effectLst/>
            </p:spPr>
          </p:cxnSp>
        </p:grpSp>
      </p:grpSp>
    </p:spTree>
    <p:extLst>
      <p:ext uri="{BB962C8B-B14F-4D97-AF65-F5344CB8AC3E}">
        <p14:creationId xmlns:p14="http://schemas.microsoft.com/office/powerpoint/2010/main" val="41348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rmAutofit fontScale="90000"/>
          </a:bodyPr>
          <a:lstStyle/>
          <a:p>
            <a:pPr eaLnBrk="1" hangingPunct="1"/>
            <a:r>
              <a:rPr lang="en-US" sz="3300" dirty="0" smtClean="0"/>
              <a:t>Monetary Policy and the Fed Funds Rate</a:t>
            </a:r>
          </a:p>
        </p:txBody>
      </p:sp>
      <p:sp>
        <p:nvSpPr>
          <p:cNvPr id="134147" name="Rectangle 3"/>
          <p:cNvSpPr>
            <a:spLocks noGrp="1" noChangeArrowheads="1"/>
          </p:cNvSpPr>
          <p:nvPr>
            <p:ph type="body" sz="quarter" idx="12"/>
          </p:nvPr>
        </p:nvSpPr>
        <p:spPr>
          <a:xfrm>
            <a:off x="152400" y="1635122"/>
            <a:ext cx="3213100" cy="4092577"/>
          </a:xfrm>
        </p:spPr>
        <p:txBody>
          <a:bodyPr/>
          <a:lstStyle/>
          <a:p>
            <a:pPr marL="0" indent="0" eaLnBrk="1" hangingPunct="1">
              <a:buFont typeface="Wingdings" pitchFamily="2" charset="2"/>
              <a:buNone/>
            </a:pPr>
            <a:r>
              <a:rPr lang="en-US" sz="2600" dirty="0" smtClean="0"/>
              <a:t>To raise fed funds rate, Fed sells </a:t>
            </a:r>
            <a:br>
              <a:rPr lang="en-US" sz="2600" dirty="0" smtClean="0"/>
            </a:br>
            <a:r>
              <a:rPr lang="en-US" sz="2600" dirty="0" smtClean="0"/>
              <a:t>government bonds (OMO). </a:t>
            </a:r>
          </a:p>
          <a:p>
            <a:pPr marL="0" indent="0" eaLnBrk="1" hangingPunct="1">
              <a:buFont typeface="Wingdings" pitchFamily="2" charset="2"/>
              <a:buNone/>
            </a:pPr>
            <a:r>
              <a:rPr lang="en-US" sz="2600" dirty="0" smtClean="0"/>
              <a:t>This removes reserves from the banking system, reduces supply of federal funds,</a:t>
            </a:r>
          </a:p>
          <a:p>
            <a:pPr marL="0" indent="0" eaLnBrk="1" hangingPunct="1">
              <a:buFont typeface="Wingdings" pitchFamily="2" charset="2"/>
              <a:buNone/>
            </a:pPr>
            <a:r>
              <a:rPr lang="en-US" sz="2600" dirty="0" smtClean="0"/>
              <a:t>causes </a:t>
            </a:r>
            <a:r>
              <a:rPr lang="en-US" sz="2600" b="1" i="1" dirty="0" err="1" smtClean="0"/>
              <a:t>r</a:t>
            </a:r>
            <a:r>
              <a:rPr lang="en-US" sz="2600" b="1" baseline="-25000" dirty="0" err="1" smtClean="0"/>
              <a:t>f</a:t>
            </a:r>
            <a:r>
              <a:rPr lang="en-US" sz="2600" dirty="0" smtClean="0"/>
              <a:t>  to rise.</a:t>
            </a:r>
          </a:p>
        </p:txBody>
      </p:sp>
      <p:grpSp>
        <p:nvGrpSpPr>
          <p:cNvPr id="2" name="Group 35"/>
          <p:cNvGrpSpPr>
            <a:grpSpLocks/>
          </p:cNvGrpSpPr>
          <p:nvPr/>
        </p:nvGrpSpPr>
        <p:grpSpPr bwMode="auto">
          <a:xfrm>
            <a:off x="4149725" y="1203323"/>
            <a:ext cx="4519613" cy="4129087"/>
            <a:chOff x="2614" y="825"/>
            <a:chExt cx="2847" cy="2601"/>
          </a:xfrm>
        </p:grpSpPr>
        <p:grpSp>
          <p:nvGrpSpPr>
            <p:cNvPr id="36904" name="Group 5"/>
            <p:cNvGrpSpPr>
              <a:grpSpLocks/>
            </p:cNvGrpSpPr>
            <p:nvPr/>
          </p:nvGrpSpPr>
          <p:grpSpPr bwMode="auto">
            <a:xfrm>
              <a:off x="2793" y="1108"/>
              <a:ext cx="2409" cy="2191"/>
              <a:chOff x="1098" y="1361"/>
              <a:chExt cx="2116" cy="2027"/>
            </a:xfrm>
          </p:grpSpPr>
          <p:sp>
            <p:nvSpPr>
              <p:cNvPr id="36907"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8"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905" name="Text Box 8"/>
            <p:cNvSpPr txBox="1">
              <a:spLocks noChangeArrowheads="1"/>
            </p:cNvSpPr>
            <p:nvPr/>
          </p:nvSpPr>
          <p:spPr bwMode="auto">
            <a:xfrm>
              <a:off x="2614" y="825"/>
              <a:ext cx="3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r</a:t>
              </a:r>
              <a:r>
                <a:rPr lang="en-US" sz="2400" b="1" baseline="-25000">
                  <a:cs typeface="Arial" charset="0"/>
                </a:rPr>
                <a:t>f</a:t>
              </a:r>
            </a:p>
          </p:txBody>
        </p:sp>
        <p:sp>
          <p:nvSpPr>
            <p:cNvPr id="36906" name="Text Box 9"/>
            <p:cNvSpPr txBox="1">
              <a:spLocks noChangeArrowheads="1"/>
            </p:cNvSpPr>
            <p:nvPr/>
          </p:nvSpPr>
          <p:spPr bwMode="auto">
            <a:xfrm>
              <a:off x="5171" y="3138"/>
              <a:ext cx="2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F</a:t>
              </a:r>
            </a:p>
          </p:txBody>
        </p:sp>
      </p:grpSp>
      <p:grpSp>
        <p:nvGrpSpPr>
          <p:cNvPr id="4" name="Group 36"/>
          <p:cNvGrpSpPr>
            <a:grpSpLocks/>
          </p:cNvGrpSpPr>
          <p:nvPr/>
        </p:nvGrpSpPr>
        <p:grpSpPr bwMode="auto">
          <a:xfrm>
            <a:off x="5702300" y="2058985"/>
            <a:ext cx="2486025" cy="2901950"/>
            <a:chOff x="3592" y="1364"/>
            <a:chExt cx="1566" cy="1828"/>
          </a:xfrm>
        </p:grpSpPr>
        <p:sp>
          <p:nvSpPr>
            <p:cNvPr id="36902" name="Line 11"/>
            <p:cNvSpPr>
              <a:spLocks noChangeShapeType="1"/>
            </p:cNvSpPr>
            <p:nvPr/>
          </p:nvSpPr>
          <p:spPr bwMode="auto">
            <a:xfrm>
              <a:off x="3592" y="1364"/>
              <a:ext cx="1263" cy="1587"/>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3" name="Text Box 12"/>
            <p:cNvSpPr txBox="1">
              <a:spLocks noChangeArrowheads="1"/>
            </p:cNvSpPr>
            <p:nvPr/>
          </p:nvSpPr>
          <p:spPr bwMode="auto">
            <a:xfrm>
              <a:off x="4814" y="2904"/>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D</a:t>
              </a:r>
              <a:r>
                <a:rPr lang="en-US" sz="2400" baseline="-25000">
                  <a:cs typeface="Arial" charset="0"/>
                </a:rPr>
                <a:t>1</a:t>
              </a:r>
            </a:p>
          </p:txBody>
        </p:sp>
      </p:grpSp>
      <p:grpSp>
        <p:nvGrpSpPr>
          <p:cNvPr id="5" name="Group 38"/>
          <p:cNvGrpSpPr>
            <a:grpSpLocks/>
          </p:cNvGrpSpPr>
          <p:nvPr/>
        </p:nvGrpSpPr>
        <p:grpSpPr bwMode="auto">
          <a:xfrm>
            <a:off x="5021263" y="1671635"/>
            <a:ext cx="1933575" cy="2901950"/>
            <a:chOff x="3163" y="1120"/>
            <a:chExt cx="1218" cy="1828"/>
          </a:xfrm>
        </p:grpSpPr>
        <p:sp>
          <p:nvSpPr>
            <p:cNvPr id="36900" name="Line 14"/>
            <p:cNvSpPr>
              <a:spLocks noChangeShapeType="1"/>
            </p:cNvSpPr>
            <p:nvPr/>
          </p:nvSpPr>
          <p:spPr bwMode="auto">
            <a:xfrm flipV="1">
              <a:off x="3163" y="1374"/>
              <a:ext cx="949" cy="157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1" name="Text Box 15"/>
            <p:cNvSpPr txBox="1">
              <a:spLocks noChangeArrowheads="1"/>
            </p:cNvSpPr>
            <p:nvPr/>
          </p:nvSpPr>
          <p:spPr bwMode="auto">
            <a:xfrm>
              <a:off x="4016" y="1120"/>
              <a:ext cx="3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S</a:t>
              </a:r>
              <a:r>
                <a:rPr lang="en-US" sz="2400" baseline="-25000">
                  <a:cs typeface="Arial" charset="0"/>
                </a:rPr>
                <a:t>2</a:t>
              </a:r>
            </a:p>
          </p:txBody>
        </p:sp>
      </p:grpSp>
      <p:grpSp>
        <p:nvGrpSpPr>
          <p:cNvPr id="6" name="Group 33"/>
          <p:cNvGrpSpPr>
            <a:grpSpLocks/>
          </p:cNvGrpSpPr>
          <p:nvPr/>
        </p:nvGrpSpPr>
        <p:grpSpPr bwMode="auto">
          <a:xfrm>
            <a:off x="3297238" y="2473323"/>
            <a:ext cx="3128962" cy="3036887"/>
            <a:chOff x="2077" y="1625"/>
            <a:chExt cx="1971" cy="1913"/>
          </a:xfrm>
        </p:grpSpPr>
        <p:sp>
          <p:nvSpPr>
            <p:cNvPr id="36894" name="Text Box 17"/>
            <p:cNvSpPr txBox="1">
              <a:spLocks noChangeArrowheads="1"/>
            </p:cNvSpPr>
            <p:nvPr/>
          </p:nvSpPr>
          <p:spPr bwMode="auto">
            <a:xfrm>
              <a:off x="2077" y="1625"/>
              <a:ext cx="6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dirty="0" smtClean="0">
                  <a:cs typeface="Arial" charset="0"/>
                </a:rPr>
                <a:t>1.75</a:t>
              </a:r>
              <a:r>
                <a:rPr lang="en-US" sz="2400" dirty="0">
                  <a:cs typeface="Arial" charset="0"/>
                </a:rPr>
                <a:t>%</a:t>
              </a:r>
              <a:endParaRPr lang="en-US" sz="2400" baseline="-25000" dirty="0">
                <a:cs typeface="Arial" charset="0"/>
              </a:endParaRPr>
            </a:p>
          </p:txBody>
        </p:sp>
        <p:sp>
          <p:nvSpPr>
            <p:cNvPr id="36895" name="Oval 18"/>
            <p:cNvSpPr>
              <a:spLocks noChangeArrowheads="1"/>
            </p:cNvSpPr>
            <p:nvPr/>
          </p:nvSpPr>
          <p:spPr bwMode="auto">
            <a:xfrm>
              <a:off x="3848" y="169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36896" name="Group 19"/>
            <p:cNvGrpSpPr>
              <a:grpSpLocks/>
            </p:cNvGrpSpPr>
            <p:nvPr/>
          </p:nvGrpSpPr>
          <p:grpSpPr bwMode="auto">
            <a:xfrm>
              <a:off x="2796" y="1737"/>
              <a:ext cx="1098" cy="1562"/>
              <a:chOff x="3068" y="1737"/>
              <a:chExt cx="826" cy="1117"/>
            </a:xfrm>
          </p:grpSpPr>
          <p:sp>
            <p:nvSpPr>
              <p:cNvPr id="36898" name="Line 20"/>
              <p:cNvSpPr>
                <a:spLocks noChangeShapeType="1"/>
              </p:cNvSpPr>
              <p:nvPr/>
            </p:nvSpPr>
            <p:spPr bwMode="auto">
              <a:xfrm>
                <a:off x="3068" y="1739"/>
                <a:ext cx="82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6899" name="Line 21"/>
              <p:cNvSpPr>
                <a:spLocks noChangeShapeType="1"/>
              </p:cNvSpPr>
              <p:nvPr/>
            </p:nvSpPr>
            <p:spPr bwMode="auto">
              <a:xfrm>
                <a:off x="3894" y="1737"/>
                <a:ext cx="0" cy="11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97" name="Text Box 22"/>
            <p:cNvSpPr txBox="1">
              <a:spLocks noChangeArrowheads="1"/>
            </p:cNvSpPr>
            <p:nvPr/>
          </p:nvSpPr>
          <p:spPr bwMode="auto">
            <a:xfrm>
              <a:off x="3740" y="330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F</a:t>
              </a:r>
              <a:r>
                <a:rPr lang="en-US" sz="2400" b="1" baseline="-25000">
                  <a:cs typeface="Arial" charset="0"/>
                </a:rPr>
                <a:t>2</a:t>
              </a:r>
            </a:p>
          </p:txBody>
        </p:sp>
      </p:grpSp>
      <p:grpSp>
        <p:nvGrpSpPr>
          <p:cNvPr id="8" name="Group 37"/>
          <p:cNvGrpSpPr>
            <a:grpSpLocks/>
          </p:cNvGrpSpPr>
          <p:nvPr/>
        </p:nvGrpSpPr>
        <p:grpSpPr bwMode="auto">
          <a:xfrm>
            <a:off x="5918200" y="1679573"/>
            <a:ext cx="1933575" cy="2901950"/>
            <a:chOff x="3728" y="1125"/>
            <a:chExt cx="1218" cy="1828"/>
          </a:xfrm>
        </p:grpSpPr>
        <p:sp>
          <p:nvSpPr>
            <p:cNvPr id="36892" name="Line 24"/>
            <p:cNvSpPr>
              <a:spLocks noChangeShapeType="1"/>
            </p:cNvSpPr>
            <p:nvPr/>
          </p:nvSpPr>
          <p:spPr bwMode="auto">
            <a:xfrm flipV="1">
              <a:off x="3728" y="1379"/>
              <a:ext cx="949" cy="1574"/>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3" name="Text Box 25"/>
            <p:cNvSpPr txBox="1">
              <a:spLocks noChangeArrowheads="1"/>
            </p:cNvSpPr>
            <p:nvPr/>
          </p:nvSpPr>
          <p:spPr bwMode="auto">
            <a:xfrm>
              <a:off x="4581" y="1125"/>
              <a:ext cx="3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S</a:t>
              </a:r>
              <a:r>
                <a:rPr lang="en-US" sz="2400" baseline="-25000">
                  <a:cs typeface="Arial" charset="0"/>
                </a:rPr>
                <a:t>1</a:t>
              </a:r>
            </a:p>
          </p:txBody>
        </p:sp>
      </p:grpSp>
      <p:grpSp>
        <p:nvGrpSpPr>
          <p:cNvPr id="9" name="Group 34"/>
          <p:cNvGrpSpPr>
            <a:grpSpLocks/>
          </p:cNvGrpSpPr>
          <p:nvPr/>
        </p:nvGrpSpPr>
        <p:grpSpPr bwMode="auto">
          <a:xfrm>
            <a:off x="3322638" y="3114673"/>
            <a:ext cx="3627437" cy="2403475"/>
            <a:chOff x="2093" y="2029"/>
            <a:chExt cx="2285" cy="1514"/>
          </a:xfrm>
        </p:grpSpPr>
        <p:grpSp>
          <p:nvGrpSpPr>
            <p:cNvPr id="36886" name="Group 27"/>
            <p:cNvGrpSpPr>
              <a:grpSpLocks/>
            </p:cNvGrpSpPr>
            <p:nvPr/>
          </p:nvGrpSpPr>
          <p:grpSpPr bwMode="auto">
            <a:xfrm>
              <a:off x="2796" y="2147"/>
              <a:ext cx="1417" cy="1150"/>
              <a:chOff x="3068" y="1737"/>
              <a:chExt cx="826" cy="1117"/>
            </a:xfrm>
          </p:grpSpPr>
          <p:sp>
            <p:nvSpPr>
              <p:cNvPr id="36890" name="Line 28"/>
              <p:cNvSpPr>
                <a:spLocks noChangeShapeType="1"/>
              </p:cNvSpPr>
              <p:nvPr/>
            </p:nvSpPr>
            <p:spPr bwMode="auto">
              <a:xfrm>
                <a:off x="3068" y="1739"/>
                <a:ext cx="82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6891" name="Line 29"/>
              <p:cNvSpPr>
                <a:spLocks noChangeShapeType="1"/>
              </p:cNvSpPr>
              <p:nvPr/>
            </p:nvSpPr>
            <p:spPr bwMode="auto">
              <a:xfrm>
                <a:off x="3894" y="1737"/>
                <a:ext cx="0" cy="11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87" name="Text Box 30"/>
            <p:cNvSpPr txBox="1">
              <a:spLocks noChangeArrowheads="1"/>
            </p:cNvSpPr>
            <p:nvPr/>
          </p:nvSpPr>
          <p:spPr bwMode="auto">
            <a:xfrm>
              <a:off x="4070" y="3313"/>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F</a:t>
              </a:r>
              <a:r>
                <a:rPr lang="en-US" sz="2400" b="1" baseline="-25000">
                  <a:cs typeface="Arial" charset="0"/>
                </a:rPr>
                <a:t>1</a:t>
              </a:r>
            </a:p>
          </p:txBody>
        </p:sp>
        <p:sp>
          <p:nvSpPr>
            <p:cNvPr id="36888" name="Text Box 31"/>
            <p:cNvSpPr txBox="1">
              <a:spLocks noChangeArrowheads="1"/>
            </p:cNvSpPr>
            <p:nvPr/>
          </p:nvSpPr>
          <p:spPr bwMode="auto">
            <a:xfrm>
              <a:off x="2093" y="2029"/>
              <a:ext cx="67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dirty="0" smtClean="0">
                  <a:cs typeface="Arial" charset="0"/>
                </a:rPr>
                <a:t>1.50</a:t>
              </a:r>
              <a:r>
                <a:rPr lang="en-US" sz="2400" dirty="0">
                  <a:cs typeface="Arial" charset="0"/>
                </a:rPr>
                <a:t>%</a:t>
              </a:r>
              <a:endParaRPr lang="en-US" sz="2400" baseline="-25000" dirty="0">
                <a:cs typeface="Arial" charset="0"/>
              </a:endParaRPr>
            </a:p>
          </p:txBody>
        </p:sp>
        <p:sp>
          <p:nvSpPr>
            <p:cNvPr id="36889" name="Oval 32"/>
            <p:cNvSpPr>
              <a:spLocks noChangeArrowheads="1"/>
            </p:cNvSpPr>
            <p:nvPr/>
          </p:nvSpPr>
          <p:spPr bwMode="auto">
            <a:xfrm>
              <a:off x="4168" y="2105"/>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134183" name="Line 39"/>
          <p:cNvSpPr>
            <a:spLocks noChangeShapeType="1"/>
          </p:cNvSpPr>
          <p:nvPr/>
        </p:nvSpPr>
        <p:spPr bwMode="auto">
          <a:xfrm rot="10800000">
            <a:off x="6489700" y="2325685"/>
            <a:ext cx="646113" cy="0"/>
          </a:xfrm>
          <a:prstGeom prst="line">
            <a:avLst/>
          </a:prstGeom>
          <a:noFill/>
          <a:ln w="50800">
            <a:solidFill>
              <a:srgbClr val="CC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4184" name="Line 40"/>
          <p:cNvSpPr>
            <a:spLocks noChangeShapeType="1"/>
          </p:cNvSpPr>
          <p:nvPr/>
        </p:nvSpPr>
        <p:spPr bwMode="auto">
          <a:xfrm rot="-5400000">
            <a:off x="4285456" y="2982117"/>
            <a:ext cx="630237" cy="0"/>
          </a:xfrm>
          <a:prstGeom prst="line">
            <a:avLst/>
          </a:prstGeom>
          <a:noFill/>
          <a:ln w="50800">
            <a:solidFill>
              <a:srgbClr val="CC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4185" name="Text Box 41"/>
          <p:cNvSpPr txBox="1">
            <a:spLocks noChangeArrowheads="1"/>
          </p:cNvSpPr>
          <p:nvPr/>
        </p:nvSpPr>
        <p:spPr bwMode="auto">
          <a:xfrm>
            <a:off x="5208588" y="781048"/>
            <a:ext cx="25050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The Federal </a:t>
            </a:r>
            <a:br>
              <a:rPr lang="en-US" sz="2500">
                <a:cs typeface="Arial" charset="0"/>
              </a:rPr>
            </a:br>
            <a:r>
              <a:rPr lang="en-US" sz="2500">
                <a:cs typeface="Arial" charset="0"/>
              </a:rPr>
              <a:t>Funds market</a:t>
            </a:r>
          </a:p>
        </p:txBody>
      </p:sp>
      <p:grpSp>
        <p:nvGrpSpPr>
          <p:cNvPr id="11" name="Group 51"/>
          <p:cNvGrpSpPr>
            <a:grpSpLocks/>
          </p:cNvGrpSpPr>
          <p:nvPr/>
        </p:nvGrpSpPr>
        <p:grpSpPr bwMode="auto">
          <a:xfrm>
            <a:off x="2228056" y="585788"/>
            <a:ext cx="2025649" cy="822326"/>
            <a:chOff x="795" y="1003"/>
            <a:chExt cx="1276" cy="518"/>
          </a:xfrm>
        </p:grpSpPr>
        <p:sp>
          <p:nvSpPr>
            <p:cNvPr id="36884" name="Line 43"/>
            <p:cNvSpPr>
              <a:spLocks noChangeShapeType="1"/>
            </p:cNvSpPr>
            <p:nvPr/>
          </p:nvSpPr>
          <p:spPr bwMode="auto">
            <a:xfrm>
              <a:off x="1798" y="1407"/>
              <a:ext cx="273" cy="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5" name="Text Box 44"/>
            <p:cNvSpPr txBox="1">
              <a:spLocks noChangeArrowheads="1"/>
            </p:cNvSpPr>
            <p:nvPr/>
          </p:nvSpPr>
          <p:spPr bwMode="auto">
            <a:xfrm>
              <a:off x="795" y="1003"/>
              <a:ext cx="1003" cy="51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cs typeface="Arial" charset="0"/>
                </a:rPr>
                <a:t>Federal funds rate</a:t>
              </a:r>
            </a:p>
          </p:txBody>
        </p:sp>
      </p:grpSp>
      <p:grpSp>
        <p:nvGrpSpPr>
          <p:cNvPr id="12" name="Group 50"/>
          <p:cNvGrpSpPr>
            <a:grpSpLocks/>
          </p:cNvGrpSpPr>
          <p:nvPr/>
        </p:nvGrpSpPr>
        <p:grpSpPr bwMode="auto">
          <a:xfrm>
            <a:off x="4459289" y="5286377"/>
            <a:ext cx="3851276" cy="801688"/>
            <a:chOff x="2809" y="3397"/>
            <a:chExt cx="2426" cy="505"/>
          </a:xfrm>
        </p:grpSpPr>
        <p:sp>
          <p:nvSpPr>
            <p:cNvPr id="36882" name="Line 46"/>
            <p:cNvSpPr>
              <a:spLocks noChangeShapeType="1"/>
            </p:cNvSpPr>
            <p:nvPr/>
          </p:nvSpPr>
          <p:spPr bwMode="auto">
            <a:xfrm flipV="1">
              <a:off x="5011" y="3397"/>
              <a:ext cx="224" cy="3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3" name="Text Box 47"/>
            <p:cNvSpPr txBox="1">
              <a:spLocks noChangeArrowheads="1"/>
            </p:cNvSpPr>
            <p:nvPr/>
          </p:nvSpPr>
          <p:spPr bwMode="auto">
            <a:xfrm>
              <a:off x="2809" y="3611"/>
              <a:ext cx="2388" cy="29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cs typeface="Arial" charset="0"/>
                </a:rPr>
                <a:t>Quantity of  federal funds</a:t>
              </a:r>
            </a:p>
          </p:txBody>
        </p:sp>
      </p:grpSp>
      <p:sp>
        <p:nvSpPr>
          <p:cNvPr id="36881" name="FlagCount" hidden="1">
            <a:hlinkClick r:id="rId3" action="ppaction://hlinkfile"/>
          </p:cNvPr>
          <p:cNvSpPr>
            <a:spLocks noChangeArrowheads="1"/>
          </p:cNvSpPr>
          <p:nvPr/>
        </p:nvSpPr>
        <p:spPr bwMode="auto">
          <a:xfrm>
            <a:off x="8255000" y="3048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39</a:t>
            </a:fld>
            <a:endParaRPr lang="en-US" dirty="0"/>
          </a:p>
        </p:txBody>
      </p:sp>
    </p:spTree>
    <p:extLst>
      <p:ext uri="{BB962C8B-B14F-4D97-AF65-F5344CB8AC3E}">
        <p14:creationId xmlns:p14="http://schemas.microsoft.com/office/powerpoint/2010/main" val="24506441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4185"/>
                                        </p:tgtEl>
                                        <p:attrNameLst>
                                          <p:attrName>style.visibility</p:attrName>
                                        </p:attrNameLst>
                                      </p:cBhvr>
                                      <p:to>
                                        <p:strVal val="visible"/>
                                      </p:to>
                                    </p:set>
                                    <p:animEffect transition="in" filter="fade">
                                      <p:cBhvr>
                                        <p:cTn id="7" dur="500"/>
                                        <p:tgtEl>
                                          <p:spTgt spid="134185"/>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nodeType="withGroup">
                            <p:stCondLst>
                              <p:cond delay="500"/>
                            </p:stCondLst>
                            <p:childTnLst>
                              <p:par>
                                <p:cTn id="38" presetID="18" presetClass="entr" presetSubtype="6"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Right)">
                                      <p:cBhvr>
                                        <p:cTn id="40" dur="5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4147">
                                            <p:txEl>
                                              <p:pRg st="0" end="0"/>
                                            </p:txEl>
                                          </p:spTgt>
                                        </p:tgtEl>
                                        <p:attrNameLst>
                                          <p:attrName>style.visibility</p:attrName>
                                        </p:attrNameLst>
                                      </p:cBhvr>
                                      <p:to>
                                        <p:strVal val="visible"/>
                                      </p:to>
                                    </p:set>
                                    <p:animEffect transition="in" filter="wipe(left)">
                                      <p:cBhvr>
                                        <p:cTn id="45" dur="500"/>
                                        <p:tgtEl>
                                          <p:spTgt spid="134147">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4147">
                                            <p:txEl>
                                              <p:pRg st="1" end="1"/>
                                            </p:txEl>
                                          </p:spTgt>
                                        </p:tgtEl>
                                        <p:attrNameLst>
                                          <p:attrName>style.visibility</p:attrName>
                                        </p:attrNameLst>
                                      </p:cBhvr>
                                      <p:to>
                                        <p:strVal val="visible"/>
                                      </p:to>
                                    </p:set>
                                    <p:animEffect transition="in" filter="wipe(left)">
                                      <p:cBhvr>
                                        <p:cTn id="50" dur="500"/>
                                        <p:tgtEl>
                                          <p:spTgt spid="134147">
                                            <p:txEl>
                                              <p:pRg st="1" end="1"/>
                                            </p:txEl>
                                          </p:spTgt>
                                        </p:tgtEl>
                                      </p:cBhvr>
                                    </p:animEffect>
                                  </p:childTnLst>
                                </p:cTn>
                              </p:par>
                            </p:childTnLst>
                          </p:cTn>
                        </p:par>
                        <p:par>
                          <p:cTn id="51" fill="hold" nodeType="afterGroup">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134183"/>
                                        </p:tgtEl>
                                        <p:attrNameLst>
                                          <p:attrName>style.visibility</p:attrName>
                                        </p:attrNameLst>
                                      </p:cBhvr>
                                      <p:to>
                                        <p:strVal val="visible"/>
                                      </p:to>
                                    </p:set>
                                    <p:animEffect transition="in" filter="wipe(right)">
                                      <p:cBhvr>
                                        <p:cTn id="54" dur="500"/>
                                        <p:tgtEl>
                                          <p:spTgt spid="134183"/>
                                        </p:tgtEl>
                                      </p:cBhvr>
                                    </p:animEffect>
                                  </p:childTnLst>
                                </p:cTn>
                              </p:par>
                            </p:childTnLst>
                          </p:cTn>
                        </p:par>
                        <p:par>
                          <p:cTn id="55" fill="hold" nodeType="afterGroup">
                            <p:stCondLst>
                              <p:cond delay="1000"/>
                            </p:stCondLst>
                            <p:childTnLst>
                              <p:par>
                                <p:cTn id="56" presetID="18" presetClass="entr" presetSubtype="12"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strips(downLeft)">
                                      <p:cBhvr>
                                        <p:cTn id="58" dur="500"/>
                                        <p:tgtEl>
                                          <p:spTgt spid="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34147">
                                            <p:txEl>
                                              <p:pRg st="2" end="2"/>
                                            </p:txEl>
                                          </p:spTgt>
                                        </p:tgtEl>
                                        <p:attrNameLst>
                                          <p:attrName>style.visibility</p:attrName>
                                        </p:attrNameLst>
                                      </p:cBhvr>
                                      <p:to>
                                        <p:strVal val="visible"/>
                                      </p:to>
                                    </p:set>
                                    <p:animEffect transition="in" filter="wipe(left)">
                                      <p:cBhvr>
                                        <p:cTn id="63" dur="500"/>
                                        <p:tgtEl>
                                          <p:spTgt spid="134147">
                                            <p:txEl>
                                              <p:pRg st="2" end="2"/>
                                            </p:txEl>
                                          </p:spTgt>
                                        </p:tgtEl>
                                      </p:cBhvr>
                                    </p:animEffect>
                                  </p:childTnLst>
                                </p:cTn>
                              </p:par>
                            </p:childTnLst>
                          </p:cTn>
                        </p:par>
                        <p:par>
                          <p:cTn id="64" fill="hold" nodeType="afterGroup">
                            <p:stCondLst>
                              <p:cond delay="500"/>
                            </p:stCondLst>
                            <p:childTnLst>
                              <p:par>
                                <p:cTn id="65" presetID="18" presetClass="entr" presetSubtype="12"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strips(downLeft)">
                                      <p:cBhvr>
                                        <p:cTn id="67" dur="500"/>
                                        <p:tgtEl>
                                          <p:spTgt spid="6"/>
                                        </p:tgtEl>
                                      </p:cBhvr>
                                    </p:animEffect>
                                  </p:childTnLst>
                                </p:cTn>
                              </p:par>
                            </p:childTnLst>
                          </p:cTn>
                        </p:par>
                        <p:par>
                          <p:cTn id="68" fill="hold" nodeType="afterGroup">
                            <p:stCondLst>
                              <p:cond delay="1000"/>
                            </p:stCondLst>
                            <p:childTnLst>
                              <p:par>
                                <p:cTn id="69" presetID="22" presetClass="entr" presetSubtype="4" fill="hold" grpId="0" nodeType="afterEffect">
                                  <p:stCondLst>
                                    <p:cond delay="0"/>
                                  </p:stCondLst>
                                  <p:childTnLst>
                                    <p:set>
                                      <p:cBhvr>
                                        <p:cTn id="70" dur="1" fill="hold">
                                          <p:stCondLst>
                                            <p:cond delay="0"/>
                                          </p:stCondLst>
                                        </p:cTn>
                                        <p:tgtEl>
                                          <p:spTgt spid="134184"/>
                                        </p:tgtEl>
                                        <p:attrNameLst>
                                          <p:attrName>style.visibility</p:attrName>
                                        </p:attrNameLst>
                                      </p:cBhvr>
                                      <p:to>
                                        <p:strVal val="visible"/>
                                      </p:to>
                                    </p:set>
                                    <p:animEffect transition="in" filter="wipe(down)">
                                      <p:cBhvr>
                                        <p:cTn id="71" dur="500"/>
                                        <p:tgtEl>
                                          <p:spTgt spid="134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bldLvl="5"/>
      <p:bldP spid="134183" grpId="0" animBg="1"/>
      <p:bldP spid="134184" grpId="0" animBg="1"/>
      <p:bldP spid="1341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anchor="t"/>
          <a:lstStyle/>
          <a:p>
            <a:r>
              <a:rPr lang="en-US" altLang="en-US" dirty="0" smtClean="0"/>
              <a:t>The 3 Functions of Money</a:t>
            </a:r>
          </a:p>
        </p:txBody>
      </p:sp>
      <p:sp>
        <p:nvSpPr>
          <p:cNvPr id="11267" name="Content Placeholder 2"/>
          <p:cNvSpPr>
            <a:spLocks noGrp="1"/>
          </p:cNvSpPr>
          <p:nvPr>
            <p:ph idx="1"/>
          </p:nvPr>
        </p:nvSpPr>
        <p:spPr/>
        <p:txBody>
          <a:bodyPr/>
          <a:lstStyle/>
          <a:p>
            <a:pPr marL="514350" indent="-514350">
              <a:buFont typeface="+mj-lt"/>
              <a:buAutoNum type="arabicPeriod"/>
            </a:pPr>
            <a:r>
              <a:rPr lang="en-US" altLang="en-US" dirty="0" smtClean="0"/>
              <a:t>Medium of exchange</a:t>
            </a:r>
          </a:p>
          <a:p>
            <a:pPr lvl="1"/>
            <a:r>
              <a:rPr lang="en-US" altLang="en-US" sz="3000" dirty="0" smtClean="0"/>
              <a:t>Item that buyers give to sellers when they want to purchase goods and services</a:t>
            </a:r>
          </a:p>
          <a:p>
            <a:pPr marL="514350" indent="-514350">
              <a:buFont typeface="+mj-lt"/>
              <a:buAutoNum type="arabicPeriod"/>
            </a:pPr>
            <a:r>
              <a:rPr lang="en-US" altLang="en-US" dirty="0" smtClean="0"/>
              <a:t>Unit of account</a:t>
            </a:r>
          </a:p>
          <a:p>
            <a:pPr lvl="1"/>
            <a:r>
              <a:rPr lang="en-US" altLang="en-US" sz="3000" dirty="0" smtClean="0"/>
              <a:t>Yardstick people use to post prices and record debts</a:t>
            </a:r>
          </a:p>
          <a:p>
            <a:pPr marL="514350" indent="-514350">
              <a:buFont typeface="+mj-lt"/>
              <a:buAutoNum type="arabicPeriod"/>
            </a:pPr>
            <a:r>
              <a:rPr lang="en-US" altLang="en-US" dirty="0"/>
              <a:t>Store of value</a:t>
            </a:r>
          </a:p>
          <a:p>
            <a:pPr lvl="1"/>
            <a:r>
              <a:rPr lang="en-US" altLang="en-US" sz="3000" dirty="0"/>
              <a:t>Item that people can use to transfer purchasing power </a:t>
            </a:r>
            <a:r>
              <a:rPr lang="en-US" altLang="en-US" sz="3000" dirty="0" smtClean="0"/>
              <a:t>from </a:t>
            </a:r>
            <a:r>
              <a:rPr lang="en-US" altLang="en-US" sz="3000" dirty="0"/>
              <a:t>the present to the </a:t>
            </a:r>
            <a:r>
              <a:rPr lang="en-US" altLang="en-US" sz="3000" dirty="0" smtClean="0"/>
              <a:t>future</a:t>
            </a:r>
            <a:endParaRPr lang="en-US" altLang="en-US" sz="3000" dirty="0"/>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2B02C4F-7D95-4B57-8DF9-A2F430523B98}" type="slidenum">
              <a:rPr lang="en-US" altLang="en-US" sz="1200" smtClean="0">
                <a:solidFill>
                  <a:srgbClr val="002060"/>
                </a:solidFill>
              </a:rPr>
              <a:pPr algn="ctr" eaLnBrk="1" hangingPunct="1"/>
              <a:t>4</a:t>
            </a:fld>
            <a:endParaRPr lang="en-US" altLang="en-US" sz="1200" smtClean="0">
              <a:solidFill>
                <a:srgbClr val="002060"/>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02314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200" dirty="0"/>
              <a:t>Money serves three functions:  medium of exchange, unit of account, and store of value.</a:t>
            </a:r>
          </a:p>
          <a:p>
            <a:pPr>
              <a:buSzPct val="120000"/>
              <a:buFont typeface="Arial" pitchFamily="34" charset="0"/>
              <a:buChar char="•"/>
            </a:pPr>
            <a:r>
              <a:rPr lang="en-US" sz="3200" dirty="0"/>
              <a:t>There are two types of money:  commodity money has intrinsic value; fiat money does not.  </a:t>
            </a:r>
          </a:p>
          <a:p>
            <a:pPr>
              <a:buSzPct val="120000"/>
              <a:buFont typeface="Arial" pitchFamily="34" charset="0"/>
              <a:buChar char="•"/>
            </a:pPr>
            <a:r>
              <a:rPr lang="en-US" sz="3200" dirty="0"/>
              <a:t>The U.S. uses fiat money, which includes currency and various types of  bank deposits.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372052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200" dirty="0"/>
              <a:t>In a fractional reserve banking system, banks create money when they make loans.  </a:t>
            </a:r>
            <a:endParaRPr lang="en-US" sz="3200" dirty="0" smtClean="0"/>
          </a:p>
          <a:p>
            <a:pPr lvl="1">
              <a:buSzPct val="120000"/>
              <a:buFont typeface="Arial" pitchFamily="34" charset="0"/>
              <a:buChar char="•"/>
            </a:pPr>
            <a:r>
              <a:rPr lang="en-US" sz="3000" dirty="0" smtClean="0"/>
              <a:t>Bank </a:t>
            </a:r>
            <a:r>
              <a:rPr lang="en-US" sz="3000" dirty="0"/>
              <a:t>reserves have a multiplier effect on the money supply. </a:t>
            </a:r>
          </a:p>
          <a:p>
            <a:pPr>
              <a:buSzPct val="120000"/>
              <a:buFont typeface="Arial" pitchFamily="34" charset="0"/>
              <a:buChar char="•"/>
            </a:pPr>
            <a:r>
              <a:rPr lang="en-US" sz="3200" dirty="0"/>
              <a:t>Because banks are highly leveraged, a small change in the value of a bank’s assets causes a large change in bank capital.  </a:t>
            </a:r>
            <a:endParaRPr lang="en-US" sz="3200" dirty="0" smtClean="0"/>
          </a:p>
          <a:p>
            <a:pPr lvl="1">
              <a:buSzPct val="120000"/>
              <a:buFont typeface="Arial" pitchFamily="34" charset="0"/>
              <a:buChar char="•"/>
            </a:pPr>
            <a:r>
              <a:rPr lang="en-US" sz="3000" dirty="0" smtClean="0"/>
              <a:t>To </a:t>
            </a:r>
            <a:r>
              <a:rPr lang="en-US" sz="3000" dirty="0"/>
              <a:t>protect depositors from bank insolvency, regulators impose minimum capital requirements.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978838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The Federal Reserve is the central bank of the U.S.  The Fed is responsible for regulating the monetary system. </a:t>
            </a:r>
          </a:p>
          <a:p>
            <a:pPr>
              <a:buSzPct val="120000"/>
              <a:buFont typeface="Arial" pitchFamily="34" charset="0"/>
              <a:buChar char="•"/>
            </a:pPr>
            <a:r>
              <a:rPr lang="en-US" sz="3000" dirty="0"/>
              <a:t>The Fed controls the money supply mainly through open-market operations.  </a:t>
            </a:r>
            <a:endParaRPr lang="en-US" sz="3000" dirty="0" smtClean="0"/>
          </a:p>
          <a:p>
            <a:pPr lvl="1">
              <a:buSzPct val="120000"/>
              <a:buFont typeface="Arial" pitchFamily="34" charset="0"/>
              <a:buChar char="•"/>
            </a:pPr>
            <a:r>
              <a:rPr lang="en-US" sz="2800" dirty="0" smtClean="0"/>
              <a:t>Purchasing government </a:t>
            </a:r>
            <a:r>
              <a:rPr lang="en-US" sz="2800" dirty="0"/>
              <a:t>bonds increases the money supply, selling government </a:t>
            </a:r>
            <a:r>
              <a:rPr lang="en-US" sz="2800" dirty="0" smtClean="0"/>
              <a:t>bonds </a:t>
            </a:r>
            <a:r>
              <a:rPr lang="en-US" sz="2800" dirty="0"/>
              <a:t>decreases it. </a:t>
            </a:r>
          </a:p>
          <a:p>
            <a:pPr>
              <a:buSzPct val="120000"/>
              <a:buFont typeface="Arial" pitchFamily="34" charset="0"/>
              <a:buChar char="•"/>
            </a:pPr>
            <a:r>
              <a:rPr lang="en-US" sz="3000" dirty="0"/>
              <a:t>In recent years, the Fed has set monetary policy by choosing a target for the federal funds rate.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97883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2 Kinds of Money</a:t>
            </a:r>
          </a:p>
        </p:txBody>
      </p:sp>
      <p:sp>
        <p:nvSpPr>
          <p:cNvPr id="3" name="Content Placeholder 2"/>
          <p:cNvSpPr>
            <a:spLocks noGrp="1"/>
          </p:cNvSpPr>
          <p:nvPr>
            <p:ph idx="1"/>
          </p:nvPr>
        </p:nvSpPr>
        <p:spPr/>
        <p:txBody>
          <a:bodyPr/>
          <a:lstStyle/>
          <a:p>
            <a:r>
              <a:rPr lang="en-US" dirty="0"/>
              <a:t>Commodity money: </a:t>
            </a:r>
            <a:endParaRPr lang="en-US" dirty="0" smtClean="0"/>
          </a:p>
          <a:p>
            <a:pPr lvl="1"/>
            <a:r>
              <a:rPr lang="en-US" dirty="0" smtClean="0"/>
              <a:t>Takes </a:t>
            </a:r>
            <a:r>
              <a:rPr lang="en-US" dirty="0"/>
              <a:t>the form of a commodity with intrinsic value</a:t>
            </a:r>
          </a:p>
          <a:p>
            <a:pPr lvl="2"/>
            <a:r>
              <a:rPr lang="en-US" dirty="0"/>
              <a:t>Examples:  gold coins, cigarettes in POW camps</a:t>
            </a:r>
          </a:p>
          <a:p>
            <a:r>
              <a:rPr lang="en-US" dirty="0"/>
              <a:t>Fiat money:  </a:t>
            </a:r>
            <a:endParaRPr lang="en-US" dirty="0" smtClean="0"/>
          </a:p>
          <a:p>
            <a:pPr lvl="1"/>
            <a:r>
              <a:rPr lang="en-US" dirty="0" smtClean="0"/>
              <a:t>Money </a:t>
            </a:r>
            <a:r>
              <a:rPr lang="en-US" dirty="0"/>
              <a:t>without intrinsic value, used as money because of </a:t>
            </a:r>
            <a:r>
              <a:rPr lang="en-US" dirty="0" smtClean="0"/>
              <a:t>government </a:t>
            </a:r>
            <a:r>
              <a:rPr lang="en-US" dirty="0"/>
              <a:t>decree</a:t>
            </a:r>
          </a:p>
          <a:p>
            <a:pPr lvl="2"/>
            <a:r>
              <a:rPr lang="en-US" dirty="0"/>
              <a:t>Example:  the U.S. dollar</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987419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Money Supply</a:t>
            </a:r>
          </a:p>
        </p:txBody>
      </p:sp>
      <p:sp>
        <p:nvSpPr>
          <p:cNvPr id="3" name="Content Placeholder 2"/>
          <p:cNvSpPr>
            <a:spLocks noGrp="1"/>
          </p:cNvSpPr>
          <p:nvPr>
            <p:ph idx="1"/>
          </p:nvPr>
        </p:nvSpPr>
        <p:spPr/>
        <p:txBody>
          <a:bodyPr/>
          <a:lstStyle/>
          <a:p>
            <a:r>
              <a:rPr lang="en-US" dirty="0"/>
              <a:t>The money supply (or money stock</a:t>
            </a:r>
            <a:r>
              <a:rPr lang="en-US" dirty="0" smtClean="0"/>
              <a:t>):</a:t>
            </a:r>
          </a:p>
          <a:p>
            <a:pPr lvl="1"/>
            <a:r>
              <a:rPr lang="en-US" dirty="0" smtClean="0"/>
              <a:t>Quantity </a:t>
            </a:r>
            <a:r>
              <a:rPr lang="en-US" dirty="0"/>
              <a:t>of money available in the economy</a:t>
            </a:r>
          </a:p>
          <a:p>
            <a:r>
              <a:rPr lang="en-US" dirty="0" smtClean="0"/>
              <a:t>Currency</a:t>
            </a:r>
            <a:r>
              <a:rPr lang="en-US" dirty="0"/>
              <a:t>:  </a:t>
            </a:r>
            <a:endParaRPr lang="en-US" dirty="0" smtClean="0"/>
          </a:p>
          <a:p>
            <a:pPr lvl="1"/>
            <a:r>
              <a:rPr lang="en-US" dirty="0" smtClean="0"/>
              <a:t>Paper </a:t>
            </a:r>
            <a:r>
              <a:rPr lang="en-US" dirty="0"/>
              <a:t>bills and coins in the hands of the (non-bank) public</a:t>
            </a:r>
          </a:p>
          <a:p>
            <a:r>
              <a:rPr lang="en-US" dirty="0"/>
              <a:t>Demand deposits:  </a:t>
            </a:r>
            <a:endParaRPr lang="en-US" dirty="0" smtClean="0"/>
          </a:p>
          <a:p>
            <a:pPr lvl="1"/>
            <a:r>
              <a:rPr lang="en-US" dirty="0" smtClean="0"/>
              <a:t>Balances </a:t>
            </a:r>
            <a:r>
              <a:rPr lang="en-US" dirty="0"/>
              <a:t>in bank accounts that depositors can access on demand by writing a check</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179096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Money Supply</a:t>
            </a:r>
          </a:p>
        </p:txBody>
      </p:sp>
      <p:sp>
        <p:nvSpPr>
          <p:cNvPr id="3" name="Content Placeholder 2"/>
          <p:cNvSpPr>
            <a:spLocks noGrp="1"/>
          </p:cNvSpPr>
          <p:nvPr>
            <p:ph idx="1"/>
          </p:nvPr>
        </p:nvSpPr>
        <p:spPr/>
        <p:txBody>
          <a:bodyPr/>
          <a:lstStyle/>
          <a:p>
            <a:r>
              <a:rPr lang="en-US" dirty="0" smtClean="0"/>
              <a:t>M1 = $</a:t>
            </a:r>
            <a:r>
              <a:rPr lang="en-US" dirty="0"/>
              <a:t>3.2 trillion (May 2016</a:t>
            </a:r>
            <a:r>
              <a:rPr lang="en-US" dirty="0" smtClean="0"/>
              <a:t>)</a:t>
            </a:r>
          </a:p>
          <a:p>
            <a:pPr lvl="1"/>
            <a:r>
              <a:rPr lang="en-US" dirty="0" smtClean="0"/>
              <a:t>Currency</a:t>
            </a:r>
            <a:r>
              <a:rPr lang="en-US" dirty="0"/>
              <a:t>, demand deposits, </a:t>
            </a:r>
            <a:r>
              <a:rPr lang="en-US" dirty="0" smtClean="0"/>
              <a:t>traveler’s </a:t>
            </a:r>
            <a:r>
              <a:rPr lang="en-US" dirty="0"/>
              <a:t>checks, and other checkable deposits.  </a:t>
            </a:r>
          </a:p>
          <a:p>
            <a:r>
              <a:rPr lang="en-US" dirty="0" smtClean="0"/>
              <a:t>M2 =$</a:t>
            </a:r>
            <a:r>
              <a:rPr lang="en-US" dirty="0"/>
              <a:t>12.7 trillion (May 2016)</a:t>
            </a:r>
          </a:p>
          <a:p>
            <a:pPr lvl="1"/>
            <a:r>
              <a:rPr lang="en-US" dirty="0" smtClean="0"/>
              <a:t>Everything </a:t>
            </a:r>
            <a:r>
              <a:rPr lang="en-US" dirty="0"/>
              <a:t>in M1 plus </a:t>
            </a:r>
            <a:r>
              <a:rPr lang="en-US" dirty="0" smtClean="0"/>
              <a:t>savings </a:t>
            </a:r>
            <a:r>
              <a:rPr lang="en-US" dirty="0"/>
              <a:t>deposits, </a:t>
            </a:r>
            <a:r>
              <a:rPr lang="en-US" dirty="0" smtClean="0"/>
              <a:t>small </a:t>
            </a:r>
            <a:r>
              <a:rPr lang="en-US" dirty="0"/>
              <a:t>time deposits, money market mutual funds, and a few minor categories. </a:t>
            </a:r>
          </a:p>
          <a:p>
            <a:pPr marL="0" indent="0">
              <a:buNone/>
            </a:pPr>
            <a:r>
              <a:rPr lang="en-US" sz="3000" i="1" dirty="0" smtClean="0">
                <a:solidFill>
                  <a:srgbClr val="C00000"/>
                </a:solidFill>
                <a:latin typeface="Cambria" panose="02040503050406030204" pitchFamily="18" charset="0"/>
              </a:rPr>
              <a:t>The </a:t>
            </a:r>
            <a:r>
              <a:rPr lang="en-US" sz="3000" i="1" dirty="0">
                <a:solidFill>
                  <a:srgbClr val="C00000"/>
                </a:solidFill>
                <a:latin typeface="Cambria" panose="02040503050406030204" pitchFamily="18" charset="0"/>
              </a:rPr>
              <a:t>distinction between M1 and M2 </a:t>
            </a:r>
            <a:r>
              <a:rPr lang="en-US" sz="3000" i="1" dirty="0" smtClean="0">
                <a:solidFill>
                  <a:srgbClr val="C00000"/>
                </a:solidFill>
                <a:latin typeface="Cambria" panose="02040503050406030204" pitchFamily="18" charset="0"/>
              </a:rPr>
              <a:t>will </a:t>
            </a:r>
            <a:r>
              <a:rPr lang="en-US" sz="3000" i="1" dirty="0">
                <a:solidFill>
                  <a:srgbClr val="C00000"/>
                </a:solidFill>
                <a:latin typeface="Cambria" panose="02040503050406030204" pitchFamily="18" charset="0"/>
              </a:rPr>
              <a:t>often not matter when we talk about </a:t>
            </a:r>
            <a:r>
              <a:rPr lang="en-US" sz="3000" i="1" dirty="0" smtClean="0">
                <a:solidFill>
                  <a:srgbClr val="C00000"/>
                </a:solidFill>
                <a:latin typeface="Cambria" panose="02040503050406030204" pitchFamily="18" charset="0"/>
              </a:rPr>
              <a:t>“</a:t>
            </a:r>
            <a:r>
              <a:rPr lang="en-US" sz="3000" i="1" dirty="0">
                <a:solidFill>
                  <a:srgbClr val="C00000"/>
                </a:solidFill>
                <a:latin typeface="Cambria" panose="02040503050406030204" pitchFamily="18" charset="0"/>
              </a:rPr>
              <a:t>the money supply” in this course</a:t>
            </a:r>
            <a:r>
              <a:rPr lang="en-US" sz="3000" i="1" dirty="0" smtClean="0">
                <a:solidFill>
                  <a:srgbClr val="C00000"/>
                </a:solidFill>
                <a:latin typeface="Cambria" panose="02040503050406030204" pitchFamily="18" charset="0"/>
              </a:rPr>
              <a:t>.</a:t>
            </a:r>
            <a:endParaRPr lang="en-US" sz="3000" i="1" dirty="0">
              <a:solidFill>
                <a:srgbClr val="C00000"/>
              </a:solidFill>
              <a:latin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11381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Banks &amp; Monetary Policy</a:t>
            </a:r>
          </a:p>
        </p:txBody>
      </p:sp>
      <p:sp>
        <p:nvSpPr>
          <p:cNvPr id="3" name="Content Placeholder 2"/>
          <p:cNvSpPr>
            <a:spLocks noGrp="1"/>
          </p:cNvSpPr>
          <p:nvPr>
            <p:ph idx="1"/>
          </p:nvPr>
        </p:nvSpPr>
        <p:spPr/>
        <p:txBody>
          <a:bodyPr/>
          <a:lstStyle/>
          <a:p>
            <a:r>
              <a:rPr lang="en-US" dirty="0"/>
              <a:t>Central bank:  </a:t>
            </a:r>
            <a:endParaRPr lang="en-US" dirty="0" smtClean="0"/>
          </a:p>
          <a:p>
            <a:pPr lvl="1"/>
            <a:r>
              <a:rPr lang="en-US" dirty="0" smtClean="0"/>
              <a:t>Institution </a:t>
            </a:r>
            <a:r>
              <a:rPr lang="en-US" dirty="0"/>
              <a:t>that oversees the banking system and regulates the money supply</a:t>
            </a:r>
          </a:p>
          <a:p>
            <a:r>
              <a:rPr lang="en-US" dirty="0"/>
              <a:t>Monetary policy:  </a:t>
            </a:r>
            <a:endParaRPr lang="en-US" dirty="0" smtClean="0"/>
          </a:p>
          <a:p>
            <a:pPr lvl="1"/>
            <a:r>
              <a:rPr lang="en-US" dirty="0" smtClean="0"/>
              <a:t>Setting </a:t>
            </a:r>
            <a:r>
              <a:rPr lang="en-US" dirty="0"/>
              <a:t>of the money supply </a:t>
            </a:r>
            <a:r>
              <a:rPr lang="en-US" dirty="0" smtClean="0"/>
              <a:t>by policymakers </a:t>
            </a:r>
            <a:r>
              <a:rPr lang="en-US" dirty="0"/>
              <a:t>in the central bank</a:t>
            </a:r>
          </a:p>
          <a:p>
            <a:r>
              <a:rPr lang="en-US" dirty="0"/>
              <a:t>Federal Reserve (Fed):  </a:t>
            </a:r>
            <a:endParaRPr lang="en-US" dirty="0" smtClean="0"/>
          </a:p>
          <a:p>
            <a:pPr lvl="1"/>
            <a:r>
              <a:rPr lang="en-US" dirty="0" smtClean="0"/>
              <a:t>The </a:t>
            </a:r>
            <a:r>
              <a:rPr lang="en-US" dirty="0"/>
              <a:t>central bank of the U.S.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317001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Structure of the Fed</a:t>
            </a:r>
          </a:p>
        </p:txBody>
      </p:sp>
      <p:sp>
        <p:nvSpPr>
          <p:cNvPr id="3" name="Content Placeholder 2"/>
          <p:cNvSpPr>
            <a:spLocks noGrp="1"/>
          </p:cNvSpPr>
          <p:nvPr>
            <p:ph idx="1"/>
          </p:nvPr>
        </p:nvSpPr>
        <p:spPr/>
        <p:txBody>
          <a:bodyPr/>
          <a:lstStyle/>
          <a:p>
            <a:r>
              <a:rPr lang="en-US" dirty="0"/>
              <a:t>The Federal Reserve System </a:t>
            </a:r>
            <a:r>
              <a:rPr lang="en-US" dirty="0" smtClean="0"/>
              <a:t>consists </a:t>
            </a:r>
            <a:r>
              <a:rPr lang="en-US" dirty="0"/>
              <a:t>of:</a:t>
            </a:r>
          </a:p>
          <a:p>
            <a:pPr lvl="1"/>
            <a:r>
              <a:rPr lang="en-US" dirty="0"/>
              <a:t>Board of Governors </a:t>
            </a:r>
            <a:endParaRPr lang="en-US" dirty="0" smtClean="0"/>
          </a:p>
          <a:p>
            <a:pPr lvl="2"/>
            <a:r>
              <a:rPr lang="en-US" dirty="0" smtClean="0"/>
              <a:t>(</a:t>
            </a:r>
            <a:r>
              <a:rPr lang="en-US" dirty="0"/>
              <a:t>7 members), </a:t>
            </a:r>
            <a:r>
              <a:rPr lang="en-US" dirty="0" smtClean="0"/>
              <a:t>located </a:t>
            </a:r>
            <a:r>
              <a:rPr lang="en-US" dirty="0"/>
              <a:t>in Washington, DC</a:t>
            </a:r>
          </a:p>
          <a:p>
            <a:pPr lvl="1"/>
            <a:r>
              <a:rPr lang="en-US" dirty="0"/>
              <a:t>12 regional Fed </a:t>
            </a:r>
            <a:r>
              <a:rPr lang="en-US" dirty="0" smtClean="0"/>
              <a:t>banks</a:t>
            </a:r>
          </a:p>
          <a:p>
            <a:pPr lvl="2"/>
            <a:r>
              <a:rPr lang="en-US" dirty="0" smtClean="0"/>
              <a:t>Located </a:t>
            </a:r>
            <a:r>
              <a:rPr lang="en-US" dirty="0"/>
              <a:t>around the U.S.</a:t>
            </a:r>
          </a:p>
          <a:p>
            <a:pPr lvl="1"/>
            <a:r>
              <a:rPr lang="en-US" dirty="0"/>
              <a:t>Federal Open Market </a:t>
            </a:r>
            <a:r>
              <a:rPr lang="en-US" dirty="0" smtClean="0"/>
              <a:t>Committee </a:t>
            </a:r>
            <a:r>
              <a:rPr lang="en-US" dirty="0"/>
              <a:t>(FOMC), </a:t>
            </a:r>
            <a:endParaRPr lang="en-US" dirty="0" smtClean="0"/>
          </a:p>
          <a:p>
            <a:pPr lvl="2"/>
            <a:r>
              <a:rPr lang="en-US" dirty="0" smtClean="0"/>
              <a:t>includes </a:t>
            </a:r>
            <a:r>
              <a:rPr lang="en-US" dirty="0"/>
              <a:t>the </a:t>
            </a:r>
            <a:r>
              <a:rPr lang="en-US" dirty="0" smtClean="0"/>
              <a:t>Board </a:t>
            </a:r>
            <a:r>
              <a:rPr lang="en-US" dirty="0"/>
              <a:t>of </a:t>
            </a:r>
            <a:r>
              <a:rPr lang="en-US" dirty="0" smtClean="0"/>
              <a:t>Governors </a:t>
            </a:r>
            <a:r>
              <a:rPr lang="en-US" dirty="0"/>
              <a:t>and </a:t>
            </a:r>
            <a:br>
              <a:rPr lang="en-US" dirty="0"/>
            </a:br>
            <a:r>
              <a:rPr lang="en-US" dirty="0"/>
              <a:t>presidents of some of the regional Fed banks. </a:t>
            </a:r>
            <a:endParaRPr lang="en-US" dirty="0" smtClean="0"/>
          </a:p>
          <a:p>
            <a:pPr lvl="2"/>
            <a:r>
              <a:rPr lang="en-US" dirty="0" smtClean="0"/>
              <a:t>The </a:t>
            </a:r>
            <a:r>
              <a:rPr lang="en-US" dirty="0"/>
              <a:t>FOMC decides monetary policy</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4035981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27555</TotalTime>
  <Words>5871</Words>
  <Application>Microsoft Office PowerPoint</Application>
  <PresentationFormat>On-screen Show (4:3)</PresentationFormat>
  <Paragraphs>531</Paragraphs>
  <Slides>42</Slides>
  <Notes>42</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42</vt:i4>
      </vt:variant>
    </vt:vector>
  </HeadingPairs>
  <TitlesOfParts>
    <vt:vector size="60" baseType="lpstr">
      <vt:lpstr>Arial</vt:lpstr>
      <vt:lpstr>Arial Narrow</vt:lpstr>
      <vt:lpstr>Calibri</vt:lpstr>
      <vt:lpstr>Cambria</vt:lpstr>
      <vt:lpstr>Cambria Math</vt:lpstr>
      <vt:lpstr>Sabon-Bold</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What Money Is and  Why It’s Important</vt:lpstr>
      <vt:lpstr>The 3 Functions of Money</vt:lpstr>
      <vt:lpstr>The 2 Kinds of Money</vt:lpstr>
      <vt:lpstr>The Money Supply</vt:lpstr>
      <vt:lpstr>The Money Supply</vt:lpstr>
      <vt:lpstr>Central Banks &amp; Monetary Policy</vt:lpstr>
      <vt:lpstr>The Structure of the Fed</vt:lpstr>
      <vt:lpstr>Bank Reserves</vt:lpstr>
      <vt:lpstr>Bank T-Account</vt:lpstr>
      <vt:lpstr>Banks and the Money Supply: An Example</vt:lpstr>
      <vt:lpstr>Banks and the Money Supply: An Example</vt:lpstr>
      <vt:lpstr>Banks and the Money Supply: An Example</vt:lpstr>
      <vt:lpstr>Banks and the Money Supply: An Example</vt:lpstr>
      <vt:lpstr>Banks and the Money Supply: An Example</vt:lpstr>
      <vt:lpstr>Banks and the Money Supply: An Example</vt:lpstr>
      <vt:lpstr>Banks and the Money Supply: An Example</vt:lpstr>
      <vt:lpstr>Banks and the Money Supply: An Example</vt:lpstr>
      <vt:lpstr>The Money Multiplier</vt:lpstr>
      <vt:lpstr>Active Learning 1 Banks and the money supply</vt:lpstr>
      <vt:lpstr>Active Learning 1   Answers</vt:lpstr>
      <vt:lpstr>Active Learning 1   Answers</vt:lpstr>
      <vt:lpstr>A More Realistic Balance Sheet</vt:lpstr>
      <vt:lpstr>A More Realistic Balance Sheet</vt:lpstr>
      <vt:lpstr>A More Realistic Balance Sheet</vt:lpstr>
      <vt:lpstr>Leverage Amplifies Profits and Losses</vt:lpstr>
      <vt:lpstr>Leverage and the Financial Crisis</vt:lpstr>
      <vt:lpstr>The Government’s Response</vt:lpstr>
      <vt:lpstr>The Fed’s Tools of Monetary Control</vt:lpstr>
      <vt:lpstr>How the Fed Influences Reserves</vt:lpstr>
      <vt:lpstr>How the Fed Influences Reserves</vt:lpstr>
      <vt:lpstr>How the Fed Influences  the Reserve Ratio</vt:lpstr>
      <vt:lpstr>Problems Controlling  the Money Supply</vt:lpstr>
      <vt:lpstr>Bank Runs and the Money Supply</vt:lpstr>
      <vt:lpstr>Bank Runs and the Money Supply</vt:lpstr>
      <vt:lpstr>The Federal Funds Rate</vt:lpstr>
      <vt:lpstr>The Fed Funds rate and other rates, 1970–2016</vt:lpstr>
      <vt:lpstr>Monetary Policy and the Fed Funds Rate</vt:lpstr>
      <vt:lpstr>Summary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1324</cp:revision>
  <dcterms:created xsi:type="dcterms:W3CDTF">2016-03-16T19:41:09Z</dcterms:created>
  <dcterms:modified xsi:type="dcterms:W3CDTF">2017-04-05T20:19:19Z</dcterms:modified>
</cp:coreProperties>
</file>