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4"/>
  </p:notesMasterIdLst>
  <p:handoutMasterIdLst>
    <p:handoutMasterId r:id="rId45"/>
  </p:handoutMasterIdLst>
  <p:sldIdLst>
    <p:sldId id="321" r:id="rId2"/>
    <p:sldId id="714" r:id="rId3"/>
    <p:sldId id="715" r:id="rId4"/>
    <p:sldId id="717" r:id="rId5"/>
    <p:sldId id="702" r:id="rId6"/>
    <p:sldId id="703" r:id="rId7"/>
    <p:sldId id="705" r:id="rId8"/>
    <p:sldId id="708" r:id="rId9"/>
    <p:sldId id="709" r:id="rId10"/>
    <p:sldId id="718" r:id="rId11"/>
    <p:sldId id="719" r:id="rId12"/>
    <p:sldId id="721" r:id="rId13"/>
    <p:sldId id="723" r:id="rId14"/>
    <p:sldId id="725" r:id="rId15"/>
    <p:sldId id="726" r:id="rId16"/>
    <p:sldId id="710" r:id="rId17"/>
    <p:sldId id="712" r:id="rId18"/>
    <p:sldId id="713" r:id="rId19"/>
    <p:sldId id="565" r:id="rId20"/>
    <p:sldId id="564" r:id="rId21"/>
    <p:sldId id="677" r:id="rId22"/>
    <p:sldId id="570" r:id="rId23"/>
    <p:sldId id="691" r:id="rId24"/>
    <p:sldId id="584" r:id="rId25"/>
    <p:sldId id="585" r:id="rId26"/>
    <p:sldId id="586" r:id="rId27"/>
    <p:sldId id="605" r:id="rId28"/>
    <p:sldId id="589" r:id="rId29"/>
    <p:sldId id="644" r:id="rId30"/>
    <p:sldId id="643" r:id="rId31"/>
    <p:sldId id="590" r:id="rId32"/>
    <p:sldId id="591" r:id="rId33"/>
    <p:sldId id="667" r:id="rId34"/>
    <p:sldId id="668" r:id="rId35"/>
    <p:sldId id="692" r:id="rId36"/>
    <p:sldId id="693" r:id="rId37"/>
    <p:sldId id="694" r:id="rId38"/>
    <p:sldId id="696" r:id="rId39"/>
    <p:sldId id="697" r:id="rId40"/>
    <p:sldId id="698" r:id="rId41"/>
    <p:sldId id="699" r:id="rId42"/>
    <p:sldId id="701" r:id="rId4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FFCCCC"/>
    <a:srgbClr val="FFCC99"/>
    <a:srgbClr val="FF3300"/>
    <a:srgbClr val="0000FF"/>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autoAdjust="0"/>
  </p:normalViewPr>
  <p:slideViewPr>
    <p:cSldViewPr>
      <p:cViewPr varScale="1">
        <p:scale>
          <a:sx n="101" d="100"/>
          <a:sy n="101" d="100"/>
        </p:scale>
        <p:origin x="1458" y="156"/>
      </p:cViewPr>
      <p:guideLst>
        <p:guide orient="horz" pos="2160"/>
        <p:guide pos="384"/>
      </p:guideLst>
    </p:cSldViewPr>
  </p:slideViewPr>
  <p:outlineViewPr>
    <p:cViewPr>
      <p:scale>
        <a:sx n="33" d="100"/>
        <a:sy n="33" d="100"/>
      </p:scale>
      <p:origin x="0" y="-67380"/>
    </p:cViewPr>
  </p:outlineViewPr>
  <p:notesTextViewPr>
    <p:cViewPr>
      <p:scale>
        <a:sx n="100" d="100"/>
        <a:sy n="100" d="100"/>
      </p:scale>
      <p:origin x="0" y="0"/>
    </p:cViewPr>
  </p:notesTextViewPr>
  <p:sorterViewPr>
    <p:cViewPr varScale="1">
      <p:scale>
        <a:sx n="100" d="100"/>
        <a:sy n="100" d="100"/>
      </p:scale>
      <p:origin x="0" y="-19806"/>
    </p:cViewPr>
  </p:sorterViewPr>
  <p:notesViewPr>
    <p:cSldViewPr>
      <p:cViewPr varScale="1">
        <p:scale>
          <a:sx n="37" d="100"/>
          <a:sy n="37" d="100"/>
        </p:scale>
        <p:origin x="-150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48" charset="0"/>
              </a:defRPr>
            </a:lvl1pPr>
          </a:lstStyle>
          <a:p>
            <a:pPr>
              <a:defRPr/>
            </a:pPr>
            <a:r>
              <a:rPr lang="en-US"/>
              <a:t>Eastwood's ECO486 Notes</a:t>
            </a:r>
          </a:p>
        </p:txBody>
      </p:sp>
      <p:sp>
        <p:nvSpPr>
          <p:cNvPr id="3075" name="Rectangle 3"/>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48" charset="0"/>
              </a:defRPr>
            </a:lvl1pPr>
          </a:lstStyle>
          <a:p>
            <a:pPr>
              <a:defRPr/>
            </a:pPr>
            <a:r>
              <a:rPr lang="en-US"/>
              <a:t>Commercial Policy: History and Practice</a:t>
            </a:r>
          </a:p>
        </p:txBody>
      </p:sp>
      <p:sp>
        <p:nvSpPr>
          <p:cNvPr id="3076" name="Rectangle 4"/>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F97762E-0D50-46C7-B130-E0830714C514}" type="slidenum">
              <a:rPr lang="en-US" altLang="en-US"/>
              <a:pPr>
                <a:defRPr/>
              </a:pPr>
              <a:t>‹#›</a:t>
            </a:fld>
            <a:endParaRPr lang="en-US" altLang="en-US"/>
          </a:p>
        </p:txBody>
      </p:sp>
    </p:spTree>
    <p:extLst>
      <p:ext uri="{BB962C8B-B14F-4D97-AF65-F5344CB8AC3E}">
        <p14:creationId xmlns:p14="http://schemas.microsoft.com/office/powerpoint/2010/main" val="4103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1" hangingPunct="1">
              <a:defRPr sz="1200">
                <a:latin typeface="Times New Roman" pitchFamily="48" charset="0"/>
              </a:defRPr>
            </a:lvl1pPr>
          </a:lstStyle>
          <a:p>
            <a:pPr>
              <a:defRPr/>
            </a:pPr>
            <a:r>
              <a:rPr lang="en-US"/>
              <a:t>Eastwood's ECO486 Notes</a:t>
            </a:r>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200">
                <a:latin typeface="Times New Roman" pitchFamily="4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1" hangingPunct="1">
              <a:defRPr sz="1200">
                <a:latin typeface="Times New Roman" pitchFamily="48" charset="0"/>
              </a:defRPr>
            </a:lvl1pPr>
          </a:lstStyle>
          <a:p>
            <a:pPr>
              <a:defRPr/>
            </a:pPr>
            <a:r>
              <a:rPr lang="en-US"/>
              <a:t>Commercial Policy: History and Practice</a:t>
            </a:r>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1" hangingPunct="1">
              <a:defRPr sz="1200"/>
            </a:lvl1pPr>
          </a:lstStyle>
          <a:p>
            <a:pPr>
              <a:defRPr/>
            </a:pPr>
            <a:fld id="{6E67E2F9-EA73-40AE-BB7A-539529C13240}" type="slidenum">
              <a:rPr lang="en-US" altLang="en-US"/>
              <a:pPr>
                <a:defRPr/>
              </a:pPr>
              <a:t>‹#›</a:t>
            </a:fld>
            <a:endParaRPr lang="en-US" altLang="en-US"/>
          </a:p>
        </p:txBody>
      </p:sp>
    </p:spTree>
    <p:extLst>
      <p:ext uri="{BB962C8B-B14F-4D97-AF65-F5344CB8AC3E}">
        <p14:creationId xmlns:p14="http://schemas.microsoft.com/office/powerpoint/2010/main" val="378812776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4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4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4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4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4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51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51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9D830C-697B-4AB5-B5B7-329C9DF3ABD3}" type="slidenum">
              <a:rPr lang="en-US" altLang="en-US" smtClean="0"/>
              <a:pPr>
                <a:spcBef>
                  <a:spcPct val="0"/>
                </a:spcBef>
              </a:pPr>
              <a:t>1</a:t>
            </a:fld>
            <a:endParaRPr lang="en-US" altLang="en-US" smtClean="0"/>
          </a:p>
        </p:txBody>
      </p:sp>
      <p:sp>
        <p:nvSpPr>
          <p:cNvPr id="5125" name="Rectangle 2"/>
          <p:cNvSpPr>
            <a:spLocks noGrp="1" noRot="1" noChangeAspect="1" noChangeArrowheads="1" noTextEdit="1"/>
          </p:cNvSpPr>
          <p:nvPr>
            <p:ph type="sldImg"/>
          </p:nvPr>
        </p:nvSpPr>
        <p:spPr>
          <a:ln cap="flat"/>
        </p:spPr>
      </p:sp>
      <p:sp>
        <p:nvSpPr>
          <p:cNvPr id="51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92726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843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843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459CD0A-6FD6-470B-838A-D96B55BB6DC1}" type="slidenum">
              <a:rPr lang="en-US" sz="1200"/>
              <a:pPr eaLnBrk="1" hangingPunct="1"/>
              <a:t>10</a:t>
            </a:fld>
            <a:endParaRPr lang="en-US" sz="1200"/>
          </a:p>
        </p:txBody>
      </p:sp>
    </p:spTree>
    <p:extLst>
      <p:ext uri="{BB962C8B-B14F-4D97-AF65-F5344CB8AC3E}">
        <p14:creationId xmlns:p14="http://schemas.microsoft.com/office/powerpoint/2010/main" val="1881434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8534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8534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9AB4ABF-5AF3-4413-A44D-2FAA5BB3E41E}" type="slidenum">
              <a:rPr lang="en-US" sz="1200"/>
              <a:pPr eaLnBrk="1" hangingPunct="1"/>
              <a:t>11</a:t>
            </a:fld>
            <a:endParaRPr lang="en-US" sz="1200"/>
          </a:p>
        </p:txBody>
      </p:sp>
    </p:spTree>
    <p:extLst>
      <p:ext uri="{BB962C8B-B14F-4D97-AF65-F5344CB8AC3E}">
        <p14:creationId xmlns:p14="http://schemas.microsoft.com/office/powerpoint/2010/main" val="2268269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8739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8739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11DC48A7-2355-4AB5-A1B3-646AA0083D09}" type="slidenum">
              <a:rPr lang="en-US" sz="1200"/>
              <a:pPr eaLnBrk="1" hangingPunct="1"/>
              <a:t>12</a:t>
            </a:fld>
            <a:endParaRPr lang="en-US" sz="1200"/>
          </a:p>
        </p:txBody>
      </p:sp>
    </p:spTree>
    <p:extLst>
      <p:ext uri="{BB962C8B-B14F-4D97-AF65-F5344CB8AC3E}">
        <p14:creationId xmlns:p14="http://schemas.microsoft.com/office/powerpoint/2010/main" val="1248910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8944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8944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48EC387-A9FD-4DA7-BFC8-579F979CC53D}" type="slidenum">
              <a:rPr lang="en-US" sz="1200"/>
              <a:pPr eaLnBrk="1" hangingPunct="1"/>
              <a:t>13</a:t>
            </a:fld>
            <a:endParaRPr lang="en-US" sz="1200"/>
          </a:p>
        </p:txBody>
      </p:sp>
    </p:spTree>
    <p:extLst>
      <p:ext uri="{BB962C8B-B14F-4D97-AF65-F5344CB8AC3E}">
        <p14:creationId xmlns:p14="http://schemas.microsoft.com/office/powerpoint/2010/main" val="4047356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914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914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7857BF6-4F51-4935-9DEC-015E785772D8}" type="slidenum">
              <a:rPr lang="en-US" sz="1200"/>
              <a:pPr eaLnBrk="1" hangingPunct="1"/>
              <a:t>14</a:t>
            </a:fld>
            <a:endParaRPr lang="en-US" sz="1200"/>
          </a:p>
        </p:txBody>
      </p:sp>
    </p:spTree>
    <p:extLst>
      <p:ext uri="{BB962C8B-B14F-4D97-AF65-F5344CB8AC3E}">
        <p14:creationId xmlns:p14="http://schemas.microsoft.com/office/powerpoint/2010/main" val="3048380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9251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9251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6BC0348-E289-4DCE-9EB9-DB2F37FFD786}" type="slidenum">
              <a:rPr lang="en-US" sz="1200"/>
              <a:pPr eaLnBrk="1" hangingPunct="1"/>
              <a:t>15</a:t>
            </a:fld>
            <a:endParaRPr lang="en-US" sz="1200"/>
          </a:p>
        </p:txBody>
      </p:sp>
      <p:sp>
        <p:nvSpPr>
          <p:cNvPr id="192517" name="Rectangle 2"/>
          <p:cNvSpPr>
            <a:spLocks noGrp="1" noRot="1" noChangeAspect="1" noChangeArrowheads="1" noTextEdit="1"/>
          </p:cNvSpPr>
          <p:nvPr>
            <p:ph type="sldImg"/>
          </p:nvPr>
        </p:nvSpPr>
        <p:spPr>
          <a:solidFill>
            <a:srgbClr val="FFFFFF"/>
          </a:solidFill>
          <a:ln/>
        </p:spPr>
      </p:sp>
      <p:sp>
        <p:nvSpPr>
          <p:cNvPr id="19251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121856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667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667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C015FE7-DA43-4CE7-93BB-6BD5E6FDCCE0}" type="slidenum">
              <a:rPr lang="en-US" sz="1200"/>
              <a:pPr eaLnBrk="1" hangingPunct="1"/>
              <a:t>16</a:t>
            </a:fld>
            <a:endParaRPr lang="en-US" sz="1200"/>
          </a:p>
        </p:txBody>
      </p:sp>
    </p:spTree>
    <p:extLst>
      <p:ext uri="{BB962C8B-B14F-4D97-AF65-F5344CB8AC3E}">
        <p14:creationId xmlns:p14="http://schemas.microsoft.com/office/powerpoint/2010/main" val="2061475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87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87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B07572AE-C43A-40C5-8E8E-C9357A8DD64A}" type="slidenum">
              <a:rPr lang="en-US" sz="1200"/>
              <a:pPr eaLnBrk="1" hangingPunct="1"/>
              <a:t>17</a:t>
            </a:fld>
            <a:endParaRPr lang="en-US" sz="1200"/>
          </a:p>
        </p:txBody>
      </p:sp>
    </p:spTree>
    <p:extLst>
      <p:ext uri="{BB962C8B-B14F-4D97-AF65-F5344CB8AC3E}">
        <p14:creationId xmlns:p14="http://schemas.microsoft.com/office/powerpoint/2010/main" val="3326120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974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974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4FD0CA9-993A-4C97-864A-2A2177473B63}" type="slidenum">
              <a:rPr lang="en-US" sz="1200"/>
              <a:pPr eaLnBrk="1" hangingPunct="1"/>
              <a:t>18</a:t>
            </a:fld>
            <a:endParaRPr lang="en-US" sz="1200"/>
          </a:p>
        </p:txBody>
      </p:sp>
      <p:sp>
        <p:nvSpPr>
          <p:cNvPr id="159749" name="Rectangle 2"/>
          <p:cNvSpPr>
            <a:spLocks noGrp="1" noRot="1" noChangeAspect="1" noChangeArrowheads="1" noTextEdit="1"/>
          </p:cNvSpPr>
          <p:nvPr>
            <p:ph type="sldImg"/>
          </p:nvPr>
        </p:nvSpPr>
        <p:spPr>
          <a:ln/>
        </p:spPr>
      </p:sp>
      <p:sp>
        <p:nvSpPr>
          <p:cNvPr id="1597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Tariffs &amp; NTBs often exclude new goods (e.g., computers, just-in-time inventory processes)</a:t>
            </a:r>
          </a:p>
          <a:p>
            <a:endParaRPr lang="en-US" smtClean="0"/>
          </a:p>
        </p:txBody>
      </p:sp>
    </p:spTree>
    <p:extLst>
      <p:ext uri="{BB962C8B-B14F-4D97-AF65-F5344CB8AC3E}">
        <p14:creationId xmlns:p14="http://schemas.microsoft.com/office/powerpoint/2010/main" val="555253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126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126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E3181A-6C7D-44E1-95A3-1E1782385F9F}" type="slidenum">
              <a:rPr lang="en-US" altLang="en-US" smtClean="0"/>
              <a:pPr>
                <a:spcBef>
                  <a:spcPct val="0"/>
                </a:spcBef>
              </a:pPr>
              <a:t>19</a:t>
            </a:fld>
            <a:endParaRPr lang="en-US" altLang="en-US" smtClean="0"/>
          </a:p>
        </p:txBody>
      </p:sp>
      <p:sp>
        <p:nvSpPr>
          <p:cNvPr id="11269" name="Rectangle 2"/>
          <p:cNvSpPr>
            <a:spLocks noGrp="1" noRot="1" noChangeAspect="1" noChangeArrowheads="1" noTextEdit="1"/>
          </p:cNvSpPr>
          <p:nvPr>
            <p:ph type="sldImg"/>
          </p:nvPr>
        </p:nvSpPr>
        <p:spPr>
          <a:solidFill>
            <a:srgbClr val="FFFFFF"/>
          </a:solidFill>
          <a:ln cap="flat"/>
        </p:spPr>
      </p:sp>
      <p:sp>
        <p:nvSpPr>
          <p:cNvPr id="112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0340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402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402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8194A00-12C7-467E-B1D2-5BAE82C87EA9}" type="slidenum">
              <a:rPr lang="en-US" sz="1200"/>
              <a:pPr eaLnBrk="1" hangingPunct="1"/>
              <a:t>2</a:t>
            </a:fld>
            <a:endParaRPr lang="en-US" sz="1200"/>
          </a:p>
        </p:txBody>
      </p:sp>
    </p:spTree>
    <p:extLst>
      <p:ext uri="{BB962C8B-B14F-4D97-AF65-F5344CB8AC3E}">
        <p14:creationId xmlns:p14="http://schemas.microsoft.com/office/powerpoint/2010/main" val="2341299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256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037C23C-7F10-4967-AF3F-7D54B36C4017}" type="slidenum">
              <a:rPr lang="en-US" altLang="en-US" smtClean="0"/>
              <a:pPr>
                <a:spcBef>
                  <a:spcPct val="0"/>
                </a:spcBef>
              </a:pPr>
              <a:t>20</a:t>
            </a:fld>
            <a:endParaRPr lang="en-US" altLang="en-US" smtClean="0"/>
          </a:p>
        </p:txBody>
      </p:sp>
      <p:sp>
        <p:nvSpPr>
          <p:cNvPr id="25605" name="Rectangle 2"/>
          <p:cNvSpPr>
            <a:spLocks noGrp="1" noRot="1" noChangeAspect="1" noChangeArrowheads="1" noTextEdit="1"/>
          </p:cNvSpPr>
          <p:nvPr>
            <p:ph type="sldImg"/>
          </p:nvPr>
        </p:nvSpPr>
        <p:spPr>
          <a:solidFill>
            <a:srgbClr val="FFFFFF"/>
          </a:solidFill>
          <a:ln cap="flat"/>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9005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337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CE1E05E-48A3-4A01-8BA2-1B4074E42572}" type="slidenum">
              <a:rPr lang="en-US" altLang="en-US" smtClean="0"/>
              <a:pPr>
                <a:spcBef>
                  <a:spcPct val="0"/>
                </a:spcBef>
              </a:pPr>
              <a:t>21</a:t>
            </a:fld>
            <a:endParaRPr lang="en-US" altLang="en-US" smtClean="0"/>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19051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657863C-D07D-4F27-BBBD-292DDC64C803}" type="slidenum">
              <a:rPr lang="en-US" altLang="en-US" smtClean="0"/>
              <a:pPr>
                <a:spcBef>
                  <a:spcPct val="0"/>
                </a:spcBef>
              </a:pPr>
              <a:t>22</a:t>
            </a:fld>
            <a:endParaRPr lang="en-US" altLang="en-US" smtClean="0"/>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See Figure 6.1, page 176, Carbaugh, 10</a:t>
            </a:r>
            <a:r>
              <a:rPr lang="en-US" altLang="en-US" baseline="30000" smtClean="0">
                <a:latin typeface="Times New Roman" panose="02020603050405020304" pitchFamily="18" charset="0"/>
              </a:rPr>
              <a:t>th</a:t>
            </a:r>
            <a:r>
              <a:rPr lang="en-US" altLang="en-US" smtClean="0">
                <a:latin typeface="Times New Roman" panose="02020603050405020304" pitchFamily="18" charset="0"/>
              </a:rPr>
              <a:t> edition</a:t>
            </a:r>
          </a:p>
        </p:txBody>
      </p:sp>
    </p:spTree>
    <p:extLst>
      <p:ext uri="{BB962C8B-B14F-4D97-AF65-F5344CB8AC3E}">
        <p14:creationId xmlns:p14="http://schemas.microsoft.com/office/powerpoint/2010/main" val="3256864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3789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378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B0C4599-62F1-4125-A0B7-13875AAEEA53}" type="slidenum">
              <a:rPr lang="en-US" altLang="en-US" smtClean="0"/>
              <a:pPr>
                <a:spcBef>
                  <a:spcPct val="0"/>
                </a:spcBef>
              </a:pPr>
              <a:t>23</a:t>
            </a:fld>
            <a:endParaRPr lang="en-US" altLang="en-US" smtClean="0"/>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46306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239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239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C6FC904-CFA4-40D5-8104-979556A9F811}" type="slidenum">
              <a:rPr lang="en-US" altLang="en-US" smtClean="0"/>
              <a:pPr>
                <a:spcBef>
                  <a:spcPct val="0"/>
                </a:spcBef>
              </a:pPr>
              <a:t>24</a:t>
            </a:fld>
            <a:endParaRPr lang="en-US" altLang="en-US" smtClean="0"/>
          </a:p>
        </p:txBody>
      </p:sp>
      <p:sp>
        <p:nvSpPr>
          <p:cNvPr id="123909" name="Rectangle 2"/>
          <p:cNvSpPr>
            <a:spLocks noGrp="1" noRot="1" noChangeAspect="1" noChangeArrowheads="1" noTextEdit="1"/>
          </p:cNvSpPr>
          <p:nvPr>
            <p:ph type="sldImg"/>
          </p:nvPr>
        </p:nvSpPr>
        <p:spPr>
          <a:ln/>
        </p:spPr>
      </p:sp>
      <p:sp>
        <p:nvSpPr>
          <p:cNvPr id="1239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“cost of production” rarely used here -- but it is a very artificial calculation, since they lack data</a:t>
            </a:r>
          </a:p>
        </p:txBody>
      </p:sp>
    </p:spTree>
    <p:extLst>
      <p:ext uri="{BB962C8B-B14F-4D97-AF65-F5344CB8AC3E}">
        <p14:creationId xmlns:p14="http://schemas.microsoft.com/office/powerpoint/2010/main" val="30080465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259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259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60DB8C-275D-45EA-88A7-39E929358391}" type="slidenum">
              <a:rPr lang="en-US" altLang="en-US" smtClean="0"/>
              <a:pPr>
                <a:spcBef>
                  <a:spcPct val="0"/>
                </a:spcBef>
              </a:pPr>
              <a:t>25</a:t>
            </a:fld>
            <a:endParaRPr lang="en-US" altLang="en-US" smtClean="0"/>
          </a:p>
        </p:txBody>
      </p:sp>
    </p:spTree>
    <p:extLst>
      <p:ext uri="{BB962C8B-B14F-4D97-AF65-F5344CB8AC3E}">
        <p14:creationId xmlns:p14="http://schemas.microsoft.com/office/powerpoint/2010/main" val="2936031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3005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3005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BABF79-0E49-4982-84A7-EE5EBF7A531A}" type="slidenum">
              <a:rPr lang="en-US" altLang="en-US" smtClean="0"/>
              <a:pPr>
                <a:spcBef>
                  <a:spcPct val="0"/>
                </a:spcBef>
              </a:pPr>
              <a:t>26</a:t>
            </a:fld>
            <a:endParaRPr lang="en-US" altLang="en-US" smtClean="0"/>
          </a:p>
        </p:txBody>
      </p:sp>
    </p:spTree>
    <p:extLst>
      <p:ext uri="{BB962C8B-B14F-4D97-AF65-F5344CB8AC3E}">
        <p14:creationId xmlns:p14="http://schemas.microsoft.com/office/powerpoint/2010/main" val="3704792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331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331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0AD213-02D7-4F68-909E-7208931E1EFF}" type="slidenum">
              <a:rPr lang="en-US" altLang="en-US" smtClean="0"/>
              <a:pPr>
                <a:spcBef>
                  <a:spcPct val="0"/>
                </a:spcBef>
              </a:pPr>
              <a:t>27</a:t>
            </a:fld>
            <a:endParaRPr lang="en-US" altLang="en-US" smtClean="0"/>
          </a:p>
        </p:txBody>
      </p:sp>
      <p:sp>
        <p:nvSpPr>
          <p:cNvPr id="133125" name="Rectangle 2"/>
          <p:cNvSpPr>
            <a:spLocks noGrp="1" noRot="1" noChangeAspect="1" noChangeArrowheads="1" noTextEdit="1"/>
          </p:cNvSpPr>
          <p:nvPr>
            <p:ph type="sldImg"/>
          </p:nvPr>
        </p:nvSpPr>
        <p:spPr>
          <a:ln/>
        </p:spPr>
      </p:sp>
      <p:sp>
        <p:nvSpPr>
          <p:cNvPr id="1331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50256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423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423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C902D6-B99E-4A31-B1DD-6089DFBA4072}" type="slidenum">
              <a:rPr lang="en-US" altLang="en-US" smtClean="0"/>
              <a:pPr>
                <a:spcBef>
                  <a:spcPct val="0"/>
                </a:spcBef>
              </a:pPr>
              <a:t>28</a:t>
            </a:fld>
            <a:endParaRPr lang="en-US" altLang="en-US" smtClean="0"/>
          </a:p>
        </p:txBody>
      </p:sp>
      <p:sp>
        <p:nvSpPr>
          <p:cNvPr id="142341" name="Rectangle 2"/>
          <p:cNvSpPr>
            <a:spLocks noGrp="1" noRot="1" noChangeAspect="1" noChangeArrowheads="1" noTextEdit="1"/>
          </p:cNvSpPr>
          <p:nvPr>
            <p:ph type="sldImg"/>
          </p:nvPr>
        </p:nvSpPr>
        <p:spPr>
          <a:ln/>
        </p:spPr>
      </p:sp>
      <p:sp>
        <p:nvSpPr>
          <p:cNvPr id="1423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smtClean="0">
                <a:latin typeface="Times New Roman" panose="02020603050405020304" pitchFamily="18" charset="0"/>
              </a:rPr>
              <a:t>See Table 8.2, page 235, Husted &amp; Melvin for US Anti-dumping cases. Source: US ITC “Antidumping and CVD Handbook, Dec 2001”</a:t>
            </a:r>
          </a:p>
          <a:p>
            <a:pPr lvl="1"/>
            <a:endParaRPr lang="en-US" altLang="en-US" smtClean="0">
              <a:latin typeface="Times New Roman" panose="02020603050405020304" pitchFamily="18" charset="0"/>
            </a:endParaRPr>
          </a:p>
          <a:p>
            <a:pPr lvl="1"/>
            <a:r>
              <a:rPr lang="en-US" altLang="en-US" smtClean="0">
                <a:latin typeface="Times New Roman" panose="02020603050405020304" pitchFamily="18" charset="0"/>
              </a:rPr>
              <a:t>See Carbaugh’s Table 6.6, page 191 -- a summary</a:t>
            </a: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249362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44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44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4FDCA2-F5A1-451B-8B91-82C6D61C9883}" type="slidenum">
              <a:rPr lang="en-US" altLang="en-US" smtClean="0"/>
              <a:pPr>
                <a:spcBef>
                  <a:spcPct val="0"/>
                </a:spcBef>
              </a:pPr>
              <a:t>29</a:t>
            </a:fld>
            <a:endParaRPr lang="en-US" altLang="en-US" smtClean="0"/>
          </a:p>
        </p:txBody>
      </p:sp>
      <p:sp>
        <p:nvSpPr>
          <p:cNvPr id="144389" name="Rectangle 2"/>
          <p:cNvSpPr>
            <a:spLocks noGrp="1" noRot="1" noChangeAspect="1" noChangeArrowheads="1" noTextEdit="1"/>
          </p:cNvSpPr>
          <p:nvPr>
            <p:ph type="sldImg"/>
          </p:nvPr>
        </p:nvSpPr>
        <p:spPr>
          <a:ln/>
        </p:spPr>
      </p:sp>
      <p:sp>
        <p:nvSpPr>
          <p:cNvPr id="144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7263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6384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6384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22765D1-2CBA-4DD2-A4E3-CB659E7C8A41}" type="slidenum">
              <a:rPr lang="en-US" sz="1200"/>
              <a:pPr eaLnBrk="1" hangingPunct="1"/>
              <a:t>3</a:t>
            </a:fld>
            <a:endParaRPr lang="en-US" sz="1200"/>
          </a:p>
        </p:txBody>
      </p:sp>
    </p:spTree>
    <p:extLst>
      <p:ext uri="{BB962C8B-B14F-4D97-AF65-F5344CB8AC3E}">
        <p14:creationId xmlns:p14="http://schemas.microsoft.com/office/powerpoint/2010/main" val="3505453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464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464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F153E1-0C6E-42BA-8A8E-3E4740F1BA13}" type="slidenum">
              <a:rPr lang="en-US" altLang="en-US" smtClean="0"/>
              <a:pPr>
                <a:spcBef>
                  <a:spcPct val="0"/>
                </a:spcBef>
              </a:pPr>
              <a:t>30</a:t>
            </a:fld>
            <a:endParaRPr lang="en-US" altLang="en-US" smtClean="0"/>
          </a:p>
        </p:txBody>
      </p:sp>
      <p:sp>
        <p:nvSpPr>
          <p:cNvPr id="146437" name="Rectangle 2"/>
          <p:cNvSpPr>
            <a:spLocks noGrp="1" noRot="1" noChangeAspect="1" noChangeArrowheads="1" noTextEdit="1"/>
          </p:cNvSpPr>
          <p:nvPr>
            <p:ph type="sldImg"/>
          </p:nvPr>
        </p:nvSpPr>
        <p:spPr>
          <a:ln/>
        </p:spPr>
      </p:sp>
      <p:sp>
        <p:nvSpPr>
          <p:cNvPr id="1464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61137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484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48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FF78AE3-142D-4AFC-A0DA-85C60B24C53B}" type="slidenum">
              <a:rPr lang="en-US" altLang="en-US" smtClean="0"/>
              <a:pPr>
                <a:spcBef>
                  <a:spcPct val="0"/>
                </a:spcBef>
              </a:pPr>
              <a:t>31</a:t>
            </a:fld>
            <a:endParaRPr lang="en-US" altLang="en-US" smtClean="0"/>
          </a:p>
        </p:txBody>
      </p:sp>
      <p:sp>
        <p:nvSpPr>
          <p:cNvPr id="148485" name="Rectangle 2"/>
          <p:cNvSpPr>
            <a:spLocks noGrp="1" noRot="1" noChangeAspect="1" noChangeArrowheads="1" noTextEdit="1"/>
          </p:cNvSpPr>
          <p:nvPr>
            <p:ph type="sldImg"/>
          </p:nvPr>
        </p:nvSpPr>
        <p:spPr>
          <a:ln/>
        </p:spPr>
      </p:sp>
      <p:sp>
        <p:nvSpPr>
          <p:cNvPr id="148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21410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6691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669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46DECC-9C27-48BC-A559-C60D2A040F87}" type="slidenum">
              <a:rPr lang="en-US" altLang="en-US" smtClean="0"/>
              <a:pPr>
                <a:spcBef>
                  <a:spcPct val="0"/>
                </a:spcBef>
              </a:pPr>
              <a:t>32</a:t>
            </a:fld>
            <a:endParaRPr lang="en-US" altLang="en-US" smtClean="0"/>
          </a:p>
        </p:txBody>
      </p:sp>
      <p:sp>
        <p:nvSpPr>
          <p:cNvPr id="166917" name="Rectangle 2"/>
          <p:cNvSpPr>
            <a:spLocks noGrp="1" noRot="1" noChangeAspect="1" noChangeArrowheads="1" noTextEdit="1"/>
          </p:cNvSpPr>
          <p:nvPr>
            <p:ph type="sldImg"/>
          </p:nvPr>
        </p:nvSpPr>
        <p:spPr>
          <a:ln/>
        </p:spPr>
      </p:sp>
      <p:sp>
        <p:nvSpPr>
          <p:cNvPr id="1669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smtClean="0">
                <a:latin typeface="Times New Roman" panose="02020603050405020304" pitchFamily="18" charset="0"/>
              </a:rPr>
              <a:t>Negotiate removal within three years or retaliate. Twelve cases have resulted in retaliation. (p247)</a:t>
            </a: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91362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771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771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194B2B-9A51-4C30-894F-921CA1532782}" type="slidenum">
              <a:rPr lang="en-US" altLang="en-US" smtClean="0"/>
              <a:pPr>
                <a:spcBef>
                  <a:spcPct val="0"/>
                </a:spcBef>
              </a:pPr>
              <a:t>33</a:t>
            </a:fld>
            <a:endParaRPr lang="en-US" altLang="en-US" smtClean="0"/>
          </a:p>
        </p:txBody>
      </p:sp>
      <p:sp>
        <p:nvSpPr>
          <p:cNvPr id="177157" name="Rectangle 2"/>
          <p:cNvSpPr>
            <a:spLocks noGrp="1" noRot="1" noChangeAspect="1" noChangeArrowheads="1" noTextEdit="1"/>
          </p:cNvSpPr>
          <p:nvPr>
            <p:ph type="sldImg"/>
          </p:nvPr>
        </p:nvSpPr>
        <p:spPr>
          <a:ln/>
        </p:spPr>
      </p:sp>
      <p:sp>
        <p:nvSpPr>
          <p:cNvPr id="1771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From Gerber’s International Economics</a:t>
            </a:r>
          </a:p>
        </p:txBody>
      </p:sp>
    </p:spTree>
    <p:extLst>
      <p:ext uri="{BB962C8B-B14F-4D97-AF65-F5344CB8AC3E}">
        <p14:creationId xmlns:p14="http://schemas.microsoft.com/office/powerpoint/2010/main" val="568439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Eastwood's ECO486 Notes</a:t>
            </a:r>
          </a:p>
        </p:txBody>
      </p:sp>
      <p:sp>
        <p:nvSpPr>
          <p:cNvPr id="1792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Commercial Policy: History and Practice</a:t>
            </a:r>
          </a:p>
        </p:txBody>
      </p:sp>
      <p:sp>
        <p:nvSpPr>
          <p:cNvPr id="1792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E75B74F-45DD-443F-9AEA-AFA887292A44}" type="slidenum">
              <a:rPr lang="en-US" altLang="en-US" smtClean="0"/>
              <a:pPr>
                <a:spcBef>
                  <a:spcPct val="0"/>
                </a:spcBef>
              </a:pPr>
              <a:t>34</a:t>
            </a:fld>
            <a:endParaRPr lang="en-US" altLang="en-US" smtClean="0"/>
          </a:p>
        </p:txBody>
      </p:sp>
      <p:sp>
        <p:nvSpPr>
          <p:cNvPr id="179205" name="Rectangle 2"/>
          <p:cNvSpPr>
            <a:spLocks noGrp="1" noRot="1" noChangeAspect="1" noChangeArrowheads="1" noTextEdit="1"/>
          </p:cNvSpPr>
          <p:nvPr>
            <p:ph type="sldImg"/>
          </p:nvPr>
        </p:nvSpPr>
        <p:spPr>
          <a:ln/>
        </p:spPr>
      </p:sp>
      <p:sp>
        <p:nvSpPr>
          <p:cNvPr id="1792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447329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A7E7287-9290-41DE-A5E9-83F8FA6E8E85}" type="slidenum">
              <a:rPr lang="en-US" altLang="en-US" sz="1200" smtClean="0"/>
              <a:pPr/>
              <a:t>36</a:t>
            </a:fld>
            <a:endParaRPr lang="en-US" altLang="en-US" sz="1200" smtClean="0"/>
          </a:p>
        </p:txBody>
      </p:sp>
    </p:spTree>
    <p:extLst>
      <p:ext uri="{BB962C8B-B14F-4D97-AF65-F5344CB8AC3E}">
        <p14:creationId xmlns:p14="http://schemas.microsoft.com/office/powerpoint/2010/main" val="36748489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0CA72E-AEBA-414F-89CB-0AF0A440E4B8}" type="slidenum">
              <a:rPr lang="en-US" altLang="en-US" sz="1200" smtClean="0"/>
              <a:pPr/>
              <a:t>37</a:t>
            </a:fld>
            <a:endParaRPr lang="en-US" altLang="en-US" sz="1200" smtClean="0"/>
          </a:p>
        </p:txBody>
      </p:sp>
    </p:spTree>
    <p:extLst>
      <p:ext uri="{BB962C8B-B14F-4D97-AF65-F5344CB8AC3E}">
        <p14:creationId xmlns:p14="http://schemas.microsoft.com/office/powerpoint/2010/main" val="41353425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12859D9-4D9B-4D03-B3A7-4E3F60B031C4}" type="slidenum">
              <a:rPr lang="en-US" altLang="en-US" sz="1200" smtClean="0"/>
              <a:pPr/>
              <a:t>38</a:t>
            </a:fld>
            <a:endParaRPr lang="en-US" altLang="en-US" sz="1200" smtClean="0"/>
          </a:p>
        </p:txBody>
      </p:sp>
    </p:spTree>
    <p:extLst>
      <p:ext uri="{BB962C8B-B14F-4D97-AF65-F5344CB8AC3E}">
        <p14:creationId xmlns:p14="http://schemas.microsoft.com/office/powerpoint/2010/main" val="635852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37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52144AE-51F4-4530-BC99-F95BDD4B6FB0}" type="slidenum">
              <a:rPr lang="en-US" altLang="en-US" sz="1200" smtClean="0"/>
              <a:pPr/>
              <a:t>40</a:t>
            </a:fld>
            <a:endParaRPr lang="en-US" altLang="en-US" sz="1200" smtClean="0"/>
          </a:p>
        </p:txBody>
      </p:sp>
    </p:spTree>
    <p:extLst>
      <p:ext uri="{BB962C8B-B14F-4D97-AF65-F5344CB8AC3E}">
        <p14:creationId xmlns:p14="http://schemas.microsoft.com/office/powerpoint/2010/main" val="39965525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2E2DE1-3DA3-4A1A-BB33-9646D6BCF98F}" type="slidenum">
              <a:rPr lang="en-US" altLang="en-US" sz="1200" smtClean="0"/>
              <a:pPr/>
              <a:t>41</a:t>
            </a:fld>
            <a:endParaRPr lang="en-US" altLang="en-US" sz="1200" smtClean="0"/>
          </a:p>
        </p:txBody>
      </p:sp>
    </p:spTree>
    <p:extLst>
      <p:ext uri="{BB962C8B-B14F-4D97-AF65-F5344CB8AC3E}">
        <p14:creationId xmlns:p14="http://schemas.microsoft.com/office/powerpoint/2010/main" val="3864395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ECO486 Notes</a:t>
            </a:r>
          </a:p>
        </p:txBody>
      </p:sp>
      <p:sp>
        <p:nvSpPr>
          <p:cNvPr id="1658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Tariffs</a:t>
            </a:r>
          </a:p>
        </p:txBody>
      </p:sp>
      <p:sp>
        <p:nvSpPr>
          <p:cNvPr id="1658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60F1C26-F305-4CE9-A2E4-28C122D81241}" type="slidenum">
              <a:rPr lang="en-US" sz="1200"/>
              <a:pPr eaLnBrk="1" hangingPunct="1"/>
              <a:t>4</a:t>
            </a:fld>
            <a:endParaRPr lang="en-US" sz="1200"/>
          </a:p>
        </p:txBody>
      </p:sp>
    </p:spTree>
    <p:extLst>
      <p:ext uri="{BB962C8B-B14F-4D97-AF65-F5344CB8AC3E}">
        <p14:creationId xmlns:p14="http://schemas.microsoft.com/office/powerpoint/2010/main" val="41089677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99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99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BF8380-2217-4740-8F63-2A81FC8893F3}" type="slidenum">
              <a:rPr lang="en-US" altLang="en-US" sz="1200" smtClean="0"/>
              <a:pPr/>
              <a:t>42</a:t>
            </a:fld>
            <a:endParaRPr lang="en-US" altLang="en-US" sz="1200" smtClean="0"/>
          </a:p>
        </p:txBody>
      </p:sp>
    </p:spTree>
    <p:extLst>
      <p:ext uri="{BB962C8B-B14F-4D97-AF65-F5344CB8AC3E}">
        <p14:creationId xmlns:p14="http://schemas.microsoft.com/office/powerpoint/2010/main" val="327879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390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390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17E80DC-BC68-4DC3-8917-BADABC3F8CDF}" type="slidenum">
              <a:rPr lang="en-US" sz="1200"/>
              <a:pPr eaLnBrk="1" hangingPunct="1"/>
              <a:t>5</a:t>
            </a:fld>
            <a:endParaRPr lang="en-US" sz="1200"/>
          </a:p>
        </p:txBody>
      </p:sp>
    </p:spTree>
    <p:extLst>
      <p:ext uri="{BB962C8B-B14F-4D97-AF65-F5344CB8AC3E}">
        <p14:creationId xmlns:p14="http://schemas.microsoft.com/office/powerpoint/2010/main" val="106510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493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493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65E5CB6-BAB2-4F9D-A7DB-A0F6599F9D84}" type="slidenum">
              <a:rPr lang="en-US" sz="1200"/>
              <a:pPr eaLnBrk="1" hangingPunct="1"/>
              <a:t>6</a:t>
            </a:fld>
            <a:endParaRPr lang="en-US" sz="1200"/>
          </a:p>
        </p:txBody>
      </p:sp>
    </p:spTree>
    <p:extLst>
      <p:ext uri="{BB962C8B-B14F-4D97-AF65-F5344CB8AC3E}">
        <p14:creationId xmlns:p14="http://schemas.microsoft.com/office/powerpoint/2010/main" val="817498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697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698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07AF397-7B30-439E-8E73-C6D7448C6823}" type="slidenum">
              <a:rPr lang="en-US" sz="1200"/>
              <a:pPr eaLnBrk="1" hangingPunct="1"/>
              <a:t>7</a:t>
            </a:fld>
            <a:endParaRPr lang="en-US" sz="1200"/>
          </a:p>
        </p:txBody>
      </p:sp>
    </p:spTree>
    <p:extLst>
      <p:ext uri="{BB962C8B-B14F-4D97-AF65-F5344CB8AC3E}">
        <p14:creationId xmlns:p14="http://schemas.microsoft.com/office/powerpoint/2010/main" val="2970159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721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722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E86A01B-B1A6-46A7-AC6C-4CD9B2CFC02F}" type="slidenum">
              <a:rPr lang="en-US" sz="1200"/>
              <a:pPr eaLnBrk="1" hangingPunct="1"/>
              <a:t>8</a:t>
            </a:fld>
            <a:endParaRPr lang="en-US" sz="1200"/>
          </a:p>
        </p:txBody>
      </p:sp>
    </p:spTree>
    <p:extLst>
      <p:ext uri="{BB962C8B-B14F-4D97-AF65-F5344CB8AC3E}">
        <p14:creationId xmlns:p14="http://schemas.microsoft.com/office/powerpoint/2010/main" val="240806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360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360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10AA454-F6E2-434F-B79D-9B9F85050D60}" type="slidenum">
              <a:rPr lang="en-US" sz="1200"/>
              <a:pPr eaLnBrk="1" hangingPunct="1"/>
              <a:t>9</a:t>
            </a:fld>
            <a:endParaRPr lang="en-US" sz="1200"/>
          </a:p>
        </p:txBody>
      </p:sp>
    </p:spTree>
    <p:extLst>
      <p:ext uri="{BB962C8B-B14F-4D97-AF65-F5344CB8AC3E}">
        <p14:creationId xmlns:p14="http://schemas.microsoft.com/office/powerpoint/2010/main" val="75732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D74F853-FC77-46C3-8971-3195FBC155A0}" type="slidenum">
              <a:rPr lang="en-US" altLang="en-US"/>
              <a:pPr>
                <a:defRPr/>
              </a:pPr>
              <a:t>‹#›</a:t>
            </a:fld>
            <a:endParaRPr lang="en-US" altLang="en-US"/>
          </a:p>
        </p:txBody>
      </p:sp>
    </p:spTree>
    <p:extLst>
      <p:ext uri="{BB962C8B-B14F-4D97-AF65-F5344CB8AC3E}">
        <p14:creationId xmlns:p14="http://schemas.microsoft.com/office/powerpoint/2010/main" val="29549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5470AAF-B723-4774-AA43-BD50A6CF64FC}" type="slidenum">
              <a:rPr lang="en-US" altLang="en-US"/>
              <a:pPr>
                <a:defRPr/>
              </a:pPr>
              <a:t>‹#›</a:t>
            </a:fld>
            <a:endParaRPr lang="en-US" altLang="en-US"/>
          </a:p>
        </p:txBody>
      </p:sp>
    </p:spTree>
    <p:extLst>
      <p:ext uri="{BB962C8B-B14F-4D97-AF65-F5344CB8AC3E}">
        <p14:creationId xmlns:p14="http://schemas.microsoft.com/office/powerpoint/2010/main" val="35833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DD6C070-B018-4A92-BC85-2E2C6274D73A}" type="slidenum">
              <a:rPr lang="en-US" altLang="en-US"/>
              <a:pPr>
                <a:defRPr/>
              </a:pPr>
              <a:t>‹#›</a:t>
            </a:fld>
            <a:endParaRPr lang="en-US" altLang="en-US"/>
          </a:p>
        </p:txBody>
      </p:sp>
    </p:spTree>
    <p:extLst>
      <p:ext uri="{BB962C8B-B14F-4D97-AF65-F5344CB8AC3E}">
        <p14:creationId xmlns:p14="http://schemas.microsoft.com/office/powerpoint/2010/main" val="1947631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94FF3844-9DF3-4CC8-92A6-3DC80CBCCBD1}" type="slidenum">
              <a:rPr lang="en-US" altLang="en-US"/>
              <a:pPr>
                <a:defRPr/>
              </a:pPr>
              <a:t>‹#›</a:t>
            </a:fld>
            <a:endParaRPr lang="en-US" altLang="en-US"/>
          </a:p>
        </p:txBody>
      </p:sp>
    </p:spTree>
    <p:extLst>
      <p:ext uri="{BB962C8B-B14F-4D97-AF65-F5344CB8AC3E}">
        <p14:creationId xmlns:p14="http://schemas.microsoft.com/office/powerpoint/2010/main" val="944551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2E5D1EA0-3594-44F9-826A-64CE93C00FBD}" type="slidenum">
              <a:rPr lang="en-US" altLang="en-US"/>
              <a:pPr>
                <a:defRPr/>
              </a:pPr>
              <a:t>‹#›</a:t>
            </a:fld>
            <a:endParaRPr lang="en-US" altLang="en-US"/>
          </a:p>
        </p:txBody>
      </p:sp>
    </p:spTree>
    <p:extLst>
      <p:ext uri="{BB962C8B-B14F-4D97-AF65-F5344CB8AC3E}">
        <p14:creationId xmlns:p14="http://schemas.microsoft.com/office/powerpoint/2010/main" val="2289684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7D3B46F-2FE8-4960-959A-A18FEA9D4270}" type="slidenum">
              <a:rPr lang="en-US" altLang="en-US"/>
              <a:pPr>
                <a:defRPr/>
              </a:pPr>
              <a:t>‹#›</a:t>
            </a:fld>
            <a:endParaRPr lang="en-US" altLang="en-US"/>
          </a:p>
        </p:txBody>
      </p:sp>
    </p:spTree>
    <p:extLst>
      <p:ext uri="{BB962C8B-B14F-4D97-AF65-F5344CB8AC3E}">
        <p14:creationId xmlns:p14="http://schemas.microsoft.com/office/powerpoint/2010/main" val="136867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2B0344E-D043-4E3F-82A5-3A0E43A43C59}" type="slidenum">
              <a:rPr lang="en-US" altLang="en-US"/>
              <a:pPr>
                <a:defRPr/>
              </a:pPr>
              <a:t>‹#›</a:t>
            </a:fld>
            <a:endParaRPr lang="en-US" altLang="en-US"/>
          </a:p>
        </p:txBody>
      </p:sp>
    </p:spTree>
    <p:extLst>
      <p:ext uri="{BB962C8B-B14F-4D97-AF65-F5344CB8AC3E}">
        <p14:creationId xmlns:p14="http://schemas.microsoft.com/office/powerpoint/2010/main" val="50675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359701E-50A4-4CA7-AEE1-6A439E6562C9}" type="slidenum">
              <a:rPr lang="en-US" altLang="en-US"/>
              <a:pPr>
                <a:defRPr/>
              </a:pPr>
              <a:t>‹#›</a:t>
            </a:fld>
            <a:endParaRPr lang="en-US" altLang="en-US"/>
          </a:p>
        </p:txBody>
      </p:sp>
    </p:spTree>
    <p:extLst>
      <p:ext uri="{BB962C8B-B14F-4D97-AF65-F5344CB8AC3E}">
        <p14:creationId xmlns:p14="http://schemas.microsoft.com/office/powerpoint/2010/main" val="30298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A7BE1F2-853F-4112-AA9B-A57C0F03EB3E}" type="slidenum">
              <a:rPr lang="en-US" altLang="en-US"/>
              <a:pPr>
                <a:defRPr/>
              </a:pPr>
              <a:t>‹#›</a:t>
            </a:fld>
            <a:endParaRPr lang="en-US" altLang="en-US"/>
          </a:p>
        </p:txBody>
      </p:sp>
    </p:spTree>
    <p:extLst>
      <p:ext uri="{BB962C8B-B14F-4D97-AF65-F5344CB8AC3E}">
        <p14:creationId xmlns:p14="http://schemas.microsoft.com/office/powerpoint/2010/main" val="311652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8356BE2-D8DD-478B-979A-4A51D3DB987C}" type="slidenum">
              <a:rPr lang="en-US" altLang="en-US"/>
              <a:pPr>
                <a:defRPr/>
              </a:pPr>
              <a:t>‹#›</a:t>
            </a:fld>
            <a:endParaRPr lang="en-US" altLang="en-US"/>
          </a:p>
        </p:txBody>
      </p:sp>
    </p:spTree>
    <p:extLst>
      <p:ext uri="{BB962C8B-B14F-4D97-AF65-F5344CB8AC3E}">
        <p14:creationId xmlns:p14="http://schemas.microsoft.com/office/powerpoint/2010/main" val="398290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F4D7581F-DD7D-462B-B727-D70EA5F50A4B}" type="slidenum">
              <a:rPr lang="en-US" altLang="en-US"/>
              <a:pPr>
                <a:defRPr/>
              </a:pPr>
              <a:t>‹#›</a:t>
            </a:fld>
            <a:endParaRPr lang="en-US" altLang="en-US"/>
          </a:p>
        </p:txBody>
      </p:sp>
    </p:spTree>
    <p:extLst>
      <p:ext uri="{BB962C8B-B14F-4D97-AF65-F5344CB8AC3E}">
        <p14:creationId xmlns:p14="http://schemas.microsoft.com/office/powerpoint/2010/main" val="83223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C3C32003-4946-45D5-9DC6-FC4B4CE03DCA}" type="slidenum">
              <a:rPr lang="en-US" altLang="en-US"/>
              <a:pPr>
                <a:defRPr/>
              </a:pPr>
              <a:t>‹#›</a:t>
            </a:fld>
            <a:endParaRPr lang="en-US" altLang="en-US"/>
          </a:p>
        </p:txBody>
      </p:sp>
    </p:spTree>
    <p:extLst>
      <p:ext uri="{BB962C8B-B14F-4D97-AF65-F5344CB8AC3E}">
        <p14:creationId xmlns:p14="http://schemas.microsoft.com/office/powerpoint/2010/main" val="405671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58BC07E3-ED92-4F75-B04F-727B8E11A2B4}" type="slidenum">
              <a:rPr lang="en-US" altLang="en-US"/>
              <a:pPr>
                <a:defRPr/>
              </a:pPr>
              <a:t>‹#›</a:t>
            </a:fld>
            <a:endParaRPr lang="en-US" altLang="en-US"/>
          </a:p>
        </p:txBody>
      </p:sp>
    </p:spTree>
    <p:extLst>
      <p:ext uri="{BB962C8B-B14F-4D97-AF65-F5344CB8AC3E}">
        <p14:creationId xmlns:p14="http://schemas.microsoft.com/office/powerpoint/2010/main" val="199311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8B6EC7D1-7FC0-4807-B791-7EF86E693835}" type="slidenum">
              <a:rPr lang="en-US" altLang="en-US"/>
              <a:pPr>
                <a:defRPr/>
              </a:pPr>
              <a:t>‹#›</a:t>
            </a:fld>
            <a:endParaRPr lang="en-US" altLang="en-US"/>
          </a:p>
        </p:txBody>
      </p:sp>
    </p:spTree>
    <p:extLst>
      <p:ext uri="{BB962C8B-B14F-4D97-AF65-F5344CB8AC3E}">
        <p14:creationId xmlns:p14="http://schemas.microsoft.com/office/powerpoint/2010/main" val="340921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AF266B6E-2971-417A-8B72-403AA6477E27}" type="slidenum">
              <a:rPr lang="en-US" altLang="en-US"/>
              <a:pPr>
                <a:defRPr/>
              </a:pPr>
              <a:t>‹#›</a:t>
            </a:fld>
            <a:endParaRPr lang="en-US" altLang="en-US"/>
          </a:p>
        </p:txBody>
      </p:sp>
    </p:spTree>
    <p:extLst>
      <p:ext uri="{BB962C8B-B14F-4D97-AF65-F5344CB8AC3E}">
        <p14:creationId xmlns:p14="http://schemas.microsoft.com/office/powerpoint/2010/main" val="187799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pitchFamily="48"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pitchFamily="48"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6AE5A382-B5EF-4171-89F1-10CFB38F114F}" type="slidenum">
              <a:rPr lang="en-US" altLang="en-US"/>
              <a:pPr>
                <a:defRPr/>
              </a:pPr>
              <a:t>‹#›</a:t>
            </a:fld>
            <a:endParaRPr lang="en-US" altLang="en-US"/>
          </a:p>
        </p:txBody>
      </p:sp>
      <p:sp>
        <p:nvSpPr>
          <p:cNvPr id="1029"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72400" y="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defRPr/>
            </a:pPr>
            <a:fld id="{9A6E42D6-01B9-4391-900C-1E67F0330B2D}" type="slidenum">
              <a:rPr lang="en-US" altLang="en-US" sz="5400" b="1" i="1" smtClean="0">
                <a:solidFill>
                  <a:srgbClr val="FF5008"/>
                </a:solidFill>
              </a:rPr>
              <a:pPr>
                <a:defRPr/>
              </a:pPr>
              <a:t>‹#›</a:t>
            </a:fld>
            <a:endParaRPr lang="en-US" altLang="en-US" sz="5400" b="1" i="1" smtClean="0">
              <a:solidFill>
                <a:srgbClr val="FF5008"/>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48" charset="0"/>
        </a:defRPr>
      </a:lvl2pPr>
      <a:lvl3pPr algn="ctr" rtl="0" eaLnBrk="0" fontAlgn="base" hangingPunct="0">
        <a:spcBef>
          <a:spcPct val="0"/>
        </a:spcBef>
        <a:spcAft>
          <a:spcPct val="0"/>
        </a:spcAft>
        <a:defRPr sz="4400">
          <a:solidFill>
            <a:schemeClr val="tx2"/>
          </a:solidFill>
          <a:latin typeface="Times New Roman" pitchFamily="48" charset="0"/>
        </a:defRPr>
      </a:lvl3pPr>
      <a:lvl4pPr algn="ctr" rtl="0" eaLnBrk="0" fontAlgn="base" hangingPunct="0">
        <a:spcBef>
          <a:spcPct val="0"/>
        </a:spcBef>
        <a:spcAft>
          <a:spcPct val="0"/>
        </a:spcAft>
        <a:defRPr sz="4400">
          <a:solidFill>
            <a:schemeClr val="tx2"/>
          </a:solidFill>
          <a:latin typeface="Times New Roman" pitchFamily="48" charset="0"/>
        </a:defRPr>
      </a:lvl4pPr>
      <a:lvl5pPr algn="ctr" rtl="0" eaLnBrk="0" fontAlgn="base" hangingPunct="0">
        <a:spcBef>
          <a:spcPct val="0"/>
        </a:spcBef>
        <a:spcAft>
          <a:spcPct val="0"/>
        </a:spcAft>
        <a:defRPr sz="4400">
          <a:solidFill>
            <a:schemeClr val="tx2"/>
          </a:solidFill>
          <a:latin typeface="Times New Roman" pitchFamily="48" charset="0"/>
        </a:defRPr>
      </a:lvl5pPr>
      <a:lvl6pPr marL="457200" algn="ctr" rtl="0" eaLnBrk="0" fontAlgn="base" hangingPunct="0">
        <a:spcBef>
          <a:spcPct val="0"/>
        </a:spcBef>
        <a:spcAft>
          <a:spcPct val="0"/>
        </a:spcAft>
        <a:defRPr sz="4400">
          <a:solidFill>
            <a:schemeClr val="tx2"/>
          </a:solidFill>
          <a:latin typeface="Times New Roman" pitchFamily="48" charset="0"/>
        </a:defRPr>
      </a:lvl6pPr>
      <a:lvl7pPr marL="914400" algn="ctr" rtl="0" eaLnBrk="0" fontAlgn="base" hangingPunct="0">
        <a:spcBef>
          <a:spcPct val="0"/>
        </a:spcBef>
        <a:spcAft>
          <a:spcPct val="0"/>
        </a:spcAft>
        <a:defRPr sz="4400">
          <a:solidFill>
            <a:schemeClr val="tx2"/>
          </a:solidFill>
          <a:latin typeface="Times New Roman" pitchFamily="48" charset="0"/>
        </a:defRPr>
      </a:lvl7pPr>
      <a:lvl8pPr marL="1371600" algn="ctr" rtl="0" eaLnBrk="0" fontAlgn="base" hangingPunct="0">
        <a:spcBef>
          <a:spcPct val="0"/>
        </a:spcBef>
        <a:spcAft>
          <a:spcPct val="0"/>
        </a:spcAft>
        <a:defRPr sz="4400">
          <a:solidFill>
            <a:schemeClr val="tx2"/>
          </a:solidFill>
          <a:latin typeface="Times New Roman" pitchFamily="48" charset="0"/>
        </a:defRPr>
      </a:lvl8pPr>
      <a:lvl9pPr marL="1828800" algn="ctr" rtl="0" eaLnBrk="0" fontAlgn="base" hangingPunct="0">
        <a:spcBef>
          <a:spcPct val="0"/>
        </a:spcBef>
        <a:spcAft>
          <a:spcPct val="0"/>
        </a:spcAft>
        <a:defRPr sz="4400">
          <a:solidFill>
            <a:schemeClr val="tx2"/>
          </a:solidFill>
          <a:latin typeface="Times New Roman" pitchFamily="4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3.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r>
              <a:rPr lang="en-US" altLang="en-US" sz="4000" dirty="0" smtClean="0"/>
              <a:t>Quizzes, Exam #2</a:t>
            </a:r>
          </a:p>
        </p:txBody>
      </p:sp>
      <p:sp>
        <p:nvSpPr>
          <p:cNvPr id="4099" name="Rectangle 3"/>
          <p:cNvSpPr>
            <a:spLocks noGrp="1" noChangeArrowheads="1"/>
          </p:cNvSpPr>
          <p:nvPr>
            <p:ph type="body" sz="half" idx="1"/>
          </p:nvPr>
        </p:nvSpPr>
        <p:spPr>
          <a:xfrm>
            <a:off x="685800" y="1905000"/>
            <a:ext cx="8077200" cy="4114800"/>
          </a:xfrm>
          <a:noFill/>
        </p:spPr>
        <p:txBody>
          <a:bodyPr/>
          <a:lstStyle/>
          <a:p>
            <a:pPr marL="0" indent="0" algn="ctr">
              <a:buNone/>
            </a:pPr>
            <a:r>
              <a:rPr lang="en-US" altLang="en-US" sz="2800" dirty="0" smtClean="0"/>
              <a:t>INTERNATIONAL ECONOMICS, ECO 486</a:t>
            </a:r>
          </a:p>
          <a:p>
            <a:pPr marL="514350" indent="-514350" algn="ctr">
              <a:buFont typeface="+mj-lt"/>
              <a:buAutoNum type="arabicPeriod"/>
            </a:pPr>
            <a:r>
              <a:rPr lang="en-US" altLang="en-US" sz="2800" dirty="0" smtClean="0"/>
              <a:t>General Equilibrium</a:t>
            </a:r>
          </a:p>
          <a:p>
            <a:pPr marL="514350" indent="-514350" algn="ctr">
              <a:buFont typeface="+mj-lt"/>
              <a:buAutoNum type="arabicPeriod"/>
            </a:pPr>
            <a:r>
              <a:rPr lang="en-US" altLang="en-US" sz="2800" dirty="0" smtClean="0"/>
              <a:t>Tariff – small country</a:t>
            </a:r>
          </a:p>
          <a:p>
            <a:pPr marL="514350" indent="-514350" algn="ctr">
              <a:buFont typeface="+mj-lt"/>
              <a:buAutoNum type="arabicPeriod"/>
            </a:pPr>
            <a:r>
              <a:rPr lang="en-US" altLang="en-US" sz="2800" dirty="0" smtClean="0"/>
              <a:t>Quota – tariff equivalent</a:t>
            </a:r>
          </a:p>
          <a:p>
            <a:pPr marL="514350" indent="-514350" algn="ctr">
              <a:buFont typeface="+mj-lt"/>
              <a:buAutoNum type="arabicPeriod"/>
            </a:pPr>
            <a:r>
              <a:rPr lang="en-US" altLang="en-US" sz="2800" dirty="0" smtClean="0"/>
              <a:t>Dumping</a:t>
            </a:r>
          </a:p>
          <a:p>
            <a:pPr marL="514350" indent="-514350" algn="ctr">
              <a:buFont typeface="+mj-lt"/>
              <a:buAutoNum type="arabicPeriod"/>
            </a:pPr>
            <a:r>
              <a:rPr lang="en-US" altLang="en-US" sz="2800" dirty="0" smtClean="0"/>
              <a:t>Production Subsidy</a:t>
            </a:r>
          </a:p>
          <a:p>
            <a:pPr marL="514350" indent="-514350" algn="ctr">
              <a:buFont typeface="+mj-lt"/>
              <a:buAutoNum type="arabicPeriod"/>
            </a:pPr>
            <a:r>
              <a:rPr lang="en-US" altLang="en-US" sz="2800" dirty="0" smtClean="0"/>
              <a:t>Preferential Trade Agreement</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1026"/>
          <p:cNvSpPr>
            <a:spLocks noChangeShapeType="1"/>
          </p:cNvSpPr>
          <p:nvPr/>
        </p:nvSpPr>
        <p:spPr bwMode="auto">
          <a:xfrm flipV="1">
            <a:off x="6553200" y="1600200"/>
            <a:ext cx="1905000" cy="3733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5" name="Line 1027"/>
          <p:cNvSpPr>
            <a:spLocks noChangeShapeType="1"/>
          </p:cNvSpPr>
          <p:nvPr/>
        </p:nvSpPr>
        <p:spPr bwMode="auto">
          <a:xfrm flipV="1">
            <a:off x="762000" y="3657600"/>
            <a:ext cx="30480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6" name="Line 1028"/>
          <p:cNvSpPr>
            <a:spLocks noChangeShapeType="1"/>
          </p:cNvSpPr>
          <p:nvPr/>
        </p:nvSpPr>
        <p:spPr bwMode="auto">
          <a:xfrm flipV="1">
            <a:off x="2590800" y="37338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7" name="Line 1029"/>
          <p:cNvSpPr>
            <a:spLocks noChangeShapeType="1"/>
          </p:cNvSpPr>
          <p:nvPr/>
        </p:nvSpPr>
        <p:spPr bwMode="auto">
          <a:xfrm flipV="1">
            <a:off x="762000" y="1371600"/>
            <a:ext cx="1905000" cy="3733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8" name="Rectangle 1030"/>
          <p:cNvSpPr>
            <a:spLocks noGrp="1" noChangeArrowheads="1"/>
          </p:cNvSpPr>
          <p:nvPr>
            <p:ph type="title"/>
          </p:nvPr>
        </p:nvSpPr>
        <p:spPr>
          <a:xfrm>
            <a:off x="685800" y="0"/>
            <a:ext cx="7772400" cy="1371600"/>
          </a:xfrm>
          <a:noFill/>
        </p:spPr>
        <p:txBody>
          <a:bodyPr lIns="90488" tIns="44450" rIns="90488" bIns="44450"/>
          <a:lstStyle/>
          <a:p>
            <a:r>
              <a:rPr lang="en-US" smtClean="0"/>
              <a:t>Equilibrium with a Tariff </a:t>
            </a:r>
            <a:br>
              <a:rPr lang="en-US" smtClean="0"/>
            </a:br>
            <a:r>
              <a:rPr lang="en-US" sz="3600" smtClean="0"/>
              <a:t>Large Country</a:t>
            </a:r>
            <a:endParaRPr lang="en-US" smtClean="0"/>
          </a:p>
        </p:txBody>
      </p:sp>
      <p:grpSp>
        <p:nvGrpSpPr>
          <p:cNvPr id="54279" name="Group 1031"/>
          <p:cNvGrpSpPr>
            <a:grpSpLocks/>
          </p:cNvGrpSpPr>
          <p:nvPr/>
        </p:nvGrpSpPr>
        <p:grpSpPr bwMode="auto">
          <a:xfrm>
            <a:off x="762000" y="1371600"/>
            <a:ext cx="3429000" cy="4291013"/>
            <a:chOff x="480" y="864"/>
            <a:chExt cx="2160" cy="2703"/>
          </a:xfrm>
        </p:grpSpPr>
        <p:sp>
          <p:nvSpPr>
            <p:cNvPr id="54323" name="Line 1032"/>
            <p:cNvSpPr>
              <a:spLocks noChangeShapeType="1"/>
            </p:cNvSpPr>
            <p:nvPr/>
          </p:nvSpPr>
          <p:spPr bwMode="auto">
            <a:xfrm>
              <a:off x="480" y="864"/>
              <a:ext cx="0" cy="270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24" name="Line 1033"/>
            <p:cNvSpPr>
              <a:spLocks noChangeShapeType="1"/>
            </p:cNvSpPr>
            <p:nvPr/>
          </p:nvSpPr>
          <p:spPr bwMode="auto">
            <a:xfrm>
              <a:off x="480" y="3552"/>
              <a:ext cx="216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4280" name="Rectangle 1034"/>
          <p:cNvSpPr>
            <a:spLocks noChangeArrowheads="1"/>
          </p:cNvSpPr>
          <p:nvPr/>
        </p:nvSpPr>
        <p:spPr bwMode="auto">
          <a:xfrm>
            <a:off x="5016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4281" name="Line 1035"/>
          <p:cNvSpPr>
            <a:spLocks noChangeShapeType="1"/>
          </p:cNvSpPr>
          <p:nvPr/>
        </p:nvSpPr>
        <p:spPr bwMode="auto">
          <a:xfrm>
            <a:off x="762000" y="2971800"/>
            <a:ext cx="10668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2" name="Line 1036"/>
          <p:cNvSpPr>
            <a:spLocks noChangeShapeType="1"/>
          </p:cNvSpPr>
          <p:nvPr/>
        </p:nvSpPr>
        <p:spPr bwMode="auto">
          <a:xfrm flipV="1">
            <a:off x="1524000" y="3657600"/>
            <a:ext cx="0" cy="1981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3" name="Line 1037"/>
          <p:cNvSpPr>
            <a:spLocks noChangeShapeType="1"/>
          </p:cNvSpPr>
          <p:nvPr/>
        </p:nvSpPr>
        <p:spPr bwMode="auto">
          <a:xfrm>
            <a:off x="762000" y="1828800"/>
            <a:ext cx="3124200" cy="3124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4" name="Rectangle 1038"/>
          <p:cNvSpPr>
            <a:spLocks noChangeArrowheads="1"/>
          </p:cNvSpPr>
          <p:nvPr/>
        </p:nvSpPr>
        <p:spPr bwMode="auto">
          <a:xfrm>
            <a:off x="2667000" y="48768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demand for L</a:t>
            </a:r>
          </a:p>
        </p:txBody>
      </p:sp>
      <p:sp>
        <p:nvSpPr>
          <p:cNvPr id="54285" name="Rectangle 1039"/>
          <p:cNvSpPr>
            <a:spLocks noChangeArrowheads="1"/>
          </p:cNvSpPr>
          <p:nvPr/>
        </p:nvSpPr>
        <p:spPr bwMode="auto">
          <a:xfrm>
            <a:off x="2514600" y="1600200"/>
            <a:ext cx="1257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Supply</a:t>
            </a:r>
          </a:p>
          <a:p>
            <a:r>
              <a:rPr lang="en-US" sz="1800" b="1"/>
              <a:t>of L</a:t>
            </a:r>
          </a:p>
        </p:txBody>
      </p:sp>
      <p:sp>
        <p:nvSpPr>
          <p:cNvPr id="54286" name="Rectangle 1040"/>
          <p:cNvSpPr>
            <a:spLocks noChangeArrowheads="1"/>
          </p:cNvSpPr>
          <p:nvPr/>
        </p:nvSpPr>
        <p:spPr bwMode="auto">
          <a:xfrm>
            <a:off x="3429000" y="6078538"/>
            <a:ext cx="3302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(lb. of Lobster per year)</a:t>
            </a:r>
          </a:p>
        </p:txBody>
      </p:sp>
      <p:sp>
        <p:nvSpPr>
          <p:cNvPr id="54287" name="Rectangle 1041"/>
          <p:cNvSpPr>
            <a:spLocks noChangeArrowheads="1"/>
          </p:cNvSpPr>
          <p:nvPr/>
        </p:nvSpPr>
        <p:spPr bwMode="auto">
          <a:xfrm rot="-5400000">
            <a:off x="-329407" y="1586707"/>
            <a:ext cx="16621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lb.)</a:t>
            </a:r>
          </a:p>
        </p:txBody>
      </p:sp>
      <p:sp>
        <p:nvSpPr>
          <p:cNvPr id="54288" name="Rectangle 1042"/>
          <p:cNvSpPr>
            <a:spLocks noChangeArrowheads="1"/>
          </p:cNvSpPr>
          <p:nvPr/>
        </p:nvSpPr>
        <p:spPr bwMode="auto">
          <a:xfrm>
            <a:off x="228600" y="35814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r>
              <a:rPr lang="en-US" sz="1800" baseline="-25000"/>
              <a:t>FT</a:t>
            </a:r>
            <a:endParaRPr lang="en-US" sz="2400"/>
          </a:p>
        </p:txBody>
      </p:sp>
      <p:sp>
        <p:nvSpPr>
          <p:cNvPr id="54289" name="Rectangle 1043"/>
          <p:cNvSpPr>
            <a:spLocks noChangeArrowheads="1"/>
          </p:cNvSpPr>
          <p:nvPr/>
        </p:nvSpPr>
        <p:spPr bwMode="auto">
          <a:xfrm>
            <a:off x="12192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1</a:t>
            </a:r>
            <a:endParaRPr lang="en-US" sz="2400"/>
          </a:p>
        </p:txBody>
      </p:sp>
      <p:sp>
        <p:nvSpPr>
          <p:cNvPr id="54290" name="Rectangle 1044"/>
          <p:cNvSpPr>
            <a:spLocks noChangeArrowheads="1"/>
          </p:cNvSpPr>
          <p:nvPr/>
        </p:nvSpPr>
        <p:spPr bwMode="auto">
          <a:xfrm>
            <a:off x="24384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2</a:t>
            </a:r>
            <a:endParaRPr lang="en-US" sz="2400"/>
          </a:p>
        </p:txBody>
      </p:sp>
      <p:grpSp>
        <p:nvGrpSpPr>
          <p:cNvPr id="54291" name="Group 1045"/>
          <p:cNvGrpSpPr>
            <a:grpSpLocks/>
          </p:cNvGrpSpPr>
          <p:nvPr/>
        </p:nvGrpSpPr>
        <p:grpSpPr bwMode="auto">
          <a:xfrm>
            <a:off x="4572000" y="1371600"/>
            <a:ext cx="3429000" cy="4291013"/>
            <a:chOff x="480" y="864"/>
            <a:chExt cx="2160" cy="2703"/>
          </a:xfrm>
        </p:grpSpPr>
        <p:sp>
          <p:nvSpPr>
            <p:cNvPr id="54321" name="Line 1046"/>
            <p:cNvSpPr>
              <a:spLocks noChangeShapeType="1"/>
            </p:cNvSpPr>
            <p:nvPr/>
          </p:nvSpPr>
          <p:spPr bwMode="auto">
            <a:xfrm>
              <a:off x="480" y="864"/>
              <a:ext cx="0" cy="270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22" name="Line 1047"/>
            <p:cNvSpPr>
              <a:spLocks noChangeShapeType="1"/>
            </p:cNvSpPr>
            <p:nvPr/>
          </p:nvSpPr>
          <p:spPr bwMode="auto">
            <a:xfrm>
              <a:off x="480" y="3552"/>
              <a:ext cx="216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4292" name="Line 1048"/>
          <p:cNvSpPr>
            <a:spLocks noChangeShapeType="1"/>
          </p:cNvSpPr>
          <p:nvPr/>
        </p:nvSpPr>
        <p:spPr bwMode="auto">
          <a:xfrm flipV="1">
            <a:off x="4572000" y="3657600"/>
            <a:ext cx="3352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3" name="Line 1049"/>
          <p:cNvSpPr>
            <a:spLocks noChangeShapeType="1"/>
          </p:cNvSpPr>
          <p:nvPr/>
        </p:nvSpPr>
        <p:spPr bwMode="auto">
          <a:xfrm>
            <a:off x="4572000" y="1905000"/>
            <a:ext cx="3124200" cy="3124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4" name="Line 1050"/>
          <p:cNvSpPr>
            <a:spLocks noChangeShapeType="1"/>
          </p:cNvSpPr>
          <p:nvPr/>
        </p:nvSpPr>
        <p:spPr bwMode="auto">
          <a:xfrm>
            <a:off x="1524000" y="5562600"/>
            <a:ext cx="9906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5" name="Line 1051"/>
          <p:cNvSpPr>
            <a:spLocks noChangeShapeType="1"/>
          </p:cNvSpPr>
          <p:nvPr/>
        </p:nvSpPr>
        <p:spPr bwMode="auto">
          <a:xfrm flipV="1">
            <a:off x="6324600" y="37338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6" name="Line 1052"/>
          <p:cNvSpPr>
            <a:spLocks noChangeShapeType="1"/>
          </p:cNvSpPr>
          <p:nvPr/>
        </p:nvSpPr>
        <p:spPr bwMode="auto">
          <a:xfrm flipV="1">
            <a:off x="7391400" y="37338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7" name="Line 1053"/>
          <p:cNvSpPr>
            <a:spLocks noChangeShapeType="1"/>
          </p:cNvSpPr>
          <p:nvPr/>
        </p:nvSpPr>
        <p:spPr bwMode="auto">
          <a:xfrm>
            <a:off x="6324600" y="5562600"/>
            <a:ext cx="9906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8" name="Rectangle 1054"/>
          <p:cNvSpPr>
            <a:spLocks noChangeArrowheads="1"/>
          </p:cNvSpPr>
          <p:nvPr/>
        </p:nvSpPr>
        <p:spPr bwMode="auto">
          <a:xfrm>
            <a:off x="4038600" y="35814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r>
              <a:rPr lang="en-US" sz="1800" baseline="-25000"/>
              <a:t>FT</a:t>
            </a:r>
            <a:endParaRPr lang="en-US" sz="2400"/>
          </a:p>
        </p:txBody>
      </p:sp>
      <p:sp>
        <p:nvSpPr>
          <p:cNvPr id="54299" name="Rectangle 1055"/>
          <p:cNvSpPr>
            <a:spLocks noChangeArrowheads="1"/>
          </p:cNvSpPr>
          <p:nvPr/>
        </p:nvSpPr>
        <p:spPr bwMode="auto">
          <a:xfrm>
            <a:off x="7467600" y="49530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demand for L</a:t>
            </a:r>
          </a:p>
        </p:txBody>
      </p:sp>
      <p:sp>
        <p:nvSpPr>
          <p:cNvPr id="54300" name="Rectangle 1056"/>
          <p:cNvSpPr>
            <a:spLocks noChangeArrowheads="1"/>
          </p:cNvSpPr>
          <p:nvPr/>
        </p:nvSpPr>
        <p:spPr bwMode="auto">
          <a:xfrm>
            <a:off x="7010400" y="1752600"/>
            <a:ext cx="124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Supply</a:t>
            </a:r>
          </a:p>
          <a:p>
            <a:r>
              <a:rPr lang="en-US" sz="1800" b="1"/>
              <a:t>of L</a:t>
            </a:r>
          </a:p>
        </p:txBody>
      </p:sp>
      <p:sp>
        <p:nvSpPr>
          <p:cNvPr id="54301" name="Rectangle 1057"/>
          <p:cNvSpPr>
            <a:spLocks noChangeArrowheads="1"/>
          </p:cNvSpPr>
          <p:nvPr/>
        </p:nvSpPr>
        <p:spPr bwMode="auto">
          <a:xfrm>
            <a:off x="43116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4302" name="Line 1058"/>
          <p:cNvSpPr>
            <a:spLocks noChangeShapeType="1"/>
          </p:cNvSpPr>
          <p:nvPr/>
        </p:nvSpPr>
        <p:spPr bwMode="auto">
          <a:xfrm rot="-5400000">
            <a:off x="457994" y="3656806"/>
            <a:ext cx="762000" cy="1588"/>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3" name="Line 1059"/>
          <p:cNvSpPr>
            <a:spLocks noChangeShapeType="1"/>
          </p:cNvSpPr>
          <p:nvPr/>
        </p:nvSpPr>
        <p:spPr bwMode="auto">
          <a:xfrm flipV="1">
            <a:off x="762000" y="3276600"/>
            <a:ext cx="1447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4" name="Line 1060"/>
          <p:cNvSpPr>
            <a:spLocks noChangeShapeType="1"/>
          </p:cNvSpPr>
          <p:nvPr/>
        </p:nvSpPr>
        <p:spPr bwMode="auto">
          <a:xfrm flipV="1">
            <a:off x="762000" y="4038600"/>
            <a:ext cx="6477000" cy="0"/>
          </a:xfrm>
          <a:prstGeom prst="line">
            <a:avLst/>
          </a:prstGeom>
          <a:noFill/>
          <a:ln w="50800">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5" name="Line 1061"/>
          <p:cNvSpPr>
            <a:spLocks noChangeShapeType="1"/>
          </p:cNvSpPr>
          <p:nvPr/>
        </p:nvSpPr>
        <p:spPr bwMode="auto">
          <a:xfrm>
            <a:off x="6705600" y="39624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6" name="Line 1062"/>
          <p:cNvSpPr>
            <a:spLocks noChangeShapeType="1"/>
          </p:cNvSpPr>
          <p:nvPr/>
        </p:nvSpPr>
        <p:spPr bwMode="auto">
          <a:xfrm>
            <a:off x="1752600" y="33528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7" name="Line 1063"/>
          <p:cNvSpPr>
            <a:spLocks noChangeShapeType="1"/>
          </p:cNvSpPr>
          <p:nvPr/>
        </p:nvSpPr>
        <p:spPr bwMode="auto">
          <a:xfrm flipV="1">
            <a:off x="1676400" y="32766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8" name="Line 1064"/>
          <p:cNvSpPr>
            <a:spLocks noChangeShapeType="1"/>
          </p:cNvSpPr>
          <p:nvPr/>
        </p:nvSpPr>
        <p:spPr bwMode="auto">
          <a:xfrm flipV="1">
            <a:off x="2209800" y="32766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9" name="Line 1065"/>
          <p:cNvSpPr>
            <a:spLocks noChangeShapeType="1"/>
          </p:cNvSpPr>
          <p:nvPr/>
        </p:nvSpPr>
        <p:spPr bwMode="auto">
          <a:xfrm flipV="1">
            <a:off x="7239000" y="3962400"/>
            <a:ext cx="0" cy="1600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0" name="Rectangle 1066"/>
          <p:cNvSpPr>
            <a:spLocks noChangeArrowheads="1"/>
          </p:cNvSpPr>
          <p:nvPr/>
        </p:nvSpPr>
        <p:spPr bwMode="auto">
          <a:xfrm>
            <a:off x="4114800" y="38862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4311" name="Rectangle 1067"/>
          <p:cNvSpPr>
            <a:spLocks noChangeArrowheads="1"/>
          </p:cNvSpPr>
          <p:nvPr/>
        </p:nvSpPr>
        <p:spPr bwMode="auto">
          <a:xfrm>
            <a:off x="304800" y="39624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4312" name="Rectangle 1068"/>
          <p:cNvSpPr>
            <a:spLocks noChangeArrowheads="1"/>
          </p:cNvSpPr>
          <p:nvPr/>
        </p:nvSpPr>
        <p:spPr bwMode="auto">
          <a:xfrm>
            <a:off x="228600" y="31242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4313" name="Line 1069"/>
          <p:cNvSpPr>
            <a:spLocks noChangeShapeType="1"/>
          </p:cNvSpPr>
          <p:nvPr/>
        </p:nvSpPr>
        <p:spPr bwMode="auto">
          <a:xfrm flipV="1">
            <a:off x="6705600" y="4038600"/>
            <a:ext cx="0" cy="1600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4" name="Rectangle 1070"/>
          <p:cNvSpPr>
            <a:spLocks noChangeArrowheads="1"/>
          </p:cNvSpPr>
          <p:nvPr/>
        </p:nvSpPr>
        <p:spPr bwMode="auto">
          <a:xfrm>
            <a:off x="6172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1</a:t>
            </a:r>
            <a:r>
              <a:rPr lang="en-US" sz="1800"/>
              <a:t>’</a:t>
            </a:r>
            <a:endParaRPr lang="en-US" sz="2400"/>
          </a:p>
        </p:txBody>
      </p:sp>
      <p:sp>
        <p:nvSpPr>
          <p:cNvPr id="54315" name="Rectangle 1071"/>
          <p:cNvSpPr>
            <a:spLocks noChangeArrowheads="1"/>
          </p:cNvSpPr>
          <p:nvPr/>
        </p:nvSpPr>
        <p:spPr bwMode="auto">
          <a:xfrm>
            <a:off x="15240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3</a:t>
            </a:r>
            <a:endParaRPr lang="en-US" sz="2400"/>
          </a:p>
        </p:txBody>
      </p:sp>
      <p:sp>
        <p:nvSpPr>
          <p:cNvPr id="54316" name="Rectangle 1072"/>
          <p:cNvSpPr>
            <a:spLocks noChangeArrowheads="1"/>
          </p:cNvSpPr>
          <p:nvPr/>
        </p:nvSpPr>
        <p:spPr bwMode="auto">
          <a:xfrm>
            <a:off x="20574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4</a:t>
            </a:r>
            <a:endParaRPr lang="en-US" sz="2400"/>
          </a:p>
        </p:txBody>
      </p:sp>
      <p:sp>
        <p:nvSpPr>
          <p:cNvPr id="54317" name="Rectangle 1073"/>
          <p:cNvSpPr>
            <a:spLocks noChangeArrowheads="1"/>
          </p:cNvSpPr>
          <p:nvPr/>
        </p:nvSpPr>
        <p:spPr bwMode="auto">
          <a:xfrm>
            <a:off x="7315200" y="5656263"/>
            <a:ext cx="6096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2</a:t>
            </a:r>
            <a:r>
              <a:rPr lang="en-US" sz="1800"/>
              <a:t>’</a:t>
            </a:r>
            <a:endParaRPr lang="en-US" sz="2400"/>
          </a:p>
        </p:txBody>
      </p:sp>
      <p:sp>
        <p:nvSpPr>
          <p:cNvPr id="54318" name="Rectangle 1074"/>
          <p:cNvSpPr>
            <a:spLocks noChangeArrowheads="1"/>
          </p:cNvSpPr>
          <p:nvPr/>
        </p:nvSpPr>
        <p:spPr bwMode="auto">
          <a:xfrm>
            <a:off x="6553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3</a:t>
            </a:r>
            <a:r>
              <a:rPr lang="en-US" sz="1800"/>
              <a:t>’</a:t>
            </a:r>
            <a:endParaRPr lang="en-US" sz="2400"/>
          </a:p>
        </p:txBody>
      </p:sp>
      <p:sp>
        <p:nvSpPr>
          <p:cNvPr id="54319" name="Rectangle 1075"/>
          <p:cNvSpPr>
            <a:spLocks noChangeArrowheads="1"/>
          </p:cNvSpPr>
          <p:nvPr/>
        </p:nvSpPr>
        <p:spPr bwMode="auto">
          <a:xfrm>
            <a:off x="6934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4</a:t>
            </a:r>
            <a:r>
              <a:rPr lang="en-US" sz="1800"/>
              <a:t>’</a:t>
            </a:r>
            <a:endParaRPr lang="en-US" sz="2400"/>
          </a:p>
        </p:txBody>
      </p:sp>
      <p:sp>
        <p:nvSpPr>
          <p:cNvPr id="54320" name="Line 1076"/>
          <p:cNvSpPr>
            <a:spLocks noChangeShapeType="1"/>
          </p:cNvSpPr>
          <p:nvPr/>
        </p:nvSpPr>
        <p:spPr bwMode="auto">
          <a:xfrm rot="5328762">
            <a:off x="5105401" y="3810000"/>
            <a:ext cx="303212" cy="1587"/>
          </a:xfrm>
          <a:prstGeom prst="line">
            <a:avLst/>
          </a:prstGeom>
          <a:noFill/>
          <a:ln w="12700">
            <a:solidFill>
              <a:srgbClr val="000000"/>
            </a:solidFill>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3602094"/>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flipV="1">
            <a:off x="6553200" y="1600200"/>
            <a:ext cx="1905000" cy="3733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299" name="Line 3"/>
          <p:cNvSpPr>
            <a:spLocks noChangeShapeType="1"/>
          </p:cNvSpPr>
          <p:nvPr/>
        </p:nvSpPr>
        <p:spPr bwMode="auto">
          <a:xfrm flipV="1">
            <a:off x="762000" y="3657600"/>
            <a:ext cx="30480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0" name="Line 4"/>
          <p:cNvSpPr>
            <a:spLocks noChangeShapeType="1"/>
          </p:cNvSpPr>
          <p:nvPr/>
        </p:nvSpPr>
        <p:spPr bwMode="auto">
          <a:xfrm flipV="1">
            <a:off x="2590800" y="37338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1" name="Line 5"/>
          <p:cNvSpPr>
            <a:spLocks noChangeShapeType="1"/>
          </p:cNvSpPr>
          <p:nvPr/>
        </p:nvSpPr>
        <p:spPr bwMode="auto">
          <a:xfrm flipV="1">
            <a:off x="762000" y="1371600"/>
            <a:ext cx="1905000" cy="3733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2" name="Rectangle 6"/>
          <p:cNvSpPr>
            <a:spLocks noGrp="1" noChangeArrowheads="1"/>
          </p:cNvSpPr>
          <p:nvPr>
            <p:ph type="title"/>
          </p:nvPr>
        </p:nvSpPr>
        <p:spPr>
          <a:xfrm>
            <a:off x="685800" y="0"/>
            <a:ext cx="7772400" cy="1371600"/>
          </a:xfrm>
          <a:noFill/>
        </p:spPr>
        <p:txBody>
          <a:bodyPr lIns="90488" tIns="44450" rIns="90488" bIns="44450"/>
          <a:lstStyle/>
          <a:p>
            <a:r>
              <a:rPr lang="en-US" smtClean="0"/>
              <a:t>Equilibrium with a Tariff </a:t>
            </a:r>
            <a:br>
              <a:rPr lang="en-US" smtClean="0"/>
            </a:br>
            <a:r>
              <a:rPr lang="en-US" sz="3600" smtClean="0"/>
              <a:t>Large Country</a:t>
            </a:r>
            <a:endParaRPr lang="en-US" smtClean="0"/>
          </a:p>
        </p:txBody>
      </p:sp>
      <p:grpSp>
        <p:nvGrpSpPr>
          <p:cNvPr id="55303" name="Group 7"/>
          <p:cNvGrpSpPr>
            <a:grpSpLocks/>
          </p:cNvGrpSpPr>
          <p:nvPr/>
        </p:nvGrpSpPr>
        <p:grpSpPr bwMode="auto">
          <a:xfrm>
            <a:off x="762000" y="1371600"/>
            <a:ext cx="3429000" cy="4291013"/>
            <a:chOff x="480" y="864"/>
            <a:chExt cx="2160" cy="2703"/>
          </a:xfrm>
        </p:grpSpPr>
        <p:sp>
          <p:nvSpPr>
            <p:cNvPr id="55358" name="Line 8"/>
            <p:cNvSpPr>
              <a:spLocks noChangeShapeType="1"/>
            </p:cNvSpPr>
            <p:nvPr/>
          </p:nvSpPr>
          <p:spPr bwMode="auto">
            <a:xfrm>
              <a:off x="480" y="864"/>
              <a:ext cx="0" cy="270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59" name="Line 9"/>
            <p:cNvSpPr>
              <a:spLocks noChangeShapeType="1"/>
            </p:cNvSpPr>
            <p:nvPr/>
          </p:nvSpPr>
          <p:spPr bwMode="auto">
            <a:xfrm>
              <a:off x="480" y="3552"/>
              <a:ext cx="216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5304" name="Rectangle 10"/>
          <p:cNvSpPr>
            <a:spLocks noChangeArrowheads="1"/>
          </p:cNvSpPr>
          <p:nvPr/>
        </p:nvSpPr>
        <p:spPr bwMode="auto">
          <a:xfrm>
            <a:off x="5016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5305" name="Line 11"/>
          <p:cNvSpPr>
            <a:spLocks noChangeShapeType="1"/>
          </p:cNvSpPr>
          <p:nvPr/>
        </p:nvSpPr>
        <p:spPr bwMode="auto">
          <a:xfrm>
            <a:off x="762000" y="2971800"/>
            <a:ext cx="10668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6" name="Line 12"/>
          <p:cNvSpPr>
            <a:spLocks noChangeShapeType="1"/>
          </p:cNvSpPr>
          <p:nvPr/>
        </p:nvSpPr>
        <p:spPr bwMode="auto">
          <a:xfrm flipV="1">
            <a:off x="1524000" y="3657600"/>
            <a:ext cx="0" cy="1981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7" name="Line 13"/>
          <p:cNvSpPr>
            <a:spLocks noChangeShapeType="1"/>
          </p:cNvSpPr>
          <p:nvPr/>
        </p:nvSpPr>
        <p:spPr bwMode="auto">
          <a:xfrm>
            <a:off x="762000" y="1828800"/>
            <a:ext cx="3124200" cy="3124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8" name="Rectangle 16"/>
          <p:cNvSpPr>
            <a:spLocks noChangeArrowheads="1"/>
          </p:cNvSpPr>
          <p:nvPr/>
        </p:nvSpPr>
        <p:spPr bwMode="auto">
          <a:xfrm>
            <a:off x="2667000" y="48768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demand for L</a:t>
            </a:r>
          </a:p>
        </p:txBody>
      </p:sp>
      <p:sp>
        <p:nvSpPr>
          <p:cNvPr id="55309" name="Rectangle 17"/>
          <p:cNvSpPr>
            <a:spLocks noChangeArrowheads="1"/>
          </p:cNvSpPr>
          <p:nvPr/>
        </p:nvSpPr>
        <p:spPr bwMode="auto">
          <a:xfrm>
            <a:off x="2514600" y="1600200"/>
            <a:ext cx="1257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Supply</a:t>
            </a:r>
          </a:p>
          <a:p>
            <a:r>
              <a:rPr lang="en-US" sz="1800" b="1"/>
              <a:t>of L</a:t>
            </a:r>
          </a:p>
        </p:txBody>
      </p:sp>
      <p:sp>
        <p:nvSpPr>
          <p:cNvPr id="55310" name="Rectangle 18"/>
          <p:cNvSpPr>
            <a:spLocks noChangeArrowheads="1"/>
          </p:cNvSpPr>
          <p:nvPr/>
        </p:nvSpPr>
        <p:spPr bwMode="auto">
          <a:xfrm>
            <a:off x="3429000" y="6078538"/>
            <a:ext cx="3302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(lb. of Lobster per year)</a:t>
            </a:r>
          </a:p>
        </p:txBody>
      </p:sp>
      <p:sp>
        <p:nvSpPr>
          <p:cNvPr id="55311" name="Rectangle 19"/>
          <p:cNvSpPr>
            <a:spLocks noChangeArrowheads="1"/>
          </p:cNvSpPr>
          <p:nvPr/>
        </p:nvSpPr>
        <p:spPr bwMode="auto">
          <a:xfrm rot="-5400000">
            <a:off x="-329407" y="1586707"/>
            <a:ext cx="16621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lb.)</a:t>
            </a:r>
          </a:p>
        </p:txBody>
      </p:sp>
      <p:sp>
        <p:nvSpPr>
          <p:cNvPr id="55312" name="Rectangle 22"/>
          <p:cNvSpPr>
            <a:spLocks noChangeArrowheads="1"/>
          </p:cNvSpPr>
          <p:nvPr/>
        </p:nvSpPr>
        <p:spPr bwMode="auto">
          <a:xfrm>
            <a:off x="228600" y="35814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r>
              <a:rPr lang="en-US" sz="1800" baseline="-25000"/>
              <a:t>FT</a:t>
            </a:r>
            <a:endParaRPr lang="en-US" sz="2400"/>
          </a:p>
        </p:txBody>
      </p:sp>
      <p:sp>
        <p:nvSpPr>
          <p:cNvPr id="55313" name="Rectangle 23"/>
          <p:cNvSpPr>
            <a:spLocks noChangeArrowheads="1"/>
          </p:cNvSpPr>
          <p:nvPr/>
        </p:nvSpPr>
        <p:spPr bwMode="auto">
          <a:xfrm>
            <a:off x="12192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1</a:t>
            </a:r>
            <a:endParaRPr lang="en-US" sz="2400"/>
          </a:p>
        </p:txBody>
      </p:sp>
      <p:sp>
        <p:nvSpPr>
          <p:cNvPr id="55314" name="Rectangle 24"/>
          <p:cNvSpPr>
            <a:spLocks noChangeArrowheads="1"/>
          </p:cNvSpPr>
          <p:nvPr/>
        </p:nvSpPr>
        <p:spPr bwMode="auto">
          <a:xfrm>
            <a:off x="24384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2</a:t>
            </a:r>
            <a:endParaRPr lang="en-US" sz="2400"/>
          </a:p>
        </p:txBody>
      </p:sp>
      <p:grpSp>
        <p:nvGrpSpPr>
          <p:cNvPr id="55315" name="Group 25"/>
          <p:cNvGrpSpPr>
            <a:grpSpLocks/>
          </p:cNvGrpSpPr>
          <p:nvPr/>
        </p:nvGrpSpPr>
        <p:grpSpPr bwMode="auto">
          <a:xfrm>
            <a:off x="4572000" y="1371600"/>
            <a:ext cx="3429000" cy="4291013"/>
            <a:chOff x="480" y="864"/>
            <a:chExt cx="2160" cy="2703"/>
          </a:xfrm>
        </p:grpSpPr>
        <p:sp>
          <p:nvSpPr>
            <p:cNvPr id="55356" name="Line 26"/>
            <p:cNvSpPr>
              <a:spLocks noChangeShapeType="1"/>
            </p:cNvSpPr>
            <p:nvPr/>
          </p:nvSpPr>
          <p:spPr bwMode="auto">
            <a:xfrm>
              <a:off x="480" y="864"/>
              <a:ext cx="0" cy="270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57" name="Line 27"/>
            <p:cNvSpPr>
              <a:spLocks noChangeShapeType="1"/>
            </p:cNvSpPr>
            <p:nvPr/>
          </p:nvSpPr>
          <p:spPr bwMode="auto">
            <a:xfrm>
              <a:off x="480" y="3552"/>
              <a:ext cx="216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5316" name="Line 28"/>
          <p:cNvSpPr>
            <a:spLocks noChangeShapeType="1"/>
          </p:cNvSpPr>
          <p:nvPr/>
        </p:nvSpPr>
        <p:spPr bwMode="auto">
          <a:xfrm flipV="1">
            <a:off x="4572000" y="3657600"/>
            <a:ext cx="3352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17" name="Line 29"/>
          <p:cNvSpPr>
            <a:spLocks noChangeShapeType="1"/>
          </p:cNvSpPr>
          <p:nvPr/>
        </p:nvSpPr>
        <p:spPr bwMode="auto">
          <a:xfrm>
            <a:off x="4572000" y="1905000"/>
            <a:ext cx="3124200" cy="3124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18" name="Line 30"/>
          <p:cNvSpPr>
            <a:spLocks noChangeShapeType="1"/>
          </p:cNvSpPr>
          <p:nvPr/>
        </p:nvSpPr>
        <p:spPr bwMode="auto">
          <a:xfrm>
            <a:off x="1524000" y="5562600"/>
            <a:ext cx="9906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19" name="Line 31"/>
          <p:cNvSpPr>
            <a:spLocks noChangeShapeType="1"/>
          </p:cNvSpPr>
          <p:nvPr/>
        </p:nvSpPr>
        <p:spPr bwMode="auto">
          <a:xfrm flipV="1">
            <a:off x="6324600" y="4038600"/>
            <a:ext cx="0" cy="1600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0" name="Line 32"/>
          <p:cNvSpPr>
            <a:spLocks noChangeShapeType="1"/>
          </p:cNvSpPr>
          <p:nvPr/>
        </p:nvSpPr>
        <p:spPr bwMode="auto">
          <a:xfrm flipV="1">
            <a:off x="7391400" y="37338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1" name="Line 33"/>
          <p:cNvSpPr>
            <a:spLocks noChangeShapeType="1"/>
          </p:cNvSpPr>
          <p:nvPr/>
        </p:nvSpPr>
        <p:spPr bwMode="auto">
          <a:xfrm>
            <a:off x="6324600" y="5562600"/>
            <a:ext cx="9906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2" name="Rectangle 39"/>
          <p:cNvSpPr>
            <a:spLocks noChangeArrowheads="1"/>
          </p:cNvSpPr>
          <p:nvPr/>
        </p:nvSpPr>
        <p:spPr bwMode="auto">
          <a:xfrm>
            <a:off x="4038600" y="35814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r>
              <a:rPr lang="en-US" sz="1800" baseline="-25000"/>
              <a:t>FT</a:t>
            </a:r>
            <a:endParaRPr lang="en-US" sz="2400"/>
          </a:p>
        </p:txBody>
      </p:sp>
      <p:sp>
        <p:nvSpPr>
          <p:cNvPr id="55323" name="Rectangle 40"/>
          <p:cNvSpPr>
            <a:spLocks noChangeArrowheads="1"/>
          </p:cNvSpPr>
          <p:nvPr/>
        </p:nvSpPr>
        <p:spPr bwMode="auto">
          <a:xfrm>
            <a:off x="7467600" y="49530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demand for L</a:t>
            </a:r>
          </a:p>
        </p:txBody>
      </p:sp>
      <p:sp>
        <p:nvSpPr>
          <p:cNvPr id="55324" name="Rectangle 41"/>
          <p:cNvSpPr>
            <a:spLocks noChangeArrowheads="1"/>
          </p:cNvSpPr>
          <p:nvPr/>
        </p:nvSpPr>
        <p:spPr bwMode="auto">
          <a:xfrm>
            <a:off x="7010400" y="1752600"/>
            <a:ext cx="124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Supply</a:t>
            </a:r>
          </a:p>
          <a:p>
            <a:r>
              <a:rPr lang="en-US" sz="1800" b="1"/>
              <a:t>of L</a:t>
            </a:r>
          </a:p>
        </p:txBody>
      </p:sp>
      <p:sp>
        <p:nvSpPr>
          <p:cNvPr id="55325" name="Rectangle 44"/>
          <p:cNvSpPr>
            <a:spLocks noChangeArrowheads="1"/>
          </p:cNvSpPr>
          <p:nvPr/>
        </p:nvSpPr>
        <p:spPr bwMode="auto">
          <a:xfrm>
            <a:off x="43116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5326" name="Line 45"/>
          <p:cNvSpPr>
            <a:spLocks noChangeShapeType="1"/>
          </p:cNvSpPr>
          <p:nvPr/>
        </p:nvSpPr>
        <p:spPr bwMode="auto">
          <a:xfrm rot="-5400000">
            <a:off x="457994" y="3656806"/>
            <a:ext cx="762000" cy="1588"/>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7" name="Line 46"/>
          <p:cNvSpPr>
            <a:spLocks noChangeShapeType="1"/>
          </p:cNvSpPr>
          <p:nvPr/>
        </p:nvSpPr>
        <p:spPr bwMode="auto">
          <a:xfrm flipV="1">
            <a:off x="762000" y="3276600"/>
            <a:ext cx="1447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8" name="Line 47"/>
          <p:cNvSpPr>
            <a:spLocks noChangeShapeType="1"/>
          </p:cNvSpPr>
          <p:nvPr/>
        </p:nvSpPr>
        <p:spPr bwMode="auto">
          <a:xfrm flipV="1">
            <a:off x="762000" y="4038600"/>
            <a:ext cx="6477000" cy="0"/>
          </a:xfrm>
          <a:prstGeom prst="line">
            <a:avLst/>
          </a:prstGeom>
          <a:noFill/>
          <a:ln w="50800">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29" name="Line 48"/>
          <p:cNvSpPr>
            <a:spLocks noChangeShapeType="1"/>
          </p:cNvSpPr>
          <p:nvPr/>
        </p:nvSpPr>
        <p:spPr bwMode="auto">
          <a:xfrm>
            <a:off x="6705600" y="39624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0" name="Line 49"/>
          <p:cNvSpPr>
            <a:spLocks noChangeShapeType="1"/>
          </p:cNvSpPr>
          <p:nvPr/>
        </p:nvSpPr>
        <p:spPr bwMode="auto">
          <a:xfrm>
            <a:off x="1752600" y="33528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1" name="Line 50"/>
          <p:cNvSpPr>
            <a:spLocks noChangeShapeType="1"/>
          </p:cNvSpPr>
          <p:nvPr/>
        </p:nvSpPr>
        <p:spPr bwMode="auto">
          <a:xfrm flipV="1">
            <a:off x="1676400" y="32766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2" name="Line 51"/>
          <p:cNvSpPr>
            <a:spLocks noChangeShapeType="1"/>
          </p:cNvSpPr>
          <p:nvPr/>
        </p:nvSpPr>
        <p:spPr bwMode="auto">
          <a:xfrm flipV="1">
            <a:off x="2209800" y="32766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3" name="Line 52"/>
          <p:cNvSpPr>
            <a:spLocks noChangeShapeType="1"/>
          </p:cNvSpPr>
          <p:nvPr/>
        </p:nvSpPr>
        <p:spPr bwMode="auto">
          <a:xfrm flipV="1">
            <a:off x="7239000" y="3657600"/>
            <a:ext cx="0" cy="1905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4" name="Rectangle 37"/>
          <p:cNvSpPr>
            <a:spLocks noChangeArrowheads="1"/>
          </p:cNvSpPr>
          <p:nvPr/>
        </p:nvSpPr>
        <p:spPr bwMode="auto">
          <a:xfrm>
            <a:off x="4114800" y="38862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5335" name="Rectangle 53"/>
          <p:cNvSpPr>
            <a:spLocks noChangeArrowheads="1"/>
          </p:cNvSpPr>
          <p:nvPr/>
        </p:nvSpPr>
        <p:spPr bwMode="auto">
          <a:xfrm>
            <a:off x="304800" y="39624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5336" name="Rectangle 54"/>
          <p:cNvSpPr>
            <a:spLocks noChangeArrowheads="1"/>
          </p:cNvSpPr>
          <p:nvPr/>
        </p:nvSpPr>
        <p:spPr bwMode="auto">
          <a:xfrm>
            <a:off x="228600" y="3124200"/>
            <a:ext cx="457200" cy="363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P”</a:t>
            </a:r>
            <a:endParaRPr lang="en-US" sz="2400"/>
          </a:p>
        </p:txBody>
      </p:sp>
      <p:sp>
        <p:nvSpPr>
          <p:cNvPr id="55337" name="Line 55"/>
          <p:cNvSpPr>
            <a:spLocks noChangeShapeType="1"/>
          </p:cNvSpPr>
          <p:nvPr/>
        </p:nvSpPr>
        <p:spPr bwMode="auto">
          <a:xfrm flipV="1">
            <a:off x="6705600" y="3657600"/>
            <a:ext cx="0" cy="1981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38" name="Rectangle 56"/>
          <p:cNvSpPr>
            <a:spLocks noChangeArrowheads="1"/>
          </p:cNvSpPr>
          <p:nvPr/>
        </p:nvSpPr>
        <p:spPr bwMode="auto">
          <a:xfrm>
            <a:off x="6172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1</a:t>
            </a:r>
            <a:r>
              <a:rPr lang="en-US" sz="1800"/>
              <a:t>’</a:t>
            </a:r>
            <a:endParaRPr lang="en-US" sz="2400"/>
          </a:p>
        </p:txBody>
      </p:sp>
      <p:sp>
        <p:nvSpPr>
          <p:cNvPr id="55339" name="Rectangle 57"/>
          <p:cNvSpPr>
            <a:spLocks noChangeArrowheads="1"/>
          </p:cNvSpPr>
          <p:nvPr/>
        </p:nvSpPr>
        <p:spPr bwMode="auto">
          <a:xfrm>
            <a:off x="15240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3</a:t>
            </a:r>
            <a:endParaRPr lang="en-US" sz="2400"/>
          </a:p>
        </p:txBody>
      </p:sp>
      <p:sp>
        <p:nvSpPr>
          <p:cNvPr id="55340" name="Rectangle 58"/>
          <p:cNvSpPr>
            <a:spLocks noChangeArrowheads="1"/>
          </p:cNvSpPr>
          <p:nvPr/>
        </p:nvSpPr>
        <p:spPr bwMode="auto">
          <a:xfrm>
            <a:off x="2057400" y="57150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4</a:t>
            </a:r>
            <a:endParaRPr lang="en-US" sz="2400"/>
          </a:p>
        </p:txBody>
      </p:sp>
      <p:sp>
        <p:nvSpPr>
          <p:cNvPr id="55341" name="Rectangle 59"/>
          <p:cNvSpPr>
            <a:spLocks noChangeArrowheads="1"/>
          </p:cNvSpPr>
          <p:nvPr/>
        </p:nvSpPr>
        <p:spPr bwMode="auto">
          <a:xfrm>
            <a:off x="7315200" y="5656263"/>
            <a:ext cx="6096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2</a:t>
            </a:r>
            <a:r>
              <a:rPr lang="en-US" sz="1800"/>
              <a:t>’</a:t>
            </a:r>
            <a:endParaRPr lang="en-US" sz="2400"/>
          </a:p>
        </p:txBody>
      </p:sp>
      <p:sp>
        <p:nvSpPr>
          <p:cNvPr id="55342" name="Rectangle 60"/>
          <p:cNvSpPr>
            <a:spLocks noChangeArrowheads="1"/>
          </p:cNvSpPr>
          <p:nvPr/>
        </p:nvSpPr>
        <p:spPr bwMode="auto">
          <a:xfrm>
            <a:off x="6553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3</a:t>
            </a:r>
            <a:r>
              <a:rPr lang="en-US" sz="1800"/>
              <a:t>’</a:t>
            </a:r>
            <a:endParaRPr lang="en-US" sz="2400"/>
          </a:p>
        </p:txBody>
      </p:sp>
      <p:sp>
        <p:nvSpPr>
          <p:cNvPr id="55343" name="Rectangle 61"/>
          <p:cNvSpPr>
            <a:spLocks noChangeArrowheads="1"/>
          </p:cNvSpPr>
          <p:nvPr/>
        </p:nvSpPr>
        <p:spPr bwMode="auto">
          <a:xfrm>
            <a:off x="6934200" y="5638800"/>
            <a:ext cx="609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a:t>Q</a:t>
            </a:r>
            <a:r>
              <a:rPr lang="en-US" sz="1800" baseline="-25000"/>
              <a:t>4</a:t>
            </a:r>
            <a:r>
              <a:rPr lang="en-US" sz="1800"/>
              <a:t>’</a:t>
            </a:r>
            <a:endParaRPr lang="en-US" sz="2400"/>
          </a:p>
        </p:txBody>
      </p:sp>
      <p:sp>
        <p:nvSpPr>
          <p:cNvPr id="55344" name="Line 62"/>
          <p:cNvSpPr>
            <a:spLocks noChangeShapeType="1"/>
          </p:cNvSpPr>
          <p:nvPr/>
        </p:nvSpPr>
        <p:spPr bwMode="auto">
          <a:xfrm rot="5328762">
            <a:off x="5105401" y="3810000"/>
            <a:ext cx="303212" cy="1587"/>
          </a:xfrm>
          <a:prstGeom prst="line">
            <a:avLst/>
          </a:prstGeom>
          <a:noFill/>
          <a:ln w="12700">
            <a:solidFill>
              <a:srgbClr val="000000"/>
            </a:solidFill>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45" name="Rectangle 63"/>
          <p:cNvSpPr>
            <a:spLocks noChangeArrowheads="1"/>
          </p:cNvSpPr>
          <p:nvPr/>
        </p:nvSpPr>
        <p:spPr bwMode="auto">
          <a:xfrm>
            <a:off x="1143000" y="3276600"/>
            <a:ext cx="24288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a:t>
            </a:r>
            <a:endParaRPr lang="en-US" sz="2400"/>
          </a:p>
        </p:txBody>
      </p:sp>
      <p:sp>
        <p:nvSpPr>
          <p:cNvPr id="55346" name="Rectangle 64"/>
          <p:cNvSpPr>
            <a:spLocks noChangeArrowheads="1"/>
          </p:cNvSpPr>
          <p:nvPr/>
        </p:nvSpPr>
        <p:spPr bwMode="auto">
          <a:xfrm>
            <a:off x="1828800" y="3276600"/>
            <a:ext cx="24288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c</a:t>
            </a:r>
            <a:endParaRPr lang="en-US" sz="2400"/>
          </a:p>
        </p:txBody>
      </p:sp>
      <p:sp>
        <p:nvSpPr>
          <p:cNvPr id="55347" name="Rectangle 65"/>
          <p:cNvSpPr>
            <a:spLocks noChangeArrowheads="1"/>
          </p:cNvSpPr>
          <p:nvPr/>
        </p:nvSpPr>
        <p:spPr bwMode="auto">
          <a:xfrm>
            <a:off x="2133600" y="3370263"/>
            <a:ext cx="2428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a:t>
            </a:r>
            <a:endParaRPr lang="en-US" sz="2400"/>
          </a:p>
        </p:txBody>
      </p:sp>
      <p:sp>
        <p:nvSpPr>
          <p:cNvPr id="55348" name="Rectangle 66"/>
          <p:cNvSpPr>
            <a:spLocks noChangeArrowheads="1"/>
          </p:cNvSpPr>
          <p:nvPr/>
        </p:nvSpPr>
        <p:spPr bwMode="auto">
          <a:xfrm>
            <a:off x="1828800" y="3657600"/>
            <a:ext cx="24288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e</a:t>
            </a:r>
            <a:endParaRPr lang="en-US" sz="2400"/>
          </a:p>
        </p:txBody>
      </p:sp>
      <p:sp>
        <p:nvSpPr>
          <p:cNvPr id="55349" name="Rectangle 68"/>
          <p:cNvSpPr>
            <a:spLocks noChangeArrowheads="1"/>
          </p:cNvSpPr>
          <p:nvPr/>
        </p:nvSpPr>
        <p:spPr bwMode="auto">
          <a:xfrm>
            <a:off x="6843713" y="3657600"/>
            <a:ext cx="24288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e</a:t>
            </a:r>
            <a:endParaRPr lang="en-US" sz="2400"/>
          </a:p>
        </p:txBody>
      </p:sp>
      <p:sp>
        <p:nvSpPr>
          <p:cNvPr id="55350" name="Rectangle 67"/>
          <p:cNvSpPr>
            <a:spLocks noChangeArrowheads="1"/>
          </p:cNvSpPr>
          <p:nvPr/>
        </p:nvSpPr>
        <p:spPr bwMode="auto">
          <a:xfrm>
            <a:off x="1509713" y="3352800"/>
            <a:ext cx="24288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a:t>
            </a:r>
            <a:endParaRPr lang="en-US" sz="2400"/>
          </a:p>
        </p:txBody>
      </p:sp>
      <p:sp>
        <p:nvSpPr>
          <p:cNvPr id="55351" name="Line 69"/>
          <p:cNvSpPr>
            <a:spLocks noChangeShapeType="1"/>
          </p:cNvSpPr>
          <p:nvPr/>
        </p:nvSpPr>
        <p:spPr bwMode="auto">
          <a:xfrm>
            <a:off x="6781800" y="54102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52" name="Line 70"/>
          <p:cNvSpPr>
            <a:spLocks noChangeShapeType="1"/>
          </p:cNvSpPr>
          <p:nvPr/>
        </p:nvSpPr>
        <p:spPr bwMode="auto">
          <a:xfrm>
            <a:off x="1752600" y="5486400"/>
            <a:ext cx="457200" cy="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53" name="Rectangle 73"/>
          <p:cNvSpPr>
            <a:spLocks noChangeArrowheads="1"/>
          </p:cNvSpPr>
          <p:nvPr/>
        </p:nvSpPr>
        <p:spPr bwMode="auto">
          <a:xfrm>
            <a:off x="5791200" y="3657600"/>
            <a:ext cx="381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h</a:t>
            </a:r>
            <a:endParaRPr lang="en-US" sz="2400"/>
          </a:p>
        </p:txBody>
      </p:sp>
      <p:sp>
        <p:nvSpPr>
          <p:cNvPr id="55354" name="Rectangle 74"/>
          <p:cNvSpPr>
            <a:spLocks noChangeArrowheads="1"/>
          </p:cNvSpPr>
          <p:nvPr/>
        </p:nvSpPr>
        <p:spPr bwMode="auto">
          <a:xfrm>
            <a:off x="6477000" y="3598863"/>
            <a:ext cx="3810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i</a:t>
            </a:r>
            <a:endParaRPr lang="en-US" sz="2400"/>
          </a:p>
        </p:txBody>
      </p:sp>
      <p:sp>
        <p:nvSpPr>
          <p:cNvPr id="55355" name="Rectangle 75"/>
          <p:cNvSpPr>
            <a:spLocks noChangeArrowheads="1"/>
          </p:cNvSpPr>
          <p:nvPr/>
        </p:nvSpPr>
        <p:spPr bwMode="auto">
          <a:xfrm>
            <a:off x="7162800" y="3552032"/>
            <a:ext cx="381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dirty="0"/>
              <a:t>j</a:t>
            </a:r>
            <a:endParaRPr lang="en-US" sz="2400" dirty="0"/>
          </a:p>
        </p:txBody>
      </p:sp>
    </p:spTree>
    <p:extLst>
      <p:ext uri="{BB962C8B-B14F-4D97-AF65-F5344CB8AC3E}">
        <p14:creationId xmlns:p14="http://schemas.microsoft.com/office/powerpoint/2010/main" val="3385937066"/>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A’s Welfare Cost -- Import Tariff</a:t>
            </a:r>
            <a:br>
              <a:rPr lang="en-US" smtClean="0"/>
            </a:br>
            <a:r>
              <a:rPr lang="en-US" sz="3600" smtClean="0"/>
              <a:t>Imposed by Large Country, A</a:t>
            </a:r>
          </a:p>
        </p:txBody>
      </p:sp>
      <p:graphicFrame>
        <p:nvGraphicFramePr>
          <p:cNvPr id="57347" name="Object 3"/>
          <p:cNvGraphicFramePr>
            <a:graphicFrameLocks noGrp="1" noChangeAspect="1"/>
          </p:cNvGraphicFramePr>
          <p:nvPr>
            <p:ph type="tbl" idx="1"/>
          </p:nvPr>
        </p:nvGraphicFramePr>
        <p:xfrm>
          <a:off x="925513" y="1982788"/>
          <a:ext cx="7445375" cy="4110037"/>
        </p:xfrm>
        <a:graphic>
          <a:graphicData uri="http://schemas.openxmlformats.org/presentationml/2006/ole">
            <mc:AlternateContent xmlns:mc="http://schemas.openxmlformats.org/markup-compatibility/2006">
              <mc:Choice xmlns:v="urn:schemas-microsoft-com:vml" Requires="v">
                <p:oleObj spid="_x0000_s137223" name="Document" r:id="rId4" imgW="7452360" imgH="4114800" progId="Word.Document.8">
                  <p:embed/>
                </p:oleObj>
              </mc:Choice>
              <mc:Fallback>
                <p:oleObj name="Document" r:id="rId4" imgW="7452360" imgH="41148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1982788"/>
                        <a:ext cx="7445375" cy="411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21051197"/>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762000"/>
            <a:ext cx="7772400" cy="1143000"/>
          </a:xfrm>
        </p:spPr>
        <p:txBody>
          <a:bodyPr/>
          <a:lstStyle/>
          <a:p>
            <a:r>
              <a:rPr lang="en-US" dirty="0" smtClean="0"/>
              <a:t>B’s Welfare Cost from A’s Tariff</a:t>
            </a:r>
            <a:br>
              <a:rPr lang="en-US" dirty="0" smtClean="0"/>
            </a:br>
            <a:r>
              <a:rPr lang="en-US" sz="3600" dirty="0" smtClean="0"/>
              <a:t>Import Tariff</a:t>
            </a:r>
            <a:r>
              <a:rPr lang="en-US" dirty="0" smtClean="0"/>
              <a:t> </a:t>
            </a:r>
            <a:r>
              <a:rPr lang="en-US" sz="3600" dirty="0" smtClean="0"/>
              <a:t>Imposed by A</a:t>
            </a:r>
          </a:p>
        </p:txBody>
      </p:sp>
      <p:graphicFrame>
        <p:nvGraphicFramePr>
          <p:cNvPr id="59395" name="Object 3"/>
          <p:cNvGraphicFramePr>
            <a:graphicFrameLocks noGrp="1" noChangeAspect="1"/>
          </p:cNvGraphicFramePr>
          <p:nvPr>
            <p:ph type="tbl" idx="1"/>
            <p:extLst>
              <p:ext uri="{D42A27DB-BD31-4B8C-83A1-F6EECF244321}">
                <p14:modId xmlns:p14="http://schemas.microsoft.com/office/powerpoint/2010/main" val="2375284355"/>
              </p:ext>
            </p:extLst>
          </p:nvPr>
        </p:nvGraphicFramePr>
        <p:xfrm>
          <a:off x="927100" y="2209800"/>
          <a:ext cx="7289800" cy="4024312"/>
        </p:xfrm>
        <a:graphic>
          <a:graphicData uri="http://schemas.openxmlformats.org/presentationml/2006/ole">
            <mc:AlternateContent xmlns:mc="http://schemas.openxmlformats.org/markup-compatibility/2006">
              <mc:Choice xmlns:v="urn:schemas-microsoft-com:vml" Requires="v">
                <p:oleObj spid="_x0000_s139271" name="Document" r:id="rId4" imgW="7452360" imgH="4114800" progId="Word.Document.8">
                  <p:embed/>
                </p:oleObj>
              </mc:Choice>
              <mc:Fallback>
                <p:oleObj name="Document" r:id="rId4" imgW="7452360" imgH="41148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100" y="2209800"/>
                        <a:ext cx="7289800" cy="402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48341532"/>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World Welfare Cost of A’s Tariff</a:t>
            </a:r>
            <a:endParaRPr lang="en-US" sz="3600" smtClean="0"/>
          </a:p>
        </p:txBody>
      </p:sp>
      <p:graphicFrame>
        <p:nvGraphicFramePr>
          <p:cNvPr id="61443" name="Object 3"/>
          <p:cNvGraphicFramePr>
            <a:graphicFrameLocks noGrp="1" noChangeAspect="1"/>
          </p:cNvGraphicFramePr>
          <p:nvPr>
            <p:ph type="tbl" idx="1"/>
          </p:nvPr>
        </p:nvGraphicFramePr>
        <p:xfrm>
          <a:off x="933450" y="1982788"/>
          <a:ext cx="7289800" cy="4179887"/>
        </p:xfrm>
        <a:graphic>
          <a:graphicData uri="http://schemas.openxmlformats.org/presentationml/2006/ole">
            <mc:AlternateContent xmlns:mc="http://schemas.openxmlformats.org/markup-compatibility/2006">
              <mc:Choice xmlns:v="urn:schemas-microsoft-com:vml" Requires="v">
                <p:oleObj spid="_x0000_s141319" name="Document" r:id="rId4" imgW="7290816" imgH="4181856" progId="Word.Document.8">
                  <p:embed/>
                </p:oleObj>
              </mc:Choice>
              <mc:Fallback>
                <p:oleObj name="Document" r:id="rId4" imgW="7290816" imgH="418185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 y="1982788"/>
                        <a:ext cx="7289800" cy="417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63270672"/>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lIns="90488" tIns="44450" rIns="90488" bIns="44450"/>
          <a:lstStyle/>
          <a:p>
            <a:r>
              <a:rPr lang="en-US" sz="3600" smtClean="0"/>
              <a:t>World Welfare Changes</a:t>
            </a:r>
            <a:endParaRPr lang="en-US" smtClean="0"/>
          </a:p>
        </p:txBody>
      </p:sp>
      <p:sp>
        <p:nvSpPr>
          <p:cNvPr id="62467" name="Rectangle 3"/>
          <p:cNvSpPr>
            <a:spLocks noGrp="1" noChangeArrowheads="1"/>
          </p:cNvSpPr>
          <p:nvPr>
            <p:ph type="body" idx="1"/>
          </p:nvPr>
        </p:nvSpPr>
        <p:spPr>
          <a:xfrm>
            <a:off x="685800" y="1981200"/>
            <a:ext cx="7620000" cy="4114800"/>
          </a:xfrm>
          <a:noFill/>
        </p:spPr>
        <p:txBody>
          <a:bodyPr lIns="90488" tIns="44450" rIns="90488" bIns="44450"/>
          <a:lstStyle/>
          <a:p>
            <a:r>
              <a:rPr lang="en-US" smtClean="0"/>
              <a:t>Tariff raises the price in A to P” = </a:t>
            </a:r>
            <a:r>
              <a:rPr lang="en-US" smtClean="0">
                <a:solidFill>
                  <a:schemeClr val="hlink"/>
                </a:solidFill>
              </a:rPr>
              <a:t>P</a:t>
            </a:r>
            <a:r>
              <a:rPr lang="en-US" baseline="-25000" smtClean="0">
                <a:solidFill>
                  <a:schemeClr val="hlink"/>
                </a:solidFill>
              </a:rPr>
              <a:t>W</a:t>
            </a:r>
            <a:r>
              <a:rPr lang="en-US" smtClean="0">
                <a:solidFill>
                  <a:schemeClr val="hlink"/>
                </a:solidFill>
              </a:rPr>
              <a:t> + T</a:t>
            </a:r>
          </a:p>
          <a:p>
            <a:r>
              <a:rPr lang="en-US" smtClean="0"/>
              <a:t>Tariff lowers the world price to P’ = </a:t>
            </a:r>
            <a:r>
              <a:rPr lang="en-US" smtClean="0">
                <a:solidFill>
                  <a:schemeClr val="hlink"/>
                </a:solidFill>
              </a:rPr>
              <a:t>P</a:t>
            </a:r>
            <a:r>
              <a:rPr lang="en-US" baseline="-25000" smtClean="0">
                <a:solidFill>
                  <a:schemeClr val="hlink"/>
                </a:solidFill>
              </a:rPr>
              <a:t>W</a:t>
            </a:r>
            <a:r>
              <a:rPr lang="en-US" smtClean="0"/>
              <a:t> </a:t>
            </a:r>
          </a:p>
          <a:p>
            <a:r>
              <a:rPr lang="en-US" smtClean="0"/>
              <a:t>Tariff reduces the quantity world trade from </a:t>
            </a:r>
            <a:r>
              <a:rPr lang="en-US" smtClean="0">
                <a:solidFill>
                  <a:srgbClr val="0000FF"/>
                </a:solidFill>
              </a:rPr>
              <a:t>Q</a:t>
            </a:r>
            <a:r>
              <a:rPr lang="en-US" baseline="-25000" smtClean="0">
                <a:solidFill>
                  <a:srgbClr val="0000FF"/>
                </a:solidFill>
              </a:rPr>
              <a:t>1 </a:t>
            </a:r>
            <a:r>
              <a:rPr lang="en-US" smtClean="0">
                <a:solidFill>
                  <a:srgbClr val="0000FF"/>
                </a:solidFill>
              </a:rPr>
              <a:t>Q</a:t>
            </a:r>
            <a:r>
              <a:rPr lang="en-US" baseline="-25000" smtClean="0">
                <a:solidFill>
                  <a:srgbClr val="0000FF"/>
                </a:solidFill>
              </a:rPr>
              <a:t>2</a:t>
            </a:r>
            <a:r>
              <a:rPr lang="en-US" smtClean="0"/>
              <a:t> to </a:t>
            </a:r>
            <a:r>
              <a:rPr lang="en-US" smtClean="0">
                <a:solidFill>
                  <a:srgbClr val="0000FF"/>
                </a:solidFill>
              </a:rPr>
              <a:t>Q</a:t>
            </a:r>
            <a:r>
              <a:rPr lang="en-US" baseline="-25000" smtClean="0">
                <a:solidFill>
                  <a:srgbClr val="0000FF"/>
                </a:solidFill>
              </a:rPr>
              <a:t>3 </a:t>
            </a:r>
            <a:r>
              <a:rPr lang="en-US" smtClean="0">
                <a:solidFill>
                  <a:srgbClr val="0000FF"/>
                </a:solidFill>
              </a:rPr>
              <a:t>Q</a:t>
            </a:r>
            <a:r>
              <a:rPr lang="en-US" baseline="-25000" smtClean="0">
                <a:solidFill>
                  <a:srgbClr val="0000FF"/>
                </a:solidFill>
              </a:rPr>
              <a:t>4</a:t>
            </a:r>
            <a:r>
              <a:rPr lang="en-US" smtClean="0"/>
              <a:t> </a:t>
            </a:r>
            <a:endParaRPr lang="en-US" smtClean="0">
              <a:solidFill>
                <a:schemeClr val="hlink"/>
              </a:solidFill>
            </a:endParaRPr>
          </a:p>
          <a:p>
            <a:r>
              <a:rPr lang="en-US" smtClean="0"/>
              <a:t>A’s welfare change = – b – d + e</a:t>
            </a:r>
          </a:p>
          <a:p>
            <a:r>
              <a:rPr lang="en-US" smtClean="0"/>
              <a:t>B’s welfare change = – e – i – j</a:t>
            </a:r>
          </a:p>
          <a:p>
            <a:r>
              <a:rPr lang="en-US" smtClean="0"/>
              <a:t>World welfare change = – b – d – i – j</a:t>
            </a:r>
          </a:p>
        </p:txBody>
      </p:sp>
    </p:spTree>
    <p:extLst>
      <p:ext uri="{BB962C8B-B14F-4D97-AF65-F5344CB8AC3E}">
        <p14:creationId xmlns:p14="http://schemas.microsoft.com/office/powerpoint/2010/main" val="311892601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47" name="Rectangle 3"/>
          <p:cNvSpPr>
            <a:spLocks noGrp="1" noChangeArrowheads="1"/>
          </p:cNvSpPr>
          <p:nvPr>
            <p:ph type="title"/>
          </p:nvPr>
        </p:nvSpPr>
        <p:spPr>
          <a:xfrm>
            <a:off x="685800" y="0"/>
            <a:ext cx="7772400" cy="1371600"/>
          </a:xfrm>
          <a:noFill/>
        </p:spPr>
        <p:txBody>
          <a:bodyPr lIns="90488" tIns="44450" rIns="90488" bIns="44450"/>
          <a:lstStyle/>
          <a:p>
            <a:r>
              <a:rPr lang="en-US" smtClean="0"/>
              <a:t>Welfare effects of a domestic production subsidy</a:t>
            </a:r>
          </a:p>
        </p:txBody>
      </p:sp>
      <p:sp>
        <p:nvSpPr>
          <p:cNvPr id="57348"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49"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0"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57351" name="Rectangle 7"/>
          <p:cNvSpPr>
            <a:spLocks noChangeArrowheads="1"/>
          </p:cNvSpPr>
          <p:nvPr/>
        </p:nvSpPr>
        <p:spPr bwMode="auto">
          <a:xfrm>
            <a:off x="1752600"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7352"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57353"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7354"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57355"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57356" name="Rectangle 12"/>
          <p:cNvSpPr>
            <a:spLocks noChangeArrowheads="1"/>
          </p:cNvSpPr>
          <p:nvPr/>
        </p:nvSpPr>
        <p:spPr bwMode="auto">
          <a:xfrm>
            <a:off x="2971800" y="41941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57357" name="Line 13"/>
          <p:cNvSpPr>
            <a:spLocks noChangeShapeType="1"/>
          </p:cNvSpPr>
          <p:nvPr/>
        </p:nvSpPr>
        <p:spPr bwMode="auto">
          <a:xfrm flipV="1">
            <a:off x="5899150" y="4648200"/>
            <a:ext cx="11113" cy="1055688"/>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8" name="Rectangle 15"/>
          <p:cNvSpPr>
            <a:spLocks noChangeArrowheads="1"/>
          </p:cNvSpPr>
          <p:nvPr/>
        </p:nvSpPr>
        <p:spPr bwMode="auto">
          <a:xfrm>
            <a:off x="3632200" y="138430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57359" name="Rectangle 16"/>
          <p:cNvSpPr>
            <a:spLocks noChangeArrowheads="1"/>
          </p:cNvSpPr>
          <p:nvPr/>
        </p:nvSpPr>
        <p:spPr bwMode="auto">
          <a:xfrm>
            <a:off x="23622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57360" name="Rectangle 18"/>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57361" name="Rectangle 19"/>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57362" name="Rectangle 20"/>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57363" name="Line 21"/>
          <p:cNvSpPr>
            <a:spLocks noChangeShapeType="1"/>
          </p:cNvSpPr>
          <p:nvPr/>
        </p:nvSpPr>
        <p:spPr bwMode="auto">
          <a:xfrm flipV="1">
            <a:off x="2209800" y="4648200"/>
            <a:ext cx="3733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4" name="Line 22"/>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5" name="Rectangle 23"/>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57366" name="Rectangle 24"/>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57367" name="Line 27"/>
          <p:cNvSpPr>
            <a:spLocks noChangeShapeType="1"/>
          </p:cNvSpPr>
          <p:nvPr/>
        </p:nvSpPr>
        <p:spPr bwMode="auto">
          <a:xfrm flipV="1">
            <a:off x="3276600" y="4038600"/>
            <a:ext cx="0" cy="16764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8" name="Rectangle 28"/>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57369" name="Rectangle 29"/>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7370" name="Line 31"/>
          <p:cNvSpPr>
            <a:spLocks noChangeShapeType="1"/>
          </p:cNvSpPr>
          <p:nvPr/>
        </p:nvSpPr>
        <p:spPr bwMode="auto">
          <a:xfrm flipV="1">
            <a:off x="2209800" y="1219200"/>
            <a:ext cx="4495800" cy="4495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1" name="Rectangle 32"/>
          <p:cNvSpPr>
            <a:spLocks noChangeArrowheads="1"/>
          </p:cNvSpPr>
          <p:nvPr/>
        </p:nvSpPr>
        <p:spPr bwMode="auto">
          <a:xfrm>
            <a:off x="6819900" y="15684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with subsidy</a:t>
            </a:r>
          </a:p>
        </p:txBody>
      </p:sp>
      <p:sp>
        <p:nvSpPr>
          <p:cNvPr id="57372" name="Rectangle 35"/>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57373" name="Line 37"/>
          <p:cNvSpPr>
            <a:spLocks noChangeShapeType="1"/>
          </p:cNvSpPr>
          <p:nvPr/>
        </p:nvSpPr>
        <p:spPr bwMode="auto">
          <a:xfrm rot="5400000" flipH="1" flipV="1">
            <a:off x="5029200" y="2286000"/>
            <a:ext cx="6096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4" name="Rectangle 38"/>
          <p:cNvSpPr>
            <a:spLocks noChangeArrowheads="1"/>
          </p:cNvSpPr>
          <p:nvPr/>
        </p:nvSpPr>
        <p:spPr bwMode="auto">
          <a:xfrm>
            <a:off x="5667375" y="2376488"/>
            <a:ext cx="1419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Subsidy = $T</a:t>
            </a:r>
          </a:p>
        </p:txBody>
      </p:sp>
      <p:sp>
        <p:nvSpPr>
          <p:cNvPr id="57375" name="Rectangle 40"/>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57376" name="Line 41"/>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7" name="Rectangle 42"/>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57378" name="Rectangle 43"/>
          <p:cNvSpPr>
            <a:spLocks noChangeArrowheads="1"/>
          </p:cNvSpPr>
          <p:nvPr/>
        </p:nvSpPr>
        <p:spPr bwMode="auto">
          <a:xfrm>
            <a:off x="6400800" y="4953000"/>
            <a:ext cx="198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a:t>
            </a:r>
          </a:p>
        </p:txBody>
      </p:sp>
      <p:sp>
        <p:nvSpPr>
          <p:cNvPr id="57379" name="Text Box 44"/>
          <p:cNvSpPr txBox="1">
            <a:spLocks noChangeArrowheads="1"/>
          </p:cNvSpPr>
          <p:nvPr/>
        </p:nvSpPr>
        <p:spPr bwMode="auto">
          <a:xfrm>
            <a:off x="271463" y="6310313"/>
            <a:ext cx="338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5.6, Carbaugh</a:t>
            </a:r>
          </a:p>
        </p:txBody>
      </p:sp>
    </p:spTree>
    <p:extLst>
      <p:ext uri="{BB962C8B-B14F-4D97-AF65-F5344CB8AC3E}">
        <p14:creationId xmlns:p14="http://schemas.microsoft.com/office/powerpoint/2010/main" val="1839977421"/>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smtClean="0"/>
              <a:t>Welfare effects of a domestic production subsidy</a:t>
            </a:r>
          </a:p>
        </p:txBody>
      </p:sp>
      <p:graphicFrame>
        <p:nvGraphicFramePr>
          <p:cNvPr id="12290" name="Object 3"/>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142343" name="Document" r:id="rId4" imgW="7604640" imgH="4200480" progId="Word.Document.8">
                  <p:embed/>
                </p:oleObj>
              </mc:Choice>
              <mc:Fallback>
                <p:oleObj name="Document" r:id="rId4" imgW="7604640" imgH="420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extLst>
      <p:ext uri="{BB962C8B-B14F-4D97-AF65-F5344CB8AC3E}">
        <p14:creationId xmlns:p14="http://schemas.microsoft.com/office/powerpoint/2010/main" val="1966011255"/>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Welfare Cost of Production Subsidies, Tariffs and Quotas</a:t>
            </a:r>
          </a:p>
        </p:txBody>
      </p:sp>
      <p:sp>
        <p:nvSpPr>
          <p:cNvPr id="58371" name="Rectangle 3"/>
          <p:cNvSpPr>
            <a:spLocks noGrp="1" noChangeArrowheads="1"/>
          </p:cNvSpPr>
          <p:nvPr>
            <p:ph type="body" idx="1"/>
          </p:nvPr>
        </p:nvSpPr>
        <p:spPr/>
        <p:txBody>
          <a:bodyPr/>
          <a:lstStyle/>
          <a:p>
            <a:r>
              <a:rPr lang="en-US" smtClean="0"/>
              <a:t>A production subsidy reduces welfare less than a tariff.</a:t>
            </a:r>
          </a:p>
          <a:p>
            <a:r>
              <a:rPr lang="en-US" smtClean="0"/>
              <a:t>A tariff reduces welfare less than a quota</a:t>
            </a:r>
          </a:p>
          <a:p>
            <a:pPr lvl="1"/>
            <a:r>
              <a:rPr lang="en-US" smtClean="0"/>
              <a:t>if the quota rights are given to a foreigner</a:t>
            </a:r>
          </a:p>
          <a:p>
            <a:pPr lvl="1"/>
            <a:r>
              <a:rPr lang="en-US" smtClean="0"/>
              <a:t>Or demand increases</a:t>
            </a:r>
          </a:p>
          <a:p>
            <a:endParaRPr lang="en-US" smtClean="0"/>
          </a:p>
        </p:txBody>
      </p:sp>
    </p:spTree>
    <p:extLst>
      <p:ext uri="{BB962C8B-B14F-4D97-AF65-F5344CB8AC3E}">
        <p14:creationId xmlns:p14="http://schemas.microsoft.com/office/powerpoint/2010/main" val="53214171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lstStyle/>
          <a:p>
            <a:r>
              <a:rPr lang="en-US" altLang="en-US" smtClean="0"/>
              <a:t>Definitions</a:t>
            </a:r>
          </a:p>
        </p:txBody>
      </p:sp>
      <p:sp>
        <p:nvSpPr>
          <p:cNvPr id="10243" name="Rectangle 3"/>
          <p:cNvSpPr>
            <a:spLocks noGrp="1" noChangeArrowheads="1"/>
          </p:cNvSpPr>
          <p:nvPr>
            <p:ph type="body" idx="1"/>
          </p:nvPr>
        </p:nvSpPr>
        <p:spPr>
          <a:noFill/>
        </p:spPr>
        <p:txBody>
          <a:bodyPr lIns="90488" tIns="44450" rIns="90488" bIns="44450"/>
          <a:lstStyle/>
          <a:p>
            <a:r>
              <a:rPr lang="en-US" altLang="en-US" smtClean="0"/>
              <a:t>Commercial policies are regulations that govern a nation’s international commerce</a:t>
            </a:r>
          </a:p>
          <a:p>
            <a:r>
              <a:rPr lang="en-US" altLang="en-US" smtClean="0"/>
              <a:t>Industrial policy – an activist policy whereby a government seeks to develop some specific industry</a:t>
            </a:r>
          </a:p>
        </p:txBody>
      </p:sp>
    </p:spTree>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33"/>
          <p:cNvSpPr>
            <a:spLocks/>
          </p:cNvSpPr>
          <p:nvPr/>
        </p:nvSpPr>
        <p:spPr bwMode="auto">
          <a:xfrm>
            <a:off x="4114800" y="1676400"/>
            <a:ext cx="3657600" cy="2819400"/>
          </a:xfrm>
          <a:custGeom>
            <a:avLst/>
            <a:gdLst>
              <a:gd name="T0" fmla="*/ 0 w 2304"/>
              <a:gd name="T1" fmla="*/ 0 h 1776"/>
              <a:gd name="T2" fmla="*/ 2147483647 w 2304"/>
              <a:gd name="T3" fmla="*/ 2147483647 h 1776"/>
              <a:gd name="T4" fmla="*/ 2147483647 w 2304"/>
              <a:gd name="T5" fmla="*/ 2147483647 h 1776"/>
              <a:gd name="T6" fmla="*/ 2147483647 w 2304"/>
              <a:gd name="T7" fmla="*/ 2147483647 h 1776"/>
              <a:gd name="T8" fmla="*/ 2147483647 w 2304"/>
              <a:gd name="T9" fmla="*/ 2147483647 h 1776"/>
              <a:gd name="T10" fmla="*/ 2147483647 w 2304"/>
              <a:gd name="T11" fmla="*/ 2147483647 h 1776"/>
              <a:gd name="T12" fmla="*/ 0 60000 65536"/>
              <a:gd name="T13" fmla="*/ 0 60000 65536"/>
              <a:gd name="T14" fmla="*/ 0 60000 65536"/>
              <a:gd name="T15" fmla="*/ 0 60000 65536"/>
              <a:gd name="T16" fmla="*/ 0 60000 65536"/>
              <a:gd name="T17" fmla="*/ 0 60000 65536"/>
              <a:gd name="T18" fmla="*/ 0 w 2304"/>
              <a:gd name="T19" fmla="*/ 0 h 1776"/>
              <a:gd name="T20" fmla="*/ 2304 w 2304"/>
              <a:gd name="T21" fmla="*/ 1776 h 1776"/>
            </a:gdLst>
            <a:ahLst/>
            <a:cxnLst>
              <a:cxn ang="T12">
                <a:pos x="T0" y="T1"/>
              </a:cxn>
              <a:cxn ang="T13">
                <a:pos x="T2" y="T3"/>
              </a:cxn>
              <a:cxn ang="T14">
                <a:pos x="T4" y="T5"/>
              </a:cxn>
              <a:cxn ang="T15">
                <a:pos x="T6" y="T7"/>
              </a:cxn>
              <a:cxn ang="T16">
                <a:pos x="T8" y="T9"/>
              </a:cxn>
              <a:cxn ang="T17">
                <a:pos x="T10" y="T11"/>
              </a:cxn>
            </a:cxnLst>
            <a:rect l="T18" t="T19" r="T20" b="T21"/>
            <a:pathLst>
              <a:path w="2304" h="1776">
                <a:moveTo>
                  <a:pt x="0" y="0"/>
                </a:moveTo>
                <a:cubicBezTo>
                  <a:pt x="47" y="212"/>
                  <a:pt x="89" y="410"/>
                  <a:pt x="154" y="592"/>
                </a:cubicBezTo>
                <a:cubicBezTo>
                  <a:pt x="219" y="774"/>
                  <a:pt x="291" y="953"/>
                  <a:pt x="393" y="1091"/>
                </a:cubicBezTo>
                <a:cubicBezTo>
                  <a:pt x="495" y="1229"/>
                  <a:pt x="612" y="1327"/>
                  <a:pt x="768" y="1421"/>
                </a:cubicBezTo>
                <a:cubicBezTo>
                  <a:pt x="924" y="1515"/>
                  <a:pt x="1075" y="1598"/>
                  <a:pt x="1331" y="1658"/>
                </a:cubicBezTo>
                <a:cubicBezTo>
                  <a:pt x="1587" y="1717"/>
                  <a:pt x="2133" y="1756"/>
                  <a:pt x="2304" y="1776"/>
                </a:cubicBez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1" name="Line 40"/>
          <p:cNvSpPr>
            <a:spLocks noChangeShapeType="1"/>
          </p:cNvSpPr>
          <p:nvPr/>
        </p:nvSpPr>
        <p:spPr bwMode="auto">
          <a:xfrm flipH="1" flipV="1">
            <a:off x="4267200" y="1524000"/>
            <a:ext cx="1066800" cy="3429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2" name="Rectangle 5"/>
          <p:cNvSpPr>
            <a:spLocks noChangeArrowheads="1"/>
          </p:cNvSpPr>
          <p:nvPr/>
        </p:nvSpPr>
        <p:spPr bwMode="auto">
          <a:xfrm>
            <a:off x="3124200" y="59372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7173" name="Line 6"/>
          <p:cNvSpPr>
            <a:spLocks noChangeShapeType="1"/>
          </p:cNvSpPr>
          <p:nvPr/>
        </p:nvSpPr>
        <p:spPr bwMode="auto">
          <a:xfrm>
            <a:off x="2209800" y="140493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4" name="Line 7"/>
          <p:cNvSpPr>
            <a:spLocks noChangeShapeType="1"/>
          </p:cNvSpPr>
          <p:nvPr/>
        </p:nvSpPr>
        <p:spPr bwMode="auto">
          <a:xfrm>
            <a:off x="2225675" y="5708650"/>
            <a:ext cx="6080125" cy="635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8"/>
          <p:cNvSpPr>
            <a:spLocks noChangeArrowheads="1"/>
          </p:cNvSpPr>
          <p:nvPr/>
        </p:nvSpPr>
        <p:spPr bwMode="auto">
          <a:xfrm>
            <a:off x="4491038" y="6084888"/>
            <a:ext cx="34639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SOYBEANS, S (bushels per year)</a:t>
            </a:r>
            <a:endParaRPr lang="en-US" sz="1600" b="1"/>
          </a:p>
        </p:txBody>
      </p:sp>
      <p:sp>
        <p:nvSpPr>
          <p:cNvPr id="7176" name="Rectangle 10"/>
          <p:cNvSpPr>
            <a:spLocks noChangeArrowheads="1"/>
          </p:cNvSpPr>
          <p:nvPr/>
        </p:nvSpPr>
        <p:spPr bwMode="auto">
          <a:xfrm>
            <a:off x="1981200" y="56864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7177" name="Freeform 20"/>
          <p:cNvSpPr>
            <a:spLocks/>
          </p:cNvSpPr>
          <p:nvPr/>
        </p:nvSpPr>
        <p:spPr bwMode="auto">
          <a:xfrm>
            <a:off x="2211388" y="2520950"/>
            <a:ext cx="3808412" cy="3194050"/>
          </a:xfrm>
          <a:custGeom>
            <a:avLst/>
            <a:gdLst>
              <a:gd name="T0" fmla="*/ 0 w 1969"/>
              <a:gd name="T1" fmla="*/ 0 h 1970"/>
              <a:gd name="T2" fmla="*/ 2147483647 w 1969"/>
              <a:gd name="T3" fmla="*/ 2147483647 h 1970"/>
              <a:gd name="T4" fmla="*/ 2147483647 w 1969"/>
              <a:gd name="T5" fmla="*/ 2147483647 h 1970"/>
              <a:gd name="T6" fmla="*/ 2147483647 w 1969"/>
              <a:gd name="T7" fmla="*/ 2147483647 h 1970"/>
              <a:gd name="T8" fmla="*/ 2147483647 w 1969"/>
              <a:gd name="T9" fmla="*/ 2147483647 h 1970"/>
              <a:gd name="T10" fmla="*/ 2147483647 w 1969"/>
              <a:gd name="T11" fmla="*/ 2147483647 h 1970"/>
              <a:gd name="T12" fmla="*/ 2147483647 w 1969"/>
              <a:gd name="T13" fmla="*/ 2147483647 h 1970"/>
              <a:gd name="T14" fmla="*/ 2147483647 w 1969"/>
              <a:gd name="T15" fmla="*/ 2147483647 h 1970"/>
              <a:gd name="T16" fmla="*/ 2147483647 w 1969"/>
              <a:gd name="T17" fmla="*/ 2147483647 h 1970"/>
              <a:gd name="T18" fmla="*/ 2147483647 w 1969"/>
              <a:gd name="T19" fmla="*/ 2147483647 h 1970"/>
              <a:gd name="T20" fmla="*/ 2147483647 w 1969"/>
              <a:gd name="T21" fmla="*/ 2147483647 h 1970"/>
              <a:gd name="T22" fmla="*/ 2147483647 w 1969"/>
              <a:gd name="T23" fmla="*/ 2147483647 h 1970"/>
              <a:gd name="T24" fmla="*/ 2147483647 w 1969"/>
              <a:gd name="T25" fmla="*/ 2147483647 h 1970"/>
              <a:gd name="T26" fmla="*/ 2147483647 w 1969"/>
              <a:gd name="T27" fmla="*/ 2147483647 h 1970"/>
              <a:gd name="T28" fmla="*/ 2147483647 w 1969"/>
              <a:gd name="T29" fmla="*/ 2147483647 h 1970"/>
              <a:gd name="T30" fmla="*/ 2147483647 w 1969"/>
              <a:gd name="T31" fmla="*/ 2147483647 h 1970"/>
              <a:gd name="T32" fmla="*/ 2147483647 w 1969"/>
              <a:gd name="T33" fmla="*/ 2147483647 h 1970"/>
              <a:gd name="T34" fmla="*/ 2147483647 w 1969"/>
              <a:gd name="T35" fmla="*/ 2147483647 h 1970"/>
              <a:gd name="T36" fmla="*/ 2147483647 w 1969"/>
              <a:gd name="T37" fmla="*/ 2147483647 h 1970"/>
              <a:gd name="T38" fmla="*/ 2147483647 w 1969"/>
              <a:gd name="T39" fmla="*/ 2147483647 h 1970"/>
              <a:gd name="T40" fmla="*/ 2147483647 w 1969"/>
              <a:gd name="T41" fmla="*/ 2147483647 h 1970"/>
              <a:gd name="T42" fmla="*/ 2147483647 w 1969"/>
              <a:gd name="T43" fmla="*/ 2147483647 h 1970"/>
              <a:gd name="T44" fmla="*/ 2147483647 w 1969"/>
              <a:gd name="T45" fmla="*/ 2147483647 h 1970"/>
              <a:gd name="T46" fmla="*/ 2147483647 w 1969"/>
              <a:gd name="T47" fmla="*/ 2147483647 h 1970"/>
              <a:gd name="T48" fmla="*/ 2147483647 w 1969"/>
              <a:gd name="T49" fmla="*/ 2147483647 h 1970"/>
              <a:gd name="T50" fmla="*/ 2147483647 w 1969"/>
              <a:gd name="T51" fmla="*/ 2147483647 h 1970"/>
              <a:gd name="T52" fmla="*/ 2147483647 w 1969"/>
              <a:gd name="T53" fmla="*/ 2147483647 h 1970"/>
              <a:gd name="T54" fmla="*/ 2147483647 w 1969"/>
              <a:gd name="T55" fmla="*/ 2147483647 h 1970"/>
              <a:gd name="T56" fmla="*/ 2147483647 w 1969"/>
              <a:gd name="T57" fmla="*/ 2147483647 h 1970"/>
              <a:gd name="T58" fmla="*/ 2147483647 w 1969"/>
              <a:gd name="T59" fmla="*/ 2147483647 h 1970"/>
              <a:gd name="T60" fmla="*/ 2147483647 w 1969"/>
              <a:gd name="T61" fmla="*/ 2147483647 h 1970"/>
              <a:gd name="T62" fmla="*/ 2147483647 w 1969"/>
              <a:gd name="T63" fmla="*/ 2147483647 h 1970"/>
              <a:gd name="T64" fmla="*/ 2147483647 w 1969"/>
              <a:gd name="T65" fmla="*/ 2147483647 h 1970"/>
              <a:gd name="T66" fmla="*/ 2147483647 w 1969"/>
              <a:gd name="T67" fmla="*/ 2147483647 h 1970"/>
              <a:gd name="T68" fmla="*/ 2147483647 w 1969"/>
              <a:gd name="T69" fmla="*/ 2147483647 h 1970"/>
              <a:gd name="T70" fmla="*/ 2147483647 w 1969"/>
              <a:gd name="T71" fmla="*/ 2147483647 h 1970"/>
              <a:gd name="T72" fmla="*/ 2147483647 w 1969"/>
              <a:gd name="T73" fmla="*/ 2147483647 h 19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69"/>
              <a:gd name="T112" fmla="*/ 0 h 1970"/>
              <a:gd name="T113" fmla="*/ 1969 w 1969"/>
              <a:gd name="T114" fmla="*/ 1970 h 19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69" h="1970">
                <a:moveTo>
                  <a:pt x="0" y="0"/>
                </a:moveTo>
                <a:lnTo>
                  <a:pt x="215" y="45"/>
                </a:lnTo>
                <a:lnTo>
                  <a:pt x="419" y="91"/>
                </a:lnTo>
                <a:lnTo>
                  <a:pt x="516" y="114"/>
                </a:lnTo>
                <a:lnTo>
                  <a:pt x="607" y="142"/>
                </a:lnTo>
                <a:lnTo>
                  <a:pt x="694" y="165"/>
                </a:lnTo>
                <a:lnTo>
                  <a:pt x="769" y="193"/>
                </a:lnTo>
                <a:lnTo>
                  <a:pt x="833" y="222"/>
                </a:lnTo>
                <a:lnTo>
                  <a:pt x="898" y="250"/>
                </a:lnTo>
                <a:lnTo>
                  <a:pt x="952" y="284"/>
                </a:lnTo>
                <a:lnTo>
                  <a:pt x="1000" y="313"/>
                </a:lnTo>
                <a:lnTo>
                  <a:pt x="1081" y="381"/>
                </a:lnTo>
                <a:lnTo>
                  <a:pt x="1151" y="432"/>
                </a:lnTo>
                <a:lnTo>
                  <a:pt x="1177" y="455"/>
                </a:lnTo>
                <a:lnTo>
                  <a:pt x="1199" y="472"/>
                </a:lnTo>
                <a:lnTo>
                  <a:pt x="1231" y="501"/>
                </a:lnTo>
                <a:lnTo>
                  <a:pt x="1258" y="535"/>
                </a:lnTo>
                <a:lnTo>
                  <a:pt x="1274" y="552"/>
                </a:lnTo>
                <a:lnTo>
                  <a:pt x="1296" y="575"/>
                </a:lnTo>
                <a:lnTo>
                  <a:pt x="1350" y="632"/>
                </a:lnTo>
                <a:lnTo>
                  <a:pt x="1403" y="688"/>
                </a:lnTo>
                <a:lnTo>
                  <a:pt x="1436" y="723"/>
                </a:lnTo>
                <a:lnTo>
                  <a:pt x="1468" y="762"/>
                </a:lnTo>
                <a:lnTo>
                  <a:pt x="1500" y="808"/>
                </a:lnTo>
                <a:lnTo>
                  <a:pt x="1532" y="865"/>
                </a:lnTo>
                <a:lnTo>
                  <a:pt x="1570" y="933"/>
                </a:lnTo>
                <a:lnTo>
                  <a:pt x="1618" y="1013"/>
                </a:lnTo>
                <a:lnTo>
                  <a:pt x="1661" y="1098"/>
                </a:lnTo>
                <a:lnTo>
                  <a:pt x="1710" y="1195"/>
                </a:lnTo>
                <a:lnTo>
                  <a:pt x="1758" y="1286"/>
                </a:lnTo>
                <a:lnTo>
                  <a:pt x="1801" y="1377"/>
                </a:lnTo>
                <a:lnTo>
                  <a:pt x="1839" y="1462"/>
                </a:lnTo>
                <a:lnTo>
                  <a:pt x="1871" y="1536"/>
                </a:lnTo>
                <a:lnTo>
                  <a:pt x="1914" y="1662"/>
                </a:lnTo>
                <a:lnTo>
                  <a:pt x="1941" y="1775"/>
                </a:lnTo>
                <a:lnTo>
                  <a:pt x="1957" y="1872"/>
                </a:lnTo>
                <a:lnTo>
                  <a:pt x="1968" y="1969"/>
                </a:lnTo>
              </a:path>
            </a:pathLst>
          </a:custGeom>
          <a:noFill/>
          <a:ln w="47625" cap="rnd">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8" name="Oval 21"/>
          <p:cNvSpPr>
            <a:spLocks noChangeArrowheads="1"/>
          </p:cNvSpPr>
          <p:nvPr/>
        </p:nvSpPr>
        <p:spPr bwMode="auto">
          <a:xfrm>
            <a:off x="4876800" y="35814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7179" name="Rectangle 25"/>
          <p:cNvSpPr>
            <a:spLocks noChangeArrowheads="1"/>
          </p:cNvSpPr>
          <p:nvPr/>
        </p:nvSpPr>
        <p:spPr bwMode="auto">
          <a:xfrm>
            <a:off x="4495800" y="3505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solidFill>
                  <a:srgbClr val="FF3300"/>
                </a:solidFill>
              </a:rPr>
              <a:t>A</a:t>
            </a:r>
          </a:p>
        </p:txBody>
      </p:sp>
      <p:sp>
        <p:nvSpPr>
          <p:cNvPr id="7180" name="Rectangle 28"/>
          <p:cNvSpPr>
            <a:spLocks noChangeArrowheads="1"/>
          </p:cNvSpPr>
          <p:nvPr/>
        </p:nvSpPr>
        <p:spPr bwMode="auto">
          <a:xfrm rot="-5400000">
            <a:off x="-419100" y="4044951"/>
            <a:ext cx="3216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TEXTILES, T </a:t>
            </a:r>
            <a:r>
              <a:rPr lang="en-US" sz="1600" b="1"/>
              <a:t>(yards per year)</a:t>
            </a:r>
          </a:p>
        </p:txBody>
      </p:sp>
      <p:sp>
        <p:nvSpPr>
          <p:cNvPr id="7181" name="Rectangle 29"/>
          <p:cNvSpPr>
            <a:spLocks noChangeArrowheads="1"/>
          </p:cNvSpPr>
          <p:nvPr/>
        </p:nvSpPr>
        <p:spPr bwMode="auto">
          <a:xfrm>
            <a:off x="7772400" y="43434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CIC</a:t>
            </a:r>
            <a:r>
              <a:rPr lang="en-US" sz="2400" baseline="-25000"/>
              <a:t>0</a:t>
            </a:r>
            <a:endParaRPr lang="en-US" sz="2400"/>
          </a:p>
        </p:txBody>
      </p:sp>
      <p:sp>
        <p:nvSpPr>
          <p:cNvPr id="7182" name="Rectangle 30"/>
          <p:cNvSpPr>
            <a:spLocks noGrp="1" noChangeArrowheads="1"/>
          </p:cNvSpPr>
          <p:nvPr>
            <p:ph type="title"/>
          </p:nvPr>
        </p:nvSpPr>
        <p:spPr>
          <a:xfrm>
            <a:off x="304800" y="381000"/>
            <a:ext cx="8382000" cy="1143000"/>
          </a:xfrm>
          <a:noFill/>
        </p:spPr>
        <p:txBody>
          <a:bodyPr lIns="90488" tIns="44450" rIns="90488" bIns="44450"/>
          <a:lstStyle/>
          <a:p>
            <a:r>
              <a:rPr lang="en-US" smtClean="0"/>
              <a:t>Consumption &amp; Production Gains</a:t>
            </a:r>
          </a:p>
        </p:txBody>
      </p:sp>
      <p:sp>
        <p:nvSpPr>
          <p:cNvPr id="7183" name="Freeform 35"/>
          <p:cNvSpPr>
            <a:spLocks/>
          </p:cNvSpPr>
          <p:nvPr/>
        </p:nvSpPr>
        <p:spPr bwMode="auto">
          <a:xfrm>
            <a:off x="4419600" y="1752600"/>
            <a:ext cx="3200400" cy="2438400"/>
          </a:xfrm>
          <a:custGeom>
            <a:avLst/>
            <a:gdLst>
              <a:gd name="T0" fmla="*/ 0 w 2016"/>
              <a:gd name="T1" fmla="*/ 0 h 1536"/>
              <a:gd name="T2" fmla="*/ 2147483647 w 2016"/>
              <a:gd name="T3" fmla="*/ 2147483647 h 1536"/>
              <a:gd name="T4" fmla="*/ 2147483647 w 2016"/>
              <a:gd name="T5" fmla="*/ 2147483647 h 1536"/>
              <a:gd name="T6" fmla="*/ 2147483647 w 2016"/>
              <a:gd name="T7" fmla="*/ 2147483647 h 1536"/>
              <a:gd name="T8" fmla="*/ 2147483647 w 2016"/>
              <a:gd name="T9" fmla="*/ 2147483647 h 1536"/>
              <a:gd name="T10" fmla="*/ 2147483647 w 2016"/>
              <a:gd name="T11" fmla="*/ 2147483647 h 1536"/>
              <a:gd name="T12" fmla="*/ 2147483647 w 2016"/>
              <a:gd name="T13" fmla="*/ 2147483647 h 1536"/>
              <a:gd name="T14" fmla="*/ 0 60000 65536"/>
              <a:gd name="T15" fmla="*/ 0 60000 65536"/>
              <a:gd name="T16" fmla="*/ 0 60000 65536"/>
              <a:gd name="T17" fmla="*/ 0 60000 65536"/>
              <a:gd name="T18" fmla="*/ 0 60000 65536"/>
              <a:gd name="T19" fmla="*/ 0 60000 65536"/>
              <a:gd name="T20" fmla="*/ 0 60000 65536"/>
              <a:gd name="T21" fmla="*/ 0 w 2016"/>
              <a:gd name="T22" fmla="*/ 0 h 1536"/>
              <a:gd name="T23" fmla="*/ 2016 w 2016"/>
              <a:gd name="T24" fmla="*/ 1536 h 15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6" h="1536">
                <a:moveTo>
                  <a:pt x="0" y="0"/>
                </a:moveTo>
                <a:cubicBezTo>
                  <a:pt x="7" y="41"/>
                  <a:pt x="26" y="167"/>
                  <a:pt x="44" y="244"/>
                </a:cubicBezTo>
                <a:cubicBezTo>
                  <a:pt x="62" y="321"/>
                  <a:pt x="63" y="358"/>
                  <a:pt x="108" y="462"/>
                </a:cubicBezTo>
                <a:cubicBezTo>
                  <a:pt x="153" y="566"/>
                  <a:pt x="220" y="742"/>
                  <a:pt x="314" y="870"/>
                </a:cubicBezTo>
                <a:cubicBezTo>
                  <a:pt x="408" y="998"/>
                  <a:pt x="530" y="1135"/>
                  <a:pt x="672" y="1229"/>
                </a:cubicBezTo>
                <a:cubicBezTo>
                  <a:pt x="814" y="1323"/>
                  <a:pt x="941" y="1382"/>
                  <a:pt x="1165" y="1434"/>
                </a:cubicBezTo>
                <a:cubicBezTo>
                  <a:pt x="1389" y="1485"/>
                  <a:pt x="1867" y="1519"/>
                  <a:pt x="2016" y="1536"/>
                </a:cubicBez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4" name="Freeform 36"/>
          <p:cNvSpPr>
            <a:spLocks/>
          </p:cNvSpPr>
          <p:nvPr/>
        </p:nvSpPr>
        <p:spPr bwMode="auto">
          <a:xfrm>
            <a:off x="4800600" y="1295400"/>
            <a:ext cx="3429000" cy="2362200"/>
          </a:xfrm>
          <a:custGeom>
            <a:avLst/>
            <a:gdLst>
              <a:gd name="T0" fmla="*/ 0 w 2160"/>
              <a:gd name="T1" fmla="*/ 0 h 1440"/>
              <a:gd name="T2" fmla="*/ 2147483647 w 2160"/>
              <a:gd name="T3" fmla="*/ 2147483647 h 1440"/>
              <a:gd name="T4" fmla="*/ 2147483647 w 2160"/>
              <a:gd name="T5" fmla="*/ 2147483647 h 1440"/>
              <a:gd name="T6" fmla="*/ 2147483647 w 2160"/>
              <a:gd name="T7" fmla="*/ 2147483647 h 1440"/>
              <a:gd name="T8" fmla="*/ 2147483647 w 2160"/>
              <a:gd name="T9" fmla="*/ 2147483647 h 1440"/>
              <a:gd name="T10" fmla="*/ 2147483647 w 2160"/>
              <a:gd name="T11" fmla="*/ 2147483647 h 1440"/>
              <a:gd name="T12" fmla="*/ 0 60000 65536"/>
              <a:gd name="T13" fmla="*/ 0 60000 65536"/>
              <a:gd name="T14" fmla="*/ 0 60000 65536"/>
              <a:gd name="T15" fmla="*/ 0 60000 65536"/>
              <a:gd name="T16" fmla="*/ 0 60000 65536"/>
              <a:gd name="T17" fmla="*/ 0 60000 65536"/>
              <a:gd name="T18" fmla="*/ 0 w 2160"/>
              <a:gd name="T19" fmla="*/ 0 h 1440"/>
              <a:gd name="T20" fmla="*/ 2160 w 2160"/>
              <a:gd name="T21" fmla="*/ 1440 h 1440"/>
            </a:gdLst>
            <a:ahLst/>
            <a:cxnLst>
              <a:cxn ang="T12">
                <a:pos x="T0" y="T1"/>
              </a:cxn>
              <a:cxn ang="T13">
                <a:pos x="T2" y="T3"/>
              </a:cxn>
              <a:cxn ang="T14">
                <a:pos x="T4" y="T5"/>
              </a:cxn>
              <a:cxn ang="T15">
                <a:pos x="T6" y="T7"/>
              </a:cxn>
              <a:cxn ang="T16">
                <a:pos x="T8" y="T9"/>
              </a:cxn>
              <a:cxn ang="T17">
                <a:pos x="T10" y="T11"/>
              </a:cxn>
            </a:cxnLst>
            <a:rect l="T18" t="T19" r="T20" b="T21"/>
            <a:pathLst>
              <a:path w="2160" h="1440">
                <a:moveTo>
                  <a:pt x="0" y="0"/>
                </a:moveTo>
                <a:cubicBezTo>
                  <a:pt x="44" y="172"/>
                  <a:pt x="88" y="344"/>
                  <a:pt x="144" y="480"/>
                </a:cubicBezTo>
                <a:cubicBezTo>
                  <a:pt x="200" y="616"/>
                  <a:pt x="240" y="704"/>
                  <a:pt x="336" y="816"/>
                </a:cubicBezTo>
                <a:cubicBezTo>
                  <a:pt x="432" y="928"/>
                  <a:pt x="568" y="1064"/>
                  <a:pt x="720" y="1152"/>
                </a:cubicBezTo>
                <a:cubicBezTo>
                  <a:pt x="872" y="1240"/>
                  <a:pt x="1008" y="1296"/>
                  <a:pt x="1248" y="1344"/>
                </a:cubicBezTo>
                <a:cubicBezTo>
                  <a:pt x="1488" y="1392"/>
                  <a:pt x="2000" y="1424"/>
                  <a:pt x="2160" y="1440"/>
                </a:cubicBez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5" name="Rectangle 37"/>
          <p:cNvSpPr>
            <a:spLocks noChangeArrowheads="1"/>
          </p:cNvSpPr>
          <p:nvPr/>
        </p:nvSpPr>
        <p:spPr bwMode="auto">
          <a:xfrm>
            <a:off x="7620000" y="38862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CIC</a:t>
            </a:r>
            <a:r>
              <a:rPr lang="en-US" sz="2400" baseline="-25000"/>
              <a:t>1</a:t>
            </a:r>
            <a:endParaRPr lang="en-US" sz="2400"/>
          </a:p>
        </p:txBody>
      </p:sp>
      <p:sp>
        <p:nvSpPr>
          <p:cNvPr id="7186" name="Rectangle 38"/>
          <p:cNvSpPr>
            <a:spLocks noChangeArrowheads="1"/>
          </p:cNvSpPr>
          <p:nvPr/>
        </p:nvSpPr>
        <p:spPr bwMode="auto">
          <a:xfrm>
            <a:off x="8077200" y="34290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CIC</a:t>
            </a:r>
            <a:r>
              <a:rPr lang="en-US" sz="2400" baseline="-25000"/>
              <a:t>2</a:t>
            </a:r>
            <a:endParaRPr lang="en-US" sz="2400"/>
          </a:p>
        </p:txBody>
      </p:sp>
      <p:sp>
        <p:nvSpPr>
          <p:cNvPr id="7187" name="Rectangle 39"/>
          <p:cNvSpPr>
            <a:spLocks noChangeArrowheads="1"/>
          </p:cNvSpPr>
          <p:nvPr/>
        </p:nvSpPr>
        <p:spPr bwMode="auto">
          <a:xfrm>
            <a:off x="3276600" y="15240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latin typeface="Symbol" panose="05050102010706020507" pitchFamily="18" charset="2"/>
              </a:rPr>
              <a:t>r</a:t>
            </a:r>
            <a:r>
              <a:rPr lang="en-US" sz="2400" baseline="-25000"/>
              <a:t>F</a:t>
            </a:r>
          </a:p>
        </p:txBody>
      </p:sp>
      <p:sp>
        <p:nvSpPr>
          <p:cNvPr id="7188" name="Line 41"/>
          <p:cNvSpPr>
            <a:spLocks noChangeShapeType="1"/>
          </p:cNvSpPr>
          <p:nvPr/>
        </p:nvSpPr>
        <p:spPr bwMode="auto">
          <a:xfrm flipH="1" flipV="1">
            <a:off x="4800600" y="1447800"/>
            <a:ext cx="1295400" cy="41910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9" name="Oval 42"/>
          <p:cNvSpPr>
            <a:spLocks noChangeArrowheads="1"/>
          </p:cNvSpPr>
          <p:nvPr/>
        </p:nvSpPr>
        <p:spPr bwMode="auto">
          <a:xfrm>
            <a:off x="4495800" y="22860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7190" name="Oval 44"/>
          <p:cNvSpPr>
            <a:spLocks noChangeArrowheads="1"/>
          </p:cNvSpPr>
          <p:nvPr/>
        </p:nvSpPr>
        <p:spPr bwMode="auto">
          <a:xfrm>
            <a:off x="48768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7191" name="Oval 46"/>
          <p:cNvSpPr>
            <a:spLocks noChangeArrowheads="1"/>
          </p:cNvSpPr>
          <p:nvPr/>
        </p:nvSpPr>
        <p:spPr bwMode="auto">
          <a:xfrm>
            <a:off x="5867400" y="51816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7192" name="Rectangle 48"/>
          <p:cNvSpPr>
            <a:spLocks noChangeArrowheads="1"/>
          </p:cNvSpPr>
          <p:nvPr/>
        </p:nvSpPr>
        <p:spPr bwMode="auto">
          <a:xfrm>
            <a:off x="4572000" y="20574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solidFill>
                  <a:srgbClr val="FF3300"/>
                </a:solidFill>
              </a:rPr>
              <a:t>B</a:t>
            </a:r>
          </a:p>
        </p:txBody>
      </p:sp>
      <p:sp>
        <p:nvSpPr>
          <p:cNvPr id="7193" name="Rectangle 49"/>
          <p:cNvSpPr>
            <a:spLocks noChangeArrowheads="1"/>
          </p:cNvSpPr>
          <p:nvPr/>
        </p:nvSpPr>
        <p:spPr bwMode="auto">
          <a:xfrm>
            <a:off x="5029200" y="1600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solidFill>
                  <a:srgbClr val="FF3300"/>
                </a:solidFill>
              </a:rPr>
              <a:t>C</a:t>
            </a:r>
          </a:p>
        </p:txBody>
      </p:sp>
      <p:sp>
        <p:nvSpPr>
          <p:cNvPr id="7194" name="Rectangle 50"/>
          <p:cNvSpPr>
            <a:spLocks noChangeArrowheads="1"/>
          </p:cNvSpPr>
          <p:nvPr/>
        </p:nvSpPr>
        <p:spPr bwMode="auto">
          <a:xfrm>
            <a:off x="6096000" y="49530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solidFill>
                  <a:srgbClr val="FF3300"/>
                </a:solidFill>
              </a:rPr>
              <a:t>X</a:t>
            </a:r>
          </a:p>
        </p:txBody>
      </p:sp>
      <p:sp>
        <p:nvSpPr>
          <p:cNvPr id="7195" name="Rectangle 26"/>
          <p:cNvSpPr>
            <a:spLocks noChangeArrowheads="1"/>
          </p:cNvSpPr>
          <p:nvPr/>
        </p:nvSpPr>
        <p:spPr bwMode="auto">
          <a:xfrm>
            <a:off x="4343400" y="1219200"/>
            <a:ext cx="4267200" cy="469900"/>
          </a:xfrm>
          <a:prstGeom prst="rect">
            <a:avLst/>
          </a:prstGeom>
          <a:solidFill>
            <a:srgbClr val="FFCC99"/>
          </a:solidFill>
          <a:ln w="12700">
            <a:solidFill>
              <a:schemeClr val="tx1"/>
            </a:solidFill>
            <a:miter lim="800000"/>
            <a:headEnd/>
            <a:tailEnd/>
          </a:ln>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P</a:t>
            </a:r>
            <a:r>
              <a:rPr lang="en-US" sz="1800" b="1" baseline="-25000"/>
              <a:t>S</a:t>
            </a:r>
            <a:r>
              <a:rPr lang="en-US" sz="1800" b="1"/>
              <a:t>/P</a:t>
            </a:r>
            <a:r>
              <a:rPr lang="en-US" sz="1800" b="1" baseline="-25000"/>
              <a:t>T</a:t>
            </a:r>
            <a:r>
              <a:rPr lang="en-US" sz="1800" b="1"/>
              <a:t>  = </a:t>
            </a:r>
            <a:r>
              <a:rPr lang="en-US" sz="2400">
                <a:latin typeface="Symbol" panose="05050102010706020507" pitchFamily="18" charset="2"/>
              </a:rPr>
              <a:t>r</a:t>
            </a:r>
            <a:r>
              <a:rPr lang="en-US" sz="2400" baseline="-25000"/>
              <a:t>S</a:t>
            </a:r>
            <a:r>
              <a:rPr lang="en-US" sz="2400">
                <a:latin typeface="Symbol" panose="05050102010706020507" pitchFamily="18" charset="2"/>
              </a:rPr>
              <a:t> </a:t>
            </a:r>
            <a:r>
              <a:rPr lang="en-US" sz="1800" b="1"/>
              <a:t>=</a:t>
            </a:r>
            <a:r>
              <a:rPr lang="en-US" sz="2400">
                <a:latin typeface="Symbol" panose="05050102010706020507" pitchFamily="18" charset="2"/>
              </a:rPr>
              <a:t> </a:t>
            </a:r>
            <a:r>
              <a:rPr lang="en-US" sz="1600" b="1"/>
              <a:t>|slope of terms of trade line|</a:t>
            </a:r>
          </a:p>
        </p:txBody>
      </p:sp>
      <p:sp>
        <p:nvSpPr>
          <p:cNvPr id="7196" name="Rectangle 51"/>
          <p:cNvSpPr>
            <a:spLocks noChangeArrowheads="1"/>
          </p:cNvSpPr>
          <p:nvPr/>
        </p:nvSpPr>
        <p:spPr bwMode="auto">
          <a:xfrm>
            <a:off x="5562600" y="1981200"/>
            <a:ext cx="3352800" cy="654050"/>
          </a:xfrm>
          <a:prstGeom prst="rect">
            <a:avLst/>
          </a:prstGeom>
          <a:solidFill>
            <a:srgbClr val="FFCC99"/>
          </a:solidFill>
          <a:ln w="12700">
            <a:solidFill>
              <a:schemeClr val="tx1"/>
            </a:solidFill>
            <a:miter lim="800000"/>
            <a:headEnd/>
            <a:tailEnd/>
          </a:ln>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 to B shows consumption gains</a:t>
            </a:r>
          </a:p>
          <a:p>
            <a:r>
              <a:rPr lang="en-US" sz="1800" b="1"/>
              <a:t>B to C shows production gains</a:t>
            </a:r>
            <a:endParaRPr lang="en-US" sz="1600" b="1"/>
          </a:p>
        </p:txBody>
      </p:sp>
    </p:spTree>
    <p:extLst>
      <p:ext uri="{BB962C8B-B14F-4D97-AF65-F5344CB8AC3E}">
        <p14:creationId xmlns:p14="http://schemas.microsoft.com/office/powerpoint/2010/main" val="1495638800"/>
      </p:ext>
    </p:extLst>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lIns="90488" tIns="44450" rIns="90488" bIns="44450"/>
          <a:lstStyle/>
          <a:p>
            <a:r>
              <a:rPr lang="en-US" altLang="en-US" smtClean="0"/>
              <a:t>US Commercial Policy: History</a:t>
            </a:r>
          </a:p>
        </p:txBody>
      </p:sp>
      <p:sp>
        <p:nvSpPr>
          <p:cNvPr id="24579" name="Rectangle 3"/>
          <p:cNvSpPr>
            <a:spLocks noGrp="1" noChangeArrowheads="1"/>
          </p:cNvSpPr>
          <p:nvPr>
            <p:ph type="body" idx="1"/>
          </p:nvPr>
        </p:nvSpPr>
        <p:spPr>
          <a:noFill/>
        </p:spPr>
        <p:txBody>
          <a:bodyPr lIns="90488" tIns="44450" rIns="90488" bIns="44450"/>
          <a:lstStyle/>
          <a:p>
            <a:r>
              <a:rPr lang="en-US" altLang="en-US" smtClean="0"/>
              <a:t>US Constitution </a:t>
            </a:r>
          </a:p>
          <a:p>
            <a:pPr lvl="1"/>
            <a:r>
              <a:rPr lang="en-US" altLang="en-US" smtClean="0"/>
              <a:t>Gave Congress authority to regulate imports</a:t>
            </a:r>
          </a:p>
          <a:p>
            <a:pPr lvl="1"/>
            <a:r>
              <a:rPr lang="en-US" altLang="en-US" smtClean="0"/>
              <a:t>Forbade export tariffs</a:t>
            </a:r>
          </a:p>
          <a:p>
            <a:pPr lvl="1"/>
            <a:r>
              <a:rPr lang="en-US" altLang="en-US" smtClean="0"/>
              <a:t>Prevented US states from restricting interstate trade</a:t>
            </a:r>
          </a:p>
          <a:p>
            <a:pPr>
              <a:buFontTx/>
              <a:buNone/>
            </a:pPr>
            <a:endParaRPr lang="en-US" altLang="en-US" smtClean="0"/>
          </a:p>
        </p:txBody>
      </p:sp>
    </p:spTree>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7772400" cy="1143000"/>
          </a:xfrm>
        </p:spPr>
        <p:txBody>
          <a:bodyPr/>
          <a:lstStyle/>
          <a:p>
            <a:r>
              <a:rPr lang="en-US" altLang="en-US" sz="4000" smtClean="0">
                <a:solidFill>
                  <a:schemeClr val="tx1"/>
                </a:solidFill>
              </a:rPr>
              <a:t>U.S. tariffs, 1792–1999.</a:t>
            </a:r>
            <a:r>
              <a:rPr lang="en-US" altLang="en-US" smtClean="0"/>
              <a:t> </a:t>
            </a:r>
          </a:p>
        </p:txBody>
      </p:sp>
      <p:pic>
        <p:nvPicPr>
          <p:cNvPr id="32771" name="Picture 3" descr="hus62072_0801"/>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304925"/>
            <a:ext cx="822960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Tariff Act of 1930</a:t>
            </a:r>
            <a:br>
              <a:rPr lang="en-US" altLang="en-US" smtClean="0"/>
            </a:br>
            <a:r>
              <a:rPr lang="en-US" altLang="en-US" smtClean="0"/>
              <a:t>Smoot-Hawley</a:t>
            </a:r>
          </a:p>
        </p:txBody>
      </p:sp>
      <p:sp>
        <p:nvSpPr>
          <p:cNvPr id="34819" name="Rectangle 3"/>
          <p:cNvSpPr>
            <a:spLocks noGrp="1" noChangeArrowheads="1"/>
          </p:cNvSpPr>
          <p:nvPr>
            <p:ph type="body" idx="1"/>
          </p:nvPr>
        </p:nvSpPr>
        <p:spPr/>
        <p:txBody>
          <a:bodyPr/>
          <a:lstStyle/>
          <a:p>
            <a:pPr>
              <a:lnSpc>
                <a:spcPct val="90000"/>
              </a:lnSpc>
            </a:pPr>
            <a:r>
              <a:rPr lang="en-US" altLang="en-US" sz="2800" smtClean="0"/>
              <a:t>See Item 6.2, page 169, Husted &amp; Melvin, 6</a:t>
            </a:r>
            <a:r>
              <a:rPr lang="en-US" altLang="en-US" sz="2800" baseline="30000" smtClean="0"/>
              <a:t>th</a:t>
            </a:r>
            <a:r>
              <a:rPr lang="en-US" altLang="en-US" sz="2800" smtClean="0"/>
              <a:t> &amp; 7</a:t>
            </a:r>
            <a:r>
              <a:rPr lang="en-US" altLang="en-US" sz="2800" baseline="30000" smtClean="0"/>
              <a:t>th</a:t>
            </a:r>
            <a:r>
              <a:rPr lang="en-US" altLang="en-US" sz="2800" smtClean="0"/>
              <a:t> editions</a:t>
            </a:r>
          </a:p>
          <a:p>
            <a:pPr>
              <a:lnSpc>
                <a:spcPct val="90000"/>
              </a:lnSpc>
            </a:pPr>
            <a:r>
              <a:rPr lang="en-US" altLang="en-US" sz="2800" smtClean="0"/>
              <a:t>1928 Republican platform promised tariffs to “help” farmers. Logrolling in Congress expanded the bill:</a:t>
            </a:r>
          </a:p>
          <a:p>
            <a:pPr lvl="1">
              <a:lnSpc>
                <a:spcPct val="90000"/>
              </a:lnSpc>
            </a:pPr>
            <a:r>
              <a:rPr lang="en-US" altLang="en-US" sz="2400" smtClean="0"/>
              <a:t>12,000+ products</a:t>
            </a:r>
          </a:p>
          <a:p>
            <a:pPr lvl="1">
              <a:lnSpc>
                <a:spcPct val="90000"/>
              </a:lnSpc>
            </a:pPr>
            <a:r>
              <a:rPr lang="en-US" altLang="en-US" sz="2400" smtClean="0"/>
              <a:t>Tariff rev./value of dutiable imports &gt; 60%</a:t>
            </a:r>
          </a:p>
          <a:p>
            <a:pPr>
              <a:lnSpc>
                <a:spcPct val="90000"/>
              </a:lnSpc>
            </a:pPr>
            <a:r>
              <a:rPr lang="en-US" altLang="en-US" sz="2800" smtClean="0"/>
              <a:t>In spite of opposition from over 1,000 economists, Hoover signed the bill on June 17, 1930</a:t>
            </a:r>
          </a:p>
          <a:p>
            <a:pPr lvl="1">
              <a:lnSpc>
                <a:spcPct val="90000"/>
              </a:lnSpc>
            </a:pPr>
            <a:r>
              <a:rPr lang="en-US" altLang="en-US" sz="2400" smtClean="0"/>
              <a:t>40 nations retaliated; world trade collapsed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762000"/>
            <a:ext cx="7391400" cy="701675"/>
          </a:xfrm>
        </p:spPr>
        <p:txBody>
          <a:bodyPr/>
          <a:lstStyle/>
          <a:p>
            <a:r>
              <a:rPr lang="en-US" altLang="en-US" sz="2800" smtClean="0"/>
              <a:t>Smoot-Hawley protectionism and world trade, 1929-33 ($ millions)</a:t>
            </a:r>
            <a:endParaRPr lang="en-US" altLang="en-US" smtClean="0"/>
          </a:p>
        </p:txBody>
      </p:sp>
      <p:sp>
        <p:nvSpPr>
          <p:cNvPr id="36867" name="Text Box 3"/>
          <p:cNvSpPr txBox="1">
            <a:spLocks noChangeArrowheads="1"/>
          </p:cNvSpPr>
          <p:nvPr/>
        </p:nvSpPr>
        <p:spPr bwMode="auto">
          <a:xfrm>
            <a:off x="365125" y="227013"/>
            <a:ext cx="208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Trade regulation</a:t>
            </a: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2738"/>
            <a:ext cx="5110163"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5"/>
          <p:cNvSpPr>
            <a:spLocks noChangeArrowheads="1"/>
          </p:cNvSpPr>
          <p:nvPr/>
        </p:nvSpPr>
        <p:spPr bwMode="auto">
          <a:xfrm>
            <a:off x="5275263" y="1903413"/>
            <a:ext cx="3622675"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b="1">
                <a:latin typeface="Arial" panose="020B0604020202020204" pitchFamily="34" charset="0"/>
              </a:rPr>
              <a:t>The figure shows the pattern of world trade from 1929 to 1933. Following the Smoot–Hawley Tariff Act of 1930, which raised U.S. tariffs to an average level of 53 percent, other nations retaliated by increasing their own import restrictions, and the volume of world trade decreased as the global economy fell into the Great Depression.</a:t>
            </a:r>
          </a:p>
        </p:txBody>
      </p:sp>
      <p:sp>
        <p:nvSpPr>
          <p:cNvPr id="36870" name="Rectangle 6"/>
          <p:cNvSpPr>
            <a:spLocks noChangeArrowheads="1"/>
          </p:cNvSpPr>
          <p:nvPr/>
        </p:nvSpPr>
        <p:spPr bwMode="auto">
          <a:xfrm>
            <a:off x="401638" y="5872163"/>
            <a:ext cx="7962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latin typeface="Arial" panose="020B0604020202020204" pitchFamily="34" charset="0"/>
              </a:rPr>
              <a:t>Source: Data taken from League of Nations, </a:t>
            </a:r>
            <a:r>
              <a:rPr lang="en-US" altLang="en-US" sz="1000" b="1" i="1">
                <a:latin typeface="Arial" panose="020B0604020202020204" pitchFamily="34" charset="0"/>
              </a:rPr>
              <a:t>Monthly Bulletin of Statistics</a:t>
            </a:r>
            <a:r>
              <a:rPr lang="en-US" altLang="en-US" sz="1000" b="1">
                <a:latin typeface="Arial" panose="020B0604020202020204" pitchFamily="34" charset="0"/>
              </a:rPr>
              <a:t>, February, 1934. See also Charles Kindleberger, </a:t>
            </a:r>
            <a:r>
              <a:rPr lang="en-US" altLang="en-US" sz="1000" b="1" i="1">
                <a:latin typeface="Arial" panose="020B0604020202020204" pitchFamily="34" charset="0"/>
              </a:rPr>
              <a:t>The World in Depression </a:t>
            </a:r>
            <a:r>
              <a:rPr lang="en-US" altLang="en-US" sz="1000" b="1">
                <a:latin typeface="Arial" panose="020B0604020202020204" pitchFamily="34" charset="0"/>
              </a:rPr>
              <a:t>(Berkeley, CA: University of California Press, 1973), p. 170.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smtClean="0"/>
              <a:t>Dumping</a:t>
            </a:r>
          </a:p>
        </p:txBody>
      </p:sp>
      <p:sp>
        <p:nvSpPr>
          <p:cNvPr id="122883" name="Rectangle 3"/>
          <p:cNvSpPr>
            <a:spLocks noGrp="1" noChangeArrowheads="1"/>
          </p:cNvSpPr>
          <p:nvPr>
            <p:ph type="body" idx="1"/>
          </p:nvPr>
        </p:nvSpPr>
        <p:spPr/>
        <p:txBody>
          <a:bodyPr/>
          <a:lstStyle/>
          <a:p>
            <a:r>
              <a:rPr lang="en-US" altLang="en-US" smtClean="0"/>
              <a:t>Selling a product in a foreign country at a price that is “less than fair value.”</a:t>
            </a:r>
          </a:p>
          <a:p>
            <a:pPr lvl="1"/>
            <a:r>
              <a:rPr lang="en-US" altLang="en-US" smtClean="0"/>
              <a:t>the price charged in the home market</a:t>
            </a:r>
          </a:p>
          <a:p>
            <a:pPr lvl="1"/>
            <a:r>
              <a:rPr lang="en-US" altLang="en-US" smtClean="0"/>
              <a:t>the price charged in a third country, or</a:t>
            </a:r>
          </a:p>
          <a:p>
            <a:pPr lvl="1"/>
            <a:r>
              <a:rPr lang="en-US" altLang="en-US" smtClean="0"/>
              <a:t>below the costs of production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Line 2"/>
          <p:cNvSpPr>
            <a:spLocks noChangeShapeType="1"/>
          </p:cNvSpPr>
          <p:nvPr/>
        </p:nvSpPr>
        <p:spPr bwMode="auto">
          <a:xfrm flipV="1">
            <a:off x="2209800" y="1370013"/>
            <a:ext cx="3733800" cy="3732212"/>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31"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Dumping Benefits the </a:t>
            </a:r>
            <a:br>
              <a:rPr lang="en-US" altLang="en-US" smtClean="0"/>
            </a:br>
            <a:r>
              <a:rPr lang="en-US" altLang="en-US" smtClean="0"/>
              <a:t>Importing Country</a:t>
            </a:r>
          </a:p>
        </p:txBody>
      </p:sp>
      <p:sp>
        <p:nvSpPr>
          <p:cNvPr id="124932"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33"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34"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solidFill>
                  <a:srgbClr val="FF3300"/>
                </a:solidFill>
              </a:rPr>
              <a:t>3</a:t>
            </a:r>
          </a:p>
        </p:txBody>
      </p:sp>
      <p:sp>
        <p:nvSpPr>
          <p:cNvPr id="124935" name="Rectangle 7"/>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5</a:t>
            </a:r>
          </a:p>
        </p:txBody>
      </p:sp>
      <p:sp>
        <p:nvSpPr>
          <p:cNvPr id="124936"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p>
        </p:txBody>
      </p:sp>
      <p:sp>
        <p:nvSpPr>
          <p:cNvPr id="124937"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0</a:t>
            </a:r>
          </a:p>
        </p:txBody>
      </p:sp>
      <p:sp>
        <p:nvSpPr>
          <p:cNvPr id="124938" name="Rectangle 10"/>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a:t>
            </a:r>
          </a:p>
        </p:txBody>
      </p:sp>
      <p:sp>
        <p:nvSpPr>
          <p:cNvPr id="124939" name="Rectangle 11"/>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p>
        </p:txBody>
      </p:sp>
      <p:sp>
        <p:nvSpPr>
          <p:cNvPr id="124940" name="Rectangle 12"/>
          <p:cNvSpPr>
            <a:spLocks noChangeArrowheads="1"/>
          </p:cNvSpPr>
          <p:nvPr/>
        </p:nvSpPr>
        <p:spPr bwMode="auto">
          <a:xfrm>
            <a:off x="3019425" y="4114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i="1"/>
              <a:t>b</a:t>
            </a:r>
          </a:p>
        </p:txBody>
      </p:sp>
      <p:sp>
        <p:nvSpPr>
          <p:cNvPr id="124941"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42"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43" name="Oval 15"/>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000"/>
          </a:p>
        </p:txBody>
      </p:sp>
      <p:sp>
        <p:nvSpPr>
          <p:cNvPr id="124944" name="Rectangle 16"/>
          <p:cNvSpPr>
            <a:spLocks noChangeArrowheads="1"/>
          </p:cNvSpPr>
          <p:nvPr/>
        </p:nvSpPr>
        <p:spPr bwMode="auto">
          <a:xfrm>
            <a:off x="5867400" y="5257800"/>
            <a:ext cx="193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solidFill>
                  <a:srgbClr val="0000FF"/>
                </a:solidFill>
              </a:rPr>
              <a:t>Domestic demand</a:t>
            </a:r>
          </a:p>
        </p:txBody>
      </p:sp>
      <p:sp>
        <p:nvSpPr>
          <p:cNvPr id="124945" name="Rectangle 17"/>
          <p:cNvSpPr>
            <a:spLocks noChangeArrowheads="1"/>
          </p:cNvSpPr>
          <p:nvPr/>
        </p:nvSpPr>
        <p:spPr bwMode="auto">
          <a:xfrm>
            <a:off x="5943600" y="12954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solidFill>
                  <a:schemeClr val="accent2"/>
                </a:solidFill>
              </a:rPr>
              <a:t>Domestic Supply</a:t>
            </a:r>
          </a:p>
        </p:txBody>
      </p:sp>
      <p:sp>
        <p:nvSpPr>
          <p:cNvPr id="124946" name="Rectangle 18"/>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i="1"/>
              <a:t>a</a:t>
            </a:r>
          </a:p>
        </p:txBody>
      </p:sp>
      <p:sp>
        <p:nvSpPr>
          <p:cNvPr id="124947" name="Rectangle 19"/>
          <p:cNvSpPr>
            <a:spLocks noChangeArrowheads="1"/>
          </p:cNvSpPr>
          <p:nvPr/>
        </p:nvSpPr>
        <p:spPr bwMode="auto">
          <a:xfrm>
            <a:off x="3643313" y="4114800"/>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i="1"/>
              <a:t>c</a:t>
            </a:r>
          </a:p>
        </p:txBody>
      </p:sp>
      <p:sp>
        <p:nvSpPr>
          <p:cNvPr id="124948" name="Rectangle 20"/>
          <p:cNvSpPr>
            <a:spLocks noChangeArrowheads="1"/>
          </p:cNvSpPr>
          <p:nvPr/>
        </p:nvSpPr>
        <p:spPr bwMode="auto">
          <a:xfrm>
            <a:off x="3429000" y="6078538"/>
            <a:ext cx="11541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a:t>
            </a:r>
            <a:endParaRPr lang="en-US" altLang="en-US" sz="1600" b="1"/>
          </a:p>
        </p:txBody>
      </p:sp>
      <p:sp>
        <p:nvSpPr>
          <p:cNvPr id="124949" name="Rectangle 21"/>
          <p:cNvSpPr>
            <a:spLocks noChangeArrowheads="1"/>
          </p:cNvSpPr>
          <p:nvPr/>
        </p:nvSpPr>
        <p:spPr bwMode="auto">
          <a:xfrm rot="-5400000">
            <a:off x="1113631" y="3390107"/>
            <a:ext cx="744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a:t>
            </a:r>
            <a:endParaRPr lang="en-US" altLang="en-US" sz="1600" b="1"/>
          </a:p>
        </p:txBody>
      </p:sp>
      <p:sp>
        <p:nvSpPr>
          <p:cNvPr id="124950" name="Rectangle 22"/>
          <p:cNvSpPr>
            <a:spLocks noChangeArrowheads="1"/>
          </p:cNvSpPr>
          <p:nvPr/>
        </p:nvSpPr>
        <p:spPr bwMode="auto">
          <a:xfrm>
            <a:off x="6051550" y="4451350"/>
            <a:ext cx="1550988"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Dumping  price</a:t>
            </a:r>
          </a:p>
        </p:txBody>
      </p:sp>
      <p:sp>
        <p:nvSpPr>
          <p:cNvPr id="124951" name="Line 23"/>
          <p:cNvSpPr>
            <a:spLocks noChangeShapeType="1"/>
          </p:cNvSpPr>
          <p:nvPr/>
        </p:nvSpPr>
        <p:spPr bwMode="auto">
          <a:xfrm>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52"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53"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7</a:t>
            </a:r>
          </a:p>
        </p:txBody>
      </p:sp>
      <p:sp>
        <p:nvSpPr>
          <p:cNvPr id="124954"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55"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a:t>
            </a:r>
          </a:p>
        </p:txBody>
      </p:sp>
      <p:sp>
        <p:nvSpPr>
          <p:cNvPr id="124956" name="Line 28"/>
          <p:cNvSpPr>
            <a:spLocks noChangeShapeType="1"/>
          </p:cNvSpPr>
          <p:nvPr/>
        </p:nvSpPr>
        <p:spPr bwMode="auto">
          <a:xfrm>
            <a:off x="2209800" y="3886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57" name="Rectangle 29"/>
          <p:cNvSpPr>
            <a:spLocks noChangeArrowheads="1"/>
          </p:cNvSpPr>
          <p:nvPr/>
        </p:nvSpPr>
        <p:spPr bwMode="auto">
          <a:xfrm>
            <a:off x="6051550" y="3657600"/>
            <a:ext cx="1252538"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World price</a:t>
            </a:r>
          </a:p>
        </p:txBody>
      </p:sp>
      <p:sp>
        <p:nvSpPr>
          <p:cNvPr id="124958"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59"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3</a:t>
            </a:r>
          </a:p>
        </p:txBody>
      </p:sp>
      <p:sp>
        <p:nvSpPr>
          <p:cNvPr id="124960"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5</a:t>
            </a:r>
          </a:p>
        </p:txBody>
      </p:sp>
      <p:sp>
        <p:nvSpPr>
          <p:cNvPr id="124961" name="Rectangle 33"/>
          <p:cNvSpPr>
            <a:spLocks noChangeArrowheads="1"/>
          </p:cNvSpPr>
          <p:nvPr/>
        </p:nvSpPr>
        <p:spPr bwMode="auto">
          <a:xfrm>
            <a:off x="4191000" y="4114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i="1"/>
              <a:t>d</a:t>
            </a:r>
          </a:p>
        </p:txBody>
      </p:sp>
      <p:sp>
        <p:nvSpPr>
          <p:cNvPr id="124962" name="Line 34"/>
          <p:cNvSpPr>
            <a:spLocks noChangeShapeType="1"/>
          </p:cNvSpPr>
          <p:nvPr/>
        </p:nvSpPr>
        <p:spPr bwMode="auto">
          <a:xfrm>
            <a:off x="2209800" y="5105400"/>
            <a:ext cx="3657600" cy="0"/>
          </a:xfrm>
          <a:prstGeom prst="line">
            <a:avLst/>
          </a:prstGeom>
          <a:noFill/>
          <a:ln w="254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4963" name="Rectangle 35"/>
          <p:cNvSpPr>
            <a:spLocks noChangeArrowheads="1"/>
          </p:cNvSpPr>
          <p:nvPr/>
        </p:nvSpPr>
        <p:spPr bwMode="auto">
          <a:xfrm>
            <a:off x="6019800" y="4953000"/>
            <a:ext cx="2008188"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Predatory dumping?</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noFill/>
        </p:spPr>
        <p:txBody>
          <a:bodyPr/>
          <a:lstStyle/>
          <a:p>
            <a:r>
              <a:rPr lang="en-US" altLang="en-US" smtClean="0"/>
              <a:t>Welfare Effects of Dumping</a:t>
            </a:r>
            <a:endParaRPr lang="en-US" altLang="en-US" sz="3600" smtClean="0"/>
          </a:p>
        </p:txBody>
      </p:sp>
      <p:graphicFrame>
        <p:nvGraphicFramePr>
          <p:cNvPr id="129027" name="Object 3"/>
          <p:cNvGraphicFramePr>
            <a:graphicFrameLocks/>
          </p:cNvGraphicFramePr>
          <p:nvPr/>
        </p:nvGraphicFramePr>
        <p:xfrm>
          <a:off x="766763" y="1966913"/>
          <a:ext cx="7599362" cy="4141787"/>
        </p:xfrm>
        <a:graphic>
          <a:graphicData uri="http://schemas.openxmlformats.org/presentationml/2006/ole">
            <mc:AlternateContent xmlns:mc="http://schemas.openxmlformats.org/markup-compatibility/2006">
              <mc:Choice xmlns:v="urn:schemas-microsoft-com:vml" Requires="v">
                <p:oleObj spid="_x0000_s129038" name="Document" r:id="rId4" imgW="7604760" imgH="4163568" progId="Word.Document.8">
                  <p:embed/>
                </p:oleObj>
              </mc:Choice>
              <mc:Fallback>
                <p:oleObj name="Document" r:id="rId4" imgW="7604760" imgH="4163568" progId="Word.Document.8">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763" y="1966913"/>
                        <a:ext cx="7599362" cy="414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en-US" smtClean="0"/>
              <a:t>Dumping</a:t>
            </a:r>
          </a:p>
        </p:txBody>
      </p:sp>
      <p:sp>
        <p:nvSpPr>
          <p:cNvPr id="132099" name="Rectangle 3"/>
          <p:cNvSpPr>
            <a:spLocks noGrp="1" noChangeArrowheads="1"/>
          </p:cNvSpPr>
          <p:nvPr>
            <p:ph type="body" idx="1"/>
          </p:nvPr>
        </p:nvSpPr>
        <p:spPr/>
        <p:txBody>
          <a:bodyPr/>
          <a:lstStyle/>
          <a:p>
            <a:r>
              <a:rPr lang="en-US" altLang="en-US" i="1" smtClean="0"/>
              <a:t>Predatory</a:t>
            </a:r>
            <a:r>
              <a:rPr lang="en-US" altLang="en-US" smtClean="0"/>
              <a:t> dumping is a myth</a:t>
            </a:r>
          </a:p>
          <a:p>
            <a:pPr lvl="1"/>
            <a:r>
              <a:rPr lang="en-US" altLang="en-US" smtClean="0"/>
              <a:t>No evidence that it has ever occurred</a:t>
            </a:r>
          </a:p>
          <a:p>
            <a:pPr lvl="1"/>
            <a:r>
              <a:rPr lang="en-US" altLang="en-US" smtClean="0"/>
              <a:t>Unlikely to be a profitable strategy</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en-US" smtClean="0"/>
              <a:t>US Antidumping Law</a:t>
            </a:r>
          </a:p>
        </p:txBody>
      </p:sp>
      <p:sp>
        <p:nvSpPr>
          <p:cNvPr id="141315" name="Rectangle 3"/>
          <p:cNvSpPr>
            <a:spLocks noGrp="1" noChangeArrowheads="1"/>
          </p:cNvSpPr>
          <p:nvPr>
            <p:ph type="body" idx="1"/>
          </p:nvPr>
        </p:nvSpPr>
        <p:spPr>
          <a:xfrm>
            <a:off x="685800" y="1981200"/>
            <a:ext cx="7772400" cy="4572000"/>
          </a:xfrm>
        </p:spPr>
        <p:txBody>
          <a:bodyPr/>
          <a:lstStyle/>
          <a:p>
            <a:r>
              <a:rPr lang="en-US" altLang="en-US" sz="2800" smtClean="0"/>
              <a:t>When dumping is “proven”, a tariff equal to the dumping margin may be imposed</a:t>
            </a:r>
          </a:p>
          <a:p>
            <a:r>
              <a:rPr lang="en-US" altLang="en-US" sz="2800" smtClean="0"/>
              <a:t>Injury test -- Must also demonstrate that the allegedly unfair foreign practice either has injured or threatens injury to the domestic industry</a:t>
            </a:r>
          </a:p>
          <a:p>
            <a:r>
              <a:rPr lang="en-US" altLang="en-US" sz="2800" smtClean="0"/>
              <a:t>Offers no discretion to US officials, even if the tariff will harm more US industries than it helps</a:t>
            </a:r>
          </a:p>
          <a:p>
            <a:r>
              <a:rPr lang="en-US" altLang="en-US" sz="2800" smtClean="0"/>
              <a:t>See Table 8.2, page 235, Husted &amp; Melvin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ltLang="en-US" smtClean="0"/>
              <a:t>US Antidumping Law</a:t>
            </a:r>
          </a:p>
        </p:txBody>
      </p:sp>
      <p:sp>
        <p:nvSpPr>
          <p:cNvPr id="143363" name="Rectangle 3"/>
          <p:cNvSpPr>
            <a:spLocks noGrp="1" noChangeArrowheads="1"/>
          </p:cNvSpPr>
          <p:nvPr>
            <p:ph type="body" idx="1"/>
          </p:nvPr>
        </p:nvSpPr>
        <p:spPr/>
        <p:txBody>
          <a:bodyPr/>
          <a:lstStyle/>
          <a:p>
            <a:r>
              <a:rPr lang="en-US" altLang="en-US" smtClean="0"/>
              <a:t>How many antidumping duties have been imposed by the US?</a:t>
            </a:r>
          </a:p>
          <a:p>
            <a:endParaRPr lang="en-US" altLang="en-US" smtClean="0"/>
          </a:p>
          <a:p>
            <a:r>
              <a:rPr lang="en-US" altLang="en-US" smtClean="0"/>
              <a:t>How large is the average duty?</a:t>
            </a:r>
          </a:p>
          <a:p>
            <a:endParaRPr lang="en-US" altLang="en-US" smtClean="0"/>
          </a:p>
          <a:p>
            <a:r>
              <a:rPr lang="en-US" altLang="en-US" smtClean="0"/>
              <a:t>Do these duties reduce volume of US imports?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5" name="Rectangle 3"/>
          <p:cNvSpPr>
            <a:spLocks noGrp="1" noChangeArrowheads="1"/>
          </p:cNvSpPr>
          <p:nvPr>
            <p:ph type="title"/>
          </p:nvPr>
        </p:nvSpPr>
        <p:spPr>
          <a:xfrm>
            <a:off x="685800" y="0"/>
            <a:ext cx="7772400" cy="1371600"/>
          </a:xfrm>
          <a:noFill/>
        </p:spPr>
        <p:txBody>
          <a:bodyPr lIns="90488" tIns="44450" rIns="90488" bIns="44450"/>
          <a:lstStyle/>
          <a:p>
            <a:r>
              <a:rPr lang="en-US" smtClean="0"/>
              <a:t>Welfare Cost of a Tariff</a:t>
            </a:r>
            <a:br>
              <a:rPr lang="en-US" smtClean="0"/>
            </a:br>
            <a:r>
              <a:rPr lang="en-US" smtClean="0"/>
              <a:t> </a:t>
            </a:r>
            <a:r>
              <a:rPr lang="en-US" sz="3600" smtClean="0"/>
              <a:t>on Imports</a:t>
            </a:r>
            <a:r>
              <a:rPr lang="en-US" smtClean="0"/>
              <a:t> -- </a:t>
            </a:r>
            <a:r>
              <a:rPr lang="en-US" sz="3600" smtClean="0"/>
              <a:t>Small Country</a:t>
            </a:r>
          </a:p>
        </p:txBody>
      </p:sp>
      <p:sp>
        <p:nvSpPr>
          <p:cNvPr id="33796"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7"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8"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33799" name="Rectangle 7"/>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00"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1"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3802" name="Rectangle 10"/>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33803"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4" name="Rectangle 13"/>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33805" name="Line 15"/>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16"/>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Oval 18"/>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3808" name="Rectangle 19"/>
          <p:cNvSpPr>
            <a:spLocks noChangeArrowheads="1"/>
          </p:cNvSpPr>
          <p:nvPr/>
        </p:nvSpPr>
        <p:spPr bwMode="auto">
          <a:xfrm>
            <a:off x="5867400" y="5257800"/>
            <a:ext cx="298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grapes</a:t>
            </a:r>
          </a:p>
        </p:txBody>
      </p:sp>
      <p:sp>
        <p:nvSpPr>
          <p:cNvPr id="33809" name="Rectangle 20"/>
          <p:cNvSpPr>
            <a:spLocks noChangeArrowheads="1"/>
          </p:cNvSpPr>
          <p:nvPr/>
        </p:nvSpPr>
        <p:spPr bwMode="auto">
          <a:xfrm>
            <a:off x="59436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grapes</a:t>
            </a:r>
          </a:p>
        </p:txBody>
      </p:sp>
      <p:sp>
        <p:nvSpPr>
          <p:cNvPr id="33810" name="Rectangle 21"/>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33811" name="Rectangle 22"/>
          <p:cNvSpPr>
            <a:spLocks noChangeArrowheads="1"/>
          </p:cNvSpPr>
          <p:nvPr/>
        </p:nvSpPr>
        <p:spPr bwMode="auto">
          <a:xfrm>
            <a:off x="3505200" y="4038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p>
        </p:txBody>
      </p:sp>
      <p:sp>
        <p:nvSpPr>
          <p:cNvPr id="33812" name="Rectangle 23"/>
          <p:cNvSpPr>
            <a:spLocks noChangeArrowheads="1"/>
          </p:cNvSpPr>
          <p:nvPr/>
        </p:nvSpPr>
        <p:spPr bwMode="auto">
          <a:xfrm>
            <a:off x="3429000" y="6078538"/>
            <a:ext cx="4367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bushels of grapes per year)</a:t>
            </a:r>
          </a:p>
        </p:txBody>
      </p:sp>
      <p:sp>
        <p:nvSpPr>
          <p:cNvPr id="33813" name="Rectangle 24"/>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bushel of  grapes)</a:t>
            </a:r>
          </a:p>
        </p:txBody>
      </p:sp>
      <p:sp>
        <p:nvSpPr>
          <p:cNvPr id="33814" name="Rectangle 25"/>
          <p:cNvSpPr>
            <a:spLocks noChangeArrowheads="1"/>
          </p:cNvSpPr>
          <p:nvPr/>
        </p:nvSpPr>
        <p:spPr bwMode="auto">
          <a:xfrm>
            <a:off x="6051550" y="4451350"/>
            <a:ext cx="21018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grapes</a:t>
            </a:r>
          </a:p>
        </p:txBody>
      </p:sp>
      <p:sp>
        <p:nvSpPr>
          <p:cNvPr id="33815" name="Line 26"/>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27"/>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7" name="Rectangle 28"/>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33818" name="Line 29"/>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9" name="Rectangle 30"/>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33820" name="Line 31"/>
          <p:cNvSpPr>
            <a:spLocks noChangeShapeType="1"/>
          </p:cNvSpPr>
          <p:nvPr/>
        </p:nvSpPr>
        <p:spPr bwMode="auto">
          <a:xfrm flipV="1">
            <a:off x="2209800" y="3886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1" name="Rectangle 32"/>
          <p:cNvSpPr>
            <a:spLocks noChangeArrowheads="1"/>
          </p:cNvSpPr>
          <p:nvPr/>
        </p:nvSpPr>
        <p:spPr bwMode="auto">
          <a:xfrm>
            <a:off x="6051550" y="3657600"/>
            <a:ext cx="25130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$2/bu </a:t>
            </a:r>
          </a:p>
        </p:txBody>
      </p:sp>
      <p:sp>
        <p:nvSpPr>
          <p:cNvPr id="33822" name="Line 33"/>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3" name="Rectangle 34"/>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33824" name="Rectangle 35"/>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25" name="Rectangle 36"/>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Tree>
    <p:extLst>
      <p:ext uri="{BB962C8B-B14F-4D97-AF65-F5344CB8AC3E}">
        <p14:creationId xmlns:p14="http://schemas.microsoft.com/office/powerpoint/2010/main" val="2166546990"/>
      </p:ext>
    </p:extLst>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smtClean="0"/>
              <a:t>US Antidumping Law</a:t>
            </a:r>
          </a:p>
        </p:txBody>
      </p:sp>
      <p:sp>
        <p:nvSpPr>
          <p:cNvPr id="145411" name="Rectangle 3"/>
          <p:cNvSpPr>
            <a:spLocks noGrp="1" noChangeArrowheads="1"/>
          </p:cNvSpPr>
          <p:nvPr>
            <p:ph type="body" idx="1"/>
          </p:nvPr>
        </p:nvSpPr>
        <p:spPr/>
        <p:txBody>
          <a:bodyPr/>
          <a:lstStyle/>
          <a:p>
            <a:pPr>
              <a:lnSpc>
                <a:spcPct val="90000"/>
              </a:lnSpc>
            </a:pPr>
            <a:r>
              <a:rPr lang="en-US" altLang="en-US" smtClean="0"/>
              <a:t>As of 31 Dec ‘01, 350 duties in place, 271 imposed post 1985. </a:t>
            </a:r>
          </a:p>
          <a:p>
            <a:pPr>
              <a:lnSpc>
                <a:spcPct val="90000"/>
              </a:lnSpc>
            </a:pPr>
            <a:endParaRPr lang="en-US" altLang="en-US" smtClean="0"/>
          </a:p>
          <a:p>
            <a:pPr>
              <a:lnSpc>
                <a:spcPct val="90000"/>
              </a:lnSpc>
            </a:pPr>
            <a:r>
              <a:rPr lang="en-US" altLang="en-US" smtClean="0"/>
              <a:t>The average duty is 10 to 20 times the MFN tariff.</a:t>
            </a:r>
          </a:p>
          <a:p>
            <a:pPr>
              <a:lnSpc>
                <a:spcPct val="90000"/>
              </a:lnSpc>
            </a:pPr>
            <a:endParaRPr lang="en-US" altLang="en-US" smtClean="0"/>
          </a:p>
          <a:p>
            <a:pPr>
              <a:lnSpc>
                <a:spcPct val="90000"/>
              </a:lnSpc>
            </a:pPr>
            <a:r>
              <a:rPr lang="en-US" altLang="en-US" smtClean="0"/>
              <a:t>Prasa estimated a reduction of 30 to 50% in the value of US imports.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smtClean="0"/>
              <a:t>US Countervailing Duty Law</a:t>
            </a:r>
          </a:p>
        </p:txBody>
      </p:sp>
      <p:sp>
        <p:nvSpPr>
          <p:cNvPr id="147459" name="Rectangle 3"/>
          <p:cNvSpPr>
            <a:spLocks noGrp="1" noChangeArrowheads="1"/>
          </p:cNvSpPr>
          <p:nvPr>
            <p:ph type="body" idx="1"/>
          </p:nvPr>
        </p:nvSpPr>
        <p:spPr/>
        <p:txBody>
          <a:bodyPr/>
          <a:lstStyle/>
          <a:p>
            <a:r>
              <a:rPr lang="en-US" altLang="en-US" smtClean="0"/>
              <a:t>When a foreign government provides either production or export subsidies, Congress views this as an unfair practice, whether or not there is price discrimination.  In some cases, no injury test required.</a:t>
            </a:r>
          </a:p>
          <a:p>
            <a:r>
              <a:rPr lang="en-US" altLang="en-US" smtClean="0"/>
              <a:t>Countervailing duties (CVD) are imposed to offset the subsidy</a:t>
            </a:r>
          </a:p>
          <a:p>
            <a:pPr lvl="1"/>
            <a:r>
              <a:rPr lang="en-US" altLang="en-US" smtClean="0"/>
              <a:t>Raise price of import to “fair market value”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smtClean="0"/>
              <a:t>Section 301</a:t>
            </a:r>
          </a:p>
        </p:txBody>
      </p:sp>
      <p:sp>
        <p:nvSpPr>
          <p:cNvPr id="165891" name="Rectangle 3"/>
          <p:cNvSpPr>
            <a:spLocks noGrp="1" noChangeArrowheads="1"/>
          </p:cNvSpPr>
          <p:nvPr>
            <p:ph type="body" idx="1"/>
          </p:nvPr>
        </p:nvSpPr>
        <p:spPr/>
        <p:txBody>
          <a:bodyPr/>
          <a:lstStyle/>
          <a:p>
            <a:pPr>
              <a:lnSpc>
                <a:spcPct val="90000"/>
              </a:lnSpc>
            </a:pPr>
            <a:r>
              <a:rPr lang="en-US" altLang="en-US" sz="2800" smtClean="0"/>
              <a:t>Trade Act of 1974 authorized the President to list unfair foreign practices</a:t>
            </a:r>
          </a:p>
          <a:p>
            <a:pPr lvl="1">
              <a:lnSpc>
                <a:spcPct val="90000"/>
              </a:lnSpc>
            </a:pPr>
            <a:r>
              <a:rPr lang="en-US" altLang="en-US" sz="2400" smtClean="0"/>
              <a:t>WTO members</a:t>
            </a:r>
          </a:p>
          <a:p>
            <a:pPr lvl="1">
              <a:lnSpc>
                <a:spcPct val="90000"/>
              </a:lnSpc>
            </a:pPr>
            <a:r>
              <a:rPr lang="en-US" altLang="en-US" sz="2400" smtClean="0"/>
              <a:t>Others</a:t>
            </a:r>
          </a:p>
          <a:p>
            <a:pPr lvl="1">
              <a:lnSpc>
                <a:spcPct val="90000"/>
              </a:lnSpc>
            </a:pPr>
            <a:r>
              <a:rPr lang="en-US" altLang="en-US" sz="2400" smtClean="0"/>
              <a:t>Administered by the office of the US Trade Representative (USTR)</a:t>
            </a:r>
          </a:p>
          <a:p>
            <a:pPr>
              <a:lnSpc>
                <a:spcPct val="90000"/>
              </a:lnSpc>
            </a:pPr>
            <a:r>
              <a:rPr lang="en-US" altLang="en-US" sz="2800" smtClean="0"/>
              <a:t>From 1975-1995, 101 cases accepted</a:t>
            </a:r>
          </a:p>
          <a:p>
            <a:pPr lvl="1">
              <a:lnSpc>
                <a:spcPct val="90000"/>
              </a:lnSpc>
            </a:pPr>
            <a:r>
              <a:rPr lang="en-US" altLang="en-US" sz="2400" smtClean="0"/>
              <a:t>Roughly half resulted in a change in the foreign practice. Only ¼ resulted in increases </a:t>
            </a:r>
            <a:r>
              <a:rPr lang="en-US" altLang="en-US" sz="2400" smtClean="0">
                <a:solidFill>
                  <a:srgbClr val="FF3300"/>
                </a:solidFill>
              </a:rPr>
              <a:t>US exports</a:t>
            </a:r>
          </a:p>
          <a:p>
            <a:pPr lvl="1">
              <a:lnSpc>
                <a:spcPct val="90000"/>
              </a:lnSpc>
            </a:pPr>
            <a:r>
              <a:rPr lang="en-US" altLang="en-US" sz="2400" smtClean="0"/>
              <a:t>Often most likely to fail when most justified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1522413" y="2667000"/>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76131" name="Rectangle 3"/>
          <p:cNvSpPr>
            <a:spLocks noGrp="1" noChangeArrowheads="1"/>
          </p:cNvSpPr>
          <p:nvPr>
            <p:ph type="title"/>
          </p:nvPr>
        </p:nvSpPr>
        <p:spPr>
          <a:xfrm>
            <a:off x="228600" y="0"/>
            <a:ext cx="7772400" cy="838200"/>
          </a:xfrm>
        </p:spPr>
        <p:txBody>
          <a:bodyPr/>
          <a:lstStyle/>
          <a:p>
            <a:r>
              <a:rPr lang="en-GB" altLang="en-US" sz="4000" smtClean="0"/>
              <a:t>Direct Costs and Jobs </a:t>
            </a:r>
            <a:r>
              <a:rPr lang="en-GB" altLang="en-US" sz="4000" smtClean="0">
                <a:latin typeface="Arial" panose="020B0604020202020204" pitchFamily="34" charset="0"/>
              </a:rPr>
              <a:t>“</a:t>
            </a:r>
            <a:r>
              <a:rPr lang="en-GB" altLang="en-US" sz="4000" smtClean="0"/>
              <a:t>Saved</a:t>
            </a:r>
            <a:r>
              <a:rPr lang="en-GB" altLang="en-US" sz="4000" smtClean="0">
                <a:latin typeface="Arial" panose="020B0604020202020204" pitchFamily="34" charset="0"/>
              </a:rPr>
              <a:t>”</a:t>
            </a:r>
            <a:endParaRPr lang="en-US" altLang="en-US" smtClean="0"/>
          </a:p>
        </p:txBody>
      </p:sp>
      <p:pic>
        <p:nvPicPr>
          <p:cNvPr id="1761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93750"/>
            <a:ext cx="7467600" cy="58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2743200" y="32766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a:latin typeface="Verdana" panose="020B0604030504040204" pitchFamily="34" charset="0"/>
              </a:rPr>
              <a:t>Insert Updated Table 7.2 Here</a:t>
            </a:r>
          </a:p>
        </p:txBody>
      </p:sp>
      <p:pic>
        <p:nvPicPr>
          <p:cNvPr id="178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5025"/>
            <a:ext cx="8458200"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180" name="Rectangle 4"/>
          <p:cNvSpPr>
            <a:spLocks noGrp="1" noChangeArrowheads="1"/>
          </p:cNvSpPr>
          <p:nvPr>
            <p:ph type="title"/>
          </p:nvPr>
        </p:nvSpPr>
        <p:spPr>
          <a:xfrm>
            <a:off x="0" y="0"/>
            <a:ext cx="7772400" cy="838200"/>
          </a:xfrm>
        </p:spPr>
        <p:txBody>
          <a:bodyPr/>
          <a:lstStyle/>
          <a:p>
            <a:r>
              <a:rPr lang="en-GB" altLang="en-US" sz="4000" smtClean="0"/>
              <a:t>Direct Costs and Jobs Saved (Cont.)</a:t>
            </a:r>
            <a:endParaRPr lang="en-US" alt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5B6FE72-527C-43D7-9673-5CCC32579DA7}" type="slidenum">
              <a:rPr lang="en-US" altLang="en-US" sz="2400" smtClean="0"/>
              <a:pPr>
                <a:spcBef>
                  <a:spcPct val="0"/>
                </a:spcBef>
                <a:buFontTx/>
                <a:buNone/>
              </a:pPr>
              <a:t>35</a:t>
            </a:fld>
            <a:endParaRPr lang="en-US" altLang="en-US" sz="2400" smtClean="0"/>
          </a:p>
        </p:txBody>
      </p:sp>
      <p:sp>
        <p:nvSpPr>
          <p:cNvPr id="10243" name="Rectangle 2"/>
          <p:cNvSpPr>
            <a:spLocks noGrp="1" noChangeArrowheads="1"/>
          </p:cNvSpPr>
          <p:nvPr>
            <p:ph type="title"/>
          </p:nvPr>
        </p:nvSpPr>
        <p:spPr/>
        <p:txBody>
          <a:bodyPr/>
          <a:lstStyle/>
          <a:p>
            <a:r>
              <a:rPr lang="en-US" altLang="en-US" sz="3600" smtClean="0"/>
              <a:t>Customs Union </a:t>
            </a:r>
            <a:r>
              <a:rPr lang="en-US" altLang="en-US" sz="3600" i="1" smtClean="0"/>
              <a:t>versus</a:t>
            </a:r>
            <a:r>
              <a:rPr lang="en-US" altLang="en-US" sz="3600" smtClean="0"/>
              <a:t> Free Trade Area</a:t>
            </a:r>
          </a:p>
        </p:txBody>
      </p:sp>
      <p:sp>
        <p:nvSpPr>
          <p:cNvPr id="10244" name="Rectangle 3"/>
          <p:cNvSpPr>
            <a:spLocks noGrp="1" noChangeArrowheads="1"/>
          </p:cNvSpPr>
          <p:nvPr>
            <p:ph type="body" idx="1"/>
          </p:nvPr>
        </p:nvSpPr>
        <p:spPr/>
        <p:txBody>
          <a:bodyPr/>
          <a:lstStyle/>
          <a:p>
            <a:pPr>
              <a:lnSpc>
                <a:spcPct val="80000"/>
              </a:lnSpc>
            </a:pPr>
            <a:r>
              <a:rPr lang="en-US" altLang="en-US" sz="2800" smtClean="0"/>
              <a:t>Members of a Free Trade Area (FTA) maintain independent trade policies with non-members</a:t>
            </a:r>
          </a:p>
          <a:p>
            <a:pPr lvl="1">
              <a:lnSpc>
                <a:spcPct val="80000"/>
              </a:lnSpc>
            </a:pPr>
            <a:r>
              <a:rPr lang="en-US" altLang="en-US" sz="2400" smtClean="0"/>
              <a:t>Rules of origin combat “trade deflection”</a:t>
            </a:r>
          </a:p>
          <a:p>
            <a:pPr>
              <a:lnSpc>
                <a:spcPct val="80000"/>
              </a:lnSpc>
            </a:pPr>
            <a:r>
              <a:rPr lang="en-US" altLang="en-US" sz="2800" smtClean="0"/>
              <a:t> Members of a Customs Union (CU) adopt common trade policies with non-members</a:t>
            </a:r>
          </a:p>
          <a:p>
            <a:pPr lvl="1">
              <a:lnSpc>
                <a:spcPct val="80000"/>
              </a:lnSpc>
            </a:pPr>
            <a:r>
              <a:rPr lang="en-US" altLang="en-US" sz="2400" smtClean="0"/>
              <a:t>Common external tariff, open borders within</a:t>
            </a:r>
          </a:p>
          <a:p>
            <a:pPr>
              <a:lnSpc>
                <a:spcPct val="80000"/>
              </a:lnSpc>
            </a:pPr>
            <a:r>
              <a:rPr lang="en-US" altLang="en-US" sz="2800" smtClean="0"/>
              <a:t>Common market – CU + factors move freely</a:t>
            </a:r>
          </a:p>
          <a:p>
            <a:pPr>
              <a:lnSpc>
                <a:spcPct val="80000"/>
              </a:lnSpc>
            </a:pPr>
            <a:r>
              <a:rPr lang="en-US" altLang="en-US" sz="2800" smtClean="0"/>
              <a:t>Economic union – fiscal and monetary policies, as well as social and regulatory policies are harmonized.</a:t>
            </a:r>
          </a:p>
        </p:txBody>
      </p:sp>
    </p:spTree>
    <p:extLst>
      <p:ext uri="{BB962C8B-B14F-4D97-AF65-F5344CB8AC3E}">
        <p14:creationId xmlns:p14="http://schemas.microsoft.com/office/powerpoint/2010/main" val="1970253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F2224DD-2F4B-455C-9CBB-253B95E86FC0}" type="slidenum">
              <a:rPr lang="en-US" altLang="en-US" sz="2400" smtClean="0"/>
              <a:pPr>
                <a:spcBef>
                  <a:spcPct val="0"/>
                </a:spcBef>
                <a:buFontTx/>
                <a:buNone/>
              </a:pPr>
              <a:t>36</a:t>
            </a:fld>
            <a:endParaRPr lang="en-US" altLang="en-US" sz="2400" smtClean="0"/>
          </a:p>
        </p:txBody>
      </p:sp>
      <p:sp>
        <p:nvSpPr>
          <p:cNvPr id="23555" name="Line 2"/>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6"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Trade Creating CU (continued)</a:t>
            </a:r>
          </a:p>
        </p:txBody>
      </p:sp>
      <p:sp>
        <p:nvSpPr>
          <p:cNvPr id="23557" name="Line 4"/>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5"/>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9" name="Rectangle 6"/>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23560" name="Rectangle 7"/>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23561" name="Rectangle 8"/>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23562" name="Rectangle 9"/>
          <p:cNvSpPr>
            <a:spLocks noChangeArrowheads="1"/>
          </p:cNvSpPr>
          <p:nvPr/>
        </p:nvSpPr>
        <p:spPr bwMode="auto">
          <a:xfrm>
            <a:off x="3124200" y="3962400"/>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23563" name="Line 10"/>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11"/>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5" name="Rectangle 12"/>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23566" name="Rectangle 13"/>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23567" name="Rectangle 14"/>
          <p:cNvSpPr>
            <a:spLocks noChangeArrowheads="1"/>
          </p:cNvSpPr>
          <p:nvPr/>
        </p:nvSpPr>
        <p:spPr bwMode="auto">
          <a:xfrm>
            <a:off x="23622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23568" name="Rectangle 15"/>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23569" name="Rectangle 16"/>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23570" name="Rectangle 17"/>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23571" name="Line 18"/>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2" name="Line 19"/>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3" name="Rectangle 20"/>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23574" name="Rectangle 21"/>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23575" name="Rectangle 22"/>
          <p:cNvSpPr>
            <a:spLocks noChangeArrowheads="1"/>
          </p:cNvSpPr>
          <p:nvPr/>
        </p:nvSpPr>
        <p:spPr bwMode="auto">
          <a:xfrm>
            <a:off x="4191000" y="38893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23576" name="Line 23"/>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7" name="Rectangle 24"/>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23578" name="Rectangle 25"/>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23579" name="Rectangle 26"/>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23580" name="Line 27"/>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81" name="Line 2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82" name="Rectangle 29"/>
          <p:cNvSpPr>
            <a:spLocks noChangeArrowheads="1"/>
          </p:cNvSpPr>
          <p:nvPr/>
        </p:nvSpPr>
        <p:spPr bwMode="auto">
          <a:xfrm>
            <a:off x="5440363" y="39655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23583" name="Rectangle 30"/>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23584" name="Rectangle 31"/>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23585" name="Rectangle 32"/>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23586" name="Rectangle 33"/>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23587" name="Rectangle 34"/>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23588" name="Rectangle 35"/>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23589" name="Rectangle 36"/>
          <p:cNvSpPr>
            <a:spLocks noChangeArrowheads="1"/>
          </p:cNvSpPr>
          <p:nvPr/>
        </p:nvSpPr>
        <p:spPr bwMode="auto">
          <a:xfrm>
            <a:off x="6248400" y="1828800"/>
            <a:ext cx="26384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23590" name="Rectangle 38"/>
          <p:cNvSpPr>
            <a:spLocks noChangeArrowheads="1"/>
          </p:cNvSpPr>
          <p:nvPr/>
        </p:nvSpPr>
        <p:spPr bwMode="auto">
          <a:xfrm>
            <a:off x="6172200" y="2438400"/>
            <a:ext cx="27971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Tree>
    <p:extLst>
      <p:ext uri="{BB962C8B-B14F-4D97-AF65-F5344CB8AC3E}">
        <p14:creationId xmlns:p14="http://schemas.microsoft.com/office/powerpoint/2010/main" val="139648483"/>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10C23B5-5F01-40C7-94F4-9FB1ACB9770F}" type="slidenum">
              <a:rPr lang="en-US" altLang="en-US" sz="2400" smtClean="0"/>
              <a:pPr>
                <a:spcBef>
                  <a:spcPct val="0"/>
                </a:spcBef>
                <a:buFontTx/>
                <a:buNone/>
              </a:pPr>
              <a:t>37</a:t>
            </a:fld>
            <a:endParaRPr lang="en-US" altLang="en-US" sz="2400" smtClean="0"/>
          </a:p>
        </p:txBody>
      </p:sp>
      <p:sp>
        <p:nvSpPr>
          <p:cNvPr id="25603" name="AutoShape 1085"/>
          <p:cNvSpPr>
            <a:spLocks noChangeArrowheads="1"/>
          </p:cNvSpPr>
          <p:nvPr/>
        </p:nvSpPr>
        <p:spPr bwMode="auto">
          <a:xfrm flipH="1">
            <a:off x="2514600" y="3429000"/>
            <a:ext cx="990600" cy="12192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25604" name="AutoShape 1084"/>
          <p:cNvSpPr>
            <a:spLocks noChangeArrowheads="1"/>
          </p:cNvSpPr>
          <p:nvPr/>
        </p:nvSpPr>
        <p:spPr bwMode="auto">
          <a:xfrm>
            <a:off x="5334000" y="3429000"/>
            <a:ext cx="914400" cy="12192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25605" name="Line 1026"/>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6" name="Rectangle 1027"/>
          <p:cNvSpPr>
            <a:spLocks noGrp="1" noChangeArrowheads="1"/>
          </p:cNvSpPr>
          <p:nvPr>
            <p:ph type="title"/>
          </p:nvPr>
        </p:nvSpPr>
        <p:spPr>
          <a:xfrm>
            <a:off x="685800" y="0"/>
            <a:ext cx="7772400" cy="1371600"/>
          </a:xfrm>
          <a:noFill/>
        </p:spPr>
        <p:txBody>
          <a:bodyPr lIns="90488" tIns="44450" rIns="90488" bIns="44450"/>
          <a:lstStyle/>
          <a:p>
            <a:r>
              <a:rPr lang="en-US" altLang="en-US" smtClean="0"/>
              <a:t>Trade Creating CU (continued)</a:t>
            </a:r>
          </a:p>
        </p:txBody>
      </p:sp>
      <p:sp>
        <p:nvSpPr>
          <p:cNvPr id="25607" name="Line 1028"/>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8" name="Line 1029"/>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9" name="Rectangle 1030"/>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25610" name="Rectangle 1031"/>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25611" name="Rectangle 1032"/>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25612" name="Rectangle 1033"/>
          <p:cNvSpPr>
            <a:spLocks noChangeArrowheads="1"/>
          </p:cNvSpPr>
          <p:nvPr/>
        </p:nvSpPr>
        <p:spPr bwMode="auto">
          <a:xfrm>
            <a:off x="3124200" y="3962400"/>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25613" name="Line 1034"/>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4" name="Line 1035"/>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5" name="Rectangle 1036"/>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25616" name="Rectangle 1037"/>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25617" name="Rectangle 1038"/>
          <p:cNvSpPr>
            <a:spLocks noChangeArrowheads="1"/>
          </p:cNvSpPr>
          <p:nvPr/>
        </p:nvSpPr>
        <p:spPr bwMode="auto">
          <a:xfrm>
            <a:off x="23622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25618" name="Rectangle 1039"/>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25619" name="Rectangle 1040"/>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25620" name="Rectangle 1041"/>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25621" name="Line 1042"/>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2" name="Line 1043"/>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3" name="Rectangle 1044"/>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25624" name="Rectangle 1047"/>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25625" name="Rectangle 1048"/>
          <p:cNvSpPr>
            <a:spLocks noChangeArrowheads="1"/>
          </p:cNvSpPr>
          <p:nvPr/>
        </p:nvSpPr>
        <p:spPr bwMode="auto">
          <a:xfrm>
            <a:off x="4191000" y="38893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25626" name="Line 1050"/>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7" name="Rectangle 1052"/>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25628" name="Rectangle 1053"/>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25629" name="Rectangle 1055"/>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25630" name="Line 1056"/>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1" name="Line 105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2" name="Rectangle 1059"/>
          <p:cNvSpPr>
            <a:spLocks noChangeArrowheads="1"/>
          </p:cNvSpPr>
          <p:nvPr/>
        </p:nvSpPr>
        <p:spPr bwMode="auto">
          <a:xfrm>
            <a:off x="5440363" y="39655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25633" name="Rectangle 1065"/>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25634" name="Rectangle 1066"/>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25635" name="Rectangle 1067"/>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25636" name="Rectangle 1068"/>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25637" name="Rectangle 1069"/>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25638" name="Rectangle 1070"/>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25639" name="Rectangle 1074"/>
          <p:cNvSpPr>
            <a:spLocks noChangeArrowheads="1"/>
          </p:cNvSpPr>
          <p:nvPr/>
        </p:nvSpPr>
        <p:spPr bwMode="auto">
          <a:xfrm>
            <a:off x="6248400" y="1828800"/>
            <a:ext cx="26384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25640" name="Rectangle 1076"/>
          <p:cNvSpPr>
            <a:spLocks noChangeArrowheads="1"/>
          </p:cNvSpPr>
          <p:nvPr/>
        </p:nvSpPr>
        <p:spPr bwMode="auto">
          <a:xfrm>
            <a:off x="6172200" y="2438400"/>
            <a:ext cx="27971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grpSp>
        <p:nvGrpSpPr>
          <p:cNvPr id="25641" name="Group 1083"/>
          <p:cNvGrpSpPr>
            <a:grpSpLocks/>
          </p:cNvGrpSpPr>
          <p:nvPr/>
        </p:nvGrpSpPr>
        <p:grpSpPr bwMode="auto">
          <a:xfrm>
            <a:off x="2362200" y="2016125"/>
            <a:ext cx="3789363" cy="4308475"/>
            <a:chOff x="1488" y="1270"/>
            <a:chExt cx="2387" cy="2714"/>
          </a:xfrm>
        </p:grpSpPr>
        <p:sp>
          <p:nvSpPr>
            <p:cNvPr id="25645" name="Freeform 1077"/>
            <p:cNvSpPr>
              <a:spLocks/>
            </p:cNvSpPr>
            <p:nvPr/>
          </p:nvSpPr>
          <p:spPr bwMode="auto">
            <a:xfrm>
              <a:off x="1839" y="1270"/>
              <a:ext cx="2036" cy="2309"/>
            </a:xfrm>
            <a:custGeom>
              <a:avLst/>
              <a:gdLst>
                <a:gd name="T0" fmla="*/ 2036 w 2036"/>
                <a:gd name="T1" fmla="*/ 0 h 2309"/>
                <a:gd name="T2" fmla="*/ 1283 w 2036"/>
                <a:gd name="T3" fmla="*/ 293 h 2309"/>
                <a:gd name="T4" fmla="*/ 661 w 2036"/>
                <a:gd name="T5" fmla="*/ 728 h 2309"/>
                <a:gd name="T6" fmla="*/ 240 w 2036"/>
                <a:gd name="T7" fmla="*/ 1144 h 2309"/>
                <a:gd name="T8" fmla="*/ 36 w 2036"/>
                <a:gd name="T9" fmla="*/ 1561 h 2309"/>
                <a:gd name="T10" fmla="*/ 24 w 2036"/>
                <a:gd name="T11" fmla="*/ 2309 h 2309"/>
                <a:gd name="T12" fmla="*/ 0 60000 65536"/>
                <a:gd name="T13" fmla="*/ 0 60000 65536"/>
                <a:gd name="T14" fmla="*/ 0 60000 65536"/>
                <a:gd name="T15" fmla="*/ 0 60000 65536"/>
                <a:gd name="T16" fmla="*/ 0 60000 65536"/>
                <a:gd name="T17" fmla="*/ 0 60000 65536"/>
                <a:gd name="T18" fmla="*/ 0 w 2036"/>
                <a:gd name="T19" fmla="*/ 0 h 2309"/>
                <a:gd name="T20" fmla="*/ 2036 w 2036"/>
                <a:gd name="T21" fmla="*/ 2309 h 2309"/>
              </a:gdLst>
              <a:ahLst/>
              <a:cxnLst>
                <a:cxn ang="T12">
                  <a:pos x="T0" y="T1"/>
                </a:cxn>
                <a:cxn ang="T13">
                  <a:pos x="T2" y="T3"/>
                </a:cxn>
                <a:cxn ang="T14">
                  <a:pos x="T4" y="T5"/>
                </a:cxn>
                <a:cxn ang="T15">
                  <a:pos x="T6" y="T7"/>
                </a:cxn>
                <a:cxn ang="T16">
                  <a:pos x="T8" y="T9"/>
                </a:cxn>
                <a:cxn ang="T17">
                  <a:pos x="T10" y="T11"/>
                </a:cxn>
              </a:cxnLst>
              <a:rect l="T18" t="T19" r="T20" b="T21"/>
              <a:pathLst>
                <a:path w="2036" h="2309">
                  <a:moveTo>
                    <a:pt x="2036" y="0"/>
                  </a:moveTo>
                  <a:cubicBezTo>
                    <a:pt x="1911" y="49"/>
                    <a:pt x="1512" y="172"/>
                    <a:pt x="1283" y="293"/>
                  </a:cubicBezTo>
                  <a:cubicBezTo>
                    <a:pt x="1054" y="414"/>
                    <a:pt x="835" y="586"/>
                    <a:pt x="661" y="728"/>
                  </a:cubicBezTo>
                  <a:cubicBezTo>
                    <a:pt x="487" y="870"/>
                    <a:pt x="344" y="1005"/>
                    <a:pt x="240" y="1144"/>
                  </a:cubicBezTo>
                  <a:cubicBezTo>
                    <a:pt x="136" y="1283"/>
                    <a:pt x="72" y="1367"/>
                    <a:pt x="36" y="1561"/>
                  </a:cubicBezTo>
                  <a:cubicBezTo>
                    <a:pt x="0" y="1755"/>
                    <a:pt x="26" y="2153"/>
                    <a:pt x="24" y="2309"/>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6" name="Oval 1079"/>
            <p:cNvSpPr>
              <a:spLocks noChangeArrowheads="1"/>
            </p:cNvSpPr>
            <p:nvPr/>
          </p:nvSpPr>
          <p:spPr bwMode="auto">
            <a:xfrm>
              <a:off x="1488" y="3504"/>
              <a:ext cx="816" cy="480"/>
            </a:xfrm>
            <a:prstGeom prst="ellipse">
              <a:avLst/>
            </a:prstGeom>
            <a:noFill/>
            <a:ln w="1905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grpSp>
        <p:nvGrpSpPr>
          <p:cNvPr id="25642" name="Group 1082"/>
          <p:cNvGrpSpPr>
            <a:grpSpLocks/>
          </p:cNvGrpSpPr>
          <p:nvPr/>
        </p:nvGrpSpPr>
        <p:grpSpPr bwMode="auto">
          <a:xfrm>
            <a:off x="5105400" y="2590800"/>
            <a:ext cx="1600200" cy="3581400"/>
            <a:chOff x="3216" y="1632"/>
            <a:chExt cx="1008" cy="2256"/>
          </a:xfrm>
        </p:grpSpPr>
        <p:sp>
          <p:nvSpPr>
            <p:cNvPr id="25643" name="Freeform 1075"/>
            <p:cNvSpPr>
              <a:spLocks/>
            </p:cNvSpPr>
            <p:nvPr/>
          </p:nvSpPr>
          <p:spPr bwMode="auto">
            <a:xfrm>
              <a:off x="3464" y="1632"/>
              <a:ext cx="472" cy="1922"/>
            </a:xfrm>
            <a:custGeom>
              <a:avLst/>
              <a:gdLst>
                <a:gd name="T0" fmla="*/ 472 w 472"/>
                <a:gd name="T1" fmla="*/ 0 h 1922"/>
                <a:gd name="T2" fmla="*/ 88 w 472"/>
                <a:gd name="T3" fmla="*/ 144 h 1922"/>
                <a:gd name="T4" fmla="*/ 40 w 472"/>
                <a:gd name="T5" fmla="*/ 288 h 1922"/>
                <a:gd name="T6" fmla="*/ 328 w 472"/>
                <a:gd name="T7" fmla="*/ 624 h 1922"/>
                <a:gd name="T8" fmla="*/ 164 w 472"/>
                <a:gd name="T9" fmla="*/ 1922 h 1922"/>
                <a:gd name="T10" fmla="*/ 0 60000 65536"/>
                <a:gd name="T11" fmla="*/ 0 60000 65536"/>
                <a:gd name="T12" fmla="*/ 0 60000 65536"/>
                <a:gd name="T13" fmla="*/ 0 60000 65536"/>
                <a:gd name="T14" fmla="*/ 0 60000 65536"/>
                <a:gd name="T15" fmla="*/ 0 w 472"/>
                <a:gd name="T16" fmla="*/ 0 h 1922"/>
                <a:gd name="T17" fmla="*/ 472 w 472"/>
                <a:gd name="T18" fmla="*/ 1922 h 1922"/>
              </a:gdLst>
              <a:ahLst/>
              <a:cxnLst>
                <a:cxn ang="T10">
                  <a:pos x="T0" y="T1"/>
                </a:cxn>
                <a:cxn ang="T11">
                  <a:pos x="T2" y="T3"/>
                </a:cxn>
                <a:cxn ang="T12">
                  <a:pos x="T4" y="T5"/>
                </a:cxn>
                <a:cxn ang="T13">
                  <a:pos x="T6" y="T7"/>
                </a:cxn>
                <a:cxn ang="T14">
                  <a:pos x="T8" y="T9"/>
                </a:cxn>
              </a:cxnLst>
              <a:rect l="T15" t="T16" r="T17" b="T18"/>
              <a:pathLst>
                <a:path w="472" h="1922">
                  <a:moveTo>
                    <a:pt x="472" y="0"/>
                  </a:moveTo>
                  <a:cubicBezTo>
                    <a:pt x="316" y="48"/>
                    <a:pt x="160" y="96"/>
                    <a:pt x="88" y="144"/>
                  </a:cubicBezTo>
                  <a:cubicBezTo>
                    <a:pt x="16" y="192"/>
                    <a:pt x="0" y="208"/>
                    <a:pt x="40" y="288"/>
                  </a:cubicBezTo>
                  <a:cubicBezTo>
                    <a:pt x="80" y="368"/>
                    <a:pt x="307" y="352"/>
                    <a:pt x="328" y="624"/>
                  </a:cubicBezTo>
                  <a:cubicBezTo>
                    <a:pt x="349" y="896"/>
                    <a:pt x="198" y="1652"/>
                    <a:pt x="164" y="1922"/>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4" name="Oval 1080"/>
            <p:cNvSpPr>
              <a:spLocks noChangeArrowheads="1"/>
            </p:cNvSpPr>
            <p:nvPr/>
          </p:nvSpPr>
          <p:spPr bwMode="auto">
            <a:xfrm>
              <a:off x="3216" y="3552"/>
              <a:ext cx="1008" cy="336"/>
            </a:xfrm>
            <a:prstGeom prst="ellipse">
              <a:avLst/>
            </a:prstGeom>
            <a:noFill/>
            <a:ln w="1905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spTree>
    <p:extLst>
      <p:ext uri="{BB962C8B-B14F-4D97-AF65-F5344CB8AC3E}">
        <p14:creationId xmlns:p14="http://schemas.microsoft.com/office/powerpoint/2010/main" val="3226884164"/>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380BEB-C741-45ED-A254-3F1A78843BC2}" type="slidenum">
              <a:rPr lang="en-US" altLang="en-US" sz="2400" smtClean="0"/>
              <a:pPr>
                <a:spcBef>
                  <a:spcPct val="0"/>
                </a:spcBef>
                <a:buFontTx/>
                <a:buNone/>
              </a:pPr>
              <a:t>38</a:t>
            </a:fld>
            <a:endParaRPr lang="en-US" altLang="en-US" sz="2400" smtClean="0"/>
          </a:p>
        </p:txBody>
      </p:sp>
      <p:sp>
        <p:nvSpPr>
          <p:cNvPr id="29699"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mtClean="0"/>
              <a:t> </a:t>
            </a:r>
            <a:r>
              <a:rPr lang="en-US" altLang="en-US" sz="3600" smtClean="0"/>
              <a:t>Trade Creating CU</a:t>
            </a:r>
          </a:p>
        </p:txBody>
      </p:sp>
      <p:graphicFrame>
        <p:nvGraphicFramePr>
          <p:cNvPr id="29700" name="Object 3"/>
          <p:cNvGraphicFramePr>
            <a:graphicFrameLocks noGrp="1" noChangeAspect="1"/>
          </p:cNvGraphicFramePr>
          <p:nvPr>
            <p:ph type="tbl" idx="1"/>
          </p:nvPr>
        </p:nvGraphicFramePr>
        <p:xfrm>
          <a:off x="890588" y="2049463"/>
          <a:ext cx="7454900" cy="4100512"/>
        </p:xfrm>
        <a:graphic>
          <a:graphicData uri="http://schemas.openxmlformats.org/presentationml/2006/ole">
            <mc:AlternateContent xmlns:mc="http://schemas.openxmlformats.org/markup-compatibility/2006">
              <mc:Choice xmlns:v="urn:schemas-microsoft-com:vml" Requires="v">
                <p:oleObj spid="_x0000_s130056" name="Document" r:id="rId4" imgW="7461504" imgH="4114800" progId="Word.Document.8">
                  <p:embed/>
                </p:oleObj>
              </mc:Choice>
              <mc:Fallback>
                <p:oleObj name="Document" r:id="rId4" imgW="7461504" imgH="41148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0588" y="2049463"/>
                        <a:ext cx="7454900"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34554988"/>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4B1692-C538-4397-BED5-84DE6FAFAA56}" type="slidenum">
              <a:rPr lang="en-US" altLang="en-US" sz="2400" smtClean="0"/>
              <a:pPr>
                <a:spcBef>
                  <a:spcPct val="0"/>
                </a:spcBef>
                <a:buFontTx/>
                <a:buNone/>
              </a:pPr>
              <a:t>39</a:t>
            </a:fld>
            <a:endParaRPr lang="en-US" altLang="en-US" sz="2400" smtClean="0"/>
          </a:p>
        </p:txBody>
      </p:sp>
      <p:sp>
        <p:nvSpPr>
          <p:cNvPr id="31747" name="Rectangle 2"/>
          <p:cNvSpPr>
            <a:spLocks noGrp="1" noChangeArrowheads="1"/>
          </p:cNvSpPr>
          <p:nvPr>
            <p:ph type="title"/>
          </p:nvPr>
        </p:nvSpPr>
        <p:spPr/>
        <p:txBody>
          <a:bodyPr/>
          <a:lstStyle/>
          <a:p>
            <a:r>
              <a:rPr lang="en-US" altLang="en-US" smtClean="0"/>
              <a:t>Trade Diverting Customs Union</a:t>
            </a:r>
          </a:p>
        </p:txBody>
      </p:sp>
      <p:sp>
        <p:nvSpPr>
          <p:cNvPr id="31748" name="Rectangle 3"/>
          <p:cNvSpPr>
            <a:spLocks noGrp="1" noChangeArrowheads="1"/>
          </p:cNvSpPr>
          <p:nvPr>
            <p:ph type="body" idx="1"/>
          </p:nvPr>
        </p:nvSpPr>
        <p:spPr/>
        <p:txBody>
          <a:bodyPr/>
          <a:lstStyle/>
          <a:p>
            <a:r>
              <a:rPr lang="en-US" altLang="en-US" sz="2800" smtClean="0"/>
              <a:t>Small country A forms a CU with country C</a:t>
            </a:r>
          </a:p>
          <a:p>
            <a:r>
              <a:rPr lang="en-US" altLang="en-US" sz="2800" smtClean="0"/>
              <a:t>B is low-cost producer, not C</a:t>
            </a:r>
          </a:p>
          <a:p>
            <a:r>
              <a:rPr lang="en-US" altLang="en-US" sz="2800" smtClean="0"/>
              <a:t>Trade diversion occurs as lower-cost imports from B are replaced by higher-cost imports from C</a:t>
            </a:r>
          </a:p>
          <a:p>
            <a:pPr lvl="1"/>
            <a:r>
              <a:rPr lang="en-US" altLang="en-US" sz="2400" smtClean="0"/>
              <a:t>A removes its tariff on imports from C, but not B</a:t>
            </a:r>
          </a:p>
          <a:p>
            <a:pPr lvl="1"/>
            <a:r>
              <a:rPr lang="en-US" altLang="en-US" sz="2400" smtClean="0"/>
              <a:t>A’s imports from B are diverted to C</a:t>
            </a:r>
          </a:p>
          <a:p>
            <a:pPr lvl="1"/>
            <a:r>
              <a:rPr lang="en-US" altLang="en-US" sz="2400" smtClean="0"/>
              <a:t>Some trade is created:</a:t>
            </a:r>
          </a:p>
          <a:p>
            <a:pPr lvl="2"/>
            <a:r>
              <a:rPr lang="en-US" altLang="en-US" sz="2000" smtClean="0"/>
              <a:t>Domestic production falls from 50 to 30 bu/yr</a:t>
            </a:r>
          </a:p>
          <a:p>
            <a:pPr lvl="2"/>
            <a:r>
              <a:rPr lang="en-US" altLang="en-US" sz="2000" smtClean="0"/>
              <a:t>Consumption rises from 120 to 140 bu/yr</a:t>
            </a:r>
          </a:p>
        </p:txBody>
      </p:sp>
    </p:spTree>
    <p:extLst>
      <p:ext uri="{BB962C8B-B14F-4D97-AF65-F5344CB8AC3E}">
        <p14:creationId xmlns:p14="http://schemas.microsoft.com/office/powerpoint/2010/main" val="1455156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smtClean="0"/>
              <a:t>Welfare Cost of a Tariff</a:t>
            </a:r>
            <a:br>
              <a:rPr lang="en-US" smtClean="0"/>
            </a:br>
            <a:r>
              <a:rPr lang="en-US" smtClean="0"/>
              <a:t> </a:t>
            </a:r>
            <a:r>
              <a:rPr lang="en-US" sz="3600" smtClean="0"/>
              <a:t>on Imports</a:t>
            </a:r>
            <a:r>
              <a:rPr lang="en-US" smtClean="0"/>
              <a:t> -- </a:t>
            </a:r>
            <a:r>
              <a:rPr lang="en-US" sz="3600" smtClean="0"/>
              <a:t>Small Country</a:t>
            </a:r>
          </a:p>
        </p:txBody>
      </p:sp>
      <p:graphicFrame>
        <p:nvGraphicFramePr>
          <p:cNvPr id="35843" name="Object 1027"/>
          <p:cNvGraphicFramePr>
            <a:graphicFrameLocks noGrp="1" noChangeAspect="1"/>
          </p:cNvGraphicFramePr>
          <p:nvPr>
            <p:ph type="tbl" idx="1"/>
          </p:nvPr>
        </p:nvGraphicFramePr>
        <p:xfrm>
          <a:off x="774700" y="1976438"/>
          <a:ext cx="7602538" cy="4194175"/>
        </p:xfrm>
        <a:graphic>
          <a:graphicData uri="http://schemas.openxmlformats.org/presentationml/2006/ole">
            <mc:AlternateContent xmlns:mc="http://schemas.openxmlformats.org/markup-compatibility/2006">
              <mc:Choice xmlns:v="urn:schemas-microsoft-com:vml" Requires="v">
                <p:oleObj spid="_x0000_s132103" name="Document" r:id="rId4" imgW="7613904" imgH="4200144" progId="Word.Document.8">
                  <p:embed/>
                </p:oleObj>
              </mc:Choice>
              <mc:Fallback>
                <p:oleObj name="Document" r:id="rId4" imgW="7613904" imgH="420014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700" y="1976438"/>
                        <a:ext cx="7602538" cy="419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4" name="Text Box 1028"/>
          <p:cNvSpPr txBox="1">
            <a:spLocks noChangeArrowheads="1"/>
          </p:cNvSpPr>
          <p:nvPr/>
        </p:nvSpPr>
        <p:spPr bwMode="auto">
          <a:xfrm>
            <a:off x="2185988" y="5943600"/>
            <a:ext cx="42814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b="1"/>
              <a:t>Loss = 0.5 x tariff x change in imports</a:t>
            </a:r>
            <a:endParaRPr lang="en-US"/>
          </a:p>
        </p:txBody>
      </p:sp>
    </p:spTree>
    <p:extLst>
      <p:ext uri="{BB962C8B-B14F-4D97-AF65-F5344CB8AC3E}">
        <p14:creationId xmlns:p14="http://schemas.microsoft.com/office/powerpoint/2010/main" val="3941585058"/>
      </p:ext>
    </p:extLst>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E94F77F-C38B-4F3B-A805-B51B74B302C2}" type="slidenum">
              <a:rPr lang="en-US" altLang="en-US" sz="2400" smtClean="0"/>
              <a:pPr>
                <a:spcBef>
                  <a:spcPct val="0"/>
                </a:spcBef>
                <a:buFontTx/>
                <a:buNone/>
              </a:pPr>
              <a:t>40</a:t>
            </a:fld>
            <a:endParaRPr lang="en-US" altLang="en-US" sz="2400" smtClean="0"/>
          </a:p>
        </p:txBody>
      </p:sp>
      <p:sp>
        <p:nvSpPr>
          <p:cNvPr id="32771" name="Line 6"/>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2" name="Rectangle 7"/>
          <p:cNvSpPr>
            <a:spLocks noGrp="1" noChangeArrowheads="1"/>
          </p:cNvSpPr>
          <p:nvPr>
            <p:ph type="title"/>
          </p:nvPr>
        </p:nvSpPr>
        <p:spPr>
          <a:xfrm>
            <a:off x="685800" y="0"/>
            <a:ext cx="7772400" cy="1371600"/>
          </a:xfrm>
          <a:noFill/>
        </p:spPr>
        <p:txBody>
          <a:bodyPr lIns="90488" tIns="44450" rIns="90488" bIns="44450"/>
          <a:lstStyle/>
          <a:p>
            <a:r>
              <a:rPr lang="en-US" altLang="en-US" smtClean="0"/>
              <a:t>Trade Diverting Customs Union</a:t>
            </a:r>
          </a:p>
        </p:txBody>
      </p:sp>
      <p:sp>
        <p:nvSpPr>
          <p:cNvPr id="32773" name="Line 8"/>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9"/>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Rectangle 10"/>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32776" name="Rectangle 11"/>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32777" name="Rectangle 12"/>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32778" name="Line 14"/>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9" name="Line 15"/>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0" name="Rectangle 16"/>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32781" name="Rectangle 17"/>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32782" name="Rectangle 19"/>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32783" name="Rectangle 20"/>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32784" name="Rectangle 21"/>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32785" name="Line 22"/>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6" name="Line 23"/>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7" name="Rectangle 24"/>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32788" name="Line 25"/>
          <p:cNvSpPr>
            <a:spLocks noChangeShapeType="1"/>
          </p:cNvSpPr>
          <p:nvPr/>
        </p:nvSpPr>
        <p:spPr bwMode="auto">
          <a:xfrm flipV="1">
            <a:off x="2209800" y="40386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26"/>
          <p:cNvSpPr>
            <a:spLocks noChangeShapeType="1"/>
          </p:cNvSpPr>
          <p:nvPr/>
        </p:nvSpPr>
        <p:spPr bwMode="auto">
          <a:xfrm flipV="1">
            <a:off x="29718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0" name="Rectangle 27"/>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32791" name="Rectangle 29"/>
          <p:cNvSpPr>
            <a:spLocks noChangeArrowheads="1"/>
          </p:cNvSpPr>
          <p:nvPr/>
        </p:nvSpPr>
        <p:spPr bwMode="auto">
          <a:xfrm>
            <a:off x="6781800" y="3841750"/>
            <a:ext cx="4111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a:t>
            </a:r>
            <a:endParaRPr lang="en-US" altLang="en-US" sz="1600" b="1"/>
          </a:p>
        </p:txBody>
      </p:sp>
      <p:sp>
        <p:nvSpPr>
          <p:cNvPr id="32792" name="Line 30"/>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31"/>
          <p:cNvSpPr>
            <a:spLocks noChangeShapeType="1"/>
          </p:cNvSpPr>
          <p:nvPr/>
        </p:nvSpPr>
        <p:spPr bwMode="auto">
          <a:xfrm flipV="1">
            <a:off x="2209800" y="28194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4" name="Rectangle 32"/>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32795" name="Rectangle 33"/>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32796" name="Rectangle 34"/>
          <p:cNvSpPr>
            <a:spLocks noChangeArrowheads="1"/>
          </p:cNvSpPr>
          <p:nvPr/>
        </p:nvSpPr>
        <p:spPr bwMode="auto">
          <a:xfrm>
            <a:off x="6705600" y="2667000"/>
            <a:ext cx="1219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 </a:t>
            </a:r>
            <a:r>
              <a:rPr lang="en-US" altLang="en-US" sz="1600" b="1"/>
              <a:t>+ tariff</a:t>
            </a:r>
          </a:p>
        </p:txBody>
      </p:sp>
      <p:sp>
        <p:nvSpPr>
          <p:cNvPr id="32797" name="Rectangle 35"/>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32798" name="Line 36"/>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9" name="Line 37"/>
          <p:cNvSpPr>
            <a:spLocks noChangeShapeType="1"/>
          </p:cNvSpPr>
          <p:nvPr/>
        </p:nvSpPr>
        <p:spPr bwMode="auto">
          <a:xfrm flipV="1">
            <a:off x="57912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3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1" name="Rectangle 41"/>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32802" name="Rectangle 42"/>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32803" name="Rectangle 43"/>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32804" name="Rectangle 44"/>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32805" name="Rectangle 45"/>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32806" name="Rectangle 46"/>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32807" name="Rectangle 49"/>
          <p:cNvSpPr>
            <a:spLocks noChangeArrowheads="1"/>
          </p:cNvSpPr>
          <p:nvPr/>
        </p:nvSpPr>
        <p:spPr bwMode="auto">
          <a:xfrm>
            <a:off x="6019800" y="9906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32808" name="Rectangle 50"/>
          <p:cNvSpPr>
            <a:spLocks noChangeArrowheads="1"/>
          </p:cNvSpPr>
          <p:nvPr/>
        </p:nvSpPr>
        <p:spPr bwMode="auto">
          <a:xfrm>
            <a:off x="6248400" y="19050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
        <p:nvSpPr>
          <p:cNvPr id="32809" name="Rectangle 51"/>
          <p:cNvSpPr>
            <a:spLocks noChangeArrowheads="1"/>
          </p:cNvSpPr>
          <p:nvPr/>
        </p:nvSpPr>
        <p:spPr bwMode="auto">
          <a:xfrm>
            <a:off x="6172200" y="14478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diversion</a:t>
            </a:r>
          </a:p>
        </p:txBody>
      </p:sp>
    </p:spTree>
    <p:extLst>
      <p:ext uri="{BB962C8B-B14F-4D97-AF65-F5344CB8AC3E}">
        <p14:creationId xmlns:p14="http://schemas.microsoft.com/office/powerpoint/2010/main" val="3470872629"/>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FC6A45-3337-45FA-B4CE-463A9CF6259A}" type="slidenum">
              <a:rPr lang="en-US" altLang="en-US" sz="2400" smtClean="0"/>
              <a:pPr>
                <a:spcBef>
                  <a:spcPct val="0"/>
                </a:spcBef>
                <a:buFontTx/>
                <a:buNone/>
              </a:pPr>
              <a:t>41</a:t>
            </a:fld>
            <a:endParaRPr lang="en-US" altLang="en-US" sz="2400" smtClean="0"/>
          </a:p>
        </p:txBody>
      </p:sp>
      <p:sp>
        <p:nvSpPr>
          <p:cNvPr id="34819" name="Rectangle 63"/>
          <p:cNvSpPr>
            <a:spLocks noChangeArrowheads="1"/>
          </p:cNvSpPr>
          <p:nvPr/>
        </p:nvSpPr>
        <p:spPr bwMode="auto">
          <a:xfrm>
            <a:off x="3505200" y="4038600"/>
            <a:ext cx="1828800" cy="609600"/>
          </a:xfrm>
          <a:prstGeom prst="rect">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20" name="AutoShape 64"/>
          <p:cNvSpPr>
            <a:spLocks noChangeArrowheads="1"/>
          </p:cNvSpPr>
          <p:nvPr/>
        </p:nvSpPr>
        <p:spPr bwMode="auto">
          <a:xfrm>
            <a:off x="5334000" y="3429000"/>
            <a:ext cx="457200" cy="6096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21" name="AutoShape 65"/>
          <p:cNvSpPr>
            <a:spLocks noChangeArrowheads="1"/>
          </p:cNvSpPr>
          <p:nvPr/>
        </p:nvSpPr>
        <p:spPr bwMode="auto">
          <a:xfrm flipH="1">
            <a:off x="2971800" y="3429000"/>
            <a:ext cx="533400" cy="6096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94" name="Freeform 54"/>
          <p:cNvSpPr>
            <a:spLocks/>
          </p:cNvSpPr>
          <p:nvPr/>
        </p:nvSpPr>
        <p:spPr bwMode="auto">
          <a:xfrm>
            <a:off x="3228975" y="1130300"/>
            <a:ext cx="3324225" cy="4530725"/>
          </a:xfrm>
          <a:custGeom>
            <a:avLst/>
            <a:gdLst>
              <a:gd name="T0" fmla="*/ 2147483646 w 2094"/>
              <a:gd name="T1" fmla="*/ 2147483646 h 2854"/>
              <a:gd name="T2" fmla="*/ 2147483646 w 2094"/>
              <a:gd name="T3" fmla="*/ 2147483646 h 2854"/>
              <a:gd name="T4" fmla="*/ 2147483646 w 2094"/>
              <a:gd name="T5" fmla="*/ 2147483646 h 2854"/>
              <a:gd name="T6" fmla="*/ 2147483646 w 2094"/>
              <a:gd name="T7" fmla="*/ 2147483646 h 2854"/>
              <a:gd name="T8" fmla="*/ 0 w 2094"/>
              <a:gd name="T9" fmla="*/ 2147483646 h 2854"/>
              <a:gd name="T10" fmla="*/ 0 60000 65536"/>
              <a:gd name="T11" fmla="*/ 0 60000 65536"/>
              <a:gd name="T12" fmla="*/ 0 60000 65536"/>
              <a:gd name="T13" fmla="*/ 0 60000 65536"/>
              <a:gd name="T14" fmla="*/ 0 60000 65536"/>
              <a:gd name="T15" fmla="*/ 0 w 2094"/>
              <a:gd name="T16" fmla="*/ 0 h 2854"/>
              <a:gd name="T17" fmla="*/ 2094 w 2094"/>
              <a:gd name="T18" fmla="*/ 2854 h 2854"/>
            </a:gdLst>
            <a:ahLst/>
            <a:cxnLst>
              <a:cxn ang="T10">
                <a:pos x="T0" y="T1"/>
              </a:cxn>
              <a:cxn ang="T11">
                <a:pos x="T2" y="T3"/>
              </a:cxn>
              <a:cxn ang="T12">
                <a:pos x="T4" y="T5"/>
              </a:cxn>
              <a:cxn ang="T13">
                <a:pos x="T6" y="T7"/>
              </a:cxn>
              <a:cxn ang="T14">
                <a:pos x="T8" y="T9"/>
              </a:cxn>
            </a:cxnLst>
            <a:rect l="T15" t="T16" r="T17" b="T18"/>
            <a:pathLst>
              <a:path w="2094" h="2854">
                <a:moveTo>
                  <a:pt x="2094" y="56"/>
                </a:moveTo>
                <a:cubicBezTo>
                  <a:pt x="1578" y="28"/>
                  <a:pt x="1062" y="0"/>
                  <a:pt x="750" y="56"/>
                </a:cubicBezTo>
                <a:cubicBezTo>
                  <a:pt x="438" y="112"/>
                  <a:pt x="334" y="256"/>
                  <a:pt x="222" y="392"/>
                </a:cubicBezTo>
                <a:cubicBezTo>
                  <a:pt x="110" y="528"/>
                  <a:pt x="115" y="462"/>
                  <a:pt x="78" y="872"/>
                </a:cubicBezTo>
                <a:cubicBezTo>
                  <a:pt x="41" y="1282"/>
                  <a:pt x="16" y="2441"/>
                  <a:pt x="0" y="2854"/>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3" name="Line 2"/>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4"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Trade Diverting Customs Union</a:t>
            </a:r>
          </a:p>
        </p:txBody>
      </p:sp>
      <p:sp>
        <p:nvSpPr>
          <p:cNvPr id="34825" name="Line 4"/>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6" name="Line 5"/>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7" name="Rectangle 6"/>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34828" name="Rectangle 7"/>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34829" name="Rectangle 8"/>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34830" name="Rectangle 9"/>
          <p:cNvSpPr>
            <a:spLocks noChangeArrowheads="1"/>
          </p:cNvSpPr>
          <p:nvPr/>
        </p:nvSpPr>
        <p:spPr bwMode="auto">
          <a:xfrm>
            <a:off x="3200400" y="3660775"/>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34831" name="Line 10"/>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11"/>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3" name="Rectangle 12"/>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34834" name="Rectangle 13"/>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34835" name="Rectangle 14"/>
          <p:cNvSpPr>
            <a:spLocks noChangeArrowheads="1"/>
          </p:cNvSpPr>
          <p:nvPr/>
        </p:nvSpPr>
        <p:spPr bwMode="auto">
          <a:xfrm>
            <a:off x="2514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34836" name="Rectangle 16"/>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34837" name="Rectangle 17"/>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34838" name="Rectangle 18"/>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34839" name="Line 19"/>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20"/>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1" name="Rectangle 21"/>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34842" name="Line 22"/>
          <p:cNvSpPr>
            <a:spLocks noChangeShapeType="1"/>
          </p:cNvSpPr>
          <p:nvPr/>
        </p:nvSpPr>
        <p:spPr bwMode="auto">
          <a:xfrm flipV="1">
            <a:off x="2209800" y="40386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23"/>
          <p:cNvSpPr>
            <a:spLocks noChangeShapeType="1"/>
          </p:cNvSpPr>
          <p:nvPr/>
        </p:nvSpPr>
        <p:spPr bwMode="auto">
          <a:xfrm flipV="1">
            <a:off x="29718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4" name="Rectangle 24"/>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34845" name="Rectangle 25"/>
          <p:cNvSpPr>
            <a:spLocks noChangeArrowheads="1"/>
          </p:cNvSpPr>
          <p:nvPr/>
        </p:nvSpPr>
        <p:spPr bwMode="auto">
          <a:xfrm>
            <a:off x="4191000" y="3581400"/>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34846" name="Rectangle 26"/>
          <p:cNvSpPr>
            <a:spLocks noChangeArrowheads="1"/>
          </p:cNvSpPr>
          <p:nvPr/>
        </p:nvSpPr>
        <p:spPr bwMode="auto">
          <a:xfrm>
            <a:off x="6781800" y="3841750"/>
            <a:ext cx="4111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a:t>
            </a:r>
            <a:endParaRPr lang="en-US" altLang="en-US" sz="1600" b="1"/>
          </a:p>
        </p:txBody>
      </p:sp>
      <p:sp>
        <p:nvSpPr>
          <p:cNvPr id="34847" name="Line 27"/>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28"/>
          <p:cNvSpPr>
            <a:spLocks noChangeShapeType="1"/>
          </p:cNvSpPr>
          <p:nvPr/>
        </p:nvSpPr>
        <p:spPr bwMode="auto">
          <a:xfrm flipV="1">
            <a:off x="2209800" y="28194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9" name="Rectangle 29"/>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34850" name="Rectangle 30"/>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34851" name="Rectangle 31"/>
          <p:cNvSpPr>
            <a:spLocks noChangeArrowheads="1"/>
          </p:cNvSpPr>
          <p:nvPr/>
        </p:nvSpPr>
        <p:spPr bwMode="auto">
          <a:xfrm>
            <a:off x="6705600" y="2667000"/>
            <a:ext cx="1219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 </a:t>
            </a:r>
            <a:r>
              <a:rPr lang="en-US" altLang="en-US" sz="1600" b="1"/>
              <a:t>+ tariff</a:t>
            </a:r>
          </a:p>
        </p:txBody>
      </p:sp>
      <p:sp>
        <p:nvSpPr>
          <p:cNvPr id="34852" name="Rectangle 32"/>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34853" name="Line 35"/>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36"/>
          <p:cNvSpPr>
            <a:spLocks noChangeShapeType="1"/>
          </p:cNvSpPr>
          <p:nvPr/>
        </p:nvSpPr>
        <p:spPr bwMode="auto">
          <a:xfrm flipV="1">
            <a:off x="57912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5" name="Line 37"/>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6" name="Rectangle 39"/>
          <p:cNvSpPr>
            <a:spLocks noChangeArrowheads="1"/>
          </p:cNvSpPr>
          <p:nvPr/>
        </p:nvSpPr>
        <p:spPr bwMode="auto">
          <a:xfrm>
            <a:off x="5257800" y="35814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34857" name="Rectangle 44"/>
          <p:cNvSpPr>
            <a:spLocks noChangeArrowheads="1"/>
          </p:cNvSpPr>
          <p:nvPr/>
        </p:nvSpPr>
        <p:spPr bwMode="auto">
          <a:xfrm>
            <a:off x="4267200" y="41941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e</a:t>
            </a:r>
            <a:endParaRPr lang="en-US" altLang="en-US" sz="2400"/>
          </a:p>
        </p:txBody>
      </p:sp>
      <p:sp>
        <p:nvSpPr>
          <p:cNvPr id="34858" name="Rectangle 48"/>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34859" name="Rectangle 49"/>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34860" name="Rectangle 50"/>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34861" name="Rectangle 51"/>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34862" name="Rectangle 52"/>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34863" name="Rectangle 53"/>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10295" name="Freeform 55"/>
          <p:cNvSpPr>
            <a:spLocks/>
          </p:cNvSpPr>
          <p:nvPr/>
        </p:nvSpPr>
        <p:spPr bwMode="auto">
          <a:xfrm>
            <a:off x="4098925" y="1600200"/>
            <a:ext cx="2759075" cy="3886200"/>
          </a:xfrm>
          <a:custGeom>
            <a:avLst/>
            <a:gdLst>
              <a:gd name="T0" fmla="*/ 2147483646 w 1738"/>
              <a:gd name="T1" fmla="*/ 0 h 2448"/>
              <a:gd name="T2" fmla="*/ 2147483646 w 1738"/>
              <a:gd name="T3" fmla="*/ 2147483646 h 2448"/>
              <a:gd name="T4" fmla="*/ 2147483646 w 1738"/>
              <a:gd name="T5" fmla="*/ 2147483646 h 2448"/>
              <a:gd name="T6" fmla="*/ 2147483646 w 1738"/>
              <a:gd name="T7" fmla="*/ 2147483646 h 2448"/>
              <a:gd name="T8" fmla="*/ 0 60000 65536"/>
              <a:gd name="T9" fmla="*/ 0 60000 65536"/>
              <a:gd name="T10" fmla="*/ 0 60000 65536"/>
              <a:gd name="T11" fmla="*/ 0 60000 65536"/>
              <a:gd name="T12" fmla="*/ 0 w 1738"/>
              <a:gd name="T13" fmla="*/ 0 h 2448"/>
              <a:gd name="T14" fmla="*/ 1738 w 1738"/>
              <a:gd name="T15" fmla="*/ 2448 h 2448"/>
            </a:gdLst>
            <a:ahLst/>
            <a:cxnLst>
              <a:cxn ang="T8">
                <a:pos x="T0" y="T1"/>
              </a:cxn>
              <a:cxn ang="T9">
                <a:pos x="T2" y="T3"/>
              </a:cxn>
              <a:cxn ang="T10">
                <a:pos x="T4" y="T5"/>
              </a:cxn>
              <a:cxn ang="T11">
                <a:pos x="T6" y="T7"/>
              </a:cxn>
            </a:cxnLst>
            <a:rect l="T12" t="T13" r="T14" b="T15"/>
            <a:pathLst>
              <a:path w="1738" h="2448">
                <a:moveTo>
                  <a:pt x="1738" y="0"/>
                </a:moveTo>
                <a:cubicBezTo>
                  <a:pt x="1362" y="28"/>
                  <a:pt x="1005" y="50"/>
                  <a:pt x="730" y="240"/>
                </a:cubicBezTo>
                <a:cubicBezTo>
                  <a:pt x="455" y="430"/>
                  <a:pt x="180" y="769"/>
                  <a:pt x="90" y="1137"/>
                </a:cubicBezTo>
                <a:cubicBezTo>
                  <a:pt x="0" y="1505"/>
                  <a:pt x="168" y="2175"/>
                  <a:pt x="188" y="2448"/>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96" name="Freeform 56"/>
          <p:cNvSpPr>
            <a:spLocks/>
          </p:cNvSpPr>
          <p:nvPr/>
        </p:nvSpPr>
        <p:spPr bwMode="auto">
          <a:xfrm>
            <a:off x="5448300" y="2032000"/>
            <a:ext cx="1409700" cy="3609975"/>
          </a:xfrm>
          <a:custGeom>
            <a:avLst/>
            <a:gdLst>
              <a:gd name="T0" fmla="*/ 2147483646 w 888"/>
              <a:gd name="T1" fmla="*/ 2147483646 h 2274"/>
              <a:gd name="T2" fmla="*/ 2147483646 w 888"/>
              <a:gd name="T3" fmla="*/ 2147483646 h 2274"/>
              <a:gd name="T4" fmla="*/ 2147483646 w 888"/>
              <a:gd name="T5" fmla="*/ 2147483646 h 2274"/>
              <a:gd name="T6" fmla="*/ 2147483646 w 888"/>
              <a:gd name="T7" fmla="*/ 2147483646 h 2274"/>
              <a:gd name="T8" fmla="*/ 0 60000 65536"/>
              <a:gd name="T9" fmla="*/ 0 60000 65536"/>
              <a:gd name="T10" fmla="*/ 0 60000 65536"/>
              <a:gd name="T11" fmla="*/ 0 60000 65536"/>
              <a:gd name="T12" fmla="*/ 0 w 888"/>
              <a:gd name="T13" fmla="*/ 0 h 2274"/>
              <a:gd name="T14" fmla="*/ 888 w 888"/>
              <a:gd name="T15" fmla="*/ 2274 h 2274"/>
            </a:gdLst>
            <a:ahLst/>
            <a:cxnLst>
              <a:cxn ang="T8">
                <a:pos x="T0" y="T1"/>
              </a:cxn>
              <a:cxn ang="T9">
                <a:pos x="T2" y="T3"/>
              </a:cxn>
              <a:cxn ang="T10">
                <a:pos x="T4" y="T5"/>
              </a:cxn>
              <a:cxn ang="T11">
                <a:pos x="T6" y="T7"/>
              </a:cxn>
            </a:cxnLst>
            <a:rect l="T12" t="T13" r="T14" b="T15"/>
            <a:pathLst>
              <a:path w="888" h="2274">
                <a:moveTo>
                  <a:pt x="888" y="64"/>
                </a:moveTo>
                <a:cubicBezTo>
                  <a:pt x="564" y="32"/>
                  <a:pt x="240" y="0"/>
                  <a:pt x="120" y="112"/>
                </a:cubicBezTo>
                <a:cubicBezTo>
                  <a:pt x="0" y="224"/>
                  <a:pt x="174" y="376"/>
                  <a:pt x="168" y="736"/>
                </a:cubicBezTo>
                <a:cubicBezTo>
                  <a:pt x="162" y="1096"/>
                  <a:pt x="102" y="1954"/>
                  <a:pt x="85" y="2274"/>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66" name="Rectangle 57"/>
          <p:cNvSpPr>
            <a:spLocks noChangeArrowheads="1"/>
          </p:cNvSpPr>
          <p:nvPr/>
        </p:nvSpPr>
        <p:spPr bwMode="auto">
          <a:xfrm>
            <a:off x="6019800" y="9906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34867" name="Rectangle 58"/>
          <p:cNvSpPr>
            <a:spLocks noChangeArrowheads="1"/>
          </p:cNvSpPr>
          <p:nvPr/>
        </p:nvSpPr>
        <p:spPr bwMode="auto">
          <a:xfrm>
            <a:off x="6248400" y="19050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
        <p:nvSpPr>
          <p:cNvPr id="34868" name="Rectangle 59"/>
          <p:cNvSpPr>
            <a:spLocks noChangeArrowheads="1"/>
          </p:cNvSpPr>
          <p:nvPr/>
        </p:nvSpPr>
        <p:spPr bwMode="auto">
          <a:xfrm>
            <a:off x="6172200" y="14478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diversion</a:t>
            </a:r>
          </a:p>
        </p:txBody>
      </p:sp>
      <p:sp>
        <p:nvSpPr>
          <p:cNvPr id="34869" name="Oval 60"/>
          <p:cNvSpPr>
            <a:spLocks noChangeArrowheads="1"/>
          </p:cNvSpPr>
          <p:nvPr/>
        </p:nvSpPr>
        <p:spPr bwMode="auto">
          <a:xfrm>
            <a:off x="2743200" y="5715000"/>
            <a:ext cx="914400" cy="4572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70" name="Oval 61"/>
          <p:cNvSpPr>
            <a:spLocks noChangeArrowheads="1"/>
          </p:cNvSpPr>
          <p:nvPr/>
        </p:nvSpPr>
        <p:spPr bwMode="auto">
          <a:xfrm>
            <a:off x="5181600" y="5638800"/>
            <a:ext cx="914400" cy="4572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71" name="Oval 62"/>
          <p:cNvSpPr>
            <a:spLocks noChangeArrowheads="1"/>
          </p:cNvSpPr>
          <p:nvPr/>
        </p:nvSpPr>
        <p:spPr bwMode="auto">
          <a:xfrm>
            <a:off x="3276600" y="5562600"/>
            <a:ext cx="2438400" cy="6858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Tree>
    <p:extLst>
      <p:ext uri="{BB962C8B-B14F-4D97-AF65-F5344CB8AC3E}">
        <p14:creationId xmlns:p14="http://schemas.microsoft.com/office/powerpoint/2010/main" val="17628738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4" grpId="0" animBg="1"/>
      <p:bldP spid="10295" grpId="0" animBg="1"/>
      <p:bldP spid="1029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9D64E0-08F1-4F78-955F-6EA0FD674891}" type="slidenum">
              <a:rPr lang="en-US" altLang="en-US" sz="2400" smtClean="0"/>
              <a:pPr>
                <a:spcBef>
                  <a:spcPct val="0"/>
                </a:spcBef>
                <a:buFontTx/>
                <a:buNone/>
              </a:pPr>
              <a:t>42</a:t>
            </a:fld>
            <a:endParaRPr lang="en-US" altLang="en-US" sz="2400" smtClean="0"/>
          </a:p>
        </p:txBody>
      </p:sp>
      <p:sp>
        <p:nvSpPr>
          <p:cNvPr id="38915"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z="4000" smtClean="0"/>
              <a:t>Customs Union</a:t>
            </a:r>
            <a:r>
              <a:rPr lang="en-US" altLang="en-US" smtClean="0"/>
              <a:t> </a:t>
            </a:r>
            <a:endParaRPr lang="en-US" altLang="en-US" sz="3600" smtClean="0"/>
          </a:p>
        </p:txBody>
      </p:sp>
      <p:graphicFrame>
        <p:nvGraphicFramePr>
          <p:cNvPr id="38916" name="Object 3"/>
          <p:cNvGraphicFramePr>
            <a:graphicFrameLocks noGrp="1" noChangeAspect="1"/>
          </p:cNvGraphicFramePr>
          <p:nvPr>
            <p:ph type="tbl" idx="1"/>
          </p:nvPr>
        </p:nvGraphicFramePr>
        <p:xfrm>
          <a:off x="900113" y="2057400"/>
          <a:ext cx="7481887" cy="3910013"/>
        </p:xfrm>
        <a:graphic>
          <a:graphicData uri="http://schemas.openxmlformats.org/presentationml/2006/ole">
            <mc:AlternateContent xmlns:mc="http://schemas.openxmlformats.org/markup-compatibility/2006">
              <mc:Choice xmlns:v="urn:schemas-microsoft-com:vml" Requires="v">
                <p:oleObj spid="_x0000_s131080" name="Document" r:id="rId4" imgW="7461504" imgH="4114800" progId="Word.Document.8">
                  <p:embed/>
                </p:oleObj>
              </mc:Choice>
              <mc:Fallback>
                <p:oleObj name="Document" r:id="rId4" imgW="7461504" imgH="41148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2057400"/>
                        <a:ext cx="7481887" cy="391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917" name="Text Box 5"/>
          <p:cNvSpPr txBox="1">
            <a:spLocks noChangeArrowheads="1"/>
          </p:cNvSpPr>
          <p:nvPr/>
        </p:nvSpPr>
        <p:spPr bwMode="auto">
          <a:xfrm>
            <a:off x="1219200" y="60198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A Customs Union could </a:t>
            </a:r>
            <a:r>
              <a:rPr lang="en-US" altLang="en-US" sz="2400" i="1"/>
              <a:t>reduce</a:t>
            </a:r>
            <a:r>
              <a:rPr lang="en-US" altLang="en-US" sz="2400"/>
              <a:t> A’s welfare (&amp; RoW)</a:t>
            </a:r>
          </a:p>
        </p:txBody>
      </p:sp>
    </p:spTree>
    <p:extLst>
      <p:ext uri="{BB962C8B-B14F-4D97-AF65-F5344CB8AC3E}">
        <p14:creationId xmlns:p14="http://schemas.microsoft.com/office/powerpoint/2010/main" val="62955628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572000" y="2514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2771" name="Line 3"/>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2" name="Rectangle 4"/>
          <p:cNvSpPr>
            <a:spLocks noGrp="1" noChangeArrowheads="1"/>
          </p:cNvSpPr>
          <p:nvPr>
            <p:ph type="title"/>
          </p:nvPr>
        </p:nvSpPr>
        <p:spPr>
          <a:xfrm>
            <a:off x="685800" y="0"/>
            <a:ext cx="7772400" cy="1371600"/>
          </a:xfrm>
          <a:noFill/>
        </p:spPr>
        <p:txBody>
          <a:bodyPr lIns="90488" tIns="44450" rIns="90488" bIns="44450"/>
          <a:lstStyle/>
          <a:p>
            <a:r>
              <a:rPr lang="en-US" smtClean="0"/>
              <a:t>Welfare Cost of a Quota</a:t>
            </a:r>
            <a:br>
              <a:rPr lang="en-US" smtClean="0"/>
            </a:br>
            <a:r>
              <a:rPr lang="en-US" smtClean="0"/>
              <a:t> </a:t>
            </a:r>
            <a:r>
              <a:rPr lang="en-US" sz="3600" smtClean="0"/>
              <a:t>on Imports</a:t>
            </a:r>
            <a:r>
              <a:rPr lang="en-US" smtClean="0"/>
              <a:t> -- </a:t>
            </a:r>
            <a:r>
              <a:rPr lang="en-US" sz="3600" smtClean="0"/>
              <a:t>Small Country</a:t>
            </a:r>
          </a:p>
        </p:txBody>
      </p:sp>
      <p:sp>
        <p:nvSpPr>
          <p:cNvPr id="32773"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Rectangle 7"/>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32776" name="Rectangle 8"/>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2777" name="Rectangle 9"/>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2778" name="Rectangle 10"/>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2779" name="Rectangle 11"/>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32780"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2781" name="Line 14"/>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15"/>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3" name="Oval 16"/>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2784" name="Rectangle 17"/>
          <p:cNvSpPr>
            <a:spLocks noChangeArrowheads="1"/>
          </p:cNvSpPr>
          <p:nvPr/>
        </p:nvSpPr>
        <p:spPr bwMode="auto">
          <a:xfrm>
            <a:off x="5867400" y="5257800"/>
            <a:ext cx="298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grapes</a:t>
            </a:r>
          </a:p>
        </p:txBody>
      </p:sp>
      <p:sp>
        <p:nvSpPr>
          <p:cNvPr id="32785" name="Rectangle 18"/>
          <p:cNvSpPr>
            <a:spLocks noChangeArrowheads="1"/>
          </p:cNvSpPr>
          <p:nvPr/>
        </p:nvSpPr>
        <p:spPr bwMode="auto">
          <a:xfrm>
            <a:off x="39624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grapes</a:t>
            </a:r>
          </a:p>
        </p:txBody>
      </p:sp>
      <p:sp>
        <p:nvSpPr>
          <p:cNvPr id="32786" name="Rectangle 20"/>
          <p:cNvSpPr>
            <a:spLocks noChangeArrowheads="1"/>
          </p:cNvSpPr>
          <p:nvPr/>
        </p:nvSpPr>
        <p:spPr bwMode="auto">
          <a:xfrm>
            <a:off x="3429000" y="6078538"/>
            <a:ext cx="4367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bushels of grapes per year)</a:t>
            </a:r>
          </a:p>
        </p:txBody>
      </p:sp>
      <p:sp>
        <p:nvSpPr>
          <p:cNvPr id="32787" name="Rectangle 21"/>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bushel of  grapes)</a:t>
            </a:r>
          </a:p>
        </p:txBody>
      </p:sp>
      <p:sp>
        <p:nvSpPr>
          <p:cNvPr id="32788" name="Rectangle 22"/>
          <p:cNvSpPr>
            <a:spLocks noChangeArrowheads="1"/>
          </p:cNvSpPr>
          <p:nvPr/>
        </p:nvSpPr>
        <p:spPr bwMode="auto">
          <a:xfrm>
            <a:off x="6051550" y="4451350"/>
            <a:ext cx="21018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grapes</a:t>
            </a:r>
          </a:p>
        </p:txBody>
      </p:sp>
      <p:sp>
        <p:nvSpPr>
          <p:cNvPr id="32789" name="Line 23"/>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1"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32792"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3"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32794" name="Line 28"/>
          <p:cNvSpPr>
            <a:spLocks noChangeShapeType="1"/>
          </p:cNvSpPr>
          <p:nvPr/>
        </p:nvSpPr>
        <p:spPr bwMode="auto">
          <a:xfrm flipV="1">
            <a:off x="2209800" y="38862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5" name="Rectangle 29"/>
          <p:cNvSpPr>
            <a:spLocks noChangeArrowheads="1"/>
          </p:cNvSpPr>
          <p:nvPr/>
        </p:nvSpPr>
        <p:spPr bwMode="auto">
          <a:xfrm>
            <a:off x="6051550" y="3657600"/>
            <a:ext cx="25130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$2/bu </a:t>
            </a:r>
          </a:p>
        </p:txBody>
      </p:sp>
      <p:sp>
        <p:nvSpPr>
          <p:cNvPr id="32796"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7"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32798"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2799" name="Rectangle 36"/>
          <p:cNvSpPr>
            <a:spLocks noChangeArrowheads="1"/>
          </p:cNvSpPr>
          <p:nvPr/>
        </p:nvSpPr>
        <p:spPr bwMode="auto">
          <a:xfrm>
            <a:off x="6248400" y="1720850"/>
            <a:ext cx="2809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 quota  of  2 ( mil. bu./yr.)</a:t>
            </a:r>
          </a:p>
        </p:txBody>
      </p:sp>
      <p:sp>
        <p:nvSpPr>
          <p:cNvPr id="32800" name="Line 38"/>
          <p:cNvSpPr>
            <a:spLocks noChangeShapeType="1"/>
          </p:cNvSpPr>
          <p:nvPr/>
        </p:nvSpPr>
        <p:spPr bwMode="auto">
          <a:xfrm rot="16200000" flipV="1">
            <a:off x="5105400" y="2286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39"/>
          <p:cNvSpPr>
            <a:spLocks noChangeShapeType="1"/>
          </p:cNvSpPr>
          <p:nvPr/>
        </p:nvSpPr>
        <p:spPr bwMode="auto">
          <a:xfrm rot="16200000" flipV="1">
            <a:off x="3048000" y="4572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2" name="Text Box 40"/>
          <p:cNvSpPr txBox="1">
            <a:spLocks noChangeArrowheads="1"/>
          </p:cNvSpPr>
          <p:nvPr/>
        </p:nvSpPr>
        <p:spPr bwMode="auto">
          <a:xfrm>
            <a:off x="2667000" y="4800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2803" name="Text Box 41"/>
          <p:cNvSpPr txBox="1">
            <a:spLocks noChangeArrowheads="1"/>
          </p:cNvSpPr>
          <p:nvPr/>
        </p:nvSpPr>
        <p:spPr bwMode="auto">
          <a:xfrm>
            <a:off x="3352800" y="5181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imports</a:t>
            </a:r>
          </a:p>
        </p:txBody>
      </p:sp>
      <p:sp>
        <p:nvSpPr>
          <p:cNvPr id="32804" name="Line 42"/>
          <p:cNvSpPr>
            <a:spLocks noChangeShapeType="1"/>
          </p:cNvSpPr>
          <p:nvPr/>
        </p:nvSpPr>
        <p:spPr bwMode="auto">
          <a:xfrm rot="16200000" flipV="1">
            <a:off x="3810000" y="48768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5" name="Oval 43"/>
          <p:cNvSpPr>
            <a:spLocks noChangeArrowheads="1"/>
          </p:cNvSpPr>
          <p:nvPr/>
        </p:nvSpPr>
        <p:spPr bwMode="auto">
          <a:xfrm>
            <a:off x="5410200" y="25146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2806" name="Oval 44"/>
          <p:cNvSpPr>
            <a:spLocks noChangeArrowheads="1"/>
          </p:cNvSpPr>
          <p:nvPr/>
        </p:nvSpPr>
        <p:spPr bwMode="auto">
          <a:xfrm>
            <a:off x="3352800" y="45720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extLst>
      <p:ext uri="{BB962C8B-B14F-4D97-AF65-F5344CB8AC3E}">
        <p14:creationId xmlns:p14="http://schemas.microsoft.com/office/powerpoint/2010/main" val="176810324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0" y="2514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3795" name="Line 3"/>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6" name="Rectangle 4"/>
          <p:cNvSpPr>
            <a:spLocks noGrp="1" noChangeArrowheads="1"/>
          </p:cNvSpPr>
          <p:nvPr>
            <p:ph type="title"/>
          </p:nvPr>
        </p:nvSpPr>
        <p:spPr>
          <a:xfrm>
            <a:off x="685800" y="0"/>
            <a:ext cx="7772400" cy="1371600"/>
          </a:xfrm>
          <a:noFill/>
        </p:spPr>
        <p:txBody>
          <a:bodyPr lIns="90488" tIns="44450" rIns="90488" bIns="44450"/>
          <a:lstStyle/>
          <a:p>
            <a:r>
              <a:rPr lang="en-US" smtClean="0"/>
              <a:t>Welfare Cost of a Quota</a:t>
            </a:r>
            <a:br>
              <a:rPr lang="en-US" smtClean="0"/>
            </a:br>
            <a:r>
              <a:rPr lang="en-US" smtClean="0"/>
              <a:t> </a:t>
            </a:r>
            <a:r>
              <a:rPr lang="en-US" sz="3600" smtClean="0"/>
              <a:t>on Imports</a:t>
            </a:r>
            <a:r>
              <a:rPr lang="en-US" smtClean="0"/>
              <a:t> -- </a:t>
            </a:r>
            <a:r>
              <a:rPr lang="en-US" sz="3600" smtClean="0"/>
              <a:t>Small Country</a:t>
            </a:r>
          </a:p>
        </p:txBody>
      </p:sp>
      <p:sp>
        <p:nvSpPr>
          <p:cNvPr id="33797"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8"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9" name="Rectangle 7"/>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33800" name="Rectangle 8"/>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01" name="Rectangle 9"/>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2" name="Rectangle 10"/>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3803" name="Rectangle 11"/>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33804"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5" name="Rectangle 13"/>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33806" name="Line 14"/>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15"/>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8" name="Oval 16"/>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3809" name="Rectangle 17"/>
          <p:cNvSpPr>
            <a:spLocks noChangeArrowheads="1"/>
          </p:cNvSpPr>
          <p:nvPr/>
        </p:nvSpPr>
        <p:spPr bwMode="auto">
          <a:xfrm>
            <a:off x="5867400" y="5257800"/>
            <a:ext cx="298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grapes</a:t>
            </a:r>
          </a:p>
        </p:txBody>
      </p:sp>
      <p:sp>
        <p:nvSpPr>
          <p:cNvPr id="33810" name="Rectangle 18"/>
          <p:cNvSpPr>
            <a:spLocks noChangeArrowheads="1"/>
          </p:cNvSpPr>
          <p:nvPr/>
        </p:nvSpPr>
        <p:spPr bwMode="auto">
          <a:xfrm>
            <a:off x="39624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grapes</a:t>
            </a:r>
          </a:p>
        </p:txBody>
      </p:sp>
      <p:sp>
        <p:nvSpPr>
          <p:cNvPr id="33811" name="Rectangle 19"/>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33812" name="Rectangle 20"/>
          <p:cNvSpPr>
            <a:spLocks noChangeArrowheads="1"/>
          </p:cNvSpPr>
          <p:nvPr/>
        </p:nvSpPr>
        <p:spPr bwMode="auto">
          <a:xfrm>
            <a:off x="3429000" y="6078538"/>
            <a:ext cx="4367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bushels of grapes per year)</a:t>
            </a:r>
          </a:p>
        </p:txBody>
      </p:sp>
      <p:sp>
        <p:nvSpPr>
          <p:cNvPr id="33813" name="Rectangle 21"/>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bushel of  grapes)</a:t>
            </a:r>
          </a:p>
        </p:txBody>
      </p:sp>
      <p:sp>
        <p:nvSpPr>
          <p:cNvPr id="33814" name="Rectangle 22"/>
          <p:cNvSpPr>
            <a:spLocks noChangeArrowheads="1"/>
          </p:cNvSpPr>
          <p:nvPr/>
        </p:nvSpPr>
        <p:spPr bwMode="auto">
          <a:xfrm>
            <a:off x="6051550" y="4451350"/>
            <a:ext cx="21018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grapes</a:t>
            </a:r>
          </a:p>
        </p:txBody>
      </p:sp>
      <p:sp>
        <p:nvSpPr>
          <p:cNvPr id="33815" name="Line 23"/>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7"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33818"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9"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33820" name="Line 28"/>
          <p:cNvSpPr>
            <a:spLocks noChangeShapeType="1"/>
          </p:cNvSpPr>
          <p:nvPr/>
        </p:nvSpPr>
        <p:spPr bwMode="auto">
          <a:xfrm flipV="1">
            <a:off x="2209800" y="38862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1" name="Rectangle 29"/>
          <p:cNvSpPr>
            <a:spLocks noChangeArrowheads="1"/>
          </p:cNvSpPr>
          <p:nvPr/>
        </p:nvSpPr>
        <p:spPr bwMode="auto">
          <a:xfrm>
            <a:off x="6051550" y="3657600"/>
            <a:ext cx="25130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$2/bu </a:t>
            </a:r>
          </a:p>
        </p:txBody>
      </p:sp>
      <p:sp>
        <p:nvSpPr>
          <p:cNvPr id="33822"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3"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33824"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25" name="Rectangle 33"/>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33826" name="Line 34"/>
          <p:cNvSpPr>
            <a:spLocks noChangeShapeType="1"/>
          </p:cNvSpPr>
          <p:nvPr/>
        </p:nvSpPr>
        <p:spPr bwMode="auto">
          <a:xfrm flipV="1">
            <a:off x="3429000" y="1524000"/>
            <a:ext cx="3124200" cy="3124200"/>
          </a:xfrm>
          <a:prstGeom prst="line">
            <a:avLst/>
          </a:prstGeom>
          <a:noFill/>
          <a:ln w="508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35"/>
          <p:cNvSpPr>
            <a:spLocks noChangeShapeType="1"/>
          </p:cNvSpPr>
          <p:nvPr/>
        </p:nvSpPr>
        <p:spPr bwMode="auto">
          <a:xfrm flipV="1">
            <a:off x="2209800" y="4648200"/>
            <a:ext cx="1219200" cy="0"/>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8" name="Rectangle 36"/>
          <p:cNvSpPr>
            <a:spLocks noChangeArrowheads="1"/>
          </p:cNvSpPr>
          <p:nvPr/>
        </p:nvSpPr>
        <p:spPr bwMode="auto">
          <a:xfrm>
            <a:off x="6248400" y="1720850"/>
            <a:ext cx="2809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 quota  of  2 ( mil. bu./yr.)</a:t>
            </a:r>
          </a:p>
        </p:txBody>
      </p:sp>
      <p:sp>
        <p:nvSpPr>
          <p:cNvPr id="33829" name="Rectangle 37"/>
          <p:cNvSpPr>
            <a:spLocks noChangeArrowheads="1"/>
          </p:cNvSpPr>
          <p:nvPr/>
        </p:nvSpPr>
        <p:spPr bwMode="auto">
          <a:xfrm>
            <a:off x="3505200" y="3581400"/>
            <a:ext cx="533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6600" b="1" i="1"/>
              <a:t>c</a:t>
            </a:r>
          </a:p>
        </p:txBody>
      </p:sp>
      <p:sp>
        <p:nvSpPr>
          <p:cNvPr id="33830" name="Line 38"/>
          <p:cNvSpPr>
            <a:spLocks noChangeShapeType="1"/>
          </p:cNvSpPr>
          <p:nvPr/>
        </p:nvSpPr>
        <p:spPr bwMode="auto">
          <a:xfrm rot="16200000" flipV="1">
            <a:off x="5105400" y="2286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1" name="Line 39"/>
          <p:cNvSpPr>
            <a:spLocks noChangeShapeType="1"/>
          </p:cNvSpPr>
          <p:nvPr/>
        </p:nvSpPr>
        <p:spPr bwMode="auto">
          <a:xfrm rot="16200000" flipV="1">
            <a:off x="3048000" y="4572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2" name="Text Box 40"/>
          <p:cNvSpPr txBox="1">
            <a:spLocks noChangeArrowheads="1"/>
          </p:cNvSpPr>
          <p:nvPr/>
        </p:nvSpPr>
        <p:spPr bwMode="auto">
          <a:xfrm>
            <a:off x="2667000" y="4800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3833" name="Text Box 41"/>
          <p:cNvSpPr txBox="1">
            <a:spLocks noChangeArrowheads="1"/>
          </p:cNvSpPr>
          <p:nvPr/>
        </p:nvSpPr>
        <p:spPr bwMode="auto">
          <a:xfrm>
            <a:off x="3352800" y="5181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imports</a:t>
            </a:r>
          </a:p>
        </p:txBody>
      </p:sp>
      <p:sp>
        <p:nvSpPr>
          <p:cNvPr id="33834" name="Line 42"/>
          <p:cNvSpPr>
            <a:spLocks noChangeShapeType="1"/>
          </p:cNvSpPr>
          <p:nvPr/>
        </p:nvSpPr>
        <p:spPr bwMode="auto">
          <a:xfrm rot="16200000" flipV="1">
            <a:off x="3810000" y="48768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5" name="Oval 43"/>
          <p:cNvSpPr>
            <a:spLocks noChangeArrowheads="1"/>
          </p:cNvSpPr>
          <p:nvPr/>
        </p:nvSpPr>
        <p:spPr bwMode="auto">
          <a:xfrm>
            <a:off x="5410200" y="25146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3836" name="Oval 44"/>
          <p:cNvSpPr>
            <a:spLocks noChangeArrowheads="1"/>
          </p:cNvSpPr>
          <p:nvPr/>
        </p:nvSpPr>
        <p:spPr bwMode="auto">
          <a:xfrm>
            <a:off x="3352800" y="45720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extLst>
      <p:ext uri="{BB962C8B-B14F-4D97-AF65-F5344CB8AC3E}">
        <p14:creationId xmlns:p14="http://schemas.microsoft.com/office/powerpoint/2010/main" val="3148058305"/>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Welfare Cost of a Quota</a:t>
            </a:r>
            <a:br>
              <a:rPr lang="en-US" smtClean="0"/>
            </a:br>
            <a:r>
              <a:rPr lang="en-US" sz="3600" smtClean="0"/>
              <a:t>When gov’t auctions licenses</a:t>
            </a:r>
          </a:p>
        </p:txBody>
      </p:sp>
      <p:graphicFrame>
        <p:nvGraphicFramePr>
          <p:cNvPr id="4098" name="Object 2048"/>
          <p:cNvGraphicFramePr>
            <a:graphicFrameLocks noGrp="1" noChangeAspect="1"/>
          </p:cNvGraphicFramePr>
          <p:nvPr>
            <p:ph type="tbl" idx="1"/>
          </p:nvPr>
        </p:nvGraphicFramePr>
        <p:xfrm>
          <a:off x="774700" y="1976438"/>
          <a:ext cx="7602538" cy="4194175"/>
        </p:xfrm>
        <a:graphic>
          <a:graphicData uri="http://schemas.openxmlformats.org/presentationml/2006/ole">
            <mc:AlternateContent xmlns:mc="http://schemas.openxmlformats.org/markup-compatibility/2006">
              <mc:Choice xmlns:v="urn:schemas-microsoft-com:vml" Requires="v">
                <p:oleObj spid="_x0000_s133127" name="Document" r:id="rId4" imgW="7614360" imgH="4200480" progId="Word.Document.8">
                  <p:embed/>
                </p:oleObj>
              </mc:Choice>
              <mc:Fallback>
                <p:oleObj name="Document" r:id="rId4" imgW="7614360" imgH="420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700" y="1976438"/>
                        <a:ext cx="7602538" cy="4194175"/>
                      </a:xfrm>
                      <a:prstGeom prst="rect">
                        <a:avLst/>
                      </a:prstGeom>
                    </p:spPr>
                  </p:pic>
                </p:oleObj>
              </mc:Fallback>
            </mc:AlternateContent>
          </a:graphicData>
        </a:graphic>
      </p:graphicFrame>
    </p:spTree>
    <p:extLst>
      <p:ext uri="{BB962C8B-B14F-4D97-AF65-F5344CB8AC3E}">
        <p14:creationId xmlns:p14="http://schemas.microsoft.com/office/powerpoint/2010/main" val="3263286809"/>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smtClean="0"/>
              <a:t>Welfare Cost of a Quota</a:t>
            </a:r>
            <a:br>
              <a:rPr lang="en-US" smtClean="0"/>
            </a:br>
            <a:r>
              <a:rPr lang="en-US" sz="3200" smtClean="0"/>
              <a:t> If the quota rights are given to foreigners</a:t>
            </a:r>
          </a:p>
        </p:txBody>
      </p:sp>
      <p:graphicFrame>
        <p:nvGraphicFramePr>
          <p:cNvPr id="7170" name="Object 3"/>
          <p:cNvGraphicFramePr>
            <a:graphicFrameLocks noGrp="1" noChangeAspect="1"/>
          </p:cNvGraphicFramePr>
          <p:nvPr>
            <p:ph type="tbl" idx="1"/>
          </p:nvPr>
        </p:nvGraphicFramePr>
        <p:xfrm>
          <a:off x="788988" y="1982788"/>
          <a:ext cx="7583487" cy="4170362"/>
        </p:xfrm>
        <a:graphic>
          <a:graphicData uri="http://schemas.openxmlformats.org/presentationml/2006/ole">
            <mc:AlternateContent xmlns:mc="http://schemas.openxmlformats.org/markup-compatibility/2006">
              <mc:Choice xmlns:v="urn:schemas-microsoft-com:vml" Requires="v">
                <p:oleObj spid="_x0000_s134151" name="Document" r:id="rId4" imgW="7621501" imgH="4190994" progId="Word.Document.8">
                  <p:embed/>
                </p:oleObj>
              </mc:Choice>
              <mc:Fallback>
                <p:oleObj name="Document" r:id="rId4" imgW="7621501" imgH="419099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1982788"/>
                        <a:ext cx="7583487" cy="4170362"/>
                      </a:xfrm>
                      <a:prstGeom prst="rect">
                        <a:avLst/>
                      </a:prstGeom>
                    </p:spPr>
                  </p:pic>
                </p:oleObj>
              </mc:Fallback>
            </mc:AlternateContent>
          </a:graphicData>
        </a:graphic>
      </p:graphicFrame>
    </p:spTree>
    <p:extLst>
      <p:ext uri="{BB962C8B-B14F-4D97-AF65-F5344CB8AC3E}">
        <p14:creationId xmlns:p14="http://schemas.microsoft.com/office/powerpoint/2010/main" val="1279888032"/>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Welfare Cost of a VER</a:t>
            </a:r>
            <a:endParaRPr lang="en-US" sz="3600" smtClean="0"/>
          </a:p>
        </p:txBody>
      </p:sp>
      <p:graphicFrame>
        <p:nvGraphicFramePr>
          <p:cNvPr id="10242" name="Object 0"/>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135175" name="Document" r:id="rId4" imgW="7604640" imgH="4200480" progId="Word.Document.8">
                  <p:embed/>
                </p:oleObj>
              </mc:Choice>
              <mc:Fallback>
                <p:oleObj name="Document" r:id="rId4" imgW="7604640" imgH="4200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extLst>
      <p:ext uri="{BB962C8B-B14F-4D97-AF65-F5344CB8AC3E}">
        <p14:creationId xmlns:p14="http://schemas.microsoft.com/office/powerpoint/2010/main" val="1071040266"/>
      </p:ext>
    </p:extLst>
  </p:cSld>
  <p:clrMapOvr>
    <a:masterClrMapping/>
  </p:clrMapOvr>
  <p:transition spd="med">
    <p:wipe dir="r"/>
  </p:transition>
</p:sld>
</file>

<file path=ppt/theme/theme1.xml><?xml version="1.0" encoding="utf-8"?>
<a:theme xmlns:a="http://schemas.openxmlformats.org/drawingml/2006/main" name="L-M_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M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4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48" charset="0"/>
          </a:defRPr>
        </a:defPPr>
      </a:lstStyle>
    </a:lnDef>
  </a:objectDefaults>
  <a:extraClrSchemeLst>
    <a:extraClrScheme>
      <a:clrScheme name="L-M_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M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M_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M_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M_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M_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M_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Office\Templates\L-M_TEMPLATE.pot</Template>
  <TotalTime>46323590</TotalTime>
  <Pages>42</Pages>
  <Words>2093</Words>
  <Application>Microsoft Office PowerPoint</Application>
  <PresentationFormat>On-screen Show (4:3)</PresentationFormat>
  <Paragraphs>544</Paragraphs>
  <Slides>42</Slides>
  <Notes>40</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vt:lpstr>
      <vt:lpstr>Symbol</vt:lpstr>
      <vt:lpstr>Times New Roman</vt:lpstr>
      <vt:lpstr>Verdana</vt:lpstr>
      <vt:lpstr>L-M_TEMPLATE</vt:lpstr>
      <vt:lpstr>Document</vt:lpstr>
      <vt:lpstr>Quizzes, Exam #2</vt:lpstr>
      <vt:lpstr>Consumption &amp; Production Gains</vt:lpstr>
      <vt:lpstr>Welfare Cost of a Tariff  on Imports -- Small Country</vt:lpstr>
      <vt:lpstr>Welfare Cost of a Tariff  on Imports -- Small Country</vt:lpstr>
      <vt:lpstr>Welfare Cost of a Quota  on Imports -- Small Country</vt:lpstr>
      <vt:lpstr>Welfare Cost of a Quota  on Imports -- Small Country</vt:lpstr>
      <vt:lpstr>Welfare Cost of a Quota When gov’t auctions licenses</vt:lpstr>
      <vt:lpstr>Welfare Cost of a Quota  If the quota rights are given to foreigners</vt:lpstr>
      <vt:lpstr>Welfare Cost of a VER</vt:lpstr>
      <vt:lpstr>Equilibrium with a Tariff  Large Country</vt:lpstr>
      <vt:lpstr>Equilibrium with a Tariff  Large Country</vt:lpstr>
      <vt:lpstr>A’s Welfare Cost -- Import Tariff Imposed by Large Country, A</vt:lpstr>
      <vt:lpstr>B’s Welfare Cost from A’s Tariff Import Tariff Imposed by A</vt:lpstr>
      <vt:lpstr>World Welfare Cost of A’s Tariff</vt:lpstr>
      <vt:lpstr>World Welfare Changes</vt:lpstr>
      <vt:lpstr>Welfare effects of a domestic production subsidy</vt:lpstr>
      <vt:lpstr>Welfare effects of a domestic production subsidy</vt:lpstr>
      <vt:lpstr>Welfare Cost of Production Subsidies, Tariffs and Quotas</vt:lpstr>
      <vt:lpstr>Definitions</vt:lpstr>
      <vt:lpstr>US Commercial Policy: History</vt:lpstr>
      <vt:lpstr>U.S. tariffs, 1792–1999. </vt:lpstr>
      <vt:lpstr>Tariff Act of 1930 Smoot-Hawley</vt:lpstr>
      <vt:lpstr>Smoot-Hawley protectionism and world trade, 1929-33 ($ millions)</vt:lpstr>
      <vt:lpstr>Dumping</vt:lpstr>
      <vt:lpstr>Dumping Benefits the  Importing Country</vt:lpstr>
      <vt:lpstr>Welfare Effects of Dumping</vt:lpstr>
      <vt:lpstr>Dumping</vt:lpstr>
      <vt:lpstr>US Antidumping Law</vt:lpstr>
      <vt:lpstr>US Antidumping Law</vt:lpstr>
      <vt:lpstr>US Antidumping Law</vt:lpstr>
      <vt:lpstr>US Countervailing Duty Law</vt:lpstr>
      <vt:lpstr>Section 301</vt:lpstr>
      <vt:lpstr>Direct Costs and Jobs “Saved”</vt:lpstr>
      <vt:lpstr>Direct Costs and Jobs Saved (Cont.)</vt:lpstr>
      <vt:lpstr>Customs Union versus Free Trade Area</vt:lpstr>
      <vt:lpstr>Trade Creating CU (continued)</vt:lpstr>
      <vt:lpstr>Trade Creating CU (continued)</vt:lpstr>
      <vt:lpstr>Country A’s Welfare Change  Trade Creating CU</vt:lpstr>
      <vt:lpstr>Trade Diverting Customs Union</vt:lpstr>
      <vt:lpstr>Trade Diverting Customs Union</vt:lpstr>
      <vt:lpstr>Trade Diverting Customs Union</vt:lpstr>
      <vt:lpstr>Country A’s Welfare Change Customs Union </vt:lpstr>
    </vt:vector>
  </TitlesOfParts>
  <Company>CBA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Policy Part III -- US; WTO</dc:title>
  <dc:subject>International Economics</dc:subject>
  <dc:creator>John D. Eastwood</dc:creator>
  <cp:keywords/>
  <dc:description/>
  <cp:lastModifiedBy>Andrew Parkes</cp:lastModifiedBy>
  <cp:revision>548</cp:revision>
  <cp:lastPrinted>1999-02-20T00:44:37Z</cp:lastPrinted>
  <dcterms:created xsi:type="dcterms:W3CDTF">1997-06-16T14:53:50Z</dcterms:created>
  <dcterms:modified xsi:type="dcterms:W3CDTF">2018-10-21T20:09:00Z</dcterms:modified>
</cp:coreProperties>
</file>