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1"/>
  </p:notesMasterIdLst>
  <p:sldIdLst>
    <p:sldId id="290" r:id="rId2"/>
    <p:sldId id="291" r:id="rId3"/>
    <p:sldId id="270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1" r:id="rId13"/>
    <p:sldId id="282" r:id="rId14"/>
    <p:sldId id="283" r:id="rId15"/>
    <p:sldId id="285" r:id="rId16"/>
    <p:sldId id="286" r:id="rId17"/>
    <p:sldId id="287" r:id="rId18"/>
    <p:sldId id="288" r:id="rId19"/>
    <p:sldId id="28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3C8E1-5235-4F66-A977-29FAB30F570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207F1-85B9-46A8-94D1-2A9B5887D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7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06CB91-0AEF-460C-9199-6E314014479C}" type="slidenum">
              <a:rPr lang="en-US"/>
              <a:pPr/>
              <a:t>5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78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8F73E6-C0D3-4E9B-9372-66D268B59CC8}" type="slidenum">
              <a:rPr lang="en-US"/>
              <a:pPr/>
              <a:t>6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9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B16CBF-FE5F-4622-9FE2-AA3CBA78F095}" type="slidenum">
              <a:rPr lang="en-US"/>
              <a:pPr/>
              <a:t>10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91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BF72983-34D4-4385-923E-00C965F76D0B}" type="slidenum">
              <a:rPr lang="en-US" sz="1200">
                <a:latin typeface="Times New Roman" pitchFamily="18" charset="0"/>
              </a:rPr>
              <a:pPr/>
              <a:t>11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986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B07FB4B-07FA-4658-9725-7E22F7C68915}" type="slidenum">
              <a:rPr lang="en-US" sz="1200">
                <a:latin typeface="Times New Roman" pitchFamily="18" charset="0"/>
              </a:rPr>
              <a:pPr/>
              <a:t>12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212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EA1FF46-476C-40BF-8FB8-C1A4F57E334E}" type="slidenum">
              <a:rPr lang="en-US" sz="1200">
                <a:latin typeface="Times New Roman" pitchFamily="18" charset="0"/>
              </a:rPr>
              <a:pPr/>
              <a:t>13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592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00D2B65-A922-41F6-8E76-498A4CEEF9AA}" type="slidenum">
              <a:rPr lang="en-US" sz="1200">
                <a:latin typeface="Times New Roman" pitchFamily="18" charset="0"/>
              </a:rPr>
              <a:pPr/>
              <a:t>14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012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71D33ED-0FD3-42C9-B49D-B2DF6CDE09B2}" type="slidenum">
              <a:rPr lang="en-US" sz="1200">
                <a:latin typeface="Times New Roman" pitchFamily="18" charset="0"/>
              </a:rPr>
              <a:pPr/>
              <a:t>15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800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DB32D6A-B81B-470E-A0D4-662C48570827}" type="slidenum">
              <a:rPr lang="en-US" sz="1200">
                <a:latin typeface="Times New Roman" pitchFamily="18" charset="0"/>
              </a:rPr>
              <a:pPr/>
              <a:t>16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03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qz.com/938620/dominos-dpz-stock-has-outperformed-google-goog-facebook-fb-apple-aapl-and-amazon-amzn-this-decade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rningstar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458200" cy="4525963"/>
          </a:xfrm>
        </p:spPr>
        <p:txBody>
          <a:bodyPr/>
          <a:lstStyle/>
          <a:p>
            <a:r>
              <a:rPr lang="en-US" dirty="0"/>
              <a:t>It’s 2010. You’re an eager investor presented a choice between </a:t>
            </a:r>
            <a:r>
              <a:rPr lang="en-US" dirty="0" smtClean="0"/>
              <a:t>several </a:t>
            </a:r>
            <a:r>
              <a:rPr lang="en-US" dirty="0"/>
              <a:t>stocks: </a:t>
            </a:r>
            <a:r>
              <a:rPr lang="en-US" dirty="0" smtClean="0"/>
              <a:t>Google, Apple, Facebook </a:t>
            </a:r>
            <a:r>
              <a:rPr lang="en-US" dirty="0"/>
              <a:t>or Domino’s pizza company. </a:t>
            </a:r>
            <a:r>
              <a:rPr lang="en-US" dirty="0">
                <a:hlinkClick r:id="rId2"/>
              </a:rPr>
              <a:t>Where do you put your money?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93594" y="298664"/>
            <a:ext cx="86868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Cash, Margins, &amp; Short Sales</a:t>
            </a:r>
            <a:endParaRPr lang="en-US" i="1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86840"/>
            <a:ext cx="8915400" cy="5334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Leveraging the </a:t>
            </a:r>
            <a:r>
              <a:rPr lang="en-US" sz="2800" dirty="0" smtClean="0"/>
              <a:t>position – Long position (expect prices to rise)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Buying on margin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Borrowing </a:t>
            </a:r>
            <a:r>
              <a:rPr lang="en-US" sz="2400" dirty="0" smtClean="0"/>
              <a:t>money from </a:t>
            </a:r>
            <a:r>
              <a:rPr lang="en-US" sz="2400" dirty="0"/>
              <a:t>the </a:t>
            </a:r>
            <a:r>
              <a:rPr lang="en-US" sz="2400" dirty="0" smtClean="0"/>
              <a:t>broker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Increased </a:t>
            </a:r>
            <a:r>
              <a:rPr lang="en-US" sz="2400" dirty="0"/>
              <a:t>risk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Not </a:t>
            </a:r>
            <a:r>
              <a:rPr lang="en-US" sz="2400" dirty="0"/>
              <a:t>good if the stock price drops</a:t>
            </a:r>
            <a:r>
              <a:rPr lang="en-US" sz="2400" dirty="0" smtClean="0"/>
              <a:t>!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Sale of borrowed </a:t>
            </a:r>
            <a:r>
              <a:rPr lang="en-US" sz="2800" dirty="0" smtClean="0"/>
              <a:t>securities – Short position (expect prices to drop)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Short sales – borrow securities and sell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To </a:t>
            </a:r>
            <a:r>
              <a:rPr lang="en-US" sz="2400" dirty="0"/>
              <a:t>close position</a:t>
            </a:r>
            <a:r>
              <a:rPr lang="en-US" sz="3200" dirty="0" smtClean="0"/>
              <a:t>: </a:t>
            </a:r>
            <a:r>
              <a:rPr lang="en-US" sz="2400" dirty="0" smtClean="0"/>
              <a:t>Purchase </a:t>
            </a:r>
            <a:r>
              <a:rPr lang="en-US" sz="2400" dirty="0"/>
              <a:t>the stock and return borrowed securities</a:t>
            </a:r>
          </a:p>
          <a:p>
            <a:pPr>
              <a:lnSpc>
                <a:spcPct val="90000"/>
              </a:lnSpc>
            </a:pPr>
            <a:endParaRPr lang="en-US" sz="3600" dirty="0"/>
          </a:p>
          <a:p>
            <a:pPr>
              <a:lnSpc>
                <a:spcPct val="80000"/>
              </a:lnSpc>
            </a:pPr>
            <a:endParaRPr lang="en-US" sz="36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5A3F-1AAE-43BD-A3BD-71514509EA1E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5740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89619"/>
            <a:ext cx="8915400" cy="75895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 smtClean="0"/>
              <a:t>Mutual Funds: Open-end Investment Companies</a:t>
            </a:r>
            <a:br>
              <a:rPr lang="en-US" sz="3600" dirty="0" smtClean="0"/>
            </a:br>
            <a:endParaRPr lang="en-US" i="1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503920" cy="4572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 smtClean="0"/>
              <a:t>Have variable capital structure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Can sell unlimited # of shares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 smtClean="0"/>
              <a:t>Shares are bought and sold (redeemed) from mutual fund co.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Not traded on stock market like closed-end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 smtClean="0"/>
              <a:t>Shares cannot sell for discount from NAV—must sell at full value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t"/>
          <a:lstStyle/>
          <a:p>
            <a:pPr eaLnBrk="0" hangingPunct="0">
              <a:defRPr/>
            </a:pPr>
            <a:fld id="{64C3503F-4526-44D2-AAFE-924E020E4B22}" type="slidenum">
              <a:rPr lang="en-US" sz="1400">
                <a:latin typeface="+mn-lt"/>
              </a:rPr>
              <a:pPr eaLnBrk="0" hangingPunct="0">
                <a:defRPr/>
              </a:pPr>
              <a:t>11</a:t>
            </a:fld>
            <a:endParaRPr lang="en-US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8900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95186" y="-152400"/>
            <a:ext cx="7406640" cy="135636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Fees</a:t>
            </a:r>
            <a:endParaRPr lang="en-US" i="1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705877" y="1066800"/>
            <a:ext cx="7404653" cy="4038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Front-end Load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Charged to an investor upon purchase of mutual fund shares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Compensates the sales person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Analogous to brokerage commissions for buying securities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Load expenses cause investors to pay  premium over fund's NAV.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Other Fees and Expenses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Early withdrawal fees (exit fees or reverse load</a:t>
            </a:r>
            <a:r>
              <a:rPr lang="en-US" sz="2400" dirty="0" smtClean="0"/>
              <a:t>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Management fees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Operating expenses</a:t>
            </a:r>
            <a:endParaRPr lang="en-US" sz="2400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12b-1 fees (marketing)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Can exceed load fees in L-T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2400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t"/>
          <a:lstStyle/>
          <a:p>
            <a:pPr eaLnBrk="0" hangingPunct="0">
              <a:defRPr/>
            </a:pPr>
            <a:fld id="{7BA543F5-ABE0-461C-9BA2-AED3290A5FCB}" type="slidenum">
              <a:rPr lang="en-US" sz="1400">
                <a:latin typeface="+mn-lt"/>
              </a:rPr>
              <a:pPr eaLnBrk="0" hangingPunct="0">
                <a:defRPr/>
              </a:pPr>
              <a:t>12</a:t>
            </a:fld>
            <a:endParaRPr lang="en-US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4207567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b="1" dirty="0" smtClean="0"/>
              <a:t>Specialized Funds/Styles</a:t>
            </a:r>
            <a:endParaRPr lang="en-US" sz="4800" b="1" i="1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905000"/>
            <a:ext cx="3822192" cy="3447288"/>
          </a:xfrm>
        </p:spPr>
        <p:txBody>
          <a:bodyPr>
            <a:no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u="sng" dirty="0" smtClean="0"/>
              <a:t>Specialized Funds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Sector funds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Bond funds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Global funds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International funds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Single country or regional funds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Index funds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sz="28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711287" y="1905000"/>
            <a:ext cx="3822192" cy="344728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u="sng" dirty="0"/>
              <a:t>Investment Styles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Large cap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Mid-size cap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Small cap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Growth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Value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t"/>
          <a:lstStyle/>
          <a:p>
            <a:pPr eaLnBrk="0" hangingPunct="0">
              <a:defRPr/>
            </a:pPr>
            <a:fld id="{E2405B4D-80A1-4CC6-8566-2EA0BB8F500B}" type="slidenum">
              <a:rPr lang="en-US" sz="1400">
                <a:latin typeface="+mn-lt"/>
              </a:rPr>
              <a:pPr eaLnBrk="0" hangingPunct="0">
                <a:defRPr/>
              </a:pPr>
              <a:t>13</a:t>
            </a:fld>
            <a:endParaRPr lang="en-US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7379237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dirty="0" smtClean="0"/>
              <a:t>Advantages Offered by Funds</a:t>
            </a:r>
            <a:endParaRPr lang="en-US" sz="4400" i="1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889218" y="1828800"/>
            <a:ext cx="7404653" cy="4038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 smtClean="0"/>
              <a:t>Diversification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Sell shares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Use proceeds to buy shares of other firms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$ invested is automatically diversified across all fund’s investments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 smtClean="0"/>
              <a:t>Professional management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Fund </a:t>
            </a:r>
            <a:r>
              <a:rPr lang="en-US" dirty="0" err="1" smtClean="0"/>
              <a:t>mgrs</a:t>
            </a:r>
            <a:r>
              <a:rPr lang="en-US" dirty="0" smtClean="0"/>
              <a:t> make investment decisions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Research trends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Decide what to purchase and when</a:t>
            </a:r>
            <a:br>
              <a:rPr lang="en-US" dirty="0" smtClean="0"/>
            </a:b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t"/>
          <a:lstStyle/>
          <a:p>
            <a:pPr eaLnBrk="0" hangingPunct="0">
              <a:defRPr/>
            </a:pPr>
            <a:fld id="{3D793177-4384-446C-8604-CBFDA84DDEBC}" type="slidenum">
              <a:rPr lang="en-US" sz="1400">
                <a:latin typeface="+mn-lt"/>
              </a:rPr>
              <a:pPr eaLnBrk="0" hangingPunct="0">
                <a:defRPr/>
              </a:pPr>
              <a:t>14</a:t>
            </a:fld>
            <a:endParaRPr lang="en-US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6905925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123285"/>
            <a:ext cx="7406640" cy="1356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Exchange - Traded Funds (ETFs)</a:t>
            </a:r>
            <a:endParaRPr lang="en-US" sz="4400" dirty="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513703" y="1371600"/>
            <a:ext cx="8607551" cy="4038600"/>
          </a:xfrm>
        </p:spPr>
        <p:txBody>
          <a:bodyPr>
            <a:no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Can mimic (track) the return on an index (e.g. S&amp;P 500)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Diversification - only market risk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Traded in the securities markets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Low fees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Can convert ETF shares into shares of underlying securities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Keeps trading price close to NAV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Tax efficient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Will not </a:t>
            </a:r>
            <a:r>
              <a:rPr lang="en-US" sz="2800" dirty="0"/>
              <a:t>outperform market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Return should </a:t>
            </a:r>
            <a:r>
              <a:rPr lang="en-US" sz="2400" dirty="0" smtClean="0"/>
              <a:t>mirror market </a:t>
            </a:r>
            <a:r>
              <a:rPr lang="en-US" sz="2400" dirty="0"/>
              <a:t>return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800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sz="2800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t"/>
          <a:lstStyle/>
          <a:p>
            <a:pPr eaLnBrk="0" hangingPunct="0">
              <a:defRPr/>
            </a:pPr>
            <a:fld id="{57F1A0AC-7C78-4817-B9B9-5E5AB2498A57}" type="slidenum">
              <a:rPr lang="en-US" sz="1400">
                <a:latin typeface="+mn-lt"/>
              </a:rPr>
              <a:pPr eaLnBrk="0" hangingPunct="0">
                <a:defRPr/>
              </a:pPr>
              <a:t>15</a:t>
            </a:fld>
            <a:endParaRPr lang="en-US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9082269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308679" y="350286"/>
            <a:ext cx="8686800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 smtClean="0"/>
              <a:t>Selecting Funds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784858" y="1728029"/>
            <a:ext cx="7652304" cy="4495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Check ratings on </a:t>
            </a:r>
            <a:r>
              <a:rPr lang="en-US" dirty="0" smtClean="0">
                <a:hlinkClick r:id="rId3"/>
              </a:rPr>
              <a:t>www.morningstar.com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Review long-term earnings; ignore short-term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Look for low fees and low portfolio turnover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Timing of distributions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Better to purchase just after ex-dividend date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Buy at lower price and avoid capital gains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Tax efficiency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Ability to earn a return without generating large tax obligations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t"/>
          <a:lstStyle/>
          <a:p>
            <a:pPr eaLnBrk="0" hangingPunct="0">
              <a:defRPr/>
            </a:pPr>
            <a:fld id="{529FCCD1-3D37-42E7-A30A-11BD1DC5418C}" type="slidenum">
              <a:rPr lang="en-US" sz="1400">
                <a:latin typeface="+mn-lt"/>
              </a:rPr>
              <a:pPr eaLnBrk="0" hangingPunct="0">
                <a:defRPr/>
              </a:pPr>
              <a:t>16</a:t>
            </a:fld>
            <a:endParaRPr lang="en-US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1728104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52400"/>
            <a:ext cx="7406640" cy="135636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Asset Allocation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600200"/>
            <a:ext cx="7408333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mix of assets should you own?</a:t>
            </a:r>
          </a:p>
          <a:p>
            <a:pPr lvl="1"/>
            <a:r>
              <a:rPr lang="en-US" dirty="0" smtClean="0"/>
              <a:t>What % of the total portfolio should each asset consume?</a:t>
            </a:r>
          </a:p>
          <a:p>
            <a:r>
              <a:rPr lang="en-US" dirty="0" smtClean="0"/>
              <a:t>Asset mix (allocation) is more important than the specific investments owned</a:t>
            </a:r>
          </a:p>
          <a:p>
            <a:r>
              <a:rPr lang="en-US" dirty="0" smtClean="0"/>
              <a:t>Basic rule:  Younger = more stocks in portfolio; Older = more bonds in portfolio</a:t>
            </a:r>
          </a:p>
          <a:p>
            <a:r>
              <a:rPr lang="en-US" dirty="0" smtClean="0"/>
              <a:t>Rule of thumb for allocation:</a:t>
            </a:r>
          </a:p>
          <a:p>
            <a:pPr lvl="1"/>
            <a:r>
              <a:rPr lang="en-US" dirty="0" smtClean="0"/>
              <a:t>100 (or 120) minus your age = ______% in stocks</a:t>
            </a:r>
          </a:p>
          <a:p>
            <a:pPr lvl="1"/>
            <a:r>
              <a:rPr lang="en-US" dirty="0" smtClean="0"/>
              <a:t>Number used depends on risk tolerance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082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Cheat Sheet – </a:t>
            </a:r>
            <a:br>
              <a:rPr lang="en-US" dirty="0" smtClean="0"/>
            </a:br>
            <a:r>
              <a:rPr lang="en-US" dirty="0" smtClean="0"/>
              <a:t>Suggestion on What to Own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Majority of stock market allocation</a:t>
            </a:r>
          </a:p>
          <a:p>
            <a:pPr lvl="1"/>
            <a:r>
              <a:rPr lang="en-US" dirty="0" smtClean="0"/>
              <a:t>S&amp;P 500 Index</a:t>
            </a:r>
          </a:p>
          <a:p>
            <a:pPr lvl="2"/>
            <a:r>
              <a:rPr lang="en-US" dirty="0" smtClean="0"/>
              <a:t>Or large company stock fund with good 5 year returns</a:t>
            </a:r>
          </a:p>
          <a:p>
            <a:r>
              <a:rPr lang="en-US" dirty="0" smtClean="0"/>
              <a:t>Small portions of stock allocation</a:t>
            </a:r>
          </a:p>
          <a:p>
            <a:pPr lvl="1"/>
            <a:r>
              <a:rPr lang="en-US" dirty="0" smtClean="0"/>
              <a:t>Small company stock funds</a:t>
            </a:r>
          </a:p>
          <a:p>
            <a:pPr lvl="1"/>
            <a:r>
              <a:rPr lang="en-US" dirty="0" smtClean="0"/>
              <a:t>International funds</a:t>
            </a:r>
          </a:p>
          <a:p>
            <a:r>
              <a:rPr lang="en-US" dirty="0" smtClean="0"/>
              <a:t>Real Estate Investment Trust (REIT - 5% of portfolio)</a:t>
            </a:r>
          </a:p>
          <a:p>
            <a:r>
              <a:rPr lang="en-US" dirty="0" smtClean="0"/>
              <a:t>Bonds (remainder of portfolio)</a:t>
            </a:r>
          </a:p>
          <a:p>
            <a:pPr lvl="1"/>
            <a:r>
              <a:rPr lang="en-US" dirty="0" smtClean="0"/>
              <a:t>Intermediate term bond index fund</a:t>
            </a:r>
          </a:p>
          <a:p>
            <a:pPr lvl="2"/>
            <a:r>
              <a:rPr lang="en-US" dirty="0" smtClean="0"/>
              <a:t>Or bond fund with average duration of 5-7 </a:t>
            </a:r>
            <a:r>
              <a:rPr lang="en-US" dirty="0" err="1" smtClean="0"/>
              <a:t>yrs</a:t>
            </a:r>
            <a:endParaRPr lang="en-US" dirty="0" smtClean="0"/>
          </a:p>
          <a:p>
            <a:pPr lvl="1"/>
            <a:r>
              <a:rPr lang="en-US" dirty="0" smtClean="0"/>
              <a:t>TIPS – inflation protected US Treasury Securities</a:t>
            </a:r>
          </a:p>
          <a:p>
            <a:pPr marL="205740" lvl="1" indent="0">
              <a:buNone/>
            </a:pPr>
            <a:r>
              <a:rPr lang="en-US" sz="3000" b="1" dirty="0" smtClean="0"/>
              <a:t>OR:</a:t>
            </a:r>
          </a:p>
          <a:p>
            <a:r>
              <a:rPr lang="en-US" dirty="0" smtClean="0"/>
              <a:t>Life Cycle Fund</a:t>
            </a:r>
          </a:p>
          <a:p>
            <a:pPr lvl="1"/>
            <a:r>
              <a:rPr lang="en-US" dirty="0" smtClean="0"/>
              <a:t>Put all money into this fund</a:t>
            </a:r>
          </a:p>
          <a:p>
            <a:pPr lvl="1"/>
            <a:r>
              <a:rPr lang="en-US" dirty="0" smtClean="0"/>
              <a:t>Used when you don’t want to make decisions on your own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36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Assignment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057400"/>
            <a:ext cx="8077200" cy="4038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WSJ Internet Assignment #3 due Tuesday, November </a:t>
            </a:r>
            <a:r>
              <a:rPr lang="en-US" sz="4000" dirty="0" smtClean="0"/>
              <a:t>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 </a:t>
            </a:r>
            <a:endParaRPr lang="en-US" sz="4000" dirty="0" smtClean="0"/>
          </a:p>
          <a:p>
            <a:pPr lvl="1"/>
            <a:r>
              <a:rPr lang="en-US" sz="3600" dirty="0" smtClean="0"/>
              <a:t>Turn in hard copy at the start of class</a:t>
            </a:r>
          </a:p>
          <a:p>
            <a:pPr lvl="1"/>
            <a:endParaRPr lang="en-US" sz="3600" dirty="0"/>
          </a:p>
          <a:p>
            <a:r>
              <a:rPr lang="en-US" sz="4000" dirty="0" smtClean="0"/>
              <a:t>Read Chapter 10 –for Thursday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7178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unsystematic (business) risk.</a:t>
            </a:r>
          </a:p>
          <a:p>
            <a:r>
              <a:rPr lang="en-US" dirty="0" smtClean="0"/>
              <a:t>How is this total risk measured?</a:t>
            </a:r>
          </a:p>
          <a:p>
            <a:r>
              <a:rPr lang="en-US" dirty="0" smtClean="0"/>
              <a:t>Explain systematic (market) risk.</a:t>
            </a:r>
          </a:p>
          <a:p>
            <a:r>
              <a:rPr lang="en-US" dirty="0" smtClean="0"/>
              <a:t>How is market risk measured?</a:t>
            </a:r>
          </a:p>
          <a:p>
            <a:r>
              <a:rPr lang="en-US" dirty="0" smtClean="0"/>
              <a:t>Which type of risk is relevant in a diversified portfolio?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52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396319"/>
            <a:ext cx="8839200" cy="122237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INVESTING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664" y="1447800"/>
            <a:ext cx="8458200" cy="9144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WSJ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81317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6200"/>
            <a:ext cx="7772400" cy="1524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Why should you do it?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267" y="1981200"/>
            <a:ext cx="7743967" cy="939801"/>
          </a:xfrm>
        </p:spPr>
        <p:txBody>
          <a:bodyPr>
            <a:noAutofit/>
          </a:bodyPr>
          <a:lstStyle/>
          <a:p>
            <a:r>
              <a:rPr lang="en-US" sz="7200" dirty="0" smtClean="0"/>
              <a:t>What is Investing?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4347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-533400" y="152400"/>
            <a:ext cx="5120640" cy="135636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Dealers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44145"/>
            <a:ext cx="8229600" cy="5257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Bid price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Dealer’s purchase price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Value of the security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Ask price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Dealer’s selling price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 price you pay to buy the security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Spread: difference between bid and ask prices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Dealer’s commission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Several dealers – small spread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Few dealers – larger spread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Affected by volume of </a:t>
            </a:r>
            <a:r>
              <a:rPr lang="en-US" sz="2400" dirty="0" smtClean="0"/>
              <a:t>trading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How else can a dealer make $ on the transaction?</a:t>
            </a:r>
            <a:endParaRPr lang="en-US" sz="2400" dirty="0"/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5B48-8511-4433-8489-B5AF36ED73AE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9600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" y="37531"/>
            <a:ext cx="8275320" cy="135636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Buying and Selling Securities</a:t>
            </a:r>
            <a:endParaRPr lang="en-US" sz="4400" i="1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21228"/>
            <a:ext cx="8610600" cy="531321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dirty="0" smtClean="0"/>
              <a:t>Differences </a:t>
            </a:r>
            <a:r>
              <a:rPr lang="en-US" sz="4000" dirty="0"/>
              <a:t>between </a:t>
            </a:r>
            <a:r>
              <a:rPr lang="en-US" sz="4000" dirty="0" smtClean="0"/>
              <a:t>brokers/dealers</a:t>
            </a:r>
          </a:p>
          <a:p>
            <a:pPr lvl="1"/>
            <a:r>
              <a:rPr lang="en-US" sz="3200" dirty="0" smtClean="0"/>
              <a:t>Brokers</a:t>
            </a:r>
          </a:p>
          <a:p>
            <a:pPr lvl="2"/>
            <a:r>
              <a:rPr lang="en-US" sz="2800" dirty="0" smtClean="0"/>
              <a:t>Execute </a:t>
            </a:r>
            <a:r>
              <a:rPr lang="en-US" sz="2800" dirty="0"/>
              <a:t>buy/sell orders for </a:t>
            </a:r>
            <a:r>
              <a:rPr lang="en-US" sz="2800" dirty="0" smtClean="0"/>
              <a:t>customers</a:t>
            </a:r>
          </a:p>
          <a:p>
            <a:pPr lvl="2"/>
            <a:r>
              <a:rPr lang="en-US" sz="2800" dirty="0" smtClean="0"/>
              <a:t>Do </a:t>
            </a:r>
            <a:r>
              <a:rPr lang="en-US" sz="2800" dirty="0"/>
              <a:t>not bear </a:t>
            </a:r>
            <a:r>
              <a:rPr lang="en-US" sz="2800" dirty="0" smtClean="0"/>
              <a:t>risk</a:t>
            </a:r>
          </a:p>
          <a:p>
            <a:pPr lvl="1"/>
            <a:r>
              <a:rPr lang="en-US" sz="3200" dirty="0" smtClean="0"/>
              <a:t>Dealers</a:t>
            </a:r>
          </a:p>
          <a:p>
            <a:pPr lvl="2"/>
            <a:r>
              <a:rPr lang="en-US" sz="2800" dirty="0" smtClean="0"/>
              <a:t>Make </a:t>
            </a:r>
            <a:r>
              <a:rPr lang="en-US" sz="2800" dirty="0"/>
              <a:t>the </a:t>
            </a:r>
            <a:r>
              <a:rPr lang="en-US" sz="2800" dirty="0" smtClean="0"/>
              <a:t>market</a:t>
            </a:r>
          </a:p>
          <a:p>
            <a:pPr lvl="2"/>
            <a:r>
              <a:rPr lang="en-US" sz="2800" dirty="0" smtClean="0"/>
              <a:t>Buy </a:t>
            </a:r>
            <a:r>
              <a:rPr lang="en-US" sz="2800" dirty="0"/>
              <a:t>and sell for their own </a:t>
            </a:r>
            <a:r>
              <a:rPr lang="en-US" sz="2800" dirty="0" smtClean="0"/>
              <a:t>accounts</a:t>
            </a:r>
          </a:p>
          <a:p>
            <a:pPr lvl="2"/>
            <a:r>
              <a:rPr lang="en-US" sz="2800" dirty="0" smtClean="0"/>
              <a:t>Bear </a:t>
            </a:r>
            <a:r>
              <a:rPr lang="en-US" sz="2800" dirty="0"/>
              <a:t>the market risk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6D12-C1A1-40AE-9024-A18E12EA7F84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2304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406640" cy="1356360"/>
          </a:xfrm>
        </p:spPr>
        <p:txBody>
          <a:bodyPr/>
          <a:lstStyle/>
          <a:p>
            <a:r>
              <a:rPr lang="en-US" dirty="0" smtClean="0"/>
              <a:t>Investment Styles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3803" y="1219200"/>
            <a:ext cx="7408333" cy="495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Depends on acceptable risk levels</a:t>
            </a:r>
          </a:p>
          <a:p>
            <a:r>
              <a:rPr lang="en-US" sz="2800" b="1" dirty="0" smtClean="0"/>
              <a:t>Growth Strategy</a:t>
            </a:r>
          </a:p>
          <a:p>
            <a:pPr lvl="1"/>
            <a:r>
              <a:rPr lang="en-US" sz="2400" dirty="0" smtClean="0"/>
              <a:t>Companies with revenues and earnings that are growing quickly</a:t>
            </a:r>
          </a:p>
          <a:p>
            <a:pPr lvl="1"/>
            <a:r>
              <a:rPr lang="en-US" sz="2400" dirty="0" smtClean="0"/>
              <a:t>Willing to pay a premium for the stock</a:t>
            </a:r>
          </a:p>
          <a:p>
            <a:pPr lvl="1"/>
            <a:r>
              <a:rPr lang="en-US" sz="2400" dirty="0" smtClean="0"/>
              <a:t>P/E ratios high – 30’s to 50’s</a:t>
            </a:r>
          </a:p>
          <a:p>
            <a:pPr lvl="1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What does the P/E ratio tell us?</a:t>
            </a:r>
          </a:p>
          <a:p>
            <a:r>
              <a:rPr lang="en-US" sz="2800" b="1" dirty="0" smtClean="0"/>
              <a:t>Value Strategy</a:t>
            </a:r>
          </a:p>
          <a:p>
            <a:pPr lvl="1"/>
            <a:r>
              <a:rPr lang="en-US" sz="2400" dirty="0" smtClean="0"/>
              <a:t>Stock prices are undervalued with respect to earnings and assets</a:t>
            </a:r>
          </a:p>
          <a:p>
            <a:pPr lvl="1"/>
            <a:r>
              <a:rPr lang="en-US" sz="2400" dirty="0" smtClean="0"/>
              <a:t>Pay bargain prices for the stock</a:t>
            </a:r>
          </a:p>
          <a:p>
            <a:pPr lvl="1"/>
            <a:r>
              <a:rPr lang="en-US" sz="2400" dirty="0" smtClean="0"/>
              <a:t>P/E ratios low – Below 10’s to 20’s</a:t>
            </a:r>
          </a:p>
        </p:txBody>
      </p:sp>
    </p:spTree>
    <p:extLst>
      <p:ext uri="{BB962C8B-B14F-4D97-AF65-F5344CB8AC3E}">
        <p14:creationId xmlns:p14="http://schemas.microsoft.com/office/powerpoint/2010/main" val="360578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199" y="152400"/>
            <a:ext cx="7406640" cy="1356360"/>
          </a:xfrm>
        </p:spPr>
        <p:txBody>
          <a:bodyPr/>
          <a:lstStyle/>
          <a:p>
            <a:r>
              <a:rPr lang="en-US" dirty="0" smtClean="0"/>
              <a:t>Investment Styles (cont’d)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4820" y="1371600"/>
            <a:ext cx="8153399" cy="3984096"/>
          </a:xfrm>
        </p:spPr>
        <p:txBody>
          <a:bodyPr>
            <a:noAutofit/>
          </a:bodyPr>
          <a:lstStyle/>
          <a:p>
            <a:r>
              <a:rPr lang="en-US" sz="3200" b="1" dirty="0"/>
              <a:t>Technical Strategy</a:t>
            </a:r>
          </a:p>
          <a:p>
            <a:pPr lvl="1"/>
            <a:r>
              <a:rPr lang="en-US" sz="2800" dirty="0"/>
              <a:t>Evaluate patterns of price movements and trading volume</a:t>
            </a:r>
          </a:p>
          <a:p>
            <a:pPr lvl="1"/>
            <a:r>
              <a:rPr lang="en-US" sz="2800" dirty="0"/>
              <a:t>Don’t consider P/E ratios, FCF’s or financial strength of company</a:t>
            </a:r>
          </a:p>
          <a:p>
            <a:r>
              <a:rPr lang="en-US" sz="3200" dirty="0" smtClean="0"/>
              <a:t>Historically value beats growth in the long-term</a:t>
            </a:r>
          </a:p>
          <a:p>
            <a:r>
              <a:rPr lang="en-US" sz="3200" dirty="0" smtClean="0"/>
              <a:t>Growth wins in shorter periods</a:t>
            </a:r>
          </a:p>
          <a:p>
            <a:r>
              <a:rPr lang="en-US" sz="3200" dirty="0" smtClean="0"/>
              <a:t>Tech strategy is best suited for short-term trading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8177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7406640" cy="135636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Investment Styles (cont’d)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66248"/>
            <a:ext cx="8503920" cy="457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Dollar cost averaging</a:t>
            </a:r>
          </a:p>
          <a:p>
            <a:pPr lvl="1"/>
            <a:r>
              <a:rPr lang="en-US" sz="3000" dirty="0" smtClean="0"/>
              <a:t>Investing a fixed dollar amount on a regular schedule</a:t>
            </a:r>
          </a:p>
          <a:p>
            <a:pPr lvl="1"/>
            <a:r>
              <a:rPr lang="en-US" sz="3000" dirty="0" smtClean="0"/>
              <a:t>Purchases made regardless of asset price</a:t>
            </a:r>
          </a:p>
          <a:p>
            <a:pPr lvl="1"/>
            <a:r>
              <a:rPr lang="en-US" sz="3000" dirty="0" smtClean="0"/>
              <a:t>Mainly used with purchasing a single investment over time</a:t>
            </a:r>
          </a:p>
          <a:p>
            <a:pPr lvl="1"/>
            <a:r>
              <a:rPr lang="en-US" sz="3000" dirty="0" smtClean="0"/>
              <a:t>DSP – Direct Stock Purchase plan</a:t>
            </a:r>
          </a:p>
          <a:p>
            <a:pPr lvl="1"/>
            <a:r>
              <a:rPr lang="en-US" sz="3000" dirty="0" smtClean="0"/>
              <a:t>DRIP – Dividend Reinvestment Program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9459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538</TotalTime>
  <Words>824</Words>
  <Application>Microsoft Office PowerPoint</Application>
  <PresentationFormat>On-screen Show (4:3)</PresentationFormat>
  <Paragraphs>178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Trek</vt:lpstr>
      <vt:lpstr>Current Events</vt:lpstr>
      <vt:lpstr>review</vt:lpstr>
      <vt:lpstr>INVESTING</vt:lpstr>
      <vt:lpstr>Why should you do it?</vt:lpstr>
      <vt:lpstr>Dealers</vt:lpstr>
      <vt:lpstr>Buying and Selling Securities</vt:lpstr>
      <vt:lpstr>Investment Styles</vt:lpstr>
      <vt:lpstr>Investment Styles (cont’d)</vt:lpstr>
      <vt:lpstr>Investment Styles (cont’d)</vt:lpstr>
      <vt:lpstr>Cash, Margins, &amp; Short Sales</vt:lpstr>
      <vt:lpstr>Mutual Funds: Open-end Investment Companies </vt:lpstr>
      <vt:lpstr>Fees</vt:lpstr>
      <vt:lpstr>Specialized Funds/Styles</vt:lpstr>
      <vt:lpstr>Advantages Offered by Funds</vt:lpstr>
      <vt:lpstr>Exchange - Traded Funds (ETFs)</vt:lpstr>
      <vt:lpstr>Selecting Funds</vt:lpstr>
      <vt:lpstr>Asset Allocation</vt:lpstr>
      <vt:lpstr>Cheat Sheet –  Suggestion on What to Own</vt:lpstr>
      <vt:lpstr>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FOR YOUR FUTURE</dc:title>
  <dc:creator>fcb</dc:creator>
  <cp:lastModifiedBy>Andrew Parkes</cp:lastModifiedBy>
  <cp:revision>67</cp:revision>
  <dcterms:created xsi:type="dcterms:W3CDTF">2011-10-18T19:48:42Z</dcterms:created>
  <dcterms:modified xsi:type="dcterms:W3CDTF">2018-10-26T01:01:09Z</dcterms:modified>
</cp:coreProperties>
</file>