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sldIdLst>
    <p:sldId id="277" r:id="rId2"/>
    <p:sldId id="276" r:id="rId3"/>
    <p:sldId id="272" r:id="rId4"/>
    <p:sldId id="275" r:id="rId5"/>
    <p:sldId id="270" r:id="rId6"/>
    <p:sldId id="257" r:id="rId7"/>
    <p:sldId id="259" r:id="rId8"/>
    <p:sldId id="260" r:id="rId9"/>
    <p:sldId id="261" r:id="rId10"/>
    <p:sldId id="262" r:id="rId11"/>
    <p:sldId id="264" r:id="rId12"/>
    <p:sldId id="266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5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83C8E1-5235-4F66-A977-29FAB30F5700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207F1-85B9-46A8-94D1-2A9B5887DC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57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2461A-250E-4A29-9E9B-599CA3838FA1}" type="datetime1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1099-48EC-46A3-9530-F58EB96AF77C}" type="datetime1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7E24-FFB9-4C73-8C6D-E02A7AD33DB8}" type="datetime1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66C-382E-48AD-8F4C-E87C4D4A8B28}" type="datetime1">
              <a:rPr lang="en-US" smtClean="0"/>
              <a:pPr/>
              <a:t>11/28/2018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4ADA4-35DF-4BD1-8C53-4246F035229A}" type="datetime1">
              <a:rPr lang="en-US" smtClean="0"/>
              <a:pPr/>
              <a:t>11/28/2018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F63ED-02B1-490A-8EAD-E0CB136D5388}" type="datetime1">
              <a:rPr lang="en-US" smtClean="0"/>
              <a:pPr/>
              <a:t>11/28/2018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71BB6-685D-4518-8FAD-1882B9671546}" type="datetime1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FFBFE-5C08-4E0E-AF38-FB925F0B4D71}" type="datetime1">
              <a:rPr lang="en-US" smtClean="0"/>
              <a:pPr/>
              <a:t>11/28/2018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3242C-D747-4ADD-80D8-99421268E3A8}" type="datetime1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82007-CDD1-4BCF-B9F4-9D458EFEEFE1}" type="datetime1">
              <a:rPr lang="en-US" smtClean="0"/>
              <a:pPr/>
              <a:t>11/28/2018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F265-CA88-4C30-A9AD-02E6A5184734}" type="datetime1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823242C-D747-4ADD-80D8-99421268E3A8}" type="datetime1">
              <a:rPr lang="en-US" smtClean="0"/>
              <a:pPr/>
              <a:t>11/28/2018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40B41D-FD10-4A38-B39B-626510BD49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ashingtonpost.com/opinions/americas-utterly-predictable-tsunami-of-pension-problems/2017/02/22/1e5de00e-f869-11e6-9845-576c69081518_story.html?utm_term=.eabdc8d2023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ketwatch.com/investing/bonds" TargetMode="External"/><Relationship Id="rId2" Type="http://schemas.openxmlformats.org/officeDocument/2006/relationships/hyperlink" Target="http://thecollegeinvestor.com/453/the-college-students-guide-to-investin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s.gov/Retirement-Plans/Plan-Participant,-Employee/Saving-for-Retireme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t always seems impossible until it's done. - Nelson Mande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8099425" cy="4252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60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401(k)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>
            <a:normAutofit fontScale="92500" lnSpcReduction="20000"/>
          </a:bodyPr>
          <a:lstStyle/>
          <a:p>
            <a:pPr lvl="0">
              <a:buClr>
                <a:srgbClr val="F0A22E"/>
              </a:buClr>
            </a:pPr>
            <a:r>
              <a:rPr lang="en-US" dirty="0">
                <a:solidFill>
                  <a:srgbClr val="4E3B30"/>
                </a:solidFill>
              </a:rPr>
              <a:t>If you leave your job you can take your account balance with you</a:t>
            </a:r>
          </a:p>
          <a:p>
            <a:pPr lvl="1"/>
            <a:r>
              <a:rPr lang="en-US" dirty="0" smtClean="0"/>
              <a:t>Best </a:t>
            </a:r>
            <a:r>
              <a:rPr lang="en-US" dirty="0"/>
              <a:t>to roll this </a:t>
            </a:r>
            <a:r>
              <a:rPr lang="en-US" dirty="0" smtClean="0"/>
              <a:t>account into </a:t>
            </a:r>
            <a:r>
              <a:rPr lang="en-US" dirty="0"/>
              <a:t>another IRS approved retirement account</a:t>
            </a:r>
          </a:p>
          <a:p>
            <a:pPr lvl="1"/>
            <a:r>
              <a:rPr lang="en-US" dirty="0"/>
              <a:t>If you take the cash, you will pay taxes and a 10% penalty</a:t>
            </a:r>
          </a:p>
          <a:p>
            <a:r>
              <a:rPr lang="en-US" dirty="0" smtClean="0"/>
              <a:t>Accounts </a:t>
            </a:r>
            <a:r>
              <a:rPr lang="en-US" dirty="0"/>
              <a:t>are protected under ERISA rules</a:t>
            </a:r>
          </a:p>
          <a:p>
            <a:r>
              <a:rPr lang="en-US" dirty="0" smtClean="0"/>
              <a:t>Loans from your 401(k)</a:t>
            </a:r>
          </a:p>
          <a:p>
            <a:pPr lvl="1"/>
            <a:r>
              <a:rPr lang="en-US" dirty="0" smtClean="0"/>
              <a:t>Have to pay this money back with interest</a:t>
            </a:r>
          </a:p>
          <a:p>
            <a:r>
              <a:rPr lang="en-US" dirty="0" smtClean="0"/>
              <a:t>Hardship withdrawals</a:t>
            </a:r>
          </a:p>
          <a:p>
            <a:pPr lvl="1"/>
            <a:r>
              <a:rPr lang="en-US" dirty="0" smtClean="0"/>
              <a:t>Can’t contribute to your 401(k) for 6 months after a withdrawal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74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IRA (Individual retirement account)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Tax-deferred retirement savings accounts</a:t>
            </a:r>
          </a:p>
          <a:p>
            <a:r>
              <a:rPr lang="en-US" dirty="0" smtClean="0"/>
              <a:t>After tax contributions</a:t>
            </a:r>
          </a:p>
          <a:p>
            <a:r>
              <a:rPr lang="en-US" dirty="0" smtClean="0"/>
              <a:t>Not associated with an employer retirement plan</a:t>
            </a:r>
          </a:p>
          <a:p>
            <a:pPr lvl="1"/>
            <a:r>
              <a:rPr lang="en-US" dirty="0" smtClean="0"/>
              <a:t>Have </a:t>
            </a:r>
            <a:r>
              <a:rPr lang="en-US" dirty="0"/>
              <a:t>to open </a:t>
            </a:r>
            <a:r>
              <a:rPr lang="en-US" dirty="0" smtClean="0"/>
              <a:t>an </a:t>
            </a:r>
            <a:r>
              <a:rPr lang="en-US" dirty="0"/>
              <a:t>IRA with a brokerage firm, bank, etc.</a:t>
            </a:r>
          </a:p>
          <a:p>
            <a:r>
              <a:rPr lang="en-US" dirty="0" smtClean="0"/>
              <a:t>Can take an IRS tax deduction for contributions</a:t>
            </a:r>
          </a:p>
          <a:p>
            <a:pPr lvl="1"/>
            <a:r>
              <a:rPr lang="en-US" dirty="0" smtClean="0"/>
              <a:t>Deductions are limited by several factors</a:t>
            </a:r>
          </a:p>
          <a:p>
            <a:pPr lvl="1"/>
            <a:r>
              <a:rPr lang="en-US" dirty="0" smtClean="0"/>
              <a:t>Tax filing status, marital status, 401(k) contributions</a:t>
            </a:r>
          </a:p>
          <a:p>
            <a:r>
              <a:rPr lang="en-US" dirty="0" smtClean="0"/>
              <a:t>Investment options are ALMOST limitless</a:t>
            </a:r>
          </a:p>
          <a:p>
            <a:pPr lvl="1"/>
            <a:r>
              <a:rPr lang="en-US" dirty="0" smtClean="0"/>
              <a:t>Include traditional securities</a:t>
            </a:r>
          </a:p>
          <a:p>
            <a:pPr lvl="1"/>
            <a:r>
              <a:rPr lang="en-US" dirty="0" smtClean="0"/>
              <a:t>Also include real estate, precious metals, promissory notes, and other assets</a:t>
            </a:r>
          </a:p>
          <a:p>
            <a:r>
              <a:rPr lang="en-US" dirty="0" smtClean="0"/>
              <a:t>It’s possible that you might make too much money to contribute!</a:t>
            </a:r>
          </a:p>
          <a:p>
            <a:r>
              <a:rPr lang="en-US" dirty="0" smtClean="0"/>
              <a:t>Loans from an IRA are not allowed</a:t>
            </a:r>
          </a:p>
        </p:txBody>
      </p:sp>
    </p:spTree>
    <p:extLst>
      <p:ext uri="{BB962C8B-B14F-4D97-AF65-F5344CB8AC3E}">
        <p14:creationId xmlns:p14="http://schemas.microsoft.com/office/powerpoint/2010/main" val="102384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Roth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ira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!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Everyone your age should have one!</a:t>
            </a:r>
          </a:p>
          <a:p>
            <a:r>
              <a:rPr lang="en-US" b="1" u="sng" dirty="0" smtClean="0"/>
              <a:t>After tax contributions that grow tax free FOREVER!</a:t>
            </a:r>
          </a:p>
          <a:p>
            <a:r>
              <a:rPr lang="en-US" dirty="0" smtClean="0"/>
              <a:t>Can withdraw </a:t>
            </a:r>
            <a:r>
              <a:rPr lang="en-US" u="sng" dirty="0" smtClean="0"/>
              <a:t>contributions</a:t>
            </a:r>
            <a:r>
              <a:rPr lang="en-US" dirty="0" smtClean="0"/>
              <a:t> at any time for any reason</a:t>
            </a:r>
          </a:p>
          <a:p>
            <a:pPr lvl="1"/>
            <a:r>
              <a:rPr lang="en-US" dirty="0" smtClean="0"/>
              <a:t>Tax free and penalty free withdrawals</a:t>
            </a:r>
          </a:p>
          <a:p>
            <a:pPr lvl="1"/>
            <a:r>
              <a:rPr lang="en-US" dirty="0" smtClean="0"/>
              <a:t>Need to have had the account in place for 5 years</a:t>
            </a:r>
          </a:p>
          <a:p>
            <a:r>
              <a:rPr lang="en-US" dirty="0" smtClean="0"/>
              <a:t>No required distribution age</a:t>
            </a:r>
          </a:p>
          <a:p>
            <a:pPr lvl="1"/>
            <a:r>
              <a:rPr lang="en-US" dirty="0" smtClean="0"/>
              <a:t>Never have to take out the money</a:t>
            </a:r>
          </a:p>
          <a:p>
            <a:pPr lvl="1"/>
            <a:r>
              <a:rPr lang="en-US" dirty="0" smtClean="0"/>
              <a:t>Can pass this on to heirs</a:t>
            </a:r>
          </a:p>
          <a:p>
            <a:r>
              <a:rPr lang="en-US" dirty="0" smtClean="0"/>
              <a:t>Contributions are not tax deductible</a:t>
            </a:r>
          </a:p>
          <a:p>
            <a:r>
              <a:rPr lang="en-US" dirty="0" smtClean="0"/>
              <a:t>Contributions are limited by income levels</a:t>
            </a:r>
          </a:p>
          <a:p>
            <a:r>
              <a:rPr lang="en-US" dirty="0" smtClean="0"/>
              <a:t>Contribution maximum is combined between traditional and Roth IRA’s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69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1"/>
            <a:ext cx="7848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WSJ Internet Assignment #4 </a:t>
            </a:r>
            <a:r>
              <a:rPr lang="en-US" dirty="0"/>
              <a:t>due </a:t>
            </a:r>
            <a:r>
              <a:rPr lang="en-US" dirty="0" smtClean="0"/>
              <a:t>Thursday</a:t>
            </a:r>
            <a:r>
              <a:rPr lang="en-US" dirty="0"/>
              <a:t>, </a:t>
            </a:r>
            <a:r>
              <a:rPr lang="en-US"/>
              <a:t>December </a:t>
            </a:r>
            <a:r>
              <a:rPr lang="en-US" smtClean="0"/>
              <a:t>2</a:t>
            </a:r>
            <a:r>
              <a:rPr lang="en-US" baseline="30000" smtClean="0"/>
              <a:t>nd</a:t>
            </a:r>
            <a:r>
              <a:rPr lang="en-US" smtClean="0"/>
              <a:t> </a:t>
            </a:r>
            <a:endParaRPr lang="en-US" baseline="30000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In-class Team Assignment #3 due at the end of class on Thurs, December 6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Exam Review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62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284" y="381000"/>
            <a:ext cx="7870536" cy="699382"/>
          </a:xfrm>
        </p:spPr>
        <p:txBody>
          <a:bodyPr>
            <a:noAutofit/>
          </a:bodyPr>
          <a:lstStyle/>
          <a:p>
            <a:r>
              <a:rPr lang="en-US" sz="4400" dirty="0" smtClean="0"/>
              <a:t>Current events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80382"/>
            <a:ext cx="9067800" cy="487330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hlinkClick r:id="rId2"/>
              </a:rPr>
              <a:t>Tsunami of Pension Problems!</a:t>
            </a:r>
            <a:endParaRPr lang="en-US" sz="2400" b="1" dirty="0" smtClean="0"/>
          </a:p>
          <a:p>
            <a:pPr lvl="1"/>
            <a:r>
              <a:rPr lang="en-US" sz="2000" b="1" dirty="0" smtClean="0"/>
              <a:t>Years of underfunding pensions</a:t>
            </a:r>
          </a:p>
          <a:p>
            <a:pPr lvl="1"/>
            <a:r>
              <a:rPr lang="en-US" sz="2000" b="1" dirty="0" smtClean="0"/>
              <a:t>Proposing a property tax hike to help make up the difference</a:t>
            </a:r>
          </a:p>
          <a:p>
            <a:pPr lvl="1"/>
            <a:r>
              <a:rPr lang="en-US" sz="2000" b="1" dirty="0" smtClean="0"/>
              <a:t>Unfunded liabilities rising faster than revenues for state and local governments</a:t>
            </a:r>
          </a:p>
          <a:p>
            <a:pPr lvl="1"/>
            <a:r>
              <a:rPr lang="en-US" sz="2000" b="1" dirty="0" smtClean="0"/>
              <a:t>Responded by cutting benefits, delaying retirement ages, and changing payout options</a:t>
            </a:r>
          </a:p>
          <a:p>
            <a:pPr lvl="1"/>
            <a:endParaRPr lang="en-US" sz="2400" b="1" dirty="0" smtClean="0"/>
          </a:p>
          <a:p>
            <a:r>
              <a:rPr lang="en-US" sz="2400" b="1" dirty="0" smtClean="0"/>
              <a:t>“Last </a:t>
            </a:r>
            <a:r>
              <a:rPr lang="en-US" sz="2400" b="1" dirty="0"/>
              <a:t>year, Moody's estimated that U.S. public pensions don't have nearly enough to pay what they owe current and future retirees. The top 25 biggest public retirement systems alone — covering 40 percent of the $5.3 trillion in total public plan assets — are at least $2 trillion short of what they'll need to make good on the promises to millions of police, firefighters, teachers and other public sector workers</a:t>
            </a:r>
            <a:r>
              <a:rPr lang="en-US" sz="2400" b="1" dirty="0" smtClean="0"/>
              <a:t>.”</a:t>
            </a:r>
          </a:p>
          <a:p>
            <a:pPr lvl="1"/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17591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Current events</a:t>
            </a:r>
            <a:endParaRPr lang="en-US" sz="44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10 Golden Rules of Retiring Rich</a:t>
            </a:r>
          </a:p>
          <a:p>
            <a:pPr lvl="1"/>
            <a:r>
              <a:rPr lang="en-US" dirty="0" smtClean="0"/>
              <a:t>Spend less than you earn</a:t>
            </a:r>
          </a:p>
          <a:p>
            <a:pPr lvl="1"/>
            <a:r>
              <a:rPr lang="en-US" dirty="0" smtClean="0"/>
              <a:t>Start saving early</a:t>
            </a:r>
          </a:p>
          <a:p>
            <a:pPr lvl="1"/>
            <a:r>
              <a:rPr lang="en-US" dirty="0" smtClean="0"/>
              <a:t>If you start late, make up for lost time</a:t>
            </a:r>
          </a:p>
          <a:p>
            <a:pPr lvl="1"/>
            <a:r>
              <a:rPr lang="en-US" dirty="0" smtClean="0"/>
              <a:t>Don’t leave free money on the table (401k)!</a:t>
            </a:r>
          </a:p>
          <a:p>
            <a:pPr lvl="1"/>
            <a:r>
              <a:rPr lang="en-US" dirty="0" smtClean="0"/>
              <a:t>Minimize your taxes</a:t>
            </a:r>
          </a:p>
          <a:p>
            <a:pPr lvl="1"/>
            <a:r>
              <a:rPr lang="en-US" dirty="0" smtClean="0"/>
              <a:t>Take a little risk</a:t>
            </a:r>
          </a:p>
          <a:p>
            <a:pPr lvl="1"/>
            <a:r>
              <a:rPr lang="en-US" dirty="0" smtClean="0"/>
              <a:t>Stay informed about your investments</a:t>
            </a:r>
          </a:p>
          <a:p>
            <a:pPr lvl="1"/>
            <a:r>
              <a:rPr lang="en-US" dirty="0" smtClean="0"/>
              <a:t>Break free from the herd (don’t follow the crowd)</a:t>
            </a:r>
          </a:p>
          <a:p>
            <a:pPr lvl="1"/>
            <a:r>
              <a:rPr lang="en-US" dirty="0" smtClean="0"/>
              <a:t>Work longer</a:t>
            </a:r>
          </a:p>
          <a:p>
            <a:pPr lvl="1"/>
            <a:r>
              <a:rPr lang="en-US" dirty="0" smtClean="0"/>
              <a:t>Maximize your income potential (look for ways to increase income)</a:t>
            </a:r>
          </a:p>
        </p:txBody>
      </p:sp>
    </p:spTree>
    <p:extLst>
      <p:ext uri="{BB962C8B-B14F-4D97-AF65-F5344CB8AC3E}">
        <p14:creationId xmlns:p14="http://schemas.microsoft.com/office/powerpoint/2010/main" val="210106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current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The college student’s guide to investing: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>
                <a:hlinkClick r:id="rId2"/>
              </a:rPr>
              <a:t>http://thecollegeinvestor.com/453/the-college-students-guide-to-investing/</a:t>
            </a:r>
            <a:r>
              <a:rPr lang="en-US" sz="2400" dirty="0"/>
              <a:t> </a:t>
            </a:r>
            <a:endParaRPr lang="en-US" sz="2400" dirty="0">
              <a:hlinkClick r:id="rId3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0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096" y="2743200"/>
            <a:ext cx="8839200" cy="1222375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Retirement planning and saving for education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7224" y="1752600"/>
            <a:ext cx="8458200" cy="91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WSJ Readings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1317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/>
          <a:lstStyle/>
          <a:p>
            <a:r>
              <a:rPr lang="en-US" dirty="0" smtClean="0"/>
              <a:t>Planning with investing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What are you planning for?</a:t>
            </a:r>
          </a:p>
          <a:p>
            <a:pPr lvl="1"/>
            <a:r>
              <a:rPr lang="en-US" dirty="0" smtClean="0"/>
              <a:t>College funds for your children</a:t>
            </a:r>
          </a:p>
          <a:p>
            <a:pPr lvl="2"/>
            <a:r>
              <a:rPr lang="en-US" dirty="0" smtClean="0"/>
              <a:t>529 Education Savings Plan</a:t>
            </a:r>
          </a:p>
          <a:p>
            <a:pPr lvl="1"/>
            <a:r>
              <a:rPr lang="en-US" dirty="0" smtClean="0"/>
              <a:t>Retirement for yourself</a:t>
            </a:r>
          </a:p>
          <a:p>
            <a:pPr lvl="2"/>
            <a:r>
              <a:rPr lang="en-US" dirty="0" smtClean="0"/>
              <a:t>401(k), IRA, Roth IRA, SEP IRA</a:t>
            </a:r>
          </a:p>
          <a:p>
            <a:endParaRPr lang="en-US" dirty="0" smtClean="0"/>
          </a:p>
          <a:p>
            <a:r>
              <a:rPr lang="en-US" dirty="0" smtClean="0"/>
              <a:t>If you can only afford to save for college funds </a:t>
            </a:r>
            <a:r>
              <a:rPr lang="en-US" smtClean="0"/>
              <a:t>or retirement, </a:t>
            </a:r>
            <a:r>
              <a:rPr lang="en-US" dirty="0" smtClean="0"/>
              <a:t>which one do you pick?</a:t>
            </a:r>
          </a:p>
          <a:p>
            <a:pPr lvl="1"/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29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Retirement planning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54162"/>
            <a:ext cx="8839200" cy="51514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Don’t plan for Social Security as part of your retirement funding</a:t>
            </a:r>
          </a:p>
          <a:p>
            <a:r>
              <a:rPr lang="en-US" dirty="0" smtClean="0"/>
              <a:t>How much you save is not as important as saving regularly</a:t>
            </a:r>
          </a:p>
          <a:p>
            <a:pPr lvl="1"/>
            <a:r>
              <a:rPr lang="en-US" dirty="0" smtClean="0"/>
              <a:t>People who have planned ahead feel good about their efforts even if they didn’t save a large amount of money</a:t>
            </a:r>
          </a:p>
          <a:p>
            <a:r>
              <a:rPr lang="en-US" dirty="0" smtClean="0"/>
              <a:t>Live within your means</a:t>
            </a:r>
          </a:p>
          <a:p>
            <a:pPr lvl="1"/>
            <a:r>
              <a:rPr lang="en-US" dirty="0" smtClean="0"/>
              <a:t>During your career AND during retirement</a:t>
            </a:r>
          </a:p>
          <a:p>
            <a:r>
              <a:rPr lang="en-US" dirty="0" smtClean="0"/>
              <a:t>Retirement is almost always more expensive than we expect it to be!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63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838200"/>
          </a:xfrm>
        </p:spPr>
        <p:txBody>
          <a:bodyPr/>
          <a:lstStyle/>
          <a:p>
            <a:r>
              <a:rPr lang="en-US" dirty="0" smtClean="0"/>
              <a:t>The 401(k)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906780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Has replaced the employer pension plans</a:t>
            </a:r>
          </a:p>
          <a:p>
            <a:r>
              <a:rPr lang="en-US" dirty="0" smtClean="0"/>
              <a:t>Allows you to save money pre-tax from paycheck</a:t>
            </a:r>
          </a:p>
          <a:p>
            <a:r>
              <a:rPr lang="en-US" dirty="0" smtClean="0"/>
              <a:t>Money grows tax deferred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does not mean tax free!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ay taxes once you start withdrawing the money</a:t>
            </a:r>
          </a:p>
          <a:p>
            <a:pPr lvl="1"/>
            <a:r>
              <a:rPr lang="en-US" dirty="0" smtClean="0"/>
              <a:t>Taxed at ordinary income (marginal) rate, not capital gains rate</a:t>
            </a:r>
          </a:p>
          <a:p>
            <a:r>
              <a:rPr lang="en-US" dirty="0" smtClean="0"/>
              <a:t>Many employers match contributions up to a specific % of income</a:t>
            </a:r>
          </a:p>
          <a:p>
            <a:pPr lvl="1"/>
            <a:r>
              <a:rPr lang="en-US" dirty="0" smtClean="0"/>
              <a:t>If no match, save at least 3% of your income (more is better)</a:t>
            </a:r>
          </a:p>
          <a:p>
            <a:pPr lvl="1"/>
            <a:r>
              <a:rPr lang="en-US" dirty="0" smtClean="0"/>
              <a:t>With match, save at least the % the company is willing to match</a:t>
            </a:r>
          </a:p>
          <a:p>
            <a:r>
              <a:rPr lang="en-US" dirty="0" smtClean="0"/>
              <a:t>Investment choices are usually specified in the employer’s plan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25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The 401(k)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334000"/>
          </a:xfrm>
        </p:spPr>
        <p:txBody>
          <a:bodyPr>
            <a:normAutofit/>
          </a:bodyPr>
          <a:lstStyle/>
          <a:p>
            <a:r>
              <a:rPr lang="en-US" dirty="0"/>
              <a:t>You can’t take the money until you are 59</a:t>
            </a:r>
            <a:r>
              <a:rPr lang="en-US" sz="2000" dirty="0"/>
              <a:t>1/2</a:t>
            </a:r>
          </a:p>
          <a:p>
            <a:pPr lvl="1"/>
            <a:r>
              <a:rPr lang="en-US" dirty="0"/>
              <a:t>Will pay taxes and a 10% penalty if you take it early</a:t>
            </a:r>
          </a:p>
          <a:p>
            <a:pPr lvl="1"/>
            <a:r>
              <a:rPr lang="en-US" dirty="0"/>
              <a:t>Required to start receiving distributions by </a:t>
            </a:r>
            <a:r>
              <a:rPr lang="en-US" dirty="0" smtClean="0"/>
              <a:t>70</a:t>
            </a:r>
            <a:r>
              <a:rPr lang="en-US" sz="2000" dirty="0" smtClean="0"/>
              <a:t>1/2</a:t>
            </a:r>
            <a:r>
              <a:rPr lang="en-US" dirty="0" smtClean="0"/>
              <a:t> or </a:t>
            </a:r>
            <a:r>
              <a:rPr lang="en-US" dirty="0"/>
              <a:t>when you retire (if before 70</a:t>
            </a:r>
            <a:r>
              <a:rPr lang="en-US" sz="2000" dirty="0"/>
              <a:t>1/2</a:t>
            </a:r>
            <a:r>
              <a:rPr lang="en-US" dirty="0"/>
              <a:t>)</a:t>
            </a:r>
          </a:p>
          <a:p>
            <a:r>
              <a:rPr lang="en-US" dirty="0" smtClean="0"/>
              <a:t>There will be a vesting schedule for the employer contributions</a:t>
            </a:r>
          </a:p>
          <a:p>
            <a:pPr lvl="1"/>
            <a:r>
              <a:rPr lang="en-US" dirty="0" smtClean="0"/>
              <a:t>Some companies contribute to 401(k) with company stock shares</a:t>
            </a:r>
          </a:p>
          <a:p>
            <a:pPr lvl="1"/>
            <a:r>
              <a:rPr lang="en-US" dirty="0" smtClean="0"/>
              <a:t>Don’t put all your eggs in one basket!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79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594</TotalTime>
  <Words>793</Words>
  <Application>Microsoft Office PowerPoint</Application>
  <PresentationFormat>On-screen Show (4:3)</PresentationFormat>
  <Paragraphs>98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Franklin Gothic Book</vt:lpstr>
      <vt:lpstr>Franklin Gothic Medium</vt:lpstr>
      <vt:lpstr>Wingdings 2</vt:lpstr>
      <vt:lpstr>Trek</vt:lpstr>
      <vt:lpstr>PowerPoint Presentation</vt:lpstr>
      <vt:lpstr>Current events</vt:lpstr>
      <vt:lpstr>Current events</vt:lpstr>
      <vt:lpstr>More current events</vt:lpstr>
      <vt:lpstr>Retirement planning and saving for education</vt:lpstr>
      <vt:lpstr>Planning with investing</vt:lpstr>
      <vt:lpstr>Retirement planning </vt:lpstr>
      <vt:lpstr>The 401(k)</vt:lpstr>
      <vt:lpstr>The 401(k)</vt:lpstr>
      <vt:lpstr>The 401(k)</vt:lpstr>
      <vt:lpstr>IRA (Individual retirement account)</vt:lpstr>
      <vt:lpstr>Roth ira!</vt:lpstr>
      <vt:lpstr>Assignment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FOR YOUR FUTURE</dc:title>
  <dc:creator>fcb</dc:creator>
  <cp:lastModifiedBy>Andrew Parkes</cp:lastModifiedBy>
  <cp:revision>70</cp:revision>
  <dcterms:created xsi:type="dcterms:W3CDTF">2011-10-18T19:48:42Z</dcterms:created>
  <dcterms:modified xsi:type="dcterms:W3CDTF">2018-11-28T12:31:53Z</dcterms:modified>
</cp:coreProperties>
</file>