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37"/>
  </p:notesMasterIdLst>
  <p:sldIdLst>
    <p:sldId id="304" r:id="rId2"/>
    <p:sldId id="257" r:id="rId3"/>
    <p:sldId id="297" r:id="rId4"/>
    <p:sldId id="258" r:id="rId5"/>
    <p:sldId id="272" r:id="rId6"/>
    <p:sldId id="261" r:id="rId7"/>
    <p:sldId id="293" r:id="rId8"/>
    <p:sldId id="295" r:id="rId9"/>
    <p:sldId id="308" r:id="rId10"/>
    <p:sldId id="307" r:id="rId11"/>
    <p:sldId id="327" r:id="rId12"/>
    <p:sldId id="329" r:id="rId13"/>
    <p:sldId id="330" r:id="rId14"/>
    <p:sldId id="273" r:id="rId15"/>
    <p:sldId id="309" r:id="rId16"/>
    <p:sldId id="278" r:id="rId17"/>
    <p:sldId id="263" r:id="rId18"/>
    <p:sldId id="264" r:id="rId19"/>
    <p:sldId id="310" r:id="rId20"/>
    <p:sldId id="311" r:id="rId21"/>
    <p:sldId id="312" r:id="rId22"/>
    <p:sldId id="313" r:id="rId23"/>
    <p:sldId id="266" r:id="rId24"/>
    <p:sldId id="314" r:id="rId25"/>
    <p:sldId id="316" r:id="rId26"/>
    <p:sldId id="317" r:id="rId27"/>
    <p:sldId id="331" r:id="rId28"/>
    <p:sldId id="267" r:id="rId29"/>
    <p:sldId id="318" r:id="rId30"/>
    <p:sldId id="332" r:id="rId31"/>
    <p:sldId id="320" r:id="rId32"/>
    <p:sldId id="322" r:id="rId33"/>
    <p:sldId id="323" r:id="rId34"/>
    <p:sldId id="324" r:id="rId35"/>
    <p:sldId id="326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144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432"/>
        <p:guide pos="144"/>
        <p:guide pos="2880"/>
      </p:guideLst>
    </p:cSldViewPr>
  </p:slideViewPr>
  <p:outlineViewPr>
    <p:cViewPr>
      <p:scale>
        <a:sx n="33" d="100"/>
        <a:sy n="33" d="100"/>
      </p:scale>
      <p:origin x="36" y="156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FA2E85-E551-4C2E-82AF-B330B1608F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C23C28-25FA-468A-AF1B-BCEB805E1A36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DC91FF0-ABA9-4B69-9624-64D412D6BE75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B7F6E01-63A9-4533-92C8-3134C72B49FF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62999E-C357-4F16-9CE9-B249A3D43658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107FBD-F535-4A8C-820A-5C08BFADB872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9A3A1CE-7848-4B63-954F-1D281D3C0B6A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8890FC-3385-4A03-97DD-9AC69D10CD6A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5D7A17-5C12-4965-93EB-C67674648F82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E96F4FB-FD28-41ED-A5C2-732E336AFB69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6BB3C1-9723-4EB2-A724-3128DDB4F076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8A0B58-EAAA-4897-88B5-D24B18AA42C2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37C8FE8-2D2A-4ECF-8F33-02FCADBC5A3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F01E4ED-3159-44F4-BEC6-02B045371885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1475F4-E6C9-4B7B-8E5A-A31F54BC009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CD9E358-FD5D-4F9D-8930-DDB62A72690F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A911E1-A0BB-469A-82E1-D6EF995D16C8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25C187B-1C55-4B23-A1D4-F4CFE5E49F02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508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:\svn\Projects\13_Pearson_US\HUST_PPT\Working_Folder\Template\Template_imag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20713"/>
            <a:ext cx="4591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0"/>
          <p:cNvSpPr>
            <a:spLocks noChangeArrowheads="1"/>
          </p:cNvSpPr>
          <p:nvPr userDrawn="1"/>
        </p:nvSpPr>
        <p:spPr bwMode="gray">
          <a:xfrm>
            <a:off x="0" y="6413500"/>
            <a:ext cx="9144000" cy="457200"/>
          </a:xfrm>
          <a:prstGeom prst="rect">
            <a:avLst/>
          </a:prstGeom>
          <a:solidFill>
            <a:srgbClr val="3643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N" altLang="en-US" sz="1800">
              <a:solidFill>
                <a:srgbClr val="000000"/>
              </a:solidFill>
            </a:endParaRPr>
          </a:p>
        </p:txBody>
      </p:sp>
      <p:pic>
        <p:nvPicPr>
          <p:cNvPr id="4" name="Picture 28" descr="Pearson_Bound_Wh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413500"/>
            <a:ext cx="16557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" descr="Pearson_Strap_Bound_Whit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0"/>
            <a:ext cx="19081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35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0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3213"/>
            <a:ext cx="213360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24840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5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0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8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1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3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5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34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 flipH="1">
            <a:off x="0" y="6553200"/>
            <a:ext cx="9144000" cy="304800"/>
          </a:xfrm>
          <a:prstGeom prst="rect">
            <a:avLst/>
          </a:prstGeom>
          <a:solidFill>
            <a:srgbClr val="508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 flipH="1">
            <a:off x="0" y="1371600"/>
            <a:ext cx="9144000" cy="76200"/>
          </a:xfrm>
          <a:prstGeom prst="rect">
            <a:avLst/>
          </a:prstGeom>
          <a:solidFill>
            <a:srgbClr val="508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28" name="Rectangle 11"/>
          <p:cNvSpPr>
            <a:spLocks noChangeArrowheads="1"/>
          </p:cNvSpPr>
          <p:nvPr userDrawn="1"/>
        </p:nvSpPr>
        <p:spPr bwMode="auto">
          <a:xfrm flipH="1">
            <a:off x="9067800" y="1447800"/>
            <a:ext cx="76200" cy="5105400"/>
          </a:xfrm>
          <a:prstGeom prst="rect">
            <a:avLst/>
          </a:prstGeom>
          <a:solidFill>
            <a:srgbClr val="508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1029" name="Rectangle 11"/>
          <p:cNvSpPr>
            <a:spLocks noChangeArrowheads="1"/>
          </p:cNvSpPr>
          <p:nvPr userDrawn="1"/>
        </p:nvSpPr>
        <p:spPr bwMode="auto">
          <a:xfrm flipH="1">
            <a:off x="0" y="1371600"/>
            <a:ext cx="76200" cy="5286375"/>
          </a:xfrm>
          <a:prstGeom prst="rect">
            <a:avLst/>
          </a:prstGeom>
          <a:solidFill>
            <a:srgbClr val="5082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77724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3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rgbClr val="3643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IN" altLang="en-US" sz="1800">
              <a:solidFill>
                <a:srgbClr val="000000"/>
              </a:solidFill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228600" y="65532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©2013 Pearson Education, Inc. All rights reserved.</a:t>
            </a:r>
            <a:endParaRPr lang="en-US" altLang="en-US" sz="1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8382000" y="648335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bg1"/>
                </a:solidFill>
                <a:latin typeface="Tahoma" panose="020B0604030504040204" pitchFamily="34" charset="0"/>
              </a:rPr>
              <a:t>1-</a:t>
            </a:r>
            <a:fld id="{7A6689E8-F28B-46ED-98AC-DA8A758F98C9}" type="slidenum">
              <a:rPr lang="en-US" altLang="en-US" sz="1400" b="1">
                <a:solidFill>
                  <a:schemeClr val="bg1"/>
                </a:solidFill>
                <a:latin typeface="Tahoma" panose="020B0604030504040204" pitchFamily="34" charset="0"/>
              </a:rPr>
              <a:pPr eaLnBrk="1" hangingPunct="1"/>
              <a:t>‹#›</a:t>
            </a:fld>
            <a:endParaRPr lang="en-US" altLang="en-US" sz="1400" b="1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1035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13" y="0"/>
            <a:ext cx="9794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1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" charset="0"/>
          <a:ea typeface="ＭＳ Ｐゴシック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" charset="0"/>
          <a:ea typeface="ＭＳ Ｐゴシック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" charset="0"/>
          <a:ea typeface="ＭＳ Ｐゴシック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" charset="0"/>
          <a:ea typeface="ＭＳ Ｐゴシック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609600"/>
            <a:ext cx="2133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Chapter 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2209800"/>
            <a:ext cx="3429000" cy="14478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b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An Introduction</a:t>
            </a:r>
            <a:br>
              <a:rPr lang="en-US" altLang="en-US" b="1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b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to International </a:t>
            </a:r>
            <a:br>
              <a:rPr lang="en-US" altLang="en-US" b="1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b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Trade</a:t>
            </a:r>
          </a:p>
          <a:p>
            <a:pPr marL="0" indent="0" eaLnBrk="1" hangingPunct="1">
              <a:buFontTx/>
              <a:buNone/>
            </a:pPr>
            <a:endParaRPr lang="en-US" altLang="en-US" b="1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TABLE 1.1 Basic Characteristics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of Selected Countries</a:t>
            </a:r>
          </a:p>
        </p:txBody>
      </p:sp>
      <p:pic>
        <p:nvPicPr>
          <p:cNvPr id="122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93"/>
          <a:stretch>
            <a:fillRect/>
          </a:stretch>
        </p:blipFill>
        <p:spPr bwMode="auto">
          <a:xfrm>
            <a:off x="966788" y="1600200"/>
            <a:ext cx="72104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TABLE 1.1 Basic Characteristics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of Selected Countries (cont.)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7"/>
          <a:stretch>
            <a:fillRect/>
          </a:stretch>
        </p:blipFill>
        <p:spPr bwMode="auto">
          <a:xfrm>
            <a:off x="966788" y="2241550"/>
            <a:ext cx="7210425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>
            <a:fillRect/>
          </a:stretch>
        </p:blipFill>
        <p:spPr bwMode="auto">
          <a:xfrm>
            <a:off x="944563" y="1479550"/>
            <a:ext cx="7143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TABLE 1.1 Basic Characteristics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of Selected Countries (cont.)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62"/>
          <a:stretch>
            <a:fillRect/>
          </a:stretch>
        </p:blipFill>
        <p:spPr bwMode="auto">
          <a:xfrm>
            <a:off x="957263" y="2273300"/>
            <a:ext cx="71532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>
            <a:fillRect/>
          </a:stretch>
        </p:blipFill>
        <p:spPr bwMode="auto">
          <a:xfrm>
            <a:off x="944563" y="1479550"/>
            <a:ext cx="7143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TABLE 1.1 Basic Characteristics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of Selected Countries (cont.)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0"/>
          <a:stretch>
            <a:fillRect/>
          </a:stretch>
        </p:blipFill>
        <p:spPr bwMode="auto">
          <a:xfrm>
            <a:off x="957263" y="2306638"/>
            <a:ext cx="7153275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/>
          <a:stretch>
            <a:fillRect/>
          </a:stretch>
        </p:blipFill>
        <p:spPr bwMode="auto">
          <a:xfrm>
            <a:off x="944563" y="1479550"/>
            <a:ext cx="71437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Developing Country vs. Developed Country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z="2400" smtClean="0">
                <a:ea typeface="ＭＳ Ｐゴシック" panose="020B0600070205080204" pitchFamily="34" charset="-128"/>
              </a:rPr>
              <a:t>Developing (poor) countries vs. developed (rich) countries – classified by per capita GNP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>
                <a:ea typeface="ＭＳ Ｐゴシック" panose="020B0600070205080204" pitchFamily="34" charset="-128"/>
              </a:rPr>
              <a:t>The poorest countries tend to be located in Africa and Asia. See Table 1.1.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>
                <a:ea typeface="ＭＳ Ｐゴシック" panose="020B0600070205080204" pitchFamily="34" charset="-128"/>
              </a:rPr>
              <a:t>The richest countries are industrialized countries of Western Europe, North America, and the Pacific Rim.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>
                <a:ea typeface="ＭＳ Ｐゴシック" panose="020B0600070205080204" pitchFamily="34" charset="-128"/>
              </a:rPr>
              <a:t>International differences in standards of living are not so extreme when comparing real per capita GNP with its purchasing power parity (PPP) value.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Causes of Declining Standard of 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Living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Financial crisis which causes financial institutions to reduce lending to households and firms.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War.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Declining prices of key products such as coffee, copper, and sugar.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A stagnant economy with rapid population growth.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Causes of Differences in Economic Growth of Countries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Quantity and quality of resource endowments, particularly human capital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Investment in plant and equipment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Political and socioeconomic environment that is stable and conducive to competition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Characteristics of World Trade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Value and growth of world merchandise trade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Largest exporters and importers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Geographic patterns or direction of world trade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Commodity composition – What goods do countries trade?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Growth of World Trade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Refer to Figure 1.1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What has caused the explosion of world trade?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Reduction in trade barriers such as tariffs and quotas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Advances in transportation, communication and technology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Proliferation of trade agreements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3000" smtClean="0">
                <a:ea typeface="ＭＳ Ｐゴシック" panose="020B0600070205080204" pitchFamily="34" charset="-128"/>
              </a:rPr>
              <a:t>FIGURE 1.1 World Exports and </a:t>
            </a:r>
            <a:br>
              <a:rPr lang="en-US" altLang="en-US" sz="3000" smtClean="0">
                <a:ea typeface="ＭＳ Ｐゴシック" panose="020B0600070205080204" pitchFamily="34" charset="-128"/>
              </a:rPr>
            </a:br>
            <a:r>
              <a:rPr lang="en-US" altLang="en-US" sz="3000" smtClean="0">
                <a:ea typeface="ＭＳ Ｐゴシック" panose="020B0600070205080204" pitchFamily="34" charset="-128"/>
              </a:rPr>
              <a:t>Output in Real Terms: 1950-2010</a:t>
            </a:r>
          </a:p>
        </p:txBody>
      </p:sp>
      <p:pic>
        <p:nvPicPr>
          <p:cNvPr id="21507" name="Picture 2" descr="D:\Rapid SVN\Trunk\Projects\Pearson\HUST_PPT\Working_Folder\Images\Chapter_01\FG_01_001_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1474788"/>
            <a:ext cx="4776787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8486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Topics to be Covered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Characteristics of National Economies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Direction of International Trade</a:t>
            </a:r>
          </a:p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What Goods Do Countries Trade?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8486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Causes of Great Trade Collapse of 2009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Refer to Figure 1.1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What has caused the explosion of world trade?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Declines in orders for goods which normally are held as inventory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Decrease in trade credit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Growth of vertical networks of production across countries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Trade Deficit vs. Surplus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 country has a trade deficit (surplus) if its imports (exports) exceed its exports (imports).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World’s Leading Exporter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China is now the leading exporting country.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Its world export share grew from nearly zero in 1980 to 10 percent today.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China’s success is partly due to vertical network of production chains across countries, mainly in Asia.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Geographic Trade Patterns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z="2400" smtClean="0">
                <a:ea typeface="ＭＳ Ｐゴシック" panose="020B0600070205080204" pitchFamily="34" charset="-128"/>
              </a:rPr>
              <a:t>Developed countries account for the bulk of world trade (largest exporters and importers). See Figure 1.2.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>
                <a:ea typeface="ＭＳ Ｐゴシック" panose="020B0600070205080204" pitchFamily="34" charset="-128"/>
              </a:rPr>
              <a:t>Asia’s export share has risen while that of Latin America and Africa has fallen.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>
                <a:ea typeface="ＭＳ Ｐゴシック" panose="020B0600070205080204" pitchFamily="34" charset="-128"/>
              </a:rPr>
              <a:t>Developed countries trade primarily with each other.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>
                <a:ea typeface="ＭＳ Ｐゴシック" panose="020B0600070205080204" pitchFamily="34" charset="-128"/>
              </a:rPr>
              <a:t>Developing countries rely on developed countries for their export markets.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z="2400" smtClean="0">
                <a:ea typeface="ＭＳ Ｐゴシック" panose="020B0600070205080204" pitchFamily="34" charset="-128"/>
              </a:rPr>
              <a:t>Countries trade mainly with neighbors.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3000" smtClean="0">
                <a:ea typeface="ＭＳ Ｐゴシック" panose="020B0600070205080204" pitchFamily="34" charset="-128"/>
              </a:rPr>
              <a:t>FIGURE 1.2 Geographic Pattern of </a:t>
            </a:r>
            <a:br>
              <a:rPr lang="en-US" altLang="en-US" sz="3000" smtClean="0">
                <a:ea typeface="ＭＳ Ｐゴシック" panose="020B0600070205080204" pitchFamily="34" charset="-128"/>
              </a:rPr>
            </a:br>
            <a:r>
              <a:rPr lang="en-US" altLang="en-US" sz="3000" smtClean="0">
                <a:ea typeface="ＭＳ Ｐゴシック" panose="020B0600070205080204" pitchFamily="34" charset="-128"/>
              </a:rPr>
              <a:t>Merchandise Trade: 1965 and 2010</a:t>
            </a:r>
          </a:p>
        </p:txBody>
      </p:sp>
      <p:pic>
        <p:nvPicPr>
          <p:cNvPr id="26627" name="Picture 5" descr="D:\Rapid SVN\Trunk\Projects\Pearson\HUST_PPT\Working_Folder\Images\Chapter_01\FG_01_002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1238"/>
            <a:ext cx="429101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D:\Rapid SVN\Trunk\Projects\Pearson\HUST_PPT\Working_Folder\Images\Chapter_01\FG_01_002b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1238"/>
            <a:ext cx="438785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Major Trading Partners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Refer to Table 1.2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The U.S. is the major trading partner for many countries.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Distance is important – countries tend to trade primarily with their neighbors.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848600" cy="1371600"/>
          </a:xfrm>
        </p:spPr>
        <p:txBody>
          <a:bodyPr anchor="ctr"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TABLE 1.2 Top Ten Trading Partners </a:t>
            </a:r>
            <a:br>
              <a:rPr lang="en-US" altLang="en-US" sz="2800" smtClean="0">
                <a:ea typeface="ＭＳ Ｐゴシック" panose="020B0600070205080204" pitchFamily="34" charset="-128"/>
              </a:rPr>
            </a:br>
            <a:r>
              <a:rPr lang="en-US" altLang="en-US" sz="2800" smtClean="0">
                <a:ea typeface="ＭＳ Ｐゴシック" panose="020B0600070205080204" pitchFamily="34" charset="-128"/>
              </a:rPr>
              <a:t>of Selected Countries, 2010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51"/>
          <a:stretch>
            <a:fillRect/>
          </a:stretch>
        </p:blipFill>
        <p:spPr bwMode="auto">
          <a:xfrm>
            <a:off x="1019175" y="1524000"/>
            <a:ext cx="71056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848600" cy="1371600"/>
          </a:xfrm>
        </p:spPr>
        <p:txBody>
          <a:bodyPr anchor="ctr"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TABLE 1.2 Top Ten Trading Partners </a:t>
            </a:r>
            <a:br>
              <a:rPr lang="en-US" altLang="en-US" sz="2800" smtClean="0">
                <a:ea typeface="ＭＳ Ｐゴシック" panose="020B0600070205080204" pitchFamily="34" charset="-128"/>
              </a:rPr>
            </a:br>
            <a:r>
              <a:rPr lang="en-US" altLang="en-US" sz="2800" smtClean="0">
                <a:ea typeface="ＭＳ Ｐゴシック" panose="020B0600070205080204" pitchFamily="34" charset="-128"/>
              </a:rPr>
              <a:t>of Selected Countries, 2010 (cont.)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24"/>
          <a:stretch>
            <a:fillRect/>
          </a:stretch>
        </p:blipFill>
        <p:spPr bwMode="auto">
          <a:xfrm>
            <a:off x="1019175" y="2057400"/>
            <a:ext cx="71056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07"/>
          <a:stretch>
            <a:fillRect/>
          </a:stretch>
        </p:blipFill>
        <p:spPr bwMode="auto">
          <a:xfrm>
            <a:off x="1019175" y="1524000"/>
            <a:ext cx="710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Commodity Composition: What Goods Do Countries Trade?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The top three most traded products in world markets (see Table 1.3):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Petroleum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Office machines, computers, and parts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Automobiles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Increased role of global production (or outsourcing)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3000" smtClean="0">
                <a:ea typeface="ＭＳ Ｐゴシック" panose="020B0600070205080204" pitchFamily="34" charset="-128"/>
              </a:rPr>
              <a:t>TABLE 1.3 World Trade in Major </a:t>
            </a:r>
            <a:br>
              <a:rPr lang="en-US" altLang="en-US" sz="3000" smtClean="0">
                <a:ea typeface="ＭＳ Ｐゴシック" panose="020B0600070205080204" pitchFamily="34" charset="-128"/>
              </a:rPr>
            </a:br>
            <a:r>
              <a:rPr lang="en-US" altLang="en-US" sz="3000" smtClean="0">
                <a:ea typeface="ＭＳ Ｐゴシック" panose="020B0600070205080204" pitchFamily="34" charset="-128"/>
              </a:rPr>
              <a:t>Products: 1999, 2003, 2006, 2010</a:t>
            </a:r>
          </a:p>
        </p:txBody>
      </p:sp>
      <p:pic>
        <p:nvPicPr>
          <p:cNvPr id="317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0"/>
          <a:stretch>
            <a:fillRect/>
          </a:stretch>
        </p:blipFill>
        <p:spPr bwMode="auto">
          <a:xfrm>
            <a:off x="152400" y="1514475"/>
            <a:ext cx="88392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Examples of International Trade Questions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pPr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What impact will the global financial crisis have on world trade?</a:t>
            </a:r>
          </a:p>
          <a:p>
            <a:pPr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Has the recent growth of world trade and capital flows exacerbated the impact of the financial crisis?</a:t>
            </a:r>
          </a:p>
          <a:p>
            <a:pPr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Does reliance on international trade lead to a loss of jobs for Americans?</a:t>
            </a:r>
          </a:p>
          <a:p>
            <a:pPr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Can American firms compete against firms in low-wage countries?</a:t>
            </a:r>
          </a:p>
          <a:p>
            <a:pPr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Is the large U.S. trade deficit harmful? </a:t>
            </a:r>
          </a:p>
          <a:p>
            <a:pPr eaLnBrk="1" hangingPunct="1"/>
            <a:r>
              <a:rPr lang="en-US" altLang="en-US" sz="2000" smtClean="0">
                <a:ea typeface="ＭＳ Ｐゴシック" panose="020B0600070205080204" pitchFamily="34" charset="-128"/>
              </a:rPr>
              <a:t>What is the appropriate value of the dollar?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55"/>
          <a:stretch>
            <a:fillRect/>
          </a:stretch>
        </p:blipFill>
        <p:spPr bwMode="auto">
          <a:xfrm>
            <a:off x="152400" y="1511300"/>
            <a:ext cx="883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TABLE 1.3 World Trade in Major </a:t>
            </a:r>
            <a:br>
              <a:rPr lang="en-US" altLang="en-US" sz="2800" smtClean="0">
                <a:ea typeface="ＭＳ Ｐゴシック" panose="020B0600070205080204" pitchFamily="34" charset="-128"/>
              </a:rPr>
            </a:br>
            <a:r>
              <a:rPr lang="en-US" altLang="en-US" sz="2800" smtClean="0">
                <a:ea typeface="ＭＳ Ｐゴシック" panose="020B0600070205080204" pitchFamily="34" charset="-128"/>
              </a:rPr>
              <a:t>Products: 1999, 2003, 2006, 2010 </a:t>
            </a:r>
            <a:br>
              <a:rPr lang="en-US" altLang="en-US" sz="2800" smtClean="0">
                <a:ea typeface="ＭＳ Ｐゴシック" panose="020B0600070205080204" pitchFamily="34" charset="-128"/>
              </a:rPr>
            </a:br>
            <a:r>
              <a:rPr lang="en-US" altLang="en-US" sz="2800" smtClean="0">
                <a:ea typeface="ＭＳ Ｐゴシック" panose="020B0600070205080204" pitchFamily="34" charset="-128"/>
              </a:rPr>
              <a:t>(cont.)</a:t>
            </a:r>
          </a:p>
        </p:txBody>
      </p:sp>
      <p:grpSp>
        <p:nvGrpSpPr>
          <p:cNvPr id="32772" name="Group 1"/>
          <p:cNvGrpSpPr>
            <a:grpSpLocks/>
          </p:cNvGrpSpPr>
          <p:nvPr/>
        </p:nvGrpSpPr>
        <p:grpSpPr bwMode="auto">
          <a:xfrm>
            <a:off x="130175" y="2203450"/>
            <a:ext cx="8861425" cy="4025900"/>
            <a:chOff x="130885" y="2222996"/>
            <a:chExt cx="8860715" cy="4025403"/>
          </a:xfrm>
        </p:grpSpPr>
        <p:pic>
          <p:nvPicPr>
            <p:cNvPr id="3277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27"/>
            <a:stretch>
              <a:fillRect/>
            </a:stretch>
          </p:blipFill>
          <p:spPr bwMode="auto">
            <a:xfrm rot="5400000">
              <a:off x="3893246" y="-1517849"/>
              <a:ext cx="1357510" cy="8839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111324" y="465839"/>
              <a:ext cx="2802121" cy="876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World Trade in Services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305800" cy="4454525"/>
          </a:xfrm>
        </p:spPr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$3.5 trillion in 2010 (or 25% of international trade)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U.S. is the largest exporter and importer of services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Most traded services: transportation, travel, other services (banking, medicine, consulting, insurance, and education)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Characteristics of U.S. Trade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U.S. is the largest participant and a trading partner of many countries.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Top trading partners of the U.S. – primarily its neighbors, Canada and Mexico (Refer to Table 1.2, ONLY U.S. DATA)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Major U.S. exports and imports – primarily exports and imports machines and transport equipment (Refer to Tables 1.4 and 1.5, ONLY U.S. DATA)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TABLE 1.4 Broad Categories of </a:t>
            </a:r>
            <a:br>
              <a:rPr lang="en-US" altLang="en-US" sz="2800" smtClean="0">
                <a:ea typeface="ＭＳ Ｐゴシック" panose="020B0600070205080204" pitchFamily="34" charset="-128"/>
              </a:rPr>
            </a:br>
            <a:r>
              <a:rPr lang="en-US" altLang="en-US" sz="2800" smtClean="0">
                <a:ea typeface="ＭＳ Ｐゴシック" panose="020B0600070205080204" pitchFamily="34" charset="-128"/>
              </a:rPr>
              <a:t>Exports of Selected Countries, 2010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24000"/>
            <a:ext cx="86106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TABLE 1.5 Broad Categories of </a:t>
            </a:r>
            <a:br>
              <a:rPr lang="en-US" altLang="en-US" sz="2800" smtClean="0">
                <a:ea typeface="ＭＳ Ｐゴシック" panose="020B0600070205080204" pitchFamily="34" charset="-128"/>
              </a:rPr>
            </a:br>
            <a:r>
              <a:rPr lang="en-US" altLang="en-US" sz="2800" smtClean="0">
                <a:ea typeface="ＭＳ Ｐゴシック" panose="020B0600070205080204" pitchFamily="34" charset="-128"/>
              </a:rPr>
              <a:t>Imports of Selected Countries, 2010 </a:t>
            </a:r>
            <a:br>
              <a:rPr lang="en-US" altLang="en-US" sz="2800" smtClean="0">
                <a:ea typeface="ＭＳ Ｐゴシック" panose="020B0600070205080204" pitchFamily="34" charset="-128"/>
              </a:rPr>
            </a:br>
            <a:r>
              <a:rPr lang="en-US" altLang="en-US" sz="2800" smtClean="0">
                <a:ea typeface="ＭＳ Ｐゴシック" panose="020B0600070205080204" pitchFamily="34" charset="-128"/>
              </a:rPr>
              <a:t>(cont.)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344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U.S. vs. Japan Trade Patterns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Refer to Tables 1.4 and 1.5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U.S. exports a wide variety of products (manufactured goods, raw materials, food).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Japan exports manufactured goods in exchange for food, raw materials, and fuel.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Reason: availability of resources – Japan is a small country with limited natural resources.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Branches of International Economics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Trade (international microeconomics)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Why do nations engage in international trade?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What goods and services do nations trade?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How does international trade affect national income, welfare, and jobs?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How do trade barriers affect national welfare?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How are countries affected by international movements of labor and capital?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Branches of International Economics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7816850" cy="4560888"/>
          </a:xfrm>
        </p:spPr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Finance (international macroeconomics)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What is the balance of payments?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What is an exchange rate and what factors determine the exchange rate?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What is the relationship between exchange rates, prices, and interest rates?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How are countries affected by foreign direct investment and lending?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How effective are domestic policies given the global economy?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Characteristics of National Economies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Over 190 countries in the world today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Population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Land area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b="1" smtClean="0">
                <a:ea typeface="ＭＳ Ｐゴシック" panose="020B0600070205080204" pitchFamily="34" charset="-128"/>
              </a:rPr>
              <a:t>Gross National Product (GNP)</a:t>
            </a:r>
            <a:r>
              <a:rPr lang="en-US" altLang="en-US" smtClean="0">
                <a:ea typeface="ＭＳ Ｐゴシック" panose="020B0600070205080204" pitchFamily="34" charset="-128"/>
              </a:rPr>
              <a:t>—value of final goods and services produced by domestic factors of production.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b="1" smtClean="0">
                <a:ea typeface="ＭＳ Ｐゴシック" panose="020B0600070205080204" pitchFamily="34" charset="-128"/>
              </a:rPr>
              <a:t>Gross Domestic Product (GDP)</a:t>
            </a:r>
            <a:r>
              <a:rPr lang="en-US" altLang="en-US" smtClean="0">
                <a:ea typeface="ＭＳ Ｐゴシック" panose="020B0600070205080204" pitchFamily="34" charset="-128"/>
              </a:rPr>
              <a:t>—value of final products produced within a country.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Per capita GNP (GDP)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International Trade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76400"/>
            <a:ext cx="8229600" cy="4560888"/>
          </a:xfrm>
        </p:spPr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b="1" smtClean="0">
                <a:ea typeface="ＭＳ Ｐゴシック" panose="020B0600070205080204" pitchFamily="34" charset="-128"/>
              </a:rPr>
              <a:t>Exports</a:t>
            </a:r>
            <a:r>
              <a:rPr lang="en-US" altLang="en-US" smtClean="0">
                <a:ea typeface="ＭＳ Ｐゴシック" panose="020B0600070205080204" pitchFamily="34" charset="-128"/>
              </a:rPr>
              <a:t>—goods and services produced by economic agents in one country and sold to other countries.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b="1" smtClean="0">
                <a:ea typeface="ＭＳ Ｐゴシック" panose="020B0600070205080204" pitchFamily="34" charset="-128"/>
              </a:rPr>
              <a:t>Imports</a:t>
            </a:r>
            <a:r>
              <a:rPr lang="en-US" altLang="en-US" smtClean="0">
                <a:ea typeface="ＭＳ Ｐゴシック" panose="020B0600070205080204" pitchFamily="34" charset="-128"/>
              </a:rPr>
              <a:t>—goods and services consumed in a country but which have been purchased from other countries.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pPr eaLnBrk="1" hangingPunct="1"/>
            <a:r>
              <a:rPr lang="en-US" altLang="en-US" sz="3600" smtClean="0">
                <a:ea typeface="ＭＳ Ｐゴシック" panose="020B0600070205080204" pitchFamily="34" charset="-128"/>
              </a:rPr>
              <a:t>Index of Openness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600200"/>
            <a:ext cx="8305800" cy="4560888"/>
          </a:xfrm>
        </p:spPr>
        <p:txBody>
          <a:bodyPr rIns="91440"/>
          <a:lstStyle/>
          <a:p>
            <a:pPr eaLnBrk="1" hangingPunct="1">
              <a:spcBef>
                <a:spcPct val="40000"/>
              </a:spcBef>
            </a:pPr>
            <a:r>
              <a:rPr lang="en-US" altLang="en-US" b="1" smtClean="0">
                <a:ea typeface="ＭＳ Ｐゴシック" panose="020B0600070205080204" pitchFamily="34" charset="-128"/>
              </a:rPr>
              <a:t>Index of Openness</a:t>
            </a:r>
            <a:r>
              <a:rPr lang="en-US" altLang="en-US" smtClean="0">
                <a:ea typeface="ＭＳ Ｐゴシック" panose="020B0600070205080204" pitchFamily="34" charset="-128"/>
              </a:rPr>
              <a:t>—a measure of how much a country participates in international trade; defined as the ratio of a country’s exports to its GDP (or GNP).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b="1" smtClean="0">
                <a:ea typeface="ＭＳ Ｐゴシック" panose="020B0600070205080204" pitchFamily="34" charset="-128"/>
              </a:rPr>
              <a:t>Open Economy</a:t>
            </a:r>
            <a:r>
              <a:rPr lang="en-US" altLang="en-US" smtClean="0">
                <a:ea typeface="ＭＳ Ｐゴシック" panose="020B0600070205080204" pitchFamily="34" charset="-128"/>
              </a:rPr>
              <a:t>—a country with a high value of the index of openness.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b="1" smtClean="0">
                <a:ea typeface="ＭＳ Ｐゴシック" panose="020B0600070205080204" pitchFamily="34" charset="-128"/>
              </a:rPr>
              <a:t>Closed Economy</a:t>
            </a:r>
            <a:r>
              <a:rPr lang="en-US" altLang="en-US" smtClean="0">
                <a:ea typeface="ＭＳ Ｐゴシック" panose="020B0600070205080204" pitchFamily="34" charset="-128"/>
              </a:rPr>
              <a:t>—a country with a relatively low index of openness.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772400" cy="1371600"/>
          </a:xfrm>
        </p:spPr>
        <p:txBody>
          <a:bodyPr anchor="ctr"/>
          <a:lstStyle/>
          <a:p>
            <a:r>
              <a:rPr lang="en-US" altLang="en-US" sz="3600" smtClean="0">
                <a:ea typeface="ＭＳ Ｐゴシック" panose="020B0600070205080204" pitchFamily="34" charset="-128"/>
              </a:rPr>
              <a:t>Index of Openness (cont.)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Refer to Table 1.1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Most countries became more open from 1980 to 2007.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Singapore is the most open economy while the U.S. is relatively closed.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Smaller economies (ex., Singapore) tend to be more open since they are not able to produce all the types of goods that people want to consume.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stead_template_final">
  <a:themeElements>
    <a:clrScheme name="Custom 5">
      <a:dk1>
        <a:srgbClr val="0C0C0C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stead_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stead_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stead_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ustead_template_fina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4942</TotalTime>
  <Words>1170</Words>
  <Application>Microsoft Office PowerPoint</Application>
  <PresentationFormat>On-screen Show (4:3)</PresentationFormat>
  <Paragraphs>141</Paragraphs>
  <Slides>35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Times New Roman</vt:lpstr>
      <vt:lpstr>ＭＳ Ｐゴシック</vt:lpstr>
      <vt:lpstr>Arial</vt:lpstr>
      <vt:lpstr>Verdana</vt:lpstr>
      <vt:lpstr>Tahoma</vt:lpstr>
      <vt:lpstr>Hustead_template_final</vt:lpstr>
      <vt:lpstr>Chapter 1</vt:lpstr>
      <vt:lpstr>Topics to be Covered</vt:lpstr>
      <vt:lpstr>Examples of International Trade Questions</vt:lpstr>
      <vt:lpstr>Branches of International Economics</vt:lpstr>
      <vt:lpstr>Branches of International Economics (cont.)</vt:lpstr>
      <vt:lpstr>Characteristics of National Economies</vt:lpstr>
      <vt:lpstr>International Trade</vt:lpstr>
      <vt:lpstr>Index of Openness</vt:lpstr>
      <vt:lpstr>Index of Openness (cont.)</vt:lpstr>
      <vt:lpstr>TABLE 1.1 Basic Characteristics  of Selected Countries</vt:lpstr>
      <vt:lpstr>TABLE 1.1 Basic Characteristics  of Selected Countries (cont.)</vt:lpstr>
      <vt:lpstr>TABLE 1.1 Basic Characteristics  of Selected Countries (cont.)</vt:lpstr>
      <vt:lpstr>TABLE 1.1 Basic Characteristics  of Selected Countries (cont.)</vt:lpstr>
      <vt:lpstr>Developing Country vs. Developed Country </vt:lpstr>
      <vt:lpstr>Causes of Declining Standard of  Living</vt:lpstr>
      <vt:lpstr>Causes of Differences in Economic Growth of Countries</vt:lpstr>
      <vt:lpstr>Characteristics of World Trade</vt:lpstr>
      <vt:lpstr>Growth of World Trade</vt:lpstr>
      <vt:lpstr>FIGURE 1.1 World Exports and  Output in Real Terms: 1950-2010</vt:lpstr>
      <vt:lpstr>Causes of Great Trade Collapse of 2009</vt:lpstr>
      <vt:lpstr>Trade Deficit vs. Surplus</vt:lpstr>
      <vt:lpstr>World’s Leading Exporter</vt:lpstr>
      <vt:lpstr>Geographic Trade Patterns </vt:lpstr>
      <vt:lpstr>FIGURE 1.2 Geographic Pattern of  Merchandise Trade: 1965 and 2010</vt:lpstr>
      <vt:lpstr>Major Trading Partners</vt:lpstr>
      <vt:lpstr>TABLE 1.2 Top Ten Trading Partners  of Selected Countries, 2010</vt:lpstr>
      <vt:lpstr>TABLE 1.2 Top Ten Trading Partners  of Selected Countries, 2010 (cont.)</vt:lpstr>
      <vt:lpstr>Commodity Composition: What Goods Do Countries Trade?</vt:lpstr>
      <vt:lpstr>TABLE 1.3 World Trade in Major  Products: 1999, 2003, 2006, 2010</vt:lpstr>
      <vt:lpstr>TABLE 1.3 World Trade in Major  Products: 1999, 2003, 2006, 2010  (cont.)</vt:lpstr>
      <vt:lpstr>World Trade in Services</vt:lpstr>
      <vt:lpstr>Characteristics of U.S. Trade</vt:lpstr>
      <vt:lpstr>TABLE 1.4 Broad Categories of  Exports of Selected Countries, 2010</vt:lpstr>
      <vt:lpstr>TABLE 1.5 Broad Categories of  Imports of Selected Countries, 2010  (cont.)</vt:lpstr>
      <vt:lpstr>U.S. vs. Japan Trade Patterns</vt:lpstr>
    </vt:vector>
  </TitlesOfParts>
  <Company>©2010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An Introduction  to International  Trade</dc:subject>
  <dc:creator>Hustead / Melvin</dc:creator>
  <cp:lastModifiedBy>Windows User</cp:lastModifiedBy>
  <cp:revision>80</cp:revision>
  <dcterms:created xsi:type="dcterms:W3CDTF">2006-04-12T19:47:27Z</dcterms:created>
  <dcterms:modified xsi:type="dcterms:W3CDTF">2018-08-10T21:23:44Z</dcterms:modified>
</cp:coreProperties>
</file>