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Lst>
  <p:notesMasterIdLst>
    <p:notesMasterId r:id="rId35"/>
  </p:notesMasterIdLst>
  <p:sldIdLst>
    <p:sldId id="295" r:id="rId2"/>
    <p:sldId id="257" r:id="rId3"/>
    <p:sldId id="258" r:id="rId4"/>
    <p:sldId id="259" r:id="rId5"/>
    <p:sldId id="260" r:id="rId6"/>
    <p:sldId id="297" r:id="rId7"/>
    <p:sldId id="261" r:id="rId8"/>
    <p:sldId id="262" r:id="rId9"/>
    <p:sldId id="298" r:id="rId10"/>
    <p:sldId id="299" r:id="rId11"/>
    <p:sldId id="264" r:id="rId12"/>
    <p:sldId id="265" r:id="rId13"/>
    <p:sldId id="266" r:id="rId14"/>
    <p:sldId id="267" r:id="rId15"/>
    <p:sldId id="268" r:id="rId16"/>
    <p:sldId id="269" r:id="rId17"/>
    <p:sldId id="283" r:id="rId18"/>
    <p:sldId id="286" r:id="rId19"/>
    <p:sldId id="270" r:id="rId20"/>
    <p:sldId id="271" r:id="rId21"/>
    <p:sldId id="278" r:id="rId22"/>
    <p:sldId id="287" r:id="rId23"/>
    <p:sldId id="291" r:id="rId24"/>
    <p:sldId id="288" r:id="rId25"/>
    <p:sldId id="289" r:id="rId26"/>
    <p:sldId id="292" r:id="rId27"/>
    <p:sldId id="294" r:id="rId28"/>
    <p:sldId id="272" r:id="rId29"/>
    <p:sldId id="273" r:id="rId30"/>
    <p:sldId id="274" r:id="rId31"/>
    <p:sldId id="275" r:id="rId32"/>
    <p:sldId id="276" r:id="rId33"/>
    <p:sldId id="277"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36" y="114"/>
      </p:cViewPr>
      <p:guideLst>
        <p:guide orient="horz" pos="2160"/>
        <p:guide pos="3120"/>
      </p:guideLst>
    </p:cSldViewPr>
  </p:slideViewPr>
  <p:outlineViewPr>
    <p:cViewPr>
      <p:scale>
        <a:sx n="33" d="100"/>
        <a:sy n="33" d="100"/>
      </p:scale>
      <p:origin x="0" y="1873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17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68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17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E58FA6F-F213-4F46-A55E-F29E03C28B7B}" type="slidenum">
              <a:rPr lang="en-US" altLang="en-US"/>
              <a:pPr/>
              <a:t>‹#›</a:t>
            </a:fld>
            <a:endParaRPr lang="en-US" altLang="en-US"/>
          </a:p>
        </p:txBody>
      </p:sp>
    </p:spTree>
    <p:extLst>
      <p:ext uri="{BB962C8B-B14F-4D97-AF65-F5344CB8AC3E}">
        <p14:creationId xmlns:p14="http://schemas.microsoft.com/office/powerpoint/2010/main" val="3425959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17DA231-EBF2-46FB-BC38-5EA18620F114}" type="slidenum">
              <a:rPr lang="en-US" altLang="en-US"/>
              <a:pPr eaLnBrk="1" hangingPunct="1"/>
              <a:t>2</a:t>
            </a:fld>
            <a:endParaRPr lang="en-US" altLang="en-US"/>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40568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1028A8C-0A19-46B1-B9BF-C6F6BD0607B4}" type="slidenum">
              <a:rPr lang="en-US" altLang="en-US"/>
              <a:pPr eaLnBrk="1" hangingPunct="1"/>
              <a:t>14</a:t>
            </a:fld>
            <a:endParaRPr lang="en-US" alt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27291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1DD14553-7BCE-4151-A79C-61FC8BE9EDFA}" type="slidenum">
              <a:rPr lang="en-US" altLang="en-US"/>
              <a:pPr eaLnBrk="1" hangingPunct="1"/>
              <a:t>15</a:t>
            </a:fld>
            <a:endParaRPr lang="en-US" altLang="en-US"/>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09402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517216D-A949-4422-94B7-89652875C587}" type="slidenum">
              <a:rPr lang="en-US" altLang="en-US"/>
              <a:pPr eaLnBrk="1" hangingPunct="1"/>
              <a:t>16</a:t>
            </a:fld>
            <a:endParaRPr lang="en-US" altLang="en-US"/>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28631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3391FF2-B468-4194-9377-6543CC6B45B3}" type="slidenum">
              <a:rPr lang="en-US" altLang="en-US"/>
              <a:pPr eaLnBrk="1" hangingPunct="1"/>
              <a:t>19</a:t>
            </a:fld>
            <a:endParaRPr lang="en-US" altLang="en-US"/>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21698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2B99F9D0-7C6F-4B21-931D-E1CF43E1B517}" type="slidenum">
              <a:rPr lang="en-US" altLang="en-US"/>
              <a:pPr eaLnBrk="1" hangingPunct="1"/>
              <a:t>20</a:t>
            </a:fld>
            <a:endParaRPr lang="en-US" altLang="en-US"/>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0542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599AF25-6F05-420A-9BBA-C4A8FB3BE9D2}" type="slidenum">
              <a:rPr lang="en-US" altLang="en-US"/>
              <a:pPr eaLnBrk="1" hangingPunct="1"/>
              <a:t>21</a:t>
            </a:fld>
            <a:endParaRPr lang="en-US" altLang="en-US"/>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7331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45C1E7E-59A7-4ED8-B862-7C93829064DA}" type="slidenum">
              <a:rPr lang="en-US" altLang="en-US"/>
              <a:pPr eaLnBrk="1" hangingPunct="1"/>
              <a:t>28</a:t>
            </a:fld>
            <a:endParaRPr lang="en-US" altLang="en-US"/>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8219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E40051D-3ED4-42CA-8CF4-05B071E51E8B}" type="slidenum">
              <a:rPr lang="en-US" altLang="en-US"/>
              <a:pPr eaLnBrk="1" hangingPunct="1"/>
              <a:t>29</a:t>
            </a:fld>
            <a:endParaRPr lang="en-US" altLang="en-US"/>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95225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40E28E8-6D40-4282-97A0-EE35AB6B9494}" type="slidenum">
              <a:rPr lang="en-US" altLang="en-US"/>
              <a:pPr eaLnBrk="1" hangingPunct="1"/>
              <a:t>30</a:t>
            </a:fld>
            <a:endParaRPr lang="en-US" altLang="en-US"/>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07672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C08B2B99-3C47-4AFF-BCF7-F9EF3B4A4224}" type="slidenum">
              <a:rPr lang="en-US" altLang="en-US"/>
              <a:pPr eaLnBrk="1" hangingPunct="1"/>
              <a:t>31</a:t>
            </a:fld>
            <a:endParaRPr lang="en-US" altLang="en-US"/>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81332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F02D1114-AFDB-462A-B2CE-155742C11A41}" type="slidenum">
              <a:rPr lang="en-US" altLang="en-US"/>
              <a:pPr eaLnBrk="1" hangingPunct="1"/>
              <a:t>3</a:t>
            </a:fld>
            <a:endParaRPr lang="en-US" alt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3547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B94D4CF0-8403-4C98-9337-31A5BD08CCBB}" type="slidenum">
              <a:rPr lang="en-US" altLang="en-US"/>
              <a:pPr eaLnBrk="1" hangingPunct="1"/>
              <a:t>32</a:t>
            </a:fld>
            <a:endParaRPr lang="en-US" altLang="en-US"/>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17387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7F57E7F9-6165-483A-AB26-2591AFD82884}" type="slidenum">
              <a:rPr lang="en-US" altLang="en-US"/>
              <a:pPr eaLnBrk="1" hangingPunct="1"/>
              <a:t>33</a:t>
            </a:fld>
            <a:endParaRPr lang="en-US" altLang="en-US"/>
          </a:p>
        </p:txBody>
      </p:sp>
      <p:sp>
        <p:nvSpPr>
          <p:cNvPr id="58371" name="Rectangle 2"/>
          <p:cNvSpPr>
            <a:spLocks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72083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F512EA5-16ED-4D5B-A130-925E01D2702F}" type="slidenum">
              <a:rPr lang="en-US" altLang="en-US"/>
              <a:pPr eaLnBrk="1" hangingPunct="1"/>
              <a:t>4</a:t>
            </a:fld>
            <a:endParaRPr lang="en-US" altLang="en-US"/>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53641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569B612D-D7ED-416B-BA04-633993A909ED}" type="slidenum">
              <a:rPr lang="en-US" altLang="en-US"/>
              <a:pPr eaLnBrk="1" hangingPunct="1"/>
              <a:t>5</a:t>
            </a:fld>
            <a:endParaRPr lang="en-US" altLang="en-US"/>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04373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EFAA08D4-7C8A-4A53-BAB9-FAA3B0FDA179}" type="slidenum">
              <a:rPr lang="en-US" altLang="en-US"/>
              <a:pPr eaLnBrk="1" hangingPunct="1"/>
              <a:t>7</a:t>
            </a:fld>
            <a:endParaRPr lang="en-US" altLang="en-US"/>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138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993A231E-FE85-41CD-874C-6339A6199AFB}" type="slidenum">
              <a:rPr lang="en-US" altLang="en-US"/>
              <a:pPr eaLnBrk="1" hangingPunct="1"/>
              <a:t>8</a:t>
            </a:fld>
            <a:endParaRPr lang="en-US" altLang="en-US"/>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33177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16968C6C-E309-475A-A33C-F781FB807BE1}" type="slidenum">
              <a:rPr lang="en-US" altLang="en-US"/>
              <a:pPr eaLnBrk="1" hangingPunct="1"/>
              <a:t>11</a:t>
            </a:fld>
            <a:endParaRPr lang="en-US" altLang="en-US"/>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35468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49884485-08A9-473D-A2B8-2278C219961A}" type="slidenum">
              <a:rPr lang="en-US" altLang="en-US"/>
              <a:pPr eaLnBrk="1" hangingPunct="1"/>
              <a:t>12</a:t>
            </a:fld>
            <a:endParaRPr lang="en-US" alt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42293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fld id="{A3E4C029-7F16-41D2-95BD-71D0F13AE784}" type="slidenum">
              <a:rPr lang="en-US" altLang="en-US"/>
              <a:pPr eaLnBrk="1" hangingPunct="1"/>
              <a:t>13</a:t>
            </a:fld>
            <a:endParaRPr lang="en-US" altLang="en-US"/>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393689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08250"/>
        </a:solidFill>
        <a:effectLst/>
      </p:bgPr>
    </p:bg>
    <p:spTree>
      <p:nvGrpSpPr>
        <p:cNvPr id="1" name=""/>
        <p:cNvGrpSpPr/>
        <p:nvPr/>
      </p:nvGrpSpPr>
      <p:grpSpPr>
        <a:xfrm>
          <a:off x="0" y="0"/>
          <a:ext cx="0" cy="0"/>
          <a:chOff x="0" y="0"/>
          <a:chExt cx="0" cy="0"/>
        </a:xfrm>
      </p:grpSpPr>
      <p:pic>
        <p:nvPicPr>
          <p:cNvPr id="2" name="Picture 15" descr="D:\svn\Projects\13_Pearson_US\HUST_PPT\Working_Folder\Template\Template_imag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27538" y="620713"/>
            <a:ext cx="459105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30"/>
          <p:cNvSpPr>
            <a:spLocks noChangeArrowheads="1"/>
          </p:cNvSpPr>
          <p:nvPr userDrawn="1"/>
        </p:nvSpPr>
        <p:spPr bwMode="gray">
          <a:xfrm>
            <a:off x="0" y="6413500"/>
            <a:ext cx="9144000" cy="457200"/>
          </a:xfrm>
          <a:prstGeom prst="rect">
            <a:avLst/>
          </a:prstGeom>
          <a:solidFill>
            <a:srgbClr val="364395"/>
          </a:solidFill>
          <a:ln w="9525" algn="ctr">
            <a:noFill/>
            <a:miter lim="800000"/>
            <a:headEnd/>
            <a:tailEnd/>
          </a:ln>
          <a:effectLst/>
        </p:spPr>
        <p:txBody>
          <a:bodyPr wrap="none" lIns="0" tIns="0" rIns="0" bIns="0" anchor="ctr"/>
          <a:lstStyle/>
          <a:p>
            <a:pPr fontAlgn="auto">
              <a:spcBef>
                <a:spcPts val="0"/>
              </a:spcBef>
              <a:spcAft>
                <a:spcPts val="0"/>
              </a:spcAft>
              <a:defRPr/>
            </a:pPr>
            <a:endParaRPr lang="en-IN" kern="0">
              <a:solidFill>
                <a:srgbClr val="000000"/>
              </a:solidFill>
            </a:endParaRPr>
          </a:p>
        </p:txBody>
      </p:sp>
      <p:pic>
        <p:nvPicPr>
          <p:cNvPr id="4" name="Picture 28" descr="Pearson_Bound_Whit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488238" y="6413500"/>
            <a:ext cx="1655762"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9" descr="Pearson_Strap_Bound_Whit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6413500"/>
            <a:ext cx="1908175"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3320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0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3213"/>
            <a:ext cx="213360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03213"/>
            <a:ext cx="624840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959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0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81940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91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1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928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774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6495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343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91931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1687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11"/>
          <p:cNvSpPr>
            <a:spLocks noChangeArrowheads="1"/>
          </p:cNvSpPr>
          <p:nvPr userDrawn="1"/>
        </p:nvSpPr>
        <p:spPr bwMode="auto">
          <a:xfrm flipH="1">
            <a:off x="0" y="1371600"/>
            <a:ext cx="9144000" cy="76200"/>
          </a:xfrm>
          <a:prstGeom prst="rect">
            <a:avLst/>
          </a:prstGeom>
          <a:solidFill>
            <a:srgbClr val="508250"/>
          </a:solidFill>
          <a:ln w="9525">
            <a:noFill/>
            <a:miter lim="800000"/>
            <a:headEnd/>
            <a:tailEnd/>
          </a:ln>
        </p:spPr>
        <p:txBody>
          <a:bodyPr wrap="none" anchor="ctr"/>
          <a:lstStyle/>
          <a:p>
            <a:pPr algn="ctr">
              <a:defRPr/>
            </a:pPr>
            <a:endParaRPr lang="en-US">
              <a:latin typeface="Tahoma" pitchFamily="34" charset="0"/>
            </a:endParaRPr>
          </a:p>
        </p:txBody>
      </p:sp>
      <p:sp>
        <p:nvSpPr>
          <p:cNvPr id="1029" name="Rectangle 11"/>
          <p:cNvSpPr>
            <a:spLocks noChangeArrowheads="1"/>
          </p:cNvSpPr>
          <p:nvPr userDrawn="1"/>
        </p:nvSpPr>
        <p:spPr bwMode="auto">
          <a:xfrm flipH="1">
            <a:off x="9067800" y="1447800"/>
            <a:ext cx="76200" cy="5105400"/>
          </a:xfrm>
          <a:prstGeom prst="rect">
            <a:avLst/>
          </a:prstGeom>
          <a:solidFill>
            <a:srgbClr val="508250"/>
          </a:solidFill>
          <a:ln w="9525">
            <a:noFill/>
            <a:miter lim="800000"/>
            <a:headEnd/>
            <a:tailEnd/>
          </a:ln>
        </p:spPr>
        <p:txBody>
          <a:bodyPr wrap="none" anchor="ctr"/>
          <a:lstStyle/>
          <a:p>
            <a:pPr algn="ctr">
              <a:defRPr/>
            </a:pPr>
            <a:endParaRPr lang="en-US">
              <a:latin typeface="Tahoma" pitchFamily="34" charset="0"/>
            </a:endParaRPr>
          </a:p>
        </p:txBody>
      </p:sp>
      <p:sp>
        <p:nvSpPr>
          <p:cNvPr id="1030" name="Rectangle 11"/>
          <p:cNvSpPr>
            <a:spLocks noChangeArrowheads="1"/>
          </p:cNvSpPr>
          <p:nvPr userDrawn="1"/>
        </p:nvSpPr>
        <p:spPr bwMode="auto">
          <a:xfrm flipH="1">
            <a:off x="0" y="1371600"/>
            <a:ext cx="76200" cy="5286375"/>
          </a:xfrm>
          <a:prstGeom prst="rect">
            <a:avLst/>
          </a:prstGeom>
          <a:solidFill>
            <a:srgbClr val="508250"/>
          </a:solidFill>
          <a:ln w="9525">
            <a:noFill/>
            <a:miter lim="800000"/>
            <a:headEnd/>
            <a:tailEnd/>
          </a:ln>
        </p:spPr>
        <p:txBody>
          <a:bodyPr wrap="none" anchor="ctr"/>
          <a:lstStyle/>
          <a:p>
            <a:pPr algn="ctr">
              <a:defRPr/>
            </a:pPr>
            <a:r>
              <a:rPr lang="en-US">
                <a:latin typeface="Tahoma" pitchFamily="34" charset="0"/>
              </a:rPr>
              <a:t> </a:t>
            </a:r>
          </a:p>
        </p:txBody>
      </p:sp>
      <p:sp>
        <p:nvSpPr>
          <p:cNvPr id="2053" name="Rectangle 3"/>
          <p:cNvSpPr>
            <a:spLocks noGrp="1" noChangeArrowheads="1"/>
          </p:cNvSpPr>
          <p:nvPr>
            <p:ph type="title"/>
          </p:nvPr>
        </p:nvSpPr>
        <p:spPr bwMode="auto">
          <a:xfrm>
            <a:off x="304800" y="303213"/>
            <a:ext cx="77724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4" name="Rectangle 4"/>
          <p:cNvSpPr>
            <a:spLocks noGrp="1" noChangeArrowheads="1"/>
          </p:cNvSpPr>
          <p:nvPr>
            <p:ph type="body" idx="1"/>
          </p:nvPr>
        </p:nvSpPr>
        <p:spPr bwMode="auto">
          <a:xfrm>
            <a:off x="304800" y="1600200"/>
            <a:ext cx="8534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2055" name="Picture 1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64513" y="0"/>
            <a:ext cx="979487"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30"/>
          <p:cNvSpPr>
            <a:spLocks noChangeArrowheads="1"/>
          </p:cNvSpPr>
          <p:nvPr userDrawn="1"/>
        </p:nvSpPr>
        <p:spPr bwMode="gray">
          <a:xfrm>
            <a:off x="0" y="6407150"/>
            <a:ext cx="9144000" cy="457200"/>
          </a:xfrm>
          <a:prstGeom prst="rect">
            <a:avLst/>
          </a:prstGeom>
          <a:solidFill>
            <a:srgbClr val="364395"/>
          </a:solidFill>
          <a:ln w="9525" algn="ctr">
            <a:noFill/>
            <a:miter lim="800000"/>
            <a:headEnd/>
            <a:tailEnd/>
          </a:ln>
          <a:effectLst/>
        </p:spPr>
        <p:txBody>
          <a:bodyPr wrap="none" lIns="0" tIns="0" rIns="0" bIns="0" anchor="ctr"/>
          <a:lstStyle/>
          <a:p>
            <a:pPr fontAlgn="auto">
              <a:spcBef>
                <a:spcPts val="0"/>
              </a:spcBef>
              <a:spcAft>
                <a:spcPts val="0"/>
              </a:spcAft>
              <a:defRPr/>
            </a:pPr>
            <a:endParaRPr lang="en-IN" kern="0">
              <a:solidFill>
                <a:srgbClr val="000000"/>
              </a:solidFill>
            </a:endParaRPr>
          </a:p>
        </p:txBody>
      </p:sp>
      <p:sp>
        <p:nvSpPr>
          <p:cNvPr id="2057" name="Rectangle 11"/>
          <p:cNvSpPr>
            <a:spLocks noChangeArrowheads="1"/>
          </p:cNvSpPr>
          <p:nvPr userDrawn="1"/>
        </p:nvSpPr>
        <p:spPr bwMode="auto">
          <a:xfrm>
            <a:off x="228600" y="6553200"/>
            <a:ext cx="457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spcBef>
                <a:spcPct val="50000"/>
              </a:spcBef>
            </a:pPr>
            <a:r>
              <a:rPr lang="en-US" altLang="en-US" sz="800">
                <a:solidFill>
                  <a:srgbClr val="FFFFFF"/>
                </a:solidFill>
                <a:cs typeface="Arial" panose="020B0604020202020204" pitchFamily="34" charset="0"/>
              </a:rPr>
              <a:t>©2013 Pearson Education, Inc. All rights reserved.</a:t>
            </a:r>
            <a:endParaRPr lang="en-US" altLang="en-US" sz="100" b="1">
              <a:solidFill>
                <a:srgbClr val="FFFFFF"/>
              </a:solidFill>
              <a:cs typeface="Arial" panose="020B0604020202020204" pitchFamily="34" charset="0"/>
            </a:endParaRPr>
          </a:p>
        </p:txBody>
      </p:sp>
      <p:sp>
        <p:nvSpPr>
          <p:cNvPr id="17" name="Rectangle 11"/>
          <p:cNvSpPr>
            <a:spLocks noChangeArrowheads="1"/>
          </p:cNvSpPr>
          <p:nvPr userDrawn="1"/>
        </p:nvSpPr>
        <p:spPr bwMode="auto">
          <a:xfrm>
            <a:off x="8382000" y="6483350"/>
            <a:ext cx="685800" cy="304800"/>
          </a:xfrm>
          <a:prstGeom prst="rect">
            <a:avLst/>
          </a:prstGeom>
          <a:noFill/>
          <a:ln w="9525">
            <a:noFill/>
            <a:miter lim="800000"/>
            <a:headEnd/>
            <a:tailEnd/>
          </a:ln>
        </p:spPr>
        <p:txBody>
          <a:bodyPr>
            <a:spAutoFit/>
          </a:bodyPr>
          <a:lstStyle>
            <a:lvl1pPr eaLnBrk="0" hangingPunct="0">
              <a:defRPr>
                <a:solidFill>
                  <a:schemeClr val="tx1"/>
                </a:solidFill>
                <a:latin typeface="Arial" panose="020B0604020202020204" pitchFamily="34" charset="0"/>
                <a:ea typeface="MS PGothic" panose="020B0600070205080204" pitchFamily="34" charset="-128"/>
              </a:defRPr>
            </a:lvl1pPr>
            <a:lvl2pPr marL="742950" indent="-285750" eaLnBrk="0" hangingPunct="0">
              <a:defRPr>
                <a:solidFill>
                  <a:schemeClr val="tx1"/>
                </a:solidFill>
                <a:latin typeface="Arial" panose="020B0604020202020204" pitchFamily="34" charset="0"/>
                <a:ea typeface="MS PGothic" panose="020B0600070205080204" pitchFamily="34" charset="-128"/>
              </a:defRPr>
            </a:lvl2pPr>
            <a:lvl3pPr marL="1143000" indent="-228600" eaLnBrk="0" hangingPunct="0">
              <a:defRPr>
                <a:solidFill>
                  <a:schemeClr val="tx1"/>
                </a:solidFill>
                <a:latin typeface="Arial" panose="020B0604020202020204" pitchFamily="34" charset="0"/>
                <a:ea typeface="MS PGothic" panose="020B0600070205080204" pitchFamily="34" charset="-128"/>
              </a:defRPr>
            </a:lvl3pPr>
            <a:lvl4pPr marL="1600200" indent="-228600" eaLnBrk="0" hangingPunct="0">
              <a:defRPr>
                <a:solidFill>
                  <a:schemeClr val="tx1"/>
                </a:solidFill>
                <a:latin typeface="Arial" panose="020B0604020202020204" pitchFamily="34" charset="0"/>
                <a:ea typeface="MS PGothic" panose="020B0600070205080204" pitchFamily="34" charset="-128"/>
              </a:defRPr>
            </a:lvl4pPr>
            <a:lvl5pPr marL="2057400" indent="-228600" eaLnBrk="0" hangingPunct="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US" altLang="en-US" sz="1400" b="1">
                <a:solidFill>
                  <a:srgbClr val="FFFFFF"/>
                </a:solidFill>
                <a:latin typeface="Tahoma" panose="020B0604030504040204" pitchFamily="34" charset="0"/>
              </a:rPr>
              <a:t>4-</a:t>
            </a:r>
            <a:fld id="{F0055448-AD28-4979-8A23-A2840088946C}" type="slidenum">
              <a:rPr lang="en-US" altLang="en-US" sz="1400" b="1">
                <a:solidFill>
                  <a:srgbClr val="FFFFFF"/>
                </a:solidFill>
                <a:latin typeface="Tahoma" panose="020B0604030504040204" pitchFamily="34" charset="0"/>
              </a:rPr>
              <a:pPr eaLnBrk="1" hangingPunct="1"/>
              <a:t>‹#›</a:t>
            </a:fld>
            <a:endParaRPr lang="en-US" altLang="en-US" sz="1400" b="1">
              <a:solidFill>
                <a:srgbClr val="FFFFFF"/>
              </a:solidFill>
              <a:latin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93"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0" fontAlgn="base" hangingPunct="0">
        <a:spcBef>
          <a:spcPct val="0"/>
        </a:spcBef>
        <a:spcAft>
          <a:spcPct val="0"/>
        </a:spcAft>
        <a:defRPr sz="3200" b="1">
          <a:solidFill>
            <a:schemeClr val="tx1"/>
          </a:solidFill>
          <a:latin typeface="+mj-lt"/>
          <a:ea typeface="MS PGothic" pitchFamily="34" charset="-128"/>
          <a:cs typeface="+mj-cs"/>
        </a:defRPr>
      </a:lvl1pPr>
      <a:lvl2pPr algn="l" rtl="0" eaLnBrk="0" fontAlgn="base" hangingPunct="0">
        <a:spcBef>
          <a:spcPct val="0"/>
        </a:spcBef>
        <a:spcAft>
          <a:spcPct val="0"/>
        </a:spcAft>
        <a:defRPr sz="3200" b="1">
          <a:solidFill>
            <a:schemeClr val="tx1"/>
          </a:solidFill>
          <a:latin typeface="Verdana" pitchFamily="16" charset="0"/>
          <a:ea typeface="MS PGothic" pitchFamily="34" charset="-128"/>
        </a:defRPr>
      </a:lvl2pPr>
      <a:lvl3pPr algn="l" rtl="0" eaLnBrk="0" fontAlgn="base" hangingPunct="0">
        <a:spcBef>
          <a:spcPct val="0"/>
        </a:spcBef>
        <a:spcAft>
          <a:spcPct val="0"/>
        </a:spcAft>
        <a:defRPr sz="3200" b="1">
          <a:solidFill>
            <a:schemeClr val="tx1"/>
          </a:solidFill>
          <a:latin typeface="Verdana" pitchFamily="16" charset="0"/>
          <a:ea typeface="MS PGothic" pitchFamily="34" charset="-128"/>
        </a:defRPr>
      </a:lvl3pPr>
      <a:lvl4pPr algn="l" rtl="0" eaLnBrk="0" fontAlgn="base" hangingPunct="0">
        <a:spcBef>
          <a:spcPct val="0"/>
        </a:spcBef>
        <a:spcAft>
          <a:spcPct val="0"/>
        </a:spcAft>
        <a:defRPr sz="3200" b="1">
          <a:solidFill>
            <a:schemeClr val="tx1"/>
          </a:solidFill>
          <a:latin typeface="Verdana" pitchFamily="16" charset="0"/>
          <a:ea typeface="MS PGothic" pitchFamily="34" charset="-128"/>
        </a:defRPr>
      </a:lvl4pPr>
      <a:lvl5pPr algn="l" rtl="0" eaLnBrk="0" fontAlgn="base" hangingPunct="0">
        <a:spcBef>
          <a:spcPct val="0"/>
        </a:spcBef>
        <a:spcAft>
          <a:spcPct val="0"/>
        </a:spcAft>
        <a:defRPr sz="3200" b="1">
          <a:solidFill>
            <a:schemeClr val="tx1"/>
          </a:solidFill>
          <a:latin typeface="Verdana" pitchFamily="16" charset="0"/>
          <a:ea typeface="MS PGothic" pitchFamily="34" charset="-128"/>
        </a:defRPr>
      </a:lvl5pPr>
      <a:lvl6pPr marL="457200" algn="l" rtl="0" fontAlgn="base">
        <a:spcBef>
          <a:spcPct val="0"/>
        </a:spcBef>
        <a:spcAft>
          <a:spcPct val="0"/>
        </a:spcAft>
        <a:defRPr sz="3200" b="1">
          <a:solidFill>
            <a:schemeClr val="tx1"/>
          </a:solidFill>
          <a:latin typeface="Verdana" pitchFamily="16" charset="0"/>
        </a:defRPr>
      </a:lvl6pPr>
      <a:lvl7pPr marL="914400" algn="l" rtl="0" fontAlgn="base">
        <a:spcBef>
          <a:spcPct val="0"/>
        </a:spcBef>
        <a:spcAft>
          <a:spcPct val="0"/>
        </a:spcAft>
        <a:defRPr sz="3200" b="1">
          <a:solidFill>
            <a:schemeClr val="tx1"/>
          </a:solidFill>
          <a:latin typeface="Verdana" pitchFamily="16" charset="0"/>
        </a:defRPr>
      </a:lvl7pPr>
      <a:lvl8pPr marL="1371600" algn="l" rtl="0" fontAlgn="base">
        <a:spcBef>
          <a:spcPct val="0"/>
        </a:spcBef>
        <a:spcAft>
          <a:spcPct val="0"/>
        </a:spcAft>
        <a:defRPr sz="3200" b="1">
          <a:solidFill>
            <a:schemeClr val="tx1"/>
          </a:solidFill>
          <a:latin typeface="Verdana" pitchFamily="16" charset="0"/>
        </a:defRPr>
      </a:lvl8pPr>
      <a:lvl9pPr marL="1828800" algn="l" rtl="0" fontAlgn="base">
        <a:spcBef>
          <a:spcPct val="0"/>
        </a:spcBef>
        <a:spcAft>
          <a:spcPct val="0"/>
        </a:spcAft>
        <a:defRPr sz="3200" b="1">
          <a:solidFill>
            <a:schemeClr val="tx1"/>
          </a:solidFill>
          <a:latin typeface="Verdana" pitchFamily="16"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457200" y="609600"/>
            <a:ext cx="7772400" cy="1143000"/>
          </a:xfrm>
          <a:noFill/>
        </p:spPr>
        <p:txBody>
          <a:bodyPr/>
          <a:lstStyle/>
          <a:p>
            <a:pPr eaLnBrk="1" hangingPunct="1"/>
            <a:r>
              <a:rPr lang="en-US" altLang="en-US" sz="2800" smtClean="0">
                <a:solidFill>
                  <a:schemeClr val="bg1"/>
                </a:solidFill>
              </a:rPr>
              <a:t>Chapter 4</a:t>
            </a:r>
          </a:p>
        </p:txBody>
      </p:sp>
      <p:sp>
        <p:nvSpPr>
          <p:cNvPr id="4099" name="Rectangle 3"/>
          <p:cNvSpPr>
            <a:spLocks noGrp="1" noChangeArrowheads="1"/>
          </p:cNvSpPr>
          <p:nvPr>
            <p:ph type="subTitle" idx="4294967295"/>
          </p:nvPr>
        </p:nvSpPr>
        <p:spPr>
          <a:xfrm>
            <a:off x="381000" y="2209800"/>
            <a:ext cx="3810000" cy="1752600"/>
          </a:xfrm>
          <a:noFill/>
        </p:spPr>
        <p:txBody>
          <a:bodyPr/>
          <a:lstStyle/>
          <a:p>
            <a:pPr marL="0" indent="0" eaLnBrk="1" hangingPunct="1">
              <a:buFontTx/>
              <a:buNone/>
            </a:pPr>
            <a:r>
              <a:rPr lang="en-US" altLang="en-US" b="1" smtClean="0">
                <a:solidFill>
                  <a:schemeClr val="bg1"/>
                </a:solidFill>
              </a:rPr>
              <a:t>The Heckscher-Ohlin Model</a:t>
            </a:r>
          </a:p>
          <a:p>
            <a:pPr marL="0" indent="0" eaLnBrk="1" hangingPunct="1">
              <a:buFontTx/>
              <a:buNone/>
            </a:pPr>
            <a:endParaRPr lang="en-US" altLang="en-US" b="1" smtClean="0">
              <a:solidFill>
                <a:schemeClr val="bg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0"/>
            <a:ext cx="7772400" cy="1371600"/>
          </a:xfrm>
        </p:spPr>
        <p:txBody>
          <a:bodyPr anchor="ctr"/>
          <a:lstStyle/>
          <a:p>
            <a:r>
              <a:rPr lang="en-US" altLang="en-US" smtClean="0"/>
              <a:t>Capital Abundance:</a:t>
            </a:r>
            <a:br>
              <a:rPr lang="en-US" altLang="en-US" smtClean="0"/>
            </a:br>
            <a:r>
              <a:rPr lang="en-US" altLang="en-US" smtClean="0"/>
              <a:t>Price Definition</a:t>
            </a:r>
          </a:p>
        </p:txBody>
      </p:sp>
      <p:sp>
        <p:nvSpPr>
          <p:cNvPr id="12291" name="Content Placeholder 2"/>
          <p:cNvSpPr>
            <a:spLocks noGrp="1"/>
          </p:cNvSpPr>
          <p:nvPr>
            <p:ph idx="1"/>
          </p:nvPr>
        </p:nvSpPr>
        <p:spPr/>
        <p:txBody>
          <a:bodyPr/>
          <a:lstStyle/>
          <a:p>
            <a:r>
              <a:rPr lang="en-US" altLang="en-US" smtClean="0"/>
              <a:t>Country A is relatively capital-abundant if:</a:t>
            </a:r>
          </a:p>
          <a:p>
            <a:pPr>
              <a:buFontTx/>
              <a:buNone/>
            </a:pPr>
            <a:r>
              <a:rPr lang="en-US" altLang="en-US" smtClean="0"/>
              <a:t>              R</a:t>
            </a:r>
            <a:r>
              <a:rPr lang="en-US" altLang="en-US" baseline="-25000" smtClean="0"/>
              <a:t>A</a:t>
            </a:r>
            <a:r>
              <a:rPr lang="en-US" altLang="en-US" smtClean="0"/>
              <a:t>/W</a:t>
            </a:r>
            <a:r>
              <a:rPr lang="en-US" altLang="en-US" baseline="-25000" smtClean="0"/>
              <a:t>A</a:t>
            </a:r>
            <a:r>
              <a:rPr lang="en-US" altLang="en-US" smtClean="0"/>
              <a:t> &lt; R</a:t>
            </a:r>
            <a:r>
              <a:rPr lang="en-US" altLang="en-US" baseline="-25000" smtClean="0"/>
              <a:t>B</a:t>
            </a:r>
            <a:r>
              <a:rPr lang="en-US" altLang="en-US" smtClean="0"/>
              <a:t>/W</a:t>
            </a:r>
            <a:r>
              <a:rPr lang="en-US" altLang="en-US" baseline="-25000" smtClean="0"/>
              <a:t>B</a:t>
            </a:r>
          </a:p>
          <a:p>
            <a:pPr>
              <a:buFontTx/>
              <a:buNone/>
            </a:pPr>
            <a:endParaRPr lang="en-US" altLang="en-US" smtClean="0"/>
          </a:p>
          <a:p>
            <a:pPr>
              <a:buFontTx/>
              <a:buNone/>
            </a:pPr>
            <a:r>
              <a:rPr lang="en-US" altLang="en-US" smtClean="0"/>
              <a:t>   where R</a:t>
            </a:r>
            <a:r>
              <a:rPr lang="en-US" altLang="en-US" baseline="-25000" smtClean="0"/>
              <a:t>n</a:t>
            </a:r>
            <a:r>
              <a:rPr lang="en-US" altLang="en-US" smtClean="0"/>
              <a:t> is rental payment in country n </a:t>
            </a:r>
          </a:p>
          <a:p>
            <a:pPr>
              <a:buFontTx/>
              <a:buNone/>
            </a:pPr>
            <a:r>
              <a:rPr lang="en-US" altLang="en-US" smtClean="0"/>
              <a:t>   (n = A or B) and W</a:t>
            </a:r>
            <a:r>
              <a:rPr lang="en-US" altLang="en-US" baseline="-25000" smtClean="0"/>
              <a:t>n</a:t>
            </a:r>
            <a:r>
              <a:rPr lang="en-US" altLang="en-US" smtClean="0"/>
              <a:t> is the wage rate in</a:t>
            </a:r>
          </a:p>
          <a:p>
            <a:pPr>
              <a:buFontTx/>
              <a:buNone/>
            </a:pPr>
            <a:r>
              <a:rPr lang="en-US" altLang="en-US" smtClean="0"/>
              <a:t>   country n.</a:t>
            </a: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Production Possibility Frontier</a:t>
            </a:r>
          </a:p>
        </p:txBody>
      </p:sp>
      <p:sp>
        <p:nvSpPr>
          <p:cNvPr id="13315" name="Rectangle 3"/>
          <p:cNvSpPr>
            <a:spLocks noGrp="1" noChangeArrowheads="1"/>
          </p:cNvSpPr>
          <p:nvPr>
            <p:ph type="body" idx="4294967295"/>
          </p:nvPr>
        </p:nvSpPr>
        <p:spPr/>
        <p:txBody>
          <a:bodyPr rIns="91440"/>
          <a:lstStyle/>
          <a:p>
            <a:pPr eaLnBrk="1" hangingPunct="1">
              <a:spcBef>
                <a:spcPct val="40000"/>
              </a:spcBef>
            </a:pPr>
            <a:r>
              <a:rPr lang="en-US" altLang="en-US" smtClean="0"/>
              <a:t>Since the two goods differ in factor intensity in both countries, the PPFs of each country will exhibit increasing opportunity cost (i.e., PPF will have a bowed out, nonlinear shape).</a:t>
            </a:r>
          </a:p>
          <a:p>
            <a:pPr eaLnBrk="1" hangingPunct="1">
              <a:spcBef>
                <a:spcPct val="40000"/>
              </a:spcBef>
            </a:pPr>
            <a:r>
              <a:rPr lang="en-US" altLang="en-US" smtClean="0"/>
              <a:t>Because country B is labor-abundant and good T is labor-intensive, B’s PPF will lie primarily along (or biased toward) the T-axis (see Figure 4.1). </a:t>
            </a:r>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title"/>
          </p:nvPr>
        </p:nvSpPr>
        <p:spPr>
          <a:xfrm>
            <a:off x="304800" y="0"/>
            <a:ext cx="7772400" cy="1371600"/>
          </a:xfrm>
        </p:spPr>
        <p:txBody>
          <a:bodyPr anchor="ctr"/>
          <a:lstStyle/>
          <a:p>
            <a:pPr eaLnBrk="1" hangingPunct="1"/>
            <a:r>
              <a:rPr lang="en-US" altLang="en-US" smtClean="0"/>
              <a:t>FIGURE 4.1  </a:t>
            </a:r>
            <a:r>
              <a:rPr lang="en-US" altLang="en-US" b="0" smtClean="0"/>
              <a:t>Country </a:t>
            </a:r>
            <a:r>
              <a:rPr lang="en-US" altLang="en-US" b="0" i="1" smtClean="0"/>
              <a:t>B</a:t>
            </a:r>
            <a:r>
              <a:rPr lang="en-US" altLang="en-US" b="0" smtClean="0"/>
              <a:t>’s Production Possibility Frontier</a:t>
            </a:r>
            <a:endParaRPr lang="en-US" altLang="en-US" smtClean="0"/>
          </a:p>
        </p:txBody>
      </p:sp>
      <p:pic>
        <p:nvPicPr>
          <p:cNvPr id="14339" name="Picture 3" descr="D:\Rapid SVN\Trunk\Projects\Pearson\HUST_PPT\Working_Folder\Images\Chapter_04\FG_04_001.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057400"/>
            <a:ext cx="3200400" cy="358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Assumption 17</a:t>
            </a:r>
          </a:p>
        </p:txBody>
      </p:sp>
      <p:sp>
        <p:nvSpPr>
          <p:cNvPr id="15363" name="Rectangle 3"/>
          <p:cNvSpPr>
            <a:spLocks noGrp="1" noChangeArrowheads="1"/>
          </p:cNvSpPr>
          <p:nvPr>
            <p:ph type="body" idx="4294967295"/>
          </p:nvPr>
        </p:nvSpPr>
        <p:spPr/>
        <p:txBody>
          <a:bodyPr rIns="91440"/>
          <a:lstStyle/>
          <a:p>
            <a:pPr eaLnBrk="1" hangingPunct="1">
              <a:spcBef>
                <a:spcPct val="40000"/>
              </a:spcBef>
            </a:pPr>
            <a:r>
              <a:rPr lang="en-US" altLang="en-US" smtClean="0"/>
              <a:t>Tastes in the two countries are identical. That is, both countries have the same set of community indifference curves (CIC).</a:t>
            </a:r>
          </a:p>
          <a:p>
            <a:pPr eaLnBrk="1" hangingPunct="1">
              <a:spcBef>
                <a:spcPct val="40000"/>
              </a:spcBef>
            </a:pPr>
            <a:r>
              <a:rPr lang="en-US" altLang="en-US" smtClean="0"/>
              <a:t>This assumption guarantees that a country’s comparative advantage is determined primarily by supply, not demand, factors.</a:t>
            </a:r>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Heckscher-Ohlin Theorem</a:t>
            </a:r>
          </a:p>
        </p:txBody>
      </p:sp>
      <p:sp>
        <p:nvSpPr>
          <p:cNvPr id="16387" name="Rectangle 3"/>
          <p:cNvSpPr>
            <a:spLocks noGrp="1" noChangeArrowheads="1"/>
          </p:cNvSpPr>
          <p:nvPr>
            <p:ph type="body" idx="4294967295"/>
          </p:nvPr>
        </p:nvSpPr>
        <p:spPr/>
        <p:txBody>
          <a:bodyPr rIns="91440"/>
          <a:lstStyle/>
          <a:p>
            <a:pPr eaLnBrk="1" hangingPunct="1"/>
            <a:r>
              <a:rPr lang="en-US" altLang="en-US" smtClean="0"/>
              <a:t>A country will have comparative advantage in, and therefore will export, that good whose production is relatively intensive in the factor with which the country is relatively well-endowed.</a:t>
            </a:r>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Graphical Proof of HO Theorem</a:t>
            </a:r>
          </a:p>
        </p:txBody>
      </p:sp>
      <p:sp>
        <p:nvSpPr>
          <p:cNvPr id="17411" name="Rectangle 3"/>
          <p:cNvSpPr>
            <a:spLocks noGrp="1" noChangeArrowheads="1"/>
          </p:cNvSpPr>
          <p:nvPr>
            <p:ph type="body" idx="4294967295"/>
          </p:nvPr>
        </p:nvSpPr>
        <p:spPr/>
        <p:txBody>
          <a:bodyPr rIns="91440"/>
          <a:lstStyle/>
          <a:p>
            <a:pPr eaLnBrk="1" hangingPunct="1">
              <a:spcBef>
                <a:spcPct val="40000"/>
              </a:spcBef>
            </a:pPr>
            <a:r>
              <a:rPr lang="en-US" altLang="en-US" smtClean="0"/>
              <a:t>Given different PPFs for the two countries and identical CICs, find autarky equilibrium points for both countries (see Figure 4.2)</a:t>
            </a:r>
          </a:p>
          <a:p>
            <a:pPr eaLnBrk="1" hangingPunct="1">
              <a:spcBef>
                <a:spcPct val="40000"/>
              </a:spcBef>
            </a:pPr>
            <a:r>
              <a:rPr lang="en-US" altLang="en-US" smtClean="0"/>
              <a:t>At the equilibrium point, the slope of each country’s PPF equals the pre-trade price ratio</a:t>
            </a:r>
          </a:p>
          <a:p>
            <a:pPr eaLnBrk="1" hangingPunct="1">
              <a:spcBef>
                <a:spcPct val="40000"/>
              </a:spcBef>
            </a:pPr>
            <a:r>
              <a:rPr lang="en-US" altLang="en-US" smtClean="0"/>
              <a:t>Since </a:t>
            </a:r>
            <a:r>
              <a:rPr lang="en-US" altLang="en-US" i="1" smtClean="0">
                <a:latin typeface="Times New Roman" panose="02020603050405020304" pitchFamily="18" charset="0"/>
              </a:rPr>
              <a:t>(P</a:t>
            </a:r>
            <a:r>
              <a:rPr lang="en-US" altLang="en-US" i="1" baseline="-25000" smtClean="0">
                <a:latin typeface="Times New Roman" panose="02020603050405020304" pitchFamily="18" charset="0"/>
              </a:rPr>
              <a:t>S </a:t>
            </a:r>
            <a:r>
              <a:rPr lang="en-US" altLang="en-US" i="1" smtClean="0">
                <a:latin typeface="Times New Roman" panose="02020603050405020304" pitchFamily="18" charset="0"/>
              </a:rPr>
              <a:t>/P</a:t>
            </a:r>
            <a:r>
              <a:rPr lang="en-US" altLang="en-US" i="1" baseline="-25000" smtClean="0">
                <a:latin typeface="Times New Roman" panose="02020603050405020304" pitchFamily="18" charset="0"/>
              </a:rPr>
              <a:t>T </a:t>
            </a:r>
            <a:r>
              <a:rPr lang="en-US" altLang="en-US" i="1" smtClean="0">
                <a:latin typeface="Times New Roman" panose="02020603050405020304" pitchFamily="18" charset="0"/>
              </a:rPr>
              <a:t>)</a:t>
            </a:r>
            <a:r>
              <a:rPr lang="en-US" altLang="en-US" i="1" baseline="-25000" smtClean="0">
                <a:latin typeface="Times New Roman" panose="02020603050405020304" pitchFamily="18" charset="0"/>
              </a:rPr>
              <a:t>A</a:t>
            </a:r>
            <a:r>
              <a:rPr lang="en-US" altLang="en-US" i="1" smtClean="0">
                <a:latin typeface="Times New Roman" panose="02020603050405020304" pitchFamily="18" charset="0"/>
              </a:rPr>
              <a:t> &lt; (P</a:t>
            </a:r>
            <a:r>
              <a:rPr lang="en-US" altLang="en-US" i="1" baseline="-25000" smtClean="0">
                <a:latin typeface="Times New Roman" panose="02020603050405020304" pitchFamily="18" charset="0"/>
              </a:rPr>
              <a:t>S </a:t>
            </a:r>
            <a:r>
              <a:rPr lang="en-US" altLang="en-US" i="1" smtClean="0">
                <a:latin typeface="Times New Roman" panose="02020603050405020304" pitchFamily="18" charset="0"/>
              </a:rPr>
              <a:t>/P</a:t>
            </a:r>
            <a:r>
              <a:rPr lang="en-US" altLang="en-US" i="1" baseline="-25000" smtClean="0">
                <a:latin typeface="Times New Roman" panose="02020603050405020304" pitchFamily="18" charset="0"/>
              </a:rPr>
              <a:t>T </a:t>
            </a:r>
            <a:r>
              <a:rPr lang="en-US" altLang="en-US" i="1" smtClean="0">
                <a:latin typeface="Times New Roman" panose="02020603050405020304" pitchFamily="18" charset="0"/>
              </a:rPr>
              <a:t>)</a:t>
            </a:r>
            <a:r>
              <a:rPr lang="en-US" altLang="en-US" i="1" baseline="-25000" smtClean="0">
                <a:latin typeface="Times New Roman" panose="02020603050405020304" pitchFamily="18" charset="0"/>
              </a:rPr>
              <a:t>B</a:t>
            </a:r>
            <a:r>
              <a:rPr lang="en-US" altLang="en-US" baseline="-25000" smtClean="0"/>
              <a:t> </a:t>
            </a:r>
            <a:r>
              <a:rPr lang="en-US" altLang="en-US" smtClean="0"/>
              <a:t>, then A(B) has comparative advantage in, and will export, good S(T)  </a:t>
            </a:r>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title"/>
          </p:nvPr>
        </p:nvSpPr>
        <p:spPr>
          <a:xfrm>
            <a:off x="304800" y="0"/>
            <a:ext cx="7772400" cy="1371600"/>
          </a:xfrm>
        </p:spPr>
        <p:txBody>
          <a:bodyPr anchor="ctr"/>
          <a:lstStyle/>
          <a:p>
            <a:pPr eaLnBrk="1" hangingPunct="1"/>
            <a:r>
              <a:rPr lang="en-US" altLang="en-US" smtClean="0"/>
              <a:t>FIGURE 4.2  </a:t>
            </a:r>
            <a:r>
              <a:rPr lang="en-US" altLang="en-US" b="0" smtClean="0"/>
              <a:t>Proof of the HO Theorem</a:t>
            </a:r>
            <a:endParaRPr lang="en-US" altLang="en-US" smtClean="0"/>
          </a:p>
        </p:txBody>
      </p:sp>
      <p:pic>
        <p:nvPicPr>
          <p:cNvPr id="18435" name="Picture 3" descr="D:\Rapid SVN\Trunk\Projects\Pearson\HUST_PPT\Working_Folder\Images\Chapter_04\FG_04_002.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81200"/>
            <a:ext cx="5999163" cy="368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idx="4294967295"/>
          </p:nvPr>
        </p:nvSpPr>
        <p:spPr>
          <a:xfrm>
            <a:off x="304800" y="0"/>
            <a:ext cx="7772400" cy="1371600"/>
          </a:xfrm>
        </p:spPr>
        <p:txBody>
          <a:bodyPr anchor="ctr"/>
          <a:lstStyle/>
          <a:p>
            <a:pPr eaLnBrk="1" hangingPunct="1"/>
            <a:r>
              <a:rPr lang="en-US" altLang="en-US" smtClean="0"/>
              <a:t>Effect of Rising World Price of Good S on Country A’s Trade</a:t>
            </a:r>
          </a:p>
        </p:txBody>
      </p:sp>
      <p:sp>
        <p:nvSpPr>
          <p:cNvPr id="19459" name="Content Placeholder 5"/>
          <p:cNvSpPr>
            <a:spLocks noGrp="1"/>
          </p:cNvSpPr>
          <p:nvPr>
            <p:ph idx="4294967295"/>
          </p:nvPr>
        </p:nvSpPr>
        <p:spPr/>
        <p:txBody>
          <a:bodyPr rIns="91440"/>
          <a:lstStyle/>
          <a:p>
            <a:pPr eaLnBrk="1" hangingPunct="1">
              <a:lnSpc>
                <a:spcPct val="110000"/>
              </a:lnSpc>
              <a:spcBef>
                <a:spcPct val="25000"/>
              </a:spcBef>
            </a:pPr>
            <a:r>
              <a:rPr lang="en-US" altLang="en-US" sz="2200" smtClean="0"/>
              <a:t>Refer to Figure 4.3 </a:t>
            </a:r>
          </a:p>
          <a:p>
            <a:pPr eaLnBrk="1" hangingPunct="1">
              <a:lnSpc>
                <a:spcPct val="110000"/>
              </a:lnSpc>
              <a:spcBef>
                <a:spcPct val="25000"/>
              </a:spcBef>
            </a:pPr>
            <a:r>
              <a:rPr lang="en-US" altLang="en-US" sz="2200" smtClean="0"/>
              <a:t>Once trade begins, the price of S will rise  (as represented by the three terms of trade or price lines)</a:t>
            </a:r>
          </a:p>
          <a:p>
            <a:pPr eaLnBrk="1" hangingPunct="1">
              <a:lnSpc>
                <a:spcPct val="110000"/>
              </a:lnSpc>
              <a:spcBef>
                <a:spcPct val="25000"/>
              </a:spcBef>
            </a:pPr>
            <a:r>
              <a:rPr lang="en-US" altLang="en-US" sz="2200" smtClean="0"/>
              <a:t>As the price rises from (P</a:t>
            </a:r>
            <a:r>
              <a:rPr lang="en-US" altLang="en-US" sz="2200" baseline="-25000" smtClean="0"/>
              <a:t>S</a:t>
            </a:r>
            <a:r>
              <a:rPr lang="en-US" altLang="en-US" sz="2200" smtClean="0"/>
              <a:t>/P</a:t>
            </a:r>
            <a:r>
              <a:rPr lang="en-US" altLang="en-US" sz="2200" baseline="-25000" smtClean="0"/>
              <a:t>T</a:t>
            </a:r>
            <a:r>
              <a:rPr lang="en-US" altLang="en-US" sz="2200" smtClean="0"/>
              <a:t>)</a:t>
            </a:r>
            <a:r>
              <a:rPr lang="en-US" altLang="en-US" sz="2200" baseline="-25000" smtClean="0"/>
              <a:t>0</a:t>
            </a:r>
            <a:r>
              <a:rPr lang="en-US" altLang="en-US" sz="2200" smtClean="0"/>
              <a:t> to (P</a:t>
            </a:r>
            <a:r>
              <a:rPr lang="en-US" altLang="en-US" sz="2200" baseline="-25000" smtClean="0"/>
              <a:t>S</a:t>
            </a:r>
            <a:r>
              <a:rPr lang="en-US" altLang="en-US" sz="2200" smtClean="0"/>
              <a:t>/P</a:t>
            </a:r>
            <a:r>
              <a:rPr lang="en-US" altLang="en-US" sz="2200" baseline="-25000" smtClean="0"/>
              <a:t>T</a:t>
            </a:r>
            <a:r>
              <a:rPr lang="en-US" altLang="en-US" sz="2200" smtClean="0"/>
              <a:t>)</a:t>
            </a:r>
            <a:r>
              <a:rPr lang="en-US" altLang="en-US" sz="2200" baseline="-25000" smtClean="0"/>
              <a:t>1</a:t>
            </a:r>
            <a:r>
              <a:rPr lang="en-US" altLang="en-US" sz="2200" smtClean="0"/>
              <a:t> , A’s production point moves from X</a:t>
            </a:r>
            <a:r>
              <a:rPr lang="en-US" altLang="en-US" sz="2200" baseline="-25000" smtClean="0"/>
              <a:t>0</a:t>
            </a:r>
            <a:r>
              <a:rPr lang="en-US" altLang="en-US" sz="2200" smtClean="0"/>
              <a:t> to X</a:t>
            </a:r>
            <a:r>
              <a:rPr lang="en-US" altLang="en-US" sz="2200" baseline="-25000" smtClean="0"/>
              <a:t>1</a:t>
            </a:r>
            <a:r>
              <a:rPr lang="en-US" altLang="en-US" sz="2200" smtClean="0"/>
              <a:t>. </a:t>
            </a:r>
          </a:p>
          <a:p>
            <a:pPr eaLnBrk="1" hangingPunct="1">
              <a:lnSpc>
                <a:spcPct val="110000"/>
              </a:lnSpc>
              <a:spcBef>
                <a:spcPct val="25000"/>
              </a:spcBef>
            </a:pPr>
            <a:r>
              <a:rPr lang="en-US" altLang="en-US" sz="2200" smtClean="0"/>
              <a:t>With trade, A’s new consumption point is now C</a:t>
            </a:r>
            <a:r>
              <a:rPr lang="en-US" altLang="en-US" sz="2200" baseline="-25000" smtClean="0"/>
              <a:t>1</a:t>
            </a:r>
            <a:r>
              <a:rPr lang="en-US" altLang="en-US" sz="2200" smtClean="0"/>
              <a:t>.</a:t>
            </a:r>
          </a:p>
          <a:p>
            <a:pPr eaLnBrk="1" hangingPunct="1">
              <a:lnSpc>
                <a:spcPct val="110000"/>
              </a:lnSpc>
              <a:spcBef>
                <a:spcPct val="25000"/>
              </a:spcBef>
            </a:pPr>
            <a:r>
              <a:rPr lang="en-US" altLang="en-US" sz="2200" smtClean="0"/>
              <a:t>A’s trade triangle is V</a:t>
            </a:r>
            <a:r>
              <a:rPr lang="en-US" altLang="en-US" sz="2200" baseline="-25000" smtClean="0"/>
              <a:t>1</a:t>
            </a:r>
            <a:r>
              <a:rPr lang="en-US" altLang="en-US" sz="2200" smtClean="0"/>
              <a:t>C</a:t>
            </a:r>
            <a:r>
              <a:rPr lang="en-US" altLang="en-US" sz="2200" baseline="-25000" smtClean="0"/>
              <a:t>1</a:t>
            </a:r>
            <a:r>
              <a:rPr lang="en-US" altLang="en-US" sz="2200" smtClean="0"/>
              <a:t>X</a:t>
            </a:r>
            <a:r>
              <a:rPr lang="en-US" altLang="en-US" sz="2200" baseline="-25000" smtClean="0"/>
              <a:t>1</a:t>
            </a:r>
            <a:r>
              <a:rPr lang="en-US" altLang="en-US" sz="2200" smtClean="0"/>
              <a:t> where V</a:t>
            </a:r>
            <a:r>
              <a:rPr lang="en-US" altLang="en-US" sz="2200" baseline="-25000" smtClean="0"/>
              <a:t>1</a:t>
            </a:r>
            <a:r>
              <a:rPr lang="en-US" altLang="en-US" sz="2200" smtClean="0"/>
              <a:t>X</a:t>
            </a:r>
            <a:r>
              <a:rPr lang="en-US" altLang="en-US" sz="2200" baseline="-25000" smtClean="0"/>
              <a:t>1</a:t>
            </a:r>
            <a:r>
              <a:rPr lang="en-US" altLang="en-US" sz="2200" smtClean="0"/>
              <a:t> represents A’s exports and V</a:t>
            </a:r>
            <a:r>
              <a:rPr lang="en-US" altLang="en-US" sz="2200" baseline="-25000" smtClean="0"/>
              <a:t>1</a:t>
            </a:r>
            <a:r>
              <a:rPr lang="en-US" altLang="en-US" sz="2200" smtClean="0"/>
              <a:t>C</a:t>
            </a:r>
            <a:r>
              <a:rPr lang="en-US" altLang="en-US" sz="2200" baseline="-25000" smtClean="0"/>
              <a:t>1</a:t>
            </a:r>
            <a:r>
              <a:rPr lang="en-US" altLang="en-US" sz="2200" smtClean="0"/>
              <a:t> is A’s desired imports.</a:t>
            </a:r>
          </a:p>
          <a:p>
            <a:pPr eaLnBrk="1" hangingPunct="1">
              <a:lnSpc>
                <a:spcPct val="110000"/>
              </a:lnSpc>
              <a:spcBef>
                <a:spcPct val="25000"/>
              </a:spcBef>
            </a:pPr>
            <a:r>
              <a:rPr lang="en-US" altLang="en-US" sz="2200" smtClean="0"/>
              <a:t>The terms of trade that will prevail once trade begins are determined by reciprocal demand.</a:t>
            </a:r>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a:xfrm>
            <a:off x="304800" y="0"/>
            <a:ext cx="7772400" cy="1371600"/>
          </a:xfrm>
        </p:spPr>
        <p:txBody>
          <a:bodyPr anchor="ctr"/>
          <a:lstStyle/>
          <a:p>
            <a:pPr eaLnBrk="1" hangingPunct="1"/>
            <a:r>
              <a:rPr lang="en-US" altLang="en-US" sz="2800" smtClean="0"/>
              <a:t>FIGURE 4.3  </a:t>
            </a:r>
            <a:r>
              <a:rPr lang="en-US" altLang="en-US" sz="2800" b="0" smtClean="0"/>
              <a:t>The Effect of Rising World Prices of Good on Country A’s Trade</a:t>
            </a:r>
            <a:endParaRPr lang="en-US" altLang="en-US" smtClean="0"/>
          </a:p>
        </p:txBody>
      </p:sp>
      <p:pic>
        <p:nvPicPr>
          <p:cNvPr id="20483" name="Picture 3" descr="D:\Rapid SVN\Trunk\Projects\Pearson\HUST_PPT\Working_Folder\Images\Chapter_04\FG_04_003.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09800"/>
            <a:ext cx="5121275" cy="387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mtClean="0"/>
              <a:t>Trade Equilibrium in HO Model</a:t>
            </a:r>
          </a:p>
        </p:txBody>
      </p:sp>
      <p:sp>
        <p:nvSpPr>
          <p:cNvPr id="21507" name="Rectangle 3"/>
          <p:cNvSpPr>
            <a:spLocks noGrp="1" noChangeArrowheads="1"/>
          </p:cNvSpPr>
          <p:nvPr>
            <p:ph type="body" idx="4294967295"/>
          </p:nvPr>
        </p:nvSpPr>
        <p:spPr/>
        <p:txBody>
          <a:bodyPr rIns="91440"/>
          <a:lstStyle/>
          <a:p>
            <a:pPr eaLnBrk="1" hangingPunct="1">
              <a:lnSpc>
                <a:spcPct val="90000"/>
              </a:lnSpc>
            </a:pPr>
            <a:r>
              <a:rPr lang="en-US" altLang="en-US" smtClean="0"/>
              <a:t>Refer to Figure 4.4</a:t>
            </a:r>
          </a:p>
          <a:p>
            <a:pPr eaLnBrk="1" hangingPunct="1">
              <a:lnSpc>
                <a:spcPct val="90000"/>
              </a:lnSpc>
            </a:pPr>
            <a:r>
              <a:rPr lang="en-US" altLang="en-US" smtClean="0"/>
              <a:t>Terms of trade are determined by reciprocal demand and lie between the two countries’ pre-trade price ratios</a:t>
            </a:r>
          </a:p>
          <a:p>
            <a:pPr eaLnBrk="1" hangingPunct="1">
              <a:lnSpc>
                <a:spcPct val="90000"/>
              </a:lnSpc>
            </a:pPr>
            <a:r>
              <a:rPr lang="en-US" altLang="en-US" smtClean="0"/>
              <a:t>Equilibrium production with trade exhibits incomplete specialization (due to increasing opportunity cost)</a:t>
            </a:r>
          </a:p>
          <a:p>
            <a:pPr eaLnBrk="1" hangingPunct="1">
              <a:lnSpc>
                <a:spcPct val="90000"/>
              </a:lnSpc>
            </a:pPr>
            <a:r>
              <a:rPr lang="en-US" altLang="en-US" smtClean="0"/>
              <a:t>Equilibrium consumption with trade implies a rise in standard of living</a:t>
            </a:r>
          </a:p>
          <a:p>
            <a:pPr eaLnBrk="1" hangingPunct="1">
              <a:lnSpc>
                <a:spcPct val="90000"/>
              </a:lnSpc>
            </a:pPr>
            <a:r>
              <a:rPr lang="en-US" altLang="en-US" smtClean="0"/>
              <a:t>Trade triangles are congruent</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Topics to be Covered</a:t>
            </a:r>
          </a:p>
        </p:txBody>
      </p:sp>
      <p:sp>
        <p:nvSpPr>
          <p:cNvPr id="5123" name="Rectangle 3"/>
          <p:cNvSpPr>
            <a:spLocks noGrp="1" noChangeArrowheads="1"/>
          </p:cNvSpPr>
          <p:nvPr>
            <p:ph type="body" idx="4294967295"/>
          </p:nvPr>
        </p:nvSpPr>
        <p:spPr/>
        <p:txBody>
          <a:bodyPr rIns="91440"/>
          <a:lstStyle/>
          <a:p>
            <a:pPr eaLnBrk="1" hangingPunct="1">
              <a:spcBef>
                <a:spcPct val="40000"/>
              </a:spcBef>
            </a:pPr>
            <a:r>
              <a:rPr lang="en-US" altLang="en-US" smtClean="0"/>
              <a:t>The Heckscher-Ohlin (HO) Model: Basic Assumptions</a:t>
            </a:r>
          </a:p>
          <a:p>
            <a:pPr eaLnBrk="1" hangingPunct="1">
              <a:spcBef>
                <a:spcPct val="40000"/>
              </a:spcBef>
            </a:pPr>
            <a:r>
              <a:rPr lang="en-US" altLang="en-US" smtClean="0"/>
              <a:t>The HO Theorem</a:t>
            </a:r>
          </a:p>
          <a:p>
            <a:pPr eaLnBrk="1" hangingPunct="1">
              <a:spcBef>
                <a:spcPct val="40000"/>
              </a:spcBef>
            </a:pPr>
            <a:r>
              <a:rPr lang="en-US" altLang="en-US" smtClean="0"/>
              <a:t>Equilibrium in the HO model</a:t>
            </a:r>
          </a:p>
          <a:p>
            <a:pPr eaLnBrk="1" hangingPunct="1">
              <a:spcBef>
                <a:spcPct val="40000"/>
              </a:spcBef>
            </a:pPr>
            <a:r>
              <a:rPr lang="en-US" altLang="en-US" smtClean="0"/>
              <a:t>Some New HO Theorems</a:t>
            </a:r>
          </a:p>
          <a:p>
            <a:pPr eaLnBrk="1" hangingPunct="1">
              <a:spcBef>
                <a:spcPct val="40000"/>
              </a:spcBef>
            </a:pPr>
            <a:r>
              <a:rPr lang="en-US" altLang="en-US" smtClean="0"/>
              <a:t>Some Final Observations</a:t>
            </a:r>
          </a:p>
        </p:txBody>
      </p:sp>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304800" y="0"/>
            <a:ext cx="7772400" cy="1371600"/>
          </a:xfrm>
        </p:spPr>
        <p:txBody>
          <a:bodyPr anchor="ctr"/>
          <a:lstStyle/>
          <a:p>
            <a:pPr eaLnBrk="1" hangingPunct="1"/>
            <a:r>
              <a:rPr lang="en-US" altLang="en-US" smtClean="0"/>
              <a:t>FIGURE 4.4  </a:t>
            </a:r>
            <a:r>
              <a:rPr lang="en-US" altLang="en-US" b="0" smtClean="0"/>
              <a:t>Trade Equilibrium in the HO Model</a:t>
            </a:r>
            <a:endParaRPr lang="en-US" altLang="en-US" smtClean="0"/>
          </a:p>
        </p:txBody>
      </p:sp>
      <p:pic>
        <p:nvPicPr>
          <p:cNvPr id="22531" name="Picture 6" descr="D:\Rapid SVN\Trunk\Projects\Pearson\HUST_PPT\Working_Folder\Images\Chapter_04\FG_04_004a.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2286000"/>
            <a:ext cx="4138613" cy="354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7" descr="D:\Rapid SVN\Trunk\Projects\Pearson\HUST_PPT\Working_Folder\Images\Chapter_04\FG_04_004b.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6625" y="2254250"/>
            <a:ext cx="3806825" cy="357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mtClean="0"/>
              <a:t>Differences between Classical and HO Models</a:t>
            </a:r>
          </a:p>
        </p:txBody>
      </p:sp>
      <p:sp>
        <p:nvSpPr>
          <p:cNvPr id="23555" name="Rectangle 3"/>
          <p:cNvSpPr>
            <a:spLocks noGrp="1" noChangeArrowheads="1"/>
          </p:cNvSpPr>
          <p:nvPr>
            <p:ph type="body" idx="4294967295"/>
          </p:nvPr>
        </p:nvSpPr>
        <p:spPr>
          <a:xfrm>
            <a:off x="457200" y="1676400"/>
            <a:ext cx="8229600" cy="4560888"/>
          </a:xfrm>
        </p:spPr>
        <p:txBody>
          <a:bodyPr rIns="91440"/>
          <a:lstStyle/>
          <a:p>
            <a:pPr eaLnBrk="1" hangingPunct="1"/>
            <a:r>
              <a:rPr lang="en-US" altLang="en-US" sz="2400" smtClean="0"/>
              <a:t>Complete specialization results in classical model, while incomplete specialization occurs in HO model.</a:t>
            </a:r>
          </a:p>
          <a:p>
            <a:pPr eaLnBrk="1" hangingPunct="1"/>
            <a:r>
              <a:rPr lang="en-US" altLang="en-US" sz="2400" smtClean="0"/>
              <a:t>In classical model, only demand conditions affect reciprocal demand. In HO model, reciprocal demand leads to equilibrium price via changes in both demand and supply.</a:t>
            </a:r>
          </a:p>
          <a:p>
            <a:pPr eaLnBrk="1" hangingPunct="1"/>
            <a:r>
              <a:rPr lang="en-US" altLang="en-US" sz="2400" smtClean="0"/>
              <a:t>Autarky price in the classical model is determined only by supply conditions. In HO model, demand and supply determine autarky price.</a:t>
            </a:r>
          </a:p>
        </p:txBody>
      </p:sp>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0"/>
            <a:ext cx="7772400" cy="1371600"/>
          </a:xfrm>
        </p:spPr>
        <p:txBody>
          <a:bodyPr anchor="ctr"/>
          <a:lstStyle/>
          <a:p>
            <a:pPr eaLnBrk="1" hangingPunct="1"/>
            <a:r>
              <a:rPr lang="en-US" altLang="en-US" smtClean="0"/>
              <a:t>Reciprocal Demand in the Classical and HO Models</a:t>
            </a:r>
          </a:p>
        </p:txBody>
      </p:sp>
      <p:sp>
        <p:nvSpPr>
          <p:cNvPr id="24579" name="Rectangle 3"/>
          <p:cNvSpPr>
            <a:spLocks noGrp="1" noChangeArrowheads="1"/>
          </p:cNvSpPr>
          <p:nvPr>
            <p:ph type="body" idx="1"/>
          </p:nvPr>
        </p:nvSpPr>
        <p:spPr/>
        <p:txBody>
          <a:bodyPr/>
          <a:lstStyle/>
          <a:p>
            <a:pPr eaLnBrk="1" hangingPunct="1"/>
            <a:r>
              <a:rPr lang="en-US" altLang="en-US" sz="2400" smtClean="0"/>
              <a:t>Refer to Figure 4.5</a:t>
            </a:r>
          </a:p>
          <a:p>
            <a:pPr eaLnBrk="1" hangingPunct="1"/>
            <a:r>
              <a:rPr lang="en-US" altLang="en-US" sz="2400" smtClean="0"/>
              <a:t>The national supply curves differ in the two models. In the classical model, the national supply curve is horizontal (due to constant cost) up to the point of complete specialization, at which the curve becomes vertical. In the HO model, the curve is initially upward-sloping (due to increasing costs).</a:t>
            </a:r>
          </a:p>
          <a:p>
            <a:pPr eaLnBrk="1" hangingPunct="1"/>
            <a:r>
              <a:rPr lang="en-US" altLang="en-US" sz="2400" smtClean="0"/>
              <a:t>Autarky equilibrium is achieved where the national demand and national supply curves intersect. Since the relative price P</a:t>
            </a:r>
            <a:r>
              <a:rPr lang="en-US" altLang="en-US" sz="2400" baseline="-25000" smtClean="0"/>
              <a:t>S</a:t>
            </a:r>
            <a:r>
              <a:rPr lang="en-US" altLang="en-US" sz="2400" smtClean="0"/>
              <a:t>/P</a:t>
            </a:r>
            <a:r>
              <a:rPr lang="en-US" altLang="en-US" sz="2400" baseline="-25000" smtClean="0"/>
              <a:t>T</a:t>
            </a:r>
            <a:r>
              <a:rPr lang="en-US" altLang="en-US" sz="2400" smtClean="0"/>
              <a:t> is lower in country A, then A has a comparative advantage in good S.</a:t>
            </a:r>
            <a:endParaRPr lang="en-US" altLang="en-US" smtClean="0"/>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304800" y="0"/>
            <a:ext cx="7772400" cy="1371600"/>
          </a:xfrm>
        </p:spPr>
        <p:txBody>
          <a:bodyPr anchor="ctr"/>
          <a:lstStyle/>
          <a:p>
            <a:pPr eaLnBrk="1" hangingPunct="1"/>
            <a:r>
              <a:rPr lang="en-US" altLang="en-US" smtClean="0"/>
              <a:t>FIGURE 4.5  </a:t>
            </a:r>
            <a:r>
              <a:rPr lang="en-US" altLang="en-US" b="0" smtClean="0"/>
              <a:t>Reciprocal Demand in the Classical and HO Models</a:t>
            </a:r>
            <a:endParaRPr lang="en-US" altLang="en-US" smtClean="0"/>
          </a:p>
        </p:txBody>
      </p:sp>
      <p:pic>
        <p:nvPicPr>
          <p:cNvPr id="25603" name="Picture 3" descr="D:\Rapid SVN\Trunk\Projects\Pearson\HUST_PPT\Working_Folder\Images\Chapter_04\FG_04_005.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1600200"/>
            <a:ext cx="41354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0"/>
            <a:ext cx="7772400" cy="1371600"/>
          </a:xfrm>
        </p:spPr>
        <p:txBody>
          <a:bodyPr anchor="ctr"/>
          <a:lstStyle/>
          <a:p>
            <a:pPr eaLnBrk="1" hangingPunct="1"/>
            <a:r>
              <a:rPr lang="en-US" altLang="en-US" smtClean="0"/>
              <a:t>Reciprocal Demand </a:t>
            </a:r>
            <a:br>
              <a:rPr lang="en-US" altLang="en-US" smtClean="0"/>
            </a:br>
            <a:r>
              <a:rPr lang="en-US" altLang="en-US" smtClean="0"/>
              <a:t>(Classical Model)</a:t>
            </a:r>
          </a:p>
        </p:txBody>
      </p:sp>
      <p:sp>
        <p:nvSpPr>
          <p:cNvPr id="26627" name="Rectangle 3"/>
          <p:cNvSpPr>
            <a:spLocks noGrp="1" noChangeArrowheads="1"/>
          </p:cNvSpPr>
          <p:nvPr>
            <p:ph type="body" idx="1"/>
          </p:nvPr>
        </p:nvSpPr>
        <p:spPr/>
        <p:txBody>
          <a:bodyPr/>
          <a:lstStyle/>
          <a:p>
            <a:pPr eaLnBrk="1" hangingPunct="1">
              <a:lnSpc>
                <a:spcPct val="90000"/>
              </a:lnSpc>
            </a:pPr>
            <a:r>
              <a:rPr lang="en-US" altLang="en-US" smtClean="0"/>
              <a:t>See Figures 4.5a and 4.5b.</a:t>
            </a:r>
          </a:p>
          <a:p>
            <a:pPr eaLnBrk="1" hangingPunct="1">
              <a:lnSpc>
                <a:spcPct val="90000"/>
              </a:lnSpc>
            </a:pPr>
            <a:r>
              <a:rPr lang="en-US" altLang="en-US" smtClean="0"/>
              <a:t>When trade begins at a world price p</a:t>
            </a:r>
            <a:r>
              <a:rPr lang="en-US" altLang="en-US" baseline="-25000" smtClean="0"/>
              <a:t>0</a:t>
            </a:r>
            <a:r>
              <a:rPr lang="en-US" altLang="en-US" smtClean="0"/>
              <a:t>, A’s production of S rises to its complete specialization level and A exports what it does not consume. In country B, production of S falls to zero and its imports of S increase.</a:t>
            </a:r>
          </a:p>
          <a:p>
            <a:pPr eaLnBrk="1" hangingPunct="1">
              <a:lnSpc>
                <a:spcPct val="90000"/>
              </a:lnSpc>
            </a:pPr>
            <a:r>
              <a:rPr lang="en-US" altLang="en-US" smtClean="0"/>
              <a:t>Due to excess demand at p</a:t>
            </a:r>
            <a:r>
              <a:rPr lang="en-US" altLang="en-US" baseline="-25000" smtClean="0"/>
              <a:t>0</a:t>
            </a:r>
            <a:r>
              <a:rPr lang="en-US" altLang="en-US" smtClean="0"/>
              <a:t>, the world price will rise and consumption in both countries will fall until the world markets attain equilibrium at new world price p</a:t>
            </a:r>
            <a:r>
              <a:rPr lang="en-US" altLang="en-US" baseline="-25000" smtClean="0"/>
              <a:t>1</a:t>
            </a:r>
            <a:r>
              <a:rPr lang="en-US" altLang="en-US" smtClean="0"/>
              <a:t>.</a:t>
            </a:r>
            <a:endParaRPr lang="en-US" altLang="en-US" baseline="-25000" smtClean="0"/>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0"/>
            <a:ext cx="7772400" cy="1371600"/>
          </a:xfrm>
        </p:spPr>
        <p:txBody>
          <a:bodyPr anchor="ctr"/>
          <a:lstStyle/>
          <a:p>
            <a:pPr eaLnBrk="1" hangingPunct="1"/>
            <a:r>
              <a:rPr lang="en-US" altLang="en-US" smtClean="0"/>
              <a:t>Reciprocal Demand (HO Model)</a:t>
            </a:r>
          </a:p>
        </p:txBody>
      </p:sp>
      <p:sp>
        <p:nvSpPr>
          <p:cNvPr id="27651" name="Rectangle 3"/>
          <p:cNvSpPr>
            <a:spLocks noGrp="1" noChangeArrowheads="1"/>
          </p:cNvSpPr>
          <p:nvPr>
            <p:ph type="body" idx="1"/>
          </p:nvPr>
        </p:nvSpPr>
        <p:spPr/>
        <p:txBody>
          <a:bodyPr/>
          <a:lstStyle/>
          <a:p>
            <a:pPr eaLnBrk="1" hangingPunct="1"/>
            <a:r>
              <a:rPr lang="en-US" altLang="en-US" smtClean="0"/>
              <a:t>See Figures 4.5c and 4.5d</a:t>
            </a:r>
          </a:p>
          <a:p>
            <a:pPr eaLnBrk="1" hangingPunct="1"/>
            <a:r>
              <a:rPr lang="en-US" altLang="en-US" smtClean="0"/>
              <a:t>Similar to the Classical model except in how the excess demand is eliminated. As the world price rises in response to the excess demand, consumption falls in both countries but supply also rises in both countries.</a:t>
            </a:r>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0"/>
            <a:ext cx="7772400" cy="1371600"/>
          </a:xfrm>
        </p:spPr>
        <p:txBody>
          <a:bodyPr anchor="ctr"/>
          <a:lstStyle/>
          <a:p>
            <a:pPr eaLnBrk="1" hangingPunct="1"/>
            <a:r>
              <a:rPr lang="en-US" altLang="en-US" smtClean="0"/>
              <a:t>The Importance of Assuming Identical Tastes in the HO Model</a:t>
            </a:r>
          </a:p>
        </p:txBody>
      </p:sp>
      <p:sp>
        <p:nvSpPr>
          <p:cNvPr id="28675" name="Rectangle 3"/>
          <p:cNvSpPr>
            <a:spLocks noGrp="1" noChangeArrowheads="1"/>
          </p:cNvSpPr>
          <p:nvPr>
            <p:ph type="body" idx="1"/>
          </p:nvPr>
        </p:nvSpPr>
        <p:spPr/>
        <p:txBody>
          <a:bodyPr/>
          <a:lstStyle/>
          <a:p>
            <a:pPr eaLnBrk="1" hangingPunct="1">
              <a:lnSpc>
                <a:spcPct val="85000"/>
              </a:lnSpc>
              <a:spcBef>
                <a:spcPct val="30000"/>
              </a:spcBef>
            </a:pPr>
            <a:r>
              <a:rPr lang="en-US" altLang="en-US" sz="2400" smtClean="0"/>
              <a:t>See Figure 4.6</a:t>
            </a:r>
          </a:p>
          <a:p>
            <a:pPr eaLnBrk="1" hangingPunct="1">
              <a:lnSpc>
                <a:spcPct val="85000"/>
              </a:lnSpc>
              <a:spcBef>
                <a:spcPct val="30000"/>
              </a:spcBef>
            </a:pPr>
            <a:r>
              <a:rPr lang="en-US" altLang="en-US" sz="2400" smtClean="0"/>
              <a:t>Initially, country A has a comparative advantage in good S due to lower autarky relative price and a lower supply curve (indicating natural comparative advantage).</a:t>
            </a:r>
          </a:p>
          <a:p>
            <a:pPr eaLnBrk="1" hangingPunct="1">
              <a:lnSpc>
                <a:spcPct val="85000"/>
              </a:lnSpc>
              <a:spcBef>
                <a:spcPct val="30000"/>
              </a:spcBef>
            </a:pPr>
            <a:r>
              <a:rPr lang="en-US" altLang="en-US" sz="2400" smtClean="0"/>
              <a:t>Suppose that national tastes are different in that A’s citizens strongly prefer good S while B’s citizens do not.</a:t>
            </a:r>
          </a:p>
          <a:p>
            <a:pPr eaLnBrk="1" hangingPunct="1">
              <a:lnSpc>
                <a:spcPct val="85000"/>
              </a:lnSpc>
              <a:spcBef>
                <a:spcPct val="30000"/>
              </a:spcBef>
            </a:pPr>
            <a:r>
              <a:rPr lang="en-US" altLang="en-US" sz="2400" smtClean="0"/>
              <a:t>As a result, A’s demand curve shifts upward while B’s demand shifts to the left.</a:t>
            </a:r>
          </a:p>
          <a:p>
            <a:pPr eaLnBrk="1" hangingPunct="1">
              <a:lnSpc>
                <a:spcPct val="85000"/>
              </a:lnSpc>
              <a:spcBef>
                <a:spcPct val="30000"/>
              </a:spcBef>
            </a:pPr>
            <a:r>
              <a:rPr lang="en-US" altLang="en-US" sz="2400" smtClean="0"/>
              <a:t>Relative prices change such that B now has the comparative advantage in good S.</a:t>
            </a:r>
            <a:endParaRPr lang="en-US" altLang="en-US" smtClean="0"/>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a:xfrm>
            <a:off x="304800" y="0"/>
            <a:ext cx="7772400" cy="1371600"/>
          </a:xfrm>
        </p:spPr>
        <p:txBody>
          <a:bodyPr anchor="ctr"/>
          <a:lstStyle/>
          <a:p>
            <a:pPr eaLnBrk="1" hangingPunct="1"/>
            <a:r>
              <a:rPr lang="en-US" altLang="en-US" smtClean="0"/>
              <a:t>FIGURE 4.6 </a:t>
            </a:r>
            <a:r>
              <a:rPr lang="en-US" altLang="en-US" b="0" smtClean="0"/>
              <a:t>The Importance of Assuming Identical Tastes</a:t>
            </a:r>
            <a:endParaRPr lang="en-US" altLang="en-US" smtClean="0"/>
          </a:p>
        </p:txBody>
      </p:sp>
      <p:pic>
        <p:nvPicPr>
          <p:cNvPr id="29699" name="Picture 3" descr="D:\Rapid SVN\Trunk\Projects\Pearson\HUST_PPT\Working_Folder\Images\Chapter_04\FG_04_006.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057400"/>
            <a:ext cx="6315075"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Some New HO Theorems</a:t>
            </a:r>
          </a:p>
        </p:txBody>
      </p:sp>
      <p:sp>
        <p:nvSpPr>
          <p:cNvPr id="30723" name="Rectangle 3"/>
          <p:cNvSpPr>
            <a:spLocks noGrp="1" noChangeArrowheads="1"/>
          </p:cNvSpPr>
          <p:nvPr>
            <p:ph type="body" idx="4294967295"/>
          </p:nvPr>
        </p:nvSpPr>
        <p:spPr/>
        <p:txBody>
          <a:bodyPr rIns="91440"/>
          <a:lstStyle/>
          <a:p>
            <a:pPr eaLnBrk="1" hangingPunct="1"/>
            <a:r>
              <a:rPr lang="en-US" altLang="en-US" smtClean="0"/>
              <a:t>Rybczynski Theorem</a:t>
            </a:r>
          </a:p>
          <a:p>
            <a:pPr eaLnBrk="1" hangingPunct="1"/>
            <a:r>
              <a:rPr lang="en-US" altLang="en-US" smtClean="0"/>
              <a:t>Factor Price Equalization Theorem</a:t>
            </a:r>
          </a:p>
          <a:p>
            <a:pPr eaLnBrk="1" hangingPunct="1"/>
            <a:r>
              <a:rPr lang="en-US" altLang="en-US" smtClean="0"/>
              <a:t>Stolper-Samuelson Theorem</a:t>
            </a:r>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Rybczynski Theorem</a:t>
            </a:r>
          </a:p>
        </p:txBody>
      </p:sp>
      <p:sp>
        <p:nvSpPr>
          <p:cNvPr id="31747" name="Rectangle 3"/>
          <p:cNvSpPr>
            <a:spLocks noGrp="1" noChangeArrowheads="1"/>
          </p:cNvSpPr>
          <p:nvPr>
            <p:ph type="body" idx="4294967295"/>
          </p:nvPr>
        </p:nvSpPr>
        <p:spPr/>
        <p:txBody>
          <a:bodyPr rIns="91440"/>
          <a:lstStyle/>
          <a:p>
            <a:pPr eaLnBrk="1" hangingPunct="1"/>
            <a:r>
              <a:rPr lang="en-US" altLang="en-US" smtClean="0"/>
              <a:t>At constant world prices, if a country experiences an increase in the supply of one factor, it will produce more of the product intensive in that factor and less of the other.</a:t>
            </a:r>
          </a:p>
          <a:p>
            <a:pPr eaLnBrk="1" hangingPunct="1"/>
            <a:r>
              <a:rPr lang="en-US" altLang="en-US" smtClean="0"/>
              <a:t>See Figure 4.7</a:t>
            </a:r>
          </a:p>
          <a:p>
            <a:pPr eaLnBrk="1" hangingPunct="1"/>
            <a:r>
              <a:rPr lang="en-US" altLang="en-US" smtClean="0"/>
              <a:t>Countries with high savings and investment rates will tend to produce and trade more capital-intensive goods.</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Heckscher-Ohlin (HO) Model</a:t>
            </a:r>
          </a:p>
        </p:txBody>
      </p:sp>
      <p:sp>
        <p:nvSpPr>
          <p:cNvPr id="6147" name="Rectangle 3"/>
          <p:cNvSpPr>
            <a:spLocks noGrp="1" noChangeArrowheads="1"/>
          </p:cNvSpPr>
          <p:nvPr>
            <p:ph type="body" idx="4294967295"/>
          </p:nvPr>
        </p:nvSpPr>
        <p:spPr/>
        <p:txBody>
          <a:bodyPr rIns="91440"/>
          <a:lstStyle/>
          <a:p>
            <a:pPr marL="609600" indent="-609600" eaLnBrk="1" hangingPunct="1"/>
            <a:r>
              <a:rPr lang="en-US" altLang="en-US" smtClean="0"/>
              <a:t>Developed by Eli Heckscher and Bertil Ohlin, Swedish economists.</a:t>
            </a:r>
          </a:p>
          <a:p>
            <a:pPr marL="609600" indent="-609600" eaLnBrk="1" hangingPunct="1">
              <a:spcBef>
                <a:spcPct val="40000"/>
              </a:spcBef>
            </a:pPr>
            <a:r>
              <a:rPr lang="en-US" altLang="en-US" smtClean="0"/>
              <a:t>Model based on two concepts:</a:t>
            </a:r>
          </a:p>
          <a:p>
            <a:pPr marL="990600" lvl="1" indent="-533400" eaLnBrk="1" hangingPunct="1">
              <a:buFontTx/>
              <a:buAutoNum type="arabicPeriod"/>
            </a:pPr>
            <a:r>
              <a:rPr lang="en-US" altLang="en-US" smtClean="0"/>
              <a:t>Factor endowments—the quantities of productive resources possessed by a country</a:t>
            </a:r>
          </a:p>
          <a:p>
            <a:pPr marL="990600" lvl="1" indent="-533400" eaLnBrk="1" hangingPunct="1">
              <a:buFontTx/>
              <a:buAutoNum type="arabicPeriod"/>
            </a:pPr>
            <a:r>
              <a:rPr lang="en-US" altLang="en-US" smtClean="0"/>
              <a:t>Factor intensity—the amount of labor per unit of capital used in production of a product</a:t>
            </a:r>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title"/>
          </p:nvPr>
        </p:nvSpPr>
        <p:spPr>
          <a:xfrm>
            <a:off x="304800" y="0"/>
            <a:ext cx="7772400" cy="1371600"/>
          </a:xfrm>
        </p:spPr>
        <p:txBody>
          <a:bodyPr anchor="ctr"/>
          <a:lstStyle/>
          <a:p>
            <a:pPr eaLnBrk="1" hangingPunct="1"/>
            <a:r>
              <a:rPr lang="en-US" altLang="en-US" smtClean="0"/>
              <a:t>FIGURE 4.7 </a:t>
            </a:r>
            <a:r>
              <a:rPr lang="en-US" altLang="en-US" b="0" smtClean="0"/>
              <a:t>The Effect of an Increase in </a:t>
            </a:r>
            <a:r>
              <a:rPr lang="en-US" altLang="en-US" b="0" i="1" smtClean="0"/>
              <a:t>A</a:t>
            </a:r>
            <a:r>
              <a:rPr lang="en-US" altLang="en-US" b="0" smtClean="0"/>
              <a:t>’s Capital Stock</a:t>
            </a:r>
            <a:endParaRPr lang="en-US" altLang="en-US" smtClean="0"/>
          </a:p>
        </p:txBody>
      </p:sp>
      <p:pic>
        <p:nvPicPr>
          <p:cNvPr id="32771" name="Picture 3" descr="D:\Rapid SVN\Trunk\Projects\Pearson\HUST_PPT\Working_Folder\Images\Chapter_04\FG_04_007.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2133600"/>
            <a:ext cx="516572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mtClean="0"/>
              <a:t>Factor Price Equalization Theorem</a:t>
            </a:r>
          </a:p>
        </p:txBody>
      </p:sp>
      <p:sp>
        <p:nvSpPr>
          <p:cNvPr id="33795" name="Rectangle 3"/>
          <p:cNvSpPr>
            <a:spLocks noGrp="1" noChangeArrowheads="1"/>
          </p:cNvSpPr>
          <p:nvPr>
            <p:ph type="body" idx="4294967295"/>
          </p:nvPr>
        </p:nvSpPr>
        <p:spPr/>
        <p:txBody>
          <a:bodyPr rIns="91440"/>
          <a:lstStyle/>
          <a:p>
            <a:pPr eaLnBrk="1" hangingPunct="1"/>
            <a:r>
              <a:rPr lang="en-US" altLang="en-US" smtClean="0"/>
              <a:t>Given all the assumptions of the HO model, free international trade will lead to the international equalization of individual factor prices.</a:t>
            </a:r>
          </a:p>
          <a:p>
            <a:pPr eaLnBrk="1" hangingPunct="1"/>
            <a:r>
              <a:rPr lang="en-US" altLang="en-US" smtClean="0"/>
              <a:t>Country A is relatively capital-abundant and rent is low. With trade, the increase in demand for capital for producing exports raises rent. The opposite happens in country B.</a:t>
            </a:r>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Stolper-Samuelson Theorem</a:t>
            </a:r>
          </a:p>
        </p:txBody>
      </p:sp>
      <p:sp>
        <p:nvSpPr>
          <p:cNvPr id="34819" name="Rectangle 3"/>
          <p:cNvSpPr>
            <a:spLocks noGrp="1" noChangeArrowheads="1"/>
          </p:cNvSpPr>
          <p:nvPr>
            <p:ph type="body" idx="4294967295"/>
          </p:nvPr>
        </p:nvSpPr>
        <p:spPr/>
        <p:txBody>
          <a:bodyPr rIns="91440"/>
          <a:lstStyle/>
          <a:p>
            <a:pPr eaLnBrk="1" hangingPunct="1"/>
            <a:r>
              <a:rPr lang="en-US" altLang="en-US" smtClean="0"/>
              <a:t>Free international trade benefits the abundant factor and harms the scarce factor.</a:t>
            </a:r>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idx="4294967295"/>
          </p:nvPr>
        </p:nvSpPr>
        <p:spPr>
          <a:xfrm>
            <a:off x="304800" y="0"/>
            <a:ext cx="7772400" cy="1371600"/>
          </a:xfrm>
        </p:spPr>
        <p:txBody>
          <a:bodyPr anchor="ctr"/>
          <a:lstStyle/>
          <a:p>
            <a:pPr eaLnBrk="1" hangingPunct="1"/>
            <a:r>
              <a:rPr lang="en-US" altLang="en-US" smtClean="0"/>
              <a:t>Implications of Stolper-Samuelson Theorem</a:t>
            </a:r>
          </a:p>
        </p:txBody>
      </p:sp>
      <p:sp>
        <p:nvSpPr>
          <p:cNvPr id="35843" name="Rectangle 5"/>
          <p:cNvSpPr>
            <a:spLocks noGrp="1" noChangeArrowheads="1"/>
          </p:cNvSpPr>
          <p:nvPr>
            <p:ph type="body" idx="4294967295"/>
          </p:nvPr>
        </p:nvSpPr>
        <p:spPr>
          <a:xfrm>
            <a:off x="457200" y="1676400"/>
            <a:ext cx="8305800" cy="4637088"/>
          </a:xfrm>
        </p:spPr>
        <p:txBody>
          <a:bodyPr rIns="91440"/>
          <a:lstStyle/>
          <a:p>
            <a:pPr eaLnBrk="1" hangingPunct="1">
              <a:lnSpc>
                <a:spcPct val="90000"/>
              </a:lnSpc>
            </a:pPr>
            <a:r>
              <a:rPr lang="en-US" altLang="en-US" smtClean="0"/>
              <a:t>Some groups in society will oppose international trade.</a:t>
            </a:r>
          </a:p>
          <a:p>
            <a:pPr eaLnBrk="1" hangingPunct="1">
              <a:lnSpc>
                <a:spcPct val="90000"/>
              </a:lnSpc>
            </a:pPr>
            <a:r>
              <a:rPr lang="en-US" altLang="en-US" smtClean="0"/>
              <a:t>Scarce factors will lobby government for trade protection.</a:t>
            </a:r>
          </a:p>
          <a:p>
            <a:pPr eaLnBrk="1" hangingPunct="1">
              <a:lnSpc>
                <a:spcPct val="90000"/>
              </a:lnSpc>
            </a:pPr>
            <a:r>
              <a:rPr lang="en-US" altLang="en-US" smtClean="0"/>
              <a:t>Even though some in society lose, the country overall benefits from international trade relative to autarky.</a:t>
            </a:r>
          </a:p>
          <a:p>
            <a:pPr eaLnBrk="1" hangingPunct="1">
              <a:lnSpc>
                <a:spcPct val="90000"/>
              </a:lnSpc>
            </a:pPr>
            <a:r>
              <a:rPr lang="en-US" altLang="en-US" smtClean="0"/>
              <a:t>A system of taxation and transfers could be developed to compensate the losers while leaving the gainers better off relative to autarky. See Global Insights 4.2.</a:t>
            </a:r>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Assumptions of HO Model</a:t>
            </a:r>
          </a:p>
        </p:txBody>
      </p:sp>
      <p:sp>
        <p:nvSpPr>
          <p:cNvPr id="7171" name="Rectangle 3"/>
          <p:cNvSpPr>
            <a:spLocks noGrp="1" noChangeArrowheads="1"/>
          </p:cNvSpPr>
          <p:nvPr>
            <p:ph type="body" idx="4294967295"/>
          </p:nvPr>
        </p:nvSpPr>
        <p:spPr/>
        <p:txBody>
          <a:bodyPr rIns="91440"/>
          <a:lstStyle/>
          <a:p>
            <a:pPr eaLnBrk="1" hangingPunct="1">
              <a:spcBef>
                <a:spcPct val="40000"/>
              </a:spcBef>
            </a:pPr>
            <a:r>
              <a:rPr lang="en-US" altLang="en-US" smtClean="0"/>
              <a:t>Keep first 10 assumptions (from chapters 2 and 3)</a:t>
            </a:r>
          </a:p>
          <a:p>
            <a:pPr eaLnBrk="1" hangingPunct="1">
              <a:spcBef>
                <a:spcPct val="40000"/>
              </a:spcBef>
            </a:pPr>
            <a:r>
              <a:rPr lang="en-US" altLang="en-US" smtClean="0"/>
              <a:t>Drop assumptions 11 (labor is only resource) and 12 (constant returns to scale)</a:t>
            </a:r>
          </a:p>
          <a:p>
            <a:pPr eaLnBrk="1" hangingPunct="1">
              <a:spcBef>
                <a:spcPct val="40000"/>
              </a:spcBef>
            </a:pPr>
            <a:r>
              <a:rPr lang="en-US" altLang="en-US" smtClean="0"/>
              <a:t>Add five new assumptions</a:t>
            </a:r>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Five New Assumptions</a:t>
            </a:r>
          </a:p>
        </p:txBody>
      </p:sp>
      <p:sp>
        <p:nvSpPr>
          <p:cNvPr id="8195" name="Rectangle 3"/>
          <p:cNvSpPr>
            <a:spLocks noGrp="1" noChangeArrowheads="1"/>
          </p:cNvSpPr>
          <p:nvPr>
            <p:ph type="body" idx="4294967295"/>
          </p:nvPr>
        </p:nvSpPr>
        <p:spPr/>
        <p:txBody>
          <a:bodyPr rIns="91440"/>
          <a:lstStyle/>
          <a:p>
            <a:pPr eaLnBrk="1" hangingPunct="1">
              <a:spcBef>
                <a:spcPct val="40000"/>
              </a:spcBef>
            </a:pPr>
            <a:r>
              <a:rPr lang="en-US" altLang="en-US" smtClean="0"/>
              <a:t>Assumption 13—Two resources, labor (L) and capital (K), and resource payments, wages for labor (W) and rent for capital (R)</a:t>
            </a:r>
          </a:p>
          <a:p>
            <a:pPr eaLnBrk="1" hangingPunct="1">
              <a:spcBef>
                <a:spcPct val="40000"/>
              </a:spcBef>
            </a:pPr>
            <a:r>
              <a:rPr lang="en-US" altLang="en-US" smtClean="0"/>
              <a:t>Assumption 14—Identical technology in both countries; choice of production technique depends on factor prices   </a:t>
            </a:r>
            <a:br>
              <a:rPr lang="en-US" altLang="en-US" smtClean="0"/>
            </a:br>
            <a:r>
              <a:rPr lang="en-US" altLang="en-US" smtClean="0"/>
              <a:t>(Note: this assumption rules out the classical basis for international trade)</a:t>
            </a:r>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7772400" cy="1371600"/>
          </a:xfrm>
        </p:spPr>
        <p:txBody>
          <a:bodyPr anchor="ctr"/>
          <a:lstStyle/>
          <a:p>
            <a:r>
              <a:rPr lang="en-US" altLang="en-US" sz="3600" smtClean="0"/>
              <a:t>Assumption 15</a:t>
            </a:r>
          </a:p>
        </p:txBody>
      </p:sp>
      <p:sp>
        <p:nvSpPr>
          <p:cNvPr id="9219" name="Content Placeholder 2"/>
          <p:cNvSpPr>
            <a:spLocks noGrp="1"/>
          </p:cNvSpPr>
          <p:nvPr>
            <p:ph idx="1"/>
          </p:nvPr>
        </p:nvSpPr>
        <p:spPr/>
        <p:txBody>
          <a:bodyPr/>
          <a:lstStyle/>
          <a:p>
            <a:r>
              <a:rPr lang="en-US" altLang="en-US" smtClean="0"/>
              <a:t>Assumption 15—Production of good T is more labor-intensive than that of good S. Production of both goods in both countries is subject to constant returns to scale.</a:t>
            </a:r>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Assumption 15 (cont.)</a:t>
            </a:r>
          </a:p>
        </p:txBody>
      </p:sp>
      <p:sp>
        <p:nvSpPr>
          <p:cNvPr id="1028" name="Rectangle 3"/>
          <p:cNvSpPr>
            <a:spLocks noGrp="1" noChangeArrowheads="1"/>
          </p:cNvSpPr>
          <p:nvPr>
            <p:ph type="body" idx="4294967295"/>
          </p:nvPr>
        </p:nvSpPr>
        <p:spPr>
          <a:xfrm>
            <a:off x="412750" y="1611313"/>
            <a:ext cx="7893050" cy="4256087"/>
          </a:xfrm>
        </p:spPr>
        <p:txBody>
          <a:bodyPr rIns="91440"/>
          <a:lstStyle/>
          <a:p>
            <a:pPr eaLnBrk="1" hangingPunct="1"/>
            <a:r>
              <a:rPr lang="en-US" altLang="en-US" sz="2400" smtClean="0"/>
              <a:t>Labor (capital)-intensive—a good is labor (capital)-intensive relative to another if its production requires more (less) labor per machine than the other good requires in its production.</a:t>
            </a:r>
          </a:p>
          <a:p>
            <a:pPr eaLnBrk="1" hangingPunct="1"/>
            <a:r>
              <a:rPr lang="en-US" altLang="en-US" sz="2400" smtClean="0"/>
              <a:t>Mathematically, assumption 15 requires:</a:t>
            </a:r>
          </a:p>
          <a:p>
            <a:pPr eaLnBrk="1" hangingPunct="1">
              <a:buFontTx/>
              <a:buNone/>
            </a:pPr>
            <a:endParaRPr lang="en-US" altLang="en-US" sz="2400" smtClean="0"/>
          </a:p>
          <a:p>
            <a:pPr eaLnBrk="1" hangingPunct="1">
              <a:buFontTx/>
              <a:buNone/>
            </a:pPr>
            <a:r>
              <a:rPr lang="en-US" altLang="en-US" sz="2400" smtClean="0"/>
              <a:t>    where L</a:t>
            </a:r>
            <a:r>
              <a:rPr lang="en-US" altLang="en-US" sz="2400" baseline="-25000" smtClean="0"/>
              <a:t>j</a:t>
            </a:r>
            <a:r>
              <a:rPr lang="en-US" altLang="en-US" sz="2400" smtClean="0"/>
              <a:t> is labor employed in jth industry</a:t>
            </a:r>
          </a:p>
          <a:p>
            <a:pPr eaLnBrk="1" hangingPunct="1">
              <a:buFontTx/>
              <a:buNone/>
            </a:pPr>
            <a:r>
              <a:rPr lang="en-US" altLang="en-US" sz="2400" smtClean="0"/>
              <a:t>    (j=S or T) and K</a:t>
            </a:r>
            <a:r>
              <a:rPr lang="en-US" altLang="en-US" sz="2400" baseline="-25000" smtClean="0"/>
              <a:t>j</a:t>
            </a:r>
            <a:r>
              <a:rPr lang="en-US" altLang="en-US" sz="2400" smtClean="0"/>
              <a:t> is capital employed in jth </a:t>
            </a:r>
          </a:p>
          <a:p>
            <a:pPr eaLnBrk="1" hangingPunct="1">
              <a:buFontTx/>
              <a:buNone/>
            </a:pPr>
            <a:r>
              <a:rPr lang="en-US" altLang="en-US" sz="2400" smtClean="0"/>
              <a:t>    industry. See Global Insights 4.1 for examples.</a:t>
            </a:r>
          </a:p>
        </p:txBody>
      </p:sp>
      <p:graphicFrame>
        <p:nvGraphicFramePr>
          <p:cNvPr id="1026" name="Object 1"/>
          <p:cNvGraphicFramePr>
            <a:graphicFrameLocks noChangeAspect="1"/>
          </p:cNvGraphicFramePr>
          <p:nvPr/>
        </p:nvGraphicFramePr>
        <p:xfrm>
          <a:off x="1828800" y="3962400"/>
          <a:ext cx="2971800" cy="528638"/>
        </p:xfrm>
        <a:graphic>
          <a:graphicData uri="http://schemas.openxmlformats.org/presentationml/2006/ole">
            <mc:AlternateContent xmlns:mc="http://schemas.openxmlformats.org/markup-compatibility/2006">
              <mc:Choice xmlns:v="urn:schemas-microsoft-com:vml" Requires="v">
                <p:oleObj spid="_x0000_s1029" name="Equation" r:id="rId4" imgW="1143000" imgH="203200" progId="Equation.DSMT4">
                  <p:embed/>
                </p:oleObj>
              </mc:Choice>
              <mc:Fallback>
                <p:oleObj name="Equation" r:id="rId4" imgW="1143000" imgH="203200"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962400"/>
                        <a:ext cx="2971800" cy="52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04800" y="0"/>
            <a:ext cx="7772400" cy="1371600"/>
          </a:xfrm>
        </p:spPr>
        <p:txBody>
          <a:bodyPr anchor="ctr"/>
          <a:lstStyle/>
          <a:p>
            <a:pPr eaLnBrk="1" hangingPunct="1"/>
            <a:r>
              <a:rPr lang="en-US" altLang="en-US" sz="3600" smtClean="0"/>
              <a:t>Assumption 16</a:t>
            </a:r>
          </a:p>
        </p:txBody>
      </p:sp>
      <p:sp>
        <p:nvSpPr>
          <p:cNvPr id="10243" name="Rectangle 3"/>
          <p:cNvSpPr>
            <a:spLocks noGrp="1" noChangeArrowheads="1"/>
          </p:cNvSpPr>
          <p:nvPr>
            <p:ph type="body" idx="4294967295"/>
          </p:nvPr>
        </p:nvSpPr>
        <p:spPr/>
        <p:txBody>
          <a:bodyPr rIns="91440"/>
          <a:lstStyle/>
          <a:p>
            <a:pPr eaLnBrk="1" hangingPunct="1"/>
            <a:r>
              <a:rPr lang="en-US" altLang="en-US" smtClean="0"/>
              <a:t>Assumption 16—Country A is relatively capital-abundant while B is relatively labor-abundant.</a:t>
            </a:r>
          </a:p>
          <a:p>
            <a:pPr eaLnBrk="1" hangingPunct="1">
              <a:spcBef>
                <a:spcPct val="40000"/>
              </a:spcBef>
            </a:pPr>
            <a:r>
              <a:rPr lang="en-US" altLang="en-US" smtClean="0"/>
              <a:t>Two definitions of resource abundance:</a:t>
            </a:r>
          </a:p>
          <a:p>
            <a:pPr lvl="1" eaLnBrk="1" hangingPunct="1"/>
            <a:r>
              <a:rPr lang="en-US" altLang="en-US" smtClean="0"/>
              <a:t>Quantity definition</a:t>
            </a:r>
          </a:p>
          <a:p>
            <a:pPr lvl="1" eaLnBrk="1" hangingPunct="1"/>
            <a:r>
              <a:rPr lang="en-US" altLang="en-US" smtClean="0"/>
              <a:t>Price definition</a:t>
            </a:r>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04800" y="0"/>
            <a:ext cx="7772400" cy="1371600"/>
          </a:xfrm>
        </p:spPr>
        <p:txBody>
          <a:bodyPr anchor="ctr"/>
          <a:lstStyle/>
          <a:p>
            <a:r>
              <a:rPr lang="en-US" altLang="en-US" smtClean="0"/>
              <a:t>Capital Abundance:         </a:t>
            </a:r>
            <a:br>
              <a:rPr lang="en-US" altLang="en-US" smtClean="0"/>
            </a:br>
            <a:r>
              <a:rPr lang="en-US" altLang="en-US" smtClean="0"/>
              <a:t>Quantity Definition</a:t>
            </a:r>
          </a:p>
        </p:txBody>
      </p:sp>
      <p:sp>
        <p:nvSpPr>
          <p:cNvPr id="11267" name="Content Placeholder 2"/>
          <p:cNvSpPr>
            <a:spLocks noGrp="1"/>
          </p:cNvSpPr>
          <p:nvPr>
            <p:ph idx="1"/>
          </p:nvPr>
        </p:nvSpPr>
        <p:spPr/>
        <p:txBody>
          <a:bodyPr/>
          <a:lstStyle/>
          <a:p>
            <a:r>
              <a:rPr lang="en-US" altLang="en-US" smtClean="0"/>
              <a:t>Country A is relatively capital-abundant if:</a:t>
            </a:r>
          </a:p>
          <a:p>
            <a:pPr>
              <a:buFontTx/>
              <a:buNone/>
            </a:pPr>
            <a:r>
              <a:rPr lang="en-US" altLang="en-US" smtClean="0"/>
              <a:t>               K</a:t>
            </a:r>
            <a:r>
              <a:rPr lang="en-US" altLang="en-US" baseline="-25000" smtClean="0"/>
              <a:t>A</a:t>
            </a:r>
            <a:r>
              <a:rPr lang="en-US" altLang="en-US" smtClean="0"/>
              <a:t>/L</a:t>
            </a:r>
            <a:r>
              <a:rPr lang="en-US" altLang="en-US" baseline="-25000" smtClean="0"/>
              <a:t>A</a:t>
            </a:r>
            <a:r>
              <a:rPr lang="en-US" altLang="en-US" smtClean="0"/>
              <a:t>  &gt; K</a:t>
            </a:r>
            <a:r>
              <a:rPr lang="en-US" altLang="en-US" baseline="-25000" smtClean="0"/>
              <a:t>B</a:t>
            </a:r>
            <a:r>
              <a:rPr lang="en-US" altLang="en-US" smtClean="0"/>
              <a:t>/L</a:t>
            </a:r>
            <a:r>
              <a:rPr lang="en-US" altLang="en-US" baseline="-25000" smtClean="0"/>
              <a:t>B</a:t>
            </a:r>
            <a:r>
              <a:rPr lang="en-US" altLang="en-US" smtClean="0"/>
              <a:t>  </a:t>
            </a:r>
          </a:p>
          <a:p>
            <a:endParaRPr lang="en-US" altLang="en-US" smtClean="0"/>
          </a:p>
          <a:p>
            <a:pPr eaLnBrk="1" hangingPunct="1">
              <a:buFontTx/>
              <a:buNone/>
            </a:pPr>
            <a:r>
              <a:rPr lang="en-US" altLang="en-US" smtClean="0"/>
              <a:t>   where K</a:t>
            </a:r>
            <a:r>
              <a:rPr lang="en-US" altLang="en-US" baseline="-25000" smtClean="0"/>
              <a:t>n</a:t>
            </a:r>
            <a:r>
              <a:rPr lang="en-US" altLang="en-US" smtClean="0"/>
              <a:t> is capital endowment in </a:t>
            </a:r>
          </a:p>
          <a:p>
            <a:pPr eaLnBrk="1" hangingPunct="1">
              <a:buFontTx/>
              <a:buNone/>
            </a:pPr>
            <a:r>
              <a:rPr lang="en-US" altLang="en-US" smtClean="0"/>
              <a:t>   country n (n=A or B) and L</a:t>
            </a:r>
            <a:r>
              <a:rPr lang="en-US" altLang="en-US" baseline="-25000" smtClean="0"/>
              <a:t>n</a:t>
            </a:r>
            <a:r>
              <a:rPr lang="en-US" altLang="en-US" smtClean="0"/>
              <a:t> is labor </a:t>
            </a:r>
          </a:p>
          <a:p>
            <a:pPr eaLnBrk="1" hangingPunct="1">
              <a:buFontTx/>
              <a:buNone/>
            </a:pPr>
            <a:r>
              <a:rPr lang="en-US" altLang="en-US" smtClean="0"/>
              <a:t>   endowment in country n. </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Hustead_template_final">
  <a:themeElements>
    <a:clrScheme name="Hustea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ustead_template_fina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ustead_template_fi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ustead_template_fi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ustead_template_fi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ustead_template_fi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ustead_template_fi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ustead_template_fi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ustead_template_fina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ustead_template_fi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ustead_template_fi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ustead_template_fi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ustead_template_fi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ustead_template_fi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HD:Users:stephanielindsey:Documents:AW_Husted_PPT:PPT_Template:Hustead_template_final.pot</Template>
  <TotalTime>645</TotalTime>
  <Words>1459</Words>
  <Application>Microsoft Office PowerPoint</Application>
  <PresentationFormat>On-screen Show (4:3)</PresentationFormat>
  <Paragraphs>140</Paragraphs>
  <Slides>33</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MS PGothic</vt:lpstr>
      <vt:lpstr>Verdana</vt:lpstr>
      <vt:lpstr>Tahoma</vt:lpstr>
      <vt:lpstr>Times New Roman</vt:lpstr>
      <vt:lpstr>Hustead_template_final</vt:lpstr>
      <vt:lpstr>MathType 6.0 Equation</vt:lpstr>
      <vt:lpstr>Chapter 4</vt:lpstr>
      <vt:lpstr>Topics to be Covered</vt:lpstr>
      <vt:lpstr>Heckscher-Ohlin (HO) Model</vt:lpstr>
      <vt:lpstr>Assumptions of HO Model</vt:lpstr>
      <vt:lpstr>Five New Assumptions</vt:lpstr>
      <vt:lpstr>Assumption 15</vt:lpstr>
      <vt:lpstr>Assumption 15 (cont.)</vt:lpstr>
      <vt:lpstr>Assumption 16</vt:lpstr>
      <vt:lpstr>Capital Abundance:          Quantity Definition</vt:lpstr>
      <vt:lpstr>Capital Abundance: Price Definition</vt:lpstr>
      <vt:lpstr>Production Possibility Frontier</vt:lpstr>
      <vt:lpstr>FIGURE 4.1  Country B’s Production Possibility Frontier</vt:lpstr>
      <vt:lpstr>Assumption 17</vt:lpstr>
      <vt:lpstr>Heckscher-Ohlin Theorem</vt:lpstr>
      <vt:lpstr>Graphical Proof of HO Theorem</vt:lpstr>
      <vt:lpstr>FIGURE 4.2  Proof of the HO Theorem</vt:lpstr>
      <vt:lpstr>Effect of Rising World Price of Good S on Country A’s Trade</vt:lpstr>
      <vt:lpstr>FIGURE 4.3  The Effect of Rising World Prices of Good on Country A’s Trade</vt:lpstr>
      <vt:lpstr>Trade Equilibrium in HO Model</vt:lpstr>
      <vt:lpstr>FIGURE 4.4  Trade Equilibrium in the HO Model</vt:lpstr>
      <vt:lpstr>Differences between Classical and HO Models</vt:lpstr>
      <vt:lpstr>Reciprocal Demand in the Classical and HO Models</vt:lpstr>
      <vt:lpstr>FIGURE 4.5  Reciprocal Demand in the Classical and HO Models</vt:lpstr>
      <vt:lpstr>Reciprocal Demand  (Classical Model)</vt:lpstr>
      <vt:lpstr>Reciprocal Demand (HO Model)</vt:lpstr>
      <vt:lpstr>The Importance of Assuming Identical Tastes in the HO Model</vt:lpstr>
      <vt:lpstr>FIGURE 4.6 The Importance of Assuming Identical Tastes</vt:lpstr>
      <vt:lpstr>Some New HO Theorems</vt:lpstr>
      <vt:lpstr>Rybczynski Theorem</vt:lpstr>
      <vt:lpstr>FIGURE 4.7 The Effect of an Increase in A’s Capital Stock</vt:lpstr>
      <vt:lpstr>Factor Price Equalization Theorem</vt:lpstr>
      <vt:lpstr>Stolper-Samuelson Theorem</vt:lpstr>
      <vt:lpstr>Implications of Stolper-Samuelson Theorem</vt:lpstr>
    </vt:vector>
  </TitlesOfParts>
  <Company>©2010 Pearson Addison-Wesley. All rights reserved.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subject>The Heckscher-Ohlin Model</dc:subject>
  <dc:creator>Hustead / Melvin</dc:creator>
  <cp:lastModifiedBy>Andrew Parkes</cp:lastModifiedBy>
  <cp:revision>50</cp:revision>
  <dcterms:created xsi:type="dcterms:W3CDTF">2006-04-27T23:23:20Z</dcterms:created>
  <dcterms:modified xsi:type="dcterms:W3CDTF">2018-08-27T02:13:17Z</dcterms:modified>
</cp:coreProperties>
</file>