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62"/>
  </p:notesMasterIdLst>
  <p:sldIdLst>
    <p:sldId id="330" r:id="rId2"/>
    <p:sldId id="257" r:id="rId3"/>
    <p:sldId id="258" r:id="rId4"/>
    <p:sldId id="259" r:id="rId5"/>
    <p:sldId id="260" r:id="rId6"/>
    <p:sldId id="261" r:id="rId7"/>
    <p:sldId id="262" r:id="rId8"/>
    <p:sldId id="263" r:id="rId9"/>
    <p:sldId id="264" r:id="rId10"/>
    <p:sldId id="265" r:id="rId11"/>
    <p:sldId id="266" r:id="rId12"/>
    <p:sldId id="267" r:id="rId13"/>
    <p:sldId id="268" r:id="rId14"/>
    <p:sldId id="332" r:id="rId15"/>
    <p:sldId id="346" r:id="rId16"/>
    <p:sldId id="347" r:id="rId17"/>
    <p:sldId id="348" r:id="rId18"/>
    <p:sldId id="349" r:id="rId19"/>
    <p:sldId id="350" r:id="rId20"/>
    <p:sldId id="269" r:id="rId21"/>
    <p:sldId id="270" r:id="rId22"/>
    <p:sldId id="271" r:id="rId23"/>
    <p:sldId id="272" r:id="rId24"/>
    <p:sldId id="351" r:id="rId25"/>
    <p:sldId id="273" r:id="rId26"/>
    <p:sldId id="277" r:id="rId27"/>
    <p:sldId id="278" r:id="rId28"/>
    <p:sldId id="279" r:id="rId29"/>
    <p:sldId id="285" r:id="rId30"/>
    <p:sldId id="286" r:id="rId31"/>
    <p:sldId id="291" r:id="rId32"/>
    <p:sldId id="287" r:id="rId33"/>
    <p:sldId id="288" r:id="rId34"/>
    <p:sldId id="289" r:id="rId35"/>
    <p:sldId id="292" r:id="rId36"/>
    <p:sldId id="280" r:id="rId37"/>
    <p:sldId id="293" r:id="rId38"/>
    <p:sldId id="281" r:id="rId39"/>
    <p:sldId id="282" r:id="rId40"/>
    <p:sldId id="283" r:id="rId41"/>
    <p:sldId id="274" r:id="rId42"/>
    <p:sldId id="316" r:id="rId43"/>
    <p:sldId id="317" r:id="rId44"/>
    <p:sldId id="318" r:id="rId45"/>
    <p:sldId id="319" r:id="rId46"/>
    <p:sldId id="275" r:id="rId47"/>
    <p:sldId id="315" r:id="rId48"/>
    <p:sldId id="297" r:id="rId49"/>
    <p:sldId id="320" r:id="rId50"/>
    <p:sldId id="276" r:id="rId51"/>
    <p:sldId id="321" r:id="rId52"/>
    <p:sldId id="299" r:id="rId53"/>
    <p:sldId id="334" r:id="rId54"/>
    <p:sldId id="300" r:id="rId55"/>
    <p:sldId id="324" r:id="rId56"/>
    <p:sldId id="325" r:id="rId57"/>
    <p:sldId id="301" r:id="rId58"/>
    <p:sldId id="335" r:id="rId59"/>
    <p:sldId id="341" r:id="rId60"/>
    <p:sldId id="342"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536" y="114"/>
      </p:cViewPr>
      <p:guideLst>
        <p:guide orient="horz" pos="2160"/>
        <p:guide pos="3106"/>
      </p:guideLst>
    </p:cSldViewPr>
  </p:slideViewPr>
  <p:outlineViewPr>
    <p:cViewPr>
      <p:scale>
        <a:sx n="33" d="100"/>
        <a:sy n="33" d="100"/>
      </p:scale>
      <p:origin x="0" y="1795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747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747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E30641-833F-4289-9EB2-E488B3E0F6CC}" type="slidenum">
              <a:rPr lang="en-US" altLang="en-US"/>
              <a:pPr/>
              <a:t>‹#›</a:t>
            </a:fld>
            <a:endParaRPr lang="en-US" altLang="en-US"/>
          </a:p>
        </p:txBody>
      </p:sp>
    </p:spTree>
    <p:extLst>
      <p:ext uri="{BB962C8B-B14F-4D97-AF65-F5344CB8AC3E}">
        <p14:creationId xmlns:p14="http://schemas.microsoft.com/office/powerpoint/2010/main" val="3428173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754267B-3624-41C4-BE90-5EE00D945DBA}" type="slidenum">
              <a:rPr lang="en-US" altLang="en-US"/>
              <a:pPr eaLnBrk="1" hangingPunct="1"/>
              <a:t>2</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2733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A0373C7-9C38-4194-B50E-6E2E57E9DA85}" type="slidenum">
              <a:rPr lang="en-US" altLang="en-US"/>
              <a:pPr eaLnBrk="1" hangingPunct="1"/>
              <a:t>11</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8164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4BAABD6-48BD-4A7B-87D9-B0DA6A62558D}" type="slidenum">
              <a:rPr lang="en-US" altLang="en-US"/>
              <a:pPr eaLnBrk="1" hangingPunct="1"/>
              <a:t>12</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6094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150883D-2D17-40CD-BA58-421EE125519C}" type="slidenum">
              <a:rPr lang="en-US" altLang="en-US"/>
              <a:pPr eaLnBrk="1" hangingPunct="1"/>
              <a:t>13</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76756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94D58BD-4A08-4E77-9356-75AAE4D9F1C9}" type="slidenum">
              <a:rPr lang="en-US" altLang="en-US"/>
              <a:pPr eaLnBrk="1" hangingPunct="1"/>
              <a:t>20</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98540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6275B7B-4CD6-49AC-8845-AEA5BE38F197}" type="slidenum">
              <a:rPr lang="en-US" altLang="en-US"/>
              <a:pPr eaLnBrk="1" hangingPunct="1"/>
              <a:t>21</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2568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0DE227C-A6DB-4D3B-A62C-59467E8FC2C3}" type="slidenum">
              <a:rPr lang="en-US" altLang="en-US"/>
              <a:pPr eaLnBrk="1" hangingPunct="1"/>
              <a:t>22</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0712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80B61B4-0F19-4863-9894-28F34D938C2C}" type="slidenum">
              <a:rPr lang="en-US" altLang="en-US"/>
              <a:pPr eaLnBrk="1" hangingPunct="1"/>
              <a:t>23</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77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80B61B4-0F19-4863-9894-28F34D938C2C}" type="slidenum">
              <a:rPr lang="en-US" altLang="en-US"/>
              <a:pPr eaLnBrk="1" hangingPunct="1"/>
              <a:t>24</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9511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376968C-6CDD-4480-8DA0-4E13DD27A420}" type="slidenum">
              <a:rPr lang="en-US" altLang="en-US"/>
              <a:pPr eaLnBrk="1" hangingPunct="1"/>
              <a:t>25</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73088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537FDDF-FAF2-4AB6-8844-264ED07747BD}" type="slidenum">
              <a:rPr lang="en-US" altLang="en-US"/>
              <a:pPr eaLnBrk="1" hangingPunct="1"/>
              <a:t>26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2667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F820655-1D2F-45BB-A144-BD697991E72D}" type="slidenum">
              <a:rPr lang="en-US" altLang="en-US"/>
              <a:pPr eaLnBrk="1" hangingPunct="1"/>
              <a:t>3</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6111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6C8E716-43B2-4824-96EC-0F0BC7DE5B62}" type="slidenum">
              <a:rPr lang="en-US" altLang="en-US"/>
              <a:pPr eaLnBrk="1" hangingPunct="1"/>
              <a:t>27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44061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56C2C42-F29B-4E19-972C-4FAAB76EB263}" type="slidenum">
              <a:rPr lang="en-US" altLang="en-US"/>
              <a:pPr eaLnBrk="1" hangingPunct="1"/>
              <a:t>28</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88880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E02D1AE-79C8-4B27-9953-5A01D1E76FE7}" type="slidenum">
              <a:rPr lang="en-US" altLang="en-US"/>
              <a:pPr eaLnBrk="1" hangingPunct="1"/>
              <a:t>29</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46669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D87797D-7DB3-4183-86D0-BB7DB6965A4B}" type="slidenum">
              <a:rPr lang="en-US" altLang="en-US"/>
              <a:pPr eaLnBrk="1" hangingPunct="1"/>
              <a:t>30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91386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27DC76C6-8B83-48D4-A992-87724D2FE089}" type="slidenum">
              <a:rPr lang="en-US" altLang="en-US"/>
              <a:pPr eaLnBrk="1" hangingPunct="1"/>
              <a:t>31</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2586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4388CA3-8869-4CAC-9836-20F2591974FF}" type="slidenum">
              <a:rPr lang="en-US" altLang="en-US"/>
              <a:pPr eaLnBrk="1" hangingPunct="1"/>
              <a:t>32</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87981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4D8B178-9046-4F20-8B19-216AFC49CC25}" type="slidenum">
              <a:rPr lang="en-US" altLang="en-US"/>
              <a:pPr eaLnBrk="1" hangingPunct="1"/>
              <a:t>33</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26385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F2A28EB-F489-4031-88B4-CDDA7E8C4303}" type="slidenum">
              <a:rPr lang="en-US" altLang="en-US"/>
              <a:pPr eaLnBrk="1" hangingPunct="1"/>
              <a:t>34</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95335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1AA1FC1E-9687-45EA-A61E-DF9FB50273F8}" type="slidenum">
              <a:rPr lang="en-US" altLang="en-US"/>
              <a:pPr eaLnBrk="1" hangingPunct="1"/>
              <a:t>35</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73767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4584D6B-44A4-48B8-9319-036053BD2009}" type="slidenum">
              <a:rPr lang="en-US" altLang="en-US"/>
              <a:pPr eaLnBrk="1" hangingPunct="1"/>
              <a:t>36</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5604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6A80C5B-59ED-466A-80FA-F9EB10A07E4C}" type="slidenum">
              <a:rPr lang="en-US" altLang="en-US"/>
              <a:pPr eaLnBrk="1" hangingPunct="1"/>
              <a:t>4</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00063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B1CB27B-DAF5-49B5-87B1-BDA5D705284B}" type="slidenum">
              <a:rPr lang="en-US" altLang="en-US"/>
              <a:pPr eaLnBrk="1" hangingPunct="1"/>
              <a:t>37</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33484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743330B-3BEE-46AF-898A-156375A3B0DD}" type="slidenum">
              <a:rPr lang="en-US" altLang="en-US"/>
              <a:pPr eaLnBrk="1" hangingPunct="1"/>
              <a:t>38</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0928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0E2574B2-52AA-44D8-9EA3-2DE7C5BE0F0F}" type="slidenum">
              <a:rPr lang="en-US" altLang="en-US"/>
              <a:pPr eaLnBrk="1" hangingPunct="1"/>
              <a:t>39</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2018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0334267-19C4-4A3D-8056-FC751D25F9AF}" type="slidenum">
              <a:rPr lang="en-US" altLang="en-US"/>
              <a:pPr eaLnBrk="1" hangingPunct="1"/>
              <a:t>40</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74263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047DB73-14A4-461C-92BC-6284E1AD17F4}" type="slidenum">
              <a:rPr lang="en-US" altLang="en-US"/>
              <a:pPr eaLnBrk="1" hangingPunct="1"/>
              <a:t>41</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86816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2EC18E8-5EBB-411C-A4A0-908B3F736361}" type="slidenum">
              <a:rPr lang="en-US" altLang="en-US"/>
              <a:pPr eaLnBrk="1" hangingPunct="1"/>
              <a:t>46</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10508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740A07B1-85C4-48B1-BEF6-7BFCC85D9B2B}" type="slidenum">
              <a:rPr lang="en-US" altLang="en-US"/>
              <a:pPr eaLnBrk="1" hangingPunct="1"/>
              <a:t>48</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9797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D203D7C-7417-4005-AEB0-A22A147A3051}" type="slidenum">
              <a:rPr lang="en-US" altLang="en-US"/>
              <a:pPr eaLnBrk="1" hangingPunct="1"/>
              <a:t>50</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74197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4ECCEA4-4070-4BE0-A19C-DF496F9B40E7}" type="slidenum">
              <a:rPr lang="en-US" altLang="en-US"/>
              <a:pPr eaLnBrk="1" hangingPunct="1"/>
              <a:t>52</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85884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697188F-7959-43AB-8767-5C74F49A59D7}" type="slidenum">
              <a:rPr lang="en-US" altLang="en-US"/>
              <a:pPr eaLnBrk="1" hangingPunct="1"/>
              <a:t>54</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7554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A305C3F-F4BA-4A82-9B7C-52F1DE3B10CF}" type="slidenum">
              <a:rPr lang="en-US" altLang="en-US"/>
              <a:pPr eaLnBrk="1" hangingPunct="1"/>
              <a:t>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67521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FBEACEBF-9442-4D0A-B1C0-4595482C60E0}" type="slidenum">
              <a:rPr lang="en-US" altLang="en-US"/>
              <a:pPr eaLnBrk="1" hangingPunct="1"/>
              <a:t>57</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3982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CE40F00-E510-4FBC-9AE6-D8D16B316824}" type="slidenum">
              <a:rPr lang="en-US" altLang="en-US"/>
              <a:pPr eaLnBrk="1" hangingPunct="1"/>
              <a:t>6</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43315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5288FC0-2595-4C7B-A5E1-63E350ECF8F0}" type="slidenum">
              <a:rPr lang="en-US" altLang="en-US"/>
              <a:pPr eaLnBrk="1" hangingPunct="1"/>
              <a:t>7</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3914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5C72A1B5-4CD8-443F-B1B0-BE27C2874104}" type="slidenum">
              <a:rPr lang="en-US" altLang="en-US"/>
              <a:pPr eaLnBrk="1" hangingPunct="1"/>
              <a:t>8</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8428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B647DEF-970E-4081-B04A-BE037D52AE36}" type="slidenum">
              <a:rPr lang="en-US" altLang="en-US"/>
              <a:pPr eaLnBrk="1" hangingPunct="1"/>
              <a:t>9</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819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EC5EA4E6-DA27-40B1-A4F6-DA40AB6919AE}" type="slidenum">
              <a:rPr lang="en-US" altLang="en-US"/>
              <a:pPr eaLnBrk="1" hangingPunct="1"/>
              <a:t>10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21368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08250"/>
        </a:solidFill>
        <a:effectLst/>
      </p:bgPr>
    </p:bg>
    <p:spTree>
      <p:nvGrpSpPr>
        <p:cNvPr id="1" name=""/>
        <p:cNvGrpSpPr/>
        <p:nvPr/>
      </p:nvGrpSpPr>
      <p:grpSpPr>
        <a:xfrm>
          <a:off x="0" y="0"/>
          <a:ext cx="0" cy="0"/>
          <a:chOff x="0" y="0"/>
          <a:chExt cx="0" cy="0"/>
        </a:xfrm>
      </p:grpSpPr>
      <p:pic>
        <p:nvPicPr>
          <p:cNvPr id="2" name="Picture 15" descr="D:\svn\Projects\13_Pearson_US\HUST_PPT\Working_Folder\Template\Template_imag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7538" y="620713"/>
            <a:ext cx="45910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0"/>
          <p:cNvSpPr>
            <a:spLocks noChangeArrowheads="1"/>
          </p:cNvSpPr>
          <p:nvPr userDrawn="1"/>
        </p:nvSpPr>
        <p:spPr bwMode="gray">
          <a:xfrm>
            <a:off x="0" y="6413500"/>
            <a:ext cx="9144000" cy="457200"/>
          </a:xfrm>
          <a:prstGeom prst="rect">
            <a:avLst/>
          </a:prstGeom>
          <a:solidFill>
            <a:srgbClr val="36439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IN" altLang="en-US">
              <a:solidFill>
                <a:srgbClr val="000000"/>
              </a:solidFill>
            </a:endParaRPr>
          </a:p>
        </p:txBody>
      </p:sp>
      <p:pic>
        <p:nvPicPr>
          <p:cNvPr id="4" name="Picture 28" descr="Pearson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8238" y="6413500"/>
            <a:ext cx="1655762"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descr="Pearson_Strap_Bound_Whit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413500"/>
            <a:ext cx="19081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5264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14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3213"/>
            <a:ext cx="213360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3213"/>
            <a:ext cx="624840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077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039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183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1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306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860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0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179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637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04800" y="303213"/>
            <a:ext cx="77724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304800" y="1600200"/>
            <a:ext cx="853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1"/>
          <p:cNvSpPr>
            <a:spLocks noChangeArrowheads="1"/>
          </p:cNvSpPr>
          <p:nvPr userDrawn="1"/>
        </p:nvSpPr>
        <p:spPr bwMode="auto">
          <a:xfrm flipH="1">
            <a:off x="0" y="1371600"/>
            <a:ext cx="9144000" cy="76200"/>
          </a:xfrm>
          <a:prstGeom prst="rect">
            <a:avLst/>
          </a:prstGeom>
          <a:solidFill>
            <a:srgbClr val="5082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ahoma" panose="020B0604030504040204" pitchFamily="34" charset="0"/>
            </a:endParaRPr>
          </a:p>
        </p:txBody>
      </p:sp>
      <p:sp>
        <p:nvSpPr>
          <p:cNvPr id="1029" name="Rectangle 11"/>
          <p:cNvSpPr>
            <a:spLocks noChangeArrowheads="1"/>
          </p:cNvSpPr>
          <p:nvPr userDrawn="1"/>
        </p:nvSpPr>
        <p:spPr bwMode="auto">
          <a:xfrm flipH="1">
            <a:off x="9067800" y="1447800"/>
            <a:ext cx="76200" cy="5105400"/>
          </a:xfrm>
          <a:prstGeom prst="rect">
            <a:avLst/>
          </a:prstGeom>
          <a:solidFill>
            <a:srgbClr val="5082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Tahoma" panose="020B0604030504040204" pitchFamily="34" charset="0"/>
            </a:endParaRPr>
          </a:p>
        </p:txBody>
      </p:sp>
      <p:sp>
        <p:nvSpPr>
          <p:cNvPr id="1030" name="Rectangle 11"/>
          <p:cNvSpPr>
            <a:spLocks noChangeArrowheads="1"/>
          </p:cNvSpPr>
          <p:nvPr userDrawn="1"/>
        </p:nvSpPr>
        <p:spPr bwMode="auto">
          <a:xfrm flipH="1">
            <a:off x="0" y="1371600"/>
            <a:ext cx="76200" cy="5286375"/>
          </a:xfrm>
          <a:prstGeom prst="rect">
            <a:avLst/>
          </a:prstGeom>
          <a:solidFill>
            <a:srgbClr val="5082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a:latin typeface="Tahoma" panose="020B0604030504040204" pitchFamily="34" charset="0"/>
              </a:rPr>
              <a:t> </a:t>
            </a:r>
          </a:p>
        </p:txBody>
      </p:sp>
      <p:pic>
        <p:nvPicPr>
          <p:cNvPr id="1031" name="Picture 1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64513" y="0"/>
            <a:ext cx="97948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30"/>
          <p:cNvSpPr>
            <a:spLocks noChangeArrowheads="1"/>
          </p:cNvSpPr>
          <p:nvPr userDrawn="1"/>
        </p:nvSpPr>
        <p:spPr bwMode="gray">
          <a:xfrm>
            <a:off x="0" y="6407150"/>
            <a:ext cx="9144000" cy="457200"/>
          </a:xfrm>
          <a:prstGeom prst="rect">
            <a:avLst/>
          </a:prstGeom>
          <a:solidFill>
            <a:srgbClr val="36439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IN" altLang="en-US">
              <a:solidFill>
                <a:srgbClr val="000000"/>
              </a:solidFill>
            </a:endParaRPr>
          </a:p>
        </p:txBody>
      </p:sp>
      <p:sp>
        <p:nvSpPr>
          <p:cNvPr id="1033" name="Rectangle 11"/>
          <p:cNvSpPr>
            <a:spLocks noChangeArrowheads="1"/>
          </p:cNvSpPr>
          <p:nvPr userDrawn="1"/>
        </p:nvSpPr>
        <p:spPr bwMode="auto">
          <a:xfrm>
            <a:off x="228600" y="65532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800">
                <a:solidFill>
                  <a:srgbClr val="FFFFFF"/>
                </a:solidFill>
                <a:cs typeface="Arial" panose="020B0604020202020204" pitchFamily="34" charset="0"/>
              </a:rPr>
              <a:t>©2013 Pearson Education, Inc. All rights reserved.</a:t>
            </a:r>
            <a:endParaRPr lang="en-US" altLang="en-US" sz="100" b="1">
              <a:solidFill>
                <a:srgbClr val="FFFFFF"/>
              </a:solidFill>
              <a:cs typeface="Arial" panose="020B0604020202020204" pitchFamily="34" charset="0"/>
            </a:endParaRPr>
          </a:p>
        </p:txBody>
      </p:sp>
      <p:sp>
        <p:nvSpPr>
          <p:cNvPr id="1034" name="Rectangle 11"/>
          <p:cNvSpPr>
            <a:spLocks noChangeArrowheads="1"/>
          </p:cNvSpPr>
          <p:nvPr userDrawn="1"/>
        </p:nvSpPr>
        <p:spPr bwMode="auto">
          <a:xfrm>
            <a:off x="8382000" y="6483350"/>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b="1">
                <a:solidFill>
                  <a:srgbClr val="FFFFFF"/>
                </a:solidFill>
                <a:latin typeface="Tahoma" panose="020B0604030504040204" pitchFamily="34" charset="0"/>
              </a:rPr>
              <a:t>6-</a:t>
            </a:r>
            <a:fld id="{DA531635-6DBF-43E9-938F-77EEBCD8BEA1}" type="slidenum">
              <a:rPr lang="en-US" altLang="en-US" sz="1400" b="1">
                <a:solidFill>
                  <a:srgbClr val="FFFFFF"/>
                </a:solidFill>
                <a:latin typeface="Tahoma" panose="020B0604030504040204" pitchFamily="34" charset="0"/>
              </a:rPr>
              <a:pPr eaLnBrk="1" hangingPunct="1"/>
              <a:t>‹#›</a:t>
            </a:fld>
            <a:endParaRPr lang="en-US" altLang="en-US" sz="1400" b="1">
              <a:solidFill>
                <a:srgbClr val="FFFFFF"/>
              </a:solidFill>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877"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MS PGothic" pitchFamily="34" charset="-128"/>
          <a:cs typeface="+mj-cs"/>
        </a:defRPr>
      </a:lvl1pPr>
      <a:lvl2pPr algn="l" rtl="0" eaLnBrk="0" fontAlgn="base" hangingPunct="0">
        <a:spcBef>
          <a:spcPct val="0"/>
        </a:spcBef>
        <a:spcAft>
          <a:spcPct val="0"/>
        </a:spcAft>
        <a:defRPr sz="3200" b="1">
          <a:solidFill>
            <a:schemeClr val="tx1"/>
          </a:solidFill>
          <a:latin typeface="Verdana" pitchFamily="16" charset="0"/>
          <a:ea typeface="MS PGothic" pitchFamily="34" charset="-128"/>
        </a:defRPr>
      </a:lvl2pPr>
      <a:lvl3pPr algn="l" rtl="0" eaLnBrk="0" fontAlgn="base" hangingPunct="0">
        <a:spcBef>
          <a:spcPct val="0"/>
        </a:spcBef>
        <a:spcAft>
          <a:spcPct val="0"/>
        </a:spcAft>
        <a:defRPr sz="3200" b="1">
          <a:solidFill>
            <a:schemeClr val="tx1"/>
          </a:solidFill>
          <a:latin typeface="Verdana" pitchFamily="16" charset="0"/>
          <a:ea typeface="MS PGothic" pitchFamily="34" charset="-128"/>
        </a:defRPr>
      </a:lvl3pPr>
      <a:lvl4pPr algn="l" rtl="0" eaLnBrk="0" fontAlgn="base" hangingPunct="0">
        <a:spcBef>
          <a:spcPct val="0"/>
        </a:spcBef>
        <a:spcAft>
          <a:spcPct val="0"/>
        </a:spcAft>
        <a:defRPr sz="3200" b="1">
          <a:solidFill>
            <a:schemeClr val="tx1"/>
          </a:solidFill>
          <a:latin typeface="Verdana" pitchFamily="16" charset="0"/>
          <a:ea typeface="MS PGothic" pitchFamily="34" charset="-128"/>
        </a:defRPr>
      </a:lvl4pPr>
      <a:lvl5pPr algn="l" rtl="0" eaLnBrk="0" fontAlgn="base" hangingPunct="0">
        <a:spcBef>
          <a:spcPct val="0"/>
        </a:spcBef>
        <a:spcAft>
          <a:spcPct val="0"/>
        </a:spcAft>
        <a:defRPr sz="3200" b="1">
          <a:solidFill>
            <a:schemeClr val="tx1"/>
          </a:solidFill>
          <a:latin typeface="Verdana" pitchFamily="16" charset="0"/>
          <a:ea typeface="MS PGothic" pitchFamily="34" charset="-128"/>
        </a:defRPr>
      </a:lvl5pPr>
      <a:lvl6pPr marL="457200" algn="l" rtl="0" fontAlgn="base">
        <a:spcBef>
          <a:spcPct val="0"/>
        </a:spcBef>
        <a:spcAft>
          <a:spcPct val="0"/>
        </a:spcAft>
        <a:defRPr sz="3200" b="1">
          <a:solidFill>
            <a:schemeClr val="tx1"/>
          </a:solidFill>
          <a:latin typeface="Verdana" pitchFamily="16" charset="0"/>
        </a:defRPr>
      </a:lvl6pPr>
      <a:lvl7pPr marL="914400" algn="l" rtl="0" fontAlgn="base">
        <a:spcBef>
          <a:spcPct val="0"/>
        </a:spcBef>
        <a:spcAft>
          <a:spcPct val="0"/>
        </a:spcAft>
        <a:defRPr sz="3200" b="1">
          <a:solidFill>
            <a:schemeClr val="tx1"/>
          </a:solidFill>
          <a:latin typeface="Verdana" pitchFamily="16" charset="0"/>
        </a:defRPr>
      </a:lvl7pPr>
      <a:lvl8pPr marL="1371600" algn="l" rtl="0" fontAlgn="base">
        <a:spcBef>
          <a:spcPct val="0"/>
        </a:spcBef>
        <a:spcAft>
          <a:spcPct val="0"/>
        </a:spcAft>
        <a:defRPr sz="3200" b="1">
          <a:solidFill>
            <a:schemeClr val="tx1"/>
          </a:solidFill>
          <a:latin typeface="Verdana" pitchFamily="16" charset="0"/>
        </a:defRPr>
      </a:lvl8pPr>
      <a:lvl9pPr marL="1828800" algn="l" rtl="0" fontAlgn="base">
        <a:spcBef>
          <a:spcPct val="0"/>
        </a:spcBef>
        <a:spcAft>
          <a:spcPct val="0"/>
        </a:spcAft>
        <a:defRPr sz="3200" b="1">
          <a:solidFill>
            <a:schemeClr val="tx1"/>
          </a:solidFill>
          <a:latin typeface="Verdana" pitchFamily="1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457200" y="609600"/>
            <a:ext cx="3810000" cy="1143000"/>
          </a:xfrm>
          <a:noFill/>
        </p:spPr>
        <p:txBody>
          <a:bodyPr/>
          <a:lstStyle/>
          <a:p>
            <a:pPr eaLnBrk="1" hangingPunct="1"/>
            <a:r>
              <a:rPr lang="en-US" altLang="en-US" sz="2800" smtClean="0">
                <a:solidFill>
                  <a:schemeClr val="bg1"/>
                </a:solidFill>
              </a:rPr>
              <a:t>Chapter 6</a:t>
            </a:r>
          </a:p>
        </p:txBody>
      </p:sp>
      <p:sp>
        <p:nvSpPr>
          <p:cNvPr id="3075" name="Rectangle 3"/>
          <p:cNvSpPr>
            <a:spLocks noGrp="1" noChangeArrowheads="1"/>
          </p:cNvSpPr>
          <p:nvPr>
            <p:ph type="subTitle" idx="4294967295"/>
          </p:nvPr>
        </p:nvSpPr>
        <p:spPr>
          <a:xfrm>
            <a:off x="457200" y="2209800"/>
            <a:ext cx="3733800" cy="1752600"/>
          </a:xfrm>
          <a:noFill/>
        </p:spPr>
        <p:txBody>
          <a:bodyPr/>
          <a:lstStyle/>
          <a:p>
            <a:pPr marL="0" indent="0" eaLnBrk="1" hangingPunct="1">
              <a:buFontTx/>
              <a:buNone/>
            </a:pPr>
            <a:r>
              <a:rPr lang="en-US" altLang="en-US" b="1" smtClean="0">
                <a:solidFill>
                  <a:schemeClr val="bg1"/>
                </a:solidFill>
              </a:rPr>
              <a:t>Tariffs</a:t>
            </a:r>
            <a:br>
              <a:rPr lang="en-US" altLang="en-US" b="1" smtClean="0">
                <a:solidFill>
                  <a:schemeClr val="bg1"/>
                </a:solidFill>
              </a:rPr>
            </a:br>
            <a:endParaRPr lang="en-US" altLang="en-US" b="1"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304800" y="0"/>
            <a:ext cx="7772400" cy="1371600"/>
          </a:xfrm>
        </p:spPr>
        <p:txBody>
          <a:bodyPr anchor="ctr"/>
          <a:lstStyle/>
          <a:p>
            <a:pPr eaLnBrk="1" hangingPunct="1"/>
            <a:r>
              <a:rPr lang="en-US" altLang="en-US" smtClean="0"/>
              <a:t>FIGURE 6.1 </a:t>
            </a:r>
            <a:r>
              <a:rPr lang="en-US" altLang="en-US" b="0" smtClean="0"/>
              <a:t>The Gains from Free Trade</a:t>
            </a:r>
            <a:endParaRPr lang="en-US" altLang="en-US" smtClean="0"/>
          </a:p>
        </p:txBody>
      </p:sp>
      <p:pic>
        <p:nvPicPr>
          <p:cNvPr id="12291" name="Picture 3" descr="D:\Rapid SVN\Trunk\Projects\Pearson\HUST_PPT\Working_Folder\Images\Chapter_06\FG_06_00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1876425"/>
            <a:ext cx="4335462"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mtClean="0"/>
              <a:t>Dynamic Gains from Free Trade</a:t>
            </a:r>
          </a:p>
        </p:txBody>
      </p:sp>
      <p:sp>
        <p:nvSpPr>
          <p:cNvPr id="13315" name="Rectangle 3"/>
          <p:cNvSpPr>
            <a:spLocks noGrp="1" noChangeArrowheads="1"/>
          </p:cNvSpPr>
          <p:nvPr>
            <p:ph type="body" idx="4294967295"/>
          </p:nvPr>
        </p:nvSpPr>
        <p:spPr>
          <a:xfrm>
            <a:off x="457200" y="1676400"/>
            <a:ext cx="7969250" cy="4454525"/>
          </a:xfrm>
        </p:spPr>
        <p:txBody>
          <a:bodyPr rIns="91440"/>
          <a:lstStyle/>
          <a:p>
            <a:pPr eaLnBrk="1" hangingPunct="1"/>
            <a:r>
              <a:rPr lang="en-US" altLang="en-US" dirty="0" smtClean="0"/>
              <a:t>Increases in economic well-being that accrue to a country because trade expands the country’s productive resources or raises resource productivity</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2800" smtClean="0"/>
              <a:t>Relationship Between International Trade and Economic Growth</a:t>
            </a:r>
          </a:p>
        </p:txBody>
      </p:sp>
      <p:sp>
        <p:nvSpPr>
          <p:cNvPr id="14339" name="Rectangle 3"/>
          <p:cNvSpPr>
            <a:spLocks noGrp="1" noChangeArrowheads="1"/>
          </p:cNvSpPr>
          <p:nvPr>
            <p:ph type="body" idx="4294967295"/>
          </p:nvPr>
        </p:nvSpPr>
        <p:spPr/>
        <p:txBody>
          <a:bodyPr rIns="91440"/>
          <a:lstStyle/>
          <a:p>
            <a:pPr eaLnBrk="1" hangingPunct="1">
              <a:lnSpc>
                <a:spcPct val="90000"/>
              </a:lnSpc>
              <a:spcBef>
                <a:spcPct val="40000"/>
              </a:spcBef>
            </a:pPr>
            <a:r>
              <a:rPr lang="en-US" altLang="en-US" dirty="0" smtClean="0"/>
              <a:t>International trade enhances economic growth through imports of capital goods.</a:t>
            </a:r>
          </a:p>
          <a:p>
            <a:pPr eaLnBrk="1" hangingPunct="1">
              <a:lnSpc>
                <a:spcPct val="90000"/>
              </a:lnSpc>
              <a:spcBef>
                <a:spcPct val="40000"/>
              </a:spcBef>
            </a:pPr>
            <a:r>
              <a:rPr lang="en-US" altLang="en-US" dirty="0" smtClean="0"/>
              <a:t>International trade enhances international diffusion of technology.</a:t>
            </a:r>
          </a:p>
          <a:p>
            <a:pPr eaLnBrk="1" hangingPunct="1">
              <a:lnSpc>
                <a:spcPct val="90000"/>
              </a:lnSpc>
              <a:spcBef>
                <a:spcPct val="40000"/>
              </a:spcBef>
            </a:pPr>
            <a:r>
              <a:rPr lang="en-US" altLang="en-US" dirty="0" smtClean="0"/>
              <a:t>International trade is pro-competition.</a:t>
            </a:r>
          </a:p>
          <a:p>
            <a:pPr eaLnBrk="1" hangingPunct="1">
              <a:lnSpc>
                <a:spcPct val="90000"/>
              </a:lnSpc>
              <a:spcBef>
                <a:spcPct val="40000"/>
              </a:spcBef>
            </a:pPr>
            <a:r>
              <a:rPr lang="en-US" altLang="en-US" dirty="0" smtClean="0"/>
              <a:t>International trade expands market size if economies of scale exist.</a:t>
            </a:r>
          </a:p>
          <a:p>
            <a:pPr eaLnBrk="1" hangingPunct="1">
              <a:lnSpc>
                <a:spcPct val="90000"/>
              </a:lnSpc>
              <a:spcBef>
                <a:spcPct val="40000"/>
              </a:spcBef>
            </a:pPr>
            <a:r>
              <a:rPr lang="en-US" altLang="en-US" dirty="0" smtClean="0"/>
              <a:t>International trade can enlarge the pool of savings necessary for investment spending. </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dirty="0" smtClean="0"/>
              <a:t>U.S. Tariff Schedule</a:t>
            </a:r>
          </a:p>
        </p:txBody>
      </p:sp>
      <p:sp>
        <p:nvSpPr>
          <p:cNvPr id="15363" name="Rectangle 3"/>
          <p:cNvSpPr>
            <a:spLocks noGrp="1" noChangeArrowheads="1"/>
          </p:cNvSpPr>
          <p:nvPr>
            <p:ph type="body" idx="4294967295"/>
          </p:nvPr>
        </p:nvSpPr>
        <p:spPr/>
        <p:txBody>
          <a:bodyPr rIns="91440"/>
          <a:lstStyle/>
          <a:p>
            <a:pPr eaLnBrk="1" hangingPunct="1">
              <a:spcBef>
                <a:spcPct val="40000"/>
              </a:spcBef>
            </a:pPr>
            <a:r>
              <a:rPr lang="en-US" altLang="en-US" dirty="0" smtClean="0"/>
              <a:t>Column 1 General Rates of Duty (Refer to Table 6.1)</a:t>
            </a:r>
          </a:p>
          <a:p>
            <a:pPr lvl="1" eaLnBrk="1" hangingPunct="1">
              <a:spcBef>
                <a:spcPct val="40000"/>
              </a:spcBef>
            </a:pPr>
            <a:r>
              <a:rPr lang="en-US" altLang="en-US" b="1" dirty="0" smtClean="0">
                <a:solidFill>
                  <a:srgbClr val="C00000"/>
                </a:solidFill>
              </a:rPr>
              <a:t>Most Favored Nation (MFN) </a:t>
            </a:r>
            <a:r>
              <a:rPr lang="en-US" altLang="en-US" b="1" dirty="0" smtClean="0">
                <a:solidFill>
                  <a:srgbClr val="C00000"/>
                </a:solidFill>
              </a:rPr>
              <a:t>Status </a:t>
            </a:r>
            <a:r>
              <a:rPr lang="en-US" altLang="en-US" dirty="0" smtClean="0"/>
              <a:t>—</a:t>
            </a:r>
            <a:r>
              <a:rPr lang="en-US" altLang="en-US" dirty="0" smtClean="0"/>
              <a:t>a country confers MFN status upon another by agreeing not to charge tariffs on that country’s goods which are no higher than those it imposes on the goods of any other country.</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r="2412" b="54626"/>
          <a:stretch>
            <a:fillRect/>
          </a:stretch>
        </p:blipFill>
        <p:spPr bwMode="auto">
          <a:xfrm>
            <a:off x="228600" y="1600200"/>
            <a:ext cx="87566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txBox="1">
            <a:spLocks/>
          </p:cNvSpPr>
          <p:nvPr/>
        </p:nvSpPr>
        <p:spPr bwMode="auto">
          <a:xfrm>
            <a:off x="304800" y="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b="1">
                <a:latin typeface="Verdana" panose="020B0604030504040204" pitchFamily="34" charset="0"/>
              </a:rPr>
              <a:t>TABLE 6.1 Sample Page from the </a:t>
            </a:r>
          </a:p>
          <a:p>
            <a:r>
              <a:rPr lang="en-US" altLang="en-US" sz="2800" b="1">
                <a:latin typeface="Verdana" panose="020B0604030504040204" pitchFamily="34" charset="0"/>
              </a:rPr>
              <a:t>Harmonized Tariff Schedule of the </a:t>
            </a:r>
          </a:p>
          <a:p>
            <a:r>
              <a:rPr lang="en-US" altLang="en-US" sz="2800" b="1">
                <a:latin typeface="Verdana" panose="020B0604030504040204" pitchFamily="34" charset="0"/>
              </a:rPr>
              <a:t>United States (2012)</a:t>
            </a:r>
            <a:r>
              <a:rPr lang="en-US" altLang="en-US" sz="2800"/>
              <a:t> </a:t>
            </a:r>
            <a:r>
              <a:rPr lang="en-US" altLang="en-US" sz="2800" b="1">
                <a:solidFill>
                  <a:schemeClr val="bg1"/>
                </a:solidFill>
                <a:latin typeface="Verdana" panose="020B0604030504040204" pitchFamily="34" charset="0"/>
              </a:rPr>
              <a:t>(cont.) </a:t>
            </a: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304800" y="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b="1">
                <a:latin typeface="Verdana" panose="020B0604030504040204" pitchFamily="34" charset="0"/>
              </a:rPr>
              <a:t>TABLE 6.1 Sample Page from the </a:t>
            </a:r>
          </a:p>
          <a:p>
            <a:r>
              <a:rPr lang="en-US" altLang="en-US" sz="2800" b="1">
                <a:latin typeface="Verdana" panose="020B0604030504040204" pitchFamily="34" charset="0"/>
              </a:rPr>
              <a:t>Harmonized Tariff Schedule of the </a:t>
            </a:r>
          </a:p>
          <a:p>
            <a:r>
              <a:rPr lang="en-US" altLang="en-US" sz="2800" b="1">
                <a:latin typeface="Verdana" panose="020B0604030504040204" pitchFamily="34" charset="0"/>
              </a:rPr>
              <a:t>United States (2012)</a:t>
            </a:r>
            <a:r>
              <a:rPr lang="en-US" altLang="en-US" sz="2800"/>
              <a:t> </a:t>
            </a:r>
            <a:r>
              <a:rPr lang="en-US" altLang="en-US" sz="2800" b="1">
                <a:latin typeface="Verdana" panose="020B0604030504040204" pitchFamily="34" charset="0"/>
              </a:rPr>
              <a:t>(cont.) </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r="2412" b="88123"/>
          <a:stretch>
            <a:fillRect/>
          </a:stretch>
        </p:blipFill>
        <p:spPr bwMode="auto">
          <a:xfrm>
            <a:off x="228600" y="1600200"/>
            <a:ext cx="87566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t="45428" r="2412" b="20110"/>
          <a:stretch>
            <a:fillRect/>
          </a:stretch>
        </p:blipFill>
        <p:spPr bwMode="auto">
          <a:xfrm>
            <a:off x="228600" y="2686050"/>
            <a:ext cx="87566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r="2412" b="88123"/>
          <a:stretch>
            <a:fillRect/>
          </a:stretch>
        </p:blipFill>
        <p:spPr bwMode="auto">
          <a:xfrm>
            <a:off x="228600" y="1600200"/>
            <a:ext cx="87566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t="77754" r="2412" b="8972"/>
          <a:stretch>
            <a:fillRect/>
          </a:stretch>
        </p:blipFill>
        <p:spPr bwMode="auto">
          <a:xfrm>
            <a:off x="228600" y="2819400"/>
            <a:ext cx="87566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t="10806" b="67674"/>
          <a:stretch>
            <a:fillRect/>
          </a:stretch>
        </p:blipFill>
        <p:spPr bwMode="auto">
          <a:xfrm>
            <a:off x="168275" y="3981450"/>
            <a:ext cx="87566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itle 1"/>
          <p:cNvSpPr txBox="1">
            <a:spLocks/>
          </p:cNvSpPr>
          <p:nvPr/>
        </p:nvSpPr>
        <p:spPr bwMode="auto">
          <a:xfrm>
            <a:off x="304800" y="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b="1">
                <a:latin typeface="Verdana" panose="020B0604030504040204" pitchFamily="34" charset="0"/>
              </a:rPr>
              <a:t>TABLE 6.1 Sample Page from the </a:t>
            </a:r>
          </a:p>
          <a:p>
            <a:r>
              <a:rPr lang="en-US" altLang="en-US" sz="2800" b="1">
                <a:latin typeface="Verdana" panose="020B0604030504040204" pitchFamily="34" charset="0"/>
              </a:rPr>
              <a:t>Harmonized Tariff Schedule of the </a:t>
            </a:r>
          </a:p>
          <a:p>
            <a:r>
              <a:rPr lang="en-US" altLang="en-US" sz="2800" b="1">
                <a:latin typeface="Verdana" panose="020B0604030504040204" pitchFamily="34" charset="0"/>
              </a:rPr>
              <a:t>United States (2012)</a:t>
            </a:r>
            <a:r>
              <a:rPr lang="en-US" altLang="en-US" sz="2800"/>
              <a:t> </a:t>
            </a:r>
            <a:r>
              <a:rPr lang="en-US" altLang="en-US" sz="2800" b="1">
                <a:latin typeface="Verdana" panose="020B0604030504040204" pitchFamily="34" charset="0"/>
              </a:rPr>
              <a:t>(cont.) </a:t>
            </a: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t="33266" b="32697"/>
          <a:stretch>
            <a:fillRect/>
          </a:stretch>
        </p:blipFill>
        <p:spPr bwMode="auto">
          <a:xfrm>
            <a:off x="168275" y="2819400"/>
            <a:ext cx="87566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r="2412" b="88123"/>
          <a:stretch>
            <a:fillRect/>
          </a:stretch>
        </p:blipFill>
        <p:spPr bwMode="auto">
          <a:xfrm>
            <a:off x="228600" y="1600200"/>
            <a:ext cx="87566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1"/>
          <p:cNvSpPr txBox="1">
            <a:spLocks/>
          </p:cNvSpPr>
          <p:nvPr/>
        </p:nvSpPr>
        <p:spPr bwMode="auto">
          <a:xfrm>
            <a:off x="304800" y="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b="1">
                <a:latin typeface="Verdana" panose="020B0604030504040204" pitchFamily="34" charset="0"/>
              </a:rPr>
              <a:t>TABLE 6.1 Sample Page from the </a:t>
            </a:r>
          </a:p>
          <a:p>
            <a:r>
              <a:rPr lang="en-US" altLang="en-US" sz="2800" b="1">
                <a:latin typeface="Verdana" panose="020B0604030504040204" pitchFamily="34" charset="0"/>
              </a:rPr>
              <a:t>Harmonized Tariff Schedule of the </a:t>
            </a:r>
          </a:p>
          <a:p>
            <a:r>
              <a:rPr lang="en-US" altLang="en-US" sz="2800" b="1">
                <a:latin typeface="Verdana" panose="020B0604030504040204" pitchFamily="34" charset="0"/>
              </a:rPr>
              <a:t>United States (2012)</a:t>
            </a:r>
            <a:r>
              <a:rPr lang="en-US" altLang="en-US" sz="2800"/>
              <a:t> </a:t>
            </a:r>
            <a:r>
              <a:rPr lang="en-US" altLang="en-US" sz="2800" b="1">
                <a:latin typeface="Verdana" panose="020B0604030504040204" pitchFamily="34" charset="0"/>
              </a:rPr>
              <a:t>(cont.) </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t="41995" b="23492"/>
          <a:stretch>
            <a:fillRect/>
          </a:stretch>
        </p:blipFill>
        <p:spPr bwMode="auto">
          <a:xfrm>
            <a:off x="158750" y="2562225"/>
            <a:ext cx="87566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b="88908"/>
          <a:stretch>
            <a:fillRect/>
          </a:stretch>
        </p:blipFill>
        <p:spPr bwMode="auto">
          <a:xfrm>
            <a:off x="168275" y="1447800"/>
            <a:ext cx="87566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txBox="1">
            <a:spLocks/>
          </p:cNvSpPr>
          <p:nvPr/>
        </p:nvSpPr>
        <p:spPr bwMode="auto">
          <a:xfrm>
            <a:off x="304800" y="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b="1">
                <a:latin typeface="Verdana" panose="020B0604030504040204" pitchFamily="34" charset="0"/>
              </a:rPr>
              <a:t>TABLE 6.1 Sample Page from the </a:t>
            </a:r>
          </a:p>
          <a:p>
            <a:r>
              <a:rPr lang="en-US" altLang="en-US" sz="2800" b="1">
                <a:latin typeface="Verdana" panose="020B0604030504040204" pitchFamily="34" charset="0"/>
              </a:rPr>
              <a:t>Harmonized Tariff Schedule of the </a:t>
            </a:r>
          </a:p>
          <a:p>
            <a:r>
              <a:rPr lang="en-US" altLang="en-US" sz="2800" b="1">
                <a:latin typeface="Verdana" panose="020B0604030504040204" pitchFamily="34" charset="0"/>
              </a:rPr>
              <a:t>United States (2012)</a:t>
            </a:r>
            <a:r>
              <a:rPr lang="en-US" altLang="en-US" sz="2800"/>
              <a:t> </a:t>
            </a:r>
            <a:r>
              <a:rPr lang="en-US" altLang="en-US" sz="2800" b="1">
                <a:latin typeface="Verdana" panose="020B0604030504040204" pitchFamily="34" charset="0"/>
              </a:rPr>
              <a:t>(cont.) </a:t>
            </a: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b="88908"/>
          <a:stretch>
            <a:fillRect/>
          </a:stretch>
        </p:blipFill>
        <p:spPr bwMode="auto">
          <a:xfrm>
            <a:off x="168275" y="1447800"/>
            <a:ext cx="87566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t="76790" b="748"/>
          <a:stretch>
            <a:fillRect/>
          </a:stretch>
        </p:blipFill>
        <p:spPr bwMode="auto">
          <a:xfrm>
            <a:off x="177800" y="2590800"/>
            <a:ext cx="87566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1"/>
          <p:cNvSpPr txBox="1">
            <a:spLocks/>
          </p:cNvSpPr>
          <p:nvPr/>
        </p:nvSpPr>
        <p:spPr bwMode="auto">
          <a:xfrm>
            <a:off x="304800" y="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b="1">
                <a:latin typeface="Verdana" panose="020B0604030504040204" pitchFamily="34" charset="0"/>
              </a:rPr>
              <a:t>TABLE 6.1 Sample Page from the </a:t>
            </a:r>
          </a:p>
          <a:p>
            <a:r>
              <a:rPr lang="en-US" altLang="en-US" sz="2800" b="1">
                <a:latin typeface="Verdana" panose="020B0604030504040204" pitchFamily="34" charset="0"/>
              </a:rPr>
              <a:t>Harmonized Tariff Schedule of the </a:t>
            </a:r>
          </a:p>
          <a:p>
            <a:r>
              <a:rPr lang="en-US" altLang="en-US" sz="2800" b="1">
                <a:latin typeface="Verdana" panose="020B0604030504040204" pitchFamily="34" charset="0"/>
              </a:rPr>
              <a:t>United States (2012)</a:t>
            </a:r>
            <a:r>
              <a:rPr lang="en-US" altLang="en-US" sz="2800"/>
              <a:t> </a:t>
            </a:r>
            <a:r>
              <a:rPr lang="en-US" altLang="en-US" sz="2800" b="1">
                <a:latin typeface="Verdana" panose="020B0604030504040204" pitchFamily="34" charset="0"/>
              </a:rPr>
              <a:t>(cont.) </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Topics to be Covered</a:t>
            </a:r>
          </a:p>
        </p:txBody>
      </p:sp>
      <p:sp>
        <p:nvSpPr>
          <p:cNvPr id="4099" name="Rectangle 5"/>
          <p:cNvSpPr>
            <a:spLocks noGrp="1" noChangeArrowheads="1"/>
          </p:cNvSpPr>
          <p:nvPr>
            <p:ph type="body" idx="4294967295"/>
          </p:nvPr>
        </p:nvSpPr>
        <p:spPr/>
        <p:txBody>
          <a:bodyPr rIns="91440"/>
          <a:lstStyle/>
          <a:p>
            <a:pPr eaLnBrk="1" hangingPunct="1">
              <a:lnSpc>
                <a:spcPct val="90000"/>
              </a:lnSpc>
              <a:spcBef>
                <a:spcPct val="40000"/>
              </a:spcBef>
            </a:pPr>
            <a:r>
              <a:rPr lang="en-US" altLang="en-US" sz="2200" smtClean="0"/>
              <a:t>The Gains from Free Trade</a:t>
            </a:r>
          </a:p>
          <a:p>
            <a:pPr eaLnBrk="1" hangingPunct="1">
              <a:lnSpc>
                <a:spcPct val="90000"/>
              </a:lnSpc>
              <a:spcBef>
                <a:spcPct val="40000"/>
              </a:spcBef>
            </a:pPr>
            <a:r>
              <a:rPr lang="en-US" altLang="en-US" sz="2200" smtClean="0"/>
              <a:t>Tariffs: An Introduction</a:t>
            </a:r>
          </a:p>
          <a:p>
            <a:pPr eaLnBrk="1" hangingPunct="1">
              <a:lnSpc>
                <a:spcPct val="90000"/>
              </a:lnSpc>
              <a:spcBef>
                <a:spcPct val="40000"/>
              </a:spcBef>
            </a:pPr>
            <a:r>
              <a:rPr lang="en-US" altLang="en-US" sz="2200" smtClean="0"/>
              <a:t>Tariffs: An Economic Analysis</a:t>
            </a:r>
          </a:p>
          <a:p>
            <a:pPr eaLnBrk="1" hangingPunct="1">
              <a:lnSpc>
                <a:spcPct val="90000"/>
              </a:lnSpc>
              <a:spcBef>
                <a:spcPct val="40000"/>
              </a:spcBef>
            </a:pPr>
            <a:r>
              <a:rPr lang="en-US" altLang="en-US" sz="2200" smtClean="0"/>
              <a:t>The Gains from Free Trade: One More Time</a:t>
            </a:r>
          </a:p>
          <a:p>
            <a:pPr eaLnBrk="1" hangingPunct="1">
              <a:lnSpc>
                <a:spcPct val="90000"/>
              </a:lnSpc>
              <a:spcBef>
                <a:spcPct val="40000"/>
              </a:spcBef>
            </a:pPr>
            <a:r>
              <a:rPr lang="en-US" altLang="en-US" sz="2200" smtClean="0"/>
              <a:t>The Welfare Cost of Tariffs</a:t>
            </a:r>
          </a:p>
          <a:p>
            <a:pPr eaLnBrk="1" hangingPunct="1">
              <a:lnSpc>
                <a:spcPct val="90000"/>
              </a:lnSpc>
              <a:spcBef>
                <a:spcPct val="40000"/>
              </a:spcBef>
            </a:pPr>
            <a:r>
              <a:rPr lang="en-US" altLang="en-US" sz="2200" smtClean="0"/>
              <a:t>Tariffs: Some Extensions</a:t>
            </a:r>
            <a:endParaRPr lang="en-US" altLang="en-US" sz="2000" smtClean="0"/>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U.S. Tariff Schedule (cont.)</a:t>
            </a:r>
          </a:p>
        </p:txBody>
      </p:sp>
      <p:sp>
        <p:nvSpPr>
          <p:cNvPr id="22531" name="Rectangle 3"/>
          <p:cNvSpPr>
            <a:spLocks noGrp="1" noChangeArrowheads="1"/>
          </p:cNvSpPr>
          <p:nvPr>
            <p:ph type="body" idx="4294967295"/>
          </p:nvPr>
        </p:nvSpPr>
        <p:spPr>
          <a:xfrm>
            <a:off x="457200" y="1687513"/>
            <a:ext cx="8426450" cy="4454525"/>
          </a:xfrm>
        </p:spPr>
        <p:txBody>
          <a:bodyPr rIns="91440"/>
          <a:lstStyle/>
          <a:p>
            <a:pPr eaLnBrk="1" hangingPunct="1">
              <a:spcBef>
                <a:spcPct val="40000"/>
              </a:spcBef>
            </a:pPr>
            <a:r>
              <a:rPr lang="en-US" altLang="en-US" smtClean="0"/>
              <a:t>Column 1 Special Rates of Duty—</a:t>
            </a:r>
            <a:br>
              <a:rPr lang="en-US" altLang="en-US" smtClean="0"/>
            </a:br>
            <a:r>
              <a:rPr lang="en-US" altLang="en-US" smtClean="0"/>
              <a:t>tariffs applied to goods from many developing countries or from countries with special trade agreements with the U.S. including:</a:t>
            </a:r>
          </a:p>
          <a:p>
            <a:pPr lvl="1" eaLnBrk="1" hangingPunct="1">
              <a:spcBef>
                <a:spcPct val="40000"/>
              </a:spcBef>
            </a:pPr>
            <a:r>
              <a:rPr lang="en-US" altLang="en-US" smtClean="0"/>
              <a:t>Generalized System of Preferences (GSP)—a system in which developed countries charge preferential lower tariffs on goods from certain developing countries.</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U.S. Tariff Schedule (cont.)</a:t>
            </a:r>
          </a:p>
        </p:txBody>
      </p:sp>
      <p:sp>
        <p:nvSpPr>
          <p:cNvPr id="23555" name="Rectangle 3"/>
          <p:cNvSpPr>
            <a:spLocks noGrp="1" noChangeArrowheads="1"/>
          </p:cNvSpPr>
          <p:nvPr>
            <p:ph type="body" idx="4294967295"/>
          </p:nvPr>
        </p:nvSpPr>
        <p:spPr/>
        <p:txBody>
          <a:bodyPr rIns="91440"/>
          <a:lstStyle/>
          <a:p>
            <a:pPr eaLnBrk="1" hangingPunct="1"/>
            <a:r>
              <a:rPr lang="en-US" altLang="en-US" smtClean="0"/>
              <a:t>Column 2 Rates of Duty—tariffs applied to goods from countries (Cuba and North Korea) without U.S.-granted MFN status; these rates are substantially higher than MFN rates. </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Types of Tariffs</a:t>
            </a:r>
          </a:p>
        </p:txBody>
      </p:sp>
      <p:sp>
        <p:nvSpPr>
          <p:cNvPr id="24579" name="Rectangle 3"/>
          <p:cNvSpPr>
            <a:spLocks noGrp="1" noChangeArrowheads="1"/>
          </p:cNvSpPr>
          <p:nvPr>
            <p:ph type="body" idx="4294967295"/>
          </p:nvPr>
        </p:nvSpPr>
        <p:spPr/>
        <p:txBody>
          <a:bodyPr rIns="91440"/>
          <a:lstStyle/>
          <a:p>
            <a:pPr eaLnBrk="1" hangingPunct="1">
              <a:spcBef>
                <a:spcPct val="40000"/>
              </a:spcBef>
            </a:pPr>
            <a:r>
              <a:rPr lang="en-US" altLang="en-US" dirty="0" smtClean="0"/>
              <a:t>Ad Valorem tariff</a:t>
            </a:r>
            <a:r>
              <a:rPr lang="en-US" altLang="en-US" dirty="0" smtClean="0"/>
              <a:t>— a </a:t>
            </a:r>
            <a:r>
              <a:rPr lang="en-US" altLang="en-US" dirty="0" smtClean="0"/>
              <a:t>tax equal to a certain percentage of the good’s selling price</a:t>
            </a:r>
            <a:r>
              <a:rPr lang="en-US" altLang="en-US" dirty="0" smtClean="0"/>
              <a:t>.</a:t>
            </a:r>
          </a:p>
          <a:p>
            <a:pPr lvl="3" eaLnBrk="1" hangingPunct="1">
              <a:spcBef>
                <a:spcPct val="40000"/>
              </a:spcBef>
            </a:pPr>
            <a:r>
              <a:rPr lang="en-US" sz="1600" dirty="0"/>
              <a:t>The most common </a:t>
            </a:r>
            <a:r>
              <a:rPr lang="en-US" sz="1600" b="1" dirty="0"/>
              <a:t>ad valorem taxes</a:t>
            </a:r>
            <a:r>
              <a:rPr lang="en-US" sz="1600" dirty="0"/>
              <a:t> are property </a:t>
            </a:r>
            <a:r>
              <a:rPr lang="en-US" sz="1600" b="1" dirty="0"/>
              <a:t>taxes</a:t>
            </a:r>
            <a:r>
              <a:rPr lang="en-US" sz="1600" dirty="0"/>
              <a:t> levied on real </a:t>
            </a:r>
            <a:r>
              <a:rPr lang="en-US" sz="1600" dirty="0" smtClean="0"/>
              <a:t>estate (US).  GST (CA) &amp; VAT (UK)</a:t>
            </a:r>
            <a:endParaRPr lang="en-US" altLang="en-US" sz="1600" dirty="0" smtClean="0"/>
          </a:p>
          <a:p>
            <a:pPr eaLnBrk="1" hangingPunct="1">
              <a:spcBef>
                <a:spcPct val="40000"/>
              </a:spcBef>
            </a:pPr>
            <a:r>
              <a:rPr lang="en-US" altLang="en-US" dirty="0" smtClean="0"/>
              <a:t>Specific tariff</a:t>
            </a:r>
            <a:r>
              <a:rPr lang="en-US" altLang="en-US" dirty="0" smtClean="0"/>
              <a:t>— a </a:t>
            </a:r>
            <a:r>
              <a:rPr lang="en-US" altLang="en-US" dirty="0" smtClean="0"/>
              <a:t>tax equal to a fixed amount of money per unit sold</a:t>
            </a:r>
            <a:r>
              <a:rPr lang="en-US" altLang="en-US" dirty="0" smtClean="0"/>
              <a:t>.</a:t>
            </a:r>
          </a:p>
          <a:p>
            <a:pPr lvl="1" eaLnBrk="1" hangingPunct="1">
              <a:spcBef>
                <a:spcPct val="40000"/>
              </a:spcBef>
            </a:pPr>
            <a:r>
              <a:rPr lang="en-US" sz="1600" dirty="0"/>
              <a:t>A per unit </a:t>
            </a:r>
            <a:r>
              <a:rPr lang="en-US" sz="1600" b="1" dirty="0"/>
              <a:t>tax</a:t>
            </a:r>
            <a:r>
              <a:rPr lang="en-US" sz="1600" dirty="0"/>
              <a:t>, or </a:t>
            </a:r>
            <a:r>
              <a:rPr lang="en-US" sz="1600" b="1" dirty="0"/>
              <a:t>specific tax</a:t>
            </a:r>
            <a:r>
              <a:rPr lang="en-US" sz="1600" dirty="0"/>
              <a:t>, is a </a:t>
            </a:r>
            <a:r>
              <a:rPr lang="en-US" sz="1600" b="1" dirty="0"/>
              <a:t>tax</a:t>
            </a:r>
            <a:r>
              <a:rPr lang="en-US" sz="1600" dirty="0"/>
              <a:t> that is defined as a fixed amount for each unit of a good or service sold, such as cents per kilogram. It is thus proportional to the particular quantity of a product sold, regardless of its price.</a:t>
            </a:r>
            <a:endParaRPr lang="en-US" altLang="en-US" sz="1600" dirty="0" smtClean="0"/>
          </a:p>
          <a:p>
            <a:pPr eaLnBrk="1" hangingPunct="1">
              <a:spcBef>
                <a:spcPct val="40000"/>
              </a:spcBef>
            </a:pPr>
            <a:r>
              <a:rPr lang="en-US" altLang="en-US" dirty="0" smtClean="0"/>
              <a:t>Compound tariff—a tax with both ad valorem and specific components.</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dirty="0" smtClean="0"/>
              <a:t>Tools for Analyzing Tariff Effects</a:t>
            </a:r>
          </a:p>
        </p:txBody>
      </p:sp>
      <p:sp>
        <p:nvSpPr>
          <p:cNvPr id="25603" name="Rectangle 3"/>
          <p:cNvSpPr>
            <a:spLocks noGrp="1" noChangeArrowheads="1"/>
          </p:cNvSpPr>
          <p:nvPr>
            <p:ph type="body" idx="4294967295"/>
          </p:nvPr>
        </p:nvSpPr>
        <p:spPr/>
        <p:txBody>
          <a:bodyPr rIns="91440"/>
          <a:lstStyle/>
          <a:p>
            <a:pPr eaLnBrk="1" hangingPunct="1">
              <a:spcBef>
                <a:spcPct val="40000"/>
              </a:spcBef>
            </a:pPr>
            <a:r>
              <a:rPr lang="en-US" altLang="en-US" dirty="0" smtClean="0"/>
              <a:t>A specific tax paid by the supplier</a:t>
            </a:r>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66950"/>
            <a:ext cx="3524250" cy="3238500"/>
          </a:xfrm>
          <a:prstGeom prst="rect">
            <a:avLst/>
          </a:prstGeom>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Tools for Analyzing Tariff Effects</a:t>
            </a:r>
          </a:p>
        </p:txBody>
      </p:sp>
      <p:sp>
        <p:nvSpPr>
          <p:cNvPr id="25603" name="Rectangle 3"/>
          <p:cNvSpPr>
            <a:spLocks noGrp="1" noChangeArrowheads="1"/>
          </p:cNvSpPr>
          <p:nvPr>
            <p:ph type="body" idx="4294967295"/>
          </p:nvPr>
        </p:nvSpPr>
        <p:spPr/>
        <p:txBody>
          <a:bodyPr rIns="91440"/>
          <a:lstStyle/>
          <a:p>
            <a:pPr eaLnBrk="1" hangingPunct="1">
              <a:spcBef>
                <a:spcPct val="40000"/>
              </a:spcBef>
            </a:pPr>
            <a:r>
              <a:rPr lang="en-US" altLang="en-US" smtClean="0"/>
              <a:t>Consumer Surplus</a:t>
            </a:r>
          </a:p>
          <a:p>
            <a:pPr eaLnBrk="1" hangingPunct="1">
              <a:spcBef>
                <a:spcPct val="40000"/>
              </a:spcBef>
            </a:pPr>
            <a:r>
              <a:rPr lang="en-US" altLang="en-US" smtClean="0"/>
              <a:t>Producer Surplus</a:t>
            </a:r>
          </a:p>
        </p:txBody>
      </p:sp>
    </p:spTree>
    <p:extLst>
      <p:ext uri="{BB962C8B-B14F-4D97-AF65-F5344CB8AC3E}">
        <p14:creationId xmlns:p14="http://schemas.microsoft.com/office/powerpoint/2010/main" val="4163417299"/>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Consumer Surplus</a:t>
            </a:r>
          </a:p>
        </p:txBody>
      </p:sp>
      <p:sp>
        <p:nvSpPr>
          <p:cNvPr id="26627" name="Rectangle 3"/>
          <p:cNvSpPr>
            <a:spLocks noGrp="1" noChangeArrowheads="1"/>
          </p:cNvSpPr>
          <p:nvPr>
            <p:ph type="body" idx="4294967295"/>
          </p:nvPr>
        </p:nvSpPr>
        <p:spPr/>
        <p:txBody>
          <a:bodyPr rIns="91440"/>
          <a:lstStyle/>
          <a:p>
            <a:pPr eaLnBrk="1" hangingPunct="1"/>
            <a:r>
              <a:rPr lang="en-US" altLang="en-US" smtClean="0"/>
              <a:t>The difference between the amount consumers are willing to pay to purchase a given quantity of a good and the amount they have to pay to purchase the good.</a:t>
            </a:r>
          </a:p>
          <a:p>
            <a:pPr eaLnBrk="1" hangingPunct="1"/>
            <a:r>
              <a:rPr lang="en-US" altLang="en-US" smtClean="0"/>
              <a:t>See Figure 6.2.</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304800" y="0"/>
            <a:ext cx="7772400" cy="1371600"/>
          </a:xfrm>
        </p:spPr>
        <p:txBody>
          <a:bodyPr anchor="ctr"/>
          <a:lstStyle/>
          <a:p>
            <a:pPr eaLnBrk="1" hangingPunct="1"/>
            <a:r>
              <a:rPr lang="en-US" altLang="en-US" sz="3600" smtClean="0"/>
              <a:t>FIGURE 6.2 </a:t>
            </a:r>
            <a:r>
              <a:rPr lang="en-US" altLang="en-US" sz="3600" b="0" smtClean="0"/>
              <a:t>Consumer Surplus</a:t>
            </a:r>
            <a:endParaRPr lang="en-US" altLang="en-US" sz="3600" smtClean="0"/>
          </a:p>
        </p:txBody>
      </p:sp>
      <p:pic>
        <p:nvPicPr>
          <p:cNvPr id="27651" name="Picture 3" descr="D:\Rapid SVN\Trunk\Projects\Pearson\HUST_PPT\Working_Folder\Images\Chapter_06\FG_06_00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133600"/>
            <a:ext cx="35131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Producer Surplus</a:t>
            </a:r>
          </a:p>
        </p:txBody>
      </p:sp>
      <p:sp>
        <p:nvSpPr>
          <p:cNvPr id="28675" name="Rectangle 3"/>
          <p:cNvSpPr>
            <a:spLocks noGrp="1" noChangeArrowheads="1"/>
          </p:cNvSpPr>
          <p:nvPr>
            <p:ph type="body" idx="4294967295"/>
          </p:nvPr>
        </p:nvSpPr>
        <p:spPr/>
        <p:txBody>
          <a:bodyPr rIns="91440"/>
          <a:lstStyle/>
          <a:p>
            <a:pPr eaLnBrk="1" hangingPunct="1"/>
            <a:r>
              <a:rPr lang="en-US" altLang="en-US" smtClean="0"/>
              <a:t>The difference between the price paid in the market for a good and the minimum price required by the industry to produce and market the good.</a:t>
            </a:r>
          </a:p>
          <a:p>
            <a:pPr eaLnBrk="1" hangingPunct="1"/>
            <a:r>
              <a:rPr lang="en-US" altLang="en-US" smtClean="0"/>
              <a:t>See Figure 6.3.</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304800" y="0"/>
            <a:ext cx="7772400" cy="1371600"/>
          </a:xfrm>
        </p:spPr>
        <p:txBody>
          <a:bodyPr anchor="ctr"/>
          <a:lstStyle/>
          <a:p>
            <a:pPr eaLnBrk="1" hangingPunct="1"/>
            <a:r>
              <a:rPr lang="en-US" altLang="en-US" sz="3600" smtClean="0"/>
              <a:t>FIGURE 6.3 </a:t>
            </a:r>
            <a:r>
              <a:rPr lang="en-US" altLang="en-US" sz="3600" b="0" smtClean="0"/>
              <a:t>Producer Surplus</a:t>
            </a:r>
            <a:endParaRPr lang="en-US" altLang="en-US" sz="3600" smtClean="0"/>
          </a:p>
        </p:txBody>
      </p:sp>
      <p:pic>
        <p:nvPicPr>
          <p:cNvPr id="29699" name="Picture 3" descr="D:\Rapid SVN\Trunk\Projects\Pearson\HUST_PPT\Working_Folder\Images\Chapter_06\FG_06_00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905000"/>
            <a:ext cx="43561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a:xfrm>
            <a:off x="304800" y="0"/>
            <a:ext cx="7772400" cy="1371600"/>
          </a:xfrm>
        </p:spPr>
        <p:txBody>
          <a:bodyPr anchor="ctr"/>
          <a:lstStyle/>
          <a:p>
            <a:pPr eaLnBrk="1" hangingPunct="1"/>
            <a:r>
              <a:rPr lang="en-US" altLang="en-US" smtClean="0"/>
              <a:t>Gains from Free Trade for a Small Country</a:t>
            </a:r>
          </a:p>
        </p:txBody>
      </p:sp>
      <p:sp>
        <p:nvSpPr>
          <p:cNvPr id="30723" name="Rectangle 5"/>
          <p:cNvSpPr>
            <a:spLocks noGrp="1" noChangeArrowheads="1"/>
          </p:cNvSpPr>
          <p:nvPr>
            <p:ph type="body" idx="4294967295"/>
          </p:nvPr>
        </p:nvSpPr>
        <p:spPr/>
        <p:txBody>
          <a:bodyPr rIns="91440"/>
          <a:lstStyle/>
          <a:p>
            <a:pPr eaLnBrk="1" hangingPunct="1">
              <a:spcBef>
                <a:spcPct val="40000"/>
              </a:spcBef>
            </a:pPr>
            <a:r>
              <a:rPr lang="en-US" altLang="en-US" smtClean="0"/>
              <a:t>Imports Side</a:t>
            </a:r>
          </a:p>
          <a:p>
            <a:pPr eaLnBrk="1" hangingPunct="1">
              <a:spcBef>
                <a:spcPct val="40000"/>
              </a:spcBef>
            </a:pPr>
            <a:r>
              <a:rPr lang="en-US" altLang="en-US" smtClean="0"/>
              <a:t>Exports Side</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Commercial Policy</a:t>
            </a:r>
          </a:p>
        </p:txBody>
      </p:sp>
      <p:sp>
        <p:nvSpPr>
          <p:cNvPr id="5123" name="Rectangle 3"/>
          <p:cNvSpPr>
            <a:spLocks noGrp="1" noChangeArrowheads="1"/>
          </p:cNvSpPr>
          <p:nvPr>
            <p:ph type="body" idx="4294967295"/>
          </p:nvPr>
        </p:nvSpPr>
        <p:spPr/>
        <p:txBody>
          <a:bodyPr rIns="91440"/>
          <a:lstStyle/>
          <a:p>
            <a:pPr eaLnBrk="1" hangingPunct="1"/>
            <a:r>
              <a:rPr lang="en-US" altLang="en-US" dirty="0" smtClean="0"/>
              <a:t>Actions taken by a government to influence the country’s volume and composition of trade</a:t>
            </a:r>
          </a:p>
          <a:p>
            <a:pPr eaLnBrk="1" hangingPunct="1">
              <a:spcBef>
                <a:spcPct val="40000"/>
              </a:spcBef>
            </a:pPr>
            <a:r>
              <a:rPr lang="en-US" altLang="en-US" dirty="0" smtClean="0"/>
              <a:t>Types of Commercial Policy</a:t>
            </a:r>
          </a:p>
          <a:p>
            <a:pPr lvl="1" eaLnBrk="1" hangingPunct="1"/>
            <a:r>
              <a:rPr lang="en-US" altLang="en-US" dirty="0" smtClean="0"/>
              <a:t>Tariff</a:t>
            </a:r>
          </a:p>
          <a:p>
            <a:pPr lvl="1" eaLnBrk="1" hangingPunct="1"/>
            <a:r>
              <a:rPr lang="en-US" altLang="en-US" dirty="0" smtClean="0"/>
              <a:t>Quota</a:t>
            </a:r>
          </a:p>
          <a:p>
            <a:pPr lvl="1" eaLnBrk="1" hangingPunct="1"/>
            <a:r>
              <a:rPr lang="en-US" altLang="en-US" dirty="0" smtClean="0"/>
              <a:t>Subsidy</a:t>
            </a:r>
          </a:p>
          <a:p>
            <a:pPr lvl="1" eaLnBrk="1" hangingPunct="1"/>
            <a:r>
              <a:rPr lang="en-US" altLang="en-US" dirty="0" smtClean="0"/>
              <a:t>Nontariff Barriers </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mtClean="0"/>
              <a:t>Effects of Free Trade on the Imports Side</a:t>
            </a:r>
          </a:p>
        </p:txBody>
      </p:sp>
      <p:sp>
        <p:nvSpPr>
          <p:cNvPr id="31747" name="Rectangle 3"/>
          <p:cNvSpPr>
            <a:spLocks noGrp="1" noChangeArrowheads="1"/>
          </p:cNvSpPr>
          <p:nvPr>
            <p:ph type="body" idx="4294967295"/>
          </p:nvPr>
        </p:nvSpPr>
        <p:spPr/>
        <p:txBody>
          <a:bodyPr rIns="91440"/>
          <a:lstStyle/>
          <a:p>
            <a:pPr eaLnBrk="1" hangingPunct="1"/>
            <a:r>
              <a:rPr lang="en-US" altLang="en-US" smtClean="0"/>
              <a:t>Refer to Figure 6.4 Gains (imports side)</a:t>
            </a:r>
          </a:p>
          <a:p>
            <a:pPr eaLnBrk="1" hangingPunct="1"/>
            <a:r>
              <a:rPr lang="en-US" altLang="en-US" smtClean="0"/>
              <a:t>Price effect</a:t>
            </a:r>
          </a:p>
          <a:p>
            <a:pPr eaLnBrk="1" hangingPunct="1"/>
            <a:r>
              <a:rPr lang="en-US" altLang="en-US" smtClean="0"/>
              <a:t>Consumption effect</a:t>
            </a:r>
          </a:p>
          <a:p>
            <a:pPr eaLnBrk="1" hangingPunct="1"/>
            <a:r>
              <a:rPr lang="en-US" altLang="en-US" smtClean="0"/>
              <a:t>Production effect</a:t>
            </a:r>
          </a:p>
          <a:p>
            <a:pPr eaLnBrk="1" hangingPunct="1"/>
            <a:r>
              <a:rPr lang="en-US" altLang="en-US" smtClean="0"/>
              <a:t>Imports effect</a:t>
            </a:r>
          </a:p>
          <a:p>
            <a:pPr eaLnBrk="1" hangingPunct="1"/>
            <a:r>
              <a:rPr lang="en-US" altLang="en-US" smtClean="0"/>
              <a:t>Consumer surplus effect</a:t>
            </a:r>
          </a:p>
          <a:p>
            <a:pPr eaLnBrk="1" hangingPunct="1"/>
            <a:r>
              <a:rPr lang="en-US" altLang="en-US" smtClean="0"/>
              <a:t>Producer surplus effect</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a:xfrm>
            <a:off x="304800" y="0"/>
            <a:ext cx="7772400" cy="1371600"/>
          </a:xfrm>
        </p:spPr>
        <p:txBody>
          <a:bodyPr anchor="ctr"/>
          <a:lstStyle/>
          <a:p>
            <a:pPr eaLnBrk="1" hangingPunct="1"/>
            <a:r>
              <a:rPr lang="en-US" altLang="en-US" smtClean="0"/>
              <a:t>FIGURE 6.4 </a:t>
            </a:r>
            <a:r>
              <a:rPr lang="en-US" altLang="en-US" b="0" smtClean="0"/>
              <a:t>The Gains from Free Trade (Imports Side)</a:t>
            </a:r>
            <a:endParaRPr lang="en-US" altLang="en-US" smtClean="0"/>
          </a:p>
        </p:txBody>
      </p:sp>
      <p:pic>
        <p:nvPicPr>
          <p:cNvPr id="32771" name="Picture 3" descr="D:\Rapid SVN\Trunk\Projects\Pearson\HUST_PPT\Working_Folder\Images\Chapter_06\FG_06_004.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895475"/>
            <a:ext cx="39751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a:xfrm>
            <a:off x="304800" y="0"/>
            <a:ext cx="7772400" cy="1371600"/>
          </a:xfrm>
        </p:spPr>
        <p:txBody>
          <a:bodyPr anchor="ctr"/>
          <a:lstStyle/>
          <a:p>
            <a:pPr eaLnBrk="1" hangingPunct="1"/>
            <a:r>
              <a:rPr lang="en-US" altLang="en-US" smtClean="0"/>
              <a:t>Trade Effects on Imports Side (cont.)</a:t>
            </a:r>
          </a:p>
        </p:txBody>
      </p:sp>
      <p:sp>
        <p:nvSpPr>
          <p:cNvPr id="33795" name="Rectangle 5"/>
          <p:cNvSpPr>
            <a:spLocks noGrp="1" noChangeArrowheads="1"/>
          </p:cNvSpPr>
          <p:nvPr>
            <p:ph type="body" idx="4294967295"/>
          </p:nvPr>
        </p:nvSpPr>
        <p:spPr/>
        <p:txBody>
          <a:bodyPr rIns="91440"/>
          <a:lstStyle/>
          <a:p>
            <a:pPr eaLnBrk="1" hangingPunct="1"/>
            <a:r>
              <a:rPr lang="en-US" altLang="en-US" smtClean="0"/>
              <a:t>Net welfare effect</a:t>
            </a:r>
          </a:p>
        </p:txBody>
      </p:sp>
      <p:sp>
        <p:nvSpPr>
          <p:cNvPr id="33796" name="Text Box 8"/>
          <p:cNvSpPr txBox="1">
            <a:spLocks noChangeArrowheads="1"/>
          </p:cNvSpPr>
          <p:nvPr/>
        </p:nvSpPr>
        <p:spPr bwMode="auto">
          <a:xfrm>
            <a:off x="762000" y="26670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200" b="1"/>
              <a:t>TABLE 6.2</a:t>
            </a:r>
            <a:r>
              <a:rPr lang="en-US" altLang="en-US" sz="2200"/>
              <a:t> Summary of the Welfare Effects in the Import</a:t>
            </a:r>
          </a:p>
          <a:p>
            <a:r>
              <a:rPr lang="en-US" altLang="en-US" sz="2200"/>
              <a:t>Market of a Move to Free Trade</a:t>
            </a:r>
          </a:p>
        </p:txBody>
      </p:sp>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4048125"/>
            <a:ext cx="89630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304800" y="0"/>
            <a:ext cx="7772400" cy="1371600"/>
          </a:xfrm>
        </p:spPr>
        <p:txBody>
          <a:bodyPr anchor="ctr"/>
          <a:lstStyle/>
          <a:p>
            <a:pPr eaLnBrk="1" hangingPunct="1"/>
            <a:r>
              <a:rPr lang="en-US" altLang="en-US" smtClean="0"/>
              <a:t>Effects of Free Trade on Exports Side</a:t>
            </a:r>
          </a:p>
        </p:txBody>
      </p:sp>
      <p:sp>
        <p:nvSpPr>
          <p:cNvPr id="34819" name="Rectangle 5"/>
          <p:cNvSpPr>
            <a:spLocks noGrp="1" noChangeArrowheads="1"/>
          </p:cNvSpPr>
          <p:nvPr>
            <p:ph type="body" idx="4294967295"/>
          </p:nvPr>
        </p:nvSpPr>
        <p:spPr/>
        <p:txBody>
          <a:bodyPr rIns="91440"/>
          <a:lstStyle/>
          <a:p>
            <a:pPr eaLnBrk="1" hangingPunct="1"/>
            <a:r>
              <a:rPr lang="en-US" altLang="en-US" smtClean="0"/>
              <a:t>Refer to Figure 6.5 Gains (Exports Side)</a:t>
            </a:r>
          </a:p>
          <a:p>
            <a:pPr eaLnBrk="1" hangingPunct="1"/>
            <a:r>
              <a:rPr lang="en-US" altLang="en-US" smtClean="0"/>
              <a:t>Price effect</a:t>
            </a:r>
          </a:p>
          <a:p>
            <a:pPr eaLnBrk="1" hangingPunct="1"/>
            <a:r>
              <a:rPr lang="en-US" altLang="en-US" smtClean="0"/>
              <a:t>Consumption effect</a:t>
            </a:r>
          </a:p>
          <a:p>
            <a:pPr eaLnBrk="1" hangingPunct="1"/>
            <a:r>
              <a:rPr lang="en-US" altLang="en-US" smtClean="0"/>
              <a:t>Production effect</a:t>
            </a:r>
          </a:p>
          <a:p>
            <a:pPr eaLnBrk="1" hangingPunct="1"/>
            <a:r>
              <a:rPr lang="en-US" altLang="en-US" smtClean="0"/>
              <a:t>Exports effect</a:t>
            </a:r>
          </a:p>
          <a:p>
            <a:pPr eaLnBrk="1" hangingPunct="1"/>
            <a:r>
              <a:rPr lang="en-US" altLang="en-US" smtClean="0"/>
              <a:t>Consumer surplus effect</a:t>
            </a:r>
          </a:p>
          <a:p>
            <a:pPr eaLnBrk="1" hangingPunct="1"/>
            <a:r>
              <a:rPr lang="en-US" altLang="en-US" smtClean="0"/>
              <a:t>Producer surplus effect</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304800" y="0"/>
            <a:ext cx="7772400" cy="1371600"/>
          </a:xfrm>
        </p:spPr>
        <p:txBody>
          <a:bodyPr anchor="ctr"/>
          <a:lstStyle/>
          <a:p>
            <a:pPr eaLnBrk="1" hangingPunct="1"/>
            <a:r>
              <a:rPr lang="en-US" altLang="en-US" smtClean="0"/>
              <a:t>FIGURE 6.5 </a:t>
            </a:r>
            <a:r>
              <a:rPr lang="en-US" altLang="en-US" b="0" smtClean="0"/>
              <a:t>The Gains from Free Trade (Exports Side)</a:t>
            </a:r>
            <a:endParaRPr lang="en-US" altLang="en-US" smtClean="0"/>
          </a:p>
        </p:txBody>
      </p:sp>
      <p:pic>
        <p:nvPicPr>
          <p:cNvPr id="35843" name="Picture 3" descr="D:\Rapid SVN\Trunk\Projects\Pearson\HUST_PPT\Working_Folder\Images\Chapter_06\FG_06_005.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133600"/>
            <a:ext cx="39560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mtClean="0"/>
              <a:t>Trade Effects on Exports Side (cont.)</a:t>
            </a:r>
          </a:p>
        </p:txBody>
      </p:sp>
      <p:sp>
        <p:nvSpPr>
          <p:cNvPr id="36867" name="Rectangle 3"/>
          <p:cNvSpPr>
            <a:spLocks noGrp="1" noChangeArrowheads="1"/>
          </p:cNvSpPr>
          <p:nvPr>
            <p:ph type="body" idx="4294967295"/>
          </p:nvPr>
        </p:nvSpPr>
        <p:spPr/>
        <p:txBody>
          <a:bodyPr rIns="91440"/>
          <a:lstStyle/>
          <a:p>
            <a:pPr eaLnBrk="1" hangingPunct="1"/>
            <a:r>
              <a:rPr lang="en-US" altLang="en-US" smtClean="0"/>
              <a:t>Net welfare effect</a:t>
            </a:r>
          </a:p>
        </p:txBody>
      </p:sp>
      <p:sp>
        <p:nvSpPr>
          <p:cNvPr id="36868" name="Text Box 8"/>
          <p:cNvSpPr txBox="1">
            <a:spLocks noChangeArrowheads="1"/>
          </p:cNvSpPr>
          <p:nvPr/>
        </p:nvSpPr>
        <p:spPr bwMode="auto">
          <a:xfrm>
            <a:off x="838200" y="3048000"/>
            <a:ext cx="746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200" b="1"/>
              <a:t>TABLE 6.3</a:t>
            </a:r>
            <a:r>
              <a:rPr lang="en-US" altLang="en-US" sz="2200"/>
              <a:t> Summary of the Welfare Effects in the Export</a:t>
            </a:r>
          </a:p>
          <a:p>
            <a:r>
              <a:rPr lang="en-US" altLang="en-US" sz="2200"/>
              <a:t>Market of a Move to Free Trade</a:t>
            </a:r>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114800"/>
            <a:ext cx="84296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mtClean="0"/>
              <a:t>Effects of a Tariff Imposed by a Small Country</a:t>
            </a:r>
          </a:p>
        </p:txBody>
      </p:sp>
      <p:sp>
        <p:nvSpPr>
          <p:cNvPr id="37891" name="Rectangle 3"/>
          <p:cNvSpPr>
            <a:spLocks noGrp="1" noChangeArrowheads="1"/>
          </p:cNvSpPr>
          <p:nvPr>
            <p:ph type="body" idx="4294967295"/>
          </p:nvPr>
        </p:nvSpPr>
        <p:spPr/>
        <p:txBody>
          <a:bodyPr rIns="91440"/>
          <a:lstStyle/>
          <a:p>
            <a:pPr eaLnBrk="1" hangingPunct="1"/>
            <a:r>
              <a:rPr lang="en-US" altLang="en-US" smtClean="0"/>
              <a:t>Refer to Figure 6.6 Effect of Import Tariff</a:t>
            </a:r>
          </a:p>
          <a:p>
            <a:pPr eaLnBrk="1" hangingPunct="1"/>
            <a:r>
              <a:rPr lang="en-US" altLang="en-US" smtClean="0"/>
              <a:t>Price effect</a:t>
            </a:r>
          </a:p>
          <a:p>
            <a:pPr eaLnBrk="1" hangingPunct="1"/>
            <a:r>
              <a:rPr lang="en-US" altLang="en-US" smtClean="0"/>
              <a:t>Consumption effect</a:t>
            </a:r>
          </a:p>
          <a:p>
            <a:pPr eaLnBrk="1" hangingPunct="1"/>
            <a:r>
              <a:rPr lang="en-US" altLang="en-US" smtClean="0"/>
              <a:t>Production (or protective) effect</a:t>
            </a:r>
          </a:p>
          <a:p>
            <a:pPr eaLnBrk="1" hangingPunct="1"/>
            <a:r>
              <a:rPr lang="en-US" altLang="en-US" smtClean="0"/>
              <a:t>Imports effect</a:t>
            </a:r>
          </a:p>
          <a:p>
            <a:pPr eaLnBrk="1" hangingPunct="1"/>
            <a:r>
              <a:rPr lang="en-US" altLang="en-US" smtClean="0"/>
              <a:t>Government revenue effect</a:t>
            </a:r>
          </a:p>
          <a:p>
            <a:pPr eaLnBrk="1" hangingPunct="1"/>
            <a:r>
              <a:rPr lang="en-US" altLang="en-US" smtClean="0"/>
              <a:t>Consumer surplus effect</a:t>
            </a:r>
          </a:p>
          <a:p>
            <a:pPr eaLnBrk="1" hangingPunct="1"/>
            <a:r>
              <a:rPr lang="en-US" altLang="en-US" smtClean="0"/>
              <a:t>Producer surplus effect</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304800" y="0"/>
            <a:ext cx="7772400" cy="1371600"/>
          </a:xfrm>
        </p:spPr>
        <p:txBody>
          <a:bodyPr anchor="ctr"/>
          <a:lstStyle/>
          <a:p>
            <a:pPr eaLnBrk="1" hangingPunct="1"/>
            <a:r>
              <a:rPr lang="en-US" altLang="en-US" smtClean="0"/>
              <a:t>FIGURE 6.6 </a:t>
            </a:r>
            <a:r>
              <a:rPr lang="en-US" altLang="en-US" b="0" smtClean="0"/>
              <a:t>The Effect of an Import Tariff</a:t>
            </a:r>
            <a:endParaRPr lang="en-US" altLang="en-US" smtClean="0"/>
          </a:p>
        </p:txBody>
      </p:sp>
      <p:pic>
        <p:nvPicPr>
          <p:cNvPr id="38915" name="Picture 3" descr="D:\Rapid SVN\Trunk\Projects\Pearson\HUST_PPT\Working_Folder\Images\Chapter_06\FG_06_00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408146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idx="4294967295"/>
          </p:nvPr>
        </p:nvSpPr>
        <p:spPr>
          <a:xfrm>
            <a:off x="304800" y="0"/>
            <a:ext cx="7772400" cy="1371600"/>
          </a:xfrm>
        </p:spPr>
        <p:txBody>
          <a:bodyPr anchor="ctr"/>
          <a:lstStyle/>
          <a:p>
            <a:pPr eaLnBrk="1" hangingPunct="1"/>
            <a:r>
              <a:rPr lang="en-US" altLang="en-US" smtClean="0"/>
              <a:t>Welfare Cost of Tariff Imposed by a Small Country</a:t>
            </a:r>
          </a:p>
        </p:txBody>
      </p:sp>
      <p:sp>
        <p:nvSpPr>
          <p:cNvPr id="39939" name="Rectangle 5"/>
          <p:cNvSpPr>
            <a:spLocks noGrp="1" noChangeArrowheads="1"/>
          </p:cNvSpPr>
          <p:nvPr>
            <p:ph type="body" idx="4294967295"/>
          </p:nvPr>
        </p:nvSpPr>
        <p:spPr/>
        <p:txBody>
          <a:bodyPr rIns="91440"/>
          <a:lstStyle/>
          <a:p>
            <a:pPr eaLnBrk="1" hangingPunct="1"/>
            <a:r>
              <a:rPr lang="en-US" altLang="en-US" smtClean="0"/>
              <a:t>Deadweight cost—value of wasted resources devoted to expanded domestic production and expenditures devoted to less-desired substitutes brought about by a tariff</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title"/>
          </p:nvPr>
        </p:nvSpPr>
        <p:spPr>
          <a:xfrm>
            <a:off x="304800" y="0"/>
            <a:ext cx="7772400" cy="1371600"/>
          </a:xfrm>
        </p:spPr>
        <p:txBody>
          <a:bodyPr anchor="ctr"/>
          <a:lstStyle/>
          <a:p>
            <a:pPr eaLnBrk="1" hangingPunct="1"/>
            <a:r>
              <a:rPr lang="en-US" altLang="en-US" smtClean="0"/>
              <a:t>TABLE 6.4 </a:t>
            </a:r>
            <a:r>
              <a:rPr lang="en-US" altLang="en-US" b="0" smtClean="0"/>
              <a:t>Welfare Cost of a Tariff Imposed by a Small Country</a:t>
            </a:r>
            <a:endParaRPr lang="en-US" altLang="en-US" smtClean="0"/>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2652713"/>
            <a:ext cx="7934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Tariff</a:t>
            </a:r>
          </a:p>
        </p:txBody>
      </p:sp>
      <p:sp>
        <p:nvSpPr>
          <p:cNvPr id="6147" name="Rectangle 3"/>
          <p:cNvSpPr>
            <a:spLocks noGrp="1" noChangeArrowheads="1"/>
          </p:cNvSpPr>
          <p:nvPr>
            <p:ph type="body" idx="4294967295"/>
          </p:nvPr>
        </p:nvSpPr>
        <p:spPr/>
        <p:txBody>
          <a:bodyPr rIns="91440"/>
          <a:lstStyle/>
          <a:p>
            <a:pPr eaLnBrk="1" hangingPunct="1"/>
            <a:r>
              <a:rPr lang="en-US" altLang="en-US" dirty="0" smtClean="0"/>
              <a:t>A tax imposed by government on either imports or exports</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a:xfrm>
            <a:off x="304800" y="0"/>
            <a:ext cx="7772400" cy="1371600"/>
          </a:xfrm>
        </p:spPr>
        <p:txBody>
          <a:bodyPr anchor="ctr"/>
          <a:lstStyle/>
          <a:p>
            <a:pPr eaLnBrk="1" hangingPunct="1"/>
            <a:r>
              <a:rPr lang="en-US" altLang="en-US" smtClean="0"/>
              <a:t>Two Deadweight Costs of the Tariff</a:t>
            </a:r>
          </a:p>
        </p:txBody>
      </p:sp>
      <p:sp>
        <p:nvSpPr>
          <p:cNvPr id="41987" name="Rectangle 5"/>
          <p:cNvSpPr>
            <a:spLocks noGrp="1" noChangeArrowheads="1"/>
          </p:cNvSpPr>
          <p:nvPr>
            <p:ph type="body" idx="4294967295"/>
          </p:nvPr>
        </p:nvSpPr>
        <p:spPr/>
        <p:txBody>
          <a:bodyPr rIns="91440"/>
          <a:lstStyle/>
          <a:p>
            <a:pPr eaLnBrk="1" hangingPunct="1">
              <a:lnSpc>
                <a:spcPct val="90000"/>
              </a:lnSpc>
              <a:spcBef>
                <a:spcPct val="50000"/>
              </a:spcBef>
            </a:pPr>
            <a:r>
              <a:rPr lang="en-US" altLang="en-US" sz="2200" smtClean="0"/>
              <a:t>Refer to Figure 6.7 Deadweight Cost of Tariff</a:t>
            </a:r>
          </a:p>
          <a:p>
            <a:pPr eaLnBrk="1" hangingPunct="1">
              <a:lnSpc>
                <a:spcPct val="90000"/>
              </a:lnSpc>
              <a:spcBef>
                <a:spcPct val="50000"/>
              </a:spcBef>
            </a:pPr>
            <a:r>
              <a:rPr lang="en-US" altLang="en-US" sz="2200" smtClean="0"/>
              <a:t>Production deadweight cost—refers to the protective effect of the tariff which allows domestic firms to increase production above free trade levels (area b).</a:t>
            </a:r>
          </a:p>
          <a:p>
            <a:pPr eaLnBrk="1" hangingPunct="1">
              <a:lnSpc>
                <a:spcPct val="90000"/>
              </a:lnSpc>
              <a:spcBef>
                <a:spcPct val="50000"/>
              </a:spcBef>
            </a:pPr>
            <a:r>
              <a:rPr lang="en-US" altLang="en-US" sz="2200" smtClean="0"/>
              <a:t>Consumer deadweight cost—the value of lost consumer satisfaction due to a shift in consumption to less-desired substitutes brought on by the higher price (area d).</a:t>
            </a:r>
          </a:p>
          <a:p>
            <a:pPr eaLnBrk="1" hangingPunct="1">
              <a:lnSpc>
                <a:spcPct val="90000"/>
              </a:lnSpc>
              <a:spcBef>
                <a:spcPct val="50000"/>
              </a:spcBef>
            </a:pPr>
            <a:r>
              <a:rPr lang="en-US" altLang="en-US" sz="2200" smtClean="0"/>
              <a:t>Total deadweight cost = ½ x tariff x reduction in imports</a:t>
            </a:r>
          </a:p>
          <a:p>
            <a:pPr eaLnBrk="1" hangingPunct="1">
              <a:lnSpc>
                <a:spcPct val="90000"/>
              </a:lnSpc>
              <a:spcBef>
                <a:spcPct val="50000"/>
              </a:spcBef>
            </a:pPr>
            <a:r>
              <a:rPr lang="en-US" altLang="en-US" sz="2200" smtClean="0"/>
              <a:t>Consider Global Insights 6.1 for estimates of the welfare costs of tariffs on U.S. industries</a:t>
            </a:r>
            <a:endParaRPr lang="en-US" altLang="en-US" sz="2000" smtClean="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title"/>
          </p:nvPr>
        </p:nvSpPr>
        <p:spPr>
          <a:xfrm>
            <a:off x="304800" y="0"/>
            <a:ext cx="7772400" cy="1371600"/>
          </a:xfrm>
        </p:spPr>
        <p:txBody>
          <a:bodyPr anchor="ctr"/>
          <a:lstStyle/>
          <a:p>
            <a:pPr eaLnBrk="1" hangingPunct="1"/>
            <a:r>
              <a:rPr lang="en-US" altLang="en-US" smtClean="0"/>
              <a:t>FIGURE 6.7 </a:t>
            </a:r>
            <a:r>
              <a:rPr lang="en-US" altLang="en-US" b="0" smtClean="0"/>
              <a:t>Deadweight Cost of the Tariff</a:t>
            </a:r>
            <a:endParaRPr lang="en-US" altLang="en-US" smtClean="0"/>
          </a:p>
        </p:txBody>
      </p:sp>
      <p:pic>
        <p:nvPicPr>
          <p:cNvPr id="43011" name="Picture 3" descr="D:\Rapid SVN\Trunk\Projects\Pearson\HUST_PPT\Working_Folder\Images\Chapter_06\FG_06_00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42672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idx="4294967295"/>
          </p:nvPr>
        </p:nvSpPr>
        <p:spPr>
          <a:xfrm>
            <a:off x="304800" y="0"/>
            <a:ext cx="7772400" cy="1371600"/>
          </a:xfrm>
        </p:spPr>
        <p:txBody>
          <a:bodyPr anchor="ctr"/>
          <a:lstStyle/>
          <a:p>
            <a:pPr eaLnBrk="1" hangingPunct="1"/>
            <a:r>
              <a:rPr lang="en-US" altLang="en-US" sz="3600" smtClean="0"/>
              <a:t>Export Tariff</a:t>
            </a:r>
          </a:p>
        </p:txBody>
      </p:sp>
      <p:sp>
        <p:nvSpPr>
          <p:cNvPr id="44035" name="Content Placeholder 5"/>
          <p:cNvSpPr>
            <a:spLocks noGrp="1"/>
          </p:cNvSpPr>
          <p:nvPr>
            <p:ph idx="4294967295"/>
          </p:nvPr>
        </p:nvSpPr>
        <p:spPr/>
        <p:txBody>
          <a:bodyPr rIns="91440"/>
          <a:lstStyle/>
          <a:p>
            <a:pPr eaLnBrk="1" hangingPunct="1"/>
            <a:r>
              <a:rPr lang="en-US" altLang="en-US" sz="2400" smtClean="0"/>
              <a:t>Consider Figure 6.8</a:t>
            </a:r>
          </a:p>
          <a:p>
            <a:pPr eaLnBrk="1" hangingPunct="1"/>
            <a:r>
              <a:rPr lang="en-US" altLang="en-US" sz="2400" smtClean="0"/>
              <a:t>Small country A imposes an export tariff of z dollars per bushel on its corn exports.</a:t>
            </a:r>
          </a:p>
          <a:p>
            <a:pPr eaLnBrk="1" hangingPunct="1"/>
            <a:r>
              <a:rPr lang="en-US" altLang="en-US" sz="2400" smtClean="0"/>
              <a:t>Effects of the export tariff:</a:t>
            </a:r>
          </a:p>
          <a:p>
            <a:pPr eaLnBrk="1" hangingPunct="1">
              <a:buFontTx/>
              <a:buNone/>
            </a:pPr>
            <a:r>
              <a:rPr lang="en-US" altLang="en-US" sz="2400" smtClean="0"/>
              <a:t>       domestic price falls</a:t>
            </a:r>
          </a:p>
          <a:p>
            <a:pPr eaLnBrk="1" hangingPunct="1">
              <a:buFontTx/>
              <a:buNone/>
            </a:pPr>
            <a:r>
              <a:rPr lang="en-US" altLang="en-US" sz="2400" smtClean="0"/>
              <a:t>       domestic production falls</a:t>
            </a:r>
          </a:p>
          <a:p>
            <a:pPr eaLnBrk="1" hangingPunct="1">
              <a:buFontTx/>
              <a:buNone/>
            </a:pPr>
            <a:r>
              <a:rPr lang="en-US" altLang="en-US" sz="2400" smtClean="0"/>
              <a:t>       domestic consumption rises</a:t>
            </a:r>
          </a:p>
          <a:p>
            <a:pPr eaLnBrk="1" hangingPunct="1">
              <a:buFontTx/>
              <a:buNone/>
            </a:pPr>
            <a:r>
              <a:rPr lang="en-US" altLang="en-US" sz="2400" smtClean="0"/>
              <a:t>       exports fall</a:t>
            </a: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304800" y="0"/>
            <a:ext cx="7772400" cy="1371600"/>
          </a:xfrm>
        </p:spPr>
        <p:txBody>
          <a:bodyPr anchor="ctr"/>
          <a:lstStyle/>
          <a:p>
            <a:pPr eaLnBrk="1" hangingPunct="1"/>
            <a:r>
              <a:rPr lang="en-US" altLang="en-US" smtClean="0"/>
              <a:t>FIGURE 6.8 </a:t>
            </a:r>
            <a:r>
              <a:rPr lang="en-US" altLang="en-US" b="0" smtClean="0"/>
              <a:t>The Effect of an Export Tariff</a:t>
            </a:r>
            <a:endParaRPr lang="en-US" altLang="en-US" smtClean="0"/>
          </a:p>
        </p:txBody>
      </p:sp>
      <p:pic>
        <p:nvPicPr>
          <p:cNvPr id="45059" name="Picture 3" descr="D:\Rapid SVN\Trunk\Projects\Pearson\HUST_PPT\Working_Folder\Images\Chapter_06\FG_06_008.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924050"/>
            <a:ext cx="4048125"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304800" y="0"/>
            <a:ext cx="7772400" cy="1371600"/>
          </a:xfrm>
        </p:spPr>
        <p:txBody>
          <a:bodyPr anchor="ctr"/>
          <a:lstStyle/>
          <a:p>
            <a:pPr eaLnBrk="1" hangingPunct="1"/>
            <a:r>
              <a:rPr lang="en-US" altLang="en-US" smtClean="0"/>
              <a:t>Other Effects of an Export Tariff</a:t>
            </a:r>
          </a:p>
        </p:txBody>
      </p:sp>
      <p:sp>
        <p:nvSpPr>
          <p:cNvPr id="46083" name="Content Placeholder 2"/>
          <p:cNvSpPr>
            <a:spLocks noGrp="1"/>
          </p:cNvSpPr>
          <p:nvPr>
            <p:ph idx="4294967295"/>
          </p:nvPr>
        </p:nvSpPr>
        <p:spPr/>
        <p:txBody>
          <a:bodyPr rIns="91440"/>
          <a:lstStyle/>
          <a:p>
            <a:pPr eaLnBrk="1" hangingPunct="1"/>
            <a:r>
              <a:rPr lang="en-US" altLang="en-US" smtClean="0"/>
              <a:t>See Table 6.5</a:t>
            </a:r>
          </a:p>
          <a:p>
            <a:pPr eaLnBrk="1" hangingPunct="1"/>
            <a:r>
              <a:rPr lang="en-US" altLang="en-US" smtClean="0"/>
              <a:t>Producer surplus falls by area (f+g+h+k)</a:t>
            </a:r>
          </a:p>
          <a:p>
            <a:pPr eaLnBrk="1" hangingPunct="1"/>
            <a:r>
              <a:rPr lang="en-US" altLang="en-US" smtClean="0"/>
              <a:t>Consumer surplus rises by area f</a:t>
            </a:r>
          </a:p>
          <a:p>
            <a:pPr eaLnBrk="1" hangingPunct="1"/>
            <a:r>
              <a:rPr lang="en-US" altLang="en-US" smtClean="0"/>
              <a:t>Government revenue rises by area h</a:t>
            </a:r>
          </a:p>
          <a:p>
            <a:pPr eaLnBrk="1" hangingPunct="1"/>
            <a:r>
              <a:rPr lang="en-US" altLang="en-US" smtClean="0"/>
              <a:t>Deadweight costs equal area (g+k)</a:t>
            </a:r>
          </a:p>
          <a:p>
            <a:pPr eaLnBrk="1" hangingPunct="1"/>
            <a:r>
              <a:rPr lang="en-US" altLang="en-US" smtClean="0"/>
              <a:t>See Global Insights 6.2 for examples</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304800" y="0"/>
            <a:ext cx="7772400" cy="1371600"/>
          </a:xfrm>
        </p:spPr>
        <p:txBody>
          <a:bodyPr anchor="ctr"/>
          <a:lstStyle/>
          <a:p>
            <a:pPr eaLnBrk="1" hangingPunct="1"/>
            <a:r>
              <a:rPr lang="en-US" altLang="en-US" sz="2800" smtClean="0"/>
              <a:t>TABLE 6.5 </a:t>
            </a:r>
            <a:r>
              <a:rPr lang="en-US" altLang="en-US" sz="2800" b="0" smtClean="0"/>
              <a:t>Welfare Cost of an Export Tariff Imposed by a Small Country</a:t>
            </a:r>
            <a:endParaRPr lang="en-US" altLang="en-US" smtClean="0"/>
          </a:p>
        </p:txBody>
      </p:sp>
      <p:pic>
        <p:nvPicPr>
          <p:cNvPr id="471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05100"/>
            <a:ext cx="7753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Free Trade with a Large Country</a:t>
            </a:r>
          </a:p>
        </p:txBody>
      </p:sp>
      <p:sp>
        <p:nvSpPr>
          <p:cNvPr id="48131" name="Rectangle 3"/>
          <p:cNvSpPr>
            <a:spLocks noGrp="1" noChangeArrowheads="1"/>
          </p:cNvSpPr>
          <p:nvPr>
            <p:ph type="body" idx="4294967295"/>
          </p:nvPr>
        </p:nvSpPr>
        <p:spPr/>
        <p:txBody>
          <a:bodyPr rIns="91440"/>
          <a:lstStyle/>
          <a:p>
            <a:pPr eaLnBrk="1" hangingPunct="1">
              <a:lnSpc>
                <a:spcPct val="90000"/>
              </a:lnSpc>
              <a:spcBef>
                <a:spcPct val="40000"/>
              </a:spcBef>
            </a:pPr>
            <a:r>
              <a:rPr lang="en-US" altLang="en-US" smtClean="0"/>
              <a:t>Assume country A is a large country (with market power) importing from country B</a:t>
            </a:r>
          </a:p>
          <a:p>
            <a:pPr eaLnBrk="1" hangingPunct="1">
              <a:lnSpc>
                <a:spcPct val="90000"/>
              </a:lnSpc>
              <a:spcBef>
                <a:spcPct val="40000"/>
              </a:spcBef>
            </a:pPr>
            <a:r>
              <a:rPr lang="en-US" altLang="en-US" smtClean="0"/>
              <a:t>Equilibrium world price—the price at which the quantity that consumers in A want to import is equal to the quantity producers in B want to export.</a:t>
            </a:r>
          </a:p>
          <a:p>
            <a:pPr eaLnBrk="1" hangingPunct="1">
              <a:lnSpc>
                <a:spcPct val="90000"/>
              </a:lnSpc>
              <a:spcBef>
                <a:spcPct val="40000"/>
              </a:spcBef>
            </a:pPr>
            <a:r>
              <a:rPr lang="en-US" altLang="en-US" smtClean="0"/>
              <a:t>Refer to Figure 6.9 International Free Trade Equilibrium </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idx="4294967295"/>
          </p:nvPr>
        </p:nvSpPr>
        <p:spPr>
          <a:xfrm>
            <a:off x="304800" y="0"/>
            <a:ext cx="7772400" cy="1371600"/>
          </a:xfrm>
        </p:spPr>
        <p:txBody>
          <a:bodyPr anchor="ctr"/>
          <a:lstStyle/>
          <a:p>
            <a:pPr eaLnBrk="1" hangingPunct="1"/>
            <a:r>
              <a:rPr lang="en-US" altLang="en-US" smtClean="0"/>
              <a:t>FIGURE 6.9 </a:t>
            </a:r>
            <a:r>
              <a:rPr lang="en-US" altLang="en-US" b="0" smtClean="0"/>
              <a:t>International Free-Trade Equilibrium</a:t>
            </a:r>
            <a:endParaRPr lang="en-US" altLang="en-US" smtClean="0"/>
          </a:p>
        </p:txBody>
      </p:sp>
      <p:pic>
        <p:nvPicPr>
          <p:cNvPr id="49155" name="Picture 3" descr="D:\Rapid SVN\Trunk\Projects\Pearson\HUST_PPT\Working_Folder\Images\Chapter_06\FG_06_009.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981200"/>
            <a:ext cx="58642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mtClean="0"/>
              <a:t>Effects of a Tariff Imposed by a Large Country</a:t>
            </a:r>
          </a:p>
        </p:txBody>
      </p:sp>
      <p:sp>
        <p:nvSpPr>
          <p:cNvPr id="50179" name="Rectangle 3"/>
          <p:cNvSpPr>
            <a:spLocks noGrp="1" noChangeArrowheads="1"/>
          </p:cNvSpPr>
          <p:nvPr>
            <p:ph type="body" idx="4294967295"/>
          </p:nvPr>
        </p:nvSpPr>
        <p:spPr/>
        <p:txBody>
          <a:bodyPr rIns="91440"/>
          <a:lstStyle/>
          <a:p>
            <a:pPr eaLnBrk="1" hangingPunct="1"/>
            <a:r>
              <a:rPr lang="en-US" altLang="en-US" smtClean="0"/>
              <a:t>Refer to Figure 6.10 Tariff for Large Country</a:t>
            </a:r>
          </a:p>
          <a:p>
            <a:pPr eaLnBrk="1" hangingPunct="1"/>
            <a:r>
              <a:rPr lang="en-US" altLang="en-US" smtClean="0"/>
              <a:t>Price effect</a:t>
            </a:r>
          </a:p>
          <a:p>
            <a:pPr eaLnBrk="1" hangingPunct="1"/>
            <a:r>
              <a:rPr lang="en-US" altLang="en-US" smtClean="0"/>
              <a:t>Consumption effect</a:t>
            </a:r>
          </a:p>
          <a:p>
            <a:pPr eaLnBrk="1" hangingPunct="1"/>
            <a:r>
              <a:rPr lang="en-US" altLang="en-US" smtClean="0"/>
              <a:t>Production (or protective) effect</a:t>
            </a:r>
          </a:p>
          <a:p>
            <a:pPr eaLnBrk="1" hangingPunct="1"/>
            <a:r>
              <a:rPr lang="en-US" altLang="en-US" smtClean="0"/>
              <a:t>Imports effect</a:t>
            </a:r>
          </a:p>
          <a:p>
            <a:pPr eaLnBrk="1" hangingPunct="1"/>
            <a:r>
              <a:rPr lang="en-US" altLang="en-US" smtClean="0"/>
              <a:t>Government revenue effect</a:t>
            </a:r>
          </a:p>
          <a:p>
            <a:pPr eaLnBrk="1" hangingPunct="1"/>
            <a:r>
              <a:rPr lang="en-US" altLang="en-US" smtClean="0"/>
              <a:t>Consumer surplus effect</a:t>
            </a:r>
          </a:p>
          <a:p>
            <a:pPr eaLnBrk="1" hangingPunct="1"/>
            <a:r>
              <a:rPr lang="en-US" altLang="en-US" smtClean="0"/>
              <a:t>Producer surplus effect</a:t>
            </a: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304800" y="0"/>
            <a:ext cx="7772400" cy="1371600"/>
          </a:xfrm>
        </p:spPr>
        <p:txBody>
          <a:bodyPr anchor="ctr"/>
          <a:lstStyle/>
          <a:p>
            <a:pPr eaLnBrk="1" hangingPunct="1"/>
            <a:r>
              <a:rPr lang="en-US" altLang="en-US" smtClean="0"/>
              <a:t>FIGURE 6.10 </a:t>
            </a:r>
            <a:r>
              <a:rPr lang="en-US" altLang="en-US" b="0" smtClean="0"/>
              <a:t>Illustration of a Tariff for a Large Country</a:t>
            </a:r>
            <a:endParaRPr lang="en-US" altLang="en-US" smtClean="0"/>
          </a:p>
        </p:txBody>
      </p:sp>
      <p:pic>
        <p:nvPicPr>
          <p:cNvPr id="51203" name="Picture 3" descr="D:\Rapid SVN\Trunk\Projects\Pearson\HUST_PPT\Working_Folder\Images\Chapter_06\FG_06_01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2057400"/>
            <a:ext cx="60499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Quota</a:t>
            </a:r>
          </a:p>
        </p:txBody>
      </p:sp>
      <p:sp>
        <p:nvSpPr>
          <p:cNvPr id="7171" name="Rectangle 3"/>
          <p:cNvSpPr>
            <a:spLocks noGrp="1" noChangeArrowheads="1"/>
          </p:cNvSpPr>
          <p:nvPr>
            <p:ph type="body" idx="4294967295"/>
          </p:nvPr>
        </p:nvSpPr>
        <p:spPr/>
        <p:txBody>
          <a:bodyPr rIns="91440"/>
          <a:lstStyle/>
          <a:p>
            <a:pPr eaLnBrk="1" hangingPunct="1"/>
            <a:r>
              <a:rPr lang="en-US" altLang="en-US" dirty="0" smtClean="0"/>
              <a:t>A government-imposed limit on the value or quantity of an import or export good</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idx="4294967295"/>
          </p:nvPr>
        </p:nvSpPr>
        <p:spPr>
          <a:xfrm>
            <a:off x="304800" y="0"/>
            <a:ext cx="7772400" cy="1371600"/>
          </a:xfrm>
        </p:spPr>
        <p:txBody>
          <a:bodyPr anchor="ctr"/>
          <a:lstStyle/>
          <a:p>
            <a:pPr eaLnBrk="1" hangingPunct="1"/>
            <a:r>
              <a:rPr lang="en-US" altLang="en-US" smtClean="0"/>
              <a:t>Welfare Effects of a Tariff on a Large Country</a:t>
            </a:r>
          </a:p>
        </p:txBody>
      </p:sp>
      <p:sp>
        <p:nvSpPr>
          <p:cNvPr id="52227" name="Rectangle 5"/>
          <p:cNvSpPr>
            <a:spLocks noGrp="1" noChangeArrowheads="1"/>
          </p:cNvSpPr>
          <p:nvPr>
            <p:ph type="body" idx="4294967295"/>
          </p:nvPr>
        </p:nvSpPr>
        <p:spPr/>
        <p:txBody>
          <a:bodyPr rIns="91440"/>
          <a:lstStyle/>
          <a:p>
            <a:pPr eaLnBrk="1" hangingPunct="1">
              <a:spcBef>
                <a:spcPct val="40000"/>
              </a:spcBef>
            </a:pPr>
            <a:r>
              <a:rPr lang="en-US" altLang="en-US" smtClean="0"/>
              <a:t>Because of its market power, the large country is able to shift part of the burden of the tariff onto the exporting country. </a:t>
            </a:r>
          </a:p>
          <a:p>
            <a:pPr eaLnBrk="1" hangingPunct="1">
              <a:spcBef>
                <a:spcPct val="40000"/>
              </a:spcBef>
            </a:pPr>
            <a:r>
              <a:rPr lang="en-US" altLang="en-US" smtClean="0"/>
              <a:t>The greater the tariff burden or revenue paid by foreign exporters compared to the large country’s deadweight costs, the greater the welfare increase in the large country (Refer to Table 6.6)</a:t>
            </a: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mtClean="0"/>
              <a:t>TABLE 6.6 </a:t>
            </a:r>
            <a:r>
              <a:rPr lang="en-US" altLang="en-US" b="0" smtClean="0"/>
              <a:t>Welfare Cost of a Tariff Imposed by a Large Country</a:t>
            </a:r>
            <a:endParaRPr lang="en-US" altLang="en-US" smtClean="0"/>
          </a:p>
        </p:txBody>
      </p:sp>
      <p:pic>
        <p:nvPicPr>
          <p:cNvPr id="53251" name="Picture 5"/>
          <p:cNvPicPr>
            <a:picLocks noChangeAspect="1" noChangeArrowheads="1"/>
          </p:cNvPicPr>
          <p:nvPr/>
        </p:nvPicPr>
        <p:blipFill>
          <a:blip r:embed="rId2">
            <a:extLst>
              <a:ext uri="{28A0092B-C50C-407E-A947-70E740481C1C}">
                <a14:useLocalDpi xmlns:a14="http://schemas.microsoft.com/office/drawing/2010/main" val="0"/>
              </a:ext>
            </a:extLst>
          </a:blip>
          <a:srcRect b="13995"/>
          <a:stretch>
            <a:fillRect/>
          </a:stretch>
        </p:blipFill>
        <p:spPr bwMode="auto">
          <a:xfrm>
            <a:off x="519113" y="2581275"/>
            <a:ext cx="8105775"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Optimal Tariff</a:t>
            </a:r>
          </a:p>
        </p:txBody>
      </p:sp>
      <p:sp>
        <p:nvSpPr>
          <p:cNvPr id="54275" name="Rectangle 3"/>
          <p:cNvSpPr>
            <a:spLocks noGrp="1" noChangeArrowheads="1"/>
          </p:cNvSpPr>
          <p:nvPr>
            <p:ph type="body" idx="4294967295"/>
          </p:nvPr>
        </p:nvSpPr>
        <p:spPr/>
        <p:txBody>
          <a:bodyPr rIns="91440"/>
          <a:lstStyle/>
          <a:p>
            <a:pPr eaLnBrk="1" hangingPunct="1"/>
            <a:r>
              <a:rPr lang="en-US" altLang="en-US" smtClean="0"/>
              <a:t>The size of a tariff that raises the welfare of a tariff-imposing country by the greatest amount relative to free-trade welfare levels.</a:t>
            </a: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04800" y="0"/>
            <a:ext cx="7772400" cy="1371600"/>
          </a:xfrm>
        </p:spPr>
        <p:txBody>
          <a:bodyPr anchor="ctr"/>
          <a:lstStyle/>
          <a:p>
            <a:r>
              <a:rPr lang="en-US" altLang="en-US" smtClean="0"/>
              <a:t>Under What Conditions will a </a:t>
            </a:r>
            <a:br>
              <a:rPr lang="en-US" altLang="en-US" smtClean="0"/>
            </a:br>
            <a:r>
              <a:rPr lang="en-US" altLang="en-US" smtClean="0"/>
              <a:t>Tariff Raise a Country’s Welfare?</a:t>
            </a:r>
          </a:p>
        </p:txBody>
      </p:sp>
      <p:sp>
        <p:nvSpPr>
          <p:cNvPr id="55299" name="Content Placeholder 2"/>
          <p:cNvSpPr>
            <a:spLocks noGrp="1"/>
          </p:cNvSpPr>
          <p:nvPr>
            <p:ph idx="1"/>
          </p:nvPr>
        </p:nvSpPr>
        <p:spPr/>
        <p:txBody>
          <a:bodyPr/>
          <a:lstStyle/>
          <a:p>
            <a:r>
              <a:rPr lang="en-US" altLang="en-US" smtClean="0"/>
              <a:t>The country must have market power, i.e., it is an important participant in the world market.</a:t>
            </a:r>
          </a:p>
          <a:p>
            <a:r>
              <a:rPr lang="en-US" altLang="en-US" smtClean="0"/>
              <a:t>A country’s imposition of a tariff does not lead to retaliation by trading partners.</a:t>
            </a: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Trade (or Tariff) War</a:t>
            </a:r>
          </a:p>
        </p:txBody>
      </p:sp>
      <p:sp>
        <p:nvSpPr>
          <p:cNvPr id="56323" name="Rectangle 3"/>
          <p:cNvSpPr>
            <a:spLocks noGrp="1" noChangeArrowheads="1"/>
          </p:cNvSpPr>
          <p:nvPr>
            <p:ph type="body" idx="4294967295"/>
          </p:nvPr>
        </p:nvSpPr>
        <p:spPr/>
        <p:txBody>
          <a:bodyPr rIns="91440"/>
          <a:lstStyle/>
          <a:p>
            <a:pPr eaLnBrk="1" hangingPunct="1"/>
            <a:r>
              <a:rPr lang="en-US" altLang="en-US" smtClean="0"/>
              <a:t>A general reduction in world trade brought about by retaliation and increases in trade barriers around the world.</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mtClean="0"/>
              <a:t>Effects of the Smoot-Hawley Tariff Act of 1930</a:t>
            </a:r>
          </a:p>
        </p:txBody>
      </p:sp>
      <p:sp>
        <p:nvSpPr>
          <p:cNvPr id="57347" name="Rectangle 3"/>
          <p:cNvSpPr>
            <a:spLocks noGrp="1" noChangeArrowheads="1"/>
          </p:cNvSpPr>
          <p:nvPr>
            <p:ph type="body" idx="4294967295"/>
          </p:nvPr>
        </p:nvSpPr>
        <p:spPr/>
        <p:txBody>
          <a:bodyPr rIns="91440"/>
          <a:lstStyle/>
          <a:p>
            <a:pPr eaLnBrk="1" hangingPunct="1"/>
            <a:r>
              <a:rPr lang="en-US" altLang="en-US" smtClean="0"/>
              <a:t>Refer to Global Insights 6.3</a:t>
            </a:r>
          </a:p>
          <a:p>
            <a:pPr eaLnBrk="1" hangingPunct="1"/>
            <a:r>
              <a:rPr lang="en-US" altLang="en-US" smtClean="0"/>
              <a:t>The Tariff Act resulted in average tariff levels rising to almost 60% and covered more than 12,000 products.</a:t>
            </a:r>
          </a:p>
          <a:p>
            <a:pPr eaLnBrk="1" hangingPunct="1"/>
            <a:r>
              <a:rPr lang="en-US" altLang="en-US" smtClean="0"/>
              <a:t>Other countries retaliated by raising their tariff levels.</a:t>
            </a:r>
          </a:p>
          <a:p>
            <a:pPr eaLnBrk="1" hangingPunct="1"/>
            <a:r>
              <a:rPr lang="en-US" altLang="en-US" smtClean="0"/>
              <a:t>World trade and U.S. exports dropped    (see Figure 6.11).</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2200" smtClean="0"/>
              <a:t>FIGURE 6.11 </a:t>
            </a:r>
            <a:r>
              <a:rPr lang="en-US" altLang="en-US" sz="2200" b="0" smtClean="0"/>
              <a:t>The Contracting Spiral of World Trade, January 1929 to March 1933 (total imports of 75 countries in millions of U.S. dollars)</a:t>
            </a:r>
            <a:endParaRPr lang="en-US" altLang="en-US" smtClean="0"/>
          </a:p>
        </p:txBody>
      </p:sp>
      <p:pic>
        <p:nvPicPr>
          <p:cNvPr id="58371" name="Picture 3" descr="D:\Rapid SVN\Trunk\Projects\Pearson\HUST_PPT\Working_Folder\Images\Chapter_06\FG_06_01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905000"/>
            <a:ext cx="487362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How High are Tariffs?</a:t>
            </a:r>
          </a:p>
        </p:txBody>
      </p:sp>
      <p:sp>
        <p:nvSpPr>
          <p:cNvPr id="59395" name="Rectangle 3"/>
          <p:cNvSpPr>
            <a:spLocks noGrp="1" noChangeArrowheads="1"/>
          </p:cNvSpPr>
          <p:nvPr>
            <p:ph type="body" idx="4294967295"/>
          </p:nvPr>
        </p:nvSpPr>
        <p:spPr/>
        <p:txBody>
          <a:bodyPr rIns="91440"/>
          <a:lstStyle/>
          <a:p>
            <a:pPr eaLnBrk="1" hangingPunct="1">
              <a:lnSpc>
                <a:spcPct val="90000"/>
              </a:lnSpc>
              <a:spcBef>
                <a:spcPct val="40000"/>
              </a:spcBef>
            </a:pPr>
            <a:r>
              <a:rPr lang="en-US" altLang="en-US" sz="2200" smtClean="0"/>
              <a:t>Refer to Table 6.7 MFN Applied Tariff Rates</a:t>
            </a:r>
          </a:p>
          <a:p>
            <a:pPr eaLnBrk="1" hangingPunct="1">
              <a:lnSpc>
                <a:spcPct val="90000"/>
              </a:lnSpc>
              <a:spcBef>
                <a:spcPct val="40000"/>
              </a:spcBef>
            </a:pPr>
            <a:r>
              <a:rPr lang="en-US" altLang="en-US" sz="2200" smtClean="0"/>
              <a:t>Tariffs for individual products may be different than the average rates shown.</a:t>
            </a:r>
          </a:p>
          <a:p>
            <a:pPr eaLnBrk="1" hangingPunct="1">
              <a:lnSpc>
                <a:spcPct val="90000"/>
              </a:lnSpc>
              <a:spcBef>
                <a:spcPct val="40000"/>
              </a:spcBef>
            </a:pPr>
            <a:r>
              <a:rPr lang="en-US" altLang="en-US" sz="2200" smtClean="0"/>
              <a:t>The tariffs differ by product (tariffs on agricultural goods exceed those of manufactured goods).</a:t>
            </a:r>
          </a:p>
          <a:p>
            <a:pPr eaLnBrk="1" hangingPunct="1">
              <a:lnSpc>
                <a:spcPct val="90000"/>
              </a:lnSpc>
              <a:spcBef>
                <a:spcPct val="40000"/>
              </a:spcBef>
            </a:pPr>
            <a:r>
              <a:rPr lang="en-US" altLang="en-US" sz="2200" smtClean="0"/>
              <a:t>Tariffs on manufactured final goods are higher than those on intermediate goods (tariff escalation by stages of processing).</a:t>
            </a:r>
          </a:p>
          <a:p>
            <a:pPr eaLnBrk="1" hangingPunct="1">
              <a:lnSpc>
                <a:spcPct val="90000"/>
              </a:lnSpc>
              <a:spcBef>
                <a:spcPct val="40000"/>
              </a:spcBef>
            </a:pPr>
            <a:r>
              <a:rPr lang="en-US" altLang="en-US" sz="2200" smtClean="0"/>
              <a:t>Tariffs are generally lower for high-income countries.</a:t>
            </a:r>
            <a:endParaRPr lang="en-US" altLang="en-US" sz="2000" smtClean="0"/>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4800" y="0"/>
            <a:ext cx="7772400" cy="1371600"/>
          </a:xfrm>
        </p:spPr>
        <p:txBody>
          <a:bodyPr anchor="ctr"/>
          <a:lstStyle/>
          <a:p>
            <a:r>
              <a:rPr lang="en-US" altLang="en-US" sz="2400" smtClean="0"/>
              <a:t>TABLE 6.7 2006 Simple Average MFN </a:t>
            </a:r>
            <a:br>
              <a:rPr lang="en-US" altLang="en-US" sz="2400" smtClean="0"/>
            </a:br>
            <a:r>
              <a:rPr lang="en-US" altLang="en-US" sz="2400" smtClean="0"/>
              <a:t>Applied Tariff Rates for Selected Countries </a:t>
            </a:r>
            <a:br>
              <a:rPr lang="en-US" altLang="en-US" sz="2400" smtClean="0"/>
            </a:br>
            <a:r>
              <a:rPr lang="en-US" altLang="en-US" sz="2400" smtClean="0"/>
              <a:t>by Product Groups</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t="3114" r="40262" b="87112"/>
          <a:stretch>
            <a:fillRect/>
          </a:stretch>
        </p:blipFill>
        <p:spPr bwMode="auto">
          <a:xfrm>
            <a:off x="115888" y="1506538"/>
            <a:ext cx="85979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t="12807" r="40262" b="53110"/>
          <a:stretch>
            <a:fillRect/>
          </a:stretch>
        </p:blipFill>
        <p:spPr bwMode="auto">
          <a:xfrm>
            <a:off x="152400" y="2555875"/>
            <a:ext cx="85979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t="3114" r="40262" b="87112"/>
          <a:stretch>
            <a:fillRect/>
          </a:stretch>
        </p:blipFill>
        <p:spPr bwMode="auto">
          <a:xfrm>
            <a:off x="115888" y="1506538"/>
            <a:ext cx="85979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t="46558" r="40262" b="22243"/>
          <a:stretch>
            <a:fillRect/>
          </a:stretch>
        </p:blipFill>
        <p:spPr bwMode="auto">
          <a:xfrm>
            <a:off x="130175" y="2563813"/>
            <a:ext cx="8597900"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itle 1"/>
          <p:cNvSpPr>
            <a:spLocks noGrp="1"/>
          </p:cNvSpPr>
          <p:nvPr>
            <p:ph type="title"/>
          </p:nvPr>
        </p:nvSpPr>
        <p:spPr>
          <a:xfrm>
            <a:off x="304800" y="0"/>
            <a:ext cx="7772400" cy="1371600"/>
          </a:xfrm>
        </p:spPr>
        <p:txBody>
          <a:bodyPr anchor="ctr"/>
          <a:lstStyle/>
          <a:p>
            <a:r>
              <a:rPr lang="en-US" altLang="en-US" sz="2400" smtClean="0"/>
              <a:t>TABLE 6.7 2006 Simple Average MFN </a:t>
            </a:r>
            <a:br>
              <a:rPr lang="en-US" altLang="en-US" sz="2400" smtClean="0"/>
            </a:br>
            <a:r>
              <a:rPr lang="en-US" altLang="en-US" sz="2400" smtClean="0"/>
              <a:t>Applied Tariff Rates for Selected Countries </a:t>
            </a:r>
            <a:br>
              <a:rPr lang="en-US" altLang="en-US" sz="2400" smtClean="0"/>
            </a:br>
            <a:r>
              <a:rPr lang="en-US" altLang="en-US" sz="2400" smtClean="0"/>
              <a:t>by Product Groups (cont.) </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Subsidy</a:t>
            </a:r>
          </a:p>
        </p:txBody>
      </p:sp>
      <p:sp>
        <p:nvSpPr>
          <p:cNvPr id="8195" name="Rectangle 3"/>
          <p:cNvSpPr>
            <a:spLocks noGrp="1" noChangeArrowheads="1"/>
          </p:cNvSpPr>
          <p:nvPr>
            <p:ph type="body" idx="4294967295"/>
          </p:nvPr>
        </p:nvSpPr>
        <p:spPr/>
        <p:txBody>
          <a:bodyPr rIns="91440"/>
          <a:lstStyle/>
          <a:p>
            <a:pPr eaLnBrk="1" hangingPunct="1"/>
            <a:r>
              <a:rPr lang="en-US" altLang="en-US" dirty="0" smtClean="0"/>
              <a:t>A government payment to a domestic industry to encourage exports or discourage imports</a:t>
            </a: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t="3114" r="40262" b="87112"/>
          <a:stretch>
            <a:fillRect/>
          </a:stretch>
        </p:blipFill>
        <p:spPr bwMode="auto">
          <a:xfrm>
            <a:off x="115888" y="1506538"/>
            <a:ext cx="85979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t="78558" r="40262" b="10313"/>
          <a:stretch>
            <a:fillRect/>
          </a:stretch>
        </p:blipFill>
        <p:spPr bwMode="auto">
          <a:xfrm>
            <a:off x="130175" y="2590800"/>
            <a:ext cx="85979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itle 1"/>
          <p:cNvSpPr>
            <a:spLocks noGrp="1"/>
          </p:cNvSpPr>
          <p:nvPr>
            <p:ph type="title"/>
          </p:nvPr>
        </p:nvSpPr>
        <p:spPr>
          <a:xfrm>
            <a:off x="304800" y="0"/>
            <a:ext cx="7772400" cy="1371600"/>
          </a:xfrm>
        </p:spPr>
        <p:txBody>
          <a:bodyPr anchor="ctr"/>
          <a:lstStyle/>
          <a:p>
            <a:r>
              <a:rPr lang="en-US" altLang="en-US" sz="2400" smtClean="0"/>
              <a:t>TABLE 6.7 2006 Simple Average MFN </a:t>
            </a:r>
            <a:br>
              <a:rPr lang="en-US" altLang="en-US" sz="2400" smtClean="0"/>
            </a:br>
            <a:r>
              <a:rPr lang="en-US" altLang="en-US" sz="2400" smtClean="0"/>
              <a:t>Applied Tariff Rates for Selected Countries</a:t>
            </a:r>
            <a:br>
              <a:rPr lang="en-US" altLang="en-US" sz="2400" smtClean="0"/>
            </a:br>
            <a:r>
              <a:rPr lang="en-US" altLang="en-US" sz="2400" smtClean="0"/>
              <a:t>by Product Groups (cont.) </a:t>
            </a:r>
          </a:p>
        </p:txBody>
      </p:sp>
      <p:pic>
        <p:nvPicPr>
          <p:cNvPr id="62469" name="Picture 6"/>
          <p:cNvPicPr>
            <a:picLocks noChangeAspect="1" noChangeArrowheads="1"/>
          </p:cNvPicPr>
          <p:nvPr/>
        </p:nvPicPr>
        <p:blipFill>
          <a:blip r:embed="rId3">
            <a:extLst>
              <a:ext uri="{28A0092B-C50C-407E-A947-70E740481C1C}">
                <a14:useLocalDpi xmlns:a14="http://schemas.microsoft.com/office/drawing/2010/main" val="0"/>
              </a:ext>
            </a:extLst>
          </a:blip>
          <a:srcRect r="15070"/>
          <a:stretch>
            <a:fillRect/>
          </a:stretch>
        </p:blipFill>
        <p:spPr bwMode="auto">
          <a:xfrm>
            <a:off x="381000" y="3814763"/>
            <a:ext cx="83470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Nontariff Barriers</a:t>
            </a:r>
          </a:p>
        </p:txBody>
      </p:sp>
      <p:sp>
        <p:nvSpPr>
          <p:cNvPr id="9219" name="Rectangle 3"/>
          <p:cNvSpPr>
            <a:spLocks noGrp="1" noChangeArrowheads="1"/>
          </p:cNvSpPr>
          <p:nvPr>
            <p:ph type="body" idx="4294967295"/>
          </p:nvPr>
        </p:nvSpPr>
        <p:spPr/>
        <p:txBody>
          <a:bodyPr rIns="91440"/>
          <a:lstStyle/>
          <a:p>
            <a:pPr eaLnBrk="1" hangingPunct="1"/>
            <a:r>
              <a:rPr lang="en-US" altLang="en-US" dirty="0" smtClean="0"/>
              <a:t>A wide range of government policies other than tariffs designed to affect the volume or composition of a country’s international trade</a:t>
            </a:r>
          </a:p>
          <a:p>
            <a:pPr eaLnBrk="1" hangingPunct="1">
              <a:spcBef>
                <a:spcPct val="40000"/>
              </a:spcBef>
            </a:pPr>
            <a:r>
              <a:rPr lang="en-US" altLang="en-US" dirty="0" smtClean="0"/>
              <a:t>These NTBs include:</a:t>
            </a:r>
          </a:p>
          <a:p>
            <a:pPr lvl="1" eaLnBrk="1" hangingPunct="1"/>
            <a:r>
              <a:rPr lang="en-US" altLang="en-US" dirty="0" smtClean="0"/>
              <a:t>Health and safety standards</a:t>
            </a:r>
          </a:p>
          <a:p>
            <a:pPr lvl="1" eaLnBrk="1" hangingPunct="1"/>
            <a:r>
              <a:rPr lang="en-US" altLang="en-US" dirty="0" smtClean="0"/>
              <a:t>Government procurement policy</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Gains from Free Trade</a:t>
            </a:r>
          </a:p>
        </p:txBody>
      </p:sp>
      <p:sp>
        <p:nvSpPr>
          <p:cNvPr id="10243" name="Rectangle 3"/>
          <p:cNvSpPr>
            <a:spLocks noGrp="1" noChangeArrowheads="1"/>
          </p:cNvSpPr>
          <p:nvPr>
            <p:ph type="body" idx="4294967295"/>
          </p:nvPr>
        </p:nvSpPr>
        <p:spPr/>
        <p:txBody>
          <a:bodyPr rIns="91440"/>
          <a:lstStyle/>
          <a:p>
            <a:pPr eaLnBrk="1" hangingPunct="1">
              <a:lnSpc>
                <a:spcPct val="90000"/>
              </a:lnSpc>
            </a:pPr>
            <a:r>
              <a:rPr lang="en-US" altLang="en-US" smtClean="0"/>
              <a:t>Economic Gains—increase in standard of living and economic growth that result from a country’s engaging in free international trade</a:t>
            </a:r>
          </a:p>
          <a:p>
            <a:pPr lvl="1" eaLnBrk="1" hangingPunct="1">
              <a:lnSpc>
                <a:spcPct val="90000"/>
              </a:lnSpc>
            </a:pPr>
            <a:r>
              <a:rPr lang="en-US" altLang="en-US" smtClean="0"/>
              <a:t>Static Gains</a:t>
            </a:r>
          </a:p>
          <a:p>
            <a:pPr lvl="1" eaLnBrk="1" hangingPunct="1">
              <a:lnSpc>
                <a:spcPct val="90000"/>
              </a:lnSpc>
            </a:pPr>
            <a:r>
              <a:rPr lang="en-US" altLang="en-US" smtClean="0"/>
              <a:t>Dynamic Gains</a:t>
            </a:r>
          </a:p>
          <a:p>
            <a:pPr eaLnBrk="1" hangingPunct="1">
              <a:lnSpc>
                <a:spcPct val="90000"/>
              </a:lnSpc>
              <a:spcBef>
                <a:spcPct val="40000"/>
              </a:spcBef>
            </a:pPr>
            <a:r>
              <a:rPr lang="en-US" altLang="en-US" smtClean="0"/>
              <a:t>Political Gains—increases in well-being that accrue to a country because expanded trade and economic interdependency help reduce international hostility  </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04800" y="0"/>
            <a:ext cx="7772400" cy="1371600"/>
          </a:xfrm>
        </p:spPr>
        <p:txBody>
          <a:bodyPr anchor="ctr"/>
          <a:lstStyle/>
          <a:p>
            <a:pPr eaLnBrk="1" hangingPunct="1"/>
            <a:r>
              <a:rPr lang="en-US" altLang="en-US" sz="3600" smtClean="0"/>
              <a:t>Static Gains from Free Trade</a:t>
            </a:r>
          </a:p>
        </p:txBody>
      </p:sp>
      <p:sp>
        <p:nvSpPr>
          <p:cNvPr id="11267" name="Rectangle 3"/>
          <p:cNvSpPr>
            <a:spLocks noGrp="1" noChangeArrowheads="1"/>
          </p:cNvSpPr>
          <p:nvPr>
            <p:ph type="body" idx="4294967295"/>
          </p:nvPr>
        </p:nvSpPr>
        <p:spPr/>
        <p:txBody>
          <a:bodyPr rIns="91440"/>
          <a:lstStyle/>
          <a:p>
            <a:pPr eaLnBrk="1" hangingPunct="1"/>
            <a:r>
              <a:rPr lang="en-US" altLang="en-US" dirty="0" smtClean="0"/>
              <a:t>Consumption gains – shown by a movement to a higher community indifference curve</a:t>
            </a:r>
          </a:p>
          <a:p>
            <a:pPr eaLnBrk="1" hangingPunct="1">
              <a:spcBef>
                <a:spcPct val="40000"/>
              </a:spcBef>
            </a:pPr>
            <a:r>
              <a:rPr lang="en-US" altLang="en-US" dirty="0" smtClean="0"/>
              <a:t>Production gains – result from allocation of resources to the country’s comparative advantage industries</a:t>
            </a:r>
          </a:p>
          <a:p>
            <a:pPr eaLnBrk="1" hangingPunct="1">
              <a:spcBef>
                <a:spcPct val="40000"/>
              </a:spcBef>
            </a:pPr>
            <a:r>
              <a:rPr lang="en-US" altLang="en-US" dirty="0" smtClean="0"/>
              <a:t>Refer to Figure 6.1</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Hustead_template_final">
  <a:themeElements>
    <a:clrScheme name="Hustead_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ustead_template_fina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ustead_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ustead_template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ustead_template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ustead_template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ustead_template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ustead_template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ustead_template_fi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ustead_template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ustead_template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ustead_template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ustead_template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ustead_template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HD:Users:stephanielindsey:Documents:AW_Husted_PPT:PPT_Template:Hustead_template_final.pot</Template>
  <TotalTime>1161</TotalTime>
  <Words>1687</Words>
  <Application>Microsoft Office PowerPoint</Application>
  <PresentationFormat>On-screen Show (4:3)</PresentationFormat>
  <Paragraphs>237</Paragraphs>
  <Slides>60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MS PGothic</vt:lpstr>
      <vt:lpstr>Arial</vt:lpstr>
      <vt:lpstr>Tahoma</vt:lpstr>
      <vt:lpstr>Verdana</vt:lpstr>
      <vt:lpstr>Hustead_template_final</vt:lpstr>
      <vt:lpstr>Chapter 6</vt:lpstr>
      <vt:lpstr>Topics to be Covered</vt:lpstr>
      <vt:lpstr>Commercial Policy</vt:lpstr>
      <vt:lpstr>Tariff</vt:lpstr>
      <vt:lpstr>Quota</vt:lpstr>
      <vt:lpstr>Subsidy</vt:lpstr>
      <vt:lpstr>Nontariff Barriers</vt:lpstr>
      <vt:lpstr>Gains from Free Trade</vt:lpstr>
      <vt:lpstr>Static Gains from Free Trade</vt:lpstr>
      <vt:lpstr>FIGURE 6.1 The Gains from Free Trade</vt:lpstr>
      <vt:lpstr>Dynamic Gains from Free Trade</vt:lpstr>
      <vt:lpstr>Relationship Between International Trade and Economic Growth</vt:lpstr>
      <vt:lpstr>U.S. Tariff Schedule</vt:lpstr>
      <vt:lpstr>PowerPoint Presentation</vt:lpstr>
      <vt:lpstr>PowerPoint Presentation</vt:lpstr>
      <vt:lpstr>PowerPoint Presentation</vt:lpstr>
      <vt:lpstr>PowerPoint Presentation</vt:lpstr>
      <vt:lpstr>PowerPoint Presentation</vt:lpstr>
      <vt:lpstr>PowerPoint Presentation</vt:lpstr>
      <vt:lpstr>U.S. Tariff Schedule (cont.)</vt:lpstr>
      <vt:lpstr>U.S. Tariff Schedule (cont.)</vt:lpstr>
      <vt:lpstr>Types of Tariffs</vt:lpstr>
      <vt:lpstr>Tools for Analyzing Tariff Effects</vt:lpstr>
      <vt:lpstr>Tools for Analyzing Tariff Effects</vt:lpstr>
      <vt:lpstr>Consumer Surplus</vt:lpstr>
      <vt:lpstr>FIGURE 6.2 Consumer Surplus</vt:lpstr>
      <vt:lpstr>Producer Surplus</vt:lpstr>
      <vt:lpstr>FIGURE 6.3 Producer Surplus</vt:lpstr>
      <vt:lpstr>Gains from Free Trade for a Small Country</vt:lpstr>
      <vt:lpstr>Effects of Free Trade on the Imports Side</vt:lpstr>
      <vt:lpstr>FIGURE 6.4 The Gains from Free Trade (Imports Side)</vt:lpstr>
      <vt:lpstr>Trade Effects on Imports Side (cont.)</vt:lpstr>
      <vt:lpstr>Effects of Free Trade on Exports Side</vt:lpstr>
      <vt:lpstr>FIGURE 6.5 The Gains from Free Trade (Exports Side)</vt:lpstr>
      <vt:lpstr>Trade Effects on Exports Side (cont.)</vt:lpstr>
      <vt:lpstr>Effects of a Tariff Imposed by a Small Country</vt:lpstr>
      <vt:lpstr>FIGURE 6.6 The Effect of an Import Tariff</vt:lpstr>
      <vt:lpstr>Welfare Cost of Tariff Imposed by a Small Country</vt:lpstr>
      <vt:lpstr>TABLE 6.4 Welfare Cost of a Tariff Imposed by a Small Country</vt:lpstr>
      <vt:lpstr>Two Deadweight Costs of the Tariff</vt:lpstr>
      <vt:lpstr>FIGURE 6.7 Deadweight Cost of the Tariff</vt:lpstr>
      <vt:lpstr>Export Tariff</vt:lpstr>
      <vt:lpstr>FIGURE 6.8 The Effect of an Export Tariff</vt:lpstr>
      <vt:lpstr>Other Effects of an Export Tariff</vt:lpstr>
      <vt:lpstr>TABLE 6.5 Welfare Cost of an Export Tariff Imposed by a Small Country</vt:lpstr>
      <vt:lpstr>Free Trade with a Large Country</vt:lpstr>
      <vt:lpstr>FIGURE 6.9 International Free-Trade Equilibrium</vt:lpstr>
      <vt:lpstr>Effects of a Tariff Imposed by a Large Country</vt:lpstr>
      <vt:lpstr>FIGURE 6.10 Illustration of a Tariff for a Large Country</vt:lpstr>
      <vt:lpstr>Welfare Effects of a Tariff on a Large Country</vt:lpstr>
      <vt:lpstr>TABLE 6.6 Welfare Cost of a Tariff Imposed by a Large Country</vt:lpstr>
      <vt:lpstr>Optimal Tariff</vt:lpstr>
      <vt:lpstr>Under What Conditions will a  Tariff Raise a Country’s Welfare?</vt:lpstr>
      <vt:lpstr>Trade (or Tariff) War</vt:lpstr>
      <vt:lpstr>Effects of the Smoot-Hawley Tariff Act of 1930</vt:lpstr>
      <vt:lpstr>FIGURE 6.11 The Contracting Spiral of World Trade, January 1929 to March 1933 (total imports of 75 countries in millions of U.S. dollars)</vt:lpstr>
      <vt:lpstr>How High are Tariffs?</vt:lpstr>
      <vt:lpstr>TABLE 6.7 2006 Simple Average MFN  Applied Tariff Rates for Selected Countries  by Product Groups</vt:lpstr>
      <vt:lpstr>TABLE 6.7 2006 Simple Average MFN  Applied Tariff Rates for Selected Countries  by Product Groups (cont.) </vt:lpstr>
      <vt:lpstr>TABLE 6.7 2006 Simple Average MFN  Applied Tariff Rates for Selected Countries by Product Groups (cont.) </vt:lpstr>
    </vt:vector>
  </TitlesOfParts>
  <Manager>Hustead / Melvin</Manager>
  <Company>©2010 Pearson Addison-Wesley. All rights reserved.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subject>Tariffs</dc:subject>
  <dc:creator>Bienvenido S. Cortes</dc:creator>
  <cp:lastModifiedBy>Andrew Parkes</cp:lastModifiedBy>
  <cp:revision>115</cp:revision>
  <dcterms:created xsi:type="dcterms:W3CDTF">2006-04-30T01:09:10Z</dcterms:created>
  <dcterms:modified xsi:type="dcterms:W3CDTF">2018-10-03T03:57:18Z</dcterms:modified>
</cp:coreProperties>
</file>