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3"/>
  </p:notesMasterIdLst>
  <p:sldIdLst>
    <p:sldId id="329" r:id="rId2"/>
    <p:sldId id="257" r:id="rId3"/>
    <p:sldId id="276" r:id="rId4"/>
    <p:sldId id="286" r:id="rId5"/>
    <p:sldId id="287" r:id="rId6"/>
    <p:sldId id="288" r:id="rId7"/>
    <p:sldId id="289" r:id="rId8"/>
    <p:sldId id="277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1" r:id="rId18"/>
    <p:sldId id="314" r:id="rId19"/>
    <p:sldId id="282" r:id="rId20"/>
    <p:sldId id="323" r:id="rId21"/>
    <p:sldId id="301" r:id="rId22"/>
    <p:sldId id="324" r:id="rId23"/>
    <p:sldId id="302" r:id="rId24"/>
    <p:sldId id="303" r:id="rId25"/>
    <p:sldId id="304" r:id="rId26"/>
    <p:sldId id="318" r:id="rId27"/>
    <p:sldId id="320" r:id="rId28"/>
    <p:sldId id="322" r:id="rId29"/>
    <p:sldId id="309" r:id="rId30"/>
    <p:sldId id="284" r:id="rId31"/>
    <p:sldId id="285" r:id="rId32"/>
    <p:sldId id="325" r:id="rId33"/>
    <p:sldId id="326" r:id="rId34"/>
    <p:sldId id="330" r:id="rId35"/>
    <p:sldId id="331" r:id="rId36"/>
    <p:sldId id="332" r:id="rId37"/>
    <p:sldId id="333" r:id="rId38"/>
    <p:sldId id="334" r:id="rId39"/>
    <p:sldId id="327" r:id="rId40"/>
    <p:sldId id="310" r:id="rId41"/>
    <p:sldId id="258" r:id="rId42"/>
    <p:sldId id="311" r:id="rId43"/>
    <p:sldId id="259" r:id="rId44"/>
    <p:sldId id="260" r:id="rId45"/>
    <p:sldId id="312" r:id="rId46"/>
    <p:sldId id="313" r:id="rId47"/>
    <p:sldId id="328" r:id="rId48"/>
    <p:sldId id="261" r:id="rId49"/>
    <p:sldId id="262" r:id="rId50"/>
    <p:sldId id="263" r:id="rId51"/>
    <p:sldId id="264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52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  <p15:guide id="5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3552"/>
        <p:guide pos="2880"/>
        <p:guide pos="288"/>
        <p:guide pos="480"/>
      </p:guideLst>
    </p:cSldViewPr>
  </p:slideViewPr>
  <p:outlineViewPr>
    <p:cViewPr>
      <p:scale>
        <a:sx n="33" d="100"/>
        <a:sy n="33" d="100"/>
      </p:scale>
      <p:origin x="0" y="20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CCDC9B3-1F28-4768-AE46-8499ED3E8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1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4747B7-AAB1-4FC6-9D8D-6E4C0EF05B9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8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C358ED-0038-4ACC-A432-4B05AA4588A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8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0FD211-2933-4B6A-9193-A612D77BEBA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6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0F5E60-2CCE-471E-99B8-0EAD49A019F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26F07E-27EA-41EC-B86B-E59CEC25B4E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7E18BF-A527-4844-8547-5709D64BC54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F45B92-4846-4DBE-BA1F-D5465F304CB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0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DF3DBD-5666-4634-9AC0-90F07995A7E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6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45F17B-DDFA-481E-88A0-05D3EADED31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4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89424B-52A2-4FD7-9806-1C1A9D40276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F473EA-6269-4D6C-A953-AF6F0CFFA784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8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DCE6E0-6D84-44AD-9AEB-9D154B76AC7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41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B517AB-9BA6-4E91-A306-5EA5CC130E6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0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07C96F-65C3-4F2A-9044-86BC17F63D8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8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5C56CA-62EA-4420-978B-6632A18F1FC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23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778BC0-3600-4433-9770-02780BA67DE1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5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7ADDB5-1D9C-41F8-B1C0-546579BB1552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67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088672-4516-4F1F-BC0A-FAABBACF2F0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33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69ABA7-BF4C-4FFE-8D3A-4F95EAEEB42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84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5E8185-AB2B-4A72-8135-3BB98B070AA8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60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EC1E13-6E4D-4C3B-AD60-4AD563026BA9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84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9EF5A1-F23E-44B0-800B-D679BCDE137C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2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38CAA5-CC87-42FC-8822-BE640516D1A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43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B778A5-8163-42C9-9C86-14C54A757555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89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88411F-4B47-4315-A9B1-DE19E09C685C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72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6C872F-620A-4DEF-B45D-1EA9873DA298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90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DE0AD1-48E4-494E-9352-46FC7522F119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7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CCC7B2-7024-4197-82FC-D58B857D6D7B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79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4FD57D-3265-4411-97B5-CF1E31D9A91F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00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4C2CA7-69BF-4D5B-AB09-A9B18BF57518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64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C18221-2DF9-44C9-848A-72FC055AF255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80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A5FB4F-8E74-400D-B3FE-348A0D2B0536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09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224E3-D5F2-437E-9AAA-8178919A68C2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2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19B53-372F-4615-9DB2-ABF41C130E5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3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2F003F-69F8-4C4C-B687-32851280FA2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1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FF6A32-D883-44C8-8A89-A13679A269B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D7F7A6-A38A-465D-9349-5191AA4214C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5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6BE3D1-228C-43E7-8CA7-47C17F52D36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8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90F807-29C7-491A-9645-40B7FC99999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5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08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svn\Projects\13_Pearson_US\HUST_PPT\Working_Folder\Template\Template_ima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591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0"/>
          <p:cNvSpPr>
            <a:spLocks noChangeArrowheads="1"/>
          </p:cNvSpPr>
          <p:nvPr userDrawn="1"/>
        </p:nvSpPr>
        <p:spPr bwMode="gray">
          <a:xfrm>
            <a:off x="0" y="6413500"/>
            <a:ext cx="9144000" cy="457200"/>
          </a:xfrm>
          <a:prstGeom prst="rect">
            <a:avLst/>
          </a:prstGeom>
          <a:solidFill>
            <a:srgbClr val="364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IN" altLang="en-US" sz="1800" smtClean="0">
              <a:solidFill>
                <a:srgbClr val="000000"/>
              </a:solidFill>
            </a:endParaRPr>
          </a:p>
        </p:txBody>
      </p:sp>
      <p:pic>
        <p:nvPicPr>
          <p:cNvPr id="4" name="Picture 28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413500"/>
            <a:ext cx="16557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Pearson_Strap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0"/>
            <a:ext cx="19081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9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3213"/>
            <a:ext cx="213360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24840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3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6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02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77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 userDrawn="1"/>
        </p:nvSpPr>
        <p:spPr bwMode="auto">
          <a:xfrm flipH="1">
            <a:off x="0" y="1371600"/>
            <a:ext cx="9144000" cy="76200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1029" name="Rectangle 11"/>
          <p:cNvSpPr>
            <a:spLocks noChangeArrowheads="1"/>
          </p:cNvSpPr>
          <p:nvPr userDrawn="1"/>
        </p:nvSpPr>
        <p:spPr bwMode="auto">
          <a:xfrm flipH="1">
            <a:off x="9067800" y="1447800"/>
            <a:ext cx="76200" cy="5105400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 flipH="1">
            <a:off x="0" y="1371600"/>
            <a:ext cx="76200" cy="5286375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0"/>
            <a:ext cx="9794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364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IN" altLang="en-US" sz="1800" smtClean="0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 userDrawn="1"/>
        </p:nvSpPr>
        <p:spPr bwMode="auto">
          <a:xfrm>
            <a:off x="228600" y="65532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©2013 Pearson Education, Inc. All rights reserved.</a:t>
            </a:r>
            <a:endParaRPr lang="en-US" altLang="en-US" sz="100" b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 userDrawn="1"/>
        </p:nvSpPr>
        <p:spPr bwMode="auto">
          <a:xfrm>
            <a:off x="8382000" y="6483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smtClean="0">
                <a:solidFill>
                  <a:srgbClr val="FFFFFF"/>
                </a:solidFill>
                <a:latin typeface="Tahoma" panose="020B0604030504040204" pitchFamily="34" charset="0"/>
              </a:rPr>
              <a:t>7-</a:t>
            </a:r>
            <a:fld id="{5680D1F7-02E6-4151-920F-A2F91F8B12CC}" type="slidenum">
              <a:rPr lang="en-US" altLang="en-US" sz="1400" b="1" smtClean="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>
                <a:defRPr/>
              </a:pPr>
              <a:t>‹#›</a:t>
            </a:fld>
            <a:endParaRPr lang="en-US" altLang="en-US" sz="1400" b="1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09800"/>
            <a:ext cx="3429000" cy="17526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Nontariff Barriers and Arguments </a:t>
            </a:r>
            <a:br>
              <a:rPr lang="en-US" altLang="en-US" b="1" smtClean="0">
                <a:solidFill>
                  <a:schemeClr val="bg1"/>
                </a:solidFill>
              </a:rPr>
            </a:br>
            <a:r>
              <a:rPr lang="en-US" altLang="en-US" b="1" smtClean="0">
                <a:solidFill>
                  <a:schemeClr val="bg1"/>
                </a:solidFill>
              </a:rPr>
              <a:t>for Protection</a:t>
            </a:r>
          </a:p>
          <a:p>
            <a:pPr marL="0" indent="0" eaLnBrk="1" hangingPunct="1">
              <a:buFontTx/>
              <a:buNone/>
            </a:pPr>
            <a:endParaRPr lang="en-US" altLang="en-US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Quota Rent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Profit that accrues to whoever has the right to bring imports into the country and sell these goods in the protected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Who Gets the Quota Rent?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Government</a:t>
            </a:r>
          </a:p>
          <a:p>
            <a:pPr eaLnBrk="1" hangingPunct="1"/>
            <a:r>
              <a:rPr lang="en-US" altLang="en-US" smtClean="0"/>
              <a:t>Domestic producers or importers</a:t>
            </a:r>
          </a:p>
          <a:p>
            <a:pPr eaLnBrk="1" hangingPunct="1"/>
            <a:r>
              <a:rPr lang="en-US" altLang="en-US" smtClean="0"/>
              <a:t>Foreign producers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Government Auctions Licenses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When the government sells or auctions quota licenses, the welfare effects are identical to those of a tariff which raises the product price by the same amount </a:t>
            </a:r>
            <a:br>
              <a:rPr lang="en-US" altLang="en-US" smtClean="0"/>
            </a:br>
            <a:r>
              <a:rPr lang="en-US" altLang="en-US" smtClean="0"/>
              <a:t>(refer to Table 7.1).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Studies estimate that the U.S. government loses between $3.7 billion to $6.8 billion yearly by not holding auctions.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TABLE 7.1  </a:t>
            </a:r>
            <a:r>
              <a:rPr lang="en-US" altLang="en-US" b="0" smtClean="0"/>
              <a:t>Welfare Effects of a Quota Auctions Licenses</a:t>
            </a:r>
            <a:endParaRPr lang="en-US" altLang="en-US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681288"/>
            <a:ext cx="7210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Domestic Firms Get Licenses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When government gives the quota licenses to domestic producers or importers, the latter group effectively gets the quota rent.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Profits to domestic firms rise by $(a+c) while government revenue is unaffected (Refer to Figure 7.1).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Government Gives Licenses to Foreigners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Voluntary Export Restraint (VER)—an agreement where the foreign government restricts the exports of its industries to the importing country.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Foreign producers get the quota rent.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What are the Welfare Effects of a VER?</a:t>
            </a:r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914400"/>
          </a:xfrm>
        </p:spPr>
        <p:txBody>
          <a:bodyPr/>
          <a:lstStyle/>
          <a:p>
            <a:pPr marL="0" indent="3175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TABLE 7.2</a:t>
            </a:r>
            <a:r>
              <a:rPr lang="en-US" altLang="en-US" smtClean="0"/>
              <a:t>  Welfare Effects of a Voluntary Export Restraint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7162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Equivalence or Nonequivalence of Tariffs and Quotas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They are similar in their effects on prices, output, and imports.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Tariff revenue goes to government, while quota rent depends on who gets the license.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With tariff, the domestic monopolist can only charge the world price plus tariff; with quota, the monopolist can charge higher price and produce less.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Equivalence or Nonequivalence of Tariffs and Quotas (cont.)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With a tariff, an increase in demand will be met by a rise in imports; with a quota, no new imports are allowed in.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Quotas are more difficult to administer because of the problem of how to give away licenses and the likelihood of graft and corruption.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Other Nontariff Barriers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Customs valuation practices</a:t>
            </a:r>
          </a:p>
          <a:p>
            <a:pPr eaLnBrk="1" hangingPunct="1"/>
            <a:r>
              <a:rPr lang="en-US" altLang="en-US" smtClean="0"/>
              <a:t>Government procurement policies</a:t>
            </a:r>
          </a:p>
          <a:p>
            <a:pPr eaLnBrk="1" hangingPunct="1"/>
            <a:r>
              <a:rPr lang="en-US" altLang="en-US" smtClean="0"/>
              <a:t>Technical barriers to trade</a:t>
            </a:r>
          </a:p>
          <a:p>
            <a:pPr eaLnBrk="1" hangingPunct="1"/>
            <a:r>
              <a:rPr lang="en-US" altLang="en-US" smtClean="0"/>
              <a:t>Health and safety standards</a:t>
            </a:r>
          </a:p>
          <a:p>
            <a:pPr eaLnBrk="1" hangingPunct="1"/>
            <a:r>
              <a:rPr lang="en-US" altLang="en-US" smtClean="0"/>
              <a:t>Intellectual property</a:t>
            </a:r>
          </a:p>
          <a:p>
            <a:pPr eaLnBrk="1" hangingPunct="1"/>
            <a:r>
              <a:rPr lang="en-US" altLang="en-US" smtClean="0"/>
              <a:t>Export subsidy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66838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Topics to be Covered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153400" cy="4922838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Quotas </a:t>
            </a:r>
          </a:p>
          <a:p>
            <a:pPr eaLnBrk="1" hangingPunct="1"/>
            <a:r>
              <a:rPr lang="en-US" altLang="en-US" smtClean="0"/>
              <a:t>The Welfare Effects of Quotas</a:t>
            </a:r>
          </a:p>
          <a:p>
            <a:pPr eaLnBrk="1" hangingPunct="1"/>
            <a:r>
              <a:rPr lang="en-US" altLang="en-US" smtClean="0"/>
              <a:t>The Equivalence or Non-equivalence of Tariffs and Quotas</a:t>
            </a:r>
          </a:p>
          <a:p>
            <a:pPr eaLnBrk="1" hangingPunct="1"/>
            <a:r>
              <a:rPr lang="en-US" altLang="en-US" smtClean="0"/>
              <a:t>Other Nontariff Barriers</a:t>
            </a:r>
          </a:p>
          <a:p>
            <a:pPr eaLnBrk="1" hangingPunct="1"/>
            <a:r>
              <a:rPr lang="en-US" altLang="en-US" smtClean="0"/>
              <a:t>Arguments for Protection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Customs Valuation Practices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Countries wanting to raise government revenue may instruct customs officials to raise estimates of the value of imports via: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freight and insurance cost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fees for processing paper work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assembly charges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other taxes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WTO Article VII requires the use of a transactions basis (invoices) to value imports.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Government Procurement Policies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smtClean="0"/>
              <a:t>“Buy American” policy—requires U.S. government agencies to purchase American products unless the domestic price is more than 12% higher than the foreign price.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/>
              <a:t>Effect: This policy raises the cost to government of providing public services, thus redistributing income from taxpayers to domestic producers.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/>
              <a:t>Despite being a member of the WTO Agreement on Government Procurement, the U.S. has passed bills (ex., American Recovery and Reinvestment Act) which contain “Buy American” provisions.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Technical Barriers to Trade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Technical regulations or standards may be imposed to protect the environment, insure consumer safety, promote national security, and guarantee product quality.</a:t>
            </a:r>
          </a:p>
          <a:p>
            <a:pPr eaLnBrk="1" hangingPunct="1"/>
            <a:r>
              <a:rPr lang="en-US" altLang="en-US" smtClean="0"/>
              <a:t>WTO requires that such standards do not create unnecessary and discriminatory barriers to trade.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Health and Safety Standards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These government standards help protect the health and safety of citizens.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Examples: EU ban on U.S. beef containing growth hormones; Japanese ban on U.S. beef due to mad cow disease.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Such standards also serve as an effective mechanism for protecting domestic firms from foreign competition.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Intellectual Property Rights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Intellectual property—the innovative or creative ideas of inventors, artists, or authors.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Laws which protect intellectual property include:</a:t>
            </a:r>
          </a:p>
          <a:p>
            <a:pPr lvl="1" eaLnBrk="1" hangingPunct="1"/>
            <a:r>
              <a:rPr lang="en-US" altLang="en-US" smtClean="0"/>
              <a:t>Patent</a:t>
            </a:r>
          </a:p>
          <a:p>
            <a:pPr lvl="1" eaLnBrk="1" hangingPunct="1"/>
            <a:r>
              <a:rPr lang="en-US" altLang="en-US" smtClean="0"/>
              <a:t>Copyright</a:t>
            </a:r>
          </a:p>
          <a:p>
            <a:pPr lvl="1" eaLnBrk="1" hangingPunct="1"/>
            <a:r>
              <a:rPr lang="en-US" altLang="en-US" smtClean="0"/>
              <a:t>Trademark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Problems with Intellectual Property Rights Protection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Varying degrees of law enforcement in different countries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Growing trade in counterfeit goods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Export Subsidy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direct or indirect payment by a country’s government to one or more of its export industries.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Forms of export subsidies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Tax rebates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Subsidized loans to foreign purchasers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Insurance guarantees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Funding for research &amp;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Guarantees against losses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Direct grants </a:t>
            </a:r>
            <a:endParaRPr lang="en-US" altLang="en-US" sz="28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Effects of Export Subsidy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Subsidy leads to a greater output of exportables than would otherwise occur.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Resources are drawn away from import-competing sectors.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Internal prices of exportables rise.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Consumers lose as they pay more taxes to finance the export subsidy.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Countervailing Duty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A tariff imposed by an importing country designed to offset the export subsidy and resulting low prices charged by exporters.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Arguments for Protection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Valid arguments</a:t>
            </a:r>
          </a:p>
          <a:p>
            <a:pPr eaLnBrk="1" hangingPunct="1"/>
            <a:r>
              <a:rPr lang="en-US" altLang="en-US" smtClean="0"/>
              <a:t>Invalid arguments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mtClean="0"/>
              <a:t>Types of Nontariff Trade Barriers (NTBs)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Quota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Voluntary Export Restraint (VER)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Other NTBs</a:t>
            </a:r>
          </a:p>
          <a:p>
            <a:pPr lvl="1" eaLnBrk="1" hangingPunct="1"/>
            <a:r>
              <a:rPr lang="en-US" altLang="en-US" smtClean="0"/>
              <a:t>Customs Valuation Practices </a:t>
            </a:r>
          </a:p>
          <a:p>
            <a:pPr lvl="1" eaLnBrk="1" hangingPunct="1"/>
            <a:r>
              <a:rPr lang="en-US" altLang="en-US" smtClean="0"/>
              <a:t>Government Procurement Policies</a:t>
            </a:r>
          </a:p>
          <a:p>
            <a:pPr lvl="1" eaLnBrk="1" hangingPunct="1"/>
            <a:r>
              <a:rPr lang="en-US" altLang="en-US" smtClean="0"/>
              <a:t>Health and Safety Standards</a:t>
            </a:r>
          </a:p>
          <a:p>
            <a:pPr lvl="1" eaLnBrk="1" hangingPunct="1"/>
            <a:r>
              <a:rPr lang="en-US" altLang="en-US" smtClean="0"/>
              <a:t>Intellectual Property Rights</a:t>
            </a:r>
          </a:p>
          <a:p>
            <a:pPr lvl="1" eaLnBrk="1" hangingPunct="1"/>
            <a:r>
              <a:rPr lang="en-US" altLang="en-US" smtClean="0"/>
              <a:t>Export Subsidy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Invalid Arguments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Patriotism</a:t>
            </a:r>
          </a:p>
          <a:p>
            <a:pPr eaLnBrk="1" hangingPunct="1"/>
            <a:r>
              <a:rPr lang="en-US" altLang="en-US" smtClean="0"/>
              <a:t>Employment</a:t>
            </a:r>
          </a:p>
          <a:p>
            <a:pPr eaLnBrk="1" hangingPunct="1"/>
            <a:r>
              <a:rPr lang="en-US" altLang="en-US" smtClean="0"/>
              <a:t>Fallacy of composition</a:t>
            </a:r>
          </a:p>
          <a:p>
            <a:pPr eaLnBrk="1" hangingPunct="1"/>
            <a:r>
              <a:rPr lang="en-US" altLang="en-US" smtClean="0"/>
              <a:t>Fair play for domestic industry</a:t>
            </a:r>
          </a:p>
          <a:p>
            <a:pPr eaLnBrk="1" hangingPunct="1"/>
            <a:r>
              <a:rPr lang="en-US" altLang="en-US" smtClean="0"/>
              <a:t>Preservation of the home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Valid Arguments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Government revenue</a:t>
            </a:r>
          </a:p>
          <a:p>
            <a:pPr eaLnBrk="1" hangingPunct="1"/>
            <a:r>
              <a:rPr lang="en-US" altLang="en-US" smtClean="0"/>
              <a:t>Income redistribution</a:t>
            </a:r>
          </a:p>
          <a:p>
            <a:pPr eaLnBrk="1" hangingPunct="1"/>
            <a:r>
              <a:rPr lang="en-US" altLang="en-US" smtClean="0"/>
              <a:t>Non-economic goals (national defense)</a:t>
            </a:r>
          </a:p>
          <a:p>
            <a:pPr eaLnBrk="1" hangingPunct="1"/>
            <a:r>
              <a:rPr lang="en-US" altLang="en-US" smtClean="0"/>
              <a:t>Infant industry</a:t>
            </a:r>
          </a:p>
          <a:p>
            <a:pPr eaLnBrk="1" hangingPunct="1"/>
            <a:r>
              <a:rPr lang="en-US" altLang="en-US" smtClean="0"/>
              <a:t>Domestic distortions</a:t>
            </a:r>
          </a:p>
          <a:p>
            <a:pPr eaLnBrk="1" hangingPunct="1"/>
            <a:r>
              <a:rPr lang="en-US" altLang="en-US" smtClean="0"/>
              <a:t>Environmental protection</a:t>
            </a:r>
          </a:p>
          <a:p>
            <a:pPr eaLnBrk="1" hangingPunct="1"/>
            <a:r>
              <a:rPr lang="en-US" altLang="en-US" smtClean="0"/>
              <a:t>Strategic trade policies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Government Revenue Argument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Reasons for using tariffs as revenue-generators: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foreigners may pay the tariff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tariffs are easy to collect</a:t>
            </a:r>
          </a:p>
          <a:p>
            <a:pPr eaLnBrk="1" hangingPunct="1"/>
            <a:r>
              <a:rPr lang="en-US" altLang="en-US" smtClean="0"/>
              <a:t>Refer to Table 7.3</a:t>
            </a:r>
          </a:p>
          <a:p>
            <a:pPr eaLnBrk="1" hangingPunct="1"/>
            <a:r>
              <a:rPr lang="en-US" altLang="en-US" smtClean="0"/>
              <a:t>Tariffs are an important source of revenue in developing countries.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r="15559" b="31020"/>
          <a:stretch>
            <a:fillRect/>
          </a:stretch>
        </p:blipFill>
        <p:spPr bwMode="auto">
          <a:xfrm>
            <a:off x="152400" y="1503363"/>
            <a:ext cx="8812213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304800" y="0"/>
            <a:ext cx="7010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TABLE 7.3 </a:t>
            </a:r>
            <a:r>
              <a:rPr lang="en-US" altLang="en-US" sz="2600"/>
              <a:t>Tariff and Trade Taxes as a Percentage of Government Revenue</a:t>
            </a:r>
            <a:endParaRPr lang="en-US" altLang="en-US" sz="3600" b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-2" r="15559" b="93871"/>
          <a:stretch>
            <a:fillRect/>
          </a:stretch>
        </p:blipFill>
        <p:spPr bwMode="auto">
          <a:xfrm>
            <a:off x="152400" y="1503363"/>
            <a:ext cx="8812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05000"/>
            <a:ext cx="88677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" r="2287" b="44643"/>
          <a:stretch>
            <a:fillRect/>
          </a:stretch>
        </p:blipFill>
        <p:spPr bwMode="auto">
          <a:xfrm>
            <a:off x="76200" y="3913188"/>
            <a:ext cx="86582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2"/>
          <p:cNvSpPr txBox="1">
            <a:spLocks noChangeArrowheads="1"/>
          </p:cNvSpPr>
          <p:nvPr/>
        </p:nvSpPr>
        <p:spPr bwMode="auto">
          <a:xfrm>
            <a:off x="304800" y="0"/>
            <a:ext cx="7772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TABLE 7.3 </a:t>
            </a:r>
            <a:r>
              <a:rPr lang="en-US" altLang="en-US" sz="2600"/>
              <a:t>Tariff and Trade Taxes as a Percentage of Government Revenue (cont.)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-2" r="15559" b="93871"/>
          <a:stretch>
            <a:fillRect/>
          </a:stretch>
        </p:blipFill>
        <p:spPr bwMode="auto">
          <a:xfrm>
            <a:off x="152400" y="1503363"/>
            <a:ext cx="8812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4617"/>
          <a:stretch>
            <a:fillRect/>
          </a:stretch>
        </p:blipFill>
        <p:spPr bwMode="auto">
          <a:xfrm>
            <a:off x="152400" y="3454400"/>
            <a:ext cx="86820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 txBox="1">
            <a:spLocks noChangeArrowheads="1"/>
          </p:cNvSpPr>
          <p:nvPr/>
        </p:nvSpPr>
        <p:spPr bwMode="auto">
          <a:xfrm>
            <a:off x="304800" y="0"/>
            <a:ext cx="7772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TABLE 7.3 </a:t>
            </a:r>
            <a:r>
              <a:rPr lang="en-US" altLang="en-US" sz="2600"/>
              <a:t>Tariff and Trade Taxes as a Percentage of Government Revenue (cont.)</a:t>
            </a:r>
          </a:p>
        </p:txBody>
      </p:sp>
      <p:pic>
        <p:nvPicPr>
          <p:cNvPr id="675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3305"/>
          <a:stretch>
            <a:fillRect/>
          </a:stretch>
        </p:blipFill>
        <p:spPr bwMode="auto">
          <a:xfrm>
            <a:off x="514350" y="1890713"/>
            <a:ext cx="82962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-2" r="15559" b="93871"/>
          <a:stretch>
            <a:fillRect/>
          </a:stretch>
        </p:blipFill>
        <p:spPr bwMode="auto">
          <a:xfrm>
            <a:off x="300038" y="1503363"/>
            <a:ext cx="84629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304800" y="0"/>
            <a:ext cx="7848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TABLE 7.3 </a:t>
            </a:r>
            <a:r>
              <a:rPr lang="en-US" altLang="en-US" sz="2600"/>
              <a:t>Tariff and Trade Taxes as a Percentage of Government Revenue (cont.)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/>
          <a:stretch>
            <a:fillRect/>
          </a:stretch>
        </p:blipFill>
        <p:spPr bwMode="auto">
          <a:xfrm>
            <a:off x="635000" y="1905000"/>
            <a:ext cx="80216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3"/>
          <a:stretch>
            <a:fillRect/>
          </a:stretch>
        </p:blipFill>
        <p:spPr bwMode="auto">
          <a:xfrm>
            <a:off x="547688" y="2846388"/>
            <a:ext cx="814705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-2" r="15559" b="93871"/>
          <a:stretch>
            <a:fillRect/>
          </a:stretch>
        </p:blipFill>
        <p:spPr bwMode="auto">
          <a:xfrm>
            <a:off x="152400" y="1503363"/>
            <a:ext cx="83216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57175" y="2628900"/>
            <a:ext cx="8124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2"/>
          <p:cNvSpPr txBox="1">
            <a:spLocks noChangeArrowheads="1"/>
          </p:cNvSpPr>
          <p:nvPr/>
        </p:nvSpPr>
        <p:spPr bwMode="auto">
          <a:xfrm>
            <a:off x="304800" y="0"/>
            <a:ext cx="7848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TABLE 7.3 </a:t>
            </a:r>
            <a:r>
              <a:rPr lang="en-US" altLang="en-US" sz="2600"/>
              <a:t>Tariff and Trade Taxes as a Percentage of Government Revenue (cont.)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5"/>
          <a:stretch>
            <a:fillRect/>
          </a:stretch>
        </p:blipFill>
        <p:spPr bwMode="auto">
          <a:xfrm>
            <a:off x="333375" y="1860550"/>
            <a:ext cx="81041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17696"/>
          <a:stretch>
            <a:fillRect/>
          </a:stretch>
        </p:blipFill>
        <p:spPr bwMode="auto">
          <a:xfrm>
            <a:off x="390525" y="5381625"/>
            <a:ext cx="7915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7" b="46120"/>
          <a:stretch>
            <a:fillRect/>
          </a:stretch>
        </p:blipFill>
        <p:spPr bwMode="auto">
          <a:xfrm>
            <a:off x="257175" y="4090988"/>
            <a:ext cx="8207375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3"/>
          <a:stretch>
            <a:fillRect/>
          </a:stretch>
        </p:blipFill>
        <p:spPr bwMode="auto">
          <a:xfrm>
            <a:off x="254000" y="4124325"/>
            <a:ext cx="81248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93970"/>
          <a:stretch>
            <a:fillRect/>
          </a:stretch>
        </p:blipFill>
        <p:spPr bwMode="auto">
          <a:xfrm>
            <a:off x="304800" y="5353050"/>
            <a:ext cx="820737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-2" r="15559" b="93871"/>
          <a:stretch>
            <a:fillRect/>
          </a:stretch>
        </p:blipFill>
        <p:spPr bwMode="auto">
          <a:xfrm>
            <a:off x="152400" y="1503363"/>
            <a:ext cx="8812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58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8"/>
          <a:stretch>
            <a:fillRect/>
          </a:stretch>
        </p:blipFill>
        <p:spPr bwMode="auto">
          <a:xfrm>
            <a:off x="182563" y="5197475"/>
            <a:ext cx="79867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2" r="2071" b="12767"/>
          <a:stretch>
            <a:fillRect/>
          </a:stretch>
        </p:blipFill>
        <p:spPr bwMode="auto">
          <a:xfrm>
            <a:off x="8153400" y="5197475"/>
            <a:ext cx="6143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2"/>
          <p:cNvSpPr txBox="1">
            <a:spLocks noChangeArrowheads="1"/>
          </p:cNvSpPr>
          <p:nvPr/>
        </p:nvSpPr>
        <p:spPr bwMode="auto">
          <a:xfrm>
            <a:off x="304800" y="0"/>
            <a:ext cx="78644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TABLE 7.3 </a:t>
            </a:r>
            <a:r>
              <a:rPr lang="en-US" altLang="en-US" sz="2600"/>
              <a:t>Tariff and Trade Taxes as a Percentage of Government Revenue (cont.)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Income Redistribution Argument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Trade policy can be used to redistribute income from one sector of society to another: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from consumers to producers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from one industry to another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from the rich to the poor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Quota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A government imposed limit on the quantity or value of a good traded between countries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Example: U.S. imposed an import quota of no more than 1.25 million tons of sugar from 1993 to 1994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Quotas have similar effects as tariffs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Problems with National Defense Argument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This argument is over-used.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Defense needs may be better served by allowing or expanding imports rather than restricting them.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A better policy for meeting defense needs is through a domestic production subsidy with free trade.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Effects of a Domestic Production Subsidy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53400" cy="4637088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Shifts the domestic supply down by the amount of the subsidy.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Domestic producers gain.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Taxpayers pay for the subsidy.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Cost to society is a production deadweight cost.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With the subsidy and free trade, goods sell at the world price, so there is no consumption deadweight cost (as compared to a tariff). See Figure 7.2.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FIGURE 7.2  </a:t>
            </a:r>
            <a:r>
              <a:rPr lang="en-US" altLang="en-US" b="0" smtClean="0"/>
              <a:t>Welfare Effects of a Domestic Production Subsidy</a:t>
            </a:r>
            <a:endParaRPr lang="en-US" altLang="en-US" smtClean="0"/>
          </a:p>
        </p:txBody>
      </p:sp>
      <p:pic>
        <p:nvPicPr>
          <p:cNvPr id="76803" name="Picture 3" descr="D:\Rapid SVN\Trunk\Projects\Pearson\HUST_PPT\Working_Folder\Images\Chapter_07\FG_07_00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0450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2954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Infant Industry Argument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Argument that new industries may need temporary protection until they have mastered the production and marketing techniques necessary to be competitive in the world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Problems with the Infant Industry Argument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The argument presumes that the protected industry will grow up and mature.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It assumes that the government is capable of picking winners than the private sector is.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Domestic Distortions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305800" cy="4637088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mtClean="0"/>
              <a:t>Take, for example, an agricultural price support program (Refer to Figure 7.3).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mtClean="0"/>
              <a:t>Effects of price support: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Guaranteed higher price (above equilibrium)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Excess supply of the product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mtClean="0"/>
              <a:t>With free trade:</a:t>
            </a:r>
          </a:p>
          <a:p>
            <a:pPr lvl="1" eaLnBrk="1" hangingPunct="1"/>
            <a:r>
              <a:rPr lang="en-US" altLang="en-US" smtClean="0"/>
              <a:t>Importers buy the good at lower world price and sell at the higher support price.</a:t>
            </a:r>
          </a:p>
          <a:p>
            <a:pPr lvl="1" eaLnBrk="1" hangingPunct="1"/>
            <a:r>
              <a:rPr lang="en-US" altLang="en-US" smtClean="0"/>
              <a:t>Cost of the farm program increase.</a:t>
            </a:r>
          </a:p>
          <a:p>
            <a:pPr lvl="1" eaLnBrk="1" hangingPunct="1"/>
            <a:r>
              <a:rPr lang="en-US" altLang="en-US" smtClean="0"/>
              <a:t>A second distortionary policy, i.e., protection, becomes necessary.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FIGURE 7.3  </a:t>
            </a:r>
            <a:r>
              <a:rPr lang="en-US" altLang="en-US" b="0" smtClean="0"/>
              <a:t>Price Supports and Tariffs</a:t>
            </a:r>
            <a:r>
              <a:rPr lang="en-US" altLang="en-US" smtClean="0"/>
              <a:t> </a:t>
            </a:r>
          </a:p>
        </p:txBody>
      </p:sp>
      <p:pic>
        <p:nvPicPr>
          <p:cNvPr id="84995" name="Picture 3" descr="D:\Rapid SVN\Trunk\Projects\Pearson\HUST_PPT\Working_Folder\Images\Chapter_07\FG_07_00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5656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Pollution Havens Hypothesis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This argues that developing or poor countries with lax environmental standards will attract foreign firms that want to escape environmental standards in their home countries.</a:t>
            </a:r>
          </a:p>
          <a:p>
            <a:pPr eaLnBrk="1" hangingPunct="1"/>
            <a:r>
              <a:rPr lang="en-US" altLang="en-US" smtClean="0"/>
              <a:t>Discuss Global Insights 7.1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Strategic Trade Policy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The strategic use of trade policy (e.g., tariff or quota) to increase domestic welfare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Consider two examples:</a:t>
            </a:r>
          </a:p>
          <a:p>
            <a:pPr lvl="1" eaLnBrk="1" hangingPunct="1"/>
            <a:r>
              <a:rPr lang="en-US" altLang="en-US" smtClean="0"/>
              <a:t>Brazil and IBM (foreign monopoly);                see Figure 7.4.</a:t>
            </a:r>
          </a:p>
          <a:p>
            <a:pPr lvl="1" eaLnBrk="1" hangingPunct="1"/>
            <a:r>
              <a:rPr lang="en-US" altLang="en-US" smtClean="0"/>
              <a:t>Strategic game by two monopolies, Airbus and Boeing; see Table 7.4.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FIGURE 7.4  </a:t>
            </a:r>
            <a:r>
              <a:rPr lang="en-US" altLang="en-US" b="0" smtClean="0"/>
              <a:t>Trade Policy and Foreign Monopoly</a:t>
            </a:r>
            <a:endParaRPr lang="en-US" altLang="en-US" smtClean="0"/>
          </a:p>
        </p:txBody>
      </p:sp>
      <p:pic>
        <p:nvPicPr>
          <p:cNvPr id="90115" name="Picture 3" descr="D:\Rapid SVN\Trunk\Projects\Pearson\HUST_PPT\Working_Folder\Images\Chapter_07\FG_07_00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0655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Types of Quotas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Embargo—complete ban on import of a certain good.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Tariff Rate Quota (TRQ)—allows a certain quantity of a good into a country at low or zero tariff rate, but applies higher tariff to quantities exceeding the quota.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Voluntary Export Restraint (VER)—an indirect quota resulting from an exporting country “voluntarily” limiting its exports.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TABLE 7.4  </a:t>
            </a:r>
            <a:r>
              <a:rPr lang="en-US" altLang="en-US" b="0" smtClean="0"/>
              <a:t>The Effects of a Hypothetical Strategic Trade Policy</a:t>
            </a:r>
            <a:endParaRPr lang="en-US" altLang="en-US" smtClean="0"/>
          </a:p>
        </p:txBody>
      </p:sp>
      <p:pic>
        <p:nvPicPr>
          <p:cNvPr id="921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466850"/>
            <a:ext cx="69723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Limitations of Strategic Trade Policy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305800" cy="4454525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Types of situations where strategic trade policy should be applied are very specialized and depend on assumptions of firm behavior.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Even if firm behavior is known, other assumptions may still be violated.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Gains from strategic policy may depend on the reaction of foreign governments.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/>
              <a:t>Strategic policy may be a “second-best” policy.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Unallocated Global Quota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/>
              <a:t>With this quota scheme, no specific countries are identified, only the quantity or value of the imported product.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Relatively uncommon because:</a:t>
            </a:r>
          </a:p>
          <a:p>
            <a:pPr lvl="1" eaLnBrk="1" hangingPunct="1"/>
            <a:r>
              <a:rPr lang="en-US" altLang="en-US" smtClean="0"/>
              <a:t>Ports of entry are clogged or overburdened</a:t>
            </a:r>
          </a:p>
          <a:p>
            <a:pPr lvl="1" eaLnBrk="1" hangingPunct="1"/>
            <a:r>
              <a:rPr lang="en-US" altLang="en-US" smtClean="0"/>
              <a:t>Trade friction may result from loss of market</a:t>
            </a:r>
          </a:p>
          <a:p>
            <a:pPr lvl="1" eaLnBrk="1" hangingPunct="1"/>
            <a:r>
              <a:rPr lang="en-US" altLang="en-US" smtClean="0"/>
              <a:t>Government may want to obtain quota profits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/>
              <a:t>Quota License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A license which gives the bearer the right to import into a country a specific amount of a good during a specific time period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Licenses may be sold or given away.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/>
              <a:t>The recipients of the licenses may be domestic or foreign.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Welfare Effects of a Quota (Consider Figure 7.1)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816850" cy="4637088"/>
          </a:xfrm>
        </p:spPr>
        <p:txBody>
          <a:bodyPr rIns="91440"/>
          <a:lstStyle/>
          <a:p>
            <a:pPr eaLnBrk="1" hangingPunct="1"/>
            <a:r>
              <a:rPr lang="en-US" altLang="en-US" smtClean="0"/>
              <a:t>Domestic price effect</a:t>
            </a:r>
          </a:p>
          <a:p>
            <a:pPr eaLnBrk="1" hangingPunct="1"/>
            <a:r>
              <a:rPr lang="en-US" altLang="en-US" smtClean="0"/>
              <a:t>Import effect</a:t>
            </a:r>
          </a:p>
          <a:p>
            <a:pPr eaLnBrk="1" hangingPunct="1"/>
            <a:r>
              <a:rPr lang="en-US" altLang="en-US" smtClean="0"/>
              <a:t>Consumption effect</a:t>
            </a:r>
          </a:p>
          <a:p>
            <a:pPr eaLnBrk="1" hangingPunct="1"/>
            <a:r>
              <a:rPr lang="en-US" altLang="en-US" smtClean="0"/>
              <a:t>Production or Protection effect</a:t>
            </a:r>
          </a:p>
          <a:p>
            <a:pPr eaLnBrk="1" hangingPunct="1"/>
            <a:r>
              <a:rPr lang="en-US" altLang="en-US" smtClean="0"/>
              <a:t>Redistribution effect</a:t>
            </a:r>
          </a:p>
          <a:p>
            <a:pPr eaLnBrk="1" hangingPunct="1"/>
            <a:r>
              <a:rPr lang="en-US" altLang="en-US" smtClean="0"/>
              <a:t>Consumer surplus effect</a:t>
            </a:r>
          </a:p>
          <a:p>
            <a:pPr eaLnBrk="1" hangingPunct="1"/>
            <a:r>
              <a:rPr lang="en-US" altLang="en-US" smtClean="0"/>
              <a:t>Producer surplus effect</a:t>
            </a:r>
          </a:p>
          <a:p>
            <a:pPr eaLnBrk="1" hangingPunct="1"/>
            <a:r>
              <a:rPr lang="en-US" altLang="en-US" smtClean="0"/>
              <a:t>Deadweight costs</a:t>
            </a:r>
          </a:p>
          <a:p>
            <a:pPr eaLnBrk="1" hangingPunct="1"/>
            <a:r>
              <a:rPr lang="en-US" altLang="en-US" smtClean="0"/>
              <a:t>QUOTA RENT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FIGURE 7.1  </a:t>
            </a:r>
            <a:r>
              <a:rPr lang="en-US" altLang="en-US" b="0" smtClean="0"/>
              <a:t>Welfare Effects of a Quota</a:t>
            </a:r>
            <a:endParaRPr lang="en-US" altLang="en-US" smtClean="0"/>
          </a:p>
        </p:txBody>
      </p:sp>
      <p:pic>
        <p:nvPicPr>
          <p:cNvPr id="19459" name="Picture 3" descr="D:\Rapid SVN\Trunk\Projects\Pearson\HUST_PPT\Working_Folder\Images\Chapter_07\FG_07_0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2753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stead_template_final">
  <a:themeElements>
    <a:clrScheme name="Hustead_template_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stead_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stead_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HD:Users:stephanielindsey:Documents:AW_Husted_PPT:PPT_Template:Hustead_template_final.pot</Template>
  <TotalTime>696</TotalTime>
  <Words>1704</Words>
  <Application>Microsoft Office PowerPoint</Application>
  <PresentationFormat>On-screen Show (4:3)</PresentationFormat>
  <Paragraphs>235</Paragraphs>
  <Slides>51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Times New Roman</vt:lpstr>
      <vt:lpstr>MS PGothic</vt:lpstr>
      <vt:lpstr>Arial</vt:lpstr>
      <vt:lpstr>Verdana</vt:lpstr>
      <vt:lpstr>Tahoma</vt:lpstr>
      <vt:lpstr>Hustead_template_final</vt:lpstr>
      <vt:lpstr>Chapter 7</vt:lpstr>
      <vt:lpstr>Topics to be Covered</vt:lpstr>
      <vt:lpstr>Types of Nontariff Trade Barriers (NTBs)</vt:lpstr>
      <vt:lpstr>Quota</vt:lpstr>
      <vt:lpstr>Types of Quotas</vt:lpstr>
      <vt:lpstr>Unallocated Global Quota</vt:lpstr>
      <vt:lpstr>Quota License</vt:lpstr>
      <vt:lpstr>Welfare Effects of a Quota (Consider Figure 7.1)</vt:lpstr>
      <vt:lpstr>FIGURE 7.1  Welfare Effects of a Quota</vt:lpstr>
      <vt:lpstr>Quota Rent</vt:lpstr>
      <vt:lpstr>Who Gets the Quota Rent?</vt:lpstr>
      <vt:lpstr>Government Auctions Licenses</vt:lpstr>
      <vt:lpstr>TABLE 7.1  Welfare Effects of a Quota Auctions Licenses</vt:lpstr>
      <vt:lpstr>Domestic Firms Get Licenses</vt:lpstr>
      <vt:lpstr>Government Gives Licenses to Foreigners</vt:lpstr>
      <vt:lpstr>What are the Welfare Effects of a VER?</vt:lpstr>
      <vt:lpstr>Equivalence or Nonequivalence of Tariffs and Quotas</vt:lpstr>
      <vt:lpstr>Equivalence or Nonequivalence of Tariffs and Quotas (cont.)</vt:lpstr>
      <vt:lpstr>Other Nontariff Barriers</vt:lpstr>
      <vt:lpstr>Customs Valuation Practices</vt:lpstr>
      <vt:lpstr>Government Procurement Policies</vt:lpstr>
      <vt:lpstr>Technical Barriers to Trade</vt:lpstr>
      <vt:lpstr>Health and Safety Standards</vt:lpstr>
      <vt:lpstr>Intellectual Property Rights</vt:lpstr>
      <vt:lpstr>Problems with Intellectual Property Rights Protection</vt:lpstr>
      <vt:lpstr>Export Subsidy</vt:lpstr>
      <vt:lpstr>Effects of Export Subsidy</vt:lpstr>
      <vt:lpstr>Countervailing Duty</vt:lpstr>
      <vt:lpstr>Arguments for Protection</vt:lpstr>
      <vt:lpstr>Invalid Arguments</vt:lpstr>
      <vt:lpstr>Valid Arguments</vt:lpstr>
      <vt:lpstr>Government Revenue Argument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Income Redistribution Argument</vt:lpstr>
      <vt:lpstr>Problems with National Defense Argument</vt:lpstr>
      <vt:lpstr>Effects of a Domestic Production Subsidy</vt:lpstr>
      <vt:lpstr>FIGURE 7.2  Welfare Effects of a Domestic Production Subsidy</vt:lpstr>
      <vt:lpstr>Infant Industry Argument</vt:lpstr>
      <vt:lpstr>Problems with the Infant Industry Argument</vt:lpstr>
      <vt:lpstr>Domestic Distortions</vt:lpstr>
      <vt:lpstr>FIGURE 7.3  Price Supports and Tariffs </vt:lpstr>
      <vt:lpstr>Pollution Havens Hypothesis</vt:lpstr>
      <vt:lpstr>Strategic Trade Policy</vt:lpstr>
      <vt:lpstr>FIGURE 7.4  Trade Policy and Foreign Monopoly</vt:lpstr>
      <vt:lpstr>TABLE 7.4  The Effects of a Hypothetical Strategic Trade Policy</vt:lpstr>
      <vt:lpstr>Limitations of Strategic Trade Policy</vt:lpstr>
    </vt:vector>
  </TitlesOfParts>
  <Company>©2010 Pearson Addison-Wesley.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Nontariff Barriers and Arguments  for Protection</dc:subject>
  <dc:creator>Hustead / Melvin</dc:creator>
  <cp:lastModifiedBy>Andrew Parkes</cp:lastModifiedBy>
  <cp:revision>75</cp:revision>
  <dcterms:created xsi:type="dcterms:W3CDTF">2006-04-28T20:03:58Z</dcterms:created>
  <dcterms:modified xsi:type="dcterms:W3CDTF">2018-10-02T14:04:42Z</dcterms:modified>
</cp:coreProperties>
</file>