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7"/>
  </p:notesMasterIdLst>
  <p:sldIdLst>
    <p:sldId id="291" r:id="rId2"/>
    <p:sldId id="257" r:id="rId3"/>
    <p:sldId id="258" r:id="rId4"/>
    <p:sldId id="289" r:id="rId5"/>
    <p:sldId id="259" r:id="rId6"/>
    <p:sldId id="260" r:id="rId7"/>
    <p:sldId id="261" r:id="rId8"/>
    <p:sldId id="262" r:id="rId9"/>
    <p:sldId id="263" r:id="rId10"/>
    <p:sldId id="292" r:id="rId11"/>
    <p:sldId id="264" r:id="rId12"/>
    <p:sldId id="265" r:id="rId13"/>
    <p:sldId id="290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97" r:id="rId26"/>
    <p:sldId id="277" r:id="rId27"/>
    <p:sldId id="278" r:id="rId28"/>
    <p:sldId id="293" r:id="rId29"/>
    <p:sldId id="279" r:id="rId30"/>
    <p:sldId id="281" r:id="rId31"/>
    <p:sldId id="282" r:id="rId32"/>
    <p:sldId id="283" r:id="rId33"/>
    <p:sldId id="284" r:id="rId34"/>
    <p:sldId id="294" r:id="rId35"/>
    <p:sldId id="296" r:id="rId36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3108"/>
      </p:guideLst>
    </p:cSldViewPr>
  </p:slideViewPr>
  <p:outlineViewPr>
    <p:cViewPr>
      <p:scale>
        <a:sx n="33" d="100"/>
        <a:sy n="33" d="100"/>
      </p:scale>
      <p:origin x="6" y="129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BC4BA7F-448D-4066-BA18-72F2B4A29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306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A012B8-BB13-4E6E-B358-24D071A02896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724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235ED0-771E-4324-A6BC-3F8EF22AED31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49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527123-5E64-40D2-98B7-E42DD77C0A87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011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2BA65E2-01C6-4B5F-90A7-6C29A6D64E8E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00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E3583B5-DBF3-4F96-81D0-CF1DA78069B4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37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C15506F-8341-4F40-B397-528DAAEFD8BC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566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DDDE89A-91A7-4444-BE7F-DE28D58860CA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622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50C889E-5677-4FBB-BFD5-FDFFB5C49B5E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433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9206C83-3957-44CD-9422-9E1E0E267048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222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467ACEC-819C-4FF8-9766-7E9FECDCCC67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9409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E919646-FC19-4175-B5E3-BEC447CF8922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82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D9A273E-5914-4F01-8945-E9CFF6ABEC0C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45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51FC4F0-9D43-4EEB-BEDB-195F778CFCC8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828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F1D7715-5443-4138-B449-E01B9197D7DF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276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9E8C111-92F3-4B00-BAEE-23E635E356A7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808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391C3F6-C631-4BAA-970E-F6A682F0D433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735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9B4C3A-899D-4CEB-8B22-B5D9CD421812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3811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C8712CC-E0DB-40BB-B5B5-7EC1BC7EE3FF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7943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584FB9B-AF42-4F27-8C68-3408DB9C3234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9791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7283DA7-8E3C-4747-8E01-B8ED2DF1990B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6839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B136CA5-3F50-483D-993B-571070722C4D}" type="slidenum">
              <a:rPr lang="en-US" altLang="en-US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5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E34D366-C7A0-4D58-99E0-032A8CFAEE78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01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62B0ACD-C87A-4619-BFC8-C33E8DE20520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389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7742DF6-31C7-4396-9796-79E5E13E3CBE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536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237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80ED1D6-AC0F-4F98-A3B1-34B312981F4B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741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061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727453F-51DF-43D5-A0EC-E82D2FB3E808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460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667D2D-FE4A-4107-A543-C52637C99C7A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24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3E444F6-B8CB-4DDA-A09B-95D8EB5504AC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92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5082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D:\svn\Projects\13_Pearson_US\HUST_PPT\Working_Folder\Template\Template_imag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620713"/>
            <a:ext cx="459105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0"/>
          <p:cNvSpPr>
            <a:spLocks noChangeArrowheads="1"/>
          </p:cNvSpPr>
          <p:nvPr userDrawn="1"/>
        </p:nvSpPr>
        <p:spPr bwMode="gray">
          <a:xfrm>
            <a:off x="0" y="6413500"/>
            <a:ext cx="9144000" cy="457200"/>
          </a:xfrm>
          <a:prstGeom prst="rect">
            <a:avLst/>
          </a:prstGeom>
          <a:solidFill>
            <a:srgbClr val="364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IN" altLang="en-US" smtClean="0">
              <a:solidFill>
                <a:srgbClr val="000000"/>
              </a:solidFill>
            </a:endParaRPr>
          </a:p>
        </p:txBody>
      </p:sp>
      <p:pic>
        <p:nvPicPr>
          <p:cNvPr id="4" name="Picture 28" descr="Pearson_Bound_Whit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413500"/>
            <a:ext cx="1655762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9" descr="Pearson_Strap_Bound_Whit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3500"/>
            <a:ext cx="19081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680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7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3213"/>
            <a:ext cx="213360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24840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0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0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990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7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4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8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87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23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836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77724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534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11"/>
          <p:cNvSpPr>
            <a:spLocks noChangeArrowheads="1"/>
          </p:cNvSpPr>
          <p:nvPr userDrawn="1"/>
        </p:nvSpPr>
        <p:spPr bwMode="auto">
          <a:xfrm flipH="1">
            <a:off x="0" y="1371600"/>
            <a:ext cx="9144000" cy="76200"/>
          </a:xfrm>
          <a:prstGeom prst="rect">
            <a:avLst/>
          </a:prstGeom>
          <a:solidFill>
            <a:srgbClr val="5082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1029" name="Rectangle 11"/>
          <p:cNvSpPr>
            <a:spLocks noChangeArrowheads="1"/>
          </p:cNvSpPr>
          <p:nvPr userDrawn="1"/>
        </p:nvSpPr>
        <p:spPr bwMode="auto">
          <a:xfrm flipH="1">
            <a:off x="9067800" y="1447800"/>
            <a:ext cx="76200" cy="5105400"/>
          </a:xfrm>
          <a:prstGeom prst="rect">
            <a:avLst/>
          </a:prstGeom>
          <a:solidFill>
            <a:srgbClr val="5082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1030" name="Rectangle 11"/>
          <p:cNvSpPr>
            <a:spLocks noChangeArrowheads="1"/>
          </p:cNvSpPr>
          <p:nvPr userDrawn="1"/>
        </p:nvSpPr>
        <p:spPr bwMode="auto">
          <a:xfrm flipH="1">
            <a:off x="0" y="1371600"/>
            <a:ext cx="76200" cy="5286375"/>
          </a:xfrm>
          <a:prstGeom prst="rect">
            <a:avLst/>
          </a:prstGeom>
          <a:solidFill>
            <a:srgbClr val="5082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mtClean="0">
                <a:latin typeface="Tahoma" panose="020B0604030504040204" pitchFamily="34" charset="0"/>
              </a:rPr>
              <a:t> </a:t>
            </a:r>
          </a:p>
        </p:txBody>
      </p:sp>
      <p:pic>
        <p:nvPicPr>
          <p:cNvPr id="1031" name="Picture 1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513" y="0"/>
            <a:ext cx="979487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30"/>
          <p:cNvSpPr>
            <a:spLocks noChangeArrowheads="1"/>
          </p:cNvSpPr>
          <p:nvPr userDrawn="1"/>
        </p:nvSpPr>
        <p:spPr bwMode="gray">
          <a:xfrm>
            <a:off x="0" y="6407150"/>
            <a:ext cx="9144000" cy="457200"/>
          </a:xfrm>
          <a:prstGeom prst="rect">
            <a:avLst/>
          </a:prstGeom>
          <a:solidFill>
            <a:srgbClr val="364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IN" alt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11"/>
          <p:cNvSpPr>
            <a:spLocks noChangeArrowheads="1"/>
          </p:cNvSpPr>
          <p:nvPr userDrawn="1"/>
        </p:nvSpPr>
        <p:spPr bwMode="auto">
          <a:xfrm>
            <a:off x="228600" y="6553200"/>
            <a:ext cx="457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800" smtClean="0">
                <a:solidFill>
                  <a:srgbClr val="FFFFFF"/>
                </a:solidFill>
                <a:cs typeface="Arial" panose="020B0604020202020204" pitchFamily="34" charset="0"/>
              </a:rPr>
              <a:t>©2013 Pearson Education, Inc. All rights reserved.</a:t>
            </a:r>
            <a:endParaRPr lang="en-US" altLang="en-US" sz="100" b="1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34" name="Rectangle 11"/>
          <p:cNvSpPr>
            <a:spLocks noChangeArrowheads="1"/>
          </p:cNvSpPr>
          <p:nvPr userDrawn="1"/>
        </p:nvSpPr>
        <p:spPr bwMode="auto">
          <a:xfrm>
            <a:off x="8382000" y="64833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b="1" smtClean="0">
                <a:solidFill>
                  <a:srgbClr val="FFFFFF"/>
                </a:solidFill>
                <a:latin typeface="Tahoma" panose="020B0604030504040204" pitchFamily="34" charset="0"/>
              </a:rPr>
              <a:t>8-</a:t>
            </a:r>
            <a:fld id="{07EFDC68-C7FB-4F5D-BA54-14716341D3B2}" type="slidenum">
              <a:rPr lang="en-US" altLang="en-US" sz="1400" b="1" smtClean="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>
                <a:defRPr/>
              </a:pPr>
              <a:t>‹#›</a:t>
            </a:fld>
            <a:endParaRPr lang="en-US" altLang="en-US" sz="1400" b="1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ChangeArrowheads="1"/>
          </p:cNvSpPr>
          <p:nvPr>
            <p:ph type="ctrTitle" idx="4294967295"/>
          </p:nvPr>
        </p:nvSpPr>
        <p:spPr>
          <a:xfrm>
            <a:off x="457200" y="609600"/>
            <a:ext cx="3733800" cy="11430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bg1"/>
                </a:solidFill>
              </a:rPr>
              <a:t>Chapter 8</a:t>
            </a:r>
          </a:p>
        </p:txBody>
      </p:sp>
      <p:sp>
        <p:nvSpPr>
          <p:cNvPr id="4099" name="Rectangle 1027"/>
          <p:cNvSpPr>
            <a:spLocks noChangeArrowheads="1"/>
          </p:cNvSpPr>
          <p:nvPr>
            <p:ph type="subTitle" idx="4294967295"/>
          </p:nvPr>
        </p:nvSpPr>
        <p:spPr>
          <a:xfrm>
            <a:off x="457200" y="2209800"/>
            <a:ext cx="3810000" cy="1752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b="1" smtClean="0">
                <a:solidFill>
                  <a:schemeClr val="bg1"/>
                </a:solidFill>
              </a:rPr>
              <a:t>Commercial Policy: History </a:t>
            </a:r>
            <a:br>
              <a:rPr lang="en-US" altLang="en-US" b="1" smtClean="0">
                <a:solidFill>
                  <a:schemeClr val="bg1"/>
                </a:solidFill>
              </a:rPr>
            </a:br>
            <a:r>
              <a:rPr lang="en-US" altLang="en-US" b="1" smtClean="0">
                <a:solidFill>
                  <a:schemeClr val="bg1"/>
                </a:solidFill>
              </a:rPr>
              <a:t>and Practice</a:t>
            </a:r>
          </a:p>
          <a:p>
            <a:pPr marL="0" indent="0" eaLnBrk="1" hangingPunct="1">
              <a:buFontTx/>
              <a:buNone/>
            </a:pPr>
            <a:endParaRPr lang="en-US" altLang="en-US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r>
              <a:rPr lang="en-US" altLang="en-US" sz="3600" smtClean="0"/>
              <a:t>Key Principles of GATT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Trade barriers should be lowered in general and quotas eliminated in particular.</a:t>
            </a:r>
          </a:p>
          <a:p>
            <a:r>
              <a:rPr lang="en-US" altLang="en-US" smtClean="0"/>
              <a:t>Trade barriers should be applied on a nondiscriminatory (MFN) basis.</a:t>
            </a:r>
          </a:p>
          <a:p>
            <a:r>
              <a:rPr lang="en-US" altLang="en-US" smtClean="0"/>
              <a:t>Once made, tariff concessions can not be rescinded, nor can new barriers be erected to replace tariffs that had been lowered.</a:t>
            </a:r>
          </a:p>
          <a:p>
            <a:r>
              <a:rPr lang="en-US" altLang="en-US" smtClean="0"/>
              <a:t>Trade disputes should be settled by consultation. See Global Insights 8.1.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The Uruguay Round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454525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Negotiations began in 1986 and concluded in 1993.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The Round focused on contentious issues such as non-tariff barriers, intellectual property rights, trade in services, and agriculture.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Its greatest achievement was the creation of a new international institution, the World Trade Organization (WTO).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World Trade Organization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WTO replaced GATT.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As of early 2012, WTO has 157 member countries accounting for more than 98% of world trade.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Another 26 countries are applying for membership.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The WTO dispute settlements system is stronger and more effective than the previous GATT. See Trade Case Study 1.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WTO and the Environment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WTO rules block a country’s use of trade measures as environmental policy</a:t>
            </a:r>
          </a:p>
          <a:p>
            <a:pPr eaLnBrk="1" hangingPunct="1"/>
            <a:r>
              <a:rPr lang="en-US" altLang="en-US" smtClean="0"/>
              <a:t>Montreal Protocol – multilateral agreement to ban trade of products that deplete the ozone layer</a:t>
            </a:r>
          </a:p>
          <a:p>
            <a:pPr eaLnBrk="1" hangingPunct="1"/>
            <a:r>
              <a:rPr lang="en-US" altLang="en-US" smtClean="0"/>
              <a:t>Kyoto Protocol – to reduce emissions of greenhouse gases to levels below 1990 levels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The Doha Round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400" smtClean="0"/>
              <a:t>Talks were held in Doha, Qatar in November 2001.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400" smtClean="0"/>
              <a:t>Focus of the talks was on the links between economic growth and trade liberalization.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400" smtClean="0"/>
              <a:t>Talks collapsed in July 2008.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400" smtClean="0"/>
              <a:t>The main point of contention is trade in agriculture with major industrialized nations such as the U.S., EU and Japan maintaining production subsidies and import barriers.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Dumping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7893050" cy="4560888"/>
          </a:xfrm>
        </p:spPr>
        <p:txBody>
          <a:bodyPr/>
          <a:lstStyle/>
          <a:p>
            <a:pPr eaLnBrk="1" hangingPunct="1"/>
            <a:r>
              <a:rPr lang="en-US" altLang="en-US" smtClean="0"/>
              <a:t>Selling a product in a foreign country at a price lower than the price charged by the same firm in its home market or at a price below costs of production.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How would the U.S. be affected by dumping? (Refer to Figure 8.2)</a:t>
            </a:r>
          </a:p>
          <a:p>
            <a:pPr lvl="1" eaLnBrk="1" hangingPunct="1"/>
            <a:r>
              <a:rPr lang="en-US" altLang="en-US" smtClean="0"/>
              <a:t>Effect on U.S. consumers</a:t>
            </a:r>
          </a:p>
          <a:p>
            <a:pPr lvl="1" eaLnBrk="1" hangingPunct="1"/>
            <a:r>
              <a:rPr lang="en-US" altLang="en-US" smtClean="0"/>
              <a:t>Effect on U.S. producers</a:t>
            </a:r>
          </a:p>
          <a:p>
            <a:pPr lvl="1" eaLnBrk="1" hangingPunct="1"/>
            <a:r>
              <a:rPr lang="en-US" altLang="en-US" smtClean="0"/>
              <a:t>Net welfare effect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FIGURE 8.2 </a:t>
            </a:r>
            <a:r>
              <a:rPr lang="en-US" altLang="en-US" sz="3600" b="0" smtClean="0"/>
              <a:t>Dumping</a:t>
            </a:r>
            <a:endParaRPr lang="en-US" altLang="en-US" sz="3600" smtClean="0"/>
          </a:p>
        </p:txBody>
      </p:sp>
      <p:pic>
        <p:nvPicPr>
          <p:cNvPr id="30723" name="Picture 3" descr="D:\Rapid SVN\Trunk\Projects\Pearson\HUST_PPT\Working_Folder\Images\Chapter_08\FG_08_00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05000"/>
            <a:ext cx="504031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Predatory Dumping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Dumping aimed at driving foreign competitors out of the market so that the market can be monopolized (refer to </a:t>
            </a:r>
            <a:br>
              <a:rPr lang="en-US" altLang="en-US" smtClean="0"/>
            </a:br>
            <a:r>
              <a:rPr lang="en-US" altLang="en-US" smtClean="0"/>
              <a:t>Figure 8.2).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Under What Situations Can Dumping Occur?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spcBef>
                <a:spcPct val="40000"/>
              </a:spcBef>
              <a:buFontTx/>
              <a:buAutoNum type="arabicPeriod"/>
            </a:pPr>
            <a:r>
              <a:rPr lang="en-US" altLang="en-US" smtClean="0"/>
              <a:t>Foreign producers have market power in both domestic and foreign markets so that they can practice international price discrimination.</a:t>
            </a:r>
          </a:p>
          <a:p>
            <a:pPr marL="990600" lvl="1" indent="-533400" eaLnBrk="1" hangingPunct="1">
              <a:spcBef>
                <a:spcPct val="40000"/>
              </a:spcBef>
            </a:pPr>
            <a:r>
              <a:rPr lang="en-US" altLang="en-US" smtClean="0"/>
              <a:t>International price discrimination refers to selling the same product in two different countries at two different prices.                  See Figure 8.3.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FIGURE 8.3 </a:t>
            </a:r>
            <a:r>
              <a:rPr lang="en-US" altLang="en-US" b="0" smtClean="0"/>
              <a:t>International Price Discrimination</a:t>
            </a:r>
            <a:endParaRPr lang="en-US" altLang="en-US" smtClean="0"/>
          </a:p>
        </p:txBody>
      </p:sp>
      <p:pic>
        <p:nvPicPr>
          <p:cNvPr id="36867" name="Picture 3" descr="D:\Rapid SVN\Trunk\Projects\Pearson\HUST_PPT\Working_Folder\Images\Chapter_08\FG_08_003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2209800"/>
            <a:ext cx="6678613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Topics to be Covered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History of U.S. Commercial Policy</a:t>
            </a:r>
          </a:p>
          <a:p>
            <a:pPr eaLnBrk="1" hangingPunct="1"/>
            <a:r>
              <a:rPr lang="en-US" altLang="en-US" smtClean="0"/>
              <a:t>The Uruguay Round and the Creation of the WTO</a:t>
            </a:r>
          </a:p>
          <a:p>
            <a:pPr eaLnBrk="1" hangingPunct="1"/>
            <a:r>
              <a:rPr lang="en-US" altLang="en-US" smtClean="0"/>
              <a:t>The Doha Round</a:t>
            </a:r>
          </a:p>
          <a:p>
            <a:pPr eaLnBrk="1" hangingPunct="1"/>
            <a:r>
              <a:rPr lang="en-US" altLang="en-US" smtClean="0"/>
              <a:t>The Conduct of U.S. Commercial Policy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Dumping Situations 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2"/>
            </a:pPr>
            <a:r>
              <a:rPr lang="en-US" altLang="en-US" smtClean="0"/>
              <a:t>Dumping could occur if a foreign firm receives a production or export subsidy from its government.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Antidumping Law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If a U.S. industry can show injury from dumping, it can have a special tariff imposed on the dumped imports called the dumping margin.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The dumping margin is the difference between the market price of a product and its fair market value.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Injury Test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Injury Test—an investigation to determine whether unfair foreign trade practices have caused or threatens to cause harm to a domestic industry.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Complaint is simultaneously filed with: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/>
              <a:t>Department of Commerce (DOC) which investigates whether dumping actually occurred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/>
              <a:t>International Trade Commission (ITC) which investigates the question of injury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U.S. Antidumping Cases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Refer to Table 8.2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1,173 cases were initiated from 1980 to 2008.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Antidumping duties involve a wide range of products.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Many cases were filed against countries such as China, Japan, Korea, Germany, and Taiwan.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On average, antidumping duties are 10 to 20 times higher than MFN and are effective in reducing foreign competition.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Prusa (2001) stated that U.S. antidumping duties caused the value of imports to fall by 30-50%.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TABLE 8.2 </a:t>
            </a:r>
            <a:r>
              <a:rPr lang="en-US" altLang="en-US" b="0" smtClean="0"/>
              <a:t>U.S. Antidumping Cases: 1980–2008</a:t>
            </a:r>
            <a:endParaRPr lang="en-US" altLang="en-US" smtClean="0"/>
          </a:p>
        </p:txBody>
      </p:sp>
      <p:pic>
        <p:nvPicPr>
          <p:cNvPr id="4710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41815"/>
          <a:stretch>
            <a:fillRect/>
          </a:stretch>
        </p:blipFill>
        <p:spPr bwMode="auto">
          <a:xfrm>
            <a:off x="314325" y="1514475"/>
            <a:ext cx="851535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TABLE 8.2 </a:t>
            </a:r>
            <a:r>
              <a:rPr lang="en-US" altLang="en-US" b="0" smtClean="0"/>
              <a:t>U.S. Antidumping Cases: 1980–2008 (cont.)</a:t>
            </a:r>
          </a:p>
        </p:txBody>
      </p:sp>
      <p:pic>
        <p:nvPicPr>
          <p:cNvPr id="4915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36"/>
          <a:stretch>
            <a:fillRect/>
          </a:stretch>
        </p:blipFill>
        <p:spPr bwMode="auto">
          <a:xfrm>
            <a:off x="314325" y="1514475"/>
            <a:ext cx="85153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46"/>
          <a:stretch>
            <a:fillRect/>
          </a:stretch>
        </p:blipFill>
        <p:spPr bwMode="auto">
          <a:xfrm>
            <a:off x="323850" y="1941513"/>
            <a:ext cx="8515350" cy="334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Countervailing Duty Law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Countervailing Duty—a tariff designed to raise the price of an imported product to its fair market value.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U.S. law uses countervailing duties to offset production or export subsidies as well as upstream subsidies which lower the cost of inputs for producing a good.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The WTO also administers a subsidies agreement with countervailing measures.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Unfair Foreign Practices: Section 301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60888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Section 301 of the 1974 Trade Act requires the U.S. government to negotiate elimination of foreign unfair trade practices and to retaliate against offending countries if negotiations fail.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Section 301 cases are administered by the office of the U.S. Trade Representative.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For the 1975–2002 period, there were 121 cases with half resolved successfully and 13 led to U.S. retaliation. Since 2002, the U.S. has taken its complaints to the WTO.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See Trade Policy Case Study 2 for example.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r>
              <a:rPr lang="en-US" altLang="en-US" sz="3600" smtClean="0"/>
              <a:t>Section 301 (cont.)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No new Section 301 cases filed from 2002 to 2010.</a:t>
            </a:r>
          </a:p>
          <a:p>
            <a:r>
              <a:rPr lang="en-US" altLang="en-US" smtClean="0"/>
              <a:t>In 2010, the U.S. filed a Section 301 case against China for excluding U.S. firms from selling “green” products in China.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Escape Clause: Section 201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Escape Clause—a measure in U.S. trade law that allows for temporary protection of domestic industry against fairly traded foreign imports.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Two reasons: (1) It provides more time for reallocation of domestic resources; (2) By increasing profits, it encourages domestic firms to reinvest in their industry.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Industry files petition with the ITC.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The clause has been used rarely.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History of U.S. Commercial Policy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781685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200" smtClean="0"/>
              <a:t>The U.S. Constitution grants Congress the right to regulate commerce with foreign nations, including the right to impose import (not export) tariffs.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200" smtClean="0"/>
              <a:t>Refer to Figure 8.1 (cyclical movements in U.S. tariffs)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200" smtClean="0"/>
              <a:t>The first tariff act was passed in 1789; the 5% import tariff was aimed at generating revenue for the federal government.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200" smtClean="0"/>
              <a:t>The War of 1812 between the U.S. and England led to: (1) cutoff of trade with Europe; (2) higher tariffs to fund the war; (3) greater production by U.S. manufacturers.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Trade Adjustment Assistance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Payments made by the government to help resources retrain or retool after they have been displaced by foreign competition.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This aid was used extensively in the late 1970s as an alternative to trade protection.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Other Measures 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Section 337—restricts unfair methods of competition such as patent or copyright infringement.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Section 406—provides relief from market disruption by imports from non-market economies.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Section 421 – U.S. industries can get temporary protection from threat of Chinese imports. See Trade Policy Case Study 3.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Safeguards Protection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general name for protective measures similar to the escape clause that are used by foreign countries.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Global Antidumping Cases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60888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Refer to Table 8.3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3,922 antidumping cases were initiated worldwide from 1995 to 2011.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Major users of antidumping laws are developed countries such as the U.S., Australia, Canada, and the EU.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Countries targeted in antidumping cases, in rank order, are China, the EU, Korea, U.S., and Taiwan.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r>
              <a:rPr lang="en-US" altLang="en-US" sz="2800" smtClean="0"/>
              <a:t>TABLE 8.3 Antidumping Cases </a:t>
            </a:r>
            <a:br>
              <a:rPr lang="en-US" altLang="en-US" sz="2800" smtClean="0"/>
            </a:br>
            <a:r>
              <a:rPr lang="en-US" altLang="en-US" sz="2800" smtClean="0"/>
              <a:t>Initiated Worldwide, January 1995-June 2011</a:t>
            </a:r>
          </a:p>
        </p:txBody>
      </p:sp>
      <p:pic>
        <p:nvPicPr>
          <p:cNvPr id="6656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63"/>
          <a:stretch>
            <a:fillRect/>
          </a:stretch>
        </p:blipFill>
        <p:spPr bwMode="auto">
          <a:xfrm>
            <a:off x="706438" y="1524000"/>
            <a:ext cx="7658100" cy="477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153"/>
          <a:stretch>
            <a:fillRect/>
          </a:stretch>
        </p:blipFill>
        <p:spPr bwMode="auto">
          <a:xfrm>
            <a:off x="706438" y="1524000"/>
            <a:ext cx="76581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848600" cy="1371600"/>
          </a:xfrm>
        </p:spPr>
        <p:txBody>
          <a:bodyPr/>
          <a:lstStyle/>
          <a:p>
            <a:r>
              <a:rPr lang="en-US" altLang="en-US" sz="2800" smtClean="0"/>
              <a:t>TABLE 8.3 Antidumping Cases </a:t>
            </a:r>
            <a:br>
              <a:rPr lang="en-US" altLang="en-US" sz="2800" smtClean="0"/>
            </a:br>
            <a:r>
              <a:rPr lang="en-US" altLang="en-US" sz="2800" smtClean="0"/>
              <a:t>Initiated Worldwide, January 1995-June 2011 (cont.)</a:t>
            </a:r>
          </a:p>
        </p:txBody>
      </p:sp>
      <p:pic>
        <p:nvPicPr>
          <p:cNvPr id="675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438400"/>
            <a:ext cx="78295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FIGURE 8.1 </a:t>
            </a:r>
            <a:r>
              <a:rPr lang="en-US" altLang="en-US" b="0" smtClean="0"/>
              <a:t>U.S. Tariffs, 1792–2005</a:t>
            </a:r>
            <a:endParaRPr lang="en-US" altLang="en-US" smtClean="0"/>
          </a:p>
        </p:txBody>
      </p:sp>
      <p:pic>
        <p:nvPicPr>
          <p:cNvPr id="9219" name="Picture 3" descr="D:\Rapid SVN\Trunk\Projects\Pearson\HUST_PPT\Working_Folder\Images\Chapter_08\FG_08_00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691038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History (cont.)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400" smtClean="0"/>
              <a:t>Tariff of Abominations (1828) raised the average tariff rate to almost 60%.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400" smtClean="0"/>
              <a:t>Compromise Tariff Act (1833) reduced tariffs to a uniform level of 20% by 1842; lasted only two months before tariffs were raised again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400" smtClean="0"/>
              <a:t>Starting in 1861, Congress raised tariffs to finance the Civil War effort.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400" smtClean="0"/>
              <a:t>Tariffs fell in 1913 and remained low during World War I.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History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Fordney-McCumber Tariff of 1922 restored tariffs to pre-war levels.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The last general tariff bill passed by Congress was the Smooth-Hawley Tariff (1930).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This Act was a classic example of </a:t>
            </a:r>
            <a:r>
              <a:rPr lang="en-US" altLang="en-US" sz="2400" b="1" smtClean="0"/>
              <a:t>logrolling</a:t>
            </a:r>
            <a:r>
              <a:rPr lang="en-US" altLang="en-US" sz="2400" smtClean="0"/>
              <a:t> or the trading of votes by legislators to secure approval on issues of interest to each one.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It resulted in the highest tariffs since the Tariff of Abominations and reduced the volume of world trade by two-thirds.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Congress Cedes Trade Authority to the President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the Reciprocal Trade Agreements Act (1934), Congress gave the president the authority to negotiate mutual tariff reductions with trading partners.</a:t>
            </a:r>
          </a:p>
          <a:p>
            <a:pPr eaLnBrk="1" hangingPunct="1"/>
            <a:r>
              <a:rPr lang="en-US" altLang="en-US" b="1" smtClean="0"/>
              <a:t>Unconditional Most Favored Nation Status</a:t>
            </a:r>
            <a:r>
              <a:rPr lang="en-US" altLang="en-US" smtClean="0"/>
              <a:t>—the basic principle of nondiscrimination underlying U.S. tariff negotiations with other countries.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General Agreement on Tariffs and Trade (GATT)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After WWII, the GATT was one of several international organizations created to deal with problems facing the countries of the world.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GATT’s objectives were:</a:t>
            </a:r>
          </a:p>
          <a:p>
            <a:pPr lvl="1" eaLnBrk="1" hangingPunct="1"/>
            <a:r>
              <a:rPr lang="en-US" altLang="en-US" smtClean="0"/>
              <a:t>To establish the rules of conduct of international commerce</a:t>
            </a:r>
          </a:p>
          <a:p>
            <a:pPr lvl="1" eaLnBrk="1" hangingPunct="1"/>
            <a:r>
              <a:rPr lang="en-US" altLang="en-US" smtClean="0"/>
              <a:t>To provide a forum for multilateral talks aimed at lowering trade protection around the world;     see Table 8.1 for results of trade talks.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GATT Rounds of Talks</a:t>
            </a:r>
          </a:p>
        </p:txBody>
      </p:sp>
      <p:sp>
        <p:nvSpPr>
          <p:cNvPr id="1843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990600"/>
          </a:xfrm>
        </p:spPr>
        <p:txBody>
          <a:bodyPr/>
          <a:lstStyle/>
          <a:p>
            <a:pPr marL="0" indent="3175" eaLnBrk="1" hangingPunct="1">
              <a:buFontTx/>
              <a:buNone/>
            </a:pPr>
            <a:r>
              <a:rPr lang="en-US" altLang="en-US" sz="2400" b="1" smtClean="0"/>
              <a:t>TABLE 8.1</a:t>
            </a:r>
            <a:r>
              <a:rPr lang="en-US" altLang="en-US" sz="2400" smtClean="0"/>
              <a:t> U.S. Tariff Reduction under the GATT and WTO </a:t>
            </a: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00300"/>
            <a:ext cx="84836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ustead_template_final">
  <a:themeElements>
    <a:clrScheme name="Hustead_template_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stead_template_fin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ustead_template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HD:Users:stephanielindsey:Documents:AW_Husted_PPT:PPT_Template:Hustead_template_final.pot</Template>
  <TotalTime>1316</TotalTime>
  <Words>1569</Words>
  <Application>Microsoft Office PowerPoint</Application>
  <PresentationFormat>On-screen Show (4:3)</PresentationFormat>
  <Paragraphs>149</Paragraphs>
  <Slides>35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MS PGothic</vt:lpstr>
      <vt:lpstr>Verdana</vt:lpstr>
      <vt:lpstr>Tahoma</vt:lpstr>
      <vt:lpstr>Hustead_template_final</vt:lpstr>
      <vt:lpstr>Chapter 8</vt:lpstr>
      <vt:lpstr>Topics to be Covered</vt:lpstr>
      <vt:lpstr>History of U.S. Commercial Policy</vt:lpstr>
      <vt:lpstr>FIGURE 8.1 U.S. Tariffs, 1792–2005</vt:lpstr>
      <vt:lpstr>History (cont.)</vt:lpstr>
      <vt:lpstr>History (cont.)</vt:lpstr>
      <vt:lpstr>Congress Cedes Trade Authority to the President</vt:lpstr>
      <vt:lpstr>General Agreement on Tariffs and Trade (GATT)</vt:lpstr>
      <vt:lpstr>GATT Rounds of Talks</vt:lpstr>
      <vt:lpstr>Key Principles of GATT</vt:lpstr>
      <vt:lpstr>The Uruguay Round</vt:lpstr>
      <vt:lpstr>World Trade Organization</vt:lpstr>
      <vt:lpstr>WTO and the Environment</vt:lpstr>
      <vt:lpstr>The Doha Round</vt:lpstr>
      <vt:lpstr>Dumping</vt:lpstr>
      <vt:lpstr>FIGURE 8.2 Dumping</vt:lpstr>
      <vt:lpstr>Predatory Dumping</vt:lpstr>
      <vt:lpstr>Under What Situations Can Dumping Occur?</vt:lpstr>
      <vt:lpstr>FIGURE 8.3 International Price Discrimination</vt:lpstr>
      <vt:lpstr>Dumping Situations (cont.)</vt:lpstr>
      <vt:lpstr>Antidumping Law</vt:lpstr>
      <vt:lpstr>Injury Test</vt:lpstr>
      <vt:lpstr>U.S. Antidumping Cases</vt:lpstr>
      <vt:lpstr>TABLE 8.2 U.S. Antidumping Cases: 1980–2008</vt:lpstr>
      <vt:lpstr>TABLE 8.2 U.S. Antidumping Cases: 1980–2008 (cont.)</vt:lpstr>
      <vt:lpstr>Countervailing Duty Law</vt:lpstr>
      <vt:lpstr>Unfair Foreign Practices: Section 301</vt:lpstr>
      <vt:lpstr>Section 301 (cont.)</vt:lpstr>
      <vt:lpstr>The Escape Clause: Section 201</vt:lpstr>
      <vt:lpstr>Trade Adjustment Assistance</vt:lpstr>
      <vt:lpstr>Other Measures </vt:lpstr>
      <vt:lpstr>Safeguards Protection</vt:lpstr>
      <vt:lpstr>Global Antidumping Cases</vt:lpstr>
      <vt:lpstr>TABLE 8.3 Antidumping Cases  Initiated Worldwide, January 1995-June 2011</vt:lpstr>
      <vt:lpstr>TABLE 8.3 Antidumping Cases  Initiated Worldwide, January 1995-June 2011 (cont.)</vt:lpstr>
    </vt:vector>
  </TitlesOfParts>
  <Company>©2010 Pearson Addison-Wesley. All rights reserved.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subject>Commercial Policy: History  and Practice</dc:subject>
  <dc:creator>Hustead / Melvin</dc:creator>
  <cp:lastModifiedBy>Andrew Parkes</cp:lastModifiedBy>
  <cp:revision>48</cp:revision>
  <dcterms:created xsi:type="dcterms:W3CDTF">2006-05-01T06:25:37Z</dcterms:created>
  <dcterms:modified xsi:type="dcterms:W3CDTF">2018-10-08T00:41:53Z</dcterms:modified>
</cp:coreProperties>
</file>