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39"/>
  </p:notesMasterIdLst>
  <p:sldIdLst>
    <p:sldId id="293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94" r:id="rId22"/>
    <p:sldId id="278" r:id="rId23"/>
    <p:sldId id="279" r:id="rId24"/>
    <p:sldId id="280" r:id="rId25"/>
    <p:sldId id="296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2" r:id="rId35"/>
    <p:sldId id="289" r:id="rId36"/>
    <p:sldId id="290" r:id="rId37"/>
    <p:sldId id="291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7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8EC5767-284E-480D-99DD-D594879DDF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61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ED7EA8-381A-4442-B0E5-CEBDD2BC3C2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16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703AFA-241F-471C-B340-2291D87DA4F7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02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B369DE-A106-4779-999E-8B7C60D1D4A4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20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00ABA4-43AC-4230-978D-30881D6A3337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86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3A4C72E-B708-42EA-8D7B-9293CA0AC676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47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A2D314B-0350-450A-BA42-675CFACEFE97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93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C02E29A-539C-4343-8645-01330CC5D432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514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699769B-E3F6-4ED7-8DC8-A12E542D0CD6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75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CA3FC3B-B4C2-4198-9371-9380E39E8D58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337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ECCBB1C-6F4D-4DCA-96C6-DF2A73131DC2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93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4E47747-522E-40AA-92DD-130D1FFFBB60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09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A45699-9084-403A-8E4D-C5AD464925C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1250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4D3778-C120-463E-BDCE-27B4E81B0B38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238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A64A880-C0E3-4A53-8682-C988AC9D6C65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27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A8E3F9-B982-4950-91C5-24A98CE472E0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605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755715-2DC7-4537-B783-85D3AE01419C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968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6B97CE5-1F42-4A7C-944A-0356B8656492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824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01E5B35-48FB-4976-B48E-62BE69116167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365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A80616D-C357-499F-BDF0-C3FB65467A16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6175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B33936-3A22-46D2-93D8-E25610EDB6D4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221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FBC717F-9EB8-4248-A230-E8F104E08D88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926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46E5174-0DE6-4F0F-9498-08B04A2D4E6A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319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7A8FB29-6772-45DC-95C8-6434BE65F1BC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3439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20BC0C-4A78-48DD-BBC2-CDD42284F267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241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E63750C-EA77-4F6A-9ADA-B7AF61C22D3F}" type="slidenum">
              <a:rPr lang="en-US" altLang="en-US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674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EF1546-037F-449B-9D42-47C5E1696C21}" type="slidenum">
              <a:rPr lang="en-US" altLang="en-US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492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2752EE-E99E-4D37-BD58-0C8F4C41B06F}" type="slidenum">
              <a:rPr lang="en-US" altLang="en-US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6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32B5D6F-E15E-4805-9B08-48B043C33B34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488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A01E811-91B9-45BE-B644-75B34FBD8B75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84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827241-1B2D-45E5-9E55-3A7DCF57E76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10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E234B4A-D0F1-4D73-89F2-3EC8DCC4B88A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73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739EB5-283E-44D2-90FF-A48EB7C3A800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725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AF7360-B2FE-4EF3-BA2A-8776D0CAB401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6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508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D:\svn\Projects\13_Pearson_US\HUST_PPT\Working_Folder\Template\Template_imag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620713"/>
            <a:ext cx="45910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0"/>
          <p:cNvSpPr>
            <a:spLocks noChangeArrowheads="1"/>
          </p:cNvSpPr>
          <p:nvPr userDrawn="1"/>
        </p:nvSpPr>
        <p:spPr bwMode="gray">
          <a:xfrm>
            <a:off x="0" y="641350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IN" altLang="en-US" sz="1800">
              <a:solidFill>
                <a:srgbClr val="000000"/>
              </a:solidFill>
            </a:endParaRPr>
          </a:p>
        </p:txBody>
      </p:sp>
      <p:pic>
        <p:nvPicPr>
          <p:cNvPr id="4" name="Picture 28" descr="Pearson_Bound_Whi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413500"/>
            <a:ext cx="16557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9" descr="Pearson_Strap_Bound_Whit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3500"/>
            <a:ext cx="19081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70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5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3213"/>
            <a:ext cx="213360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24840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4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6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41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9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9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82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910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88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77724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 userDrawn="1"/>
        </p:nvSpPr>
        <p:spPr bwMode="auto">
          <a:xfrm flipH="1">
            <a:off x="0" y="1371600"/>
            <a:ext cx="9144000" cy="76200"/>
          </a:xfrm>
          <a:prstGeom prst="rect">
            <a:avLst/>
          </a:prstGeom>
          <a:solidFill>
            <a:srgbClr val="5082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029" name="Rectangle 11"/>
          <p:cNvSpPr>
            <a:spLocks noChangeArrowheads="1"/>
          </p:cNvSpPr>
          <p:nvPr userDrawn="1"/>
        </p:nvSpPr>
        <p:spPr bwMode="auto">
          <a:xfrm flipH="1">
            <a:off x="9067800" y="1447800"/>
            <a:ext cx="76200" cy="5105400"/>
          </a:xfrm>
          <a:prstGeom prst="rect">
            <a:avLst/>
          </a:prstGeom>
          <a:solidFill>
            <a:srgbClr val="5082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 flipH="1">
            <a:off x="0" y="1371600"/>
            <a:ext cx="76200" cy="5286375"/>
          </a:xfrm>
          <a:prstGeom prst="rect">
            <a:avLst/>
          </a:prstGeom>
          <a:solidFill>
            <a:srgbClr val="5082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>
                <a:latin typeface="Tahoma" panose="020B0604030504040204" pitchFamily="34" charset="0"/>
              </a:rPr>
              <a:t> </a:t>
            </a:r>
          </a:p>
        </p:txBody>
      </p:sp>
      <p:pic>
        <p:nvPicPr>
          <p:cNvPr id="1031" name="Picture 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513" y="0"/>
            <a:ext cx="97948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IN" altLang="en-US" sz="1800">
              <a:solidFill>
                <a:srgbClr val="000000"/>
              </a:solidFill>
            </a:endParaRPr>
          </a:p>
        </p:txBody>
      </p:sp>
      <p:sp>
        <p:nvSpPr>
          <p:cNvPr id="1033" name="Rectangle 11"/>
          <p:cNvSpPr>
            <a:spLocks noChangeArrowheads="1"/>
          </p:cNvSpPr>
          <p:nvPr userDrawn="1"/>
        </p:nvSpPr>
        <p:spPr bwMode="auto">
          <a:xfrm>
            <a:off x="228600" y="6553200"/>
            <a:ext cx="457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8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©2013 Pearson Education, Inc. All rights reserved.</a:t>
            </a:r>
            <a:endParaRPr lang="en-US" altLang="en-US" sz="100" b="1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 userDrawn="1"/>
        </p:nvSpPr>
        <p:spPr bwMode="auto">
          <a:xfrm>
            <a:off x="8382000" y="64833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b="1" smtClean="0">
                <a:solidFill>
                  <a:srgbClr val="FFFFFF"/>
                </a:solidFill>
                <a:latin typeface="Tahoma" panose="020B0604030504040204" pitchFamily="34" charset="0"/>
              </a:rPr>
              <a:t>9-</a:t>
            </a:r>
            <a:fld id="{E71CD80F-2BB5-493B-9F82-4B0C3ED95BED}" type="slidenum">
              <a:rPr lang="en-US" altLang="en-US" sz="1400" b="1" smtClean="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>
                <a:defRPr/>
              </a:pPr>
              <a:t>‹#›</a:t>
            </a:fld>
            <a:endParaRPr lang="en-US" altLang="en-US" sz="1400" b="1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Chapter 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2209800"/>
            <a:ext cx="6400800" cy="17526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smtClean="0">
                <a:solidFill>
                  <a:schemeClr val="bg1"/>
                </a:solidFill>
              </a:rPr>
              <a:t>Preferential Trade </a:t>
            </a:r>
            <a:br>
              <a:rPr lang="en-US" altLang="en-US" b="1" smtClean="0">
                <a:solidFill>
                  <a:schemeClr val="bg1"/>
                </a:solidFill>
              </a:rPr>
            </a:br>
            <a:r>
              <a:rPr lang="en-US" altLang="en-US" b="1" smtClean="0">
                <a:solidFill>
                  <a:schemeClr val="bg1"/>
                </a:solidFill>
              </a:rPr>
              <a:t>Arrangements</a:t>
            </a:r>
          </a:p>
          <a:p>
            <a:pPr marL="0" indent="0" eaLnBrk="1" hangingPunct="1">
              <a:buFontTx/>
              <a:buNone/>
            </a:pPr>
            <a:endParaRPr lang="en-US" altLang="en-U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FIGURE 9.1 </a:t>
            </a:r>
            <a:r>
              <a:rPr lang="en-US" altLang="en-US" b="0" smtClean="0"/>
              <a:t>Regional Trade Liberalization</a:t>
            </a:r>
            <a:endParaRPr lang="en-US" altLang="en-US" smtClean="0"/>
          </a:p>
        </p:txBody>
      </p:sp>
      <p:pic>
        <p:nvPicPr>
          <p:cNvPr id="21507" name="Picture 3" descr="D:\Rapid SVN\Trunk\Projects\Pearson\HUST_PPT\Working_Folder\Images\Chapter_09\FG_09_001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5248275" cy="431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Free Trade Effects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A imports beer from C</a:t>
            </a:r>
          </a:p>
          <a:p>
            <a:pPr eaLnBrk="1" hangingPunct="1"/>
            <a:r>
              <a:rPr lang="en-US" altLang="en-US" smtClean="0"/>
              <a:t>Consumer surplus</a:t>
            </a:r>
          </a:p>
          <a:p>
            <a:pPr eaLnBrk="1" hangingPunct="1"/>
            <a:r>
              <a:rPr lang="en-US" altLang="en-US" smtClean="0"/>
              <a:t>Producer surplus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Tariff Effects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 protects its producers with 100% ad valorem tariff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 continues to import beer only from C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Price effect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Import effect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Government revenue effect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Other effects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Effects of FTA between </a:t>
            </a:r>
            <a:br>
              <a:rPr lang="en-US" altLang="en-US" smtClean="0"/>
            </a:br>
            <a:r>
              <a:rPr lang="en-US" altLang="en-US" smtClean="0"/>
              <a:t>A and B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382000" cy="4454525"/>
          </a:xfrm>
        </p:spPr>
        <p:txBody>
          <a:bodyPr rIns="91440"/>
          <a:lstStyle/>
          <a:p>
            <a:pPr eaLnBrk="1" hangingPunct="1"/>
            <a:r>
              <a:rPr lang="en-US" altLang="en-US" smtClean="0"/>
              <a:t>Trade Diversion—a shift in the pattern of trade from low-cost world producers to higher-cost FTA members; welfare-reducing effect.</a:t>
            </a:r>
          </a:p>
          <a:p>
            <a:pPr eaLnBrk="1" hangingPunct="1"/>
            <a:r>
              <a:rPr lang="en-US" altLang="en-US" smtClean="0"/>
              <a:t>Trade Creation—an expansion in world trade resulting from formation of an FTA; welfare-increasing effect.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Welfare Effects of FTA between Countries A and B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838200"/>
          </a:xfrm>
        </p:spPr>
        <p:txBody>
          <a:bodyPr/>
          <a:lstStyle/>
          <a:p>
            <a:pPr marL="4763" indent="-4763" eaLnBrk="1" hangingPunct="1">
              <a:buFontTx/>
              <a:buNone/>
            </a:pPr>
            <a:r>
              <a:rPr lang="en-US" altLang="en-US" sz="2400" b="1" smtClean="0"/>
              <a:t>TABLE 9.1</a:t>
            </a:r>
            <a:r>
              <a:rPr lang="en-US" altLang="en-US" sz="2400" smtClean="0"/>
              <a:t> The Welfare Effects on Country </a:t>
            </a:r>
            <a:r>
              <a:rPr lang="en-US" altLang="en-US" sz="2400" i="1" smtClean="0"/>
              <a:t>A</a:t>
            </a:r>
            <a:r>
              <a:rPr lang="en-US" altLang="en-US" sz="2400" smtClean="0"/>
              <a:t> of an FTA between Countries </a:t>
            </a:r>
            <a:r>
              <a:rPr lang="en-US" altLang="en-US" sz="2400" i="1" smtClean="0"/>
              <a:t>A</a:t>
            </a:r>
            <a:r>
              <a:rPr lang="en-US" altLang="en-US" sz="2400" smtClean="0"/>
              <a:t> and </a:t>
            </a:r>
            <a:r>
              <a:rPr lang="en-US" altLang="en-US" sz="2400" i="1" smtClean="0"/>
              <a:t>B</a:t>
            </a:r>
          </a:p>
        </p:txBody>
      </p:sp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3048000"/>
            <a:ext cx="89058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FTA Welfare Effects on 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Price falls</a:t>
            </a:r>
          </a:p>
          <a:p>
            <a:pPr eaLnBrk="1" hangingPunct="1"/>
            <a:r>
              <a:rPr lang="en-US" altLang="en-US" smtClean="0"/>
              <a:t>Consumer surplus rises</a:t>
            </a:r>
          </a:p>
          <a:p>
            <a:pPr eaLnBrk="1" hangingPunct="1"/>
            <a:r>
              <a:rPr lang="en-US" altLang="en-US" smtClean="0"/>
              <a:t>Producer surplus falls</a:t>
            </a:r>
          </a:p>
          <a:p>
            <a:pPr eaLnBrk="1" hangingPunct="1"/>
            <a:r>
              <a:rPr lang="en-US" altLang="en-US" smtClean="0"/>
              <a:t>Government revenue falls</a:t>
            </a:r>
          </a:p>
          <a:p>
            <a:pPr eaLnBrk="1" hangingPunct="1"/>
            <a:r>
              <a:rPr lang="en-US" altLang="en-US" smtClean="0"/>
              <a:t>Net welfare impact of $(b + d) – $e</a:t>
            </a:r>
          </a:p>
          <a:p>
            <a:pPr lvl="1" eaLnBrk="1" hangingPunct="1"/>
            <a:r>
              <a:rPr lang="en-US" altLang="en-US" smtClean="0"/>
              <a:t>Trade creation gain (b + d)</a:t>
            </a:r>
          </a:p>
          <a:p>
            <a:pPr lvl="1" eaLnBrk="1" hangingPunct="1"/>
            <a:r>
              <a:rPr lang="en-US" altLang="en-US" smtClean="0"/>
              <a:t>Trade diversion loss (e)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FTA Effects on B and C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Country B gains due to new export market in A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Country C loses because its producers have lost its market in 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What Happens If A Forms FTA With C?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Pure trade creation as A’s imports from C return to free trade levels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Zero trade diversion since, both before and after FTA, country A trades only with C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A’s welfare gains are $(b</a:t>
            </a:r>
            <a:r>
              <a:rPr lang="en-US" altLang="en-US" baseline="-25000" smtClean="0"/>
              <a:t> </a:t>
            </a:r>
            <a:r>
              <a:rPr lang="en-US" altLang="en-US" smtClean="0"/>
              <a:t>+</a:t>
            </a:r>
            <a:r>
              <a:rPr lang="en-US" altLang="en-US" baseline="-25000" smtClean="0"/>
              <a:t> </a:t>
            </a:r>
            <a:r>
              <a:rPr lang="en-US" altLang="en-US" smtClean="0"/>
              <a:t>f</a:t>
            </a:r>
            <a:r>
              <a:rPr lang="en-US" altLang="en-US" baseline="-25000" smtClean="0"/>
              <a:t> </a:t>
            </a:r>
            <a:r>
              <a:rPr lang="en-US" altLang="en-US" smtClean="0"/>
              <a:t>+</a:t>
            </a:r>
            <a:r>
              <a:rPr lang="en-US" altLang="en-US" baseline="-25000" smtClean="0"/>
              <a:t> </a:t>
            </a:r>
            <a:r>
              <a:rPr lang="en-US" altLang="en-US" smtClean="0"/>
              <a:t>g</a:t>
            </a:r>
            <a:r>
              <a:rPr lang="en-US" altLang="en-US" baseline="-25000" smtClean="0"/>
              <a:t> </a:t>
            </a:r>
            <a:r>
              <a:rPr lang="en-US" altLang="en-US" smtClean="0"/>
              <a:t>+</a:t>
            </a:r>
            <a:r>
              <a:rPr lang="en-US" altLang="en-US" baseline="-25000" smtClean="0"/>
              <a:t> </a:t>
            </a:r>
            <a:r>
              <a:rPr lang="en-US" altLang="en-US" smtClean="0"/>
              <a:t>d</a:t>
            </a:r>
            <a:r>
              <a:rPr lang="en-US" altLang="en-US" baseline="-25000" smtClean="0"/>
              <a:t> </a:t>
            </a:r>
            <a:r>
              <a:rPr lang="en-US" altLang="en-US" smtClean="0"/>
              <a:t>+</a:t>
            </a:r>
            <a:r>
              <a:rPr lang="en-US" altLang="en-US" baseline="-25000" smtClean="0"/>
              <a:t> </a:t>
            </a:r>
            <a:r>
              <a:rPr lang="en-US" altLang="en-US" smtClean="0"/>
              <a:t>h</a:t>
            </a:r>
            <a:r>
              <a:rPr lang="en-US" altLang="en-US" baseline="-25000" smtClean="0"/>
              <a:t> </a:t>
            </a:r>
            <a:r>
              <a:rPr lang="en-US" altLang="en-US" smtClean="0"/>
              <a:t>+</a:t>
            </a:r>
            <a:r>
              <a:rPr lang="en-US" altLang="en-US" baseline="-25000" smtClean="0"/>
              <a:t> </a:t>
            </a:r>
            <a:r>
              <a:rPr lang="en-US" altLang="en-US" smtClean="0"/>
              <a:t>i)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 gains due to rise in exports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B neither gains nor loses (trade unaffected)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Why Would A Form FTA With B Instead of With C?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Dynamic gains resulting from economies of scale</a:t>
            </a:r>
          </a:p>
          <a:p>
            <a:pPr eaLnBrk="1" hangingPunct="1"/>
            <a:r>
              <a:rPr lang="en-US" altLang="en-US" smtClean="0"/>
              <a:t>Political reasons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NAFTA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NAFTA came into effect in January 1994</a:t>
            </a:r>
          </a:p>
          <a:p>
            <a:pPr eaLnBrk="1" hangingPunct="1"/>
            <a:r>
              <a:rPr lang="en-US" altLang="en-US" smtClean="0"/>
              <a:t>In 2008, NAFTA accomplished virtual free trade</a:t>
            </a:r>
          </a:p>
          <a:p>
            <a:pPr eaLnBrk="1" hangingPunct="1"/>
            <a:r>
              <a:rPr lang="en-US" altLang="en-US" smtClean="0"/>
              <a:t>NAFTA ranks second behind the EU as the largest preferential trading agreement</a:t>
            </a:r>
          </a:p>
          <a:p>
            <a:pPr eaLnBrk="1" hangingPunct="1"/>
            <a:r>
              <a:rPr lang="en-US" altLang="en-US" smtClean="0"/>
              <a:t>For more details, see Global Insights 9.1.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Topics to be Covered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Preferential Trading Arrangements: Economic Analysis</a:t>
            </a:r>
          </a:p>
          <a:p>
            <a:pPr eaLnBrk="1" hangingPunct="1"/>
            <a:r>
              <a:rPr lang="en-US" altLang="en-US" smtClean="0"/>
              <a:t>North American Free Trade Agreement</a:t>
            </a:r>
          </a:p>
          <a:p>
            <a:pPr eaLnBrk="1" hangingPunct="1"/>
            <a:r>
              <a:rPr lang="en-US" altLang="en-US" smtClean="0"/>
              <a:t>Other U.S. Free Trade Area Agreements</a:t>
            </a:r>
          </a:p>
          <a:p>
            <a:pPr eaLnBrk="1" hangingPunct="1"/>
            <a:r>
              <a:rPr lang="en-US" altLang="en-US" smtClean="0"/>
              <a:t>European Union</a:t>
            </a:r>
          </a:p>
          <a:p>
            <a:pPr eaLnBrk="1" hangingPunct="1"/>
            <a:r>
              <a:rPr lang="en-US" altLang="en-US" smtClean="0"/>
              <a:t>Regionalism versus Multilateralism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Why is NAFTA Controversial?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Standards of living (i.e., GDP per capita) are different among the three countries.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Lower wages in Mexico may lead to a loss in U.S. manufacturing jobs.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See Table 9.2 for comparative data.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r>
              <a:rPr lang="en-US" altLang="en-US" sz="2800" smtClean="0"/>
              <a:t>TABLE 9.2 Economic Characteristics </a:t>
            </a:r>
            <a:br>
              <a:rPr lang="en-US" altLang="en-US" sz="2800" smtClean="0"/>
            </a:br>
            <a:r>
              <a:rPr lang="en-US" altLang="en-US" sz="2800" smtClean="0"/>
              <a:t>of NAFTA Countries</a:t>
            </a:r>
          </a:p>
        </p:txBody>
      </p:sp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88392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What Accounts for Mexico’s Low Productivity Levels?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Largely untrained Mexican workers</a:t>
            </a:r>
          </a:p>
          <a:p>
            <a:pPr eaLnBrk="1" hangingPunct="1"/>
            <a:r>
              <a:rPr lang="en-US" altLang="en-US" smtClean="0"/>
              <a:t>Small scale of manufacturing operations</a:t>
            </a:r>
          </a:p>
          <a:p>
            <a:pPr eaLnBrk="1" hangingPunct="1"/>
            <a:r>
              <a:rPr lang="en-US" altLang="en-US" smtClean="0"/>
              <a:t>Poor infrastructure</a:t>
            </a:r>
          </a:p>
          <a:p>
            <a:pPr eaLnBrk="1" hangingPunct="1"/>
            <a:r>
              <a:rPr lang="en-US" altLang="en-US" smtClean="0"/>
              <a:t>Shortage of qualified managers</a:t>
            </a:r>
          </a:p>
          <a:p>
            <a:pPr eaLnBrk="1" hangingPunct="1"/>
            <a:r>
              <a:rPr lang="en-US" altLang="en-US" smtClean="0"/>
              <a:t>Limited capital goods</a:t>
            </a:r>
          </a:p>
          <a:p>
            <a:pPr eaLnBrk="1" hangingPunct="1"/>
            <a:r>
              <a:rPr lang="en-US" altLang="en-US" smtClean="0"/>
              <a:t>Unreliable legal system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Effects of NAFTA on U.S. Economy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After 20 years, very little impact.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U.S. trade with Canada and Mexico has grown, but so has U.S. trade with other countries.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Trade created by NAFTA has been offset by lost tariff revenues and by the diversion of imports from low-cost producers (Romalis, 2007).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Other U.S. Free Trade Agreements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U.S.-Israel FTA (1985)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U.S.-Jordan FTA (2000)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U.S.-Chile FTA (2004)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U.S.-Singapore FTA (2004)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U.S.-Australia FTA (2005)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U.S.-Morocco FTA (2006)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U.S.-Bahrain FTA (2006)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U.S.-Central American-Dominican Republic FTA (2006)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r>
              <a:rPr lang="en-US" altLang="en-US" sz="3600" smtClean="0"/>
              <a:t>Other U.S. FTAs (cont.)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U.S. FTA with Columbia, Panama, and Korea (2011)</a:t>
            </a:r>
          </a:p>
          <a:p>
            <a:r>
              <a:rPr lang="en-US" altLang="en-US" smtClean="0"/>
              <a:t>Trans-Pacific Partnership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European Union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EU is world’s largest custom union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27 current member countries with various candidate nations (Turkey, Croatia, Iceland, Macedonia, Montenegro)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EU is the world’s largest preferential trade area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Most of EU trade is member-to-member trade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Ultimate goal: to become “united states of Europe”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In Pursuit of EU’s Ultimate Goal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Single European Act (1986)—act passed by EU to remove various non-tariff trade barriers by the end of 1992.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Economic and Monetary Union (EMU)—adoption in 1999 of a common currency called the euro, used by 17 of the 27 member nations.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Other agreements involve a new social charter, common foreign and defense policies, and worker rights.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The EU Government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Headquarters in Brussels, Belgium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Four institutions:</a:t>
            </a:r>
          </a:p>
          <a:p>
            <a:pPr lvl="1" eaLnBrk="1" hangingPunct="1"/>
            <a:r>
              <a:rPr lang="en-US" altLang="en-US" smtClean="0"/>
              <a:t>European Commission</a:t>
            </a:r>
          </a:p>
          <a:p>
            <a:pPr lvl="1" eaLnBrk="1" hangingPunct="1"/>
            <a:r>
              <a:rPr lang="en-US" altLang="en-US" smtClean="0"/>
              <a:t>Council of the EU</a:t>
            </a:r>
          </a:p>
          <a:p>
            <a:pPr lvl="1" eaLnBrk="1" hangingPunct="1"/>
            <a:r>
              <a:rPr lang="en-US" altLang="en-US" smtClean="0"/>
              <a:t>European Court of Justice</a:t>
            </a:r>
          </a:p>
          <a:p>
            <a:pPr lvl="1" eaLnBrk="1" hangingPunct="1"/>
            <a:r>
              <a:rPr lang="en-US" altLang="en-US" smtClean="0"/>
              <a:t>European Parliament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European Commission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11313"/>
            <a:ext cx="8382000" cy="4560887"/>
          </a:xfrm>
        </p:spPr>
        <p:txBody>
          <a:bodyPr rIns="91440"/>
          <a:lstStyle/>
          <a:p>
            <a:pPr eaLnBrk="1" hangingPunct="1"/>
            <a:r>
              <a:rPr lang="en-US" altLang="en-US" smtClean="0"/>
              <a:t>One of two executive offices of the EU government</a:t>
            </a:r>
          </a:p>
          <a:p>
            <a:pPr eaLnBrk="1" hangingPunct="1"/>
            <a:r>
              <a:rPr lang="en-US" altLang="en-US" smtClean="0"/>
              <a:t>Its primary task is to draft and enforce EU laws</a:t>
            </a:r>
          </a:p>
          <a:p>
            <a:pPr eaLnBrk="1" hangingPunct="1"/>
            <a:r>
              <a:rPr lang="en-US" altLang="en-US" smtClean="0"/>
              <a:t>It represents the EU in international trade negotiations</a:t>
            </a:r>
          </a:p>
          <a:p>
            <a:pPr eaLnBrk="1" hangingPunct="1"/>
            <a:r>
              <a:rPr lang="en-US" altLang="en-US" smtClean="0"/>
              <a:t>It consists of 27 members, one from each country, and is headed by a president and six vice-presidents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6962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Preferential Trade Arrangement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382000" cy="4454525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Agreement where countries join together to form a trade bloc with special relationships among the members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Types of trade arrangements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Effects of trade arrangements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Council of the EU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458200" cy="4454525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Second executive office of the EU government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Each EU country has one representative, usually its foreign minister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It has power to decide about European Commission proposals and to issue directives and regulations to member states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European Court of Justice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Chief judiciary body of the EU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Decides on the legality of European Commission or Council of the EU actions with respect to EU treaties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European Parliament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 sz="2400" smtClean="0"/>
              <a:t>Legislative branch of the EU government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 sz="2400" smtClean="0"/>
              <a:t>Chief representative of the people in the process of setting EU policies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 sz="2400" smtClean="0"/>
              <a:t>Consists of 754 members, each elected for 5-year terms</a:t>
            </a:r>
          </a:p>
          <a:p>
            <a:pPr eaLnBrk="1" hangingPunct="1">
              <a:lnSpc>
                <a:spcPct val="85000"/>
              </a:lnSpc>
              <a:spcBef>
                <a:spcPct val="40000"/>
              </a:spcBef>
            </a:pPr>
            <a:r>
              <a:rPr lang="en-US" altLang="en-US" sz="2400" smtClean="0"/>
              <a:t>Number of representatives is based on population and size of economy: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en-US" sz="2000" smtClean="0"/>
              <a:t>Germany (99)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en-US" sz="2000" smtClean="0"/>
              <a:t>France (74), Italy (73), and UK (72 each)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en-US" sz="2000" smtClean="0"/>
              <a:t>Spain (54) and Poland (51)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European Parliament (cont.)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458200" cy="4560888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Administrative seat is in Luxembourg and in Strasbourg, France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Has limited powers: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scrutinize but not initiate legislation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make suggestions regarding European Commission proposals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amend some EU budget expenditures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amend council actions regarding Single European 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Has veto power over applications of candidate countries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The Single Market Initiative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Single European Act (1986) – the goal was to achieve a single market by 1992 by removing border checkpoints for intra-EU trade, harmonizing technical standards, and deregulating various economic activities.</a:t>
            </a:r>
          </a:p>
          <a:p>
            <a:pPr eaLnBrk="1" hangingPunct="1"/>
            <a:r>
              <a:rPr lang="en-US" altLang="en-US" smtClean="0"/>
              <a:t>In 2011, the European commission adopted the Single Market Act for further EU integration.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Regionalism vs.  Multilateralism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Regionalism—where countries lower trade barriers only for a small group of partner or neighboring countries and discriminate against the rest of the world (refer to Global Insights 9.2).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Multilateralism—non-discriminatory basis of the World Trade Organization.  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Arguments Against Regionalism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Bhagwati views the formation of regional trade arrangements (RTAs) as undermining the WTO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Regionalism is harmful because it encourages trade diversion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Arguments Favoring Regionalism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Krugman argues that trade diversion from FTAs is low because trading blocs are “natural” trading areas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Due to proximity and similarity of cultures and standards of living, regional trade agreements stimulate trade that would have occurred even in the absence of an agreement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80010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Types of Trade Arrangements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493125" cy="4454525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Free-trade Area (FTA)—members agree to eliminate trade barriers among themselves, but maintain individual barriers against non-members (ex., NAFTA).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Customs Union (CU)—members remove trade barriers among themselves and form common barriers among non-members (ex., EU).</a:t>
            </a:r>
          </a:p>
          <a:p>
            <a:pPr eaLnBrk="1" hangingPunct="1">
              <a:spcBef>
                <a:spcPct val="40000"/>
              </a:spcBef>
            </a:pPr>
            <a:endParaRPr lang="en-US" altLang="en-US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Other Types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Common Market—a customs union that has freedom of movement for all factors of production within the area defined by the member states.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Economic Union—a common market plus unification and harmonization of all economic policies and institutions.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European Union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Formed in 1957 as CU among six countries (France, West Germany, Italy, and Benelux nations).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Has added the following members since: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UK, Ireland, &amp; Denmark (1973)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Greece (1981)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Spain &amp; Portugal (1986)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Austria, Finland, &amp; Sweden (1995)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Cyprus, Czech Republic, Estonia, Hungary, Latvia, Lithuania, Malta, Poland, Slovakia &amp; Slovenia (2004)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Bulgaria and Romania (2007)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European Union (cont.)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EU population is over 450 million people.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EU countries as a group are largest exporter and importer in the world.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EU was first called European Common Market, then the European Community (1958), and now the European Union  (1993).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Theoretically, EU is a sort of united states of Europe.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North American Free Trade Agreement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NAFTA consists of the U.S., Canada, and Mexico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Went into effect in January 1, 1994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Was an expansion of an existing US–Canada FTA to include Mexico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Also includes agreements on environmental, labor, and intellectual property rights issues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Economic Analysis of Preferential Trade Arrangements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Assume there are three countries (A, B, and C) in the world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 is the world’s high-cost producer of beer; A is a small country 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C is the world’s low-cost producer of beer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ustead_template_final">
  <a:themeElements>
    <a:clrScheme name="Hustead_template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stead_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ustead_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HD:Users:stephanielindsey:Documents:AW_Husted_PPT:PPT_Template:Hustead_template_final.pot</Template>
  <TotalTime>549</TotalTime>
  <Words>1516</Words>
  <Application>Microsoft Office PowerPoint</Application>
  <PresentationFormat>On-screen Show (4:3)</PresentationFormat>
  <Paragraphs>201</Paragraphs>
  <Slides>37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Times New Roman</vt:lpstr>
      <vt:lpstr>MS PGothic</vt:lpstr>
      <vt:lpstr>Arial</vt:lpstr>
      <vt:lpstr>Verdana</vt:lpstr>
      <vt:lpstr>Tahoma</vt:lpstr>
      <vt:lpstr>Hustead_template_final</vt:lpstr>
      <vt:lpstr>Chapter 9</vt:lpstr>
      <vt:lpstr>Topics to be Covered</vt:lpstr>
      <vt:lpstr>Preferential Trade Arrangement</vt:lpstr>
      <vt:lpstr>Types of Trade Arrangements</vt:lpstr>
      <vt:lpstr>Other Types</vt:lpstr>
      <vt:lpstr>European Union</vt:lpstr>
      <vt:lpstr>European Union (cont.)</vt:lpstr>
      <vt:lpstr>North American Free Trade Agreement</vt:lpstr>
      <vt:lpstr>Economic Analysis of Preferential Trade Arrangements</vt:lpstr>
      <vt:lpstr>FIGURE 9.1 Regional Trade Liberalization</vt:lpstr>
      <vt:lpstr>Free Trade Effects</vt:lpstr>
      <vt:lpstr>Tariff Effects</vt:lpstr>
      <vt:lpstr>Effects of FTA between  A and B</vt:lpstr>
      <vt:lpstr>Welfare Effects of FTA between Countries A and B</vt:lpstr>
      <vt:lpstr>FTA Welfare Effects on A</vt:lpstr>
      <vt:lpstr>FTA Effects on B and C</vt:lpstr>
      <vt:lpstr>What Happens If A Forms FTA With C?</vt:lpstr>
      <vt:lpstr>Why Would A Form FTA With B Instead of With C?</vt:lpstr>
      <vt:lpstr>NAFTA</vt:lpstr>
      <vt:lpstr>Why is NAFTA Controversial?</vt:lpstr>
      <vt:lpstr>TABLE 9.2 Economic Characteristics  of NAFTA Countries</vt:lpstr>
      <vt:lpstr>What Accounts for Mexico’s Low Productivity Levels?</vt:lpstr>
      <vt:lpstr>Effects of NAFTA on U.S. Economy</vt:lpstr>
      <vt:lpstr>Other U.S. Free Trade Agreements</vt:lpstr>
      <vt:lpstr>Other U.S. FTAs (cont.)</vt:lpstr>
      <vt:lpstr>European Union</vt:lpstr>
      <vt:lpstr>In Pursuit of EU’s Ultimate Goal</vt:lpstr>
      <vt:lpstr>The EU Government</vt:lpstr>
      <vt:lpstr>European Commission</vt:lpstr>
      <vt:lpstr>Council of the EU</vt:lpstr>
      <vt:lpstr>European Court of Justice</vt:lpstr>
      <vt:lpstr>European Parliament</vt:lpstr>
      <vt:lpstr>European Parliament (cont.)</vt:lpstr>
      <vt:lpstr>The Single Market Initiative</vt:lpstr>
      <vt:lpstr>Regionalism vs.  Multilateralism</vt:lpstr>
      <vt:lpstr>Arguments Against Regionalism</vt:lpstr>
      <vt:lpstr>Arguments Favoring Regionalism</vt:lpstr>
    </vt:vector>
  </TitlesOfParts>
  <Company>©2010 Pearson Addison-Wesley.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Preferential Trade Arrangements</dc:subject>
  <dc:creator>Hustead / Melvin</dc:creator>
  <cp:lastModifiedBy>Andrew Parkes</cp:lastModifiedBy>
  <cp:revision>49</cp:revision>
  <dcterms:created xsi:type="dcterms:W3CDTF">2006-04-24T18:43:10Z</dcterms:created>
  <dcterms:modified xsi:type="dcterms:W3CDTF">2018-10-08T00:42:14Z</dcterms:modified>
</cp:coreProperties>
</file>