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3"/>
  </p:notesMasterIdLst>
  <p:sldIdLst>
    <p:sldId id="281" r:id="rId2"/>
    <p:sldId id="257" r:id="rId3"/>
    <p:sldId id="258" r:id="rId4"/>
    <p:sldId id="282" r:id="rId5"/>
    <p:sldId id="288" r:id="rId6"/>
    <p:sldId id="284" r:id="rId7"/>
    <p:sldId id="285" r:id="rId8"/>
    <p:sldId id="286" r:id="rId9"/>
    <p:sldId id="260" r:id="rId10"/>
    <p:sldId id="261" r:id="rId11"/>
    <p:sldId id="262" r:id="rId12"/>
    <p:sldId id="263" r:id="rId13"/>
    <p:sldId id="265" r:id="rId14"/>
    <p:sldId id="266" r:id="rId15"/>
    <p:sldId id="290" r:id="rId16"/>
    <p:sldId id="291" r:id="rId17"/>
    <p:sldId id="292" r:id="rId18"/>
    <p:sldId id="293" r:id="rId19"/>
    <p:sldId id="294" r:id="rId20"/>
    <p:sldId id="295" r:id="rId21"/>
    <p:sldId id="296" r:id="rId22"/>
    <p:sldId id="297" r:id="rId23"/>
    <p:sldId id="298" r:id="rId24"/>
    <p:sldId id="299" r:id="rId25"/>
    <p:sldId id="300" r:id="rId26"/>
    <p:sldId id="306" r:id="rId27"/>
    <p:sldId id="307" r:id="rId28"/>
    <p:sldId id="308" r:id="rId29"/>
    <p:sldId id="309" r:id="rId30"/>
    <p:sldId id="301" r:id="rId31"/>
    <p:sldId id="302"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3072"/>
      </p:guideLst>
    </p:cSldViewPr>
  </p:slideViewPr>
  <p:outlineViewPr>
    <p:cViewPr>
      <p:scale>
        <a:sx n="33" d="100"/>
        <a:sy n="33" d="100"/>
      </p:scale>
      <p:origin x="0" y="130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765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482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4EB093E6-E2B5-482D-B2A1-CF9C38C195BF}" type="slidenum">
              <a:rPr lang="en-US" altLang="en-US"/>
              <a:pPr/>
              <a:t>‹#›</a:t>
            </a:fld>
            <a:endParaRPr lang="en-US" altLang="en-US"/>
          </a:p>
        </p:txBody>
      </p:sp>
    </p:spTree>
    <p:extLst>
      <p:ext uri="{BB962C8B-B14F-4D97-AF65-F5344CB8AC3E}">
        <p14:creationId xmlns:p14="http://schemas.microsoft.com/office/powerpoint/2010/main" val="4048216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4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4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4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4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4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34AAE9D-D29C-445E-8875-9D2CA257EAE6}" type="slidenum">
              <a:rPr lang="en-US" altLang="en-US" sz="1200"/>
              <a:pPr eaLnBrk="1" hangingPunct="1"/>
              <a:t>1</a:t>
            </a:fld>
            <a:endParaRPr lang="en-US" altLang="en-US" sz="1200"/>
          </a:p>
        </p:txBody>
      </p:sp>
    </p:spTree>
    <p:extLst>
      <p:ext uri="{BB962C8B-B14F-4D97-AF65-F5344CB8AC3E}">
        <p14:creationId xmlns:p14="http://schemas.microsoft.com/office/powerpoint/2010/main" val="52908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D06BEE2-A2F9-46BF-ADC4-1111F3017FA6}" type="slidenum">
              <a:rPr lang="en-US" altLang="en-US" sz="1200"/>
              <a:pPr eaLnBrk="1" hangingPunct="1"/>
              <a:t>21</a:t>
            </a:fld>
            <a:endParaRPr lang="en-US" altLang="en-US" sz="1200"/>
          </a:p>
        </p:txBody>
      </p:sp>
    </p:spTree>
    <p:extLst>
      <p:ext uri="{BB962C8B-B14F-4D97-AF65-F5344CB8AC3E}">
        <p14:creationId xmlns:p14="http://schemas.microsoft.com/office/powerpoint/2010/main" val="22258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93A3981-9616-46DB-BA59-1A556C3D6BCF}" type="slidenum">
              <a:rPr lang="en-US" altLang="en-US" sz="1200"/>
              <a:pPr eaLnBrk="1" hangingPunct="1"/>
              <a:t>2</a:t>
            </a:fld>
            <a:endParaRPr lang="en-US" altLang="en-US" sz="120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3833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81DD077-F752-4E0B-B4D5-C3AD1A02037F}" type="slidenum">
              <a:rPr lang="en-US" altLang="en-US" sz="1200"/>
              <a:pPr eaLnBrk="1" hangingPunct="1"/>
              <a:t>3</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10306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DFBDEF8D-8D8A-41B8-A634-D03446E5F3C7}" type="slidenum">
              <a:rPr lang="en-US" altLang="en-US" sz="1200"/>
              <a:pPr eaLnBrk="1" hangingPunct="1"/>
              <a:t>9</a:t>
            </a:fld>
            <a:endParaRPr lang="en-US" altLang="en-US" sz="120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4315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DFE4783-DB79-4359-83C0-388E955EE8EE}" type="slidenum">
              <a:rPr lang="en-US" altLang="en-US" sz="1200"/>
              <a:pPr eaLnBrk="1" hangingPunct="1"/>
              <a:t>10</a:t>
            </a:fld>
            <a:endParaRPr lang="en-US" alt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1925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67C6BF7-2190-4E47-BAA0-71DCA49CEED9}" type="slidenum">
              <a:rPr lang="en-US" altLang="en-US" sz="1200"/>
              <a:pPr eaLnBrk="1" hangingPunct="1"/>
              <a:t>11</a:t>
            </a:fld>
            <a:endParaRPr lang="en-US" altLang="en-US" sz="120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50980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BB6D4615-1541-4568-8694-3944BF591E49}" type="slidenum">
              <a:rPr lang="en-US" altLang="en-US" sz="1200"/>
              <a:pPr eaLnBrk="1" hangingPunct="1"/>
              <a:t>12</a:t>
            </a:fld>
            <a:endParaRPr lang="en-US" altLang="en-US" sz="120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5704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F0902E4-5BAC-42AF-A613-3595A34A888F}" type="slidenum">
              <a:rPr lang="en-US" altLang="en-US" sz="1200"/>
              <a:pPr eaLnBrk="1" hangingPunct="1"/>
              <a:t>13</a:t>
            </a:fld>
            <a:endParaRPr lang="en-US" altLang="en-US" sz="120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7333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3831CC4D-2804-419A-904B-BC3B1217E3B7}" type="slidenum">
              <a:rPr lang="en-US" altLang="en-US" sz="1200"/>
              <a:pPr eaLnBrk="1" hangingPunct="1"/>
              <a:t>14</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160045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08250"/>
        </a:solidFill>
        <a:effectLst/>
      </p:bgPr>
    </p:bg>
    <p:spTree>
      <p:nvGrpSpPr>
        <p:cNvPr id="1" name=""/>
        <p:cNvGrpSpPr/>
        <p:nvPr/>
      </p:nvGrpSpPr>
      <p:grpSpPr>
        <a:xfrm>
          <a:off x="0" y="0"/>
          <a:ext cx="0" cy="0"/>
          <a:chOff x="0" y="0"/>
          <a:chExt cx="0" cy="0"/>
        </a:xfrm>
      </p:grpSpPr>
      <p:pic>
        <p:nvPicPr>
          <p:cNvPr id="2" name="Picture 15" descr="D:\svn\Projects\13_Pearson_US\HUST_PPT\Working_Folder\Template\Template_imag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27538" y="620713"/>
            <a:ext cx="45910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0"/>
          <p:cNvSpPr>
            <a:spLocks noChangeArrowheads="1"/>
          </p:cNvSpPr>
          <p:nvPr userDrawn="1"/>
        </p:nvSpPr>
        <p:spPr bwMode="gray">
          <a:xfrm>
            <a:off x="0" y="6413500"/>
            <a:ext cx="9144000" cy="457200"/>
          </a:xfrm>
          <a:prstGeom prst="rect">
            <a:avLst/>
          </a:prstGeom>
          <a:solidFill>
            <a:srgbClr val="364395"/>
          </a:solidFill>
          <a:ln w="9525" algn="ctr">
            <a:noFill/>
            <a:miter lim="800000"/>
            <a:headEnd/>
            <a:tailEnd/>
          </a:ln>
          <a:effectLst/>
        </p:spPr>
        <p:txBody>
          <a:bodyPr wrap="none" lIns="0" tIns="0" rIns="0" bIns="0" anchor="ctr"/>
          <a:lstStyle/>
          <a:p>
            <a:pPr fontAlgn="auto">
              <a:spcBef>
                <a:spcPts val="0"/>
              </a:spcBef>
              <a:spcAft>
                <a:spcPts val="0"/>
              </a:spcAft>
              <a:defRPr/>
            </a:pPr>
            <a:endParaRPr lang="en-IN" sz="1800" kern="0">
              <a:solidFill>
                <a:srgbClr val="000000"/>
              </a:solidFill>
            </a:endParaRPr>
          </a:p>
        </p:txBody>
      </p:sp>
      <p:pic>
        <p:nvPicPr>
          <p:cNvPr id="4" name="Picture 28" descr="Pearson_Bound_Whit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488238" y="6413500"/>
            <a:ext cx="1655762"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9" descr="Pearson_Strap_Bound_Whit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6413500"/>
            <a:ext cx="190817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36699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622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3213"/>
            <a:ext cx="213360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24840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326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977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174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211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94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25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412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254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062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04800" y="303213"/>
            <a:ext cx="77724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304800" y="1600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11"/>
          <p:cNvSpPr>
            <a:spLocks noChangeArrowheads="1"/>
          </p:cNvSpPr>
          <p:nvPr userDrawn="1"/>
        </p:nvSpPr>
        <p:spPr bwMode="auto">
          <a:xfrm flipH="1">
            <a:off x="0" y="1371600"/>
            <a:ext cx="9144000" cy="76200"/>
          </a:xfrm>
          <a:prstGeom prst="rect">
            <a:avLst/>
          </a:prstGeom>
          <a:solidFill>
            <a:srgbClr val="508250"/>
          </a:solidFill>
          <a:ln w="9525">
            <a:noFill/>
            <a:miter lim="800000"/>
            <a:headEnd/>
            <a:tailEnd/>
          </a:ln>
        </p:spPr>
        <p:txBody>
          <a:bodyPr wrap="none" anchor="ctr"/>
          <a:lstStyle/>
          <a:p>
            <a:pPr algn="ctr">
              <a:defRPr/>
            </a:pPr>
            <a:endParaRPr lang="en-US">
              <a:latin typeface="Tahoma" pitchFamily="34" charset="0"/>
            </a:endParaRPr>
          </a:p>
        </p:txBody>
      </p:sp>
      <p:sp>
        <p:nvSpPr>
          <p:cNvPr id="1031" name="Rectangle 11"/>
          <p:cNvSpPr>
            <a:spLocks noChangeArrowheads="1"/>
          </p:cNvSpPr>
          <p:nvPr userDrawn="1"/>
        </p:nvSpPr>
        <p:spPr bwMode="auto">
          <a:xfrm flipH="1">
            <a:off x="9067800" y="1447800"/>
            <a:ext cx="76200" cy="5105400"/>
          </a:xfrm>
          <a:prstGeom prst="rect">
            <a:avLst/>
          </a:prstGeom>
          <a:solidFill>
            <a:srgbClr val="508250"/>
          </a:solidFill>
          <a:ln w="9525">
            <a:noFill/>
            <a:miter lim="800000"/>
            <a:headEnd/>
            <a:tailEnd/>
          </a:ln>
        </p:spPr>
        <p:txBody>
          <a:bodyPr wrap="none" anchor="ctr"/>
          <a:lstStyle/>
          <a:p>
            <a:pPr algn="ctr">
              <a:defRPr/>
            </a:pPr>
            <a:endParaRPr lang="en-US">
              <a:latin typeface="Tahoma" pitchFamily="34" charset="0"/>
            </a:endParaRPr>
          </a:p>
        </p:txBody>
      </p:sp>
      <p:sp>
        <p:nvSpPr>
          <p:cNvPr id="1032" name="Rectangle 11"/>
          <p:cNvSpPr>
            <a:spLocks noChangeArrowheads="1"/>
          </p:cNvSpPr>
          <p:nvPr userDrawn="1"/>
        </p:nvSpPr>
        <p:spPr bwMode="auto">
          <a:xfrm flipH="1">
            <a:off x="0" y="1371600"/>
            <a:ext cx="76200" cy="5286375"/>
          </a:xfrm>
          <a:prstGeom prst="rect">
            <a:avLst/>
          </a:prstGeom>
          <a:solidFill>
            <a:srgbClr val="508250"/>
          </a:solidFill>
          <a:ln w="9525">
            <a:noFill/>
            <a:miter lim="800000"/>
            <a:headEnd/>
            <a:tailEnd/>
          </a:ln>
        </p:spPr>
        <p:txBody>
          <a:bodyPr wrap="none" anchor="ctr"/>
          <a:lstStyle/>
          <a:p>
            <a:pPr algn="ctr">
              <a:defRPr/>
            </a:pPr>
            <a:r>
              <a:rPr lang="en-US">
                <a:latin typeface="Tahoma" pitchFamily="34" charset="0"/>
              </a:rPr>
              <a:t> </a:t>
            </a:r>
          </a:p>
        </p:txBody>
      </p:sp>
      <p:pic>
        <p:nvPicPr>
          <p:cNvPr id="2"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64513" y="0"/>
            <a:ext cx="97948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30"/>
          <p:cNvSpPr>
            <a:spLocks noChangeArrowheads="1"/>
          </p:cNvSpPr>
          <p:nvPr userDrawn="1"/>
        </p:nvSpPr>
        <p:spPr bwMode="gray">
          <a:xfrm>
            <a:off x="0" y="6407150"/>
            <a:ext cx="9144000" cy="457200"/>
          </a:xfrm>
          <a:prstGeom prst="rect">
            <a:avLst/>
          </a:prstGeom>
          <a:solidFill>
            <a:srgbClr val="364395"/>
          </a:solidFill>
          <a:ln w="9525" algn="ctr">
            <a:noFill/>
            <a:miter lim="800000"/>
            <a:headEnd/>
            <a:tailEnd/>
          </a:ln>
          <a:effectLst/>
        </p:spPr>
        <p:txBody>
          <a:bodyPr wrap="none" lIns="0" tIns="0" rIns="0" bIns="0" anchor="ctr"/>
          <a:lstStyle/>
          <a:p>
            <a:pPr fontAlgn="auto">
              <a:spcBef>
                <a:spcPts val="0"/>
              </a:spcBef>
              <a:spcAft>
                <a:spcPts val="0"/>
              </a:spcAft>
              <a:defRPr/>
            </a:pPr>
            <a:endParaRPr lang="en-IN" sz="1800" kern="0">
              <a:solidFill>
                <a:srgbClr val="000000"/>
              </a:solidFill>
            </a:endParaRPr>
          </a:p>
        </p:txBody>
      </p:sp>
      <p:sp>
        <p:nvSpPr>
          <p:cNvPr id="1033" name="Rectangle 11"/>
          <p:cNvSpPr>
            <a:spLocks noChangeArrowheads="1"/>
          </p:cNvSpPr>
          <p:nvPr userDrawn="1"/>
        </p:nvSpPr>
        <p:spPr bwMode="auto">
          <a:xfrm>
            <a:off x="228600" y="6553200"/>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spcBef>
                <a:spcPct val="50000"/>
              </a:spcBef>
            </a:pPr>
            <a:r>
              <a:rPr lang="en-US" altLang="en-US" sz="800">
                <a:solidFill>
                  <a:srgbClr val="FFFFFF"/>
                </a:solidFill>
                <a:latin typeface="Arial" panose="020B0604020202020204" pitchFamily="34" charset="0"/>
                <a:cs typeface="Arial" panose="020B0604020202020204" pitchFamily="34" charset="0"/>
              </a:rPr>
              <a:t>©2013 Pearson Education, Inc. All rights reserved.</a:t>
            </a:r>
            <a:endParaRPr lang="en-US" altLang="en-US" sz="100" b="1">
              <a:solidFill>
                <a:srgbClr val="FFFFFF"/>
              </a:solidFill>
              <a:latin typeface="Arial" panose="020B0604020202020204" pitchFamily="34" charset="0"/>
              <a:cs typeface="Arial" panose="020B0604020202020204" pitchFamily="34" charset="0"/>
            </a:endParaRPr>
          </a:p>
        </p:txBody>
      </p:sp>
      <p:sp>
        <p:nvSpPr>
          <p:cNvPr id="17" name="Rectangle 11"/>
          <p:cNvSpPr>
            <a:spLocks noChangeArrowheads="1"/>
          </p:cNvSpPr>
          <p:nvPr userDrawn="1"/>
        </p:nvSpPr>
        <p:spPr bwMode="auto">
          <a:xfrm>
            <a:off x="8382000" y="6483350"/>
            <a:ext cx="914400" cy="307975"/>
          </a:xfrm>
          <a:prstGeom prst="rect">
            <a:avLst/>
          </a:prstGeom>
          <a:noFill/>
          <a:ln w="9525">
            <a:noFill/>
            <a:miter lim="800000"/>
            <a:headEnd/>
            <a:tailEnd/>
          </a:ln>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b="1">
                <a:solidFill>
                  <a:srgbClr val="FFFFFF"/>
                </a:solidFill>
                <a:latin typeface="Tahoma" panose="020B0604030504040204" pitchFamily="34" charset="0"/>
              </a:rPr>
              <a:t>15-</a:t>
            </a:r>
            <a:fld id="{1CC87EDE-901C-4B95-8781-7483A0F31AA6}" type="slidenum">
              <a:rPr lang="en-US" altLang="en-US" sz="1400" b="1">
                <a:solidFill>
                  <a:srgbClr val="FFFFFF"/>
                </a:solidFill>
                <a:latin typeface="Tahoma" panose="020B0604030504040204" pitchFamily="34" charset="0"/>
              </a:rPr>
              <a:pPr eaLnBrk="1" hangingPunct="1"/>
              <a:t>‹#›</a:t>
            </a:fld>
            <a:endParaRPr lang="en-US" altLang="en-US" sz="1400" b="1">
              <a:solidFill>
                <a:srgbClr val="FFFFFF"/>
              </a:solidFill>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806"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0" fontAlgn="base" hangingPunct="0">
        <a:spcBef>
          <a:spcPct val="0"/>
        </a:spcBef>
        <a:spcAft>
          <a:spcPct val="0"/>
        </a:spcAft>
        <a:defRPr sz="3200" b="1">
          <a:solidFill>
            <a:schemeClr val="tx1"/>
          </a:solidFill>
          <a:latin typeface="+mj-lt"/>
          <a:ea typeface="MS PGothic" pitchFamily="34" charset="-128"/>
          <a:cs typeface="+mj-cs"/>
        </a:defRPr>
      </a:lvl1pPr>
      <a:lvl2pPr algn="l" rtl="0" eaLnBrk="0" fontAlgn="base" hangingPunct="0">
        <a:spcBef>
          <a:spcPct val="0"/>
        </a:spcBef>
        <a:spcAft>
          <a:spcPct val="0"/>
        </a:spcAft>
        <a:defRPr sz="3200" b="1">
          <a:solidFill>
            <a:schemeClr val="tx1"/>
          </a:solidFill>
          <a:latin typeface="Verdana" pitchFamily="1" charset="0"/>
          <a:ea typeface="MS PGothic" pitchFamily="34" charset="-128"/>
        </a:defRPr>
      </a:lvl2pPr>
      <a:lvl3pPr algn="l" rtl="0" eaLnBrk="0" fontAlgn="base" hangingPunct="0">
        <a:spcBef>
          <a:spcPct val="0"/>
        </a:spcBef>
        <a:spcAft>
          <a:spcPct val="0"/>
        </a:spcAft>
        <a:defRPr sz="3200" b="1">
          <a:solidFill>
            <a:schemeClr val="tx1"/>
          </a:solidFill>
          <a:latin typeface="Verdana" pitchFamily="1" charset="0"/>
          <a:ea typeface="MS PGothic" pitchFamily="34" charset="-128"/>
        </a:defRPr>
      </a:lvl3pPr>
      <a:lvl4pPr algn="l" rtl="0" eaLnBrk="0" fontAlgn="base" hangingPunct="0">
        <a:spcBef>
          <a:spcPct val="0"/>
        </a:spcBef>
        <a:spcAft>
          <a:spcPct val="0"/>
        </a:spcAft>
        <a:defRPr sz="3200" b="1">
          <a:solidFill>
            <a:schemeClr val="tx1"/>
          </a:solidFill>
          <a:latin typeface="Verdana" pitchFamily="1" charset="0"/>
          <a:ea typeface="MS PGothic" pitchFamily="34" charset="-128"/>
        </a:defRPr>
      </a:lvl4pPr>
      <a:lvl5pPr algn="l" rtl="0" eaLnBrk="0" fontAlgn="base" hangingPunct="0">
        <a:spcBef>
          <a:spcPct val="0"/>
        </a:spcBef>
        <a:spcAft>
          <a:spcPct val="0"/>
        </a:spcAft>
        <a:defRPr sz="3200" b="1">
          <a:solidFill>
            <a:schemeClr val="tx1"/>
          </a:solidFill>
          <a:latin typeface="Verdana" pitchFamily="1" charset="0"/>
          <a:ea typeface="MS PGothic" pitchFamily="34" charset="-128"/>
        </a:defRPr>
      </a:lvl5pPr>
      <a:lvl6pPr marL="457200" algn="l" rtl="0" fontAlgn="base">
        <a:spcBef>
          <a:spcPct val="0"/>
        </a:spcBef>
        <a:spcAft>
          <a:spcPct val="0"/>
        </a:spcAft>
        <a:defRPr sz="3200" b="1">
          <a:solidFill>
            <a:schemeClr val="tx1"/>
          </a:solidFill>
          <a:latin typeface="Verdana" pitchFamily="1" charset="0"/>
        </a:defRPr>
      </a:lvl6pPr>
      <a:lvl7pPr marL="914400" algn="l" rtl="0" fontAlgn="base">
        <a:spcBef>
          <a:spcPct val="0"/>
        </a:spcBef>
        <a:spcAft>
          <a:spcPct val="0"/>
        </a:spcAft>
        <a:defRPr sz="3200" b="1">
          <a:solidFill>
            <a:schemeClr val="tx1"/>
          </a:solidFill>
          <a:latin typeface="Verdana" pitchFamily="1" charset="0"/>
        </a:defRPr>
      </a:lvl7pPr>
      <a:lvl8pPr marL="1371600" algn="l" rtl="0" fontAlgn="base">
        <a:spcBef>
          <a:spcPct val="0"/>
        </a:spcBef>
        <a:spcAft>
          <a:spcPct val="0"/>
        </a:spcAft>
        <a:defRPr sz="3200" b="1">
          <a:solidFill>
            <a:schemeClr val="tx1"/>
          </a:solidFill>
          <a:latin typeface="Verdana" pitchFamily="1" charset="0"/>
        </a:defRPr>
      </a:lvl8pPr>
      <a:lvl9pPr marL="1828800" algn="l" rtl="0" fontAlgn="base">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ph type="ctrTitle" idx="4294967295"/>
          </p:nvPr>
        </p:nvSpPr>
        <p:spPr>
          <a:xfrm>
            <a:off x="381000" y="609600"/>
            <a:ext cx="7772400" cy="1143000"/>
          </a:xfrm>
        </p:spPr>
        <p:txBody>
          <a:bodyPr/>
          <a:lstStyle/>
          <a:p>
            <a:pPr eaLnBrk="1" hangingPunct="1"/>
            <a:r>
              <a:rPr lang="en-US" altLang="en-US" sz="2800" smtClean="0">
                <a:solidFill>
                  <a:schemeClr val="bg1"/>
                </a:solidFill>
              </a:rPr>
              <a:t>Chapter 15</a:t>
            </a:r>
          </a:p>
        </p:txBody>
      </p:sp>
      <p:sp>
        <p:nvSpPr>
          <p:cNvPr id="3075" name="Rectangle 3"/>
          <p:cNvSpPr>
            <a:spLocks noChangeArrowheads="1"/>
          </p:cNvSpPr>
          <p:nvPr>
            <p:ph type="subTitle" idx="4294967295"/>
          </p:nvPr>
        </p:nvSpPr>
        <p:spPr>
          <a:xfrm>
            <a:off x="381000" y="2209800"/>
            <a:ext cx="4038600" cy="1752600"/>
          </a:xfrm>
        </p:spPr>
        <p:txBody>
          <a:bodyPr/>
          <a:lstStyle/>
          <a:p>
            <a:pPr marL="0" indent="0" eaLnBrk="1" hangingPunct="1">
              <a:lnSpc>
                <a:spcPct val="90000"/>
              </a:lnSpc>
              <a:buFontTx/>
              <a:buNone/>
            </a:pPr>
            <a:r>
              <a:rPr lang="en-US" altLang="en-US" b="1" smtClean="0">
                <a:solidFill>
                  <a:schemeClr val="bg1"/>
                </a:solidFill>
              </a:rPr>
              <a:t>Exchange Rates in the Long Run</a:t>
            </a:r>
          </a:p>
          <a:p>
            <a:pPr marL="0" indent="0" eaLnBrk="1" hangingPunct="1">
              <a:lnSpc>
                <a:spcPct val="90000"/>
              </a:lnSpc>
              <a:buFontTx/>
              <a:buNone/>
            </a:pPr>
            <a:endParaRPr lang="en-US" altLang="en-US" b="1" smtClean="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Absolute PPP (cont.)</a:t>
            </a:r>
          </a:p>
        </p:txBody>
      </p:sp>
      <p:sp>
        <p:nvSpPr>
          <p:cNvPr id="12291" name="Rectangle 3"/>
          <p:cNvSpPr>
            <a:spLocks noGrp="1" noChangeArrowheads="1"/>
          </p:cNvSpPr>
          <p:nvPr>
            <p:ph type="body" idx="1"/>
          </p:nvPr>
        </p:nvSpPr>
        <p:spPr/>
        <p:txBody>
          <a:bodyPr/>
          <a:lstStyle/>
          <a:p>
            <a:pPr eaLnBrk="1" hangingPunct="1">
              <a:spcBef>
                <a:spcPct val="40000"/>
              </a:spcBef>
            </a:pPr>
            <a:r>
              <a:rPr lang="en-US" altLang="en-US" smtClean="0"/>
              <a:t>Absolute PPP indicates that the exchange rate between two currencies is equal to the ratio of the two countries’ price levels.</a:t>
            </a:r>
          </a:p>
          <a:p>
            <a:pPr eaLnBrk="1" hangingPunct="1">
              <a:spcBef>
                <a:spcPct val="40000"/>
              </a:spcBef>
            </a:pPr>
            <a:r>
              <a:rPr lang="en-US" altLang="en-US" smtClean="0"/>
              <a:t>The problems in testing absolute PPP is that price levels are not observable and the bundles of goods are not identical. </a:t>
            </a:r>
          </a:p>
          <a:p>
            <a:pPr eaLnBrk="1" hangingPunct="1">
              <a:spcBef>
                <a:spcPct val="40000"/>
              </a:spcBef>
            </a:pPr>
            <a:r>
              <a:rPr lang="en-US" altLang="en-US" smtClean="0"/>
              <a:t>National price indexes such as Consumer Price Index are reported but these may not be comparable in terms of product coverage and base year used.</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Law of One Price</a:t>
            </a:r>
          </a:p>
        </p:txBody>
      </p:sp>
      <p:sp>
        <p:nvSpPr>
          <p:cNvPr id="13315" name="Rectangle 3"/>
          <p:cNvSpPr>
            <a:spLocks noGrp="1" noChangeArrowheads="1"/>
          </p:cNvSpPr>
          <p:nvPr>
            <p:ph type="body" idx="1"/>
          </p:nvPr>
        </p:nvSpPr>
        <p:spPr/>
        <p:txBody>
          <a:bodyPr/>
          <a:lstStyle/>
          <a:p>
            <a:pPr eaLnBrk="1" hangingPunct="1"/>
            <a:r>
              <a:rPr lang="en-US" altLang="en-US" smtClean="0"/>
              <a:t>States that the same good sells for the same price in foreign and domestic markets.</a:t>
            </a:r>
            <a:endParaRPr lang="en-US" altLang="en-US" i="1" baseline="30000" smtClean="0">
              <a:latin typeface="Times New Roman" panose="02020603050405020304" pitchFamily="18" charset="0"/>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0"/>
            <a:ext cx="7772400" cy="1371600"/>
          </a:xfrm>
        </p:spPr>
        <p:txBody>
          <a:bodyPr anchor="ctr"/>
          <a:lstStyle/>
          <a:p>
            <a:pPr eaLnBrk="1" hangingPunct="1"/>
            <a:r>
              <a:rPr lang="en-US" altLang="en-US" smtClean="0"/>
              <a:t>Problems with Law of One Price</a:t>
            </a:r>
          </a:p>
        </p:txBody>
      </p:sp>
      <p:sp>
        <p:nvSpPr>
          <p:cNvPr id="14339" name="Rectangle 3"/>
          <p:cNvSpPr>
            <a:spLocks noGrp="1" noChangeArrowheads="1"/>
          </p:cNvSpPr>
          <p:nvPr>
            <p:ph type="body" idx="1"/>
          </p:nvPr>
        </p:nvSpPr>
        <p:spPr/>
        <p:txBody>
          <a:bodyPr/>
          <a:lstStyle/>
          <a:p>
            <a:pPr eaLnBrk="1" hangingPunct="1">
              <a:spcBef>
                <a:spcPct val="40000"/>
              </a:spcBef>
            </a:pPr>
            <a:r>
              <a:rPr lang="en-US" altLang="en-US" smtClean="0"/>
              <a:t>The more homogeneous goods are, the more the law of one price is expected to hold.</a:t>
            </a:r>
          </a:p>
          <a:p>
            <a:pPr eaLnBrk="1" hangingPunct="1">
              <a:spcBef>
                <a:spcPct val="40000"/>
              </a:spcBef>
            </a:pPr>
            <a:r>
              <a:rPr lang="en-US" altLang="en-US" smtClean="0"/>
              <a:t>There are obstacles to equalization of product prices across countries, including differentiated products and costly information.</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0"/>
            <a:ext cx="7772400" cy="1371600"/>
          </a:xfrm>
        </p:spPr>
        <p:txBody>
          <a:bodyPr anchor="ctr"/>
          <a:lstStyle/>
          <a:p>
            <a:pPr eaLnBrk="1" hangingPunct="1"/>
            <a:r>
              <a:rPr lang="en-US" altLang="en-US" smtClean="0"/>
              <a:t>Relative Purchasing Power Parity</a:t>
            </a:r>
          </a:p>
        </p:txBody>
      </p:sp>
      <p:sp>
        <p:nvSpPr>
          <p:cNvPr id="15363" name="Rectangle 3"/>
          <p:cNvSpPr>
            <a:spLocks noGrp="1" noChangeArrowheads="1"/>
          </p:cNvSpPr>
          <p:nvPr>
            <p:ph type="body" idx="1"/>
          </p:nvPr>
        </p:nvSpPr>
        <p:spPr/>
        <p:txBody>
          <a:bodyPr/>
          <a:lstStyle/>
          <a:p>
            <a:pPr eaLnBrk="1" hangingPunct="1"/>
            <a:r>
              <a:rPr lang="en-US" altLang="en-US" b="1" smtClean="0"/>
              <a:t>Relative PPP</a:t>
            </a:r>
            <a:r>
              <a:rPr lang="en-US" altLang="en-US" smtClean="0"/>
              <a:t> is said to hold if: </a:t>
            </a:r>
            <a:r>
              <a:rPr lang="en-US" altLang="en-US" smtClean="0">
                <a:cs typeface="Times New Roman" panose="02020603050405020304" pitchFamily="18" charset="0"/>
              </a:rPr>
              <a:t>  </a:t>
            </a:r>
            <a:endParaRPr lang="en-US" altLang="en-US" smtClean="0">
              <a:solidFill>
                <a:schemeClr val="hlink"/>
              </a:solidFill>
              <a:cs typeface="Times New Roman" panose="02020603050405020304" pitchFamily="18" charset="0"/>
            </a:endParaRPr>
          </a:p>
          <a:p>
            <a:pPr eaLnBrk="1" hangingPunct="1">
              <a:buFontTx/>
              <a:buNone/>
            </a:pPr>
            <a:r>
              <a:rPr lang="en-US" altLang="en-US" smtClean="0">
                <a:cs typeface="Times New Roman" panose="02020603050405020304" pitchFamily="18" charset="0"/>
              </a:rPr>
              <a:t>         (insert Equation 15.3 here)</a:t>
            </a:r>
          </a:p>
          <a:p>
            <a:pPr eaLnBrk="1" hangingPunct="1">
              <a:buFontTx/>
              <a:buNone/>
            </a:pPr>
            <a:r>
              <a:rPr lang="en-US" altLang="en-US" smtClean="0">
                <a:cs typeface="Times New Roman" panose="02020603050405020304" pitchFamily="18" charset="0"/>
              </a:rPr>
              <a:t>   where a caret (^) over a variable indicates percentage change. Relative PPP states that the percentage change in the exchange rate is equal to the percentage change in the domestic price level minus the percentage change in the foreign price level.  </a:t>
            </a:r>
            <a:r>
              <a:rPr lang="en-US" altLang="en-US" smtClean="0"/>
              <a:t> </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Relative PPP (cont.)</a:t>
            </a:r>
          </a:p>
        </p:txBody>
      </p:sp>
      <p:sp>
        <p:nvSpPr>
          <p:cNvPr id="16387" name="Rectangle 3"/>
          <p:cNvSpPr>
            <a:spLocks noGrp="1" noChangeArrowheads="1"/>
          </p:cNvSpPr>
          <p:nvPr>
            <p:ph type="body" idx="1"/>
          </p:nvPr>
        </p:nvSpPr>
        <p:spPr/>
        <p:txBody>
          <a:bodyPr/>
          <a:lstStyle/>
          <a:p>
            <a:pPr eaLnBrk="1" hangingPunct="1">
              <a:spcBef>
                <a:spcPct val="40000"/>
              </a:spcBef>
            </a:pPr>
            <a:r>
              <a:rPr lang="en-US" altLang="en-US" smtClean="0"/>
              <a:t>Relative PPP states that there will be a long-run tendency for the local currency to fall in value (i.e., E rises) if inflation is higher in the home country than in the foreign country.</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0"/>
            <a:ext cx="7772400" cy="1371600"/>
          </a:xfrm>
        </p:spPr>
        <p:txBody>
          <a:bodyPr anchor="ctr"/>
          <a:lstStyle/>
          <a:p>
            <a:r>
              <a:rPr lang="en-US" altLang="en-US" sz="3600" smtClean="0"/>
              <a:t>Evidence of Relative PPP</a:t>
            </a:r>
          </a:p>
        </p:txBody>
      </p:sp>
      <p:sp>
        <p:nvSpPr>
          <p:cNvPr id="17411" name="Content Placeholder 2"/>
          <p:cNvSpPr>
            <a:spLocks noGrp="1"/>
          </p:cNvSpPr>
          <p:nvPr>
            <p:ph idx="1"/>
          </p:nvPr>
        </p:nvSpPr>
        <p:spPr/>
        <p:txBody>
          <a:bodyPr/>
          <a:lstStyle/>
          <a:p>
            <a:r>
              <a:rPr lang="en-US" altLang="en-US" smtClean="0"/>
              <a:t>Refer to Figure 15.2</a:t>
            </a:r>
          </a:p>
          <a:p>
            <a:r>
              <a:rPr lang="en-US" altLang="en-US" smtClean="0"/>
              <a:t>The exchange rate is more volatile than the inflation differential.</a:t>
            </a:r>
          </a:p>
          <a:p>
            <a:r>
              <a:rPr lang="en-US" altLang="en-US" smtClean="0"/>
              <a:t>PPP is a weak predictor of exchange rate movements.</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0"/>
            <a:ext cx="7772400" cy="1371600"/>
          </a:xfrm>
        </p:spPr>
        <p:txBody>
          <a:bodyPr anchor="ctr"/>
          <a:lstStyle/>
          <a:p>
            <a:r>
              <a:rPr lang="en-US" altLang="en-US" smtClean="0"/>
              <a:t>FIGURE 15.2 U.S.-Japan </a:t>
            </a:r>
            <a:br>
              <a:rPr lang="en-US" altLang="en-US" smtClean="0"/>
            </a:br>
            <a:r>
              <a:rPr lang="en-US" altLang="en-US" smtClean="0"/>
              <a:t>Purchasing Power Parity</a:t>
            </a:r>
          </a:p>
        </p:txBody>
      </p:sp>
      <p:pic>
        <p:nvPicPr>
          <p:cNvPr id="18435" name="Picture 3" descr="D:\Rapid SVN\Trunk\Projects\Pearson\HUST_PPT\Working_Folder\Images\Chapter_15\FG_15_00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438400"/>
            <a:ext cx="5724525"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0"/>
            <a:ext cx="7772400" cy="1371600"/>
          </a:xfrm>
        </p:spPr>
        <p:txBody>
          <a:bodyPr anchor="ctr"/>
          <a:lstStyle/>
          <a:p>
            <a:r>
              <a:rPr lang="en-US" altLang="en-US" sz="3600" smtClean="0"/>
              <a:t>Uses of PPP</a:t>
            </a:r>
          </a:p>
        </p:txBody>
      </p:sp>
      <p:sp>
        <p:nvSpPr>
          <p:cNvPr id="19459" name="Content Placeholder 2"/>
          <p:cNvSpPr>
            <a:spLocks noGrp="1"/>
          </p:cNvSpPr>
          <p:nvPr>
            <p:ph idx="1"/>
          </p:nvPr>
        </p:nvSpPr>
        <p:spPr/>
        <p:txBody>
          <a:bodyPr/>
          <a:lstStyle/>
          <a:p>
            <a:r>
              <a:rPr lang="en-US" altLang="en-US" smtClean="0"/>
              <a:t>PPP served as a guide for the resetting of fixed exchange rates at the end of World War I.</a:t>
            </a:r>
          </a:p>
          <a:p>
            <a:r>
              <a:rPr lang="en-US" altLang="en-US" smtClean="0"/>
              <a:t>PPP helps compare economic performance data across countries.</a:t>
            </a:r>
          </a:p>
          <a:p>
            <a:r>
              <a:rPr lang="en-US" altLang="en-US" smtClean="0"/>
              <a:t>PPP serves as a measure of the “disequilibrium” of a given exchange rate. </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7772400" cy="1371600"/>
          </a:xfrm>
        </p:spPr>
        <p:txBody>
          <a:bodyPr anchor="ctr"/>
          <a:lstStyle/>
          <a:p>
            <a:r>
              <a:rPr lang="en-US" altLang="en-US" smtClean="0"/>
              <a:t>Undervalued vs. Overvalued </a:t>
            </a:r>
            <a:br>
              <a:rPr lang="en-US" altLang="en-US" smtClean="0"/>
            </a:br>
            <a:r>
              <a:rPr lang="en-US" altLang="en-US" smtClean="0"/>
              <a:t>Currency</a:t>
            </a:r>
          </a:p>
        </p:txBody>
      </p:sp>
      <p:sp>
        <p:nvSpPr>
          <p:cNvPr id="20483" name="Content Placeholder 2"/>
          <p:cNvSpPr>
            <a:spLocks noGrp="1"/>
          </p:cNvSpPr>
          <p:nvPr>
            <p:ph idx="1"/>
          </p:nvPr>
        </p:nvSpPr>
        <p:spPr/>
        <p:txBody>
          <a:bodyPr/>
          <a:lstStyle/>
          <a:p>
            <a:r>
              <a:rPr lang="en-US" altLang="en-US" smtClean="0"/>
              <a:t>Given:    1 = E</a:t>
            </a:r>
            <a:r>
              <a:rPr lang="en-US" altLang="en-US" baseline="-25000" smtClean="0"/>
              <a:t>PPP</a:t>
            </a:r>
            <a:r>
              <a:rPr lang="en-US" altLang="en-US" smtClean="0"/>
              <a:t>/E  but only if PPP holds</a:t>
            </a:r>
          </a:p>
          <a:p>
            <a:endParaRPr lang="en-US" altLang="en-US" smtClean="0"/>
          </a:p>
          <a:p>
            <a:r>
              <a:rPr lang="en-US" altLang="en-US" smtClean="0"/>
              <a:t>If 1 &gt; E</a:t>
            </a:r>
            <a:r>
              <a:rPr lang="en-US" altLang="en-US" baseline="-25000" smtClean="0"/>
              <a:t>PPP</a:t>
            </a:r>
            <a:r>
              <a:rPr lang="en-US" altLang="en-US" smtClean="0"/>
              <a:t>/E, then the foreign currency is overvalued and the domestic currency is undervalued.   </a:t>
            </a:r>
          </a:p>
          <a:p>
            <a:r>
              <a:rPr lang="en-US" altLang="en-US" smtClean="0"/>
              <a:t>If 1 &lt; E</a:t>
            </a:r>
            <a:r>
              <a:rPr lang="en-US" altLang="en-US" baseline="-25000" smtClean="0"/>
              <a:t>PPP</a:t>
            </a:r>
            <a:r>
              <a:rPr lang="en-US" altLang="en-US" smtClean="0"/>
              <a:t>/E, then the foreign currency is undervalued and domestic currency is overvalued.</a:t>
            </a:r>
          </a:p>
          <a:p>
            <a:r>
              <a:rPr lang="en-US" altLang="en-US" smtClean="0"/>
              <a:t>See Global Insights 15.1</a:t>
            </a: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0"/>
            <a:ext cx="7772400" cy="1371600"/>
          </a:xfrm>
        </p:spPr>
        <p:txBody>
          <a:bodyPr anchor="ctr"/>
          <a:lstStyle/>
          <a:p>
            <a:r>
              <a:rPr lang="en-US" altLang="en-US" sz="3600" smtClean="0"/>
              <a:t>Tests of PPP</a:t>
            </a:r>
          </a:p>
        </p:txBody>
      </p:sp>
      <p:sp>
        <p:nvSpPr>
          <p:cNvPr id="21507" name="Content Placeholder 2"/>
          <p:cNvSpPr>
            <a:spLocks noGrp="1"/>
          </p:cNvSpPr>
          <p:nvPr>
            <p:ph idx="1"/>
          </p:nvPr>
        </p:nvSpPr>
        <p:spPr/>
        <p:txBody>
          <a:bodyPr/>
          <a:lstStyle/>
          <a:p>
            <a:r>
              <a:rPr lang="en-US" altLang="en-US" smtClean="0"/>
              <a:t>Evidence from studies is mixed.</a:t>
            </a:r>
          </a:p>
          <a:p>
            <a:r>
              <a:rPr lang="en-US" altLang="en-US" smtClean="0"/>
              <a:t>Studies using data covering more than a century provide strongest support for PPP.</a:t>
            </a:r>
          </a:p>
          <a:p>
            <a:r>
              <a:rPr lang="en-US" altLang="en-US" smtClean="0"/>
              <a:t>Ways of testing PPP examine:</a:t>
            </a:r>
          </a:p>
          <a:p>
            <a:pPr>
              <a:buFontTx/>
              <a:buNone/>
            </a:pPr>
            <a:r>
              <a:rPr lang="en-US" altLang="en-US" smtClean="0"/>
              <a:t>   - consumer price indexes</a:t>
            </a:r>
          </a:p>
          <a:p>
            <a:pPr>
              <a:buFontTx/>
              <a:buNone/>
            </a:pPr>
            <a:r>
              <a:rPr lang="en-US" altLang="en-US" smtClean="0"/>
              <a:t>   - real exchange rate behavior</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Topics to be Covered</a:t>
            </a:r>
          </a:p>
        </p:txBody>
      </p:sp>
      <p:sp>
        <p:nvSpPr>
          <p:cNvPr id="4099" name="Rectangle 3"/>
          <p:cNvSpPr>
            <a:spLocks noGrp="1" noChangeArrowheads="1"/>
          </p:cNvSpPr>
          <p:nvPr>
            <p:ph type="body" idx="1"/>
          </p:nvPr>
        </p:nvSpPr>
        <p:spPr/>
        <p:txBody>
          <a:bodyPr/>
          <a:lstStyle/>
          <a:p>
            <a:pPr eaLnBrk="1" hangingPunct="1"/>
            <a:r>
              <a:rPr lang="en-US" altLang="en-US" smtClean="0"/>
              <a:t>An Introduction to Purchasing Power Parity </a:t>
            </a:r>
          </a:p>
          <a:p>
            <a:pPr eaLnBrk="1" hangingPunct="1"/>
            <a:r>
              <a:rPr lang="en-US" altLang="en-US" smtClean="0"/>
              <a:t>Uses of Purchasing Power Parity </a:t>
            </a:r>
          </a:p>
          <a:p>
            <a:pPr eaLnBrk="1" hangingPunct="1"/>
            <a:r>
              <a:rPr lang="en-US" altLang="en-US" smtClean="0"/>
              <a:t>Tests of Purchasing Power Parity </a:t>
            </a:r>
          </a:p>
          <a:p>
            <a:pPr eaLnBrk="1" hangingPunct="1"/>
            <a:r>
              <a:rPr lang="en-US" altLang="en-US" smtClean="0"/>
              <a:t>The Monetary Approach to Exchange Rates</a:t>
            </a: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0"/>
            <a:ext cx="7772400" cy="1371600"/>
          </a:xfrm>
        </p:spPr>
        <p:txBody>
          <a:bodyPr anchor="ctr"/>
          <a:lstStyle/>
          <a:p>
            <a:r>
              <a:rPr lang="en-US" altLang="en-US" smtClean="0"/>
              <a:t>Using Price Indexes to Test PPP</a:t>
            </a:r>
          </a:p>
        </p:txBody>
      </p:sp>
      <p:sp>
        <p:nvSpPr>
          <p:cNvPr id="22531" name="Content Placeholder 2"/>
          <p:cNvSpPr>
            <a:spLocks noGrp="1"/>
          </p:cNvSpPr>
          <p:nvPr>
            <p:ph idx="1"/>
          </p:nvPr>
        </p:nvSpPr>
        <p:spPr/>
        <p:txBody>
          <a:bodyPr/>
          <a:lstStyle/>
          <a:p>
            <a:r>
              <a:rPr lang="en-US" altLang="en-US" smtClean="0"/>
              <a:t>A country’s consumer price index (CPI) is calculated by:</a:t>
            </a:r>
          </a:p>
          <a:p>
            <a:pPr>
              <a:buFontTx/>
              <a:buNone/>
            </a:pPr>
            <a:r>
              <a:rPr lang="en-US" altLang="en-US" smtClean="0"/>
              <a:t>            (insert Equation 15.4 here)</a:t>
            </a:r>
          </a:p>
          <a:p>
            <a:pPr>
              <a:buFontTx/>
              <a:buNone/>
            </a:pPr>
            <a:r>
              <a:rPr lang="en-US" altLang="en-US" smtClean="0"/>
              <a:t>  or</a:t>
            </a:r>
          </a:p>
          <a:p>
            <a:pPr>
              <a:buFontTx/>
              <a:buNone/>
            </a:pPr>
            <a:r>
              <a:rPr lang="en-US" altLang="en-US" smtClean="0"/>
              <a:t>            (insert Equation 15.5 here)</a:t>
            </a:r>
          </a:p>
          <a:p>
            <a:pPr>
              <a:buFontTx/>
              <a:buNone/>
            </a:pPr>
            <a:r>
              <a:rPr lang="en-US" altLang="en-US" smtClean="0"/>
              <a:t>   where P</a:t>
            </a:r>
            <a:r>
              <a:rPr lang="en-US" altLang="en-US" baseline="-25000" smtClean="0"/>
              <a:t>t</a:t>
            </a:r>
            <a:r>
              <a:rPr lang="en-US" altLang="en-US" smtClean="0"/>
              <a:t> is price level at time t and P</a:t>
            </a:r>
            <a:r>
              <a:rPr lang="en-US" altLang="en-US" baseline="-25000" smtClean="0"/>
              <a:t>0</a:t>
            </a:r>
            <a:r>
              <a:rPr lang="en-US" altLang="en-US" smtClean="0"/>
              <a:t> is the</a:t>
            </a:r>
          </a:p>
          <a:p>
            <a:pPr>
              <a:buFontTx/>
              <a:buNone/>
            </a:pPr>
            <a:r>
              <a:rPr lang="en-US" altLang="en-US" smtClean="0"/>
              <a:t>   price level in the base year. Similarly, the </a:t>
            </a:r>
          </a:p>
          <a:p>
            <a:pPr>
              <a:buFontTx/>
              <a:buNone/>
            </a:pPr>
            <a:r>
              <a:rPr lang="en-US" altLang="en-US" smtClean="0"/>
              <a:t>   foreign CPI is given by:</a:t>
            </a:r>
          </a:p>
          <a:p>
            <a:pPr>
              <a:buFontTx/>
              <a:buNone/>
            </a:pPr>
            <a:r>
              <a:rPr lang="en-US" altLang="en-US" smtClean="0"/>
              <a:t>            (insert Equation 15.6 here)</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0"/>
            <a:ext cx="7772400" cy="1371600"/>
          </a:xfrm>
        </p:spPr>
        <p:txBody>
          <a:bodyPr anchor="ctr"/>
          <a:lstStyle/>
          <a:p>
            <a:r>
              <a:rPr lang="en-US" altLang="en-US" sz="3600" smtClean="0"/>
              <a:t>Using CPI to Test PPP (cont.)</a:t>
            </a:r>
          </a:p>
        </p:txBody>
      </p:sp>
      <p:sp>
        <p:nvSpPr>
          <p:cNvPr id="23555" name="Content Placeholder 2"/>
          <p:cNvSpPr>
            <a:spLocks noGrp="1"/>
          </p:cNvSpPr>
          <p:nvPr>
            <p:ph idx="1"/>
          </p:nvPr>
        </p:nvSpPr>
        <p:spPr/>
        <p:txBody>
          <a:bodyPr/>
          <a:lstStyle/>
          <a:p>
            <a:r>
              <a:rPr lang="en-US" altLang="en-US" sz="2400" smtClean="0"/>
              <a:t>Dividing the domestic CPI by the foreign CPI yields:</a:t>
            </a:r>
          </a:p>
          <a:p>
            <a:pPr>
              <a:buFontTx/>
              <a:buNone/>
            </a:pPr>
            <a:r>
              <a:rPr lang="en-US" altLang="en-US" sz="2400" smtClean="0"/>
              <a:t>         (insert </a:t>
            </a:r>
            <a:r>
              <a:rPr lang="en-US" altLang="en-US" smtClean="0"/>
              <a:t>Equation</a:t>
            </a:r>
            <a:r>
              <a:rPr lang="en-US" altLang="en-US" sz="2400" smtClean="0"/>
              <a:t> 15.7 here)</a:t>
            </a:r>
          </a:p>
          <a:p>
            <a:r>
              <a:rPr lang="en-US" altLang="en-US" sz="2400" smtClean="0"/>
              <a:t>Cross-multiplying terms in Eq. (15.7) gives an empirical measure of the PPP exchange rate:</a:t>
            </a:r>
          </a:p>
          <a:p>
            <a:pPr>
              <a:buFontTx/>
              <a:buNone/>
            </a:pPr>
            <a:r>
              <a:rPr lang="en-US" altLang="en-US" sz="2400" smtClean="0"/>
              <a:t>         (insert </a:t>
            </a:r>
            <a:r>
              <a:rPr lang="en-US" altLang="en-US" smtClean="0"/>
              <a:t>Equation</a:t>
            </a:r>
            <a:r>
              <a:rPr lang="en-US" altLang="en-US" sz="2400" smtClean="0"/>
              <a:t> 15.8 here)</a:t>
            </a:r>
          </a:p>
          <a:p>
            <a:r>
              <a:rPr lang="en-US" altLang="en-US" sz="2400" smtClean="0"/>
              <a:t>To test PPP, one looks at the correlation between movements in actual exchange rate, E, and E</a:t>
            </a:r>
            <a:r>
              <a:rPr lang="en-US" altLang="en-US" sz="2400" baseline="-25000" smtClean="0"/>
              <a:t>PPP</a:t>
            </a:r>
            <a:r>
              <a:rPr lang="en-US" altLang="en-US" sz="2400" smtClean="0"/>
              <a:t>.</a:t>
            </a:r>
          </a:p>
          <a:p>
            <a:r>
              <a:rPr lang="en-US" altLang="en-US" sz="2400" smtClean="0"/>
              <a:t>Studies show that PPP holds better for open economies.</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0"/>
            <a:ext cx="7772400" cy="1371600"/>
          </a:xfrm>
        </p:spPr>
        <p:txBody>
          <a:bodyPr anchor="ctr"/>
          <a:lstStyle/>
          <a:p>
            <a:r>
              <a:rPr lang="en-US" altLang="en-US" sz="3600" smtClean="0"/>
              <a:t>Real Exchange Rate </a:t>
            </a:r>
          </a:p>
        </p:txBody>
      </p:sp>
      <p:sp>
        <p:nvSpPr>
          <p:cNvPr id="24579" name="Content Placeholder 2"/>
          <p:cNvSpPr>
            <a:spLocks noGrp="1"/>
          </p:cNvSpPr>
          <p:nvPr>
            <p:ph idx="1"/>
          </p:nvPr>
        </p:nvSpPr>
        <p:spPr/>
        <p:txBody>
          <a:bodyPr/>
          <a:lstStyle/>
          <a:p>
            <a:r>
              <a:rPr lang="en-US" altLang="en-US" smtClean="0"/>
              <a:t>Real Exchange Rate – the nominal exchange rate adjusted by the ratio of the foreign price level to the domestic price level.</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0"/>
            <a:ext cx="7772400" cy="1371600"/>
          </a:xfrm>
        </p:spPr>
        <p:txBody>
          <a:bodyPr anchor="ctr"/>
          <a:lstStyle/>
          <a:p>
            <a:r>
              <a:rPr lang="en-US" altLang="en-US" smtClean="0"/>
              <a:t>Using Real Exchange Rate to </a:t>
            </a:r>
            <a:br>
              <a:rPr lang="en-US" altLang="en-US" smtClean="0"/>
            </a:br>
            <a:r>
              <a:rPr lang="en-US" altLang="en-US" smtClean="0"/>
              <a:t>Test PPP</a:t>
            </a:r>
          </a:p>
        </p:txBody>
      </p:sp>
      <p:sp>
        <p:nvSpPr>
          <p:cNvPr id="25603" name="Content Placeholder 2"/>
          <p:cNvSpPr>
            <a:spLocks noGrp="1"/>
          </p:cNvSpPr>
          <p:nvPr>
            <p:ph idx="1"/>
          </p:nvPr>
        </p:nvSpPr>
        <p:spPr/>
        <p:txBody>
          <a:bodyPr/>
          <a:lstStyle/>
          <a:p>
            <a:r>
              <a:rPr lang="en-US" altLang="en-US" smtClean="0"/>
              <a:t>The real exchange rate is measured as:</a:t>
            </a:r>
          </a:p>
          <a:p>
            <a:pPr>
              <a:buFontTx/>
              <a:buNone/>
            </a:pPr>
            <a:r>
              <a:rPr lang="en-US" altLang="en-US" smtClean="0"/>
              <a:t>       (insert Equation 15.9 here)</a:t>
            </a:r>
          </a:p>
          <a:p>
            <a:r>
              <a:rPr lang="en-US" altLang="en-US" smtClean="0"/>
              <a:t>Converting to percentage changes:</a:t>
            </a:r>
          </a:p>
          <a:p>
            <a:pPr>
              <a:buFontTx/>
              <a:buNone/>
            </a:pPr>
            <a:r>
              <a:rPr lang="en-US" altLang="en-US" smtClean="0"/>
              <a:t>       (insert Equation 15.10 here)</a:t>
            </a:r>
          </a:p>
          <a:p>
            <a:r>
              <a:rPr lang="en-US" altLang="en-US" smtClean="0"/>
              <a:t>If PPP holds for a country, then its real exchange rate should not change.</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0"/>
            <a:ext cx="7772400" cy="1371600"/>
          </a:xfrm>
        </p:spPr>
        <p:txBody>
          <a:bodyPr anchor="ctr"/>
          <a:lstStyle/>
          <a:p>
            <a:r>
              <a:rPr lang="en-US" altLang="en-US" sz="3600" smtClean="0"/>
              <a:t>Summary of PPP Findings</a:t>
            </a:r>
          </a:p>
        </p:txBody>
      </p:sp>
      <p:sp>
        <p:nvSpPr>
          <p:cNvPr id="26627" name="Content Placeholder 2"/>
          <p:cNvSpPr>
            <a:spLocks noGrp="1"/>
          </p:cNvSpPr>
          <p:nvPr>
            <p:ph idx="1"/>
          </p:nvPr>
        </p:nvSpPr>
        <p:spPr/>
        <p:txBody>
          <a:bodyPr/>
          <a:lstStyle/>
          <a:p>
            <a:r>
              <a:rPr lang="en-US" altLang="en-US" smtClean="0"/>
              <a:t>The theory of PPP rarely holds.</a:t>
            </a:r>
          </a:p>
          <a:p>
            <a:r>
              <a:rPr lang="en-US" altLang="en-US" smtClean="0"/>
              <a:t>PPP is less likely to hold for the exchange rate between any two developed countries.</a:t>
            </a:r>
          </a:p>
          <a:p>
            <a:r>
              <a:rPr lang="en-US" altLang="en-US" smtClean="0"/>
              <a:t>PPP holds when one of the two countries is experiencing high inflation rates.</a:t>
            </a:r>
          </a:p>
          <a:p>
            <a:r>
              <a:rPr lang="en-US" altLang="en-US" smtClean="0"/>
              <a:t>PPP holds better the less volatile the country’s nominal exchange rate.</a:t>
            </a:r>
          </a:p>
          <a:p>
            <a:r>
              <a:rPr lang="en-US" altLang="en-US" smtClean="0"/>
              <a:t>PPP holds well in the long run.</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0"/>
            <a:ext cx="7772400" cy="1371600"/>
          </a:xfrm>
        </p:spPr>
        <p:txBody>
          <a:bodyPr anchor="ctr"/>
          <a:lstStyle/>
          <a:p>
            <a:r>
              <a:rPr lang="en-US" altLang="en-US" smtClean="0"/>
              <a:t>Monetary Approach to Exchange </a:t>
            </a:r>
            <a:br>
              <a:rPr lang="en-US" altLang="en-US" smtClean="0"/>
            </a:br>
            <a:r>
              <a:rPr lang="en-US" altLang="en-US" smtClean="0"/>
              <a:t>Rates (MAER)</a:t>
            </a:r>
          </a:p>
        </p:txBody>
      </p:sp>
      <p:sp>
        <p:nvSpPr>
          <p:cNvPr id="27651" name="Content Placeholder 2"/>
          <p:cNvSpPr>
            <a:spLocks noGrp="1"/>
          </p:cNvSpPr>
          <p:nvPr>
            <p:ph idx="1"/>
          </p:nvPr>
        </p:nvSpPr>
        <p:spPr/>
        <p:txBody>
          <a:bodyPr/>
          <a:lstStyle/>
          <a:p>
            <a:r>
              <a:rPr lang="en-US" altLang="en-US" smtClean="0"/>
              <a:t>The MAER is a theory of long-run exchange rate behavior developed by University of Chicago economists in the 1970s.</a:t>
            </a:r>
          </a:p>
          <a:p>
            <a:r>
              <a:rPr lang="en-US" altLang="en-US" smtClean="0"/>
              <a:t>Main assumptions:</a:t>
            </a:r>
          </a:p>
          <a:p>
            <a:pPr>
              <a:buFont typeface="Verdana" panose="020B0604030504040204" pitchFamily="34" charset="0"/>
              <a:buAutoNum type="arabicPeriod"/>
            </a:pPr>
            <a:r>
              <a:rPr lang="en-US" altLang="en-US" smtClean="0"/>
              <a:t>PPP holds.</a:t>
            </a:r>
          </a:p>
          <a:p>
            <a:pPr>
              <a:buFont typeface="Verdana" panose="020B0604030504040204" pitchFamily="34" charset="0"/>
              <a:buAutoNum type="arabicPeriod"/>
            </a:pPr>
            <a:r>
              <a:rPr lang="en-US" altLang="en-US" smtClean="0"/>
              <a:t>Economic agents have stable demands for money.</a:t>
            </a:r>
          </a:p>
          <a:p>
            <a:pPr>
              <a:buFont typeface="Verdana" panose="020B0604030504040204" pitchFamily="34" charset="0"/>
              <a:buAutoNum type="arabicPeriod"/>
            </a:pPr>
            <a:r>
              <a:rPr lang="en-US" altLang="en-US" smtClean="0"/>
              <a:t>Price level in each country adjusts to clear the money market. </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0"/>
            <a:ext cx="7772400" cy="1371600"/>
          </a:xfrm>
        </p:spPr>
        <p:txBody>
          <a:bodyPr anchor="ctr"/>
          <a:lstStyle/>
          <a:p>
            <a:r>
              <a:rPr lang="en-US" altLang="en-US" sz="3600" smtClean="0"/>
              <a:t>MAER (cont.)</a:t>
            </a:r>
          </a:p>
        </p:txBody>
      </p:sp>
      <p:sp>
        <p:nvSpPr>
          <p:cNvPr id="28675" name="Content Placeholder 2"/>
          <p:cNvSpPr>
            <a:spLocks noGrp="1"/>
          </p:cNvSpPr>
          <p:nvPr>
            <p:ph idx="1"/>
          </p:nvPr>
        </p:nvSpPr>
        <p:spPr/>
        <p:txBody>
          <a:bodyPr/>
          <a:lstStyle/>
          <a:p>
            <a:r>
              <a:rPr lang="en-US" altLang="en-US" smtClean="0"/>
              <a:t>The basic assumptions are represented as:</a:t>
            </a:r>
          </a:p>
          <a:p>
            <a:pPr>
              <a:buFontTx/>
              <a:buNone/>
            </a:pPr>
            <a:r>
              <a:rPr lang="en-US" altLang="en-US" smtClean="0"/>
              <a:t>      (insert Equation 15.2)</a:t>
            </a:r>
          </a:p>
          <a:p>
            <a:pPr>
              <a:buFontTx/>
              <a:buNone/>
            </a:pPr>
            <a:r>
              <a:rPr lang="en-US" altLang="en-US" smtClean="0"/>
              <a:t>      (insert Equation 15.11)</a:t>
            </a:r>
          </a:p>
          <a:p>
            <a:pPr>
              <a:buFontTx/>
              <a:buNone/>
            </a:pPr>
            <a:r>
              <a:rPr lang="en-US" altLang="en-US" smtClean="0"/>
              <a:t>      (insert Equation 15.12)</a:t>
            </a:r>
          </a:p>
          <a:p>
            <a:pPr>
              <a:buFontTx/>
              <a:buNone/>
            </a:pPr>
            <a:endParaRPr lang="en-US" altLang="en-US" smtClean="0"/>
          </a:p>
          <a:p>
            <a:pPr>
              <a:buFontTx/>
              <a:buNone/>
            </a:pPr>
            <a:r>
              <a:rPr lang="en-US" altLang="en-US" smtClean="0"/>
              <a:t>where M and M</a:t>
            </a:r>
            <a:r>
              <a:rPr lang="en-US" altLang="en-US" baseline="30000" smtClean="0"/>
              <a:t>F</a:t>
            </a:r>
            <a:r>
              <a:rPr lang="en-US" altLang="en-US" smtClean="0"/>
              <a:t> are the money supplies and L and L</a:t>
            </a:r>
            <a:r>
              <a:rPr lang="en-US" altLang="en-US" baseline="30000" smtClean="0"/>
              <a:t>F</a:t>
            </a:r>
            <a:r>
              <a:rPr lang="en-US" altLang="en-US" smtClean="0"/>
              <a:t> are the demands for real money balances in the two countries.</a:t>
            </a: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04800" y="0"/>
            <a:ext cx="7772400" cy="1371600"/>
          </a:xfrm>
        </p:spPr>
        <p:txBody>
          <a:bodyPr anchor="ctr"/>
          <a:lstStyle/>
          <a:p>
            <a:r>
              <a:rPr lang="en-US" altLang="en-US" sz="3600" smtClean="0"/>
              <a:t>MAER (cont.)</a:t>
            </a:r>
          </a:p>
        </p:txBody>
      </p:sp>
      <p:sp>
        <p:nvSpPr>
          <p:cNvPr id="29699" name="Content Placeholder 2"/>
          <p:cNvSpPr>
            <a:spLocks noGrp="1"/>
          </p:cNvSpPr>
          <p:nvPr>
            <p:ph idx="1"/>
          </p:nvPr>
        </p:nvSpPr>
        <p:spPr/>
        <p:txBody>
          <a:bodyPr/>
          <a:lstStyle/>
          <a:p>
            <a:r>
              <a:rPr lang="en-US" altLang="en-US" sz="2400" smtClean="0"/>
              <a:t>Rewriting Equations 15.11 and 15.12 to solve for the domestic and foreign price levels:</a:t>
            </a:r>
          </a:p>
          <a:p>
            <a:pPr>
              <a:buFontTx/>
              <a:buNone/>
            </a:pPr>
            <a:r>
              <a:rPr lang="en-US" altLang="en-US" sz="2400" smtClean="0"/>
              <a:t>        (insert </a:t>
            </a:r>
            <a:r>
              <a:rPr lang="en-US" altLang="en-US" smtClean="0"/>
              <a:t>Equation</a:t>
            </a:r>
            <a:r>
              <a:rPr lang="en-US" altLang="en-US" sz="2400" smtClean="0"/>
              <a:t> 15.13 here)</a:t>
            </a:r>
          </a:p>
          <a:p>
            <a:pPr>
              <a:buFontTx/>
              <a:buNone/>
            </a:pPr>
            <a:r>
              <a:rPr lang="en-US" altLang="en-US" sz="2400" smtClean="0"/>
              <a:t>        (insert </a:t>
            </a:r>
            <a:r>
              <a:rPr lang="en-US" altLang="en-US" smtClean="0"/>
              <a:t>Equation</a:t>
            </a:r>
            <a:r>
              <a:rPr lang="en-US" altLang="en-US" sz="2400" smtClean="0"/>
              <a:t> 15.14)</a:t>
            </a:r>
          </a:p>
          <a:p>
            <a:r>
              <a:rPr lang="en-US" altLang="en-US" sz="2400" smtClean="0"/>
              <a:t>Combining Equations 15.2, 15.13, and 15.14 yields:</a:t>
            </a:r>
          </a:p>
          <a:p>
            <a:pPr>
              <a:buFontTx/>
              <a:buNone/>
            </a:pPr>
            <a:r>
              <a:rPr lang="en-US" altLang="en-US" sz="2400" smtClean="0"/>
              <a:t>        (insert </a:t>
            </a:r>
            <a:r>
              <a:rPr lang="en-US" altLang="en-US" smtClean="0"/>
              <a:t>Equation</a:t>
            </a:r>
            <a:r>
              <a:rPr lang="en-US" altLang="en-US" sz="2400" smtClean="0"/>
              <a:t> 15.15)</a:t>
            </a:r>
          </a:p>
          <a:p>
            <a:r>
              <a:rPr lang="en-US" altLang="en-US" sz="2400" smtClean="0"/>
              <a:t>Converting Equation 15.15 to percentage rates of change yields:</a:t>
            </a:r>
          </a:p>
          <a:p>
            <a:pPr>
              <a:buFontTx/>
              <a:buNone/>
            </a:pPr>
            <a:r>
              <a:rPr lang="en-US" altLang="en-US" sz="2400" smtClean="0"/>
              <a:t>        (insert </a:t>
            </a:r>
            <a:r>
              <a:rPr lang="en-US" altLang="en-US" smtClean="0"/>
              <a:t>Equation</a:t>
            </a:r>
            <a:r>
              <a:rPr lang="en-US" altLang="en-US" sz="2400" smtClean="0"/>
              <a:t> 15.16)</a:t>
            </a: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4800" y="0"/>
            <a:ext cx="7772400" cy="1371600"/>
          </a:xfrm>
        </p:spPr>
        <p:txBody>
          <a:bodyPr anchor="ctr"/>
          <a:lstStyle/>
          <a:p>
            <a:r>
              <a:rPr lang="en-US" altLang="en-US" sz="3600" smtClean="0"/>
              <a:t>MAER (cont.)</a:t>
            </a:r>
          </a:p>
        </p:txBody>
      </p:sp>
      <p:sp>
        <p:nvSpPr>
          <p:cNvPr id="30723" name="Content Placeholder 2"/>
          <p:cNvSpPr>
            <a:spLocks noGrp="1"/>
          </p:cNvSpPr>
          <p:nvPr>
            <p:ph idx="1"/>
          </p:nvPr>
        </p:nvSpPr>
        <p:spPr/>
        <p:txBody>
          <a:bodyPr/>
          <a:lstStyle/>
          <a:p>
            <a:r>
              <a:rPr lang="en-US" altLang="en-US" smtClean="0"/>
              <a:t>Demand for real money balances in the two countries directly depends on real income:</a:t>
            </a:r>
          </a:p>
          <a:p>
            <a:pPr>
              <a:buFontTx/>
              <a:buNone/>
            </a:pPr>
            <a:r>
              <a:rPr lang="en-US" altLang="en-US" smtClean="0"/>
              <a:t>       (insert Equation 15.17)</a:t>
            </a:r>
          </a:p>
          <a:p>
            <a:pPr>
              <a:buFontTx/>
              <a:buNone/>
            </a:pPr>
            <a:r>
              <a:rPr lang="en-US" altLang="en-US" smtClean="0"/>
              <a:t>       (insert Equation 15.18)</a:t>
            </a:r>
          </a:p>
          <a:p>
            <a:pPr>
              <a:buFontTx/>
              <a:buNone/>
            </a:pPr>
            <a:endParaRPr lang="en-US" altLang="en-US" smtClean="0"/>
          </a:p>
          <a:p>
            <a:pPr>
              <a:buFontTx/>
              <a:buNone/>
            </a:pPr>
            <a:r>
              <a:rPr lang="en-US" altLang="en-US" smtClean="0"/>
              <a:t>   where Y (Y</a:t>
            </a:r>
            <a:r>
              <a:rPr lang="en-US" altLang="en-US" baseline="30000" smtClean="0"/>
              <a:t>F</a:t>
            </a:r>
            <a:r>
              <a:rPr lang="en-US" altLang="en-US" smtClean="0"/>
              <a:t>) is home (foreign) income and</a:t>
            </a:r>
          </a:p>
          <a:p>
            <a:pPr>
              <a:buFontTx/>
              <a:buNone/>
            </a:pPr>
            <a:r>
              <a:rPr lang="en-US" altLang="en-US" smtClean="0"/>
              <a:t>   k is a constant indicating how much money </a:t>
            </a:r>
          </a:p>
          <a:p>
            <a:pPr>
              <a:buFontTx/>
              <a:buNone/>
            </a:pPr>
            <a:r>
              <a:rPr lang="en-US" altLang="en-US" smtClean="0"/>
              <a:t>   demand changes with a change in income. </a:t>
            </a: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0"/>
            <a:ext cx="7772400" cy="1371600"/>
          </a:xfrm>
        </p:spPr>
        <p:txBody>
          <a:bodyPr anchor="ctr"/>
          <a:lstStyle/>
          <a:p>
            <a:r>
              <a:rPr lang="en-US" altLang="en-US" sz="3600" smtClean="0"/>
              <a:t>MAER Equation</a:t>
            </a:r>
          </a:p>
        </p:txBody>
      </p:sp>
      <p:sp>
        <p:nvSpPr>
          <p:cNvPr id="31747" name="Content Placeholder 2"/>
          <p:cNvSpPr>
            <a:spLocks noGrp="1"/>
          </p:cNvSpPr>
          <p:nvPr>
            <p:ph idx="1"/>
          </p:nvPr>
        </p:nvSpPr>
        <p:spPr/>
        <p:txBody>
          <a:bodyPr/>
          <a:lstStyle/>
          <a:p>
            <a:r>
              <a:rPr lang="en-US" altLang="en-US" smtClean="0"/>
              <a:t>Substituting Equations 15.17 and 15.18 into Equation 15.16 gives the fundamental equation of the MAER:</a:t>
            </a:r>
          </a:p>
          <a:p>
            <a:endParaRPr lang="en-US" altLang="en-US" smtClean="0"/>
          </a:p>
          <a:p>
            <a:pPr>
              <a:buFontTx/>
              <a:buNone/>
            </a:pPr>
            <a:r>
              <a:rPr lang="en-US" altLang="en-US" smtClean="0"/>
              <a:t>        (insert Equation 15.19 here)</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Purchasing Power Parity</a:t>
            </a:r>
          </a:p>
        </p:txBody>
      </p:sp>
      <p:sp>
        <p:nvSpPr>
          <p:cNvPr id="5123" name="Rectangle 3"/>
          <p:cNvSpPr>
            <a:spLocks noGrp="1" noChangeArrowheads="1"/>
          </p:cNvSpPr>
          <p:nvPr>
            <p:ph type="body" idx="1"/>
          </p:nvPr>
        </p:nvSpPr>
        <p:spPr/>
        <p:txBody>
          <a:bodyPr/>
          <a:lstStyle/>
          <a:p>
            <a:pPr eaLnBrk="1" hangingPunct="1"/>
            <a:r>
              <a:rPr lang="en-US" altLang="en-US" b="1" smtClean="0"/>
              <a:t>Purchasing Power Parity (PPP)</a:t>
            </a:r>
            <a:r>
              <a:rPr lang="en-US" altLang="en-US" smtClean="0"/>
              <a:t>—</a:t>
            </a:r>
            <a:br>
              <a:rPr lang="en-US" altLang="en-US" smtClean="0"/>
            </a:br>
            <a:r>
              <a:rPr lang="en-US" altLang="en-US" smtClean="0"/>
              <a:t>the relationship between the prices of goods and services and exchange rates; the PPP provides a theory of the long-run equilibrium value of the exchange rate.</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0"/>
            <a:ext cx="7772400" cy="1371600"/>
          </a:xfrm>
        </p:spPr>
        <p:txBody>
          <a:bodyPr anchor="ctr"/>
          <a:lstStyle/>
          <a:p>
            <a:r>
              <a:rPr lang="en-US" altLang="en-US" sz="3600" smtClean="0"/>
              <a:t>Predictions of the MAER</a:t>
            </a:r>
          </a:p>
        </p:txBody>
      </p:sp>
      <p:sp>
        <p:nvSpPr>
          <p:cNvPr id="32771" name="Content Placeholder 2"/>
          <p:cNvSpPr>
            <a:spLocks noGrp="1"/>
          </p:cNvSpPr>
          <p:nvPr>
            <p:ph idx="1"/>
          </p:nvPr>
        </p:nvSpPr>
        <p:spPr/>
        <p:txBody>
          <a:bodyPr/>
          <a:lstStyle/>
          <a:p>
            <a:r>
              <a:rPr lang="en-US" altLang="en-US" smtClean="0"/>
              <a:t>A rise in the growth rate of domestic money creation will cause the exchange rate to rise.</a:t>
            </a:r>
          </a:p>
          <a:p>
            <a:r>
              <a:rPr lang="en-US" altLang="en-US" smtClean="0"/>
              <a:t>A rise in the growth rate of foreign money creation will cause the exchange rate to fall.</a:t>
            </a:r>
          </a:p>
          <a:p>
            <a:r>
              <a:rPr lang="en-US" altLang="en-US" smtClean="0"/>
              <a:t>A rise in domestic output will cause a decrease in the exchange rate.</a:t>
            </a:r>
          </a:p>
          <a:p>
            <a:r>
              <a:rPr lang="en-US" altLang="en-US" smtClean="0"/>
              <a:t>A rise in foreign output will cause an increase in the exchange rate.</a:t>
            </a: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0"/>
            <a:ext cx="7772400" cy="1371600"/>
          </a:xfrm>
        </p:spPr>
        <p:txBody>
          <a:bodyPr anchor="ctr"/>
          <a:lstStyle/>
          <a:p>
            <a:r>
              <a:rPr lang="en-US" altLang="en-US" sz="3600" smtClean="0"/>
              <a:t>Studies of the MAER</a:t>
            </a:r>
          </a:p>
        </p:txBody>
      </p:sp>
      <p:sp>
        <p:nvSpPr>
          <p:cNvPr id="33795" name="Content Placeholder 2"/>
          <p:cNvSpPr>
            <a:spLocks noGrp="1"/>
          </p:cNvSpPr>
          <p:nvPr>
            <p:ph idx="1"/>
          </p:nvPr>
        </p:nvSpPr>
        <p:spPr/>
        <p:txBody>
          <a:bodyPr/>
          <a:lstStyle/>
          <a:p>
            <a:r>
              <a:rPr lang="en-US" altLang="en-US" smtClean="0"/>
              <a:t>The findings from studies are mixed.</a:t>
            </a:r>
          </a:p>
          <a:p>
            <a:r>
              <a:rPr lang="en-US" altLang="en-US" smtClean="0"/>
              <a:t>Early empirical studies found support.</a:t>
            </a:r>
          </a:p>
          <a:p>
            <a:r>
              <a:rPr lang="en-US" altLang="en-US" smtClean="0"/>
              <a:t>Meese and Rogoff found that the MAER does not work well in forecasting future values of the exchange rate.</a:t>
            </a:r>
          </a:p>
          <a:p>
            <a:r>
              <a:rPr lang="en-US" altLang="en-US" smtClean="0"/>
              <a:t>There is consensus that the MAER is useful in analyzing long-run behavior of exchange rates.</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0"/>
            <a:ext cx="7772400" cy="1371600"/>
          </a:xfrm>
        </p:spPr>
        <p:txBody>
          <a:bodyPr anchor="ctr"/>
          <a:lstStyle/>
          <a:p>
            <a:r>
              <a:rPr lang="en-US" altLang="en-US" smtClean="0"/>
              <a:t>Short-run vs. Long-run Behavior</a:t>
            </a:r>
          </a:p>
        </p:txBody>
      </p:sp>
      <p:sp>
        <p:nvSpPr>
          <p:cNvPr id="6147" name="Content Placeholder 2"/>
          <p:cNvSpPr>
            <a:spLocks noGrp="1"/>
          </p:cNvSpPr>
          <p:nvPr>
            <p:ph idx="1"/>
          </p:nvPr>
        </p:nvSpPr>
        <p:spPr/>
        <p:txBody>
          <a:bodyPr/>
          <a:lstStyle/>
          <a:p>
            <a:r>
              <a:rPr lang="en-US" altLang="en-US" smtClean="0"/>
              <a:t>Short-run movements in a variable (e.g., the exchange rate) refer to monthly or quarterly changes in the variable.</a:t>
            </a:r>
          </a:p>
          <a:p>
            <a:r>
              <a:rPr lang="en-US" altLang="en-US" smtClean="0"/>
              <a:t>Long-run refer to trend changes over several decades.</a:t>
            </a:r>
          </a:p>
          <a:p>
            <a:r>
              <a:rPr lang="en-US" altLang="en-US" smtClean="0"/>
              <a:t>See Figure 15.1 for plot of a trend line.</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0"/>
            <a:ext cx="7772400" cy="1371600"/>
          </a:xfrm>
        </p:spPr>
        <p:txBody>
          <a:bodyPr anchor="ctr"/>
          <a:lstStyle/>
          <a:p>
            <a:r>
              <a:rPr lang="en-US" altLang="en-US" smtClean="0"/>
              <a:t>FIGURE 15.1 Japanese Exchange </a:t>
            </a:r>
            <a:br>
              <a:rPr lang="en-US" altLang="en-US" smtClean="0"/>
            </a:br>
            <a:r>
              <a:rPr lang="en-US" altLang="en-US" smtClean="0"/>
              <a:t>Rate</a:t>
            </a:r>
          </a:p>
        </p:txBody>
      </p:sp>
      <p:pic>
        <p:nvPicPr>
          <p:cNvPr id="7171" name="Picture 3" descr="D:\Rapid SVN\Trunk\Projects\Pearson\HUST_PPT\Working_Folder\Images\Chapter_15\FG_15_001.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143125"/>
            <a:ext cx="5618163"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0"/>
            <a:ext cx="7772400" cy="1371600"/>
          </a:xfrm>
        </p:spPr>
        <p:txBody>
          <a:bodyPr anchor="ctr"/>
          <a:lstStyle/>
          <a:p>
            <a:r>
              <a:rPr lang="en-US" altLang="en-US" smtClean="0"/>
              <a:t>Purchasing Power Parity (PPP)</a:t>
            </a:r>
          </a:p>
        </p:txBody>
      </p:sp>
      <p:sp>
        <p:nvSpPr>
          <p:cNvPr id="8195" name="Content Placeholder 2"/>
          <p:cNvSpPr>
            <a:spLocks noGrp="1"/>
          </p:cNvSpPr>
          <p:nvPr>
            <p:ph idx="1"/>
          </p:nvPr>
        </p:nvSpPr>
        <p:spPr/>
        <p:txBody>
          <a:bodyPr/>
          <a:lstStyle/>
          <a:p>
            <a:r>
              <a:rPr lang="en-US" altLang="en-US" smtClean="0"/>
              <a:t>The idea of PPP began with early work by Swedish economist, Gustav Cassel.</a:t>
            </a:r>
          </a:p>
          <a:p>
            <a:r>
              <a:rPr lang="en-US" altLang="en-US" smtClean="0"/>
              <a:t>PPP refers to the concept that the same basket of goods should cost the same when prices are measured in the same currency regardless of where it is located.</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7772400" cy="1371600"/>
          </a:xfrm>
        </p:spPr>
        <p:txBody>
          <a:bodyPr anchor="ctr"/>
          <a:lstStyle/>
          <a:p>
            <a:r>
              <a:rPr lang="en-US" altLang="en-US" sz="3600" smtClean="0"/>
              <a:t>PPP Exchange Rate</a:t>
            </a:r>
          </a:p>
        </p:txBody>
      </p:sp>
      <p:sp>
        <p:nvSpPr>
          <p:cNvPr id="9219" name="Content Placeholder 2"/>
          <p:cNvSpPr>
            <a:spLocks noGrp="1"/>
          </p:cNvSpPr>
          <p:nvPr>
            <p:ph idx="1"/>
          </p:nvPr>
        </p:nvSpPr>
        <p:spPr/>
        <p:txBody>
          <a:bodyPr/>
          <a:lstStyle/>
          <a:p>
            <a:r>
              <a:rPr lang="en-US" altLang="en-US" smtClean="0"/>
              <a:t>Suppose that P is the price of a bundle of goods in the U.S., and P</a:t>
            </a:r>
            <a:r>
              <a:rPr lang="en-US" altLang="en-US" baseline="30000" smtClean="0"/>
              <a:t>F</a:t>
            </a:r>
            <a:r>
              <a:rPr lang="en-US" altLang="en-US" smtClean="0"/>
              <a:t> is the price of an identical bundle of goods in a foreign country. If the two bundles are to have the same price, then the following must hold:</a:t>
            </a:r>
          </a:p>
          <a:p>
            <a:pPr>
              <a:buFontTx/>
              <a:buNone/>
            </a:pPr>
            <a:r>
              <a:rPr lang="en-US" altLang="en-US" smtClean="0"/>
              <a:t>              (insert Equation 15.1 here)</a:t>
            </a:r>
          </a:p>
          <a:p>
            <a:r>
              <a:rPr lang="en-US" altLang="en-US" smtClean="0"/>
              <a:t>E</a:t>
            </a:r>
            <a:r>
              <a:rPr lang="en-US" altLang="en-US" baseline="-25000" smtClean="0"/>
              <a:t>PPP</a:t>
            </a:r>
            <a:r>
              <a:rPr lang="en-US" altLang="en-US" smtClean="0"/>
              <a:t> is the PPP exchange rate which equalizes the prices of bundles of domestic and foreign goods.</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0"/>
            <a:ext cx="7772400" cy="1371600"/>
          </a:xfrm>
        </p:spPr>
        <p:txBody>
          <a:bodyPr anchor="ctr"/>
          <a:lstStyle/>
          <a:p>
            <a:r>
              <a:rPr lang="en-US" altLang="en-US" sz="3600" smtClean="0"/>
              <a:t>The Theory of PPP</a:t>
            </a:r>
          </a:p>
        </p:txBody>
      </p:sp>
      <p:sp>
        <p:nvSpPr>
          <p:cNvPr id="10243" name="Content Placeholder 2"/>
          <p:cNvSpPr>
            <a:spLocks noGrp="1"/>
          </p:cNvSpPr>
          <p:nvPr>
            <p:ph idx="1"/>
          </p:nvPr>
        </p:nvSpPr>
        <p:spPr/>
        <p:txBody>
          <a:bodyPr/>
          <a:lstStyle/>
          <a:p>
            <a:r>
              <a:rPr lang="en-US" altLang="en-US" smtClean="0"/>
              <a:t>The PPP theory states that the actual exchange rate should converge toward the PPP exchange rate.</a:t>
            </a:r>
          </a:p>
          <a:p>
            <a:r>
              <a:rPr lang="en-US" altLang="en-US" smtClean="0"/>
              <a:t>In other words, E</a:t>
            </a:r>
            <a:r>
              <a:rPr lang="en-US" altLang="en-US" baseline="-25000" smtClean="0"/>
              <a:t>PPP</a:t>
            </a:r>
            <a:r>
              <a:rPr lang="en-US" altLang="en-US" smtClean="0"/>
              <a:t> is the long-run equilibrium value for the exchange rate E.</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0"/>
            <a:ext cx="7772400" cy="1371600"/>
          </a:xfrm>
        </p:spPr>
        <p:txBody>
          <a:bodyPr anchor="ctr"/>
          <a:lstStyle/>
          <a:p>
            <a:pPr eaLnBrk="1" hangingPunct="1"/>
            <a:r>
              <a:rPr lang="en-US" altLang="en-US" sz="3600" smtClean="0"/>
              <a:t>Absolute PPP</a:t>
            </a:r>
          </a:p>
        </p:txBody>
      </p:sp>
      <p:sp>
        <p:nvSpPr>
          <p:cNvPr id="11267" name="Rectangle 3"/>
          <p:cNvSpPr>
            <a:spLocks noGrp="1" noChangeArrowheads="1"/>
          </p:cNvSpPr>
          <p:nvPr>
            <p:ph type="body" idx="1"/>
          </p:nvPr>
        </p:nvSpPr>
        <p:spPr/>
        <p:txBody>
          <a:bodyPr/>
          <a:lstStyle/>
          <a:p>
            <a:pPr eaLnBrk="1" hangingPunct="1"/>
            <a:r>
              <a:rPr lang="en-US" altLang="en-US" smtClean="0"/>
              <a:t>If PPP holds, then the </a:t>
            </a:r>
            <a:r>
              <a:rPr lang="en-US" altLang="en-US" b="1" smtClean="0"/>
              <a:t>Absolute Purchasing Power Parity</a:t>
            </a:r>
            <a:r>
              <a:rPr lang="en-US" altLang="en-US" smtClean="0"/>
              <a:t> relation is:  </a:t>
            </a:r>
          </a:p>
          <a:p>
            <a:pPr eaLnBrk="1" hangingPunct="1">
              <a:buFontTx/>
              <a:buNone/>
            </a:pPr>
            <a:r>
              <a:rPr lang="en-US" altLang="en-US" smtClean="0"/>
              <a:t>               (insert Equation 15.2 here)</a:t>
            </a:r>
          </a:p>
          <a:p>
            <a:pPr eaLnBrk="1" hangingPunct="1">
              <a:buFontTx/>
              <a:buNone/>
            </a:pPr>
            <a:r>
              <a:rPr lang="en-US" altLang="en-US" smtClean="0"/>
              <a:t>	where P is the domestic price index, P</a:t>
            </a:r>
            <a:r>
              <a:rPr lang="en-US" altLang="en-US" baseline="30000" smtClean="0"/>
              <a:t>F</a:t>
            </a:r>
            <a:r>
              <a:rPr lang="en-US" altLang="en-US" smtClean="0"/>
              <a:t> the foreign price index, and E is the actual spot exchange rate (domestic currency units per unit of the foreign currency).  </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Husted_template_final">
  <a:themeElements>
    <a:clrScheme name="Huste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sted_template_fin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uste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sted_template_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sted_template_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sted_template_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sted_template_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sted_template_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sted_template_fin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sted_template_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sted_template_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sted_template_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sted_template_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sted_template_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ustea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Macintosh HD:Users:stephanielindsey:Documents:AW_Husted_PPT:PPT_Template:Husted_template_final.pot</Template>
  <TotalTime>410</TotalTime>
  <Words>1371</Words>
  <Application>Microsoft Office PowerPoint</Application>
  <PresentationFormat>On-screen Show (4:3)</PresentationFormat>
  <Paragraphs>147</Paragraphs>
  <Slides>31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Times New Roman</vt:lpstr>
      <vt:lpstr>MS PGothic</vt:lpstr>
      <vt:lpstr>Arial</vt:lpstr>
      <vt:lpstr>Verdana</vt:lpstr>
      <vt:lpstr>Tahoma</vt:lpstr>
      <vt:lpstr>Husted_template_final</vt:lpstr>
      <vt:lpstr>Chapter 15</vt:lpstr>
      <vt:lpstr>Topics to be Covered</vt:lpstr>
      <vt:lpstr>Purchasing Power Parity</vt:lpstr>
      <vt:lpstr>Short-run vs. Long-run Behavior</vt:lpstr>
      <vt:lpstr>FIGURE 15.1 Japanese Exchange  Rate</vt:lpstr>
      <vt:lpstr>Purchasing Power Parity (PPP)</vt:lpstr>
      <vt:lpstr>PPP Exchange Rate</vt:lpstr>
      <vt:lpstr>The Theory of PPP</vt:lpstr>
      <vt:lpstr>Absolute PPP</vt:lpstr>
      <vt:lpstr>Absolute PPP (cont.)</vt:lpstr>
      <vt:lpstr>Law of One Price</vt:lpstr>
      <vt:lpstr>Problems with Law of One Price</vt:lpstr>
      <vt:lpstr>Relative Purchasing Power Parity</vt:lpstr>
      <vt:lpstr>Relative PPP (cont.)</vt:lpstr>
      <vt:lpstr>Evidence of Relative PPP</vt:lpstr>
      <vt:lpstr>FIGURE 15.2 U.S.-Japan  Purchasing Power Parity</vt:lpstr>
      <vt:lpstr>Uses of PPP</vt:lpstr>
      <vt:lpstr>Undervalued vs. Overvalued  Currency</vt:lpstr>
      <vt:lpstr>Tests of PPP</vt:lpstr>
      <vt:lpstr>Using Price Indexes to Test PPP</vt:lpstr>
      <vt:lpstr>Using CPI to Test PPP (cont.)</vt:lpstr>
      <vt:lpstr>Real Exchange Rate </vt:lpstr>
      <vt:lpstr>Using Real Exchange Rate to  Test PPP</vt:lpstr>
      <vt:lpstr>Summary of PPP Findings</vt:lpstr>
      <vt:lpstr>Monetary Approach to Exchange  Rates (MAER)</vt:lpstr>
      <vt:lpstr>MAER (cont.)</vt:lpstr>
      <vt:lpstr>MAER (cont.)</vt:lpstr>
      <vt:lpstr>MAER (cont.)</vt:lpstr>
      <vt:lpstr>MAER Equation</vt:lpstr>
      <vt:lpstr>Predictions of the MAER</vt:lpstr>
      <vt:lpstr>Studies of the MAER</vt:lpstr>
    </vt:vector>
  </TitlesOfParts>
  <Company>©2010 Pearson Addison-Wesley.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subject>Prices and Exchange Rates: Purchasing  Power Parity</dc:subject>
  <dc:creator>Husted / Melvin</dc:creator>
  <cp:lastModifiedBy>Andrew Parkes</cp:lastModifiedBy>
  <cp:revision>63</cp:revision>
  <dcterms:created xsi:type="dcterms:W3CDTF">2006-05-03T19:49:25Z</dcterms:created>
  <dcterms:modified xsi:type="dcterms:W3CDTF">2018-11-25T17:15:24Z</dcterms:modified>
</cp:coreProperties>
</file>