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3"/>
  </p:notesMasterIdLst>
  <p:sldIdLst>
    <p:sldId id="287" r:id="rId2"/>
    <p:sldId id="257" r:id="rId3"/>
    <p:sldId id="289" r:id="rId4"/>
    <p:sldId id="258" r:id="rId5"/>
    <p:sldId id="290" r:id="rId6"/>
    <p:sldId id="291" r:id="rId7"/>
    <p:sldId id="292" r:id="rId8"/>
    <p:sldId id="293" r:id="rId9"/>
    <p:sldId id="294" r:id="rId10"/>
    <p:sldId id="259" r:id="rId11"/>
    <p:sldId id="260" r:id="rId12"/>
    <p:sldId id="261" r:id="rId13"/>
    <p:sldId id="295" r:id="rId14"/>
    <p:sldId id="296" r:id="rId15"/>
    <p:sldId id="264" r:id="rId16"/>
    <p:sldId id="297" r:id="rId17"/>
    <p:sldId id="266" r:id="rId18"/>
    <p:sldId id="267" r:id="rId19"/>
    <p:sldId id="298" r:id="rId20"/>
    <p:sldId id="268" r:id="rId21"/>
    <p:sldId id="299" r:id="rId22"/>
    <p:sldId id="270" r:id="rId23"/>
    <p:sldId id="272" r:id="rId24"/>
    <p:sldId id="277" r:id="rId25"/>
    <p:sldId id="286" r:id="rId26"/>
    <p:sldId id="273" r:id="rId27"/>
    <p:sldId id="274" r:id="rId28"/>
    <p:sldId id="275" r:id="rId29"/>
    <p:sldId id="278" r:id="rId30"/>
    <p:sldId id="300" r:id="rId31"/>
    <p:sldId id="301" r:id="rId32"/>
    <p:sldId id="302" r:id="rId33"/>
    <p:sldId id="303" r:id="rId34"/>
    <p:sldId id="304" r:id="rId35"/>
    <p:sldId id="305" r:id="rId36"/>
    <p:sldId id="308" r:id="rId37"/>
    <p:sldId id="306" r:id="rId38"/>
    <p:sldId id="307" r:id="rId39"/>
    <p:sldId id="309" r:id="rId40"/>
    <p:sldId id="310" r:id="rId41"/>
    <p:sldId id="311"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pos="55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36" y="114"/>
      </p:cViewPr>
      <p:guideLst>
        <p:guide orient="horz" pos="2160"/>
        <p:guide pos="3120"/>
        <p:guide pos="5579"/>
      </p:guideLst>
    </p:cSldViewPr>
  </p:slideViewPr>
  <p:outlineViewPr>
    <p:cViewPr>
      <p:scale>
        <a:sx n="33" d="100"/>
        <a:sy n="33" d="100"/>
      </p:scale>
      <p:origin x="0" y="150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4506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CE0C6998-2A79-4929-919C-693133A4F78B}" type="slidenum">
              <a:rPr lang="en-US" altLang="en-US"/>
              <a:pPr/>
              <a:t>‹#›</a:t>
            </a:fld>
            <a:endParaRPr lang="en-US" altLang="en-US"/>
          </a:p>
        </p:txBody>
      </p:sp>
    </p:spTree>
    <p:extLst>
      <p:ext uri="{BB962C8B-B14F-4D97-AF65-F5344CB8AC3E}">
        <p14:creationId xmlns:p14="http://schemas.microsoft.com/office/powerpoint/2010/main" val="11244225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0DDF0F06-914C-49B7-91E2-EA88BB21890B}" type="slidenum">
              <a:rPr lang="en-US" altLang="en-US"/>
              <a:pPr eaLnBrk="1" hangingPunct="1"/>
              <a:t>2</a:t>
            </a:fld>
            <a:endParaRPr lang="en-US" altLang="en-US"/>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12425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FA7E39F-F424-4C63-AE59-089EAAB024DC}" type="slidenum">
              <a:rPr lang="en-US" altLang="en-US"/>
              <a:pPr eaLnBrk="1" hangingPunct="1"/>
              <a:t>22</a:t>
            </a:fld>
            <a:endParaRPr lang="en-US" altLang="en-US"/>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97849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A16D09FF-B282-4372-8407-A2EFC458FE4A}" type="slidenum">
              <a:rPr lang="en-US" altLang="en-US"/>
              <a:pPr eaLnBrk="1" hangingPunct="1"/>
              <a:t>23</a:t>
            </a:fld>
            <a:endParaRPr lang="en-US" altLang="en-US"/>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74359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8127EFAA-0B7B-46F8-BC16-9A1B7F760F11}" type="slidenum">
              <a:rPr lang="en-US" altLang="en-US"/>
              <a:pPr eaLnBrk="1" hangingPunct="1"/>
              <a:t>24</a:t>
            </a:fld>
            <a:endParaRPr lang="en-US" altLang="en-US"/>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79097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80F7347C-9C42-4384-98B2-D76E55CD7C81}" type="slidenum">
              <a:rPr lang="en-US" altLang="en-US"/>
              <a:pPr eaLnBrk="1" hangingPunct="1"/>
              <a:t>26</a:t>
            </a:fld>
            <a:endParaRPr lang="en-US" altLang="en-US"/>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03512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AA832966-17EF-4B24-8FC7-70B16D646DC1}" type="slidenum">
              <a:rPr lang="en-US" altLang="en-US"/>
              <a:pPr eaLnBrk="1" hangingPunct="1"/>
              <a:t>27</a:t>
            </a:fld>
            <a:endParaRPr lang="en-US" altLang="en-US"/>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58114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C09BC68B-F2D2-4AB7-AC68-50829D1EC688}" type="slidenum">
              <a:rPr lang="en-US" altLang="en-US"/>
              <a:pPr eaLnBrk="1" hangingPunct="1"/>
              <a:t>28</a:t>
            </a:fld>
            <a:endParaRPr lang="en-US" altLang="en-US"/>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90850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E78B9392-AD20-43DD-8CFE-99E61D01951A}" type="slidenum">
              <a:rPr lang="en-US" altLang="en-US"/>
              <a:pPr eaLnBrk="1" hangingPunct="1"/>
              <a:t>29</a:t>
            </a:fld>
            <a:endParaRPr lang="en-US" altLang="en-US"/>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84255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EF048A22-7CA4-48D4-83EF-72568929297F}" type="slidenum">
              <a:rPr lang="en-US" altLang="en-US"/>
              <a:pPr eaLnBrk="1" hangingPunct="1"/>
              <a:t>4</a:t>
            </a:fld>
            <a:endParaRPr lang="en-US" altLang="en-US"/>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55971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DECA9A1-4153-4A63-8A23-FAD2DA6C190B}" type="slidenum">
              <a:rPr lang="en-US" altLang="en-US"/>
              <a:pPr eaLnBrk="1" hangingPunct="1"/>
              <a:t>10</a:t>
            </a:fld>
            <a:endParaRPr lang="en-US" altLang="en-US"/>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62181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7F8ECE6C-5747-4FD2-91A6-C6A667BAFE70}" type="slidenum">
              <a:rPr lang="en-US" altLang="en-US"/>
              <a:pPr eaLnBrk="1" hangingPunct="1"/>
              <a:t>11</a:t>
            </a:fld>
            <a:endParaRPr lang="en-US" altLang="en-US"/>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38557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0A7BDFE-34FA-49E8-9835-A4E3449FF771}" type="slidenum">
              <a:rPr lang="en-US" altLang="en-US"/>
              <a:pPr eaLnBrk="1" hangingPunct="1"/>
              <a:t>12</a:t>
            </a:fld>
            <a:endParaRPr lang="en-US" altLang="en-US"/>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1641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BDDFD4FA-6A35-4EF3-A872-E0160A891EB0}" type="slidenum">
              <a:rPr lang="en-US" altLang="en-US"/>
              <a:pPr eaLnBrk="1" hangingPunct="1"/>
              <a:t>15</a:t>
            </a:fld>
            <a:endParaRPr lang="en-US" altLang="en-US"/>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6972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C78A832D-CFF2-408F-8601-50BE992F62DA}" type="slidenum">
              <a:rPr lang="en-US" altLang="en-US"/>
              <a:pPr eaLnBrk="1" hangingPunct="1"/>
              <a:t>17</a:t>
            </a:fld>
            <a:endParaRPr lang="en-US" altLang="en-US"/>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20288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DFF1082B-847B-47B5-BF23-264CC80A3864}" type="slidenum">
              <a:rPr lang="en-US" altLang="en-US"/>
              <a:pPr eaLnBrk="1" hangingPunct="1"/>
              <a:t>18</a:t>
            </a:fld>
            <a:endParaRPr lang="en-US" altLang="en-US"/>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21225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27130DF-3317-4176-9498-5D95C1DEC5E5}" type="slidenum">
              <a:rPr lang="en-US" altLang="en-US"/>
              <a:pPr eaLnBrk="1" hangingPunct="1"/>
              <a:t>20</a:t>
            </a:fld>
            <a:endParaRPr lang="en-US" altLang="en-US"/>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176986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08250"/>
        </a:solidFill>
        <a:effectLst/>
      </p:bgPr>
    </p:bg>
    <p:spTree>
      <p:nvGrpSpPr>
        <p:cNvPr id="1" name=""/>
        <p:cNvGrpSpPr/>
        <p:nvPr/>
      </p:nvGrpSpPr>
      <p:grpSpPr>
        <a:xfrm>
          <a:off x="0" y="0"/>
          <a:ext cx="0" cy="0"/>
          <a:chOff x="0" y="0"/>
          <a:chExt cx="0" cy="0"/>
        </a:xfrm>
      </p:grpSpPr>
      <p:pic>
        <p:nvPicPr>
          <p:cNvPr id="2" name="Picture 15" descr="D:\svn\Projects\13_Pearson_US\HUST_PPT\Working_Folder\Template\Template_imag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427538" y="620713"/>
            <a:ext cx="459105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0"/>
          <p:cNvSpPr>
            <a:spLocks noChangeArrowheads="1"/>
          </p:cNvSpPr>
          <p:nvPr userDrawn="1"/>
        </p:nvSpPr>
        <p:spPr bwMode="gray">
          <a:xfrm>
            <a:off x="0" y="6413500"/>
            <a:ext cx="9144000" cy="457200"/>
          </a:xfrm>
          <a:prstGeom prst="rect">
            <a:avLst/>
          </a:prstGeom>
          <a:solidFill>
            <a:srgbClr val="36439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IN" altLang="en-US">
              <a:solidFill>
                <a:srgbClr val="000000"/>
              </a:solidFill>
            </a:endParaRPr>
          </a:p>
        </p:txBody>
      </p:sp>
      <p:pic>
        <p:nvPicPr>
          <p:cNvPr id="4" name="Picture 28" descr="Pearson_Bound_Whit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488238" y="6413500"/>
            <a:ext cx="1655762"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9" descr="Pearson_Strap_Bound_Whit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6413500"/>
            <a:ext cx="190817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90504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2210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3213"/>
            <a:ext cx="213360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24840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2090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547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959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191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1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098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218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81669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98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3315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5192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04800" y="303213"/>
            <a:ext cx="77724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4"/>
          <p:cNvSpPr>
            <a:spLocks noGrp="1" noChangeArrowheads="1"/>
          </p:cNvSpPr>
          <p:nvPr>
            <p:ph type="body" idx="1"/>
          </p:nvPr>
        </p:nvSpPr>
        <p:spPr bwMode="auto">
          <a:xfrm>
            <a:off x="304800" y="1600200"/>
            <a:ext cx="8534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11"/>
          <p:cNvSpPr>
            <a:spLocks noChangeArrowheads="1"/>
          </p:cNvSpPr>
          <p:nvPr userDrawn="1"/>
        </p:nvSpPr>
        <p:spPr bwMode="auto">
          <a:xfrm flipH="1">
            <a:off x="0" y="1371600"/>
            <a:ext cx="9144000" cy="76200"/>
          </a:xfrm>
          <a:prstGeom prst="rect">
            <a:avLst/>
          </a:prstGeom>
          <a:solidFill>
            <a:srgbClr val="5082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endParaRPr lang="en-US" altLang="en-US">
              <a:latin typeface="Tahoma" panose="020B0604030504040204" pitchFamily="34" charset="0"/>
            </a:endParaRPr>
          </a:p>
        </p:txBody>
      </p:sp>
      <p:sp>
        <p:nvSpPr>
          <p:cNvPr id="1029" name="Rectangle 11"/>
          <p:cNvSpPr>
            <a:spLocks noChangeArrowheads="1"/>
          </p:cNvSpPr>
          <p:nvPr userDrawn="1"/>
        </p:nvSpPr>
        <p:spPr bwMode="auto">
          <a:xfrm flipH="1">
            <a:off x="9067800" y="1447800"/>
            <a:ext cx="76200" cy="5105400"/>
          </a:xfrm>
          <a:prstGeom prst="rect">
            <a:avLst/>
          </a:prstGeom>
          <a:solidFill>
            <a:srgbClr val="5082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endParaRPr lang="en-US" altLang="en-US">
              <a:latin typeface="Tahoma" panose="020B0604030504040204" pitchFamily="34" charset="0"/>
            </a:endParaRPr>
          </a:p>
        </p:txBody>
      </p:sp>
      <p:sp>
        <p:nvSpPr>
          <p:cNvPr id="1030" name="Rectangle 11"/>
          <p:cNvSpPr>
            <a:spLocks noChangeArrowheads="1"/>
          </p:cNvSpPr>
          <p:nvPr userDrawn="1"/>
        </p:nvSpPr>
        <p:spPr bwMode="auto">
          <a:xfrm flipH="1">
            <a:off x="0" y="1371600"/>
            <a:ext cx="76200" cy="5286375"/>
          </a:xfrm>
          <a:prstGeom prst="rect">
            <a:avLst/>
          </a:prstGeom>
          <a:solidFill>
            <a:srgbClr val="5082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a:latin typeface="Tahoma" panose="020B0604030504040204" pitchFamily="34" charset="0"/>
              </a:rPr>
              <a:t> </a:t>
            </a:r>
          </a:p>
        </p:txBody>
      </p:sp>
      <p:pic>
        <p:nvPicPr>
          <p:cNvPr id="1031" name="Picture 1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164513" y="0"/>
            <a:ext cx="979487"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30"/>
          <p:cNvSpPr>
            <a:spLocks noChangeArrowheads="1"/>
          </p:cNvSpPr>
          <p:nvPr userDrawn="1"/>
        </p:nvSpPr>
        <p:spPr bwMode="gray">
          <a:xfrm>
            <a:off x="0" y="6407150"/>
            <a:ext cx="9144000" cy="457200"/>
          </a:xfrm>
          <a:prstGeom prst="rect">
            <a:avLst/>
          </a:prstGeom>
          <a:solidFill>
            <a:srgbClr val="36439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IN" altLang="en-US">
              <a:solidFill>
                <a:srgbClr val="000000"/>
              </a:solidFill>
            </a:endParaRPr>
          </a:p>
        </p:txBody>
      </p:sp>
      <p:sp>
        <p:nvSpPr>
          <p:cNvPr id="1033" name="Rectangle 11"/>
          <p:cNvSpPr>
            <a:spLocks noChangeArrowheads="1"/>
          </p:cNvSpPr>
          <p:nvPr userDrawn="1"/>
        </p:nvSpPr>
        <p:spPr bwMode="auto">
          <a:xfrm>
            <a:off x="228600" y="6553200"/>
            <a:ext cx="4572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ct val="50000"/>
              </a:spcBef>
            </a:pPr>
            <a:r>
              <a:rPr lang="en-US" altLang="en-US" sz="800">
                <a:solidFill>
                  <a:srgbClr val="FFFFFF"/>
                </a:solidFill>
                <a:cs typeface="Arial" panose="020B0604020202020204" pitchFamily="34" charset="0"/>
              </a:rPr>
              <a:t>©2013 Pearson Education, Inc. All rights reserved.</a:t>
            </a:r>
            <a:endParaRPr lang="en-US" altLang="en-US" sz="100" b="1">
              <a:solidFill>
                <a:srgbClr val="FFFFFF"/>
              </a:solidFill>
              <a:cs typeface="Arial" panose="020B0604020202020204" pitchFamily="34" charset="0"/>
            </a:endParaRPr>
          </a:p>
        </p:txBody>
      </p:sp>
      <p:sp>
        <p:nvSpPr>
          <p:cNvPr id="1034" name="Rectangle 11"/>
          <p:cNvSpPr>
            <a:spLocks noChangeArrowheads="1"/>
          </p:cNvSpPr>
          <p:nvPr userDrawn="1"/>
        </p:nvSpPr>
        <p:spPr bwMode="auto">
          <a:xfrm>
            <a:off x="8382000" y="6483350"/>
            <a:ext cx="838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1400" b="1">
                <a:solidFill>
                  <a:srgbClr val="FFFFFF"/>
                </a:solidFill>
                <a:latin typeface="Tahoma" panose="020B0604030504040204" pitchFamily="34" charset="0"/>
              </a:rPr>
              <a:t>16-</a:t>
            </a:r>
            <a:fld id="{7D072B8E-0644-4428-8F90-01E2C3E56366}" type="slidenum">
              <a:rPr lang="en-US" altLang="en-US" sz="1400" b="1">
                <a:solidFill>
                  <a:srgbClr val="FFFFFF"/>
                </a:solidFill>
                <a:latin typeface="Tahoma" panose="020B0604030504040204" pitchFamily="34" charset="0"/>
              </a:rPr>
              <a:pPr eaLnBrk="1" hangingPunct="1"/>
              <a:t>‹#›</a:t>
            </a:fld>
            <a:endParaRPr lang="en-US" altLang="en-US" sz="1400" b="1">
              <a:solidFill>
                <a:srgbClr val="FFFFFF"/>
              </a:solidFill>
              <a:latin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94"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mj-lt"/>
          <a:ea typeface="MS PGothic" pitchFamily="34" charset="-128"/>
          <a:cs typeface="+mj-cs"/>
        </a:defRPr>
      </a:lvl1pPr>
      <a:lvl2pPr algn="l" rtl="0" eaLnBrk="0" fontAlgn="base" hangingPunct="0">
        <a:spcBef>
          <a:spcPct val="0"/>
        </a:spcBef>
        <a:spcAft>
          <a:spcPct val="0"/>
        </a:spcAft>
        <a:defRPr sz="3200" b="1">
          <a:solidFill>
            <a:schemeClr val="tx1"/>
          </a:solidFill>
          <a:latin typeface="Verdana" pitchFamily="1" charset="0"/>
          <a:ea typeface="MS PGothic" pitchFamily="34" charset="-128"/>
        </a:defRPr>
      </a:lvl2pPr>
      <a:lvl3pPr algn="l" rtl="0" eaLnBrk="0" fontAlgn="base" hangingPunct="0">
        <a:spcBef>
          <a:spcPct val="0"/>
        </a:spcBef>
        <a:spcAft>
          <a:spcPct val="0"/>
        </a:spcAft>
        <a:defRPr sz="3200" b="1">
          <a:solidFill>
            <a:schemeClr val="tx1"/>
          </a:solidFill>
          <a:latin typeface="Verdana" pitchFamily="1" charset="0"/>
          <a:ea typeface="MS PGothic" pitchFamily="34" charset="-128"/>
        </a:defRPr>
      </a:lvl3pPr>
      <a:lvl4pPr algn="l" rtl="0" eaLnBrk="0" fontAlgn="base" hangingPunct="0">
        <a:spcBef>
          <a:spcPct val="0"/>
        </a:spcBef>
        <a:spcAft>
          <a:spcPct val="0"/>
        </a:spcAft>
        <a:defRPr sz="3200" b="1">
          <a:solidFill>
            <a:schemeClr val="tx1"/>
          </a:solidFill>
          <a:latin typeface="Verdana" pitchFamily="1" charset="0"/>
          <a:ea typeface="MS PGothic" pitchFamily="34" charset="-128"/>
        </a:defRPr>
      </a:lvl4pPr>
      <a:lvl5pPr algn="l" rtl="0" eaLnBrk="0" fontAlgn="base" hangingPunct="0">
        <a:spcBef>
          <a:spcPct val="0"/>
        </a:spcBef>
        <a:spcAft>
          <a:spcPct val="0"/>
        </a:spcAft>
        <a:defRPr sz="3200" b="1">
          <a:solidFill>
            <a:schemeClr val="tx1"/>
          </a:solidFill>
          <a:latin typeface="Verdana" pitchFamily="1" charset="0"/>
          <a:ea typeface="MS PGothic" pitchFamily="34" charset="-128"/>
        </a:defRPr>
      </a:lvl5pPr>
      <a:lvl6pPr marL="457200" algn="l" rtl="0" fontAlgn="base">
        <a:spcBef>
          <a:spcPct val="0"/>
        </a:spcBef>
        <a:spcAft>
          <a:spcPct val="0"/>
        </a:spcAft>
        <a:defRPr sz="3200" b="1">
          <a:solidFill>
            <a:schemeClr val="tx1"/>
          </a:solidFill>
          <a:latin typeface="Verdana" pitchFamily="1" charset="0"/>
        </a:defRPr>
      </a:lvl6pPr>
      <a:lvl7pPr marL="914400" algn="l" rtl="0" fontAlgn="base">
        <a:spcBef>
          <a:spcPct val="0"/>
        </a:spcBef>
        <a:spcAft>
          <a:spcPct val="0"/>
        </a:spcAft>
        <a:defRPr sz="3200" b="1">
          <a:solidFill>
            <a:schemeClr val="tx1"/>
          </a:solidFill>
          <a:latin typeface="Verdana" pitchFamily="1" charset="0"/>
        </a:defRPr>
      </a:lvl7pPr>
      <a:lvl8pPr marL="1371600" algn="l" rtl="0" fontAlgn="base">
        <a:spcBef>
          <a:spcPct val="0"/>
        </a:spcBef>
        <a:spcAft>
          <a:spcPct val="0"/>
        </a:spcAft>
        <a:defRPr sz="3200" b="1">
          <a:solidFill>
            <a:schemeClr val="tx1"/>
          </a:solidFill>
          <a:latin typeface="Verdana" pitchFamily="1" charset="0"/>
        </a:defRPr>
      </a:lvl8pPr>
      <a:lvl9pPr marL="1828800" algn="l" rtl="0" fontAlgn="base">
        <a:spcBef>
          <a:spcPct val="0"/>
        </a:spcBef>
        <a:spcAft>
          <a:spcPct val="0"/>
        </a:spcAft>
        <a:defRPr sz="3200" b="1">
          <a:solidFill>
            <a:schemeClr val="tx1"/>
          </a:solidFill>
          <a:latin typeface="Verdana" pitchFamily="1"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ph type="ctrTitle" idx="4294967295"/>
          </p:nvPr>
        </p:nvSpPr>
        <p:spPr>
          <a:xfrm>
            <a:off x="381000" y="609600"/>
            <a:ext cx="3733800" cy="1143000"/>
          </a:xfrm>
        </p:spPr>
        <p:txBody>
          <a:bodyPr/>
          <a:lstStyle/>
          <a:p>
            <a:pPr eaLnBrk="1" hangingPunct="1"/>
            <a:r>
              <a:rPr lang="en-US" altLang="en-US" sz="2800" smtClean="0">
                <a:solidFill>
                  <a:schemeClr val="bg1"/>
                </a:solidFill>
              </a:rPr>
              <a:t>Chapter 16</a:t>
            </a:r>
          </a:p>
        </p:txBody>
      </p:sp>
      <p:sp>
        <p:nvSpPr>
          <p:cNvPr id="3075" name="Rectangle 3"/>
          <p:cNvSpPr>
            <a:spLocks noChangeArrowheads="1"/>
          </p:cNvSpPr>
          <p:nvPr>
            <p:ph type="subTitle" idx="4294967295"/>
          </p:nvPr>
        </p:nvSpPr>
        <p:spPr>
          <a:xfrm>
            <a:off x="381000" y="2209800"/>
            <a:ext cx="3886200" cy="1752600"/>
          </a:xfrm>
        </p:spPr>
        <p:txBody>
          <a:bodyPr/>
          <a:lstStyle/>
          <a:p>
            <a:pPr marL="0" indent="0" eaLnBrk="1" hangingPunct="1">
              <a:buFontTx/>
              <a:buNone/>
            </a:pPr>
            <a:r>
              <a:rPr lang="en-US" altLang="en-US" b="1" smtClean="0">
                <a:solidFill>
                  <a:schemeClr val="bg1"/>
                </a:solidFill>
              </a:rPr>
              <a:t>Theories </a:t>
            </a:r>
            <a:br>
              <a:rPr lang="en-US" altLang="en-US" b="1" smtClean="0">
                <a:solidFill>
                  <a:schemeClr val="bg1"/>
                </a:solidFill>
              </a:rPr>
            </a:br>
            <a:r>
              <a:rPr lang="en-US" altLang="en-US" b="1" smtClean="0">
                <a:solidFill>
                  <a:schemeClr val="bg1"/>
                </a:solidFill>
              </a:rPr>
              <a:t>of the Current Account</a:t>
            </a:r>
          </a:p>
          <a:p>
            <a:pPr marL="0" indent="0" eaLnBrk="1" hangingPunct="1">
              <a:buFontTx/>
              <a:buNone/>
            </a:pPr>
            <a:endParaRPr lang="en-US" altLang="en-US" b="1" smtClean="0">
              <a:solidFill>
                <a:schemeClr val="bg1"/>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0"/>
            <a:ext cx="7772400" cy="1371600"/>
          </a:xfrm>
        </p:spPr>
        <p:txBody>
          <a:bodyPr anchor="ctr"/>
          <a:lstStyle/>
          <a:p>
            <a:pPr eaLnBrk="1" hangingPunct="1"/>
            <a:r>
              <a:rPr lang="en-US" altLang="en-US" smtClean="0"/>
              <a:t>The Elasticities Approach (cont.)</a:t>
            </a:r>
          </a:p>
        </p:txBody>
      </p:sp>
      <p:sp>
        <p:nvSpPr>
          <p:cNvPr id="12291" name="Rectangle 3"/>
          <p:cNvSpPr>
            <a:spLocks noGrp="1" noChangeArrowheads="1"/>
          </p:cNvSpPr>
          <p:nvPr>
            <p:ph type="body" idx="1"/>
          </p:nvPr>
        </p:nvSpPr>
        <p:spPr>
          <a:xfrm>
            <a:off x="381000" y="1687513"/>
            <a:ext cx="8458200" cy="4560887"/>
          </a:xfrm>
        </p:spPr>
        <p:txBody>
          <a:bodyPr/>
          <a:lstStyle/>
          <a:p>
            <a:pPr eaLnBrk="1" hangingPunct="1">
              <a:lnSpc>
                <a:spcPct val="95000"/>
              </a:lnSpc>
              <a:spcBef>
                <a:spcPct val="40000"/>
              </a:spcBef>
            </a:pPr>
            <a:r>
              <a:rPr lang="en-US" altLang="en-US" sz="2400" smtClean="0"/>
              <a:t>The </a:t>
            </a:r>
            <a:r>
              <a:rPr lang="en-US" altLang="en-US" sz="2400" b="1" smtClean="0"/>
              <a:t>elasticities approach</a:t>
            </a:r>
            <a:r>
              <a:rPr lang="en-US" altLang="en-US" sz="2400" smtClean="0"/>
              <a:t> examines how changing </a:t>
            </a:r>
            <a:r>
              <a:rPr lang="en-US" altLang="en-US" sz="2400" b="1" smtClean="0"/>
              <a:t>relative prices</a:t>
            </a:r>
            <a:r>
              <a:rPr lang="en-US" altLang="en-US" sz="2400" smtClean="0"/>
              <a:t> of domestic goods and foreign goods resulting from a change in the exchange rate will affect the balance of trade of a country.</a:t>
            </a:r>
          </a:p>
          <a:p>
            <a:pPr eaLnBrk="1" hangingPunct="1">
              <a:lnSpc>
                <a:spcPct val="95000"/>
              </a:lnSpc>
              <a:spcBef>
                <a:spcPct val="40000"/>
              </a:spcBef>
            </a:pPr>
            <a:r>
              <a:rPr lang="en-US" altLang="en-US" sz="2400" smtClean="0"/>
              <a:t>For example, a rise in the value of the Japanese yen (or $ depreciation) should cause the U.S. demand for imports of Japanese-made goods to fall. </a:t>
            </a:r>
          </a:p>
          <a:p>
            <a:pPr eaLnBrk="1" hangingPunct="1">
              <a:lnSpc>
                <a:spcPct val="95000"/>
              </a:lnSpc>
              <a:spcBef>
                <a:spcPct val="40000"/>
              </a:spcBef>
            </a:pPr>
            <a:r>
              <a:rPr lang="en-US" altLang="en-US" sz="2400" smtClean="0"/>
              <a:t>How much quantity demanded changes in response to the relative price change is determined by the </a:t>
            </a:r>
            <a:r>
              <a:rPr lang="en-US" altLang="en-US" sz="2400" b="1" smtClean="0"/>
              <a:t>elasticity of demand for imports</a:t>
            </a:r>
            <a:r>
              <a:rPr lang="en-US" altLang="en-US" sz="2400" smtClean="0"/>
              <a:t>.</a:t>
            </a: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0"/>
            <a:ext cx="7772400" cy="1371600"/>
          </a:xfrm>
        </p:spPr>
        <p:txBody>
          <a:bodyPr anchor="ctr"/>
          <a:lstStyle/>
          <a:p>
            <a:pPr eaLnBrk="1" hangingPunct="1"/>
            <a:r>
              <a:rPr lang="en-US" altLang="en-US" smtClean="0"/>
              <a:t>Price Elasticity of Demand for Imports</a:t>
            </a:r>
          </a:p>
        </p:txBody>
      </p:sp>
      <p:sp>
        <p:nvSpPr>
          <p:cNvPr id="13315" name="Rectangle 3"/>
          <p:cNvSpPr>
            <a:spLocks noGrp="1" noChangeArrowheads="1"/>
          </p:cNvSpPr>
          <p:nvPr>
            <p:ph type="body" idx="1"/>
          </p:nvPr>
        </p:nvSpPr>
        <p:spPr/>
        <p:txBody>
          <a:bodyPr/>
          <a:lstStyle/>
          <a:p>
            <a:pPr eaLnBrk="1" hangingPunct="1">
              <a:lnSpc>
                <a:spcPct val="90000"/>
              </a:lnSpc>
              <a:spcBef>
                <a:spcPct val="40000"/>
              </a:spcBef>
            </a:pPr>
            <a:r>
              <a:rPr lang="en-US" altLang="en-US" smtClean="0"/>
              <a:t>The </a:t>
            </a:r>
            <a:r>
              <a:rPr lang="en-US" altLang="en-US" b="1" smtClean="0"/>
              <a:t>price elasticity of demand for imports</a:t>
            </a:r>
            <a:r>
              <a:rPr lang="en-US" altLang="en-US" smtClean="0"/>
              <a:t> measures the responsiveness of quantity demanded of imports to a change in the price of these goods.</a:t>
            </a:r>
          </a:p>
          <a:p>
            <a:pPr eaLnBrk="1" hangingPunct="1">
              <a:lnSpc>
                <a:spcPct val="90000"/>
              </a:lnSpc>
              <a:spcBef>
                <a:spcPct val="40000"/>
              </a:spcBef>
            </a:pPr>
            <a:r>
              <a:rPr lang="en-US" altLang="en-US" smtClean="0"/>
              <a:t>The coefficient of elasticity of demand is equal to the percentage change in quantity demanded divided by the percentage change in price, that is:</a:t>
            </a:r>
          </a:p>
          <a:p>
            <a:pPr eaLnBrk="1" hangingPunct="1">
              <a:lnSpc>
                <a:spcPct val="90000"/>
              </a:lnSpc>
              <a:spcBef>
                <a:spcPct val="40000"/>
              </a:spcBef>
              <a:buFontTx/>
              <a:buNone/>
            </a:pPr>
            <a:r>
              <a:rPr lang="en-US" altLang="en-US" smtClean="0"/>
              <a:t>         </a:t>
            </a:r>
          </a:p>
        </p:txBody>
      </p:sp>
      <p:pic>
        <p:nvPicPr>
          <p:cNvPr id="133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876800"/>
            <a:ext cx="3733800" cy="140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Elasticity of Demand (cont.)</a:t>
            </a:r>
          </a:p>
        </p:txBody>
      </p:sp>
      <p:sp>
        <p:nvSpPr>
          <p:cNvPr id="14339" name="Rectangle 3"/>
          <p:cNvSpPr>
            <a:spLocks noGrp="1" noChangeArrowheads="1"/>
          </p:cNvSpPr>
          <p:nvPr>
            <p:ph type="body" idx="1"/>
          </p:nvPr>
        </p:nvSpPr>
        <p:spPr/>
        <p:txBody>
          <a:bodyPr/>
          <a:lstStyle/>
          <a:p>
            <a:pPr eaLnBrk="1" hangingPunct="1">
              <a:spcBef>
                <a:spcPct val="40000"/>
              </a:spcBef>
            </a:pPr>
            <a:r>
              <a:rPr lang="en-US" altLang="en-US" sz="2400" smtClean="0"/>
              <a:t>If the % change in quantity demanded exceeds (is less than) the % change in price, then demand is said to be elastic (inelastic).</a:t>
            </a:r>
          </a:p>
          <a:p>
            <a:pPr eaLnBrk="1" hangingPunct="1">
              <a:spcBef>
                <a:spcPct val="40000"/>
              </a:spcBef>
            </a:pPr>
            <a:r>
              <a:rPr lang="en-US" altLang="en-US" sz="2400" smtClean="0"/>
              <a:t>With an elastic (inelastic) demand, total revenue (or price times quantity) will move in the opposite (same) direction as the price change.</a:t>
            </a:r>
          </a:p>
          <a:p>
            <a:pPr eaLnBrk="1" hangingPunct="1">
              <a:spcBef>
                <a:spcPct val="40000"/>
              </a:spcBef>
            </a:pPr>
            <a:r>
              <a:rPr lang="en-US" altLang="en-US" sz="2400" smtClean="0"/>
              <a:t>If U.S. $ depreciates relative to yen, the $ price of Japanese import will rise. With an elastic U.S. demand for imports, the quantity changes by a greater percentage amount than the price, so that  U.S. spending on Japanese imports will fall.</a:t>
            </a: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0"/>
            <a:ext cx="7772400" cy="1371600"/>
          </a:xfrm>
        </p:spPr>
        <p:txBody>
          <a:bodyPr anchor="ctr"/>
          <a:lstStyle/>
          <a:p>
            <a:r>
              <a:rPr lang="en-US" altLang="en-US" sz="3600" smtClean="0"/>
              <a:t>Marshall-Lerner Condition</a:t>
            </a:r>
          </a:p>
        </p:txBody>
      </p:sp>
      <p:sp>
        <p:nvSpPr>
          <p:cNvPr id="15363" name="Content Placeholder 2"/>
          <p:cNvSpPr>
            <a:spLocks noGrp="1"/>
          </p:cNvSpPr>
          <p:nvPr>
            <p:ph idx="1"/>
          </p:nvPr>
        </p:nvSpPr>
        <p:spPr/>
        <p:txBody>
          <a:bodyPr/>
          <a:lstStyle/>
          <a:p>
            <a:r>
              <a:rPr lang="en-US" altLang="en-US" smtClean="0"/>
              <a:t>This states that a sufficient condition for a country’s current account to improve following a depreciation of its currency is that the sum of the domestic and foreign elasticities of demand for imports be greater than one.</a:t>
            </a:r>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7975" y="4262438"/>
            <a:ext cx="310515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4800" y="0"/>
            <a:ext cx="7772400" cy="1371600"/>
          </a:xfrm>
        </p:spPr>
        <p:txBody>
          <a:bodyPr anchor="ctr"/>
          <a:lstStyle/>
          <a:p>
            <a:r>
              <a:rPr lang="en-US" altLang="en-US" smtClean="0"/>
              <a:t>Factors Which Affect the Size of </a:t>
            </a:r>
            <a:br>
              <a:rPr lang="en-US" altLang="en-US" smtClean="0"/>
            </a:br>
            <a:r>
              <a:rPr lang="en-US" altLang="en-US" smtClean="0"/>
              <a:t>the Import Elasticity of Demand</a:t>
            </a:r>
          </a:p>
        </p:txBody>
      </p:sp>
      <p:sp>
        <p:nvSpPr>
          <p:cNvPr id="16387" name="Content Placeholder 2"/>
          <p:cNvSpPr>
            <a:spLocks noGrp="1"/>
          </p:cNvSpPr>
          <p:nvPr>
            <p:ph idx="1"/>
          </p:nvPr>
        </p:nvSpPr>
        <p:spPr/>
        <p:txBody>
          <a:bodyPr/>
          <a:lstStyle/>
          <a:p>
            <a:r>
              <a:rPr lang="en-US" altLang="en-US" smtClean="0"/>
              <a:t>The more substitutes available for the imported goods, the larger the elasticity value.</a:t>
            </a:r>
          </a:p>
          <a:p>
            <a:r>
              <a:rPr lang="en-US" altLang="en-US" smtClean="0"/>
              <a:t>If imported good is a necessity, the elasticity will be smaller.</a:t>
            </a:r>
          </a:p>
          <a:p>
            <a:r>
              <a:rPr lang="en-US" altLang="en-US" smtClean="0"/>
              <a:t>Over the long run (given more time for adjustment), the elasticity will be larger.</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0"/>
            <a:ext cx="7772400" cy="1373188"/>
          </a:xfrm>
        </p:spPr>
        <p:txBody>
          <a:bodyPr anchor="ctr"/>
          <a:lstStyle/>
          <a:p>
            <a:pPr eaLnBrk="1" hangingPunct="1"/>
            <a:r>
              <a:rPr lang="en-US" altLang="en-US" sz="3600" smtClean="0"/>
              <a:t>The J Curve Effect</a:t>
            </a:r>
          </a:p>
        </p:txBody>
      </p:sp>
      <p:sp>
        <p:nvSpPr>
          <p:cNvPr id="17411" name="Rectangle 3"/>
          <p:cNvSpPr>
            <a:spLocks noGrp="1" noChangeArrowheads="1"/>
          </p:cNvSpPr>
          <p:nvPr>
            <p:ph type="body" idx="1"/>
          </p:nvPr>
        </p:nvSpPr>
        <p:spPr/>
        <p:txBody>
          <a:bodyPr/>
          <a:lstStyle/>
          <a:p>
            <a:pPr eaLnBrk="1" hangingPunct="1">
              <a:spcBef>
                <a:spcPct val="40000"/>
              </a:spcBef>
            </a:pPr>
            <a:r>
              <a:rPr lang="en-US" altLang="en-US" smtClean="0"/>
              <a:t>The </a:t>
            </a:r>
            <a:r>
              <a:rPr lang="en-US" altLang="en-US" b="1" smtClean="0"/>
              <a:t>J curve</a:t>
            </a:r>
            <a:r>
              <a:rPr lang="en-US" altLang="en-US" smtClean="0"/>
              <a:t> refers to the time pattern of the current account balance following currency devaluation. The pattern traces out a path similar to the letter J, that is, after the devaluation, the current account balance deteriorates for a while (due to inelastic import demands) before improving.</a:t>
            </a:r>
          </a:p>
          <a:p>
            <a:pPr eaLnBrk="1" hangingPunct="1">
              <a:spcBef>
                <a:spcPct val="40000"/>
              </a:spcBef>
            </a:pPr>
            <a:r>
              <a:rPr lang="en-US" altLang="en-US" smtClean="0"/>
              <a:t>Refer to Figure 16.1</a:t>
            </a: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0"/>
            <a:ext cx="7772400" cy="1371600"/>
          </a:xfrm>
        </p:spPr>
        <p:txBody>
          <a:bodyPr anchor="ctr"/>
          <a:lstStyle/>
          <a:p>
            <a:r>
              <a:rPr lang="en-US" altLang="en-US" sz="3600" smtClean="0"/>
              <a:t>Figure 16.1 The J Curve</a:t>
            </a:r>
          </a:p>
        </p:txBody>
      </p:sp>
      <p:pic>
        <p:nvPicPr>
          <p:cNvPr id="18435" name="Picture 3" descr="D:\Rapid SVN\Trunk\Projects\Pearson\HUST_PPT\Working_Folder\Images\Chapter_16\FG_16_001.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8450" y="1905000"/>
            <a:ext cx="3295650" cy="402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Causes of the J Curve Effect</a:t>
            </a:r>
          </a:p>
        </p:txBody>
      </p:sp>
      <p:sp>
        <p:nvSpPr>
          <p:cNvPr id="19459" name="Rectangle 3"/>
          <p:cNvSpPr>
            <a:spLocks noGrp="1" noChangeArrowheads="1"/>
          </p:cNvSpPr>
          <p:nvPr>
            <p:ph type="body" idx="1"/>
          </p:nvPr>
        </p:nvSpPr>
        <p:spPr/>
        <p:txBody>
          <a:bodyPr/>
          <a:lstStyle/>
          <a:p>
            <a:pPr eaLnBrk="1" hangingPunct="1"/>
            <a:r>
              <a:rPr lang="en-US" altLang="en-US" smtClean="0"/>
              <a:t>The Currency Contract Period</a:t>
            </a:r>
          </a:p>
          <a:p>
            <a:pPr eaLnBrk="1" hangingPunct="1"/>
            <a:r>
              <a:rPr lang="en-US" altLang="en-US" smtClean="0"/>
              <a:t>The Pass-Through Effect</a:t>
            </a: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Currency Contract Period</a:t>
            </a:r>
          </a:p>
        </p:txBody>
      </p:sp>
      <p:sp>
        <p:nvSpPr>
          <p:cNvPr id="20483" name="Rectangle 3"/>
          <p:cNvSpPr>
            <a:spLocks noGrp="1" noChangeArrowheads="1"/>
          </p:cNvSpPr>
          <p:nvPr>
            <p:ph type="body" idx="1"/>
          </p:nvPr>
        </p:nvSpPr>
        <p:spPr>
          <a:xfrm>
            <a:off x="304800" y="1600200"/>
            <a:ext cx="8534400" cy="2133600"/>
          </a:xfrm>
        </p:spPr>
        <p:txBody>
          <a:bodyPr/>
          <a:lstStyle/>
          <a:p>
            <a:pPr eaLnBrk="1" hangingPunct="1"/>
            <a:r>
              <a:rPr lang="en-US" altLang="en-US" b="1" smtClean="0"/>
              <a:t>Currency Contract Period</a:t>
            </a:r>
            <a:r>
              <a:rPr lang="en-US" altLang="en-US" smtClean="0"/>
              <a:t>—refers to the time period immediately following a devaluation when contracts signed prior to the devaluation are settled.</a:t>
            </a:r>
          </a:p>
          <a:p>
            <a:pPr eaLnBrk="1" hangingPunct="1"/>
            <a:r>
              <a:rPr lang="en-US" altLang="en-US" smtClean="0"/>
              <a:t>See Figure 16.2</a:t>
            </a:r>
            <a:endParaRPr lang="en-US" altLang="en-US" smtClean="0">
              <a:solidFill>
                <a:schemeClr val="hlink"/>
              </a:solidFill>
            </a:endParaRPr>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4800" y="0"/>
            <a:ext cx="7772400" cy="1371600"/>
          </a:xfrm>
        </p:spPr>
        <p:txBody>
          <a:bodyPr anchor="ctr"/>
          <a:lstStyle/>
          <a:p>
            <a:r>
              <a:rPr lang="en-US" altLang="en-US" smtClean="0"/>
              <a:t>Figure 16.2 The Currency-Contract Period</a:t>
            </a:r>
          </a:p>
        </p:txBody>
      </p:sp>
      <p:pic>
        <p:nvPicPr>
          <p:cNvPr id="21507" name="Picture 3" descr="D:\Rapid SVN\Trunk\Projects\Pearson\HUST_PPT\Working_Folder\Images\Chapter_16\FG_16_002.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550" y="3276600"/>
            <a:ext cx="6996113"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Topics to be Covered</a:t>
            </a:r>
          </a:p>
        </p:txBody>
      </p:sp>
      <p:sp>
        <p:nvSpPr>
          <p:cNvPr id="4099" name="Rectangle 3"/>
          <p:cNvSpPr>
            <a:spLocks noGrp="1" noChangeArrowheads="1"/>
          </p:cNvSpPr>
          <p:nvPr>
            <p:ph type="body" idx="1"/>
          </p:nvPr>
        </p:nvSpPr>
        <p:spPr/>
        <p:txBody>
          <a:bodyPr/>
          <a:lstStyle/>
          <a:p>
            <a:pPr eaLnBrk="1" hangingPunct="1"/>
            <a:r>
              <a:rPr lang="en-US" altLang="en-US" smtClean="0"/>
              <a:t>The Elasticities Approach to the Current Account</a:t>
            </a:r>
          </a:p>
          <a:p>
            <a:pPr eaLnBrk="1" hangingPunct="1"/>
            <a:r>
              <a:rPr lang="en-US" altLang="en-US" smtClean="0"/>
              <a:t>Elasticities and J Curves</a:t>
            </a:r>
          </a:p>
          <a:p>
            <a:pPr eaLnBrk="1" hangingPunct="1"/>
            <a:r>
              <a:rPr lang="en-US" altLang="en-US" smtClean="0"/>
              <a:t>The Evidence from Devaluations</a:t>
            </a:r>
          </a:p>
          <a:p>
            <a:pPr eaLnBrk="1" hangingPunct="1"/>
            <a:r>
              <a:rPr lang="en-US" altLang="en-US" smtClean="0"/>
              <a:t>The Absorption Approach </a:t>
            </a:r>
          </a:p>
          <a:p>
            <a:pPr eaLnBrk="1" hangingPunct="1"/>
            <a:r>
              <a:rPr lang="en-US" altLang="en-US" smtClean="0"/>
              <a:t>The Intertemporal Model</a:t>
            </a:r>
          </a:p>
        </p:txBody>
      </p:sp>
    </p:spTree>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0"/>
            <a:ext cx="7772400" cy="1371600"/>
          </a:xfrm>
        </p:spPr>
        <p:txBody>
          <a:bodyPr anchor="ctr"/>
          <a:lstStyle/>
          <a:p>
            <a:pPr eaLnBrk="1" hangingPunct="1"/>
            <a:r>
              <a:rPr lang="en-US" altLang="en-US" smtClean="0"/>
              <a:t>Currency Contract Period and Trade Balance Effects</a:t>
            </a:r>
          </a:p>
        </p:txBody>
      </p:sp>
      <p:sp>
        <p:nvSpPr>
          <p:cNvPr id="22531" name="Rectangle 3"/>
          <p:cNvSpPr>
            <a:spLocks noGrp="1" noChangeArrowheads="1"/>
          </p:cNvSpPr>
          <p:nvPr>
            <p:ph type="body" idx="1"/>
          </p:nvPr>
        </p:nvSpPr>
        <p:spPr>
          <a:xfrm>
            <a:off x="381000" y="1687513"/>
            <a:ext cx="8540750" cy="4454525"/>
          </a:xfrm>
        </p:spPr>
        <p:txBody>
          <a:bodyPr/>
          <a:lstStyle/>
          <a:p>
            <a:pPr eaLnBrk="1" hangingPunct="1">
              <a:spcBef>
                <a:spcPct val="40000"/>
              </a:spcBef>
            </a:pPr>
            <a:r>
              <a:rPr lang="en-US" altLang="en-US" smtClean="0"/>
              <a:t>The effects of fixed contracts on the balance of trade depend on the currency in which the contract is denominated.</a:t>
            </a:r>
          </a:p>
          <a:p>
            <a:pPr eaLnBrk="1" hangingPunct="1">
              <a:spcBef>
                <a:spcPct val="40000"/>
              </a:spcBef>
            </a:pPr>
            <a:r>
              <a:rPr lang="en-US" altLang="en-US" smtClean="0"/>
              <a:t>Refer to Table 16.1 for possible cases</a:t>
            </a:r>
          </a:p>
          <a:p>
            <a:pPr eaLnBrk="1" hangingPunct="1">
              <a:spcBef>
                <a:spcPct val="40000"/>
              </a:spcBef>
            </a:pPr>
            <a:r>
              <a:rPr lang="en-US" altLang="en-US" smtClean="0"/>
              <a:t>Based on Table 16.1, foreign currency-denominated imports is a necessary condition for the U.S. trade balance to exhibit the J curve effect.</a:t>
            </a:r>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4800" y="0"/>
            <a:ext cx="7772400" cy="1371600"/>
          </a:xfrm>
        </p:spPr>
        <p:txBody>
          <a:bodyPr anchor="ctr"/>
          <a:lstStyle/>
          <a:p>
            <a:r>
              <a:rPr lang="en-US" altLang="en-US" sz="2400" smtClean="0"/>
              <a:t>TABLE 16.1 U.S. Trade Balance Effects </a:t>
            </a:r>
            <a:br>
              <a:rPr lang="en-US" altLang="en-US" sz="2400" smtClean="0"/>
            </a:br>
            <a:r>
              <a:rPr lang="en-US" altLang="en-US" sz="2400" smtClean="0"/>
              <a:t>During the Currency-Contract Period</a:t>
            </a:r>
            <a:br>
              <a:rPr lang="en-US" altLang="en-US" sz="2400" smtClean="0"/>
            </a:br>
            <a:r>
              <a:rPr lang="en-US" altLang="en-US" sz="2400" smtClean="0"/>
              <a:t>Following a Devaluation of the Dollar</a:t>
            </a:r>
          </a:p>
        </p:txBody>
      </p:sp>
      <p:pic>
        <p:nvPicPr>
          <p:cNvPr id="23555" name="Picture 5"/>
          <p:cNvPicPr>
            <a:picLocks noChangeAspect="1" noChangeArrowheads="1"/>
          </p:cNvPicPr>
          <p:nvPr/>
        </p:nvPicPr>
        <p:blipFill>
          <a:blip r:embed="rId2">
            <a:extLst>
              <a:ext uri="{28A0092B-C50C-407E-A947-70E740481C1C}">
                <a14:useLocalDpi xmlns:a14="http://schemas.microsoft.com/office/drawing/2010/main" val="0"/>
              </a:ext>
            </a:extLst>
          </a:blip>
          <a:srcRect l="1974" r="6548"/>
          <a:stretch>
            <a:fillRect/>
          </a:stretch>
        </p:blipFill>
        <p:spPr bwMode="auto">
          <a:xfrm>
            <a:off x="165100" y="1752600"/>
            <a:ext cx="8826500"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Pass-through Analysis</a:t>
            </a:r>
          </a:p>
        </p:txBody>
      </p:sp>
      <p:sp>
        <p:nvSpPr>
          <p:cNvPr id="24579" name="Rectangle 3"/>
          <p:cNvSpPr>
            <a:spLocks noGrp="1" noChangeArrowheads="1"/>
          </p:cNvSpPr>
          <p:nvPr>
            <p:ph type="body" idx="1"/>
          </p:nvPr>
        </p:nvSpPr>
        <p:spPr/>
        <p:txBody>
          <a:bodyPr/>
          <a:lstStyle/>
          <a:p>
            <a:pPr eaLnBrk="1" hangingPunct="1">
              <a:lnSpc>
                <a:spcPct val="80000"/>
              </a:lnSpc>
              <a:spcBef>
                <a:spcPct val="40000"/>
              </a:spcBef>
            </a:pPr>
            <a:r>
              <a:rPr lang="en-US" altLang="en-US" sz="2400" b="1" smtClean="0"/>
              <a:t>Pass-through analysis</a:t>
            </a:r>
            <a:r>
              <a:rPr lang="en-US" altLang="en-US" sz="2400" smtClean="0"/>
              <a:t>—examines the ability of goods prices to adjust in the short run. After devaluation, it is expected that import prices rise in the devaluing country and that prices of its exports fall. </a:t>
            </a:r>
          </a:p>
          <a:p>
            <a:pPr eaLnBrk="1" hangingPunct="1">
              <a:lnSpc>
                <a:spcPct val="80000"/>
              </a:lnSpc>
              <a:spcBef>
                <a:spcPct val="40000"/>
              </a:spcBef>
            </a:pPr>
            <a:r>
              <a:rPr lang="en-US" altLang="en-US" sz="2400" smtClean="0"/>
              <a:t>Studies show that exchange rate pass-through is often incomplete, i.e., prices of traded goods do not change by the amount of change in the exchange rate.</a:t>
            </a:r>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Evidence from Devaluations</a:t>
            </a:r>
          </a:p>
        </p:txBody>
      </p:sp>
      <p:sp>
        <p:nvSpPr>
          <p:cNvPr id="25603" name="Rectangle 3"/>
          <p:cNvSpPr>
            <a:spLocks noGrp="1" noChangeArrowheads="1"/>
          </p:cNvSpPr>
          <p:nvPr>
            <p:ph type="body" idx="1"/>
          </p:nvPr>
        </p:nvSpPr>
        <p:spPr/>
        <p:txBody>
          <a:bodyPr/>
          <a:lstStyle/>
          <a:p>
            <a:pPr eaLnBrk="1" hangingPunct="1">
              <a:spcBef>
                <a:spcPct val="40000"/>
              </a:spcBef>
            </a:pPr>
            <a:r>
              <a:rPr lang="en-US" altLang="en-US" smtClean="0"/>
              <a:t>Effects of devaluation differ across countries and time.</a:t>
            </a:r>
          </a:p>
          <a:p>
            <a:pPr eaLnBrk="1" hangingPunct="1">
              <a:spcBef>
                <a:spcPct val="40000"/>
              </a:spcBef>
            </a:pPr>
            <a:r>
              <a:rPr lang="en-US" altLang="en-US" smtClean="0"/>
              <a:t>One reason is that producers in different countries (e.g., Japan and Germany) adjust their profit margins on exports to offset the effect of exchange rate changes. This behavior is called </a:t>
            </a:r>
            <a:r>
              <a:rPr lang="en-US" altLang="en-US" b="1" smtClean="0"/>
              <a:t>pricing to market</a:t>
            </a:r>
            <a:r>
              <a:rPr lang="en-US" altLang="en-US" smtClean="0"/>
              <a:t> (see Global Insights 16.1).</a:t>
            </a:r>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Evidence (cont.)</a:t>
            </a:r>
          </a:p>
        </p:txBody>
      </p:sp>
      <p:sp>
        <p:nvSpPr>
          <p:cNvPr id="26627" name="Rectangle 3"/>
          <p:cNvSpPr>
            <a:spLocks noGrp="1" noChangeArrowheads="1"/>
          </p:cNvSpPr>
          <p:nvPr>
            <p:ph type="body" idx="1"/>
          </p:nvPr>
        </p:nvSpPr>
        <p:spPr/>
        <p:txBody>
          <a:bodyPr/>
          <a:lstStyle/>
          <a:p>
            <a:pPr eaLnBrk="1" hangingPunct="1">
              <a:spcBef>
                <a:spcPct val="40000"/>
              </a:spcBef>
            </a:pPr>
            <a:r>
              <a:rPr lang="en-US" altLang="en-US" smtClean="0"/>
              <a:t>Studies show that in countries where the capital-labor ratio is low, devaluations tend to result in export expansion and economic growth.</a:t>
            </a:r>
          </a:p>
          <a:p>
            <a:pPr eaLnBrk="1" hangingPunct="1">
              <a:spcBef>
                <a:spcPct val="40000"/>
              </a:spcBef>
            </a:pPr>
            <a:r>
              <a:rPr lang="en-US" altLang="en-US" smtClean="0"/>
              <a:t>Evidence from studies also indicate that the adjustment of goods prices to changes in exchange rates takes a long time (as much as three years).</a:t>
            </a: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0"/>
            <a:ext cx="7772400" cy="1371600"/>
          </a:xfrm>
        </p:spPr>
        <p:txBody>
          <a:bodyPr anchor="ctr"/>
          <a:lstStyle/>
          <a:p>
            <a:pPr eaLnBrk="1" hangingPunct="1"/>
            <a:r>
              <a:rPr lang="en-US" altLang="en-US" sz="2800" smtClean="0"/>
              <a:t>Reasons for Declining Pass-through Effect in Developed Countries</a:t>
            </a:r>
          </a:p>
        </p:txBody>
      </p:sp>
      <p:sp>
        <p:nvSpPr>
          <p:cNvPr id="27651" name="Rectangle 3"/>
          <p:cNvSpPr>
            <a:spLocks noGrp="1" noChangeArrowheads="1"/>
          </p:cNvSpPr>
          <p:nvPr>
            <p:ph type="body" idx="1"/>
          </p:nvPr>
        </p:nvSpPr>
        <p:spPr/>
        <p:txBody>
          <a:bodyPr/>
          <a:lstStyle/>
          <a:p>
            <a:pPr eaLnBrk="1" hangingPunct="1"/>
            <a:r>
              <a:rPr lang="en-US" altLang="en-US" smtClean="0"/>
              <a:t>The share of imports accounted for by products with prices sensitive to exchange rate changes has been falling.</a:t>
            </a:r>
          </a:p>
          <a:p>
            <a:pPr eaLnBrk="1" hangingPunct="1"/>
            <a:r>
              <a:rPr lang="en-US" altLang="en-US" smtClean="0"/>
              <a:t>Foreign exporters have been practicing “pricing-to-market” behavior.</a:t>
            </a:r>
          </a:p>
          <a:p>
            <a:pPr eaLnBrk="1" hangingPunct="1"/>
            <a:r>
              <a:rPr lang="en-US" altLang="en-US" smtClean="0"/>
              <a:t>Although China’s market share has increased, the limited flexibility of China’s exchange rate relative to the dollar has reduced pass-through.</a:t>
            </a: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The Absorption Approach</a:t>
            </a:r>
          </a:p>
        </p:txBody>
      </p:sp>
      <p:sp>
        <p:nvSpPr>
          <p:cNvPr id="28675" name="Rectangle 3"/>
          <p:cNvSpPr>
            <a:spLocks noGrp="1" noChangeArrowheads="1"/>
          </p:cNvSpPr>
          <p:nvPr>
            <p:ph type="body" idx="1"/>
          </p:nvPr>
        </p:nvSpPr>
        <p:spPr/>
        <p:txBody>
          <a:bodyPr/>
          <a:lstStyle/>
          <a:p>
            <a:pPr eaLnBrk="1" hangingPunct="1"/>
            <a:r>
              <a:rPr lang="en-US" altLang="en-US" smtClean="0"/>
              <a:t>The </a:t>
            </a:r>
            <a:r>
              <a:rPr lang="en-US" altLang="en-US" b="1" smtClean="0"/>
              <a:t>absorption approach</a:t>
            </a:r>
            <a:r>
              <a:rPr lang="en-US" altLang="en-US" smtClean="0"/>
              <a:t> extends the elasticities model by examining how domestic spending must change relative to domestic output in order for devaluation to be successful in improving the current account balance. </a:t>
            </a:r>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Absorption Approach (cont.)</a:t>
            </a:r>
          </a:p>
        </p:txBody>
      </p:sp>
      <p:sp>
        <p:nvSpPr>
          <p:cNvPr id="29699" name="Rectangle 3"/>
          <p:cNvSpPr>
            <a:spLocks noGrp="1" noChangeArrowheads="1"/>
          </p:cNvSpPr>
          <p:nvPr>
            <p:ph type="body" idx="1"/>
          </p:nvPr>
        </p:nvSpPr>
        <p:spPr/>
        <p:txBody>
          <a:bodyPr/>
          <a:lstStyle/>
          <a:p>
            <a:pPr eaLnBrk="1" hangingPunct="1"/>
            <a:r>
              <a:rPr lang="en-US" altLang="en-US" smtClean="0"/>
              <a:t>Given the national output (Y) identity,</a:t>
            </a:r>
          </a:p>
          <a:p>
            <a:pPr eaLnBrk="1" hangingPunct="1">
              <a:buFontTx/>
              <a:buNone/>
            </a:pPr>
            <a:r>
              <a:rPr lang="en-US" altLang="en-US" smtClean="0"/>
              <a:t>           	</a:t>
            </a:r>
            <a:endParaRPr lang="en-US" altLang="en-US" i="1" smtClean="0">
              <a:latin typeface="Times New Roman" panose="02020603050405020304" pitchFamily="18" charset="0"/>
            </a:endParaRPr>
          </a:p>
          <a:p>
            <a:pPr eaLnBrk="1" hangingPunct="1">
              <a:buFontTx/>
              <a:buNone/>
            </a:pPr>
            <a:r>
              <a:rPr lang="en-US" altLang="en-US" smtClean="0"/>
              <a:t>   where C is consumption, I investment, G government spending, EX exports, and IM imports, define absorption A as:</a:t>
            </a:r>
          </a:p>
          <a:p>
            <a:pPr eaLnBrk="1" hangingPunct="1">
              <a:buFontTx/>
              <a:buNone/>
            </a:pPr>
            <a:r>
              <a:rPr lang="en-US" altLang="en-US" smtClean="0"/>
              <a:t>				</a:t>
            </a:r>
            <a:r>
              <a:rPr lang="en-US" altLang="en-US" i="1" smtClean="0">
                <a:latin typeface="Times New Roman" panose="02020603050405020304" pitchFamily="18" charset="0"/>
              </a:rPr>
              <a:t>A = C + I + G</a:t>
            </a:r>
          </a:p>
        </p:txBody>
      </p:sp>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2057400"/>
            <a:ext cx="40100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Absorption Approach (cont.)</a:t>
            </a:r>
          </a:p>
        </p:txBody>
      </p:sp>
      <p:sp>
        <p:nvSpPr>
          <p:cNvPr id="30723" name="Rectangle 3"/>
          <p:cNvSpPr>
            <a:spLocks noGrp="1" noChangeArrowheads="1"/>
          </p:cNvSpPr>
          <p:nvPr>
            <p:ph type="body" idx="1"/>
          </p:nvPr>
        </p:nvSpPr>
        <p:spPr/>
        <p:txBody>
          <a:bodyPr/>
          <a:lstStyle/>
          <a:p>
            <a:pPr eaLnBrk="1" hangingPunct="1">
              <a:tabLst>
                <a:tab pos="1371600" algn="l"/>
                <a:tab pos="2286000" algn="l"/>
              </a:tabLst>
            </a:pPr>
            <a:r>
              <a:rPr lang="en-US" altLang="en-US" smtClean="0"/>
              <a:t>Thus,</a:t>
            </a:r>
          </a:p>
          <a:p>
            <a:pPr eaLnBrk="1" hangingPunct="1">
              <a:lnSpc>
                <a:spcPct val="70000"/>
              </a:lnSpc>
              <a:buFontTx/>
              <a:buNone/>
              <a:tabLst>
                <a:tab pos="1371600" algn="l"/>
                <a:tab pos="2286000" algn="l"/>
              </a:tabLst>
            </a:pPr>
            <a:r>
              <a:rPr lang="en-US" altLang="en-US" smtClean="0"/>
              <a:t>			</a:t>
            </a:r>
            <a:endParaRPr lang="en-US" altLang="en-US" i="1" smtClean="0">
              <a:latin typeface="Times New Roman" panose="02020603050405020304" pitchFamily="18" charset="0"/>
            </a:endParaRPr>
          </a:p>
          <a:p>
            <a:pPr eaLnBrk="1" hangingPunct="1">
              <a:lnSpc>
                <a:spcPct val="70000"/>
              </a:lnSpc>
              <a:spcBef>
                <a:spcPct val="50000"/>
              </a:spcBef>
              <a:buFontTx/>
              <a:buNone/>
              <a:tabLst>
                <a:tab pos="1371600" algn="l"/>
                <a:tab pos="2286000" algn="l"/>
              </a:tabLst>
            </a:pPr>
            <a:r>
              <a:rPr lang="en-US" altLang="en-US" i="1" smtClean="0">
                <a:latin typeface="Times New Roman" panose="02020603050405020304" pitchFamily="18" charset="0"/>
              </a:rPr>
              <a:t>          </a:t>
            </a:r>
          </a:p>
          <a:p>
            <a:pPr eaLnBrk="1" hangingPunct="1">
              <a:spcBef>
                <a:spcPct val="300000"/>
              </a:spcBef>
              <a:tabLst>
                <a:tab pos="1371600" algn="l"/>
                <a:tab pos="2286000" algn="l"/>
              </a:tabLst>
            </a:pPr>
            <a:r>
              <a:rPr lang="en-US" altLang="en-US" smtClean="0"/>
              <a:t>If total output exceeds absorption, then the country will export its surplus and the current account will be in surplus.</a:t>
            </a: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752725"/>
            <a:ext cx="28860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Absorption Approach (cont.)</a:t>
            </a:r>
          </a:p>
        </p:txBody>
      </p:sp>
      <p:sp>
        <p:nvSpPr>
          <p:cNvPr id="31747" name="Rectangle 3"/>
          <p:cNvSpPr>
            <a:spLocks noGrp="1" noChangeArrowheads="1"/>
          </p:cNvSpPr>
          <p:nvPr>
            <p:ph type="body" idx="1"/>
          </p:nvPr>
        </p:nvSpPr>
        <p:spPr>
          <a:xfrm>
            <a:off x="381000" y="1687513"/>
            <a:ext cx="8502650" cy="4454525"/>
          </a:xfrm>
        </p:spPr>
        <p:txBody>
          <a:bodyPr/>
          <a:lstStyle/>
          <a:p>
            <a:pPr eaLnBrk="1" hangingPunct="1">
              <a:spcBef>
                <a:spcPct val="40000"/>
              </a:spcBef>
            </a:pPr>
            <a:r>
              <a:rPr lang="en-US" altLang="en-US" smtClean="0"/>
              <a:t>Suppose the country devalues its currency, then there are two possibilities:</a:t>
            </a:r>
          </a:p>
          <a:p>
            <a:pPr lvl="1" eaLnBrk="1" hangingPunct="1">
              <a:spcBef>
                <a:spcPct val="40000"/>
              </a:spcBef>
            </a:pPr>
            <a:r>
              <a:rPr lang="en-US" altLang="en-US" smtClean="0"/>
              <a:t>With unemployed resources, devaluation will increase the current account and output without inflation.</a:t>
            </a:r>
          </a:p>
          <a:p>
            <a:pPr lvl="1" eaLnBrk="1" hangingPunct="1">
              <a:spcBef>
                <a:spcPct val="40000"/>
              </a:spcBef>
            </a:pPr>
            <a:r>
              <a:rPr lang="en-US" altLang="en-US" smtClean="0"/>
              <a:t>With full employment, devaluation will raise the current account and lead to inflation as domestic prices are bid up. 	</a:t>
            </a: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0"/>
            <a:ext cx="7772400" cy="1371600"/>
          </a:xfrm>
        </p:spPr>
        <p:txBody>
          <a:bodyPr anchor="ctr"/>
          <a:lstStyle/>
          <a:p>
            <a:r>
              <a:rPr lang="en-US" altLang="en-US" smtClean="0"/>
              <a:t>Balance of Payments (BOP) </a:t>
            </a:r>
            <a:br>
              <a:rPr lang="en-US" altLang="en-US" smtClean="0"/>
            </a:br>
            <a:r>
              <a:rPr lang="en-US" altLang="en-US" smtClean="0"/>
              <a:t>Table</a:t>
            </a:r>
          </a:p>
        </p:txBody>
      </p:sp>
      <p:sp>
        <p:nvSpPr>
          <p:cNvPr id="5123" name="Content Placeholder 2"/>
          <p:cNvSpPr>
            <a:spLocks noGrp="1"/>
          </p:cNvSpPr>
          <p:nvPr>
            <p:ph idx="1"/>
          </p:nvPr>
        </p:nvSpPr>
        <p:spPr/>
        <p:txBody>
          <a:bodyPr/>
          <a:lstStyle/>
          <a:p>
            <a:r>
              <a:rPr lang="en-US" altLang="en-US" smtClean="0"/>
              <a:t>Consider the BOP transactions:</a:t>
            </a:r>
          </a:p>
          <a:p>
            <a:pPr>
              <a:buFontTx/>
              <a:buNone/>
            </a:pPr>
            <a:r>
              <a:rPr lang="en-US" altLang="en-US" smtClean="0"/>
              <a:t>      </a:t>
            </a:r>
            <a:r>
              <a:rPr lang="en-US" altLang="en-US" sz="2000" smtClean="0"/>
              <a:t>Goods trade</a:t>
            </a:r>
          </a:p>
          <a:p>
            <a:pPr>
              <a:buFontTx/>
              <a:buNone/>
            </a:pPr>
            <a:r>
              <a:rPr lang="en-US" altLang="en-US" sz="2000" smtClean="0"/>
              <a:t>         Services trade</a:t>
            </a:r>
          </a:p>
          <a:p>
            <a:pPr>
              <a:buFontTx/>
              <a:buNone/>
            </a:pPr>
            <a:r>
              <a:rPr lang="en-US" altLang="en-US" sz="2000" smtClean="0"/>
              <a:t>         Income flows</a:t>
            </a:r>
          </a:p>
          <a:p>
            <a:pPr>
              <a:buFontTx/>
              <a:buNone/>
            </a:pPr>
            <a:r>
              <a:rPr lang="en-US" altLang="en-US" sz="2000" u="sng" smtClean="0"/>
              <a:t>         Unilateral transfers         </a:t>
            </a:r>
          </a:p>
          <a:p>
            <a:pPr>
              <a:buFontTx/>
              <a:buNone/>
            </a:pPr>
            <a:r>
              <a:rPr lang="en-US" altLang="en-US" smtClean="0"/>
              <a:t>      </a:t>
            </a:r>
            <a:r>
              <a:rPr lang="en-US" altLang="en-US" sz="2000" smtClean="0"/>
              <a:t>Capital account</a:t>
            </a:r>
          </a:p>
          <a:p>
            <a:pPr>
              <a:buFontTx/>
              <a:buNone/>
            </a:pPr>
            <a:r>
              <a:rPr lang="en-US" altLang="en-US" sz="2000" smtClean="0"/>
              <a:t>         Financial account</a:t>
            </a:r>
          </a:p>
          <a:p>
            <a:pPr>
              <a:buFontTx/>
              <a:buNone/>
            </a:pPr>
            <a:r>
              <a:rPr lang="en-US" altLang="en-US" sz="2000" smtClean="0"/>
              <a:t>         International reserves  </a:t>
            </a:r>
          </a:p>
          <a:p>
            <a:r>
              <a:rPr lang="en-US" altLang="en-US" sz="2400" smtClean="0"/>
              <a:t>Above the line shows transactions for calculating the Current Account Balance (CAB)</a:t>
            </a:r>
          </a:p>
          <a:p>
            <a:r>
              <a:rPr lang="en-US" altLang="en-US" sz="2400" smtClean="0"/>
              <a:t>Below the line shows how the CAB is financed.</a:t>
            </a:r>
          </a:p>
          <a:p>
            <a:endParaRPr lang="en-US" altLang="en-US" smtClean="0"/>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04800" y="0"/>
            <a:ext cx="7772400" cy="1371600"/>
          </a:xfrm>
        </p:spPr>
        <p:txBody>
          <a:bodyPr anchor="ctr"/>
          <a:lstStyle/>
          <a:p>
            <a:r>
              <a:rPr lang="en-US" altLang="en-US" sz="3600" smtClean="0"/>
              <a:t>The Intertemporal Model</a:t>
            </a:r>
          </a:p>
        </p:txBody>
      </p:sp>
      <p:sp>
        <p:nvSpPr>
          <p:cNvPr id="32771" name="Content Placeholder 2"/>
          <p:cNvSpPr>
            <a:spLocks noGrp="1"/>
          </p:cNvSpPr>
          <p:nvPr>
            <p:ph idx="1"/>
          </p:nvPr>
        </p:nvSpPr>
        <p:spPr/>
        <p:txBody>
          <a:bodyPr/>
          <a:lstStyle/>
          <a:p>
            <a:r>
              <a:rPr lang="en-US" altLang="en-US" smtClean="0"/>
              <a:t>This model focuses on international flows of assets needed to finance imbalances between national saving and investment.</a:t>
            </a:r>
          </a:p>
          <a:p>
            <a:r>
              <a:rPr lang="en-US" altLang="en-US" smtClean="0"/>
              <a:t>It is intertemporal because saving and investment decisions involve the passage of time.</a:t>
            </a:r>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4800" y="0"/>
            <a:ext cx="7772400" cy="1371600"/>
          </a:xfrm>
        </p:spPr>
        <p:txBody>
          <a:bodyPr anchor="ctr"/>
          <a:lstStyle/>
          <a:p>
            <a:r>
              <a:rPr lang="en-US" altLang="en-US" sz="3600" smtClean="0"/>
              <a:t>Intertemporal Model (cont.)</a:t>
            </a:r>
          </a:p>
        </p:txBody>
      </p:sp>
      <p:sp>
        <p:nvSpPr>
          <p:cNvPr id="33795" name="Content Placeholder 2"/>
          <p:cNvSpPr>
            <a:spLocks noGrp="1"/>
          </p:cNvSpPr>
          <p:nvPr>
            <p:ph idx="1"/>
          </p:nvPr>
        </p:nvSpPr>
        <p:spPr/>
        <p:txBody>
          <a:bodyPr/>
          <a:lstStyle/>
          <a:p>
            <a:r>
              <a:rPr lang="en-US" altLang="en-US" smtClean="0"/>
              <a:t>National Saving (NS) – amount that a country saves out of current income,</a:t>
            </a:r>
          </a:p>
          <a:p>
            <a:pPr>
              <a:buFontTx/>
              <a:buNone/>
            </a:pPr>
            <a:r>
              <a:rPr lang="en-US" altLang="en-US" smtClean="0"/>
              <a:t>       </a:t>
            </a:r>
            <a:r>
              <a:rPr lang="en-US" altLang="en-US" sz="2400" smtClean="0"/>
              <a:t>NS = Y – C - G</a:t>
            </a:r>
          </a:p>
          <a:p>
            <a:r>
              <a:rPr lang="en-US" altLang="en-US" smtClean="0"/>
              <a:t>NS consists of private household saving and government saving, </a:t>
            </a:r>
          </a:p>
          <a:p>
            <a:pPr>
              <a:buFontTx/>
              <a:buNone/>
            </a:pPr>
            <a:r>
              <a:rPr lang="en-US" altLang="en-US" smtClean="0"/>
              <a:t>    </a:t>
            </a:r>
            <a:r>
              <a:rPr lang="en-US" altLang="en-US" sz="2400" smtClean="0"/>
              <a:t>NS</a:t>
            </a:r>
            <a:r>
              <a:rPr lang="en-US" altLang="en-US" sz="2400" baseline="-25000" smtClean="0"/>
              <a:t>priv</a:t>
            </a:r>
            <a:r>
              <a:rPr lang="en-US" altLang="en-US" sz="2400" smtClean="0"/>
              <a:t> = Y – TX – C  and  NS</a:t>
            </a:r>
            <a:r>
              <a:rPr lang="en-US" altLang="en-US" sz="2400" baseline="-25000" smtClean="0"/>
              <a:t>govt</a:t>
            </a:r>
            <a:r>
              <a:rPr lang="en-US" altLang="en-US" sz="2400" smtClean="0"/>
              <a:t> = TX - G</a:t>
            </a:r>
          </a:p>
          <a:p>
            <a:r>
              <a:rPr lang="en-US" altLang="en-US" smtClean="0"/>
              <a:t>Given the GNP identity, </a:t>
            </a:r>
          </a:p>
          <a:p>
            <a:pPr>
              <a:buFontTx/>
              <a:buNone/>
            </a:pPr>
            <a:r>
              <a:rPr lang="en-US" altLang="en-US" smtClean="0"/>
              <a:t>     </a:t>
            </a:r>
            <a:r>
              <a:rPr lang="en-US" altLang="en-US" sz="2400" smtClean="0"/>
              <a:t>NS = Y – C – G = I + CAB</a:t>
            </a:r>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4800" y="0"/>
            <a:ext cx="7772400" cy="1371600"/>
          </a:xfrm>
        </p:spPr>
        <p:txBody>
          <a:bodyPr anchor="ctr"/>
          <a:lstStyle/>
          <a:p>
            <a:r>
              <a:rPr lang="en-US" altLang="en-US" sz="3600" smtClean="0"/>
              <a:t>Intertemporal Model (cont.)</a:t>
            </a:r>
          </a:p>
        </p:txBody>
      </p:sp>
      <p:sp>
        <p:nvSpPr>
          <p:cNvPr id="34819" name="Content Placeholder 2"/>
          <p:cNvSpPr>
            <a:spLocks noGrp="1"/>
          </p:cNvSpPr>
          <p:nvPr>
            <p:ph idx="1"/>
          </p:nvPr>
        </p:nvSpPr>
        <p:spPr/>
        <p:txBody>
          <a:bodyPr/>
          <a:lstStyle/>
          <a:p>
            <a:r>
              <a:rPr lang="en-US" altLang="en-US" smtClean="0"/>
              <a:t>In each time period, individuals make plans regarding consumption (C</a:t>
            </a:r>
            <a:r>
              <a:rPr lang="en-US" altLang="en-US" baseline="30000" smtClean="0"/>
              <a:t>d</a:t>
            </a:r>
            <a:r>
              <a:rPr lang="en-US" altLang="en-US" smtClean="0"/>
              <a:t>) and investment (I</a:t>
            </a:r>
            <a:r>
              <a:rPr lang="en-US" altLang="en-US" baseline="30000" smtClean="0"/>
              <a:t>d</a:t>
            </a:r>
            <a:r>
              <a:rPr lang="en-US" altLang="en-US" smtClean="0"/>
              <a:t>).</a:t>
            </a:r>
          </a:p>
          <a:p>
            <a:r>
              <a:rPr lang="en-US" altLang="en-US" smtClean="0"/>
              <a:t>Product market equilibrium is achieved when planned spending equals production:</a:t>
            </a:r>
          </a:p>
          <a:p>
            <a:pPr>
              <a:buFontTx/>
              <a:buNone/>
            </a:pPr>
            <a:r>
              <a:rPr lang="en-US" altLang="en-US" smtClean="0"/>
              <a:t>      </a:t>
            </a:r>
            <a:r>
              <a:rPr lang="en-US" altLang="en-US" sz="2400" smtClean="0"/>
              <a:t>Y = C</a:t>
            </a:r>
            <a:r>
              <a:rPr lang="en-US" altLang="en-US" sz="2400" baseline="30000" smtClean="0"/>
              <a:t>d</a:t>
            </a:r>
            <a:r>
              <a:rPr lang="en-US" altLang="en-US" sz="2400" smtClean="0"/>
              <a:t> + I</a:t>
            </a:r>
            <a:r>
              <a:rPr lang="en-US" altLang="en-US" sz="2400" baseline="30000" smtClean="0"/>
              <a:t>d</a:t>
            </a:r>
            <a:r>
              <a:rPr lang="en-US" altLang="en-US" sz="2400" smtClean="0"/>
              <a:t> + G + CAB</a:t>
            </a:r>
          </a:p>
          <a:p>
            <a:pPr>
              <a:buFontTx/>
              <a:buNone/>
            </a:pPr>
            <a:r>
              <a:rPr lang="en-US" altLang="en-US" sz="2400" smtClean="0"/>
              <a:t> or  CAB = NS</a:t>
            </a:r>
            <a:r>
              <a:rPr lang="en-US" altLang="en-US" sz="2400" baseline="30000" smtClean="0"/>
              <a:t>d</a:t>
            </a:r>
            <a:r>
              <a:rPr lang="en-US" altLang="en-US" sz="2400" smtClean="0"/>
              <a:t> – I</a:t>
            </a:r>
            <a:r>
              <a:rPr lang="en-US" altLang="en-US" sz="2400" baseline="30000" smtClean="0"/>
              <a:t>d</a:t>
            </a:r>
          </a:p>
          <a:p>
            <a:r>
              <a:rPr lang="en-US" altLang="en-US" smtClean="0"/>
              <a:t>If desired national saving exceeds planned investment, then there will be a current account balance surplus.</a:t>
            </a:r>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304800" y="0"/>
            <a:ext cx="7772400" cy="1371600"/>
          </a:xfrm>
        </p:spPr>
        <p:txBody>
          <a:bodyPr anchor="ctr"/>
          <a:lstStyle/>
          <a:p>
            <a:r>
              <a:rPr lang="en-US" altLang="en-US" sz="3600" smtClean="0"/>
              <a:t>Small Open Economy</a:t>
            </a:r>
          </a:p>
        </p:txBody>
      </p:sp>
      <p:sp>
        <p:nvSpPr>
          <p:cNvPr id="35843" name="Content Placeholder 2"/>
          <p:cNvSpPr>
            <a:spLocks noGrp="1"/>
          </p:cNvSpPr>
          <p:nvPr>
            <p:ph idx="1"/>
          </p:nvPr>
        </p:nvSpPr>
        <p:spPr/>
        <p:txBody>
          <a:bodyPr/>
          <a:lstStyle/>
          <a:p>
            <a:r>
              <a:rPr lang="en-US" altLang="en-US" smtClean="0"/>
              <a:t>An economy so small that it has effect on the world real interest rate.</a:t>
            </a:r>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04800" y="0"/>
            <a:ext cx="7772400" cy="1371600"/>
          </a:xfrm>
        </p:spPr>
        <p:txBody>
          <a:bodyPr anchor="ctr"/>
          <a:lstStyle/>
          <a:p>
            <a:r>
              <a:rPr lang="en-US" altLang="en-US" sz="3600" smtClean="0"/>
              <a:t>Real Interest Rate</a:t>
            </a:r>
          </a:p>
        </p:txBody>
      </p:sp>
      <p:sp>
        <p:nvSpPr>
          <p:cNvPr id="36867" name="Content Placeholder 2"/>
          <p:cNvSpPr>
            <a:spLocks noGrp="1"/>
          </p:cNvSpPr>
          <p:nvPr>
            <p:ph idx="1"/>
          </p:nvPr>
        </p:nvSpPr>
        <p:spPr/>
        <p:txBody>
          <a:bodyPr/>
          <a:lstStyle/>
          <a:p>
            <a:r>
              <a:rPr lang="en-US" altLang="en-US" smtClean="0"/>
              <a:t>The nominal interest rate minus the expected rate of inflation.</a:t>
            </a:r>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4800" y="0"/>
            <a:ext cx="7772400" cy="1371600"/>
          </a:xfrm>
        </p:spPr>
        <p:txBody>
          <a:bodyPr anchor="ctr"/>
          <a:lstStyle/>
          <a:p>
            <a:r>
              <a:rPr lang="en-US" altLang="en-US" smtClean="0"/>
              <a:t>Predictions of the Intertemporal </a:t>
            </a:r>
            <a:br>
              <a:rPr lang="en-US" altLang="en-US" smtClean="0"/>
            </a:br>
            <a:r>
              <a:rPr lang="en-US" altLang="en-US" smtClean="0"/>
              <a:t>Model</a:t>
            </a:r>
          </a:p>
        </p:txBody>
      </p:sp>
      <p:sp>
        <p:nvSpPr>
          <p:cNvPr id="37891" name="Content Placeholder 2"/>
          <p:cNvSpPr>
            <a:spLocks noGrp="1"/>
          </p:cNvSpPr>
          <p:nvPr>
            <p:ph idx="1"/>
          </p:nvPr>
        </p:nvSpPr>
        <p:spPr/>
        <p:txBody>
          <a:bodyPr/>
          <a:lstStyle/>
          <a:p>
            <a:r>
              <a:rPr lang="en-US" altLang="en-US" smtClean="0"/>
              <a:t>If the world interest rate is higher than the rate which would equalize national saving and investment, then the small country will have a current account surplus. See Figure 16.3.</a:t>
            </a:r>
          </a:p>
          <a:p>
            <a:r>
              <a:rPr lang="en-US" altLang="en-US" smtClean="0"/>
              <a:t>If the world interest rate is lower, then the country will have a current account deficit. See Figure 16.4.</a:t>
            </a:r>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4800" y="0"/>
            <a:ext cx="7772400" cy="1371600"/>
          </a:xfrm>
        </p:spPr>
        <p:txBody>
          <a:bodyPr anchor="ctr"/>
          <a:lstStyle/>
          <a:p>
            <a:r>
              <a:rPr lang="en-US" altLang="en-US" smtClean="0"/>
              <a:t>Figure 16.3 Determination of a </a:t>
            </a:r>
            <a:br>
              <a:rPr lang="en-US" altLang="en-US" smtClean="0"/>
            </a:br>
            <a:r>
              <a:rPr lang="en-US" altLang="en-US" smtClean="0"/>
              <a:t>Current Account Surplus</a:t>
            </a:r>
          </a:p>
        </p:txBody>
      </p:sp>
      <p:pic>
        <p:nvPicPr>
          <p:cNvPr id="38915" name="Picture 3" descr="D:\Rapid SVN\Trunk\Projects\Pearson\HUST_PPT\Working_Folder\Images\Chapter_16\FG_16_003.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1663" y="2133600"/>
            <a:ext cx="4924425"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4800" y="0"/>
            <a:ext cx="7772400" cy="1371600"/>
          </a:xfrm>
        </p:spPr>
        <p:txBody>
          <a:bodyPr anchor="ctr"/>
          <a:lstStyle/>
          <a:p>
            <a:r>
              <a:rPr lang="en-US" altLang="en-US" smtClean="0"/>
              <a:t>Figure 16.4 Determination of a </a:t>
            </a:r>
            <a:br>
              <a:rPr lang="en-US" altLang="en-US" smtClean="0"/>
            </a:br>
            <a:r>
              <a:rPr lang="en-US" altLang="en-US" smtClean="0"/>
              <a:t>Current Account Deficit</a:t>
            </a:r>
          </a:p>
        </p:txBody>
      </p:sp>
      <p:pic>
        <p:nvPicPr>
          <p:cNvPr id="39939" name="Picture 3" descr="D:\Rapid SVN\Trunk\Projects\Pearson\HUST_PPT\Working_Folder\Images\Chapter_16\FG_16_004.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143125"/>
            <a:ext cx="4210050" cy="341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04800" y="0"/>
            <a:ext cx="7772400" cy="1371600"/>
          </a:xfrm>
        </p:spPr>
        <p:txBody>
          <a:bodyPr anchor="ctr"/>
          <a:lstStyle/>
          <a:p>
            <a:r>
              <a:rPr lang="en-US" altLang="en-US" sz="3600" smtClean="0"/>
              <a:t>Large Open Economy Case</a:t>
            </a:r>
          </a:p>
        </p:txBody>
      </p:sp>
      <p:sp>
        <p:nvSpPr>
          <p:cNvPr id="40963" name="Content Placeholder 2"/>
          <p:cNvSpPr>
            <a:spLocks noGrp="1"/>
          </p:cNvSpPr>
          <p:nvPr>
            <p:ph idx="1"/>
          </p:nvPr>
        </p:nvSpPr>
        <p:spPr/>
        <p:txBody>
          <a:bodyPr/>
          <a:lstStyle/>
          <a:p>
            <a:r>
              <a:rPr lang="en-US" altLang="en-US" smtClean="0"/>
              <a:t>A large open economy is big enough that changes in assets it wants to borrow or lend can affect the world real interest rate.</a:t>
            </a:r>
          </a:p>
          <a:p>
            <a:r>
              <a:rPr lang="en-US" altLang="en-US" smtClean="0"/>
              <a:t>Given two large open economies, there will be only one interest rate so that the amount of assets one country wants to borrow equals the amount the other country is willing to lend. See Figure 16.5.</a:t>
            </a:r>
          </a:p>
        </p:txBody>
      </p:sp>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04800" y="0"/>
            <a:ext cx="7772400" cy="1371600"/>
          </a:xfrm>
        </p:spPr>
        <p:txBody>
          <a:bodyPr anchor="ctr"/>
          <a:lstStyle/>
          <a:p>
            <a:r>
              <a:rPr lang="en-US" altLang="en-US" smtClean="0"/>
              <a:t>Figure 16.5 U.S. Saving and </a:t>
            </a:r>
            <a:br>
              <a:rPr lang="en-US" altLang="en-US" smtClean="0"/>
            </a:br>
            <a:r>
              <a:rPr lang="en-US" altLang="en-US" smtClean="0"/>
              <a:t>Investment Patterns</a:t>
            </a:r>
          </a:p>
        </p:txBody>
      </p:sp>
      <p:pic>
        <p:nvPicPr>
          <p:cNvPr id="41987" name="Picture 3" descr="D:\Rapid SVN\Trunk\Projects\Pearson\HUST_PPT\Working_Folder\Images\Chapter_16\FG_16_005.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362200"/>
            <a:ext cx="5916613" cy="304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0"/>
            <a:ext cx="7772400" cy="1371600"/>
          </a:xfrm>
        </p:spPr>
        <p:txBody>
          <a:bodyPr anchor="ctr"/>
          <a:lstStyle/>
          <a:p>
            <a:pPr eaLnBrk="1" hangingPunct="1"/>
            <a:r>
              <a:rPr lang="en-US" altLang="en-US" smtClean="0"/>
              <a:t>Theories of Current Account Balance</a:t>
            </a:r>
          </a:p>
        </p:txBody>
      </p:sp>
      <p:sp>
        <p:nvSpPr>
          <p:cNvPr id="6147" name="Rectangle 3"/>
          <p:cNvSpPr>
            <a:spLocks noGrp="1" noChangeArrowheads="1"/>
          </p:cNvSpPr>
          <p:nvPr>
            <p:ph type="body" idx="1"/>
          </p:nvPr>
        </p:nvSpPr>
        <p:spPr/>
        <p:txBody>
          <a:bodyPr/>
          <a:lstStyle/>
          <a:p>
            <a:pPr eaLnBrk="1" hangingPunct="1"/>
            <a:r>
              <a:rPr lang="en-US" altLang="en-US" smtClean="0"/>
              <a:t>Elasticities Approach and Absorption Approach</a:t>
            </a:r>
          </a:p>
          <a:p>
            <a:pPr eaLnBrk="1" hangingPunct="1">
              <a:spcBef>
                <a:spcPct val="40000"/>
              </a:spcBef>
            </a:pPr>
            <a:r>
              <a:rPr lang="en-US" altLang="en-US" smtClean="0"/>
              <a:t>Monetary Approach to the Balance of Payments</a:t>
            </a:r>
          </a:p>
        </p:txBody>
      </p:sp>
    </p:spTree>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4800" y="0"/>
            <a:ext cx="7772400" cy="1371600"/>
          </a:xfrm>
        </p:spPr>
        <p:txBody>
          <a:bodyPr anchor="ctr"/>
          <a:lstStyle/>
          <a:p>
            <a:r>
              <a:rPr lang="en-US" altLang="en-US" sz="3600" smtClean="0"/>
              <a:t>A Look at U.S. Data</a:t>
            </a:r>
          </a:p>
        </p:txBody>
      </p:sp>
      <p:sp>
        <p:nvSpPr>
          <p:cNvPr id="43011" name="Content Placeholder 2"/>
          <p:cNvSpPr>
            <a:spLocks noGrp="1"/>
          </p:cNvSpPr>
          <p:nvPr>
            <p:ph idx="1"/>
          </p:nvPr>
        </p:nvSpPr>
        <p:spPr/>
        <p:txBody>
          <a:bodyPr/>
          <a:lstStyle/>
          <a:p>
            <a:r>
              <a:rPr lang="en-US" altLang="en-US" smtClean="0"/>
              <a:t>Refer to Figure 16.6.</a:t>
            </a:r>
          </a:p>
          <a:p>
            <a:r>
              <a:rPr lang="en-US" altLang="en-US" smtClean="0"/>
              <a:t>Since U.S. investment has been larger than U.S. saving over the period, the U.S. current account balance has been in deficit.</a:t>
            </a:r>
          </a:p>
          <a:p>
            <a:r>
              <a:rPr lang="en-US" altLang="en-US" smtClean="0"/>
              <a:t>CAB deficit has been partly due to declines in national saving caused by a fall in asset prices (ex., housing).</a:t>
            </a:r>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4800" y="0"/>
            <a:ext cx="7772400" cy="1371600"/>
          </a:xfrm>
        </p:spPr>
        <p:txBody>
          <a:bodyPr anchor="ctr"/>
          <a:lstStyle/>
          <a:p>
            <a:r>
              <a:rPr lang="en-US" altLang="en-US" smtClean="0"/>
              <a:t>Figure 16.6 U.S. Saving and </a:t>
            </a:r>
            <a:br>
              <a:rPr lang="en-US" altLang="en-US" smtClean="0"/>
            </a:br>
            <a:r>
              <a:rPr lang="en-US" altLang="en-US" smtClean="0"/>
              <a:t>Investment Patterns</a:t>
            </a:r>
          </a:p>
        </p:txBody>
      </p:sp>
      <p:pic>
        <p:nvPicPr>
          <p:cNvPr id="44035" name="Picture 4" descr="D:\Rapid SVN\Trunk\Projects\Pearson\HUST_PPT\Working_Folder\Images\Chapter_16\FG_16_006.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057400"/>
            <a:ext cx="5629275"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0"/>
            <a:ext cx="7772400" cy="1371600"/>
          </a:xfrm>
        </p:spPr>
        <p:txBody>
          <a:bodyPr anchor="ctr"/>
          <a:lstStyle/>
          <a:p>
            <a:r>
              <a:rPr lang="en-US" altLang="en-US" sz="3600" smtClean="0"/>
              <a:t>Elasticities Approach</a:t>
            </a:r>
          </a:p>
        </p:txBody>
      </p:sp>
      <p:sp>
        <p:nvSpPr>
          <p:cNvPr id="7171" name="Content Placeholder 2"/>
          <p:cNvSpPr>
            <a:spLocks noGrp="1"/>
          </p:cNvSpPr>
          <p:nvPr>
            <p:ph idx="1"/>
          </p:nvPr>
        </p:nvSpPr>
        <p:spPr/>
        <p:txBody>
          <a:bodyPr/>
          <a:lstStyle/>
          <a:p>
            <a:r>
              <a:rPr lang="en-US" altLang="en-US" smtClean="0"/>
              <a:t>Model of current account determination that focuses on the role of the exchange rate in affecting trade flows.</a:t>
            </a: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800" y="0"/>
            <a:ext cx="7772400" cy="1371600"/>
          </a:xfrm>
        </p:spPr>
        <p:txBody>
          <a:bodyPr anchor="ctr"/>
          <a:lstStyle/>
          <a:p>
            <a:r>
              <a:rPr lang="en-US" altLang="en-US" sz="3600" smtClean="0"/>
              <a:t>Absorption Approach</a:t>
            </a:r>
          </a:p>
        </p:txBody>
      </p:sp>
      <p:sp>
        <p:nvSpPr>
          <p:cNvPr id="8195" name="Content Placeholder 2"/>
          <p:cNvSpPr>
            <a:spLocks noGrp="1"/>
          </p:cNvSpPr>
          <p:nvPr>
            <p:ph idx="1"/>
          </p:nvPr>
        </p:nvSpPr>
        <p:spPr/>
        <p:txBody>
          <a:bodyPr/>
          <a:lstStyle/>
          <a:p>
            <a:r>
              <a:rPr lang="en-US" altLang="en-US" smtClean="0"/>
              <a:t>Model of current account determination that points out situations where exchange rate adjustment may not be sufficient to correct an imbalance.</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0"/>
            <a:ext cx="7772400" cy="1371600"/>
          </a:xfrm>
        </p:spPr>
        <p:txBody>
          <a:bodyPr anchor="ctr"/>
          <a:lstStyle/>
          <a:p>
            <a:r>
              <a:rPr lang="en-US" altLang="en-US" sz="3600" smtClean="0"/>
              <a:t>Intertemporal Model</a:t>
            </a:r>
          </a:p>
        </p:txBody>
      </p:sp>
      <p:sp>
        <p:nvSpPr>
          <p:cNvPr id="9219" name="Content Placeholder 2"/>
          <p:cNvSpPr>
            <a:spLocks noGrp="1"/>
          </p:cNvSpPr>
          <p:nvPr>
            <p:ph idx="1"/>
          </p:nvPr>
        </p:nvSpPr>
        <p:spPr/>
        <p:txBody>
          <a:bodyPr/>
          <a:lstStyle/>
          <a:p>
            <a:r>
              <a:rPr lang="en-US" altLang="en-US" smtClean="0"/>
              <a:t>Model of current account determination that focuses on international flows of financial assets and liabilities.</a:t>
            </a: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0"/>
            <a:ext cx="7772400" cy="1371600"/>
          </a:xfrm>
        </p:spPr>
        <p:txBody>
          <a:bodyPr anchor="ctr"/>
          <a:lstStyle/>
          <a:p>
            <a:r>
              <a:rPr lang="en-US" altLang="en-US" smtClean="0"/>
              <a:t>The Elasticities Approach to the </a:t>
            </a:r>
            <a:br>
              <a:rPr lang="en-US" altLang="en-US" smtClean="0"/>
            </a:br>
            <a:r>
              <a:rPr lang="en-US" altLang="en-US" smtClean="0"/>
              <a:t>Current Account</a:t>
            </a:r>
          </a:p>
        </p:txBody>
      </p:sp>
      <p:sp>
        <p:nvSpPr>
          <p:cNvPr id="10243" name="Content Placeholder 2"/>
          <p:cNvSpPr>
            <a:spLocks noGrp="1"/>
          </p:cNvSpPr>
          <p:nvPr>
            <p:ph idx="1"/>
          </p:nvPr>
        </p:nvSpPr>
        <p:spPr/>
        <p:txBody>
          <a:bodyPr/>
          <a:lstStyle/>
          <a:p>
            <a:r>
              <a:rPr lang="en-US" altLang="en-US" smtClean="0"/>
              <a:t>Basic question:</a:t>
            </a:r>
          </a:p>
          <a:p>
            <a:pPr>
              <a:buFontTx/>
              <a:buNone/>
            </a:pPr>
            <a:r>
              <a:rPr lang="en-US" altLang="en-US" smtClean="0"/>
              <a:t>       If a country has a current account deficit, under what conditions would a devaluation of the local currency lead to a rise in the current account balance?</a:t>
            </a: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04800" y="0"/>
            <a:ext cx="7772400" cy="1371600"/>
          </a:xfrm>
        </p:spPr>
        <p:txBody>
          <a:bodyPr anchor="ctr"/>
          <a:lstStyle/>
          <a:p>
            <a:r>
              <a:rPr lang="en-US" altLang="en-US" sz="3600" smtClean="0"/>
              <a:t>Elasticities Approach (cont.)</a:t>
            </a:r>
          </a:p>
        </p:txBody>
      </p:sp>
      <p:sp>
        <p:nvSpPr>
          <p:cNvPr id="11267" name="Content Placeholder 2"/>
          <p:cNvSpPr>
            <a:spLocks noGrp="1"/>
          </p:cNvSpPr>
          <p:nvPr>
            <p:ph idx="1"/>
          </p:nvPr>
        </p:nvSpPr>
        <p:spPr/>
        <p:txBody>
          <a:bodyPr/>
          <a:lstStyle/>
          <a:p>
            <a:r>
              <a:rPr lang="en-US" altLang="en-US" smtClean="0"/>
              <a:t>Beginning assumptions of the model:</a:t>
            </a:r>
          </a:p>
          <a:p>
            <a:pPr>
              <a:buFont typeface="Verdana" panose="020B0604030504040204" pitchFamily="34" charset="0"/>
              <a:buAutoNum type="arabicPeriod"/>
            </a:pPr>
            <a:r>
              <a:rPr lang="en-US" altLang="en-US" smtClean="0"/>
              <a:t>No international flows of income and transfers.</a:t>
            </a:r>
          </a:p>
          <a:p>
            <a:pPr>
              <a:buFont typeface="Verdana" panose="020B0604030504040204" pitchFamily="34" charset="0"/>
              <a:buAutoNum type="arabicPeriod"/>
            </a:pPr>
            <a:r>
              <a:rPr lang="en-US" altLang="en-US" smtClean="0"/>
              <a:t>Demand and supply of imports and exports depend only on their prices.   </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Husted_template_final">
  <a:themeElements>
    <a:clrScheme name="Husted_template_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usted_template_fina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usted_template_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usted_template_fi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usted_template_fi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usted_template_fi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usted_template_fi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usted_template_fi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sted_template_fina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usted_template_fi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usted_template_fi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usted_template_fi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usted_template_fi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usted_template_fi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ustead_template_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Macintosh HD:Users:stephanielindsey:Documents:AW_Husted_PPT:PPT_Template:Husted_template_final.pot</Template>
  <TotalTime>500</TotalTime>
  <Words>1545</Words>
  <Application>Microsoft Office PowerPoint</Application>
  <PresentationFormat>On-screen Show (4:3)</PresentationFormat>
  <Paragraphs>148</Paragraphs>
  <Slides>41</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MS PGothic</vt:lpstr>
      <vt:lpstr>Verdana</vt:lpstr>
      <vt:lpstr>Tahoma</vt:lpstr>
      <vt:lpstr>Times New Roman</vt:lpstr>
      <vt:lpstr>Husted_template_final</vt:lpstr>
      <vt:lpstr>Chapter 16</vt:lpstr>
      <vt:lpstr>Topics to be Covered</vt:lpstr>
      <vt:lpstr>Balance of Payments (BOP)  Table</vt:lpstr>
      <vt:lpstr>Theories of Current Account Balance</vt:lpstr>
      <vt:lpstr>Elasticities Approach</vt:lpstr>
      <vt:lpstr>Absorption Approach</vt:lpstr>
      <vt:lpstr>Intertemporal Model</vt:lpstr>
      <vt:lpstr>The Elasticities Approach to the  Current Account</vt:lpstr>
      <vt:lpstr>Elasticities Approach (cont.)</vt:lpstr>
      <vt:lpstr>The Elasticities Approach (cont.)</vt:lpstr>
      <vt:lpstr>Price Elasticity of Demand for Imports</vt:lpstr>
      <vt:lpstr>Elasticity of Demand (cont.)</vt:lpstr>
      <vt:lpstr>Marshall-Lerner Condition</vt:lpstr>
      <vt:lpstr>Factors Which Affect the Size of  the Import Elasticity of Demand</vt:lpstr>
      <vt:lpstr>The J Curve Effect</vt:lpstr>
      <vt:lpstr>Figure 16.1 The J Curve</vt:lpstr>
      <vt:lpstr>Causes of the J Curve Effect</vt:lpstr>
      <vt:lpstr>Currency Contract Period</vt:lpstr>
      <vt:lpstr>Figure 16.2 The Currency-Contract Period</vt:lpstr>
      <vt:lpstr>Currency Contract Period and Trade Balance Effects</vt:lpstr>
      <vt:lpstr>TABLE 16.1 U.S. Trade Balance Effects  During the Currency-Contract Period Following a Devaluation of the Dollar</vt:lpstr>
      <vt:lpstr>Pass-through Analysis</vt:lpstr>
      <vt:lpstr>Evidence from Devaluations</vt:lpstr>
      <vt:lpstr>Evidence (cont.)</vt:lpstr>
      <vt:lpstr>Reasons for Declining Pass-through Effect in Developed Countries</vt:lpstr>
      <vt:lpstr>The Absorption Approach</vt:lpstr>
      <vt:lpstr>Absorption Approach (cont.)</vt:lpstr>
      <vt:lpstr>Absorption Approach (cont.)</vt:lpstr>
      <vt:lpstr>Absorption Approach (cont.)</vt:lpstr>
      <vt:lpstr>The Intertemporal Model</vt:lpstr>
      <vt:lpstr>Intertemporal Model (cont.)</vt:lpstr>
      <vt:lpstr>Intertemporal Model (cont.)</vt:lpstr>
      <vt:lpstr>Small Open Economy</vt:lpstr>
      <vt:lpstr>Real Interest Rate</vt:lpstr>
      <vt:lpstr>Predictions of the Intertemporal  Model</vt:lpstr>
      <vt:lpstr>Figure 16.3 Determination of a  Current Account Surplus</vt:lpstr>
      <vt:lpstr>Figure 16.4 Determination of a  Current Account Deficit</vt:lpstr>
      <vt:lpstr>Large Open Economy Case</vt:lpstr>
      <vt:lpstr>Figure 16.5 U.S. Saving and  Investment Patterns</vt:lpstr>
      <vt:lpstr>A Look at U.S. Data</vt:lpstr>
      <vt:lpstr>Figure 16.6 U.S. Saving and  Investment Patterns</vt:lpstr>
    </vt:vector>
  </TitlesOfParts>
  <Company>©2010 Pearson Addison-Wesley. All rights reserved.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dc:title>
  <dc:subject>Basic Theories  of the Balance  of Payments</dc:subject>
  <dc:creator>Husted / Melvin</dc:creator>
  <cp:lastModifiedBy>Andrew Parkes</cp:lastModifiedBy>
  <cp:revision>59</cp:revision>
  <dcterms:created xsi:type="dcterms:W3CDTF">2006-05-06T16:14:35Z</dcterms:created>
  <dcterms:modified xsi:type="dcterms:W3CDTF">2018-11-25T17:15:43Z</dcterms:modified>
</cp:coreProperties>
</file>